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63" r:id="rId3"/>
    <p:sldId id="302" r:id="rId4"/>
    <p:sldId id="289" r:id="rId5"/>
    <p:sldId id="290" r:id="rId6"/>
    <p:sldId id="291" r:id="rId7"/>
    <p:sldId id="292" r:id="rId8"/>
    <p:sldId id="293" r:id="rId9"/>
    <p:sldId id="294" r:id="rId10"/>
    <p:sldId id="271" r:id="rId11"/>
    <p:sldId id="295" r:id="rId12"/>
    <p:sldId id="303" r:id="rId13"/>
    <p:sldId id="296" r:id="rId14"/>
    <p:sldId id="297" r:id="rId15"/>
    <p:sldId id="264" r:id="rId16"/>
    <p:sldId id="298" r:id="rId17"/>
    <p:sldId id="299" r:id="rId18"/>
    <p:sldId id="270" r:id="rId19"/>
    <p:sldId id="273" r:id="rId20"/>
    <p:sldId id="276" r:id="rId21"/>
    <p:sldId id="275" r:id="rId22"/>
    <p:sldId id="279" r:id="rId23"/>
    <p:sldId id="280" r:id="rId24"/>
    <p:sldId id="281" r:id="rId25"/>
    <p:sldId id="304" r:id="rId26"/>
    <p:sldId id="300" r:id="rId27"/>
    <p:sldId id="283" r:id="rId28"/>
    <p:sldId id="284" r:id="rId29"/>
    <p:sldId id="301" r:id="rId30"/>
    <p:sldId id="282" r:id="rId31"/>
    <p:sldId id="287" r:id="rId32"/>
    <p:sldId id="305" r:id="rId33"/>
    <p:sldId id="288" r:id="rId3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52931" autoAdjust="0"/>
  </p:normalViewPr>
  <p:slideViewPr>
    <p:cSldViewPr>
      <p:cViewPr varScale="1">
        <p:scale>
          <a:sx n="47" d="100"/>
          <a:sy n="47" d="100"/>
        </p:scale>
        <p:origin x="217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E41081-F2C7-47C2-9670-B6D91BF32D45}" type="doc">
      <dgm:prSet loTypeId="urn:microsoft.com/office/officeart/2005/8/layout/venn3" loCatId="relationship" qsTypeId="urn:microsoft.com/office/officeart/2005/8/quickstyle/3d2" qsCatId="3D" csTypeId="urn:microsoft.com/office/officeart/2005/8/colors/colorful5" csCatId="colorful" phldr="1"/>
      <dgm:spPr/>
    </dgm:pt>
    <dgm:pt modelId="{4BA91FCD-E6D6-4FDF-8224-804D6114D2AB}">
      <dgm:prSet phldrT="[Tekst]"/>
      <dgm:spPr>
        <a:xfrm>
          <a:off x="3616" y="681757"/>
          <a:ext cx="3162448" cy="3162448"/>
        </a:xfrm>
        <a:prstGeom prst="ellipse">
          <a:avLst/>
        </a:prstGeom>
        <a:gradFill rotWithShape="0">
          <a:gsLst>
            <a:gs pos="0">
              <a:srgbClr val="4BACC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nn-NO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Analytisk-rasjonelt</a:t>
          </a:r>
        </a:p>
      </dgm:t>
    </dgm:pt>
    <dgm:pt modelId="{637879F6-D0E4-4178-8F11-7F3DBE2EA094}" type="parTrans" cxnId="{FF2AF3FA-4EB5-434C-96A1-494E93467FF4}">
      <dgm:prSet/>
      <dgm:spPr/>
      <dgm:t>
        <a:bodyPr/>
        <a:lstStyle/>
        <a:p>
          <a:endParaRPr lang="nn-NO"/>
        </a:p>
      </dgm:t>
    </dgm:pt>
    <dgm:pt modelId="{B726BEE6-69DB-4076-A2F1-253263DAC1C6}" type="sibTrans" cxnId="{FF2AF3FA-4EB5-434C-96A1-494E93467FF4}">
      <dgm:prSet/>
      <dgm:spPr/>
      <dgm:t>
        <a:bodyPr/>
        <a:lstStyle/>
        <a:p>
          <a:endParaRPr lang="nn-NO"/>
        </a:p>
      </dgm:t>
    </dgm:pt>
    <dgm:pt modelId="{772D5AB8-AD95-4CC1-B80E-2491B6C768E6}">
      <dgm:prSet phldrT="[Tekst]"/>
      <dgm:spPr>
        <a:xfrm>
          <a:off x="2585009" y="681757"/>
          <a:ext cx="3162448" cy="3162448"/>
        </a:xfrm>
        <a:prstGeom prst="ellipse">
          <a:avLst/>
        </a:prstGeom>
        <a:gradFill rotWithShape="0">
          <a:gsLst>
            <a:gs pos="0">
              <a:srgbClr val="4BACC6">
                <a:alpha val="50000"/>
                <a:hueOff val="-4966938"/>
                <a:satOff val="19906"/>
                <a:lumOff val="4314"/>
                <a:alphaOff val="0"/>
                <a:shade val="51000"/>
                <a:satMod val="130000"/>
              </a:srgbClr>
            </a:gs>
            <a:gs pos="80000">
              <a:srgbClr val="4BACC6">
                <a:alpha val="50000"/>
                <a:hueOff val="-4966938"/>
                <a:satOff val="19906"/>
                <a:lumOff val="4314"/>
                <a:alphaOff val="0"/>
                <a:shade val="93000"/>
                <a:satMod val="130000"/>
              </a:srgbClr>
            </a:gs>
            <a:gs pos="100000">
              <a:srgbClr val="4BACC6">
                <a:alpha val="50000"/>
                <a:hueOff val="-4966938"/>
                <a:satOff val="19906"/>
                <a:lumOff val="4314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nn-NO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Politisk</a:t>
          </a:r>
        </a:p>
      </dgm:t>
    </dgm:pt>
    <dgm:pt modelId="{0E63A012-8734-4E7D-93AC-1F19A7080DBB}" type="parTrans" cxnId="{B7E7CB20-2721-4EB2-8950-BDAC816CAF19}">
      <dgm:prSet/>
      <dgm:spPr/>
      <dgm:t>
        <a:bodyPr/>
        <a:lstStyle/>
        <a:p>
          <a:endParaRPr lang="nn-NO"/>
        </a:p>
      </dgm:t>
    </dgm:pt>
    <dgm:pt modelId="{62208DD9-D93C-4550-8B61-47A6EBB1222B}" type="sibTrans" cxnId="{B7E7CB20-2721-4EB2-8950-BDAC816CAF19}">
      <dgm:prSet/>
      <dgm:spPr/>
      <dgm:t>
        <a:bodyPr/>
        <a:lstStyle/>
        <a:p>
          <a:endParaRPr lang="nn-NO"/>
        </a:p>
      </dgm:t>
    </dgm:pt>
    <dgm:pt modelId="{77467704-44CD-4319-B61E-65BEED8B6B77}">
      <dgm:prSet phldrT="[Tekst]"/>
      <dgm:spPr>
        <a:xfrm>
          <a:off x="5063534" y="681757"/>
          <a:ext cx="3162448" cy="3162448"/>
        </a:xfrm>
        <a:prstGeom prst="ellipse">
          <a:avLst/>
        </a:prstGeom>
        <a:gradFill rotWithShape="0">
          <a:gsLst>
            <a:gs pos="0">
              <a:srgbClr val="4BACC6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rgbClr>
            </a:gs>
            <a:gs pos="80000">
              <a:srgbClr val="4BACC6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rgbClr>
            </a:gs>
            <a:gs pos="100000">
              <a:srgbClr val="4BACC6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nn-NO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Anarkisk</a:t>
          </a:r>
        </a:p>
      </dgm:t>
    </dgm:pt>
    <dgm:pt modelId="{0678949B-49A6-4CC0-8946-789772B3B244}" type="parTrans" cxnId="{E35B1E32-44B2-45E5-BD42-6A4A5936C989}">
      <dgm:prSet/>
      <dgm:spPr/>
      <dgm:t>
        <a:bodyPr/>
        <a:lstStyle/>
        <a:p>
          <a:endParaRPr lang="nn-NO"/>
        </a:p>
      </dgm:t>
    </dgm:pt>
    <dgm:pt modelId="{DF6CD008-F424-4854-94BC-B8AD2DDC1095}" type="sibTrans" cxnId="{E35B1E32-44B2-45E5-BD42-6A4A5936C989}">
      <dgm:prSet/>
      <dgm:spPr/>
      <dgm:t>
        <a:bodyPr/>
        <a:lstStyle/>
        <a:p>
          <a:endParaRPr lang="nn-NO"/>
        </a:p>
      </dgm:t>
    </dgm:pt>
    <dgm:pt modelId="{691AA073-665C-4253-AD0A-8AE4FAF2CA07}" type="pres">
      <dgm:prSet presAssocID="{ABE41081-F2C7-47C2-9670-B6D91BF32D45}" presName="Name0" presStyleCnt="0">
        <dgm:presLayoutVars>
          <dgm:dir/>
          <dgm:resizeHandles val="exact"/>
        </dgm:presLayoutVars>
      </dgm:prSet>
      <dgm:spPr/>
    </dgm:pt>
    <dgm:pt modelId="{109A3594-F4DF-4615-8A9F-2906EA904581}" type="pres">
      <dgm:prSet presAssocID="{4BA91FCD-E6D6-4FDF-8224-804D6114D2AB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9B16385F-9FD3-4C61-A9A9-C5A7D22011FE}" type="pres">
      <dgm:prSet presAssocID="{B726BEE6-69DB-4076-A2F1-253263DAC1C6}" presName="space" presStyleCnt="0"/>
      <dgm:spPr/>
    </dgm:pt>
    <dgm:pt modelId="{53FFFF5D-B212-42A9-8A5C-02B5909C0A9B}" type="pres">
      <dgm:prSet presAssocID="{772D5AB8-AD95-4CC1-B80E-2491B6C768E6}" presName="Name5" presStyleLbl="vennNode1" presStyleIdx="1" presStyleCnt="3" custLinFactNeighborX="8132">
        <dgm:presLayoutVars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7861C179-E982-4E06-BE48-E6E4B1AB79BC}" type="pres">
      <dgm:prSet presAssocID="{62208DD9-D93C-4550-8B61-47A6EBB1222B}" presName="space" presStyleCnt="0"/>
      <dgm:spPr/>
    </dgm:pt>
    <dgm:pt modelId="{21276A87-B828-4F5D-A788-A131B7C17ABD}" type="pres">
      <dgm:prSet presAssocID="{77467704-44CD-4319-B61E-65BEED8B6B77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nn-NO"/>
        </a:p>
      </dgm:t>
    </dgm:pt>
  </dgm:ptLst>
  <dgm:cxnLst>
    <dgm:cxn modelId="{B7E7CB20-2721-4EB2-8950-BDAC816CAF19}" srcId="{ABE41081-F2C7-47C2-9670-B6D91BF32D45}" destId="{772D5AB8-AD95-4CC1-B80E-2491B6C768E6}" srcOrd="1" destOrd="0" parTransId="{0E63A012-8734-4E7D-93AC-1F19A7080DBB}" sibTransId="{62208DD9-D93C-4550-8B61-47A6EBB1222B}"/>
    <dgm:cxn modelId="{B2351944-34F2-40BF-AFBB-FC15C743D24D}" type="presOf" srcId="{772D5AB8-AD95-4CC1-B80E-2491B6C768E6}" destId="{53FFFF5D-B212-42A9-8A5C-02B5909C0A9B}" srcOrd="0" destOrd="0" presId="urn:microsoft.com/office/officeart/2005/8/layout/venn3"/>
    <dgm:cxn modelId="{030FFA4C-4400-431C-A97F-7BCED7AD87D5}" type="presOf" srcId="{ABE41081-F2C7-47C2-9670-B6D91BF32D45}" destId="{691AA073-665C-4253-AD0A-8AE4FAF2CA07}" srcOrd="0" destOrd="0" presId="urn:microsoft.com/office/officeart/2005/8/layout/venn3"/>
    <dgm:cxn modelId="{1DD25148-70A4-43BB-887E-AF91297F4EC0}" type="presOf" srcId="{77467704-44CD-4319-B61E-65BEED8B6B77}" destId="{21276A87-B828-4F5D-A788-A131B7C17ABD}" srcOrd="0" destOrd="0" presId="urn:microsoft.com/office/officeart/2005/8/layout/venn3"/>
    <dgm:cxn modelId="{E35B1E32-44B2-45E5-BD42-6A4A5936C989}" srcId="{ABE41081-F2C7-47C2-9670-B6D91BF32D45}" destId="{77467704-44CD-4319-B61E-65BEED8B6B77}" srcOrd="2" destOrd="0" parTransId="{0678949B-49A6-4CC0-8946-789772B3B244}" sibTransId="{DF6CD008-F424-4854-94BC-B8AD2DDC1095}"/>
    <dgm:cxn modelId="{FF2AF3FA-4EB5-434C-96A1-494E93467FF4}" srcId="{ABE41081-F2C7-47C2-9670-B6D91BF32D45}" destId="{4BA91FCD-E6D6-4FDF-8224-804D6114D2AB}" srcOrd="0" destOrd="0" parTransId="{637879F6-D0E4-4178-8F11-7F3DBE2EA094}" sibTransId="{B726BEE6-69DB-4076-A2F1-253263DAC1C6}"/>
    <dgm:cxn modelId="{1AEE964A-0A5B-4B44-8C91-A7C543CED5A7}" type="presOf" srcId="{4BA91FCD-E6D6-4FDF-8224-804D6114D2AB}" destId="{109A3594-F4DF-4615-8A9F-2906EA904581}" srcOrd="0" destOrd="0" presId="urn:microsoft.com/office/officeart/2005/8/layout/venn3"/>
    <dgm:cxn modelId="{33A764E7-D3AB-4F0B-8BD4-1FBA302C2416}" type="presParOf" srcId="{691AA073-665C-4253-AD0A-8AE4FAF2CA07}" destId="{109A3594-F4DF-4615-8A9F-2906EA904581}" srcOrd="0" destOrd="0" presId="urn:microsoft.com/office/officeart/2005/8/layout/venn3"/>
    <dgm:cxn modelId="{CF563EF5-AC75-4D12-9046-65D1AB6AB3FB}" type="presParOf" srcId="{691AA073-665C-4253-AD0A-8AE4FAF2CA07}" destId="{9B16385F-9FD3-4C61-A9A9-C5A7D22011FE}" srcOrd="1" destOrd="0" presId="urn:microsoft.com/office/officeart/2005/8/layout/venn3"/>
    <dgm:cxn modelId="{DA56CCAC-E6C1-4FD1-9809-9EF7F50748BF}" type="presParOf" srcId="{691AA073-665C-4253-AD0A-8AE4FAF2CA07}" destId="{53FFFF5D-B212-42A9-8A5C-02B5909C0A9B}" srcOrd="2" destOrd="0" presId="urn:microsoft.com/office/officeart/2005/8/layout/venn3"/>
    <dgm:cxn modelId="{D2CE544D-DE14-4E54-873F-B411621F4B9D}" type="presParOf" srcId="{691AA073-665C-4253-AD0A-8AE4FAF2CA07}" destId="{7861C179-E982-4E06-BE48-E6E4B1AB79BC}" srcOrd="3" destOrd="0" presId="urn:microsoft.com/office/officeart/2005/8/layout/venn3"/>
    <dgm:cxn modelId="{8B9526BA-70D7-482E-BF81-E6E673541D22}" type="presParOf" srcId="{691AA073-665C-4253-AD0A-8AE4FAF2CA07}" destId="{21276A87-B828-4F5D-A788-A131B7C17ABD}" srcOrd="4" destOrd="0" presId="urn:microsoft.com/office/officeart/2005/8/layout/venn3"/>
  </dgm:cxnLst>
  <dgm:bg>
    <a:solidFill>
      <a:schemeClr val="bg1"/>
    </a:soli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45586-089A-4D76-A81A-DED51732867A}" type="datetimeFigureOut">
              <a:rPr lang="nn-NO" smtClean="0"/>
              <a:t>01.10.2015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980D0-E0B9-4D88-82E4-F4EBA8AC348F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64763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80D0-E0B9-4D88-82E4-F4EBA8AC348F}" type="slidenum">
              <a:rPr lang="nn-NO" smtClean="0"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34285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80D0-E0B9-4D88-82E4-F4EBA8AC348F}" type="slidenum">
              <a:rPr lang="nn-NO" smtClean="0"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75596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80D0-E0B9-4D88-82E4-F4EBA8AC348F}" type="slidenum">
              <a:rPr lang="nn-NO" smtClean="0"/>
              <a:t>11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949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80D0-E0B9-4D88-82E4-F4EBA8AC348F}" type="slidenum">
              <a:rPr lang="nn-NO" smtClean="0"/>
              <a:t>12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05304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80D0-E0B9-4D88-82E4-F4EBA8AC348F}" type="slidenum">
              <a:rPr lang="nn-NO" smtClean="0"/>
              <a:t>13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55643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80D0-E0B9-4D88-82E4-F4EBA8AC348F}" type="slidenum">
              <a:rPr lang="nn-NO" smtClean="0"/>
              <a:t>14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12489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80D0-E0B9-4D88-82E4-F4EBA8AC348F}" type="slidenum">
              <a:rPr lang="nn-NO" smtClean="0"/>
              <a:t>15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21101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80D0-E0B9-4D88-82E4-F4EBA8AC348F}" type="slidenum">
              <a:rPr lang="nn-NO" smtClean="0"/>
              <a:t>16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04402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80D0-E0B9-4D88-82E4-F4EBA8AC348F}" type="slidenum">
              <a:rPr lang="nn-NO" smtClean="0"/>
              <a:t>18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32417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80D0-E0B9-4D88-82E4-F4EBA8AC348F}" type="slidenum">
              <a:rPr lang="nn-NO" smtClean="0"/>
              <a:t>19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5030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80D0-E0B9-4D88-82E4-F4EBA8AC348F}" type="slidenum">
              <a:rPr lang="nn-NO" smtClean="0"/>
              <a:t>20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00685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80D0-E0B9-4D88-82E4-F4EBA8AC348F}" type="slidenum">
              <a:rPr lang="nn-NO" smtClean="0"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64964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80D0-E0B9-4D88-82E4-F4EBA8AC348F}" type="slidenum">
              <a:rPr lang="nn-NO" smtClean="0"/>
              <a:t>21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554840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80D0-E0B9-4D88-82E4-F4EBA8AC348F}" type="slidenum">
              <a:rPr lang="nn-NO" smtClean="0"/>
              <a:t>22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90614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80D0-E0B9-4D88-82E4-F4EBA8AC348F}" type="slidenum">
              <a:rPr lang="nn-NO" smtClean="0"/>
              <a:t>23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358682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80D0-E0B9-4D88-82E4-F4EBA8AC348F}" type="slidenum">
              <a:rPr lang="nn-NO" smtClean="0"/>
              <a:t>24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888685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80D0-E0B9-4D88-82E4-F4EBA8AC348F}" type="slidenum">
              <a:rPr lang="nn-NO" smtClean="0"/>
              <a:t>25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68911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80D0-E0B9-4D88-82E4-F4EBA8AC348F}" type="slidenum">
              <a:rPr lang="nn-NO" smtClean="0"/>
              <a:t>26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531615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/>
            </a:r>
            <a:br>
              <a:rPr lang="nb-NO" dirty="0" smtClean="0"/>
            </a:b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80D0-E0B9-4D88-82E4-F4EBA8AC348F}" type="slidenum">
              <a:rPr lang="nn-NO" smtClean="0"/>
              <a:t>27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691201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Vise</a:t>
            </a:r>
            <a:r>
              <a:rPr lang="nb-NO" baseline="0" dirty="0" smtClean="0"/>
              <a:t> eksempel på CORAP her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80D0-E0B9-4D88-82E4-F4EBA8AC348F}" type="slidenum">
              <a:rPr lang="nn-NO" smtClean="0"/>
              <a:t>28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858294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80D0-E0B9-4D88-82E4-F4EBA8AC348F}" type="slidenum">
              <a:rPr lang="nn-NO" smtClean="0"/>
              <a:t>29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9494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80D0-E0B9-4D88-82E4-F4EBA8AC348F}" type="slidenum">
              <a:rPr lang="nn-NO" smtClean="0"/>
              <a:t>30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03176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80D0-E0B9-4D88-82E4-F4EBA8AC348F}" type="slidenum">
              <a:rPr lang="nn-NO" smtClean="0"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308240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80D0-E0B9-4D88-82E4-F4EBA8AC348F}" type="slidenum">
              <a:rPr lang="nn-NO" smtClean="0"/>
              <a:t>31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289790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80D0-E0B9-4D88-82E4-F4EBA8AC348F}" type="slidenum">
              <a:rPr lang="nn-NO" smtClean="0"/>
              <a:t>32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992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80D0-E0B9-4D88-82E4-F4EBA8AC348F}" type="slidenum">
              <a:rPr lang="nn-NO" smtClean="0"/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04556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80D0-E0B9-4D88-82E4-F4EBA8AC348F}" type="slidenum">
              <a:rPr lang="nn-NO" smtClean="0"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37135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80D0-E0B9-4D88-82E4-F4EBA8AC348F}" type="slidenum">
              <a:rPr lang="nn-NO" smtClean="0"/>
              <a:t>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84188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80D0-E0B9-4D88-82E4-F4EBA8AC348F}" type="slidenum">
              <a:rPr lang="nn-NO" smtClean="0"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50160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80D0-E0B9-4D88-82E4-F4EBA8AC348F}" type="slidenum">
              <a:rPr lang="nn-NO" smtClean="0"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49280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80D0-E0B9-4D88-82E4-F4EBA8AC348F}" type="slidenum">
              <a:rPr lang="nn-NO" smtClean="0"/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9982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4FF2-33AF-453A-B1CE-AFB95863B958}" type="datetimeFigureOut">
              <a:rPr lang="nn-NO" smtClean="0"/>
              <a:t>01.10.2015</a:t>
            </a:fld>
            <a:endParaRPr lang="nn-N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141CEE-A751-420C-8A3D-89C5EE5B7631}" type="slidenum">
              <a:rPr lang="nn-NO" smtClean="0"/>
              <a:t>‹#›</a:t>
            </a:fld>
            <a:endParaRPr lang="nn-N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n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4FF2-33AF-453A-B1CE-AFB95863B958}" type="datetimeFigureOut">
              <a:rPr lang="nn-NO" smtClean="0"/>
              <a:t>01.10.2015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41CEE-A751-420C-8A3D-89C5EE5B7631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4FF2-33AF-453A-B1CE-AFB95863B958}" type="datetimeFigureOut">
              <a:rPr lang="nn-NO" smtClean="0"/>
              <a:t>01.10.2015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41CEE-A751-420C-8A3D-89C5EE5B7631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4FF2-33AF-453A-B1CE-AFB95863B958}" type="datetimeFigureOut">
              <a:rPr lang="nn-NO" smtClean="0"/>
              <a:t>01.10.2015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41CEE-A751-420C-8A3D-89C5EE5B7631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4FF2-33AF-453A-B1CE-AFB95863B958}" type="datetimeFigureOut">
              <a:rPr lang="nn-NO" smtClean="0"/>
              <a:t>01.10.2015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41CEE-A751-420C-8A3D-89C5EE5B7631}" type="slidenum">
              <a:rPr lang="nn-NO" smtClean="0"/>
              <a:t>‹#›</a:t>
            </a:fld>
            <a:endParaRPr lang="nn-NO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4FF2-33AF-453A-B1CE-AFB95863B958}" type="datetimeFigureOut">
              <a:rPr lang="nn-NO" smtClean="0"/>
              <a:t>01.10.2015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41CEE-A751-420C-8A3D-89C5EE5B7631}" type="slidenum">
              <a:rPr lang="nn-NO" smtClean="0"/>
              <a:t>‹#›</a:t>
            </a:fld>
            <a:endParaRPr lang="nn-N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4FF2-33AF-453A-B1CE-AFB95863B958}" type="datetimeFigureOut">
              <a:rPr lang="nn-NO" smtClean="0"/>
              <a:t>01.10.2015</a:t>
            </a:fld>
            <a:endParaRPr lang="n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41CEE-A751-420C-8A3D-89C5EE5B7631}" type="slidenum">
              <a:rPr lang="nn-NO" smtClean="0"/>
              <a:t>‹#›</a:t>
            </a:fld>
            <a:endParaRPr lang="nn-N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4FF2-33AF-453A-B1CE-AFB95863B958}" type="datetimeFigureOut">
              <a:rPr lang="nn-NO" smtClean="0"/>
              <a:t>01.10.2015</a:t>
            </a:fld>
            <a:endParaRPr lang="n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41CEE-A751-420C-8A3D-89C5EE5B7631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4FF2-33AF-453A-B1CE-AFB95863B958}" type="datetimeFigureOut">
              <a:rPr lang="nn-NO" smtClean="0"/>
              <a:t>01.10.2015</a:t>
            </a:fld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41CEE-A751-420C-8A3D-89C5EE5B7631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4FF2-33AF-453A-B1CE-AFB95863B958}" type="datetimeFigureOut">
              <a:rPr lang="nn-NO" smtClean="0"/>
              <a:t>01.10.2015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41CEE-A751-420C-8A3D-89C5EE5B7631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4FF2-33AF-453A-B1CE-AFB95863B958}" type="datetimeFigureOut">
              <a:rPr lang="nn-NO" smtClean="0"/>
              <a:t>01.10.2015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41CEE-A751-420C-8A3D-89C5EE5B7631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AF74FF2-33AF-453A-B1CE-AFB95863B958}" type="datetimeFigureOut">
              <a:rPr lang="nn-NO" smtClean="0"/>
              <a:t>01.10.2015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3141CEE-A751-420C-8A3D-89C5EE5B7631}" type="slidenum">
              <a:rPr lang="nn-NO" smtClean="0"/>
              <a:t>‹#›</a:t>
            </a:fld>
            <a:endParaRPr lang="nn-NO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000" dirty="0" smtClean="0"/>
              <a:t>ØKONOMISK RAPPORTERING TIL KOMMUNESTYRET – </a:t>
            </a:r>
            <a:br>
              <a:rPr lang="nb-NO" sz="4000" dirty="0" smtClean="0"/>
            </a:br>
            <a:r>
              <a:rPr lang="nb-NO" sz="4000" dirty="0" err="1" smtClean="0"/>
              <a:t>Caset</a:t>
            </a:r>
            <a:r>
              <a:rPr lang="nb-NO" sz="4000" dirty="0" smtClean="0"/>
              <a:t> Skodje kommune i et organisasjonsteoretisk perspektiv - </a:t>
            </a:r>
            <a:r>
              <a:rPr lang="nb-NO" sz="4000" b="1" dirty="0" smtClean="0"/>
              <a:t>hva gir en </a:t>
            </a:r>
            <a:r>
              <a:rPr lang="nb-NO" sz="4000" b="1" u="sng" dirty="0" smtClean="0"/>
              <a:t>beslutningsdyktig</a:t>
            </a:r>
            <a:r>
              <a:rPr lang="nb-NO" sz="4000" b="1" dirty="0" smtClean="0"/>
              <a:t> og </a:t>
            </a:r>
            <a:r>
              <a:rPr lang="nb-NO" sz="4000" b="1" u="sng" dirty="0" smtClean="0"/>
              <a:t>innovativ</a:t>
            </a:r>
            <a:r>
              <a:rPr lang="nb-NO" sz="4000" b="1" dirty="0" smtClean="0"/>
              <a:t> </a:t>
            </a:r>
            <a:r>
              <a:rPr lang="nb-NO" sz="4000" b="1" u="sng" dirty="0" smtClean="0"/>
              <a:t>organisasjon</a:t>
            </a:r>
            <a:r>
              <a:rPr lang="nb-NO" sz="4000" b="1" dirty="0" smtClean="0"/>
              <a:t>?</a:t>
            </a:r>
            <a:br>
              <a:rPr lang="nb-NO" sz="4000" b="1" dirty="0" smtClean="0"/>
            </a:br>
            <a:endParaRPr lang="nn-NO" sz="40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b="1" dirty="0" smtClean="0"/>
              <a:t>Asle John Giske –</a:t>
            </a:r>
          </a:p>
          <a:p>
            <a:r>
              <a:rPr lang="nb-NO" b="1" dirty="0" smtClean="0"/>
              <a:t>Rådmann i Sande kommune</a:t>
            </a:r>
          </a:p>
          <a:p>
            <a:r>
              <a:rPr lang="nb-NO" b="1" dirty="0" smtClean="0"/>
              <a:t>Tidligere økonomisjef i Skodje kommune</a:t>
            </a:r>
          </a:p>
          <a:p>
            <a:r>
              <a:rPr lang="nb-NO" b="1" dirty="0" smtClean="0"/>
              <a:t>Siviløkonom</a:t>
            </a:r>
            <a:endParaRPr lang="nn-NO" b="1" dirty="0"/>
          </a:p>
        </p:txBody>
      </p:sp>
    </p:spTree>
    <p:extLst>
      <p:ext uri="{BB962C8B-B14F-4D97-AF65-F5344CB8AC3E}">
        <p14:creationId xmlns:p14="http://schemas.microsoft.com/office/powerpoint/2010/main" val="208083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800" dirty="0" smtClean="0"/>
              <a:t>Hvordan skjer beslutninger </a:t>
            </a:r>
            <a:r>
              <a:rPr lang="nb-NO" sz="4800" dirty="0"/>
              <a:t> </a:t>
            </a:r>
            <a:r>
              <a:rPr lang="nb-NO" sz="4800" dirty="0" smtClean="0"/>
              <a:t>?</a:t>
            </a:r>
            <a:endParaRPr lang="nn-NO" sz="4800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il mot venstre og høyre 6"/>
          <p:cNvSpPr/>
          <p:nvPr/>
        </p:nvSpPr>
        <p:spPr>
          <a:xfrm>
            <a:off x="4572000" y="5733256"/>
            <a:ext cx="280831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9189">
            <a:off x="1356018" y="3543983"/>
            <a:ext cx="624234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91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 av de teoretiske perspektivene: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Kan vi snakke om en organisasjon i et fortolkningsbasert perspektiv – felles oppslutning om mål, verdier og virkelighet – men som stadig i fellesskap blir prøvd?</a:t>
            </a:r>
          </a:p>
          <a:p>
            <a:r>
              <a:rPr lang="nb-NO" b="1" dirty="0" smtClean="0"/>
              <a:t>Er organisasjonen innovativ – og er betingelsene for innovasjon til stede: Klar oppfatning av sin egen krevende situasjon, en risikotakende kultur, og tilstedeværelse av overskuddsinformasjon?</a:t>
            </a:r>
          </a:p>
          <a:p>
            <a:r>
              <a:rPr lang="nb-NO" b="1" dirty="0" smtClean="0"/>
              <a:t>Er organisasjonen beslutningsdyktig innenfor rammen av å være villige til å inngå nødvendige politiske kompromiss?</a:t>
            </a:r>
          </a:p>
          <a:p>
            <a:endParaRPr lang="nb-NO" dirty="0" smtClean="0"/>
          </a:p>
          <a:p>
            <a:endParaRPr lang="nn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9272">
            <a:off x="113803" y="3469102"/>
            <a:ext cx="8313090" cy="57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69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Det var teorien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4000" dirty="0" smtClean="0"/>
              <a:t>Organisasjon</a:t>
            </a:r>
          </a:p>
          <a:p>
            <a:r>
              <a:rPr lang="nb-NO" sz="4000" dirty="0" smtClean="0"/>
              <a:t>Innovasjon</a:t>
            </a:r>
          </a:p>
          <a:p>
            <a:r>
              <a:rPr lang="nb-NO" sz="4000" dirty="0" smtClean="0"/>
              <a:t>Beslutning</a:t>
            </a:r>
            <a:endParaRPr lang="nn-NO" sz="4000" dirty="0"/>
          </a:p>
        </p:txBody>
      </p:sp>
    </p:spTree>
    <p:extLst>
      <p:ext uri="{BB962C8B-B14F-4D97-AF65-F5344CB8AC3E}">
        <p14:creationId xmlns:p14="http://schemas.microsoft.com/office/powerpoint/2010/main" val="307036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Caset</a:t>
            </a:r>
            <a:r>
              <a:rPr lang="nb-NO" dirty="0" smtClean="0"/>
              <a:t> Skodje kommune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 smtClean="0"/>
              <a:t>Økonomisk rapportering til kommunestyret –</a:t>
            </a:r>
          </a:p>
          <a:p>
            <a:r>
              <a:rPr lang="nb-NO" b="1" dirty="0" smtClean="0"/>
              <a:t>Effekten på «organisasjon», «innovasjon» og «beslutning».</a:t>
            </a:r>
          </a:p>
          <a:p>
            <a:endParaRPr lang="nn-NO" b="1" dirty="0"/>
          </a:p>
        </p:txBody>
      </p:sp>
    </p:spTree>
    <p:extLst>
      <p:ext uri="{BB962C8B-B14F-4D97-AF65-F5344CB8AC3E}">
        <p14:creationId xmlns:p14="http://schemas.microsoft.com/office/powerpoint/2010/main" val="30570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Beskrivelse av situasjonen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651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41168"/>
            <a:ext cx="734481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88" y="641626"/>
            <a:ext cx="7571680" cy="429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9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Situasjonen til Skodje kommune i 2011-2012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b="1" dirty="0" smtClean="0"/>
              <a:t>Økonomisk:</a:t>
            </a:r>
          </a:p>
          <a:p>
            <a:pPr lvl="1"/>
            <a:r>
              <a:rPr lang="nb-NO" b="1" dirty="0" smtClean="0"/>
              <a:t>Svekket «lønnsomhet» – svekket soliditet – alle prognoser viste at hvis en ikke satt inn tiltak ville ROBEK om kort tid være et faktum</a:t>
            </a:r>
          </a:p>
          <a:p>
            <a:r>
              <a:rPr lang="nb-NO" b="1" dirty="0" smtClean="0"/>
              <a:t>Organisasjon:</a:t>
            </a:r>
          </a:p>
          <a:p>
            <a:pPr lvl="1"/>
            <a:r>
              <a:rPr lang="nb-NO" b="1" dirty="0" smtClean="0"/>
              <a:t>Preget av interessemotsetninger, der enhetslederne kjempet for å maksimere budsjettene, og politikerne kjempet for sine «hjertesaker». Der politikerne ikke ønsket å forholde seg til de «vanskelige» sakene (få de av dagsorden så snart som råd er – og spille ballen tilbake til rådmannen) – «ikke organisasjon»</a:t>
            </a:r>
          </a:p>
          <a:p>
            <a:r>
              <a:rPr lang="nb-NO" b="1" dirty="0" smtClean="0"/>
              <a:t>Innovasjon:</a:t>
            </a:r>
          </a:p>
          <a:p>
            <a:pPr lvl="1"/>
            <a:r>
              <a:rPr lang="nb-NO" b="1" dirty="0" smtClean="0"/>
              <a:t>Ingen nye løsninger tatt i bruk på «ualminnelige tider», ingen klar oppfatning av egen vanskelige øk situasjon, ingen kultur for å ta risiko, ingen struktur  eller mekanismer for å skape overskuddsinformasjon – «ikke innovasjon»</a:t>
            </a:r>
          </a:p>
          <a:p>
            <a:r>
              <a:rPr lang="nb-NO" b="1" dirty="0" smtClean="0"/>
              <a:t>Beslutninger:</a:t>
            </a:r>
          </a:p>
          <a:p>
            <a:pPr lvl="1"/>
            <a:r>
              <a:rPr lang="nb-NO" b="1" dirty="0" smtClean="0"/>
              <a:t>På politisk nivå skjedde det stort sett  «ikke beslutninger», ved at viktige saker ble tatt av dagsorden. Kommunestyret preget av særinteresser og med liten vilje til å inngå kompromiss – «ikke beslutninger» - anarkiske beslutninger</a:t>
            </a:r>
            <a:endParaRPr lang="nb-NO" b="1" dirty="0"/>
          </a:p>
          <a:p>
            <a:pPr lvl="1"/>
            <a:endParaRPr lang="nb-NO" b="1" dirty="0" smtClean="0"/>
          </a:p>
          <a:p>
            <a:r>
              <a:rPr lang="nb-NO" sz="2100" b="1" dirty="0" smtClean="0"/>
              <a:t>EN «ORGANISASJON» UTEN </a:t>
            </a:r>
            <a:r>
              <a:rPr lang="nb-NO" sz="2100" b="1" dirty="0"/>
              <a:t>F</a:t>
            </a:r>
            <a:r>
              <a:rPr lang="nb-NO" sz="2100" b="1" dirty="0" smtClean="0"/>
              <a:t>ELLES MÅL OG MEINING</a:t>
            </a:r>
          </a:p>
        </p:txBody>
      </p:sp>
    </p:spTree>
    <p:extLst>
      <p:ext uri="{BB962C8B-B14F-4D97-AF65-F5344CB8AC3E}">
        <p14:creationId xmlns:p14="http://schemas.microsoft.com/office/powerpoint/2010/main" val="158588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skulle vi så gjøre?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For å skape en «organisasjon», som er «innovativ» og som er «beslutningsdyktig» ???</a:t>
            </a:r>
            <a:endParaRPr lang="nn-NO" sz="3600" dirty="0"/>
          </a:p>
        </p:txBody>
      </p:sp>
    </p:spTree>
    <p:extLst>
      <p:ext uri="{BB962C8B-B14F-4D97-AF65-F5344CB8AC3E}">
        <p14:creationId xmlns:p14="http://schemas.microsoft.com/office/powerpoint/2010/main" val="267319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Skulle vi ta modell etter slik som det blir gjort i (noen) store kommuner??</a:t>
            </a:r>
            <a:endParaRPr lang="nn-NO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61" y="1935163"/>
            <a:ext cx="7410877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2" y="2924944"/>
            <a:ext cx="4408487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Organisasjonsdesign - system </a:t>
            </a:r>
            <a:r>
              <a:rPr lang="nb-NO" dirty="0" err="1" smtClean="0"/>
              <a:t>vs</a:t>
            </a:r>
            <a:r>
              <a:rPr lang="nb-NO" dirty="0" smtClean="0"/>
              <a:t> prosesser</a:t>
            </a:r>
            <a:endParaRPr lang="nn-NO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36682"/>
            <a:ext cx="3528392" cy="343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426767" cy="342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03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0339">
            <a:off x="501773" y="870151"/>
            <a:ext cx="5359714" cy="313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55">
            <a:off x="560457" y="1144535"/>
            <a:ext cx="2084387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50280"/>
            <a:ext cx="7660685" cy="368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0979">
            <a:off x="1588575" y="3132900"/>
            <a:ext cx="3269091" cy="76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6177">
            <a:off x="4206202" y="3644414"/>
            <a:ext cx="3448442" cy="62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5595">
            <a:off x="3640912" y="3487149"/>
            <a:ext cx="4579021" cy="54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35207" y="3557174"/>
            <a:ext cx="2697533" cy="64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212" y="3514928"/>
            <a:ext cx="3010419" cy="54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4953">
            <a:off x="469976" y="2658906"/>
            <a:ext cx="8774857" cy="60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13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Svare bør bli slik – det prosessorienterte designet</a:t>
            </a:r>
            <a:endParaRPr lang="nn-NO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5"/>
            <a:ext cx="5616624" cy="447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5817">
            <a:off x="304490" y="3866488"/>
            <a:ext cx="8432707" cy="58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37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 fra en erkjennelse: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At kommunens omgivelser og situasjon  er skiftende, krevende og kriselignende </a:t>
            </a:r>
          </a:p>
          <a:p>
            <a:r>
              <a:rPr lang="nb-NO" b="1" dirty="0" smtClean="0"/>
              <a:t>At det er behov for å stable på beina en felles situasjonsforståelse, oppslutning om felles mål og strategier</a:t>
            </a:r>
          </a:p>
          <a:p>
            <a:r>
              <a:rPr lang="nb-NO" b="1" dirty="0" smtClean="0"/>
              <a:t>At det er behov for å være innovativ</a:t>
            </a:r>
          </a:p>
          <a:p>
            <a:r>
              <a:rPr lang="nb-NO" b="1" dirty="0" smtClean="0"/>
              <a:t>At det er behov for at organisasjonen er beslutningsdyktig  - og at beslutninger i en kommune grunnleggende sett er «politiske»</a:t>
            </a:r>
          </a:p>
        </p:txBody>
      </p:sp>
    </p:spTree>
    <p:extLst>
      <p:ext uri="{BB962C8B-B14F-4D97-AF65-F5344CB8AC3E}">
        <p14:creationId xmlns:p14="http://schemas.microsoft.com/office/powerpoint/2010/main" val="408486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gjorde vi i praksis?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Høsten 2013 (budsjett/øk plan 2014-2017):</a:t>
            </a:r>
          </a:p>
          <a:p>
            <a:pPr lvl="1"/>
            <a:r>
              <a:rPr lang="nb-NO" b="1" dirty="0" smtClean="0"/>
              <a:t>Det ble brukt «uhorvelig» med tid på å etablere en felles (økonomisk) situasjonsforståelse gjennom heile organisasjonen – og kommunen for øvrig</a:t>
            </a:r>
          </a:p>
          <a:p>
            <a:pPr lvl="1"/>
            <a:r>
              <a:rPr lang="nb-NO" b="1" dirty="0" smtClean="0"/>
              <a:t>Det ble brukt «uhorvelig» med tid på å etablere en kultur for at det er et felles politisk og administrativt ansvar å arbeide seg ut av situasjonen</a:t>
            </a:r>
          </a:p>
          <a:p>
            <a:pPr lvl="1"/>
            <a:r>
              <a:rPr lang="nb-NO" b="1" dirty="0" smtClean="0"/>
              <a:t>Det ble brukt «uhorvelig» med tid på å forsøke å etablere et felles økonomisk mål for organisasjon, og felles strategiutforming</a:t>
            </a:r>
          </a:p>
          <a:p>
            <a:pPr lvl="1"/>
            <a:endParaRPr lang="nb-NO" b="1" dirty="0"/>
          </a:p>
          <a:p>
            <a:pPr marL="457200" lvl="1" indent="0">
              <a:buNone/>
            </a:pPr>
            <a:r>
              <a:rPr lang="nb-NO" b="1" dirty="0" smtClean="0"/>
              <a:t>NØKKELEN TIL DETTE VAR ØKONOMISKE ANALYSER, MENTE OPP OG MENTE NED. Med </a:t>
            </a:r>
            <a:r>
              <a:rPr lang="nb-NO" b="1" dirty="0" err="1" smtClean="0"/>
              <a:t>scenarieanalyser</a:t>
            </a:r>
            <a:r>
              <a:rPr lang="nb-NO" b="1" dirty="0" smtClean="0"/>
              <a:t> som viste økonomisk utfall i planperioden ved ulike handlingsalternativ. Formålet med dette var, å «tvinge» politikerne til å forholde seg til den situasjonen som kommunen faktisk var i. På en slik måte at de ikke avviste hverken problemstilling eller mulige løsninger i utgangspunktet. Samt bevisstgjøre de budsjettansvarlige på det kollektive ansvaret om å få dette i havn. Ordet KRISE ble ofte brukt….</a:t>
            </a:r>
          </a:p>
          <a:p>
            <a:pPr marL="457200" lvl="1" indent="0">
              <a:buNone/>
            </a:pPr>
            <a:endParaRPr lang="nb-NO" dirty="0" smtClean="0"/>
          </a:p>
          <a:p>
            <a:pPr marL="457200" lvl="1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8183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smtClean="0"/>
              <a:t>Som gav følgende budsjettvedtak høsten 2013 (2014-2017)</a:t>
            </a:r>
            <a:endParaRPr lang="nn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b="1" dirty="0" smtClean="0"/>
              <a:t>MÅL:</a:t>
            </a:r>
            <a:endParaRPr lang="nb-NO" b="1" dirty="0"/>
          </a:p>
          <a:p>
            <a:pPr lvl="1"/>
            <a:r>
              <a:rPr lang="nb-NO" b="1" dirty="0" smtClean="0"/>
              <a:t>Skodje kommune skal gradvis i planperioden styre mot et netto driftsresultat på 3 %, fra dagens nivå -6 %. </a:t>
            </a:r>
            <a:r>
              <a:rPr lang="nb-NO" b="1" dirty="0" err="1" smtClean="0"/>
              <a:t>Dvs</a:t>
            </a:r>
            <a:r>
              <a:rPr lang="nb-NO" b="1" dirty="0" smtClean="0"/>
              <a:t> en årlig resultatforbedring på 2,25 %</a:t>
            </a:r>
          </a:p>
          <a:p>
            <a:pPr lvl="1"/>
            <a:r>
              <a:rPr lang="nb-NO" b="1" dirty="0" smtClean="0"/>
              <a:t>Kommunens </a:t>
            </a:r>
            <a:r>
              <a:rPr lang="nb-NO" b="1" dirty="0" err="1" smtClean="0"/>
              <a:t>disp</a:t>
            </a:r>
            <a:r>
              <a:rPr lang="nb-NO" b="1" dirty="0" smtClean="0"/>
              <a:t> fond skal ikke under 5 mill. Etter 2016 skal fondet begynne å øke igjen</a:t>
            </a:r>
          </a:p>
          <a:p>
            <a:r>
              <a:rPr lang="nb-NO" b="1" dirty="0" smtClean="0"/>
              <a:t>STRATEGI:</a:t>
            </a:r>
          </a:p>
          <a:p>
            <a:pPr lvl="1"/>
            <a:r>
              <a:rPr lang="nb-NO" b="1" dirty="0" smtClean="0"/>
              <a:t>Rådmannen skal kartlegge og iverksette alle tiltak som er mulig å gjennomføre innenfor dagens struktur</a:t>
            </a:r>
          </a:p>
          <a:p>
            <a:pPr lvl="1"/>
            <a:r>
              <a:rPr lang="nb-NO" b="1" dirty="0" smtClean="0"/>
              <a:t>Eiendomsskatt skal utredes som en beredskap om punkt 1 ikke viser seg tilstrekkelig</a:t>
            </a:r>
          </a:p>
          <a:p>
            <a:pPr lvl="1"/>
            <a:r>
              <a:rPr lang="nb-NO" b="1" dirty="0" smtClean="0"/>
              <a:t>Større strukturelle endringer skal vurderes om de to første punktene ikke er tilstrekkelig </a:t>
            </a:r>
          </a:p>
          <a:p>
            <a:r>
              <a:rPr lang="nb-NO" b="1" dirty="0" smtClean="0"/>
              <a:t>PROSESS:</a:t>
            </a:r>
          </a:p>
          <a:p>
            <a:pPr lvl="1"/>
            <a:r>
              <a:rPr lang="nb-NO" b="1" dirty="0" smtClean="0"/>
              <a:t>Formannskap skal være styringsgruppe for rådmannen i omstillingsarbeidet</a:t>
            </a:r>
          </a:p>
          <a:p>
            <a:pPr marL="457200" lvl="1" indent="0">
              <a:buNone/>
            </a:pPr>
            <a:endParaRPr lang="nn-NO" b="1" dirty="0"/>
          </a:p>
        </p:txBody>
      </p:sp>
    </p:spTree>
    <p:extLst>
      <p:ext uri="{BB962C8B-B14F-4D97-AF65-F5344CB8AC3E}">
        <p14:creationId xmlns:p14="http://schemas.microsoft.com/office/powerpoint/2010/main" val="133670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Vår 2014 – og så langt…: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Gikk over til å arbeide prosjektorientert – i motsetning til «saksbehandlingsorientert»</a:t>
            </a:r>
          </a:p>
          <a:p>
            <a:r>
              <a:rPr lang="nb-NO" dirty="0" smtClean="0"/>
              <a:t>Politisk struktur endret fra sektorutvalg til ad-hoc utvalg </a:t>
            </a:r>
          </a:p>
          <a:p>
            <a:r>
              <a:rPr lang="nb-NO" dirty="0" smtClean="0"/>
              <a:t>Formannskap som styringsgruppe</a:t>
            </a:r>
          </a:p>
          <a:p>
            <a:r>
              <a:rPr lang="nb-NO" dirty="0" smtClean="0"/>
              <a:t>Dialogmøter med politikerne (i tillegg til vedtaksmøter)</a:t>
            </a:r>
          </a:p>
          <a:p>
            <a:r>
              <a:rPr lang="nb-NO" dirty="0" smtClean="0"/>
              <a:t>Tonivåmodellen endret til 3-nivåmodell</a:t>
            </a:r>
          </a:p>
          <a:p>
            <a:r>
              <a:rPr lang="nb-NO" dirty="0" smtClean="0"/>
              <a:t>Jevnlige kvalitetssamtaler mellom rådmann og budsjettansvarlige</a:t>
            </a:r>
          </a:p>
          <a:p>
            <a:r>
              <a:rPr lang="nb-NO" b="1" dirty="0" smtClean="0"/>
              <a:t>Månedlig  økonomisk rapportering «oppover» - der selve metodikken for rapportering ble endret.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86563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smtClean="0"/>
              <a:t>Eksempel på gjennomførte tiltak (beslutninger)</a:t>
            </a:r>
            <a:endParaRPr lang="nn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nb-NO" b="1" dirty="0" smtClean="0"/>
              <a:t>Generelt i kommunen foretatt en vesentlig nedbemanning på alle tjenesteområder, (også på rådhuset) (KOSTRA viser dette tydelig)</a:t>
            </a:r>
          </a:p>
          <a:p>
            <a:r>
              <a:rPr lang="nb-NO" b="1" dirty="0" smtClean="0"/>
              <a:t>Tjenesteutsatt områder som ikke er vurdert som kjerneområder  der </a:t>
            </a:r>
            <a:r>
              <a:rPr lang="nb-NO" b="1" dirty="0" err="1" smtClean="0"/>
              <a:t>produksjonskostn+transaksjonskostn</a:t>
            </a:r>
            <a:r>
              <a:rPr lang="nb-NO" b="1" dirty="0" smtClean="0"/>
              <a:t> &lt; ved </a:t>
            </a:r>
            <a:r>
              <a:rPr lang="nb-NO" b="1" dirty="0" err="1" smtClean="0"/>
              <a:t>tj</a:t>
            </a:r>
            <a:r>
              <a:rPr lang="nb-NO" b="1" dirty="0" smtClean="0"/>
              <a:t> utsetting enn </a:t>
            </a:r>
            <a:r>
              <a:rPr lang="nb-NO" b="1" dirty="0" err="1" smtClean="0"/>
              <a:t>egenprod</a:t>
            </a:r>
            <a:r>
              <a:rPr lang="nb-NO" b="1" dirty="0" smtClean="0"/>
              <a:t> (eksempelvis matlaging, renhold og skatteinnkreving)</a:t>
            </a:r>
          </a:p>
          <a:p>
            <a:r>
              <a:rPr lang="nb-NO" b="1" dirty="0" smtClean="0"/>
              <a:t>Vesentlige endringer i drift og organisering av skole (uten å røre eksisterende skolekretser)</a:t>
            </a:r>
          </a:p>
          <a:p>
            <a:r>
              <a:rPr lang="nb-NO" b="1" dirty="0" smtClean="0"/>
              <a:t>Tilsvarende på barnehage og helse- og omsorg</a:t>
            </a:r>
          </a:p>
          <a:p>
            <a:r>
              <a:rPr lang="nb-NO" b="1" dirty="0" smtClean="0"/>
              <a:t>Endring i ledergruppen</a:t>
            </a:r>
          </a:p>
          <a:p>
            <a:r>
              <a:rPr lang="nb-NO" b="1" dirty="0" smtClean="0"/>
              <a:t>Avviklet alle ikke lovpålagte tjenester – der en del av disse har blitt tatt over av det frivillige eller «markedet»</a:t>
            </a:r>
          </a:p>
          <a:p>
            <a:r>
              <a:rPr lang="nb-NO" b="1" dirty="0" smtClean="0"/>
              <a:t>Innført eiendomsskatt</a:t>
            </a:r>
          </a:p>
          <a:p>
            <a:endParaRPr lang="nb-NO" dirty="0" smtClean="0"/>
          </a:p>
          <a:p>
            <a:endParaRPr lang="nn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0493">
            <a:off x="1284931" y="3617240"/>
            <a:ext cx="6778669" cy="46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72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Generelle krav til et godt rapporteringssystem: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smtClean="0"/>
              <a:t>Skal skje rettidig/til fastsatte tidspunkt – «ofte»</a:t>
            </a:r>
          </a:p>
          <a:p>
            <a:r>
              <a:rPr lang="nb-NO" b="1" dirty="0" smtClean="0"/>
              <a:t>Pålitelig</a:t>
            </a:r>
          </a:p>
          <a:p>
            <a:r>
              <a:rPr lang="nb-NO" b="1" dirty="0" smtClean="0"/>
              <a:t>Gi </a:t>
            </a:r>
            <a:r>
              <a:rPr lang="nb-NO" b="1" dirty="0" err="1" smtClean="0"/>
              <a:t>fremskrivninger</a:t>
            </a:r>
            <a:r>
              <a:rPr lang="nb-NO" b="1" dirty="0" smtClean="0"/>
              <a:t> - scenarier</a:t>
            </a:r>
          </a:p>
          <a:p>
            <a:r>
              <a:rPr lang="nb-NO" b="1" dirty="0" smtClean="0"/>
              <a:t>Gi grunnlag for felles situasjonsforståelse, innovasjon og beslutningsgrunnlag. Innenfor rammen av det prosessorienterte perspektivet på organisasjon og ledelse</a:t>
            </a:r>
            <a:endParaRPr lang="nn-NO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3722">
            <a:off x="1082398" y="3211926"/>
            <a:ext cx="7782420" cy="53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36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smtClean="0"/>
              <a:t>Hva består «rapporteringssystemet» av:</a:t>
            </a:r>
            <a:endParaRPr lang="nn-NO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569266"/>
            <a:ext cx="7704856" cy="466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98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CORAP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Er et stort (og amatørmessig) regneark</a:t>
            </a:r>
          </a:p>
          <a:p>
            <a:endParaRPr lang="nb-NO" dirty="0"/>
          </a:p>
          <a:p>
            <a:r>
              <a:rPr lang="nb-NO" dirty="0" smtClean="0"/>
              <a:t>Og hvorfor i all verden heter det CORAP???</a:t>
            </a:r>
          </a:p>
        </p:txBody>
      </p:sp>
    </p:spTree>
    <p:extLst>
      <p:ext uri="{BB962C8B-B14F-4D97-AF65-F5344CB8AC3E}">
        <p14:creationId xmlns:p14="http://schemas.microsoft.com/office/powerpoint/2010/main" val="154460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Har det virket, i den forstand at??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Kan vi snakke om en organisasjon i et fortolkningsbasert perspektiv – felles oppslutning om mål, verdier og virkelighet – men som stadig i fellesskap blir prøvd?</a:t>
            </a:r>
          </a:p>
          <a:p>
            <a:r>
              <a:rPr lang="nb-NO" dirty="0" smtClean="0"/>
              <a:t>Er organisasjonen innovativ – og er betingelsene for innovasjon til stede: Klar oppfatning av sin egen krevende situasjon, en risikotakende kultur, og tilstedeværelse av overskuddsinformasjon?</a:t>
            </a:r>
          </a:p>
          <a:p>
            <a:r>
              <a:rPr lang="nb-NO" dirty="0" smtClean="0"/>
              <a:t>Er organisasjonen beslutningsdyktig innenfor rammen av å være villige til å inngå nødvendige politiske kompromiss?</a:t>
            </a:r>
          </a:p>
          <a:p>
            <a:endParaRPr lang="nb-NO" dirty="0" smtClean="0"/>
          </a:p>
          <a:p>
            <a:endParaRPr lang="nn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9272">
            <a:off x="428038" y="3207584"/>
            <a:ext cx="8313090" cy="57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17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smtClean="0"/>
              <a:t>Den som er flink med økonomisk rapportering er også flinke til andre ting</a:t>
            </a:r>
            <a:endParaRPr lang="nn-NO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33670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40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 økonomiske rapporteringsrutinene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 smtClean="0"/>
              <a:t>Før	</a:t>
            </a:r>
            <a:endParaRPr lang="nn-NO" b="1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b="1" dirty="0" smtClean="0"/>
              <a:t>Etter</a:t>
            </a:r>
            <a:endParaRPr lang="nn-NO" b="1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b="1" dirty="0" smtClean="0"/>
              <a:t>Det var kun en person i kommunen som styrte med økonomi, økonomisjefen</a:t>
            </a:r>
          </a:p>
          <a:p>
            <a:r>
              <a:rPr lang="nb-NO" b="1" dirty="0" smtClean="0"/>
              <a:t>«De andre» styrte med andre (og kjekkere) ting</a:t>
            </a:r>
          </a:p>
          <a:p>
            <a:r>
              <a:rPr lang="nb-NO" b="1" dirty="0" smtClean="0"/>
              <a:t>Med det til følge at det var økonomisjefen som fortalte de budsjettansvarlige hvordan «landet så ut», og ikke motsatt</a:t>
            </a:r>
          </a:p>
          <a:p>
            <a:r>
              <a:rPr lang="nb-NO" b="1" dirty="0" smtClean="0"/>
              <a:t>Og hvor øk sjefen stort sett ikke hadde peiling på den underliggende operative </a:t>
            </a:r>
            <a:r>
              <a:rPr lang="nb-NO" b="1" dirty="0" err="1" smtClean="0"/>
              <a:t>sit</a:t>
            </a:r>
            <a:endParaRPr lang="nn-NO" b="1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b="1" dirty="0" smtClean="0"/>
              <a:t>Kommunen har nå flere «økonomisjefer» (tilsvarende antall budsjettansvarlige)</a:t>
            </a:r>
          </a:p>
          <a:p>
            <a:r>
              <a:rPr lang="nb-NO" b="1" dirty="0" smtClean="0"/>
              <a:t>Og som forteller økonomisjefen og rådmannen hvordan «landet ser ut», herunder foreslår og gjennomfører adekvate tiltak for å holde øk </a:t>
            </a:r>
            <a:r>
              <a:rPr lang="nb-NO" b="1" dirty="0" err="1" smtClean="0"/>
              <a:t>sit</a:t>
            </a:r>
            <a:r>
              <a:rPr lang="nb-NO" b="1" dirty="0" smtClean="0"/>
              <a:t> under kontroll</a:t>
            </a:r>
          </a:p>
          <a:p>
            <a:r>
              <a:rPr lang="nb-NO" b="1" dirty="0" smtClean="0"/>
              <a:t>«Økonomisjefene» har selvsagt operativ peiling</a:t>
            </a:r>
          </a:p>
          <a:p>
            <a:r>
              <a:rPr lang="nb-NO" b="1" dirty="0" smtClean="0"/>
              <a:t>Strategi er således koblet til operativ virkelighet</a:t>
            </a:r>
            <a:endParaRPr lang="nn-NO" b="1" dirty="0"/>
          </a:p>
        </p:txBody>
      </p:sp>
    </p:spTree>
    <p:extLst>
      <p:ext uri="{BB962C8B-B14F-4D97-AF65-F5344CB8AC3E}">
        <p14:creationId xmlns:p14="http://schemas.microsoft.com/office/powerpoint/2010/main" val="129283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smtClean="0"/>
              <a:t> Oppsummering  - Et skråblikk på strategisk utvikling i Skodje kommune (2011-2015)</a:t>
            </a:r>
            <a:endParaRPr lang="nn-NO" sz="24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333" y="1686991"/>
            <a:ext cx="6133334" cy="435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2147">
            <a:off x="2452586" y="3596616"/>
            <a:ext cx="5354517" cy="37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07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12767"/>
            <a:ext cx="7056784" cy="463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15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TAKK FOR OPPMERKSOMHETEN !!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697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Begrepsavklaring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Før vi går inn i </a:t>
            </a:r>
            <a:r>
              <a:rPr lang="nb-NO" dirty="0" err="1" smtClean="0"/>
              <a:t>caset</a:t>
            </a:r>
            <a:r>
              <a:rPr lang="nb-NO" dirty="0" smtClean="0"/>
              <a:t> «Skodje kommune»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2295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en organisasjon??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Det </a:t>
            </a:r>
            <a:r>
              <a:rPr lang="nb-NO" u="sng" dirty="0" smtClean="0"/>
              <a:t>fortolkningsbaserte</a:t>
            </a:r>
            <a:r>
              <a:rPr lang="nb-NO" dirty="0" smtClean="0"/>
              <a:t> perspektivet (i motsetning til systemperspektivet): </a:t>
            </a:r>
          </a:p>
          <a:p>
            <a:endParaRPr lang="nb-NO" dirty="0"/>
          </a:p>
          <a:p>
            <a:r>
              <a:rPr lang="nb-NO" b="1" dirty="0" smtClean="0"/>
              <a:t>ORGANIZATION IS DEFINED AS THE DEGREE TO WHICH A SET OF PEOPLE </a:t>
            </a:r>
            <a:r>
              <a:rPr lang="nb-NO" b="1" u="sng" dirty="0" smtClean="0"/>
              <a:t>SHARE</a:t>
            </a:r>
            <a:r>
              <a:rPr lang="nb-NO" b="1" dirty="0" smtClean="0"/>
              <a:t> MANY BELIEFS, VALUES, AND ASSUMPTIONS THAT ENCORAGE THEM TOM MAKE </a:t>
            </a:r>
            <a:r>
              <a:rPr lang="nb-NO" b="1" u="sng" dirty="0" smtClean="0"/>
              <a:t>MUTUALLY-REINFORCING</a:t>
            </a:r>
            <a:r>
              <a:rPr lang="nb-NO" b="1" dirty="0" smtClean="0"/>
              <a:t> I</a:t>
            </a:r>
            <a:r>
              <a:rPr lang="nb-NO" b="1" u="sng" dirty="0" smtClean="0"/>
              <a:t>NTERPRETATIONS</a:t>
            </a:r>
            <a:r>
              <a:rPr lang="nb-NO" b="1" dirty="0" smtClean="0"/>
              <a:t> OF THEIR OWN ACT AND THE ACT OF OTHERS</a:t>
            </a:r>
            <a:endParaRPr lang="nb-NO" dirty="0"/>
          </a:p>
          <a:p>
            <a:r>
              <a:rPr lang="nb-NO" b="1" dirty="0" err="1" smtClean="0"/>
              <a:t>That</a:t>
            </a:r>
            <a:r>
              <a:rPr lang="nb-NO" b="1" dirty="0" smtClean="0"/>
              <a:t> is: Organization </a:t>
            </a:r>
            <a:r>
              <a:rPr lang="nb-NO" b="1" dirty="0" err="1" smtClean="0"/>
              <a:t>exist</a:t>
            </a:r>
            <a:r>
              <a:rPr lang="nb-NO" b="1" dirty="0" smtClean="0"/>
              <a:t> in </a:t>
            </a:r>
            <a:r>
              <a:rPr lang="nb-NO" b="1" dirty="0" err="1" smtClean="0"/>
              <a:t>the</a:t>
            </a:r>
            <a:r>
              <a:rPr lang="nb-NO" b="1" dirty="0" smtClean="0"/>
              <a:t> </a:t>
            </a:r>
            <a:r>
              <a:rPr lang="nb-NO" b="1" dirty="0" err="1" smtClean="0"/>
              <a:t>pattern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r>
              <a:rPr lang="nb-NO" b="1" dirty="0" smtClean="0"/>
              <a:t> </a:t>
            </a:r>
            <a:r>
              <a:rPr lang="nb-NO" b="1" dirty="0" err="1" smtClean="0"/>
              <a:t>ongoing</a:t>
            </a:r>
            <a:r>
              <a:rPr lang="nb-NO" b="1" dirty="0" smtClean="0"/>
              <a:t> action-</a:t>
            </a:r>
            <a:r>
              <a:rPr lang="nb-NO" b="1" dirty="0" err="1" smtClean="0"/>
              <a:t>reaction</a:t>
            </a:r>
            <a:r>
              <a:rPr lang="nb-NO" b="1" dirty="0" smtClean="0"/>
              <a:t> </a:t>
            </a:r>
            <a:r>
              <a:rPr lang="nb-NO" b="1" dirty="0" err="1" smtClean="0"/>
              <a:t>among</a:t>
            </a:r>
            <a:r>
              <a:rPr lang="nb-NO" b="1" dirty="0" smtClean="0"/>
              <a:t> sosial </a:t>
            </a:r>
            <a:r>
              <a:rPr lang="nb-NO" b="1" dirty="0" err="1" smtClean="0"/>
              <a:t>actors</a:t>
            </a:r>
            <a:r>
              <a:rPr lang="nb-NO" b="1" dirty="0" smtClean="0"/>
              <a:t> </a:t>
            </a:r>
          </a:p>
          <a:p>
            <a:r>
              <a:rPr lang="nb-NO" dirty="0" smtClean="0"/>
              <a:t>(</a:t>
            </a:r>
            <a:r>
              <a:rPr lang="nb-NO" dirty="0" err="1" smtClean="0"/>
              <a:t>Weick</a:t>
            </a:r>
            <a:r>
              <a:rPr lang="nb-NO" dirty="0" smtClean="0"/>
              <a:t>, 1979)</a:t>
            </a:r>
          </a:p>
          <a:p>
            <a:pPr marL="0" indent="0">
              <a:buNone/>
            </a:pPr>
            <a:endParaRPr lang="nn-NO" b="1" dirty="0"/>
          </a:p>
        </p:txBody>
      </p:sp>
    </p:spTree>
    <p:extLst>
      <p:ext uri="{BB962C8B-B14F-4D97-AF65-F5344CB8AC3E}">
        <p14:creationId xmlns:p14="http://schemas.microsoft.com/office/powerpoint/2010/main" val="117118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en organisasjon ??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Lagt det fortolkningsbaserte perspektivet til grunn må følgende to vilkår være til stede hvis en skal kunne snakke om en organisasjon</a:t>
            </a:r>
          </a:p>
          <a:p>
            <a:pPr marL="228600" indent="-228600">
              <a:buAutoNum type="arabicPeriod"/>
            </a:pPr>
            <a:r>
              <a:rPr lang="nb-NO" dirty="0" smtClean="0"/>
              <a:t> </a:t>
            </a:r>
            <a:r>
              <a:rPr lang="nb-NO" b="1" dirty="0" smtClean="0"/>
              <a:t>Aktørene må kunne slutte seg opp om felles mål, verdier og antagelser om hvordan verden ser ut</a:t>
            </a:r>
          </a:p>
          <a:p>
            <a:pPr marL="228600" indent="-228600">
              <a:buAutoNum type="arabicPeriod"/>
            </a:pPr>
            <a:r>
              <a:rPr lang="nb-NO" b="1" dirty="0" smtClean="0"/>
              <a:t>Der må være </a:t>
            </a:r>
            <a:r>
              <a:rPr lang="nb-NO" b="1" u="sng" dirty="0" smtClean="0"/>
              <a:t>mekanismer</a:t>
            </a:r>
            <a:r>
              <a:rPr lang="nb-NO" b="1" dirty="0" smtClean="0"/>
              <a:t> til stede som setter en i stand til å innta en viss «kritisk distanse» i forhold til sine egne og andres meninger og atferd.   Og på det viset kontinuerlig være i stand til å justere felles mål, verdier og antagelser. </a:t>
            </a:r>
            <a:endParaRPr lang="nn-NO" b="1" dirty="0" smtClean="0"/>
          </a:p>
          <a:p>
            <a:endParaRPr lang="nn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4251">
            <a:off x="619242" y="3159868"/>
            <a:ext cx="8217211" cy="56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90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Er dette en organisasjon??</a:t>
            </a:r>
            <a:endParaRPr lang="nn-N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87691"/>
            <a:ext cx="6984775" cy="426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73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smtClean="0"/>
              <a:t>Hva er en innovasjon – og hva driver innovative prosesser?</a:t>
            </a:r>
            <a:endParaRPr lang="nn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Innovasjon kan forstås som å få en ny ide, utvikle den, og ta den i bruk. (det sentrale er at det blir innarbeid ny praksis i organisasjonen som følge av «det nye»). Det trenger ikke være nytt som sådan, men nytt for organisasjonen</a:t>
            </a:r>
          </a:p>
          <a:p>
            <a:r>
              <a:rPr lang="nb-NO" dirty="0" smtClean="0"/>
              <a:t>Følgende faktorer må være ti stede i en organisasjon for at innovasjon skal kunne skje:</a:t>
            </a:r>
          </a:p>
          <a:p>
            <a:r>
              <a:rPr lang="nb-NO" b="1" dirty="0" smtClean="0"/>
              <a:t>En klar kriseforståelse (ingen kriseforståelse, ingen innovasjon)</a:t>
            </a:r>
          </a:p>
          <a:p>
            <a:r>
              <a:rPr lang="nb-NO" b="1" dirty="0" smtClean="0"/>
              <a:t>En risikotakende kultur (i motsetning til risikoreduserende)</a:t>
            </a:r>
          </a:p>
          <a:p>
            <a:r>
              <a:rPr lang="nb-NO" b="1" dirty="0" smtClean="0"/>
              <a:t>Overskuddsinformasjon (redundans)</a:t>
            </a:r>
          </a:p>
          <a:p>
            <a:r>
              <a:rPr lang="nb-NO" b="1" dirty="0" smtClean="0"/>
              <a:t>Finansielt handlingsrom</a:t>
            </a:r>
          </a:p>
          <a:p>
            <a:pPr marL="457200" lvl="1" indent="0">
              <a:buNone/>
            </a:pPr>
            <a:endParaRPr lang="nn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5310">
            <a:off x="970449" y="3650528"/>
            <a:ext cx="7415332" cy="51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59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6000" dirty="0" smtClean="0"/>
              <a:t>Hva er en beslutning?</a:t>
            </a:r>
            <a:endParaRPr lang="nn-NO" sz="6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smtClean="0"/>
              <a:t>En </a:t>
            </a:r>
            <a:r>
              <a:rPr lang="nb-NO" b="1" dirty="0"/>
              <a:t>beslutning (</a:t>
            </a:r>
            <a:r>
              <a:rPr lang="nb-NO" b="1" u="sng" dirty="0"/>
              <a:t>for analytiske grunner</a:t>
            </a:r>
            <a:r>
              <a:rPr lang="nb-NO" b="1" dirty="0"/>
              <a:t>) kan forstås som det å skaffe seg oversikt, gjøre vurderinger, gjøre valg og gjennomføre </a:t>
            </a:r>
            <a:r>
              <a:rPr lang="nb-NO" b="1" dirty="0" smtClean="0"/>
              <a:t>valgene</a:t>
            </a:r>
          </a:p>
          <a:p>
            <a:endParaRPr lang="nb-NO" b="1" dirty="0"/>
          </a:p>
          <a:p>
            <a:r>
              <a:rPr lang="nb-NO" b="1" dirty="0" smtClean="0"/>
              <a:t>OBS: Definisjonen kan være litt misvisende, fordi den lett kan lede til den oppfatning at ting skjer i den rekkefølgen som angitt over. Det er sjeldent tilfelle…..og som jeg i det videre skal forsøke å vise</a:t>
            </a:r>
            <a:endParaRPr lang="nn-NO" b="1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4684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delse">
  <a:themeElements>
    <a:clrScheme name="Ledels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Ledels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edel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1231</TotalTime>
  <Words>1571</Words>
  <Application>Microsoft Office PowerPoint</Application>
  <PresentationFormat>Skjermfremvisning (4:3)</PresentationFormat>
  <Paragraphs>160</Paragraphs>
  <Slides>33</Slides>
  <Notes>31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33</vt:i4>
      </vt:variant>
    </vt:vector>
  </HeadingPairs>
  <TitlesOfParts>
    <vt:vector size="39" baseType="lpstr">
      <vt:lpstr>Arial</vt:lpstr>
      <vt:lpstr>Calibri</vt:lpstr>
      <vt:lpstr>Century Gothic</vt:lpstr>
      <vt:lpstr>Courier New</vt:lpstr>
      <vt:lpstr>Palatino Linotype</vt:lpstr>
      <vt:lpstr>Ledelse</vt:lpstr>
      <vt:lpstr>ØKONOMISK RAPPORTERING TIL KOMMUNESTYRET –  Caset Skodje kommune i et organisasjonsteoretisk perspektiv - hva gir en beslutningsdyktig og innovativ organisasjon? </vt:lpstr>
      <vt:lpstr>PowerPoint-presentasjon</vt:lpstr>
      <vt:lpstr>Den som er flink med økonomisk rapportering er også flinke til andre ting</vt:lpstr>
      <vt:lpstr>Begrepsavklaring</vt:lpstr>
      <vt:lpstr>Hva er en organisasjon??</vt:lpstr>
      <vt:lpstr>Hva er en organisasjon ??</vt:lpstr>
      <vt:lpstr>Er dette en organisasjon??</vt:lpstr>
      <vt:lpstr>Hva er en innovasjon – og hva driver innovative prosesser?</vt:lpstr>
      <vt:lpstr>Hva er en beslutning?</vt:lpstr>
      <vt:lpstr>Hvordan skjer beslutninger  ?</vt:lpstr>
      <vt:lpstr>Oppsummering av de teoretiske perspektivene:</vt:lpstr>
      <vt:lpstr>Det var teorien</vt:lpstr>
      <vt:lpstr>Caset Skodje kommune</vt:lpstr>
      <vt:lpstr>Beskrivelse av situasjonen</vt:lpstr>
      <vt:lpstr>PowerPoint-presentasjon</vt:lpstr>
      <vt:lpstr>Situasjonen til Skodje kommune i 2011-2012</vt:lpstr>
      <vt:lpstr>Hva skulle vi så gjøre?</vt:lpstr>
      <vt:lpstr>Skulle vi ta modell etter slik som det blir gjort i (noen) store kommuner??</vt:lpstr>
      <vt:lpstr>Organisasjonsdesign - system vs prosesser</vt:lpstr>
      <vt:lpstr>Svare bør bli slik – det prosessorienterte designet</vt:lpstr>
      <vt:lpstr>Ut fra en erkjennelse:</vt:lpstr>
      <vt:lpstr>Hva gjorde vi i praksis?</vt:lpstr>
      <vt:lpstr>Som gav følgende budsjettvedtak høsten 2013 (2014-2017)</vt:lpstr>
      <vt:lpstr>Vår 2014 – og så langt…:</vt:lpstr>
      <vt:lpstr>Eksempel på gjennomførte tiltak (beslutninger)</vt:lpstr>
      <vt:lpstr>Generelle krav til et godt rapporteringssystem:</vt:lpstr>
      <vt:lpstr>Hva består «rapporteringssystemet» av:</vt:lpstr>
      <vt:lpstr>CORAP</vt:lpstr>
      <vt:lpstr>Har det virket, i den forstand at??</vt:lpstr>
      <vt:lpstr>De økonomiske rapporteringsrutinene</vt:lpstr>
      <vt:lpstr> Oppsummering  - Et skråblikk på strategisk utvikling i Skodje kommune (2011-2015)</vt:lpstr>
      <vt:lpstr>PowerPoint-presentasjon</vt:lpstr>
      <vt:lpstr>TAKK FOR OPPMERKSOMHETEN !!</vt:lpstr>
    </vt:vector>
  </TitlesOfParts>
  <Company>Giske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TIL KOMMUNESTYRET –  Caset Skodje kommune</dc:title>
  <dc:creator>Asle Giske</dc:creator>
  <cp:lastModifiedBy>Mortensen, Martin Gjendem</cp:lastModifiedBy>
  <cp:revision>123</cp:revision>
  <dcterms:created xsi:type="dcterms:W3CDTF">2015-09-25T10:15:24Z</dcterms:created>
  <dcterms:modified xsi:type="dcterms:W3CDTF">2015-10-01T13:09:40Z</dcterms:modified>
</cp:coreProperties>
</file>