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69" r:id="rId4"/>
    <p:sldId id="270" r:id="rId5"/>
    <p:sldId id="268" r:id="rId6"/>
    <p:sldId id="262" r:id="rId7"/>
    <p:sldId id="263" r:id="rId8"/>
    <p:sldId id="266" r:id="rId9"/>
    <p:sldId id="275" r:id="rId10"/>
    <p:sldId id="264" r:id="rId11"/>
    <p:sldId id="259" r:id="rId12"/>
    <p:sldId id="273" r:id="rId13"/>
    <p:sldId id="274" r:id="rId14"/>
    <p:sldId id="272" r:id="rId15"/>
    <p:sldId id="265" r:id="rId16"/>
    <p:sldId id="258" r:id="rId17"/>
    <p:sldId id="267" r:id="rId18"/>
    <p:sldId id="276" r:id="rId19"/>
    <p:sldId id="271" r:id="rId20"/>
    <p:sldId id="260" r:id="rId21"/>
  </p:sldIdLst>
  <p:sldSz cx="9145588" cy="6859588"/>
  <p:notesSz cx="6858000" cy="9144000"/>
  <p:defaultTextStyle>
    <a:defPPr>
      <a:defRPr lang="nb-NO"/>
    </a:defPPr>
    <a:lvl1pPr marL="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409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818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227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636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2045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454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863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2720" algn="l" defTabSz="76818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>
        <p:scale>
          <a:sx n="100" d="100"/>
          <a:sy n="100" d="100"/>
        </p:scale>
        <p:origin x="-802" y="38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587666541324471E-2"/>
          <c:y val="4.3665913259182496E-2"/>
          <c:w val="0.78852335120659112"/>
          <c:h val="0.763375790668067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'demokost 16-19'!$T$31</c:f>
              <c:strCache>
                <c:ptCount val="1"/>
                <c:pt idx="0">
                  <c:v>2016-19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'demokost 16-19'!$S$32:$S$40</c:f>
              <c:strCache>
                <c:ptCount val="9"/>
                <c:pt idx="0">
                  <c:v>0-5 år</c:v>
                </c:pt>
                <c:pt idx="1">
                  <c:v>6-15 år</c:v>
                </c:pt>
                <c:pt idx="2">
                  <c:v>16-18 år</c:v>
                </c:pt>
                <c:pt idx="3">
                  <c:v>19-66 år</c:v>
                </c:pt>
                <c:pt idx="4">
                  <c:v>67-79 år</c:v>
                </c:pt>
                <c:pt idx="5">
                  <c:v>80-89 år</c:v>
                </c:pt>
                <c:pt idx="6">
                  <c:v>90 år og eldre</c:v>
                </c:pt>
                <c:pt idx="7">
                  <c:v>Sum</c:v>
                </c:pt>
                <c:pt idx="8">
                  <c:v>Sum eks 16-18 år</c:v>
                </c:pt>
              </c:strCache>
            </c:strRef>
          </c:cat>
          <c:val>
            <c:numRef>
              <c:f>'demokost 16-19'!$T$32:$T$40</c:f>
              <c:numCache>
                <c:formatCode>#,##0</c:formatCode>
                <c:ptCount val="9"/>
                <c:pt idx="0">
                  <c:v>-6358.6739999999991</c:v>
                </c:pt>
                <c:pt idx="1">
                  <c:v>9934.518</c:v>
                </c:pt>
                <c:pt idx="2">
                  <c:v>-4819.7189999999991</c:v>
                </c:pt>
                <c:pt idx="3">
                  <c:v>-2742.2929999999997</c:v>
                </c:pt>
                <c:pt idx="4">
                  <c:v>9476.2549999999992</c:v>
                </c:pt>
                <c:pt idx="5">
                  <c:v>-7848.7710000000006</c:v>
                </c:pt>
                <c:pt idx="6">
                  <c:v>-6141.0149999999994</c:v>
                </c:pt>
                <c:pt idx="7">
                  <c:v>-8499.6989999999987</c:v>
                </c:pt>
                <c:pt idx="8">
                  <c:v>-3679.9799999999996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888256"/>
        <c:axId val="45889792"/>
      </c:barChart>
      <c:catAx>
        <c:axId val="45888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2700000"/>
          <a:lstStyle/>
          <a:p>
            <a:pPr>
              <a:defRPr/>
            </a:pPr>
            <a:endParaRPr lang="nb-NO"/>
          </a:p>
        </c:txPr>
        <c:crossAx val="45889792"/>
        <c:crosses val="autoZero"/>
        <c:auto val="1"/>
        <c:lblAlgn val="ctr"/>
        <c:lblOffset val="100"/>
        <c:noMultiLvlLbl val="0"/>
      </c:catAx>
      <c:valAx>
        <c:axId val="458897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458882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F702D-4086-47E3-98CF-9E3609FCFF8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</dgm:pt>
    <dgm:pt modelId="{5CBCCDDC-9AAE-4357-BB38-2E32858A91E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FAKTA 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DIALOG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endParaRPr kumimoji="0" lang="nb-NO" altLang="nb-NO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Regnskap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Årsrapport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  <a:r>
            <a:rPr kumimoji="0" lang="nb-NO" altLang="nb-NO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Kostratall</a:t>
          </a: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15.03  Behovsanalyser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Dialog/strategi</a:t>
          </a:r>
        </a:p>
      </dgm:t>
    </dgm:pt>
    <dgm:pt modelId="{11C44E89-7AE0-4E4E-B143-80F4CC30CF15}" type="parTrans" cxnId="{2A1EDCC3-4CE1-4C86-AD90-4CBBFEAC249A}">
      <dgm:prSet/>
      <dgm:spPr/>
      <dgm:t>
        <a:bodyPr/>
        <a:lstStyle/>
        <a:p>
          <a:endParaRPr lang="nb-NO"/>
        </a:p>
      </dgm:t>
    </dgm:pt>
    <dgm:pt modelId="{13F4FB3C-1EAF-46F8-9002-0F2C78B6FB78}" type="sibTrans" cxnId="{2A1EDCC3-4CE1-4C86-AD90-4CBBFEAC249A}">
      <dgm:prSet/>
      <dgm:spPr/>
      <dgm:t>
        <a:bodyPr/>
        <a:lstStyle/>
        <a:p>
          <a:endParaRPr lang="nb-NO"/>
        </a:p>
      </dgm:t>
    </dgm:pt>
    <dgm:pt modelId="{1FE3D172-6111-4BCE-9D3C-E852B18BAC2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ANALYSE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/ MÅL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endParaRPr kumimoji="0" lang="nb-NO" altLang="nb-NO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Prosess økonomiplan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  <a:r>
            <a:rPr kumimoji="0" lang="nb-NO" altLang="nb-NO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kommuneprop</a:t>
          </a: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Analyse </a:t>
          </a:r>
          <a:r>
            <a:rPr kumimoji="0" lang="nb-NO" altLang="nb-NO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kostra</a:t>
          </a: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(15.06)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Handlingsplaner,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evt. revidert budsjett</a:t>
          </a:r>
        </a:p>
      </dgm:t>
    </dgm:pt>
    <dgm:pt modelId="{B04914E7-2913-4E3F-8F78-7B0FFB0767E5}" type="parTrans" cxnId="{F7CAE1B2-C9F9-4C65-ABF9-D1009EA1BF45}">
      <dgm:prSet/>
      <dgm:spPr/>
      <dgm:t>
        <a:bodyPr/>
        <a:lstStyle/>
        <a:p>
          <a:endParaRPr lang="nb-NO"/>
        </a:p>
      </dgm:t>
    </dgm:pt>
    <dgm:pt modelId="{55974733-2803-4587-AB25-E36FF53F607D}" type="sibTrans" cxnId="{F7CAE1B2-C9F9-4C65-ABF9-D1009EA1BF45}">
      <dgm:prSet/>
      <dgm:spPr/>
      <dgm:t>
        <a:bodyPr/>
        <a:lstStyle/>
        <a:p>
          <a:endParaRPr lang="nb-NO"/>
        </a:p>
      </dgm:t>
    </dgm:pt>
    <dgm:pt modelId="{2F840B07-9602-43B6-8F96-348DBBBFB6C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HANDLING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endParaRPr kumimoji="0" lang="nb-NO" altLang="nb-NO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Årsbudsjett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Økonomiplan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endParaRPr kumimoji="0" lang="nb-NO" altLang="nb-NO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Virksomhetsplaner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kompetanseplaner </a:t>
          </a:r>
        </a:p>
      </dgm:t>
    </dgm:pt>
    <dgm:pt modelId="{CF67A7B3-9033-45D6-B83D-D0F3FF14F7CE}" type="parTrans" cxnId="{C6933289-96C5-48F6-8BBE-18D56DD01399}">
      <dgm:prSet/>
      <dgm:spPr/>
      <dgm:t>
        <a:bodyPr/>
        <a:lstStyle/>
        <a:p>
          <a:endParaRPr lang="nb-NO"/>
        </a:p>
      </dgm:t>
    </dgm:pt>
    <dgm:pt modelId="{EA45BBAA-EA96-4D27-8E02-1F3850B28B4C}" type="sibTrans" cxnId="{C6933289-96C5-48F6-8BBE-18D56DD01399}">
      <dgm:prSet/>
      <dgm:spPr/>
      <dgm:t>
        <a:bodyPr/>
        <a:lstStyle/>
        <a:p>
          <a:endParaRPr lang="nb-NO"/>
        </a:p>
      </dgm:t>
    </dgm:pt>
    <dgm:pt modelId="{A6125112-0E9F-443A-A18C-A88A786B0BAC}" type="pres">
      <dgm:prSet presAssocID="{762F702D-4086-47E3-98CF-9E3609FCFF83}" presName="cycle" presStyleCnt="0">
        <dgm:presLayoutVars>
          <dgm:dir/>
          <dgm:resizeHandles val="exact"/>
        </dgm:presLayoutVars>
      </dgm:prSet>
      <dgm:spPr/>
    </dgm:pt>
    <dgm:pt modelId="{1148226C-8995-431D-89F2-2FB4116D40ED}" type="pres">
      <dgm:prSet presAssocID="{5CBCCDDC-9AAE-4357-BB38-2E32858A91E6}" presName="dummy" presStyleCnt="0"/>
      <dgm:spPr/>
    </dgm:pt>
    <dgm:pt modelId="{5F3D1F00-17EF-4485-8560-6A640366012D}" type="pres">
      <dgm:prSet presAssocID="{5CBCCDDC-9AAE-4357-BB38-2E32858A91E6}" presName="node" presStyleLbl="revTx" presStyleIdx="0" presStyleCnt="3" custRadScaleRad="93748" custRadScaleInc="7298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DA52F19-69C9-47D2-AB74-1518F96FBDE4}" type="pres">
      <dgm:prSet presAssocID="{13F4FB3C-1EAF-46F8-9002-0F2C78B6FB78}" presName="sibTrans" presStyleLbl="node1" presStyleIdx="0" presStyleCnt="3"/>
      <dgm:spPr/>
      <dgm:t>
        <a:bodyPr/>
        <a:lstStyle/>
        <a:p>
          <a:endParaRPr lang="nb-NO"/>
        </a:p>
      </dgm:t>
    </dgm:pt>
    <dgm:pt modelId="{F2D32B4A-CF65-4936-8FDF-FFA1E02EB438}" type="pres">
      <dgm:prSet presAssocID="{1FE3D172-6111-4BCE-9D3C-E852B18BAC26}" presName="dummy" presStyleCnt="0"/>
      <dgm:spPr/>
    </dgm:pt>
    <dgm:pt modelId="{00CB960A-4641-43B4-A409-6A76BCE99CAF}" type="pres">
      <dgm:prSet presAssocID="{1FE3D172-6111-4BCE-9D3C-E852B18BAC26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297A8F0-0AB3-4AF1-8249-78342077EE7D}" type="pres">
      <dgm:prSet presAssocID="{55974733-2803-4587-AB25-E36FF53F607D}" presName="sibTrans" presStyleLbl="node1" presStyleIdx="1" presStyleCnt="3"/>
      <dgm:spPr/>
      <dgm:t>
        <a:bodyPr/>
        <a:lstStyle/>
        <a:p>
          <a:endParaRPr lang="nb-NO"/>
        </a:p>
      </dgm:t>
    </dgm:pt>
    <dgm:pt modelId="{E441E88D-1F14-4903-99E7-ABD6082EB079}" type="pres">
      <dgm:prSet presAssocID="{2F840B07-9602-43B6-8F96-348DBBBFB6C6}" presName="dummy" presStyleCnt="0"/>
      <dgm:spPr/>
    </dgm:pt>
    <dgm:pt modelId="{18352DE2-E1FB-420E-ABBE-5583F060DAE2}" type="pres">
      <dgm:prSet presAssocID="{2F840B07-9602-43B6-8F96-348DBBBFB6C6}" presName="node" presStyleLbl="revTx" presStyleIdx="2" presStyleCnt="3" custRadScaleRad="79806" custRadScaleInc="582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F1D3DCC-DD2D-4E5E-B4F3-0867AAB87A9D}" type="pres">
      <dgm:prSet presAssocID="{EA45BBAA-EA96-4D27-8E02-1F3850B28B4C}" presName="sibTrans" presStyleLbl="node1" presStyleIdx="2" presStyleCnt="3" custLinFactNeighborX="-1800" custLinFactNeighborY="8262"/>
      <dgm:spPr/>
      <dgm:t>
        <a:bodyPr/>
        <a:lstStyle/>
        <a:p>
          <a:endParaRPr lang="nb-NO"/>
        </a:p>
      </dgm:t>
    </dgm:pt>
  </dgm:ptLst>
  <dgm:cxnLst>
    <dgm:cxn modelId="{4EE9C6B1-5B16-47E1-BE85-8D61D8F8A97C}" type="presOf" srcId="{1FE3D172-6111-4BCE-9D3C-E852B18BAC26}" destId="{00CB960A-4641-43B4-A409-6A76BCE99CAF}" srcOrd="0" destOrd="0" presId="urn:microsoft.com/office/officeart/2005/8/layout/cycle1"/>
    <dgm:cxn modelId="{E665A737-D706-44B0-89EA-8DA665D62296}" type="presOf" srcId="{EA45BBAA-EA96-4D27-8E02-1F3850B28B4C}" destId="{5F1D3DCC-DD2D-4E5E-B4F3-0867AAB87A9D}" srcOrd="0" destOrd="0" presId="urn:microsoft.com/office/officeart/2005/8/layout/cycle1"/>
    <dgm:cxn modelId="{8FE46B98-B211-4FEB-A673-363079BADAB5}" type="presOf" srcId="{13F4FB3C-1EAF-46F8-9002-0F2C78B6FB78}" destId="{DDA52F19-69C9-47D2-AB74-1518F96FBDE4}" srcOrd="0" destOrd="0" presId="urn:microsoft.com/office/officeart/2005/8/layout/cycle1"/>
    <dgm:cxn modelId="{9063E870-CC26-4CC8-9C37-F247EF33456C}" type="presOf" srcId="{5CBCCDDC-9AAE-4357-BB38-2E32858A91E6}" destId="{5F3D1F00-17EF-4485-8560-6A640366012D}" srcOrd="0" destOrd="0" presId="urn:microsoft.com/office/officeart/2005/8/layout/cycle1"/>
    <dgm:cxn modelId="{16EE07C3-FC81-47F0-A45B-88417C42C4A9}" type="presOf" srcId="{55974733-2803-4587-AB25-E36FF53F607D}" destId="{6297A8F0-0AB3-4AF1-8249-78342077EE7D}" srcOrd="0" destOrd="0" presId="urn:microsoft.com/office/officeart/2005/8/layout/cycle1"/>
    <dgm:cxn modelId="{2A1EDCC3-4CE1-4C86-AD90-4CBBFEAC249A}" srcId="{762F702D-4086-47E3-98CF-9E3609FCFF83}" destId="{5CBCCDDC-9AAE-4357-BB38-2E32858A91E6}" srcOrd="0" destOrd="0" parTransId="{11C44E89-7AE0-4E4E-B143-80F4CC30CF15}" sibTransId="{13F4FB3C-1EAF-46F8-9002-0F2C78B6FB78}"/>
    <dgm:cxn modelId="{F7CAE1B2-C9F9-4C65-ABF9-D1009EA1BF45}" srcId="{762F702D-4086-47E3-98CF-9E3609FCFF83}" destId="{1FE3D172-6111-4BCE-9D3C-E852B18BAC26}" srcOrd="1" destOrd="0" parTransId="{B04914E7-2913-4E3F-8F78-7B0FFB0767E5}" sibTransId="{55974733-2803-4587-AB25-E36FF53F607D}"/>
    <dgm:cxn modelId="{C6933289-96C5-48F6-8BBE-18D56DD01399}" srcId="{762F702D-4086-47E3-98CF-9E3609FCFF83}" destId="{2F840B07-9602-43B6-8F96-348DBBBFB6C6}" srcOrd="2" destOrd="0" parTransId="{CF67A7B3-9033-45D6-B83D-D0F3FF14F7CE}" sibTransId="{EA45BBAA-EA96-4D27-8E02-1F3850B28B4C}"/>
    <dgm:cxn modelId="{F96BFFD8-357C-4AEC-94DC-5DA5EE4426F4}" type="presOf" srcId="{2F840B07-9602-43B6-8F96-348DBBBFB6C6}" destId="{18352DE2-E1FB-420E-ABBE-5583F060DAE2}" srcOrd="0" destOrd="0" presId="urn:microsoft.com/office/officeart/2005/8/layout/cycle1"/>
    <dgm:cxn modelId="{7465B210-9E1E-4B3D-AC36-158B757F1E43}" type="presOf" srcId="{762F702D-4086-47E3-98CF-9E3609FCFF83}" destId="{A6125112-0E9F-443A-A18C-A88A786B0BAC}" srcOrd="0" destOrd="0" presId="urn:microsoft.com/office/officeart/2005/8/layout/cycle1"/>
    <dgm:cxn modelId="{CA4A4027-CCD7-4D4E-96E5-AA1CC7C00AD2}" type="presParOf" srcId="{A6125112-0E9F-443A-A18C-A88A786B0BAC}" destId="{1148226C-8995-431D-89F2-2FB4116D40ED}" srcOrd="0" destOrd="0" presId="urn:microsoft.com/office/officeart/2005/8/layout/cycle1"/>
    <dgm:cxn modelId="{12D18DCF-1667-4C5E-8B54-3F1E0265C7BB}" type="presParOf" srcId="{A6125112-0E9F-443A-A18C-A88A786B0BAC}" destId="{5F3D1F00-17EF-4485-8560-6A640366012D}" srcOrd="1" destOrd="0" presId="urn:microsoft.com/office/officeart/2005/8/layout/cycle1"/>
    <dgm:cxn modelId="{4DF0A5D4-2988-4F0E-A3AB-5BB9DFDA7409}" type="presParOf" srcId="{A6125112-0E9F-443A-A18C-A88A786B0BAC}" destId="{DDA52F19-69C9-47D2-AB74-1518F96FBDE4}" srcOrd="2" destOrd="0" presId="urn:microsoft.com/office/officeart/2005/8/layout/cycle1"/>
    <dgm:cxn modelId="{BCBCD5D7-ECC4-4BB7-852A-7693C54DC97F}" type="presParOf" srcId="{A6125112-0E9F-443A-A18C-A88A786B0BAC}" destId="{F2D32B4A-CF65-4936-8FDF-FFA1E02EB438}" srcOrd="3" destOrd="0" presId="urn:microsoft.com/office/officeart/2005/8/layout/cycle1"/>
    <dgm:cxn modelId="{223AC485-A43E-46F2-8916-BEDCA924EED0}" type="presParOf" srcId="{A6125112-0E9F-443A-A18C-A88A786B0BAC}" destId="{00CB960A-4641-43B4-A409-6A76BCE99CAF}" srcOrd="4" destOrd="0" presId="urn:microsoft.com/office/officeart/2005/8/layout/cycle1"/>
    <dgm:cxn modelId="{FB33584F-8CB6-466F-BA05-BF475319519C}" type="presParOf" srcId="{A6125112-0E9F-443A-A18C-A88A786B0BAC}" destId="{6297A8F0-0AB3-4AF1-8249-78342077EE7D}" srcOrd="5" destOrd="0" presId="urn:microsoft.com/office/officeart/2005/8/layout/cycle1"/>
    <dgm:cxn modelId="{6823660F-CED5-4F5E-AEC4-A255790FA3E6}" type="presParOf" srcId="{A6125112-0E9F-443A-A18C-A88A786B0BAC}" destId="{E441E88D-1F14-4903-99E7-ABD6082EB079}" srcOrd="6" destOrd="0" presId="urn:microsoft.com/office/officeart/2005/8/layout/cycle1"/>
    <dgm:cxn modelId="{DDD8875F-9D08-4810-9AD3-8DF61743AD65}" type="presParOf" srcId="{A6125112-0E9F-443A-A18C-A88A786B0BAC}" destId="{18352DE2-E1FB-420E-ABBE-5583F060DAE2}" srcOrd="7" destOrd="0" presId="urn:microsoft.com/office/officeart/2005/8/layout/cycle1"/>
    <dgm:cxn modelId="{8DF7AC41-F825-4981-AA42-E049FDDA2750}" type="presParOf" srcId="{A6125112-0E9F-443A-A18C-A88A786B0BAC}" destId="{5F1D3DCC-DD2D-4E5E-B4F3-0867AAB87A9D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D1F00-17EF-4485-8560-6A640366012D}">
      <dsp:nvSpPr>
        <dsp:cNvPr id="0" name=""/>
        <dsp:cNvSpPr/>
      </dsp:nvSpPr>
      <dsp:spPr>
        <a:xfrm>
          <a:off x="5221877" y="603477"/>
          <a:ext cx="2259404" cy="2259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FAKTA /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DIALOG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endParaRPr kumimoji="0" lang="nb-NO" altLang="nb-NO" sz="16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Regnskap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Årsrapport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  <a:r>
            <a:rPr kumimoji="0" lang="nb-NO" altLang="nb-NO" sz="16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Kostratall</a:t>
          </a: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15.03  Behovsanalyser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Dialog/strategi</a:t>
          </a:r>
        </a:p>
      </dsp:txBody>
      <dsp:txXfrm>
        <a:off x="5221877" y="603477"/>
        <a:ext cx="2259404" cy="2259404"/>
      </dsp:txXfrm>
    </dsp:sp>
    <dsp:sp modelId="{DDA52F19-69C9-47D2-AB74-1518F96FBDE4}">
      <dsp:nvSpPr>
        <dsp:cNvPr id="0" name=""/>
        <dsp:cNvSpPr/>
      </dsp:nvSpPr>
      <dsp:spPr>
        <a:xfrm>
          <a:off x="1701680" y="91602"/>
          <a:ext cx="5346044" cy="5346044"/>
        </a:xfrm>
        <a:prstGeom prst="circularArrow">
          <a:avLst>
            <a:gd name="adj1" fmla="val 8241"/>
            <a:gd name="adj2" fmla="val 575508"/>
            <a:gd name="adj3" fmla="val 2696902"/>
            <a:gd name="adj4" fmla="val 153889"/>
            <a:gd name="adj5" fmla="val 961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B960A-4641-43B4-A409-6A76BCE99CAF}">
      <dsp:nvSpPr>
        <dsp:cNvPr id="0" name=""/>
        <dsp:cNvSpPr/>
      </dsp:nvSpPr>
      <dsp:spPr>
        <a:xfrm>
          <a:off x="3389107" y="3736300"/>
          <a:ext cx="2259404" cy="2259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ANALYSE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/ MÅL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endParaRPr kumimoji="0" lang="nb-NO" altLang="nb-NO" sz="16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Prosess økonomiplan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  <a:r>
            <a:rPr kumimoji="0" lang="nb-NO" altLang="nb-NO" sz="16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kommuneprop</a:t>
          </a: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Analyse </a:t>
          </a:r>
          <a:r>
            <a:rPr kumimoji="0" lang="nb-NO" altLang="nb-NO" sz="16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kostra</a:t>
          </a: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(15.06)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Handlingsplaner,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evt. revidert budsjett</a:t>
          </a:r>
        </a:p>
      </dsp:txBody>
      <dsp:txXfrm>
        <a:off x="3389107" y="3736300"/>
        <a:ext cx="2259404" cy="2259404"/>
      </dsp:txXfrm>
    </dsp:sp>
    <dsp:sp modelId="{6297A8F0-0AB3-4AF1-8249-78342077EE7D}">
      <dsp:nvSpPr>
        <dsp:cNvPr id="0" name=""/>
        <dsp:cNvSpPr/>
      </dsp:nvSpPr>
      <dsp:spPr>
        <a:xfrm>
          <a:off x="2293744" y="352916"/>
          <a:ext cx="5346044" cy="5346044"/>
        </a:xfrm>
        <a:prstGeom prst="circularArrow">
          <a:avLst>
            <a:gd name="adj1" fmla="val 8241"/>
            <a:gd name="adj2" fmla="val 575508"/>
            <a:gd name="adj3" fmla="val 10480033"/>
            <a:gd name="adj4" fmla="val 8155919"/>
            <a:gd name="adj5" fmla="val 961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52DE2-E1FB-420E-ABBE-5583F060DAE2}">
      <dsp:nvSpPr>
        <dsp:cNvPr id="0" name=""/>
        <dsp:cNvSpPr/>
      </dsp:nvSpPr>
      <dsp:spPr>
        <a:xfrm>
          <a:off x="1908416" y="603467"/>
          <a:ext cx="2259404" cy="2259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HANDLING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endParaRPr kumimoji="0" lang="nb-NO" altLang="nb-NO" sz="16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Årsbudsjett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Økonomiplan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endParaRPr kumimoji="0" lang="nb-NO" altLang="nb-NO" sz="16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Virksomhetsplaner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"/>
            <a:tabLst/>
          </a:pPr>
          <a:r>
            <a:rPr kumimoji="0" lang="nb-NO" altLang="nb-NO" sz="16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kompetanseplaner </a:t>
          </a:r>
        </a:p>
      </dsp:txBody>
      <dsp:txXfrm>
        <a:off x="1908416" y="603467"/>
        <a:ext cx="2259404" cy="2259404"/>
      </dsp:txXfrm>
    </dsp:sp>
    <dsp:sp modelId="{5F1D3DCC-DD2D-4E5E-B4F3-0867AAB87A9D}">
      <dsp:nvSpPr>
        <dsp:cNvPr id="0" name=""/>
        <dsp:cNvSpPr/>
      </dsp:nvSpPr>
      <dsp:spPr>
        <a:xfrm>
          <a:off x="2356457" y="697906"/>
          <a:ext cx="5346044" cy="5346044"/>
        </a:xfrm>
        <a:prstGeom prst="circularArrow">
          <a:avLst>
            <a:gd name="adj1" fmla="val 8241"/>
            <a:gd name="adj2" fmla="val 575508"/>
            <a:gd name="adj3" fmla="val 15775108"/>
            <a:gd name="adj4" fmla="val 14648104"/>
            <a:gd name="adj5" fmla="val 961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06B39-E217-470C-99CA-EC4AA9A4226E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173B4-5003-4C70-AF1A-F7817D48A1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827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7550" indent="-274638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3313" indent="-220663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46225" indent="-220663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87550" indent="-220663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44750" indent="-22066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01950" indent="-22066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59150" indent="-22066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6350" indent="-22066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A9455A-4C82-4E67-99BA-569BC87D0C67}" type="slidenum">
              <a:rPr lang="nb-NO" altLang="nb-NO" smtClean="0"/>
              <a:pPr algn="r" eaLnBrk="1" hangingPunct="1">
                <a:spcBef>
                  <a:spcPct val="0"/>
                </a:spcBef>
              </a:pPr>
              <a:t>6</a:t>
            </a:fld>
            <a:endParaRPr lang="nb-NO" altLang="nb-NO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b-NO" altLang="nb-NO" smtClean="0"/>
              <a:t>Kostra: SSB publiserer ureviderte tall for kommunene 15. mars, og opprettede tall 15. juni.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7550" indent="-274638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3313" indent="-220663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46225" indent="-220663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87550" indent="-220663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44750" indent="-22066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01950" indent="-22066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59150" indent="-22066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6350" indent="-22066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53B9E8-A768-4380-A011-45177C249758}" type="slidenum">
              <a:rPr lang="nb-NO" altLang="nb-NO" smtClean="0"/>
              <a:pPr algn="r" eaLnBrk="1" hangingPunct="1">
                <a:spcBef>
                  <a:spcPct val="0"/>
                </a:spcBef>
              </a:pPr>
              <a:t>7</a:t>
            </a:fld>
            <a:endParaRPr lang="nb-NO" altLang="nb-NO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 altLang="nb-N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Barnehageutviklingen</a:t>
            </a:r>
            <a:r>
              <a:rPr lang="nb-NO" baseline="0" dirty="0" smtClean="0"/>
              <a:t> er veldig usikker – små endringer gir store økonomiske utslag – dobbelt så dyr som en skoleelev</a:t>
            </a:r>
          </a:p>
          <a:p>
            <a:r>
              <a:rPr lang="nb-NO" baseline="0" dirty="0" smtClean="0"/>
              <a:t>Skole 7 i merforbruk, får 9 i økte kostnader</a:t>
            </a:r>
          </a:p>
          <a:p>
            <a:r>
              <a:rPr lang="nb-NO" baseline="0" dirty="0" smtClean="0"/>
              <a:t>HO: 7 i </a:t>
            </a:r>
            <a:r>
              <a:rPr lang="nb-NO" baseline="0" dirty="0" err="1" smtClean="0"/>
              <a:t>mindreforbruk</a:t>
            </a:r>
            <a:r>
              <a:rPr lang="nb-NO" baseline="0" dirty="0" smtClean="0"/>
              <a:t>, får ca. 5 i </a:t>
            </a:r>
            <a:r>
              <a:rPr lang="nb-NO" baseline="0" dirty="0" err="1" smtClean="0"/>
              <a:t>mindrebehov</a:t>
            </a:r>
            <a:endParaRPr lang="nb-NO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35FCC-327B-47A9-84EE-61970114D7EC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132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3"/>
            <a:ext cx="9145588" cy="297194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399"/>
            <a:ext cx="7074745" cy="836188"/>
          </a:xfrm>
          <a:prstGeom prst="rect">
            <a:avLst/>
          </a:prstGeom>
        </p:spPr>
      </p:pic>
      <p:sp>
        <p:nvSpPr>
          <p:cNvPr id="9" name="TekstSylinder 8"/>
          <p:cNvSpPr txBox="1"/>
          <p:nvPr userDrawn="1"/>
        </p:nvSpPr>
        <p:spPr>
          <a:xfrm>
            <a:off x="-1380833" y="0"/>
            <a:ext cx="1380833" cy="1757709"/>
          </a:xfrm>
          <a:prstGeom prst="rect">
            <a:avLst/>
          </a:prstGeom>
          <a:noFill/>
        </p:spPr>
        <p:txBody>
          <a:bodyPr wrap="square" lIns="64310" tIns="32155" rIns="64310" bIns="32155" rtlCol="0">
            <a:spAutoFit/>
          </a:bodyPr>
          <a:lstStyle/>
          <a:p>
            <a:r>
              <a:rPr lang="nb-NO" sz="1000" b="1" dirty="0" smtClean="0"/>
              <a:t>Hvordan sette inn bakgrunnsbilde:</a:t>
            </a:r>
          </a:p>
          <a:p>
            <a:pPr marL="87086" indent="-87086">
              <a:buFont typeface="+mj-lt"/>
              <a:buAutoNum type="arabicPeriod"/>
            </a:pPr>
            <a:r>
              <a:rPr lang="nb-NO" sz="1000" dirty="0" smtClean="0"/>
              <a:t>Høyreklikk på siden og velg «Formater bakgrunn»</a:t>
            </a:r>
          </a:p>
          <a:p>
            <a:pPr marL="87086" indent="-87086">
              <a:buFont typeface="+mj-lt"/>
              <a:buAutoNum type="arabicPeriod"/>
            </a:pPr>
            <a:r>
              <a:rPr lang="nb-NO" sz="1000" dirty="0" smtClean="0"/>
              <a:t>Velg «Fyll» &gt;</a:t>
            </a:r>
            <a:r>
              <a:rPr lang="nb-NO" sz="1000" baseline="0" dirty="0" smtClean="0"/>
              <a:t> «Bilde eller tekstur»</a:t>
            </a:r>
          </a:p>
          <a:p>
            <a:pPr marL="87086" indent="-87086">
              <a:buFont typeface="+mj-lt"/>
              <a:buAutoNum type="arabicPeriod"/>
            </a:pPr>
            <a:r>
              <a:rPr lang="nb-NO" sz="1000" baseline="0" dirty="0" smtClean="0"/>
              <a:t>Trykk «Sett inn fra Fil»</a:t>
            </a:r>
          </a:p>
          <a:p>
            <a:pPr marL="87086" indent="-87086">
              <a:buFont typeface="+mj-lt"/>
              <a:buAutoNum type="arabicPeriod"/>
            </a:pPr>
            <a:r>
              <a:rPr lang="nb-NO" sz="1000" baseline="0" dirty="0" smtClean="0"/>
              <a:t>Bla deg fram til ønsket bilde</a:t>
            </a:r>
            <a:endParaRPr lang="nb-NO" sz="1000" dirty="0" smtClean="0"/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197" y="2746323"/>
            <a:ext cx="6859191" cy="1225126"/>
          </a:xfrm>
        </p:spPr>
        <p:txBody>
          <a:bodyPr anchor="t" anchorCtr="0"/>
          <a:lstStyle>
            <a:lvl1pPr algn="ctr">
              <a:defRPr sz="42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197" y="4165428"/>
            <a:ext cx="6859191" cy="297258"/>
          </a:xfrm>
        </p:spPr>
        <p:txBody>
          <a:bodyPr/>
          <a:lstStyle>
            <a:lvl1pPr marL="0" indent="0" algn="ctr">
              <a:buNone/>
              <a:defRPr sz="1700"/>
            </a:lvl1pPr>
            <a:lvl2pPr marL="321549" indent="0" algn="ctr">
              <a:buNone/>
              <a:defRPr sz="1400"/>
            </a:lvl2pPr>
            <a:lvl3pPr marL="643098" indent="0" algn="ctr">
              <a:buNone/>
              <a:defRPr sz="1300"/>
            </a:lvl3pPr>
            <a:lvl4pPr marL="964646" indent="0" algn="ctr">
              <a:buNone/>
              <a:defRPr sz="1100"/>
            </a:lvl4pPr>
            <a:lvl5pPr marL="1286195" indent="0" algn="ctr">
              <a:buNone/>
              <a:defRPr sz="1100"/>
            </a:lvl5pPr>
            <a:lvl6pPr marL="1607744" indent="0" algn="ctr">
              <a:buNone/>
              <a:defRPr sz="1100"/>
            </a:lvl6pPr>
            <a:lvl7pPr marL="1929293" indent="0" algn="ctr">
              <a:buNone/>
              <a:defRPr sz="1100"/>
            </a:lvl7pPr>
            <a:lvl8pPr marL="2250841" indent="0" algn="ctr">
              <a:buNone/>
              <a:defRPr sz="1100"/>
            </a:lvl8pPr>
            <a:lvl9pPr marL="2572390" indent="0" algn="ctr">
              <a:buNone/>
              <a:defRPr sz="11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3"/>
            <a:ext cx="9145588" cy="29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996" y="1710134"/>
            <a:ext cx="7888070" cy="2006081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996" y="4029011"/>
            <a:ext cx="7888070" cy="697933"/>
          </a:xfr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1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430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9646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286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6077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92929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250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5723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44266" y="782434"/>
            <a:ext cx="3947879" cy="7847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4265" y="1772796"/>
            <a:ext cx="3947880" cy="3672219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21604" y="3206227"/>
            <a:ext cx="3773150" cy="256042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506376" rIns="0" bIns="0" anchor="t" anchorCtr="1"/>
          <a:lstStyle>
            <a:lvl1pPr marL="0" indent="0">
              <a:buNone/>
              <a:defRPr sz="1400"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321604" y="321636"/>
            <a:ext cx="3773150" cy="256042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506376" rIns="0" bIns="0" anchor="t" anchorCtr="1"/>
          <a:lstStyle>
            <a:lvl1pPr marL="0" indent="0" rtl="0">
              <a:buNone/>
              <a:defRPr sz="1400"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2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44266" y="782434"/>
            <a:ext cx="3947879" cy="784766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4265" y="1772796"/>
            <a:ext cx="3947880" cy="3672219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4051704" cy="607815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2025504" rIns="0" bIns="0" anchor="t" anchorCtr="1"/>
          <a:lstStyle>
            <a:lvl1pPr marL="0" indent="0" rtl="0">
              <a:buNone/>
              <a:defRPr sz="1400"/>
            </a:lvl1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6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595357" y="1772796"/>
            <a:ext cx="3114748" cy="3672219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477397" y="1772796"/>
            <a:ext cx="3114748" cy="3672219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95359" y="1772796"/>
            <a:ext cx="3114748" cy="554944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21549" indent="0">
              <a:buNone/>
              <a:defRPr sz="1400" b="1"/>
            </a:lvl2pPr>
            <a:lvl3pPr marL="643098" indent="0">
              <a:buNone/>
              <a:defRPr sz="1300" b="1"/>
            </a:lvl3pPr>
            <a:lvl4pPr marL="964646" indent="0">
              <a:buNone/>
              <a:defRPr sz="1100" b="1"/>
            </a:lvl4pPr>
            <a:lvl5pPr marL="1286195" indent="0">
              <a:buNone/>
              <a:defRPr sz="1100" b="1"/>
            </a:lvl5pPr>
            <a:lvl6pPr marL="1607744" indent="0">
              <a:buNone/>
              <a:defRPr sz="1100" b="1"/>
            </a:lvl6pPr>
            <a:lvl7pPr marL="1929293" indent="0">
              <a:buNone/>
              <a:defRPr sz="1100" b="1"/>
            </a:lvl7pPr>
            <a:lvl8pPr marL="2250841" indent="0">
              <a:buNone/>
              <a:defRPr sz="1100" b="1"/>
            </a:lvl8pPr>
            <a:lvl9pPr marL="2572390" indent="0">
              <a:buNone/>
              <a:defRPr sz="11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595359" y="2327739"/>
            <a:ext cx="3114748" cy="31172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477397" y="1772795"/>
            <a:ext cx="3114748" cy="554944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21549" indent="0">
              <a:buNone/>
              <a:defRPr sz="1400" b="1"/>
            </a:lvl2pPr>
            <a:lvl3pPr marL="643098" indent="0">
              <a:buNone/>
              <a:defRPr sz="1300" b="1"/>
            </a:lvl3pPr>
            <a:lvl4pPr marL="964646" indent="0">
              <a:buNone/>
              <a:defRPr sz="1100" b="1"/>
            </a:lvl4pPr>
            <a:lvl5pPr marL="1286195" indent="0">
              <a:buNone/>
              <a:defRPr sz="1100" b="1"/>
            </a:lvl5pPr>
            <a:lvl6pPr marL="1607744" indent="0">
              <a:buNone/>
              <a:defRPr sz="1100" b="1"/>
            </a:lvl6pPr>
            <a:lvl7pPr marL="1929293" indent="0">
              <a:buNone/>
              <a:defRPr sz="1100" b="1"/>
            </a:lvl7pPr>
            <a:lvl8pPr marL="2250841" indent="0">
              <a:buNone/>
              <a:defRPr sz="1100" b="1"/>
            </a:lvl8pPr>
            <a:lvl9pPr marL="2572390" indent="0">
              <a:buNone/>
              <a:defRPr sz="11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477397" y="2327739"/>
            <a:ext cx="3114748" cy="31172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 med tittel &amp;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30.09.2015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5"/>
          </p:nvPr>
        </p:nvSpPr>
        <p:spPr>
          <a:xfrm>
            <a:off x="1595359" y="1772796"/>
            <a:ext cx="6996786" cy="963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1380833" y="0"/>
            <a:ext cx="1380833" cy="1757709"/>
          </a:xfrm>
          <a:prstGeom prst="rect">
            <a:avLst/>
          </a:prstGeom>
          <a:noFill/>
        </p:spPr>
        <p:txBody>
          <a:bodyPr wrap="square" lIns="64310" tIns="32155" rIns="64310" bIns="32155" rtlCol="0">
            <a:spAutoFit/>
          </a:bodyPr>
          <a:lstStyle/>
          <a:p>
            <a:r>
              <a:rPr lang="nb-NO" sz="1000" b="1" dirty="0" smtClean="0"/>
              <a:t>Hvordan sette inn bakgrunnsbilde:</a:t>
            </a:r>
          </a:p>
          <a:p>
            <a:pPr marL="87086" indent="-87086">
              <a:buFont typeface="+mj-lt"/>
              <a:buAutoNum type="arabicPeriod"/>
            </a:pPr>
            <a:r>
              <a:rPr lang="nb-NO" sz="1000" dirty="0" smtClean="0"/>
              <a:t>Høyreklikk på siden og velg «Formater bakgrunn»</a:t>
            </a:r>
          </a:p>
          <a:p>
            <a:pPr marL="87086" indent="-87086">
              <a:buFont typeface="+mj-lt"/>
              <a:buAutoNum type="arabicPeriod"/>
            </a:pPr>
            <a:r>
              <a:rPr lang="nb-NO" sz="1000" dirty="0" smtClean="0"/>
              <a:t>Velg «Fyll» &gt;</a:t>
            </a:r>
            <a:r>
              <a:rPr lang="nb-NO" sz="1000" baseline="0" dirty="0" smtClean="0"/>
              <a:t> «Bilde eller tekstur»</a:t>
            </a:r>
          </a:p>
          <a:p>
            <a:pPr marL="87086" indent="-87086">
              <a:buFont typeface="+mj-lt"/>
              <a:buAutoNum type="arabicPeriod"/>
            </a:pPr>
            <a:r>
              <a:rPr lang="nb-NO" sz="1000" baseline="0" dirty="0" smtClean="0"/>
              <a:t>Trykk «Sett inn fra Fil»</a:t>
            </a:r>
          </a:p>
          <a:p>
            <a:pPr marL="87086" indent="-87086">
              <a:buFont typeface="+mj-lt"/>
              <a:buAutoNum type="arabicPeriod"/>
            </a:pPr>
            <a:r>
              <a:rPr lang="nb-NO" sz="1000" baseline="0" dirty="0" smtClean="0"/>
              <a:t>Bla deg fram til ønsket bilde</a:t>
            </a:r>
            <a:endParaRPr lang="nb-NO" sz="1000" dirty="0" smtClean="0"/>
          </a:p>
        </p:txBody>
      </p:sp>
    </p:spTree>
    <p:extLst>
      <p:ext uri="{BB962C8B-B14F-4D97-AF65-F5344CB8AC3E}">
        <p14:creationId xmlns:p14="http://schemas.microsoft.com/office/powerpoint/2010/main" val="355930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Rett linje 21"/>
          <p:cNvCxnSpPr/>
          <p:nvPr/>
        </p:nvCxnSpPr>
        <p:spPr>
          <a:xfrm flipV="1">
            <a:off x="0" y="3953334"/>
            <a:ext cx="9145588" cy="2393273"/>
          </a:xfrm>
          <a:prstGeom prst="line">
            <a:avLst/>
          </a:prstGeom>
          <a:ln w="2540">
            <a:solidFill>
              <a:srgbClr val="A7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 10"/>
          <p:cNvSpPr/>
          <p:nvPr/>
        </p:nvSpPr>
        <p:spPr>
          <a:xfrm>
            <a:off x="0" y="6074493"/>
            <a:ext cx="9145588" cy="785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310" tIns="32155" rIns="64310" bIns="32155" rtlCol="0" anchor="ctr"/>
          <a:lstStyle/>
          <a:p>
            <a:pPr algn="ctr"/>
            <a:endParaRPr lang="en-US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14" y="6298231"/>
            <a:ext cx="7065975" cy="561357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595359" y="782434"/>
            <a:ext cx="6996786" cy="78476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95359" y="1772796"/>
            <a:ext cx="6996786" cy="36722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60583" y="6486303"/>
            <a:ext cx="634776" cy="1082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30.09.2015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984" y="6141545"/>
            <a:ext cx="5583622" cy="1082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60497" y="6486303"/>
            <a:ext cx="231648" cy="1082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7" name="Rett linje 16"/>
          <p:cNvCxnSpPr/>
          <p:nvPr/>
        </p:nvCxnSpPr>
        <p:spPr>
          <a:xfrm>
            <a:off x="0" y="501448"/>
            <a:ext cx="9145588" cy="2405937"/>
          </a:xfrm>
          <a:prstGeom prst="line">
            <a:avLst/>
          </a:prstGeom>
          <a:ln w="2540">
            <a:solidFill>
              <a:srgbClr val="A7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 flipV="1">
            <a:off x="0" y="1076340"/>
            <a:ext cx="9145588" cy="2393273"/>
          </a:xfrm>
          <a:prstGeom prst="line">
            <a:avLst/>
          </a:prstGeom>
          <a:ln w="2540">
            <a:solidFill>
              <a:srgbClr val="A7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/>
        </p:nvCxnSpPr>
        <p:spPr>
          <a:xfrm>
            <a:off x="0" y="3383506"/>
            <a:ext cx="9145588" cy="2405937"/>
          </a:xfrm>
          <a:prstGeom prst="line">
            <a:avLst/>
          </a:prstGeom>
          <a:ln w="2540">
            <a:solidFill>
              <a:srgbClr val="A7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2" r:id="rId6"/>
    <p:sldLayoutId id="2147483652" r:id="rId7"/>
    <p:sldLayoutId id="2147483653" r:id="rId8"/>
    <p:sldLayoutId id="2147483663" r:id="rId9"/>
    <p:sldLayoutId id="2147483654" r:id="rId10"/>
    <p:sldLayoutId id="2147483655" r:id="rId11"/>
  </p:sldLayoutIdLst>
  <p:txStyles>
    <p:titleStyle>
      <a:lvl1pPr algn="l" defTabSz="643098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60774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482323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803872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1125421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1446969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1768518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90067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11616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3164" indent="-160774" algn="l" defTabSz="64309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549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3098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646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6195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744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9293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841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2390" algn="l" defTabSz="6430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bilder\bil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68" y="3611880"/>
            <a:ext cx="2458720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4069080" y="3992880"/>
            <a:ext cx="25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Mette Rye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Økonomisjef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Rauma kommune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30539" y="180454"/>
            <a:ext cx="6996786" cy="452006"/>
          </a:xfrm>
        </p:spPr>
        <p:txBody>
          <a:bodyPr/>
          <a:lstStyle/>
          <a:p>
            <a:r>
              <a:rPr lang="nb-NO" dirty="0" smtClean="0"/>
              <a:t>Videre prosess: Økonomiplan 2016-2019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035731"/>
              </p:ext>
            </p:extLst>
          </p:nvPr>
        </p:nvGraphicFramePr>
        <p:xfrm>
          <a:off x="123826" y="714374"/>
          <a:ext cx="8905876" cy="5435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8699"/>
                <a:gridCol w="2575119"/>
                <a:gridCol w="836153"/>
                <a:gridCol w="760898"/>
                <a:gridCol w="752537"/>
                <a:gridCol w="836153"/>
                <a:gridCol w="677283"/>
                <a:gridCol w="732954"/>
                <a:gridCol w="706080"/>
              </a:tblGrid>
              <a:tr h="359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Når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/ frist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Aktivitet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Rådmann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Økonomi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Enhets-lederne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Tillits-valgte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Ansatte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Brukere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Folke-valgte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272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9. </a:t>
                      </a: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sept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Konsekvensjustert budsjett 2016-2019 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- endringsbehov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240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10. og 11. </a:t>
                      </a: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sept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Ledersamling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247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21. </a:t>
                      </a:r>
                      <a:r>
                        <a:rPr lang="nb-NO" sz="1200" b="1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Sept</a:t>
                      </a:r>
                      <a:r>
                        <a:rPr lang="nb-NO" sz="12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til 8. </a:t>
                      </a:r>
                      <a:r>
                        <a:rPr lang="nb-NO" sz="1200" b="1" baseline="0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oktber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Infomøter alle enheter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359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2. oktober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Balansert mål 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 og kutt-/omstillingslister på virksomhetsområdenivå 2016-2019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301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7. oktober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Statsbudsjettet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301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8. </a:t>
                      </a:r>
                      <a:r>
                        <a:rPr lang="nb-NO" sz="12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okt</a:t>
                      </a:r>
                      <a:r>
                        <a:rPr lang="nb-NO" sz="12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–</a:t>
                      </a:r>
                      <a:r>
                        <a:rPr lang="nb-NO" sz="1200" b="1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20. </a:t>
                      </a:r>
                      <a:r>
                        <a:rPr lang="nb-NO" sz="1200" b="1" baseline="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okt</a:t>
                      </a:r>
                      <a:r>
                        <a:rPr lang="nb-NO" sz="1200" b="1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nb-NO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Arbeid</a:t>
                      </a:r>
                      <a:r>
                        <a:rPr lang="nb-NO" sz="12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i enhetene med forslag til omstilling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359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</a:rPr>
                        <a:t>23. oktober</a:t>
                      </a:r>
                      <a:endParaRPr lang="nb-NO" sz="12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</a:rPr>
                        <a:t>Balansert mål  og kutt/omstillingslister på enhetsnivå 2016-2019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r>
                        <a:rPr lang="nb-NO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359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30. oktober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Første utkast til 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handlingsplan </a:t>
                      </a: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og økonomiplan 2016-2019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359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6. nov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Første gjennomgang med nytt kommunestyre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192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13. nov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Statusmøte enhetsleder og 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HTV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263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20. nov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Ferdigstilling rådmannens 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forslag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200" dirty="0"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200" dirty="0"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200" dirty="0"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200" dirty="0"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200" dirty="0"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</a:tr>
              <a:tr h="359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23. nov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Presentasjon av forslaget internt </a:t>
                      </a: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</a:rPr>
                        <a:t> og eksternt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188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24. nov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Heldags arbeidsmøte formannskapet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179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28. nov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Offentlig </a:t>
                      </a: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ettersyn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359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1.des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Heldagsmøte innstilling 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formannskapet, AMU/ADM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200"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200"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/>
                      <a:endParaRPr lang="nb-NO" sz="1200" dirty="0">
                        <a:latin typeface="Calibri" panose="020F0502020204030204" pitchFamily="34" charset="0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220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15. </a:t>
                      </a:r>
                      <a:r>
                        <a:rPr lang="nb-NO" sz="1200" dirty="0" err="1" smtClean="0">
                          <a:effectLst/>
                          <a:latin typeface="Calibri" panose="020F0502020204030204" pitchFamily="34" charset="0"/>
                        </a:rPr>
                        <a:t>des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Frist</a:t>
                      </a:r>
                      <a:r>
                        <a:rPr lang="nb-NO" sz="12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offentlig ettersyn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X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  <a:tr h="188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</a:rPr>
                        <a:t>15. </a:t>
                      </a:r>
                      <a:r>
                        <a:rPr lang="nb-NO" sz="1200" b="1" dirty="0" err="1" smtClean="0">
                          <a:effectLst/>
                          <a:latin typeface="Calibri" panose="020F0502020204030204" pitchFamily="34" charset="0"/>
                        </a:rPr>
                        <a:t>des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</a:rPr>
                        <a:t>Kommunestyremøte</a:t>
                      </a: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smtClean="0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b-NO" sz="1200" b="1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2013" marR="4201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6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Rapportering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Tertialrapporten skal i følge økonomireglementet inneholde:</a:t>
            </a:r>
          </a:p>
          <a:p>
            <a:endParaRPr lang="nb-NO" dirty="0"/>
          </a:p>
          <a:p>
            <a:r>
              <a:rPr lang="nb-NO" dirty="0"/>
              <a:t>1.	Måloppnåelse</a:t>
            </a:r>
          </a:p>
          <a:p>
            <a:r>
              <a:rPr lang="nb-NO" dirty="0"/>
              <a:t>2.	Økonomi, drift og investering</a:t>
            </a:r>
          </a:p>
          <a:p>
            <a:r>
              <a:rPr lang="nb-NO" dirty="0"/>
              <a:t>3.	Sykefravær  </a:t>
            </a:r>
          </a:p>
          <a:p>
            <a:r>
              <a:rPr lang="nb-NO" dirty="0"/>
              <a:t>4.	Oppfølging av kommunestyrevedtak eldre enn 3 </a:t>
            </a:r>
            <a:r>
              <a:rPr lang="nb-NO" dirty="0" err="1"/>
              <a:t>mnd</a:t>
            </a:r>
            <a:endParaRPr lang="nb-NO" dirty="0"/>
          </a:p>
          <a:p>
            <a:r>
              <a:rPr lang="nb-NO" dirty="0"/>
              <a:t>5.	HMS</a:t>
            </a:r>
          </a:p>
          <a:p>
            <a:r>
              <a:rPr lang="nb-NO" dirty="0"/>
              <a:t>6.	Finansforvaltning</a:t>
            </a:r>
          </a:p>
          <a:p>
            <a:r>
              <a:rPr lang="nb-NO" dirty="0"/>
              <a:t>7.	Andre vesentlige avvik</a:t>
            </a:r>
          </a:p>
          <a:p>
            <a:r>
              <a:rPr lang="nb-NO" dirty="0"/>
              <a:t>I tillegg rapporteres på internkontroll</a:t>
            </a:r>
          </a:p>
          <a:p>
            <a:endParaRPr lang="en-US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54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Målrapportering</a:t>
            </a:r>
            <a:r>
              <a:rPr lang="en-US" dirty="0" smtClean="0"/>
              <a:t> – </a:t>
            </a:r>
            <a:r>
              <a:rPr lang="en-US" dirty="0" err="1" smtClean="0"/>
              <a:t>enkel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forståelig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2" y="1674178"/>
            <a:ext cx="6628268" cy="423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5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" y="680236"/>
            <a:ext cx="5462885" cy="545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635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Finansrapport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Klargjøre risiko </a:t>
            </a:r>
          </a:p>
          <a:p>
            <a:r>
              <a:rPr lang="nb-NO" dirty="0" smtClean="0"/>
              <a:t>Oppfølging av finansreglement</a:t>
            </a:r>
            <a:endParaRPr lang="nb-NO" dirty="0" smtClean="0"/>
          </a:p>
          <a:p>
            <a:r>
              <a:rPr lang="nb-NO" dirty="0" smtClean="0"/>
              <a:t>Enkelt hvis </a:t>
            </a:r>
            <a:r>
              <a:rPr lang="nb-NO" dirty="0" smtClean="0"/>
              <a:t>du bare har gjeld å </a:t>
            </a:r>
            <a:r>
              <a:rPr lang="nb-NO" dirty="0" smtClean="0"/>
              <a:t>rapportere</a:t>
            </a:r>
          </a:p>
          <a:p>
            <a:r>
              <a:rPr lang="nb-NO" dirty="0" smtClean="0"/>
              <a:t>Fins god hjelp og gode verktøy</a:t>
            </a:r>
            <a:endParaRPr lang="nb-NO" dirty="0" smtClean="0"/>
          </a:p>
          <a:p>
            <a:endParaRPr lang="nb-NO" dirty="0" smtClean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3074" name="Picture 2" descr="C:\Users\mette.rye\Pictures\2014-12-17 fra mobil\IMG_0904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Økonomirapportering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dirty="0" err="1" smtClean="0"/>
              <a:t>Hovedoversikter</a:t>
            </a:r>
            <a:endParaRPr lang="en-US" sz="2000" dirty="0" smtClean="0"/>
          </a:p>
          <a:p>
            <a:r>
              <a:rPr lang="en-US" sz="2000" dirty="0" err="1" smtClean="0"/>
              <a:t>Endrede</a:t>
            </a:r>
            <a:r>
              <a:rPr lang="en-US" sz="2000" dirty="0" smtClean="0"/>
              <a:t> </a:t>
            </a:r>
            <a:r>
              <a:rPr lang="en-US" sz="2000" dirty="0" err="1" smtClean="0"/>
              <a:t>rammebetingelser</a:t>
            </a:r>
            <a:endParaRPr lang="en-US" sz="2000" dirty="0" smtClean="0"/>
          </a:p>
          <a:p>
            <a:r>
              <a:rPr lang="en-US" sz="2000" dirty="0" err="1" smtClean="0"/>
              <a:t>Avvik</a:t>
            </a:r>
            <a:endParaRPr lang="en-US" sz="2000" dirty="0"/>
          </a:p>
          <a:p>
            <a:r>
              <a:rPr lang="en-US" sz="2000" dirty="0" err="1" smtClean="0"/>
              <a:t>Prognoser</a:t>
            </a:r>
            <a:r>
              <a:rPr lang="en-US" sz="2000" dirty="0" smtClean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økonomiforståelse</a:t>
            </a:r>
            <a:endParaRPr lang="en-US" sz="2000" dirty="0"/>
          </a:p>
          <a:p>
            <a:pPr lvl="1"/>
            <a:r>
              <a:rPr lang="en-US" sz="2000" dirty="0" err="1" smtClean="0"/>
              <a:t>Periodisering</a:t>
            </a:r>
            <a:endParaRPr lang="en-US" sz="2000" dirty="0" smtClean="0"/>
          </a:p>
          <a:p>
            <a:pPr lvl="1"/>
            <a:r>
              <a:rPr lang="en-US" sz="2000" dirty="0" err="1" smtClean="0"/>
              <a:t>Opplæring</a:t>
            </a:r>
            <a:endParaRPr lang="en-US" sz="2000" dirty="0"/>
          </a:p>
          <a:p>
            <a:pPr lvl="1"/>
            <a:r>
              <a:rPr lang="en-US" sz="2000" dirty="0" err="1" smtClean="0"/>
              <a:t>Verktøy</a:t>
            </a:r>
            <a:endParaRPr lang="en-US" sz="2000" dirty="0" smtClean="0"/>
          </a:p>
          <a:p>
            <a:pPr lvl="1"/>
            <a:r>
              <a:rPr lang="en-US" sz="2000" dirty="0" err="1" smtClean="0"/>
              <a:t>Analyser</a:t>
            </a:r>
            <a:endParaRPr lang="en-US" sz="2000" dirty="0" smtClean="0"/>
          </a:p>
          <a:p>
            <a:pPr lvl="1"/>
            <a:r>
              <a:rPr lang="en-US" sz="2000" dirty="0" err="1" smtClean="0"/>
              <a:t>Behov</a:t>
            </a:r>
            <a:r>
              <a:rPr lang="en-US" sz="2000" dirty="0" smtClean="0"/>
              <a:t> for </a:t>
            </a:r>
            <a:r>
              <a:rPr lang="en-US" sz="2000" dirty="0" err="1" smtClean="0"/>
              <a:t>justeringer</a:t>
            </a: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098" name="Picture 2" descr="C:\Users\mette.rye\Pictures\2014-12-17 fra mobil\fra mobil 705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 bwMode="auto">
          <a:xfrm>
            <a:off x="121919" y="259079"/>
            <a:ext cx="3708803" cy="55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3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Når</a:t>
            </a:r>
            <a:r>
              <a:rPr lang="en-US" dirty="0" smtClean="0"/>
              <a:t> </a:t>
            </a:r>
            <a:r>
              <a:rPr lang="en-US" dirty="0" err="1" smtClean="0"/>
              <a:t>prognosene</a:t>
            </a:r>
            <a:r>
              <a:rPr lang="en-US" dirty="0" smtClean="0"/>
              <a:t> </a:t>
            </a:r>
            <a:r>
              <a:rPr lang="en-US" dirty="0" err="1" smtClean="0"/>
              <a:t>sprekker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Lederavtaler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Ramme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forstått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 smtClean="0"/>
              <a:t>akseptert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err="1" smtClean="0"/>
              <a:t>Konsekvenser</a:t>
            </a:r>
            <a:r>
              <a:rPr lang="en-US" dirty="0" smtClean="0"/>
              <a:t> – </a:t>
            </a:r>
            <a:r>
              <a:rPr lang="en-US" dirty="0" err="1" smtClean="0"/>
              <a:t>mer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mindreforbruk</a:t>
            </a:r>
            <a:r>
              <a:rPr lang="en-US" dirty="0" smtClean="0"/>
              <a:t>?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Formidle</a:t>
            </a:r>
            <a:r>
              <a:rPr lang="en-US" dirty="0" smtClean="0"/>
              <a:t> </a:t>
            </a:r>
            <a:r>
              <a:rPr lang="en-US" dirty="0" err="1" smtClean="0"/>
              <a:t>omstillingsbehov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ledelse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ansatte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mette.rye\Pictures\2014-12-17 fra mobil\fra mobil 111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b="4770"/>
          <a:stretch>
            <a:fillRect/>
          </a:stretch>
        </p:blipFill>
        <p:spPr bwMode="auto">
          <a:xfrm>
            <a:off x="169204" y="1670376"/>
            <a:ext cx="3773150" cy="25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0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Gjenvinne kontroll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Oversikt over innsparingsbehov</a:t>
            </a:r>
          </a:p>
          <a:p>
            <a:r>
              <a:rPr lang="nb-NO" dirty="0" smtClean="0"/>
              <a:t>Forklare årsak</a:t>
            </a:r>
          </a:p>
          <a:p>
            <a:r>
              <a:rPr lang="nb-NO" dirty="0" smtClean="0"/>
              <a:t>Skape forståelse og aksept for tiltak</a:t>
            </a:r>
          </a:p>
          <a:p>
            <a:r>
              <a:rPr lang="nb-NO" dirty="0"/>
              <a:t>Invitere enheter og ansatte til å bidra i omstillingsprosessen</a:t>
            </a:r>
          </a:p>
          <a:p>
            <a:r>
              <a:rPr lang="nb-NO" dirty="0" smtClean="0"/>
              <a:t>Ta med tillitsvalgte, verneombud i prosessen</a:t>
            </a:r>
          </a:p>
          <a:p>
            <a:r>
              <a:rPr lang="nb-NO" dirty="0" smtClean="0"/>
              <a:t>Lage en god plan for inndekning </a:t>
            </a:r>
            <a:r>
              <a:rPr lang="nb-NO" dirty="0" smtClean="0"/>
              <a:t>/tiltak</a:t>
            </a:r>
          </a:p>
          <a:p>
            <a:r>
              <a:rPr lang="nb-NO" dirty="0" smtClean="0"/>
              <a:t>N</a:t>
            </a:r>
            <a:r>
              <a:rPr lang="nb-NO" dirty="0" smtClean="0"/>
              <a:t>y </a:t>
            </a:r>
            <a:r>
              <a:rPr lang="nb-NO" dirty="0" smtClean="0"/>
              <a:t>buffer</a:t>
            </a:r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2050" name="Picture 2" descr="C:\Users\mette.rye\Pictures\2014-12-17 fra mobil\fra mobil 270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b="4770"/>
          <a:stretch>
            <a:fillRect/>
          </a:stretch>
        </p:blipFill>
        <p:spPr bwMode="auto">
          <a:xfrm>
            <a:off x="230164" y="1639896"/>
            <a:ext cx="3773150" cy="25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713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Arbeid i enhetene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800" dirty="0" smtClean="0">
                <a:solidFill>
                  <a:schemeClr val="tx1"/>
                </a:solidFill>
              </a:rPr>
              <a:t>Nye </a:t>
            </a:r>
            <a:r>
              <a:rPr lang="nb-NO" sz="2000" dirty="0" smtClean="0">
                <a:solidFill>
                  <a:schemeClr val="accent1"/>
                </a:solidFill>
              </a:rPr>
              <a:t>muligheter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Andre måter </a:t>
            </a:r>
            <a:r>
              <a:rPr lang="nb-NO" sz="1800" dirty="0" smtClean="0">
                <a:solidFill>
                  <a:schemeClr val="accent1"/>
                </a:solidFill>
              </a:rPr>
              <a:t>å organisere </a:t>
            </a:r>
            <a:r>
              <a:rPr lang="nb-NO" sz="1800" dirty="0" smtClean="0">
                <a:solidFill>
                  <a:schemeClr val="tx1"/>
                </a:solidFill>
              </a:rPr>
              <a:t>seg på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Fjerne </a:t>
            </a:r>
            <a:r>
              <a:rPr lang="nb-NO" sz="1800" dirty="0" smtClean="0">
                <a:solidFill>
                  <a:schemeClr val="accent1"/>
                </a:solidFill>
              </a:rPr>
              <a:t>tidstyver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Se på </a:t>
            </a:r>
            <a:r>
              <a:rPr lang="nb-NO" sz="1800" dirty="0" smtClean="0">
                <a:solidFill>
                  <a:schemeClr val="accent1"/>
                </a:solidFill>
              </a:rPr>
              <a:t>inntekter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Tiltak som </a:t>
            </a:r>
            <a:r>
              <a:rPr lang="nb-NO" sz="1800" dirty="0" smtClean="0">
                <a:solidFill>
                  <a:schemeClr val="accent1"/>
                </a:solidFill>
              </a:rPr>
              <a:t>reduserer behov </a:t>
            </a:r>
            <a:r>
              <a:rPr lang="nb-NO" sz="1800" dirty="0" smtClean="0">
                <a:solidFill>
                  <a:schemeClr val="tx1"/>
                </a:solidFill>
              </a:rPr>
              <a:t>for bemanning</a:t>
            </a:r>
          </a:p>
          <a:p>
            <a:r>
              <a:rPr lang="nb-NO" sz="1800" dirty="0" err="1" smtClean="0">
                <a:solidFill>
                  <a:schemeClr val="accent1"/>
                </a:solidFill>
              </a:rPr>
              <a:t>Utgiftsreduserende</a:t>
            </a:r>
            <a:r>
              <a:rPr lang="nb-NO" sz="1800" dirty="0" smtClean="0">
                <a:solidFill>
                  <a:schemeClr val="tx1"/>
                </a:solidFill>
              </a:rPr>
              <a:t> tiltak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Hva er </a:t>
            </a:r>
            <a:r>
              <a:rPr lang="nb-NO" sz="1800" dirty="0" smtClean="0">
                <a:solidFill>
                  <a:schemeClr val="accent1"/>
                </a:solidFill>
              </a:rPr>
              <a:t>godt nok?</a:t>
            </a:r>
          </a:p>
          <a:p>
            <a:r>
              <a:rPr lang="nb-NO" sz="1800" dirty="0" smtClean="0">
                <a:solidFill>
                  <a:schemeClr val="tx1"/>
                </a:solidFill>
              </a:rPr>
              <a:t>Hvilke</a:t>
            </a:r>
            <a:r>
              <a:rPr lang="nb-NO" sz="1800" dirty="0" smtClean="0">
                <a:solidFill>
                  <a:schemeClr val="accent1"/>
                </a:solidFill>
              </a:rPr>
              <a:t> forventninger </a:t>
            </a:r>
            <a:r>
              <a:rPr lang="nb-NO" sz="1800" dirty="0" smtClean="0">
                <a:solidFill>
                  <a:schemeClr val="tx1"/>
                </a:solidFill>
              </a:rPr>
              <a:t>skaper vi?</a:t>
            </a:r>
          </a:p>
          <a:p>
            <a:r>
              <a:rPr lang="nb-NO" sz="2800" b="1" dirty="0" smtClean="0">
                <a:solidFill>
                  <a:schemeClr val="accent1"/>
                </a:solidFill>
              </a:rPr>
              <a:t>Mål</a:t>
            </a:r>
            <a:r>
              <a:rPr lang="nb-NO" sz="2800" dirty="0" smtClean="0">
                <a:solidFill>
                  <a:schemeClr val="accent1"/>
                </a:solidFill>
              </a:rPr>
              <a:t> </a:t>
            </a:r>
            <a:r>
              <a:rPr lang="nb-NO" sz="1800" dirty="0" smtClean="0">
                <a:solidFill>
                  <a:schemeClr val="tx1"/>
                </a:solidFill>
              </a:rPr>
              <a:t>for enheten i den kommende perioden</a:t>
            </a:r>
            <a:endParaRPr lang="nb-N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6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045126"/>
              </p:ext>
            </p:extLst>
          </p:nvPr>
        </p:nvGraphicFramePr>
        <p:xfrm>
          <a:off x="928839" y="1581150"/>
          <a:ext cx="7410148" cy="4402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074"/>
                <a:gridCol w="3705074"/>
              </a:tblGrid>
              <a:tr h="561975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Hva skal tåles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Hva skal ikke tåles?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</a:tr>
              <a:tr h="656954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At</a:t>
                      </a:r>
                      <a:r>
                        <a:rPr lang="nb-NO" sz="1400" baseline="0" dirty="0" smtClean="0"/>
                        <a:t> du </a:t>
                      </a:r>
                      <a:r>
                        <a:rPr lang="nb-NO" sz="1400" dirty="0" smtClean="0"/>
                        <a:t>få nytt arbeidssted og endra arbeidsoppgaver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  <a:tc>
                  <a:txBody>
                    <a:bodyPr/>
                    <a:lstStyle/>
                    <a:p>
                      <a:pPr marL="0" marR="0" indent="0" algn="l" defTabSz="6430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At du ikke</a:t>
                      </a:r>
                      <a:r>
                        <a:rPr lang="nb-NO" sz="1400" baseline="0" dirty="0" smtClean="0"/>
                        <a:t> blir informert og ikke får mulighet til å bidra i prosessen</a:t>
                      </a:r>
                    </a:p>
                    <a:p>
                      <a:endParaRPr lang="nb-NO" sz="1400" dirty="0"/>
                    </a:p>
                  </a:txBody>
                  <a:tcPr marL="91456" marR="91456" marT="45731" marB="45731"/>
                </a:tc>
              </a:tr>
              <a:tr h="499559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At</a:t>
                      </a:r>
                      <a:r>
                        <a:rPr lang="nb-NO" sz="1400" baseline="0" dirty="0" smtClean="0"/>
                        <a:t> ledere tar beslutninger som du er uenig i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At</a:t>
                      </a:r>
                      <a:r>
                        <a:rPr lang="nb-NO" sz="1400" baseline="0" dirty="0" smtClean="0"/>
                        <a:t> du og mange med deg opplever u</a:t>
                      </a:r>
                      <a:r>
                        <a:rPr lang="nb-NO" sz="1400" dirty="0" smtClean="0"/>
                        <a:t>ryddige</a:t>
                      </a:r>
                      <a:r>
                        <a:rPr lang="nb-NO" sz="1400" baseline="0" dirty="0" smtClean="0"/>
                        <a:t> og </a:t>
                      </a:r>
                      <a:r>
                        <a:rPr lang="nb-NO" sz="1400" dirty="0" smtClean="0"/>
                        <a:t>mangelfulle prosesser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</a:tr>
              <a:tr h="499559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At du blir frustrert og vil stå i uavklarte situasjoner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Brudd på god folkeskikk og personangrep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</a:tr>
              <a:tr h="499559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Beslutninger</a:t>
                      </a:r>
                      <a:r>
                        <a:rPr lang="nb-NO" sz="1400" baseline="0" dirty="0" smtClean="0"/>
                        <a:t> blir tatt uten at vi vet alt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At du tar</a:t>
                      </a:r>
                      <a:r>
                        <a:rPr lang="nb-NO" sz="1400" baseline="0" dirty="0" smtClean="0"/>
                        <a:t> med deg andre roller inn i jobben enn ansattrollen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</a:tr>
              <a:tr h="499559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At det stilles kritiske spørsmål underveis i prosessen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Brudd</a:t>
                      </a:r>
                      <a:r>
                        <a:rPr lang="nb-NO" sz="1400" baseline="0" dirty="0" smtClean="0"/>
                        <a:t> på lov- og avtaleverk mellom partene i arbeidslivet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</a:tr>
              <a:tr h="499559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Tidsplaner</a:t>
                      </a:r>
                      <a:r>
                        <a:rPr lang="nb-NO" sz="1400" baseline="0" dirty="0" smtClean="0"/>
                        <a:t> holdes -uansett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At</a:t>
                      </a:r>
                      <a:r>
                        <a:rPr lang="nb-NO" sz="1400" baseline="0" dirty="0" smtClean="0"/>
                        <a:t> du som ansatt melder deg ut av prosessen eller snakker ned prosessen</a:t>
                      </a:r>
                      <a:endParaRPr lang="nb-NO" sz="1400" dirty="0"/>
                    </a:p>
                  </a:txBody>
                  <a:tcPr marL="91456" marR="91456" marT="45731" marB="45731"/>
                </a:tc>
              </a:tr>
              <a:tr h="499559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At</a:t>
                      </a:r>
                      <a:r>
                        <a:rPr lang="nb-NO" sz="1400" baseline="0" dirty="0" smtClean="0"/>
                        <a:t> kvalitet drøftes og settes til «godt nok»</a:t>
                      </a:r>
                      <a:endParaRPr lang="nb-NO" sz="1400" dirty="0" smtClean="0"/>
                    </a:p>
                  </a:txBody>
                  <a:tcPr marL="91456" marR="91456" marT="45731" marB="45731"/>
                </a:tc>
                <a:tc>
                  <a:txBody>
                    <a:bodyPr/>
                    <a:lstStyle/>
                    <a:p>
                      <a:pPr marL="0" marR="0" indent="0" algn="l" defTabSz="6430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Illojalitet</a:t>
                      </a:r>
                      <a:r>
                        <a:rPr lang="nb-NO" sz="1400" baseline="0" dirty="0" smtClean="0"/>
                        <a:t> til og motarbeidelse av beslutninger</a:t>
                      </a:r>
                      <a:endParaRPr lang="nb-NO" sz="1400" dirty="0" smtClean="0"/>
                    </a:p>
                    <a:p>
                      <a:endParaRPr lang="nb-NO" sz="1400" dirty="0"/>
                    </a:p>
                  </a:txBody>
                  <a:tcPr marL="91456" marR="91456" marT="45731" marB="45731"/>
                </a:tc>
              </a:tr>
            </a:tbl>
          </a:graphicData>
        </a:graphic>
      </p:graphicFrame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595359" y="782434"/>
            <a:ext cx="6996786" cy="493916"/>
          </a:xfrm>
        </p:spPr>
        <p:txBody>
          <a:bodyPr>
            <a:normAutofit/>
          </a:bodyPr>
          <a:lstStyle/>
          <a:p>
            <a:r>
              <a:rPr lang="nb-NO" dirty="0" smtClean="0"/>
              <a:t>Spilleregler i omstillingsarbeidet</a:t>
            </a:r>
            <a:endParaRPr lang="nb-NO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Økonomisk</a:t>
            </a:r>
            <a:r>
              <a:rPr lang="en-US" dirty="0" smtClean="0"/>
              <a:t> </a:t>
            </a:r>
            <a:r>
              <a:rPr lang="en-US" dirty="0" err="1" smtClean="0"/>
              <a:t>styringssystem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 smtClean="0"/>
              <a:t>Fokus</a:t>
            </a:r>
            <a:r>
              <a:rPr lang="en-US" sz="1600" dirty="0" smtClean="0"/>
              <a:t> </a:t>
            </a:r>
            <a:r>
              <a:rPr lang="en-US" sz="1600" dirty="0" err="1" smtClean="0"/>
              <a:t>på</a:t>
            </a:r>
            <a:r>
              <a:rPr lang="en-US" sz="1600" dirty="0" smtClean="0"/>
              <a:t> </a:t>
            </a:r>
            <a:r>
              <a:rPr lang="en-US" sz="1600" dirty="0" err="1" smtClean="0"/>
              <a:t>kostnadsstyring</a:t>
            </a:r>
            <a:r>
              <a:rPr lang="en-US" sz="1600" dirty="0" smtClean="0"/>
              <a:t> </a:t>
            </a:r>
            <a:r>
              <a:rPr lang="en-US" sz="1600" dirty="0" err="1" smtClean="0"/>
              <a:t>og</a:t>
            </a:r>
            <a:r>
              <a:rPr lang="en-US" sz="1600" dirty="0" smtClean="0"/>
              <a:t> </a:t>
            </a:r>
            <a:r>
              <a:rPr lang="en-US" sz="1600" dirty="0" err="1" smtClean="0"/>
              <a:t>fordeling</a:t>
            </a:r>
            <a:r>
              <a:rPr lang="en-US" sz="1600" dirty="0" smtClean="0"/>
              <a:t> –  </a:t>
            </a:r>
            <a:r>
              <a:rPr lang="en-US" sz="1600" dirty="0" err="1" smtClean="0"/>
              <a:t>liten</a:t>
            </a:r>
            <a:r>
              <a:rPr lang="en-US" sz="1600" dirty="0" smtClean="0"/>
              <a:t> grad </a:t>
            </a:r>
            <a:r>
              <a:rPr lang="en-US" sz="1600" dirty="0" err="1" smtClean="0"/>
              <a:t>påvirkbare</a:t>
            </a:r>
            <a:r>
              <a:rPr lang="en-US" sz="1600" dirty="0" smtClean="0"/>
              <a:t> </a:t>
            </a:r>
            <a:r>
              <a:rPr lang="en-US" sz="1600" dirty="0" err="1" smtClean="0"/>
              <a:t>inntekter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err="1" smtClean="0"/>
              <a:t>Årshjul</a:t>
            </a:r>
            <a:endParaRPr lang="en-US" sz="1600" dirty="0" smtClean="0"/>
          </a:p>
          <a:p>
            <a:pPr lvl="1"/>
            <a:r>
              <a:rPr lang="en-US" sz="1600" dirty="0" err="1" smtClean="0"/>
              <a:t>Erfaringstilbakeføring</a:t>
            </a:r>
            <a:r>
              <a:rPr lang="en-US" sz="1600" dirty="0" smtClean="0"/>
              <a:t> </a:t>
            </a:r>
            <a:r>
              <a:rPr lang="en-US" sz="1600" dirty="0" err="1" smtClean="0"/>
              <a:t>og</a:t>
            </a:r>
            <a:r>
              <a:rPr lang="en-US" sz="1600" dirty="0" smtClean="0"/>
              <a:t> </a:t>
            </a:r>
            <a:r>
              <a:rPr lang="en-US" sz="1600" dirty="0" err="1" smtClean="0"/>
              <a:t>prosess</a:t>
            </a:r>
            <a:endParaRPr lang="en-US" sz="1600" dirty="0" smtClean="0"/>
          </a:p>
          <a:p>
            <a:pPr lvl="1"/>
            <a:r>
              <a:rPr lang="en-US" sz="1600" dirty="0" err="1" smtClean="0"/>
              <a:t>Kommunestyret</a:t>
            </a:r>
            <a:r>
              <a:rPr lang="en-US" sz="1600" dirty="0" smtClean="0"/>
              <a:t>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bestiller</a:t>
            </a:r>
            <a:endParaRPr lang="en-US" sz="1600" dirty="0"/>
          </a:p>
          <a:p>
            <a:pPr lvl="1"/>
            <a:r>
              <a:rPr lang="en-US" sz="1600" dirty="0" err="1" smtClean="0"/>
              <a:t>Tertial</a:t>
            </a:r>
            <a:r>
              <a:rPr lang="en-US" sz="1600" dirty="0" smtClean="0"/>
              <a:t>, </a:t>
            </a:r>
            <a:r>
              <a:rPr lang="en-US" sz="1600" dirty="0" err="1" smtClean="0"/>
              <a:t>kvartal</a:t>
            </a:r>
            <a:r>
              <a:rPr lang="en-US" sz="1600" dirty="0" smtClean="0"/>
              <a:t>, </a:t>
            </a:r>
            <a:r>
              <a:rPr lang="en-US" sz="1600" dirty="0" err="1" smtClean="0"/>
              <a:t>eller</a:t>
            </a:r>
            <a:r>
              <a:rPr lang="en-US" sz="1600" dirty="0" smtClean="0"/>
              <a:t> </a:t>
            </a:r>
            <a:r>
              <a:rPr lang="en-US" sz="1600" dirty="0" err="1" smtClean="0"/>
              <a:t>månedlig</a:t>
            </a:r>
            <a:endParaRPr lang="en-US" sz="1600" dirty="0" smtClean="0"/>
          </a:p>
          <a:p>
            <a:pPr lvl="1"/>
            <a:r>
              <a:rPr lang="en-US" sz="1600" dirty="0" err="1" smtClean="0"/>
              <a:t>Både</a:t>
            </a:r>
            <a:r>
              <a:rPr lang="en-US" sz="1600" dirty="0" smtClean="0"/>
              <a:t> </a:t>
            </a:r>
            <a:r>
              <a:rPr lang="en-US" sz="1600" dirty="0" err="1" smtClean="0"/>
              <a:t>tjenester</a:t>
            </a:r>
            <a:r>
              <a:rPr lang="en-US" sz="1600" dirty="0" smtClean="0"/>
              <a:t> </a:t>
            </a:r>
            <a:r>
              <a:rPr lang="en-US" sz="1600" dirty="0" err="1" smtClean="0"/>
              <a:t>og</a:t>
            </a:r>
            <a:r>
              <a:rPr lang="en-US" sz="1600" dirty="0" smtClean="0"/>
              <a:t> </a:t>
            </a:r>
            <a:r>
              <a:rPr lang="en-US" sz="1600" dirty="0" err="1" smtClean="0"/>
              <a:t>økonomi</a:t>
            </a:r>
            <a:endParaRPr lang="en-US" sz="1600" dirty="0" smtClean="0"/>
          </a:p>
          <a:p>
            <a:pPr marL="482323"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Dagens verdikjede er for enkel</a:t>
            </a:r>
            <a:endParaRPr lang="nb-NO" dirty="0"/>
          </a:p>
        </p:txBody>
      </p:sp>
      <p:sp>
        <p:nvSpPr>
          <p:cNvPr id="3" name="Bildeforklaring formet som Pil høyre 2"/>
          <p:cNvSpPr/>
          <p:nvPr/>
        </p:nvSpPr>
        <p:spPr>
          <a:xfrm>
            <a:off x="1516380" y="2122170"/>
            <a:ext cx="2636520" cy="3268980"/>
          </a:xfrm>
          <a:prstGeom prst="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smtClean="0">
                <a:solidFill>
                  <a:schemeClr val="tx1"/>
                </a:solidFill>
              </a:rPr>
              <a:t>Penger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4152900" y="2087880"/>
            <a:ext cx="2034540" cy="3337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b="1" dirty="0" smtClean="0"/>
              <a:t>Tjenestekvalitet</a:t>
            </a:r>
            <a:r>
              <a:rPr lang="nb-NO" b="1" dirty="0"/>
              <a:t> </a:t>
            </a:r>
            <a:r>
              <a:rPr lang="nb-NO" b="1" dirty="0" smtClean="0"/>
              <a:t>i </a:t>
            </a:r>
            <a:r>
              <a:rPr lang="nb-NO" b="1" dirty="0"/>
              <a:t>h</a:t>
            </a:r>
            <a:r>
              <a:rPr lang="nb-NO" b="1" dirty="0" smtClean="0"/>
              <a:t>else og oppvekst og andre tjenester.</a:t>
            </a:r>
          </a:p>
        </p:txBody>
      </p:sp>
    </p:spTree>
    <p:extLst>
      <p:ext uri="{BB962C8B-B14F-4D97-AF65-F5344CB8AC3E}">
        <p14:creationId xmlns:p14="http://schemas.microsoft.com/office/powerpoint/2010/main" val="32455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Verdikjede –styringsmodell</a:t>
            </a:r>
            <a:endParaRPr lang="nb-NO" dirty="0"/>
          </a:p>
        </p:txBody>
      </p:sp>
      <p:sp>
        <p:nvSpPr>
          <p:cNvPr id="3" name="Femkant 2"/>
          <p:cNvSpPr/>
          <p:nvPr/>
        </p:nvSpPr>
        <p:spPr>
          <a:xfrm>
            <a:off x="480060" y="2621280"/>
            <a:ext cx="2057400" cy="143256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Penger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5" name="Vinkeltegn 4"/>
          <p:cNvSpPr/>
          <p:nvPr/>
        </p:nvSpPr>
        <p:spPr>
          <a:xfrm>
            <a:off x="2042160" y="2647950"/>
            <a:ext cx="2727960" cy="1379220"/>
          </a:xfrm>
          <a:prstGeom prst="chevr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smtClean="0">
                <a:solidFill>
                  <a:schemeClr val="tx1"/>
                </a:solidFill>
              </a:rPr>
              <a:t>Ansatte</a:t>
            </a:r>
            <a:endParaRPr lang="nb-NO" sz="1400" dirty="0">
              <a:solidFill>
                <a:schemeClr val="tx1"/>
              </a:solidFill>
            </a:endParaRPr>
          </a:p>
        </p:txBody>
      </p:sp>
      <p:sp>
        <p:nvSpPr>
          <p:cNvPr id="6" name="Vinkeltegn 5"/>
          <p:cNvSpPr/>
          <p:nvPr/>
        </p:nvSpPr>
        <p:spPr>
          <a:xfrm>
            <a:off x="4343400" y="2621280"/>
            <a:ext cx="2506980" cy="1379220"/>
          </a:xfrm>
          <a:prstGeom prst="chevron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Tjenester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Vinkeltegn 6"/>
          <p:cNvSpPr/>
          <p:nvPr/>
        </p:nvSpPr>
        <p:spPr>
          <a:xfrm>
            <a:off x="6537960" y="2621280"/>
            <a:ext cx="2369820" cy="1379220"/>
          </a:xfrm>
          <a:prstGeom prst="chevron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Samfunn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480060" y="4070985"/>
            <a:ext cx="12121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Rammer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2327910" y="4027170"/>
            <a:ext cx="236154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Kompetanse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Ledelse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Medarbeidermålinger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Motivasjon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Osv.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4556760" y="4027170"/>
            <a:ext cx="184537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Resultater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Brukermålinger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Innovasjon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Osv.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763312" y="4000500"/>
            <a:ext cx="191911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Befolkningsvekst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Næringsutvikling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Miljø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Lokaldemokrati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Osv.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61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Ulike administrativ organisering – gir noe </a:t>
            </a:r>
            <a:r>
              <a:rPr lang="nb-NO" dirty="0" smtClean="0"/>
              <a:t>ulike styringsutfordringer 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err="1"/>
              <a:t>Etatsjefmodell</a:t>
            </a:r>
            <a:r>
              <a:rPr lang="en-US" dirty="0"/>
              <a:t>: </a:t>
            </a:r>
            <a:r>
              <a:rPr lang="en-US" dirty="0" err="1"/>
              <a:t>Ansvar</a:t>
            </a:r>
            <a:r>
              <a:rPr lang="en-US" dirty="0"/>
              <a:t> hos </a:t>
            </a:r>
            <a:r>
              <a:rPr lang="en-US" dirty="0" err="1"/>
              <a:t>etatsjef</a:t>
            </a:r>
            <a:r>
              <a:rPr lang="en-US" dirty="0"/>
              <a:t> – </a:t>
            </a:r>
            <a:r>
              <a:rPr lang="en-US" dirty="0" err="1"/>
              <a:t>administrativ</a:t>
            </a:r>
            <a:r>
              <a:rPr lang="en-US" dirty="0"/>
              <a:t> </a:t>
            </a:r>
            <a:r>
              <a:rPr lang="en-US" dirty="0" err="1" smtClean="0"/>
              <a:t>styrke</a:t>
            </a:r>
            <a:r>
              <a:rPr lang="en-US" dirty="0" smtClean="0"/>
              <a:t> – </a:t>
            </a:r>
            <a:r>
              <a:rPr lang="en-US" dirty="0" err="1" smtClean="0"/>
              <a:t>enkle</a:t>
            </a:r>
            <a:r>
              <a:rPr lang="en-US" dirty="0" smtClean="0"/>
              <a:t> </a:t>
            </a:r>
            <a:r>
              <a:rPr lang="en-US" dirty="0" err="1" smtClean="0"/>
              <a:t>linjer</a:t>
            </a:r>
            <a:r>
              <a:rPr lang="en-US" dirty="0" smtClean="0"/>
              <a:t> – men </a:t>
            </a:r>
            <a:r>
              <a:rPr lang="en-US" dirty="0" err="1" smtClean="0"/>
              <a:t>skarpere</a:t>
            </a:r>
            <a:r>
              <a:rPr lang="en-US" dirty="0" smtClean="0"/>
              <a:t> </a:t>
            </a:r>
            <a:r>
              <a:rPr lang="en-US" dirty="0" err="1" smtClean="0"/>
              <a:t>skiller</a:t>
            </a:r>
            <a:r>
              <a:rPr lang="en-US" dirty="0" smtClean="0"/>
              <a:t>, </a:t>
            </a:r>
            <a:r>
              <a:rPr lang="en-US" dirty="0" err="1" smtClean="0"/>
              <a:t>samhandling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omstilling</a:t>
            </a:r>
            <a:r>
              <a:rPr lang="en-US" dirty="0" smtClean="0"/>
              <a:t> </a:t>
            </a:r>
            <a:r>
              <a:rPr lang="en-US" dirty="0" err="1" smtClean="0"/>
              <a:t>mellom</a:t>
            </a:r>
            <a:r>
              <a:rPr lang="en-US" dirty="0" smtClean="0"/>
              <a:t> </a:t>
            </a:r>
            <a:r>
              <a:rPr lang="en-US" dirty="0" err="1" smtClean="0"/>
              <a:t>sektorer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utvikling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Mini-</a:t>
            </a:r>
            <a:r>
              <a:rPr lang="en-US" dirty="0" err="1"/>
              <a:t>etatsmodell</a:t>
            </a:r>
            <a:r>
              <a:rPr lang="en-US" dirty="0"/>
              <a:t> – med store </a:t>
            </a:r>
            <a:r>
              <a:rPr lang="en-US" dirty="0" err="1"/>
              <a:t>enheter</a:t>
            </a:r>
            <a:r>
              <a:rPr lang="en-US" dirty="0"/>
              <a:t>: </a:t>
            </a:r>
            <a:r>
              <a:rPr lang="en-US" dirty="0" err="1"/>
              <a:t>Kontrollspenn</a:t>
            </a:r>
            <a:r>
              <a:rPr lang="en-US" dirty="0"/>
              <a:t> stab- </a:t>
            </a:r>
            <a:r>
              <a:rPr lang="en-US" dirty="0" err="1"/>
              <a:t>leder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greit</a:t>
            </a:r>
            <a:r>
              <a:rPr lang="en-US" dirty="0"/>
              <a:t>, men </a:t>
            </a:r>
            <a:r>
              <a:rPr lang="en-US" dirty="0" err="1" smtClean="0"/>
              <a:t>kontrollspenn</a:t>
            </a:r>
            <a:r>
              <a:rPr lang="en-US" dirty="0" smtClean="0"/>
              <a:t> </a:t>
            </a:r>
            <a:r>
              <a:rPr lang="en-US" dirty="0" err="1" smtClean="0"/>
              <a:t>leder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tjeneste</a:t>
            </a:r>
            <a:r>
              <a:rPr lang="en-US" dirty="0"/>
              <a:t>?</a:t>
            </a:r>
            <a:endParaRPr lang="nb-NO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Ren </a:t>
            </a:r>
            <a:r>
              <a:rPr lang="en-US" dirty="0"/>
              <a:t>2-nivåmodell: </a:t>
            </a:r>
            <a:r>
              <a:rPr lang="en-US" dirty="0" err="1"/>
              <a:t>Ansvar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delegert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enhetsleder</a:t>
            </a:r>
            <a:r>
              <a:rPr lang="en-US" dirty="0"/>
              <a:t>, </a:t>
            </a:r>
            <a:r>
              <a:rPr lang="en-US" dirty="0" err="1"/>
              <a:t>økonomisjef</a:t>
            </a:r>
            <a:r>
              <a:rPr lang="en-US" dirty="0"/>
              <a:t> </a:t>
            </a:r>
            <a:r>
              <a:rPr lang="en-US" dirty="0" err="1"/>
              <a:t>gir</a:t>
            </a:r>
            <a:r>
              <a:rPr lang="en-US" dirty="0"/>
              <a:t> </a:t>
            </a:r>
            <a:r>
              <a:rPr lang="en-US" dirty="0" err="1" smtClean="0"/>
              <a:t>råd</a:t>
            </a:r>
            <a:r>
              <a:rPr lang="en-US" dirty="0" smtClean="0"/>
              <a:t> – </a:t>
            </a:r>
            <a:r>
              <a:rPr lang="en-US" dirty="0" err="1" smtClean="0"/>
              <a:t>mer</a:t>
            </a:r>
            <a:r>
              <a:rPr lang="en-US" dirty="0" smtClean="0"/>
              <a:t> </a:t>
            </a:r>
            <a:r>
              <a:rPr lang="en-US" dirty="0" err="1" smtClean="0"/>
              <a:t>krevende</a:t>
            </a:r>
            <a:r>
              <a:rPr lang="en-US" dirty="0" smtClean="0"/>
              <a:t>, men </a:t>
            </a:r>
            <a:r>
              <a:rPr lang="en-US" dirty="0" err="1" smtClean="0"/>
              <a:t>nærmere</a:t>
            </a:r>
            <a:r>
              <a:rPr lang="en-US" dirty="0" smtClean="0"/>
              <a:t> </a:t>
            </a:r>
            <a:r>
              <a:rPr lang="en-US" dirty="0" err="1" smtClean="0"/>
              <a:t>tjenestene</a:t>
            </a:r>
            <a:endParaRPr lang="en-US" dirty="0" smtClean="0"/>
          </a:p>
          <a:p>
            <a:pPr lvl="1"/>
            <a:r>
              <a:rPr lang="en-US" dirty="0" err="1" smtClean="0"/>
              <a:t>Ulike</a:t>
            </a:r>
            <a:r>
              <a:rPr lang="en-US" dirty="0" smtClean="0"/>
              <a:t> </a:t>
            </a:r>
            <a:r>
              <a:rPr lang="en-US" dirty="0" err="1" smtClean="0"/>
              <a:t>utfordringer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ulike</a:t>
            </a:r>
            <a:r>
              <a:rPr lang="en-US" dirty="0" smtClean="0"/>
              <a:t> </a:t>
            </a:r>
            <a:r>
              <a:rPr lang="en-US" dirty="0" err="1" smtClean="0"/>
              <a:t>tjenester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Kommunalsjefmodell</a:t>
            </a:r>
            <a:r>
              <a:rPr lang="en-US" dirty="0" smtClean="0"/>
              <a:t>: </a:t>
            </a:r>
            <a:r>
              <a:rPr lang="en-US" dirty="0" err="1" smtClean="0"/>
              <a:t>Sikkerhetsnett</a:t>
            </a:r>
            <a:r>
              <a:rPr lang="en-US" dirty="0" smtClean="0"/>
              <a:t> men </a:t>
            </a:r>
            <a:r>
              <a:rPr lang="en-US" dirty="0" err="1" smtClean="0"/>
              <a:t>ansvar</a:t>
            </a:r>
            <a:r>
              <a:rPr lang="en-US" dirty="0" smtClean="0"/>
              <a:t> </a:t>
            </a:r>
            <a:r>
              <a:rPr lang="en-US" dirty="0" err="1" smtClean="0"/>
              <a:t>delt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hvordan</a:t>
            </a:r>
            <a:r>
              <a:rPr lang="en-US" dirty="0" smtClean="0"/>
              <a:t> </a:t>
            </a:r>
            <a:r>
              <a:rPr lang="en-US" dirty="0" err="1" smtClean="0"/>
              <a:t>defineres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9215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Plassholder for innhold 18434"/>
          <p:cNvGrpSpPr>
            <a:grpSpLocks/>
          </p:cNvGrpSpPr>
          <p:nvPr/>
        </p:nvGrpSpPr>
        <p:grpSpPr bwMode="auto">
          <a:xfrm>
            <a:off x="-1588" y="0"/>
            <a:ext cx="9037620" cy="5995788"/>
            <a:chOff x="-86" y="433"/>
            <a:chExt cx="5692" cy="3776"/>
          </a:xfrm>
        </p:grpSpPr>
        <p:graphicFrame>
          <p:nvGraphicFramePr>
            <p:cNvPr id="6" name="Diagram 5"/>
            <p:cNvGraphicFramePr/>
            <p:nvPr/>
          </p:nvGraphicFramePr>
          <p:xfrm>
            <a:off x="-86" y="433"/>
            <a:ext cx="5692" cy="37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Text Box 10"/>
            <p:cNvSpPr txBox="1">
              <a:spLocks noChangeArrowheads="1"/>
            </p:cNvSpPr>
            <p:nvPr/>
          </p:nvSpPr>
          <p:spPr bwMode="auto">
            <a:xfrm>
              <a:off x="261" y="3329"/>
              <a:ext cx="1473" cy="52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8001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2573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7145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1717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628900" indent="-3429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086100" indent="-3429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543300" indent="-3429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000500" indent="-3429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defRPr/>
              </a:pPr>
              <a:r>
                <a:rPr lang="nb-NO" altLang="nb-NO" sz="1600" u="sng" dirty="0">
                  <a:latin typeface="Arial Unicode MS" pitchFamily="34" charset="-128"/>
                </a:rPr>
                <a:t>2. Tertial:    mai-</a:t>
              </a:r>
              <a:r>
                <a:rPr lang="nb-NO" altLang="nb-NO" sz="1600" u="sng" dirty="0" err="1">
                  <a:latin typeface="Arial Unicode MS" pitchFamily="34" charset="-128"/>
                </a:rPr>
                <a:t>aug</a:t>
              </a:r>
              <a:r>
                <a:rPr lang="nb-NO" altLang="nb-NO" sz="1600" dirty="0">
                  <a:latin typeface="Arial Unicode MS" pitchFamily="34" charset="-128"/>
                </a:rPr>
                <a:t> Langsiktig prioritering</a:t>
              </a:r>
            </a:p>
          </p:txBody>
        </p:sp>
        <p:sp>
          <p:nvSpPr>
            <p:cNvPr id="4" name="Text Box 11"/>
            <p:cNvSpPr txBox="1">
              <a:spLocks noChangeArrowheads="1"/>
            </p:cNvSpPr>
            <p:nvPr/>
          </p:nvSpPr>
          <p:spPr bwMode="auto">
            <a:xfrm>
              <a:off x="224" y="813"/>
              <a:ext cx="1157" cy="52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8001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2573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7145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1717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628900" indent="-3429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086100" indent="-3429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543300" indent="-3429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000500" indent="-3429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defRPr/>
              </a:pPr>
              <a:r>
                <a:rPr lang="nb-NO" altLang="nb-NO" sz="1600" u="sng" dirty="0">
                  <a:latin typeface="Arial Unicode MS" pitchFamily="34" charset="-128"/>
                </a:rPr>
                <a:t>3.tertial: </a:t>
              </a:r>
              <a:r>
                <a:rPr lang="nb-NO" altLang="nb-NO" sz="1600" u="sng" dirty="0" err="1">
                  <a:latin typeface="Arial Unicode MS" pitchFamily="34" charset="-128"/>
                </a:rPr>
                <a:t>sept</a:t>
              </a:r>
              <a:r>
                <a:rPr lang="nb-NO" altLang="nb-NO" sz="1600" u="sng" dirty="0">
                  <a:latin typeface="Arial Unicode MS" pitchFamily="34" charset="-128"/>
                </a:rPr>
                <a:t>-des</a:t>
              </a:r>
              <a:r>
                <a:rPr lang="nb-NO" altLang="nb-NO" sz="1600" dirty="0">
                  <a:latin typeface="Arial Unicode MS" pitchFamily="34" charset="-128"/>
                </a:rPr>
                <a:t>. Konsekvens for neste år</a:t>
              </a:r>
            </a:p>
          </p:txBody>
        </p:sp>
        <p:sp>
          <p:nvSpPr>
            <p:cNvPr id="6158" name="Text Box 12"/>
            <p:cNvSpPr txBox="1">
              <a:spLocks noChangeArrowheads="1"/>
            </p:cNvSpPr>
            <p:nvPr/>
          </p:nvSpPr>
          <p:spPr bwMode="auto">
            <a:xfrm>
              <a:off x="2159" y="688"/>
              <a:ext cx="15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FF6600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 eaLnBrk="0" hangingPunct="0">
                <a:spcBef>
                  <a:spcPts val="25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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800100" indent="-342900" algn="l" eaLnBrk="0" hangingPunct="0">
                <a:spcBef>
                  <a:spcPts val="250"/>
                </a:spcBef>
                <a:buClr>
                  <a:schemeClr val="accent1"/>
                </a:buClr>
                <a:buSzPct val="100000"/>
                <a:buFont typeface="Verdana" pitchFamily="34" charset="0"/>
                <a:buChar char="◦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257300" indent="-342900" algn="l" eaLnBrk="0" hangingPunct="0">
                <a:spcBef>
                  <a:spcPts val="250"/>
                </a:spcBef>
                <a:buClr>
                  <a:srgbClr val="ED3742"/>
                </a:buClr>
                <a:buSzPct val="100000"/>
                <a:buFont typeface="Wingdings 2" pitchFamily="18" charset="2"/>
                <a:buChar char=""/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714500" indent="-342900" algn="l" eaLnBrk="0" hangingPunct="0">
                <a:spcBef>
                  <a:spcPts val="225"/>
                </a:spcBef>
                <a:buClr>
                  <a:srgbClr val="ED3742"/>
                </a:buClr>
                <a:buSzPct val="112000"/>
                <a:buFont typeface="Verdana" pitchFamily="34" charset="0"/>
                <a:buChar char="◦"/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171700" indent="-342900" algn="l" eaLnBrk="0" hangingPunct="0">
                <a:spcBef>
                  <a:spcPts val="250"/>
                </a:spcBef>
                <a:buClr>
                  <a:srgbClr val="4A85BF"/>
                </a:buClr>
                <a:buSzPct val="100000"/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628900" indent="-3429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SzPct val="100000"/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3086100" indent="-3429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SzPct val="100000"/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543300" indent="-3429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SzPct val="100000"/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4000500" indent="-3429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SzPct val="100000"/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nb-NO" altLang="nb-NO" sz="2000" b="1" u="sng">
                  <a:latin typeface="Arial Unicode MS" pitchFamily="34" charset="-128"/>
                </a:rPr>
                <a:t>STYRINGSHJUL</a:t>
              </a:r>
              <a:endParaRPr lang="nb-NO" altLang="nb-NO" sz="2000" u="sng">
                <a:latin typeface="Arial Unicode MS" pitchFamily="34" charset="-128"/>
              </a:endParaRPr>
            </a:p>
          </p:txBody>
        </p:sp>
      </p:grpSp>
      <p:sp>
        <p:nvSpPr>
          <p:cNvPr id="1037" name="Text Box 12"/>
          <p:cNvSpPr txBox="1">
            <a:spLocks noChangeArrowheads="1"/>
          </p:cNvSpPr>
          <p:nvPr/>
        </p:nvSpPr>
        <p:spPr bwMode="auto">
          <a:xfrm>
            <a:off x="6733409" y="3213721"/>
            <a:ext cx="2016574" cy="7696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9" tIns="45725" rIns="91449" bIns="45725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nb-NO" altLang="nb-NO" sz="1600" u="sng" dirty="0">
                <a:latin typeface="+mj-lt"/>
              </a:rPr>
              <a:t>1.tertial:  jan-apr.</a:t>
            </a:r>
            <a:r>
              <a:rPr lang="nb-NO" altLang="nb-NO" sz="1600" dirty="0">
                <a:latin typeface="+mj-lt"/>
              </a:rPr>
              <a:t> </a:t>
            </a:r>
            <a:r>
              <a:rPr lang="nb-NO" altLang="nb-NO" sz="1400" dirty="0">
                <a:latin typeface="+mj-lt"/>
              </a:rPr>
              <a:t>Gjøre opp status - se fremover</a:t>
            </a:r>
          </a:p>
        </p:txBody>
      </p:sp>
      <p:pic>
        <p:nvPicPr>
          <p:cNvPr id="6150" name="Picture 6" descr="Profil-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4" y="5892578"/>
            <a:ext cx="7849963" cy="60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072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Profil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5" y="5878286"/>
            <a:ext cx="7670545" cy="6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Oval 25"/>
          <p:cNvSpPr>
            <a:spLocks noChangeArrowheads="1"/>
          </p:cNvSpPr>
          <p:nvPr/>
        </p:nvSpPr>
        <p:spPr bwMode="auto">
          <a:xfrm>
            <a:off x="1835469" y="765353"/>
            <a:ext cx="5617550" cy="525743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nb-NO" sz="1800">
              <a:latin typeface="Arial" charset="0"/>
            </a:endParaRPr>
          </a:p>
        </p:txBody>
      </p:sp>
      <p:sp>
        <p:nvSpPr>
          <p:cNvPr id="7172" name="Line 30"/>
          <p:cNvSpPr>
            <a:spLocks noChangeShapeType="1"/>
          </p:cNvSpPr>
          <p:nvPr/>
        </p:nvSpPr>
        <p:spPr bwMode="auto">
          <a:xfrm>
            <a:off x="4572795" y="765352"/>
            <a:ext cx="1444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/>
          <a:lstStyle/>
          <a:p>
            <a:endParaRPr lang="nb-NO"/>
          </a:p>
        </p:txBody>
      </p:sp>
      <p:sp>
        <p:nvSpPr>
          <p:cNvPr id="7173" name="Text Box 31"/>
          <p:cNvSpPr txBox="1">
            <a:spLocks noChangeArrowheads="1"/>
          </p:cNvSpPr>
          <p:nvPr/>
        </p:nvSpPr>
        <p:spPr bwMode="auto">
          <a:xfrm>
            <a:off x="4501345" y="949545"/>
            <a:ext cx="2672226" cy="13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nb-NO" sz="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900">
                <a:latin typeface="Arial" charset="0"/>
              </a:rPr>
              <a:t>15. jan. Klargjøre budsjett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nb-NO" sz="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 b="1">
                <a:latin typeface="Arial" charset="0"/>
              </a:rPr>
              <a:t>Adm. Regnskapsavslutning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>
                <a:latin typeface="Arial" charset="0"/>
              </a:rPr>
              <a:t>9. jan. frist for anvisning på fjoråret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>
                <a:latin typeface="Arial" charset="0"/>
              </a:rPr>
              <a:t>16. februar:  	Regnskap ferdigstilt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>
                <a:latin typeface="Arial" charset="0"/>
              </a:rPr>
              <a:t>	Rapportere KOSTRA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>
                <a:latin typeface="Arial" charset="0"/>
              </a:rPr>
              <a:t>16. mars: Regnskap med noter til revisor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nb-NO" altLang="nb-NO" sz="800">
              <a:latin typeface="Arial" charset="0"/>
            </a:endParaRPr>
          </a:p>
        </p:txBody>
      </p:sp>
      <p:sp>
        <p:nvSpPr>
          <p:cNvPr id="7174" name="Text Box 32"/>
          <p:cNvSpPr txBox="1">
            <a:spLocks noChangeArrowheads="1"/>
          </p:cNvSpPr>
          <p:nvPr/>
        </p:nvSpPr>
        <p:spPr bwMode="auto">
          <a:xfrm>
            <a:off x="4717282" y="549402"/>
            <a:ext cx="1008237" cy="27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1200">
                <a:latin typeface="Arial" charset="0"/>
              </a:rPr>
              <a:t>Januar</a:t>
            </a:r>
          </a:p>
        </p:txBody>
      </p:sp>
      <p:sp>
        <p:nvSpPr>
          <p:cNvPr id="7175" name="Text Box 34"/>
          <p:cNvSpPr txBox="1">
            <a:spLocks noChangeArrowheads="1"/>
          </p:cNvSpPr>
          <p:nvPr/>
        </p:nvSpPr>
        <p:spPr bwMode="auto">
          <a:xfrm>
            <a:off x="7165632" y="4431739"/>
            <a:ext cx="1008237" cy="27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1200">
                <a:latin typeface="Arial" charset="0"/>
              </a:rPr>
              <a:t>Mai</a:t>
            </a:r>
          </a:p>
        </p:txBody>
      </p:sp>
      <p:sp>
        <p:nvSpPr>
          <p:cNvPr id="7176" name="Text Box 35"/>
          <p:cNvSpPr txBox="1">
            <a:spLocks noChangeArrowheads="1"/>
          </p:cNvSpPr>
          <p:nvPr/>
        </p:nvSpPr>
        <p:spPr bwMode="auto">
          <a:xfrm>
            <a:off x="684332" y="3142391"/>
            <a:ext cx="1008237" cy="27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1200">
                <a:latin typeface="Arial" charset="0"/>
              </a:rPr>
              <a:t>Oktober</a:t>
            </a:r>
          </a:p>
        </p:txBody>
      </p:sp>
      <p:sp>
        <p:nvSpPr>
          <p:cNvPr id="7177" name="Text Box 36"/>
          <p:cNvSpPr txBox="1">
            <a:spLocks noChangeArrowheads="1"/>
          </p:cNvSpPr>
          <p:nvPr/>
        </p:nvSpPr>
        <p:spPr bwMode="auto">
          <a:xfrm>
            <a:off x="1392480" y="52400"/>
            <a:ext cx="5833488" cy="36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1800">
                <a:latin typeface="Arial" charset="0"/>
              </a:rPr>
              <a:t>Årshjul 2015 Rauma kommune </a:t>
            </a:r>
          </a:p>
        </p:txBody>
      </p:sp>
      <p:sp>
        <p:nvSpPr>
          <p:cNvPr id="7178" name="Text Box 37"/>
          <p:cNvSpPr txBox="1">
            <a:spLocks noChangeArrowheads="1"/>
          </p:cNvSpPr>
          <p:nvPr/>
        </p:nvSpPr>
        <p:spPr bwMode="auto">
          <a:xfrm>
            <a:off x="3888463" y="3836288"/>
            <a:ext cx="3385138" cy="19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877888" indent="-34290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400175" indent="-3429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922463" indent="-3429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444750" indent="-3429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901950" indent="-3429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359150" indent="-3429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816350" indent="-3429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273550" indent="-3429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nb-NO" altLang="nb-NO" sz="1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nb-NO" altLang="nb-NO" sz="1000" b="1">
                <a:latin typeface="Arial" charset="0"/>
              </a:rPr>
              <a:t> tertialrapportering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19. mai: Frist rapportering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16.juni: Kommunestyrebehandling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nb-NO" altLang="nb-NO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 b="1">
                <a:latin typeface="Arial" charset="0"/>
              </a:rPr>
              <a:t>Budsjettendring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>
                <a:latin typeface="Arial" charset="0"/>
              </a:rPr>
              <a:t>Evt. sak om budsjettkorrigeringer</a:t>
            </a:r>
            <a:endParaRPr lang="nb-NO" altLang="nb-NO" sz="1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nb-NO" sz="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 b="1">
                <a:latin typeface="Arial" charset="0"/>
              </a:rPr>
              <a:t>Oppstart budsjett for neste år</a:t>
            </a:r>
            <a:endParaRPr lang="nb-NO" altLang="nb-NO" sz="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800">
                <a:latin typeface="Arial" charset="0"/>
              </a:rPr>
              <a:t> </a:t>
            </a:r>
            <a:r>
              <a:rPr lang="nb-NO" altLang="nb-NO" sz="900">
                <a:latin typeface="Arial" charset="0"/>
              </a:rPr>
              <a:t>Enhetsledermøte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 Kommuneproposisjonen mai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 Rådmannens budsjettrundskriv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Dialog møte</a:t>
            </a:r>
            <a:endParaRPr lang="nb-NO" altLang="nb-NO" sz="800">
              <a:latin typeface="Arial" charset="0"/>
            </a:endParaRPr>
          </a:p>
        </p:txBody>
      </p:sp>
      <p:sp>
        <p:nvSpPr>
          <p:cNvPr id="7179" name="Text Box 39"/>
          <p:cNvSpPr txBox="1">
            <a:spLocks noChangeArrowheads="1"/>
          </p:cNvSpPr>
          <p:nvPr/>
        </p:nvSpPr>
        <p:spPr bwMode="auto">
          <a:xfrm>
            <a:off x="1992660" y="2796236"/>
            <a:ext cx="2016475" cy="38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 b="1">
                <a:latin typeface="Arial" charset="0"/>
              </a:rPr>
              <a:t>Budsjettendringer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 Evt. sak om budsjettkorrigeringer</a:t>
            </a:r>
          </a:p>
        </p:txBody>
      </p:sp>
      <p:sp>
        <p:nvSpPr>
          <p:cNvPr id="7180" name="Text Box 41"/>
          <p:cNvSpPr txBox="1">
            <a:spLocks noChangeArrowheads="1"/>
          </p:cNvSpPr>
          <p:nvPr/>
        </p:nvSpPr>
        <p:spPr bwMode="auto">
          <a:xfrm>
            <a:off x="2159375" y="2067404"/>
            <a:ext cx="2376901" cy="66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 b="1">
                <a:latin typeface="Arial" charset="0"/>
              </a:rPr>
              <a:t>Budsjettarbeid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Statsbudsjettet primo oktober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Rådmannens forslag: end okt.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 Arbeide med mål og premisser </a:t>
            </a:r>
          </a:p>
        </p:txBody>
      </p:sp>
      <p:sp>
        <p:nvSpPr>
          <p:cNvPr id="7181" name="Text Box 42"/>
          <p:cNvSpPr txBox="1">
            <a:spLocks noChangeArrowheads="1"/>
          </p:cNvSpPr>
          <p:nvPr/>
        </p:nvSpPr>
        <p:spPr bwMode="auto">
          <a:xfrm>
            <a:off x="1992659" y="3567940"/>
            <a:ext cx="2075222" cy="52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877888" indent="-34290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400175" indent="-3429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922463" indent="-3429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444750" indent="-3429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901950" indent="-3429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359150" indent="-3429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816350" indent="-3429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273550" indent="-3429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 b="1">
                <a:latin typeface="Arial" charset="0"/>
              </a:rPr>
              <a:t>2. Tertialrapportering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15. sept.: Rapporteringsfrist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17. nov: Kommunestyre</a:t>
            </a:r>
          </a:p>
        </p:txBody>
      </p:sp>
      <p:sp>
        <p:nvSpPr>
          <p:cNvPr id="7182" name="Text Box 47"/>
          <p:cNvSpPr txBox="1">
            <a:spLocks noChangeArrowheads="1"/>
          </p:cNvSpPr>
          <p:nvPr/>
        </p:nvSpPr>
        <p:spPr bwMode="auto">
          <a:xfrm>
            <a:off x="2556319" y="1321106"/>
            <a:ext cx="2268932" cy="78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 b="1">
                <a:latin typeface="Arial" charset="0"/>
              </a:rPr>
              <a:t>Budsjett og økonomiplan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800">
                <a:latin typeface="Arial" charset="0"/>
              </a:rPr>
              <a:t> </a:t>
            </a:r>
            <a:r>
              <a:rPr lang="nb-NO" altLang="nb-NO" sz="900">
                <a:latin typeface="Arial" charset="0"/>
              </a:rPr>
              <a:t>15.des. kommunestyret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 Offentlig ettersyn primo desember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nb-NO" altLang="nb-NO" sz="900">
                <a:latin typeface="Arial" charset="0"/>
              </a:rPr>
              <a:t> 1. des. formannskap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nb-NO" altLang="nb-NO" sz="800">
              <a:latin typeface="Arial" charset="0"/>
            </a:endParaRPr>
          </a:p>
        </p:txBody>
      </p:sp>
      <p:sp>
        <p:nvSpPr>
          <p:cNvPr id="7183" name="Text Box 52"/>
          <p:cNvSpPr txBox="1">
            <a:spLocks noChangeArrowheads="1"/>
          </p:cNvSpPr>
          <p:nvPr/>
        </p:nvSpPr>
        <p:spPr bwMode="auto">
          <a:xfrm>
            <a:off x="1619532" y="5074825"/>
            <a:ext cx="1008238" cy="27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1200">
                <a:latin typeface="Arial" charset="0"/>
              </a:rPr>
              <a:t>August</a:t>
            </a:r>
          </a:p>
        </p:txBody>
      </p:sp>
      <p:sp>
        <p:nvSpPr>
          <p:cNvPr id="7184" name="Text Box 67"/>
          <p:cNvSpPr txBox="1">
            <a:spLocks noChangeArrowheads="1"/>
          </p:cNvSpPr>
          <p:nvPr/>
        </p:nvSpPr>
        <p:spPr bwMode="auto">
          <a:xfrm>
            <a:off x="6373332" y="476361"/>
            <a:ext cx="1800538" cy="462070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800">
                <a:latin typeface="Arial" charset="0"/>
              </a:rPr>
              <a:t>Gjennomføring av ledersamtale Gjennomgå fjorårets resultat. Inngåelse av ny avtale.</a:t>
            </a:r>
          </a:p>
        </p:txBody>
      </p:sp>
      <p:sp>
        <p:nvSpPr>
          <p:cNvPr id="7185" name="Line 68"/>
          <p:cNvSpPr>
            <a:spLocks noChangeShapeType="1"/>
          </p:cNvSpPr>
          <p:nvPr/>
        </p:nvSpPr>
        <p:spPr bwMode="auto">
          <a:xfrm flipH="1">
            <a:off x="6012907" y="765353"/>
            <a:ext cx="360425" cy="358858"/>
          </a:xfrm>
          <a:prstGeom prst="line">
            <a:avLst/>
          </a:prstGeom>
          <a:noFill/>
          <a:ln w="1587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/>
          <a:lstStyle/>
          <a:p>
            <a:endParaRPr lang="nb-NO"/>
          </a:p>
        </p:txBody>
      </p:sp>
      <p:sp>
        <p:nvSpPr>
          <p:cNvPr id="7186" name="Line 69"/>
          <p:cNvSpPr>
            <a:spLocks noChangeShapeType="1"/>
          </p:cNvSpPr>
          <p:nvPr/>
        </p:nvSpPr>
        <p:spPr bwMode="auto">
          <a:xfrm flipH="1">
            <a:off x="6228845" y="1197253"/>
            <a:ext cx="144487" cy="1444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/>
          <a:lstStyle/>
          <a:p>
            <a:endParaRPr lang="nb-NO"/>
          </a:p>
        </p:txBody>
      </p:sp>
      <p:sp>
        <p:nvSpPr>
          <p:cNvPr id="7187" name="Line 70"/>
          <p:cNvSpPr>
            <a:spLocks noChangeShapeType="1"/>
          </p:cNvSpPr>
          <p:nvPr/>
        </p:nvSpPr>
        <p:spPr bwMode="auto">
          <a:xfrm flipH="1">
            <a:off x="7021145" y="2061053"/>
            <a:ext cx="144488" cy="1444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/>
          <a:lstStyle/>
          <a:p>
            <a:endParaRPr lang="nb-NO"/>
          </a:p>
        </p:txBody>
      </p:sp>
      <p:sp>
        <p:nvSpPr>
          <p:cNvPr id="7188" name="Text Box 74"/>
          <p:cNvSpPr txBox="1">
            <a:spLocks noChangeArrowheads="1"/>
          </p:cNvSpPr>
          <p:nvPr/>
        </p:nvSpPr>
        <p:spPr bwMode="auto">
          <a:xfrm>
            <a:off x="539844" y="692310"/>
            <a:ext cx="1800538" cy="338216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800">
                <a:latin typeface="Arial" charset="0"/>
              </a:rPr>
              <a:t> Enhetsleder vurderer egne resultatmål.</a:t>
            </a:r>
          </a:p>
        </p:txBody>
      </p:sp>
      <p:sp>
        <p:nvSpPr>
          <p:cNvPr id="7189" name="Line 75"/>
          <p:cNvSpPr>
            <a:spLocks noChangeShapeType="1"/>
          </p:cNvSpPr>
          <p:nvPr/>
        </p:nvSpPr>
        <p:spPr bwMode="auto">
          <a:xfrm flipV="1">
            <a:off x="2340382" y="765352"/>
            <a:ext cx="2232413" cy="215950"/>
          </a:xfrm>
          <a:prstGeom prst="line">
            <a:avLst/>
          </a:prstGeom>
          <a:noFill/>
          <a:ln w="1587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/>
          <a:lstStyle/>
          <a:p>
            <a:endParaRPr lang="nb-NO"/>
          </a:p>
        </p:txBody>
      </p:sp>
      <p:sp>
        <p:nvSpPr>
          <p:cNvPr id="7190" name="Text Box 71"/>
          <p:cNvSpPr txBox="1">
            <a:spLocks noChangeArrowheads="1"/>
          </p:cNvSpPr>
          <p:nvPr/>
        </p:nvSpPr>
        <p:spPr bwMode="auto">
          <a:xfrm>
            <a:off x="7381570" y="1452900"/>
            <a:ext cx="1044756" cy="770115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800">
                <a:latin typeface="Arial" charset="0"/>
              </a:rPr>
              <a:t>Vurdere oppnådd resultat ut fra vedtatte målsettinger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nb-NO" altLang="nb-NO" sz="800">
              <a:latin typeface="Arial" charset="0"/>
            </a:endParaRPr>
          </a:p>
        </p:txBody>
      </p:sp>
      <p:sp>
        <p:nvSpPr>
          <p:cNvPr id="2077" name="Text Box 13"/>
          <p:cNvSpPr txBox="1">
            <a:spLocks noChangeArrowheads="1"/>
          </p:cNvSpPr>
          <p:nvPr/>
        </p:nvSpPr>
        <p:spPr bwMode="auto">
          <a:xfrm>
            <a:off x="6803620" y="5436859"/>
            <a:ext cx="1946613" cy="708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nb-NO" altLang="nb-NO" sz="800" dirty="0"/>
              <a:t>30.mai: Enheter: </a:t>
            </a:r>
          </a:p>
          <a:p>
            <a:pPr marL="171467" indent="-171467" eaLnBrk="1" hangingPunct="1">
              <a:spcBef>
                <a:spcPct val="50000"/>
              </a:spcBef>
              <a:defRPr/>
            </a:pPr>
            <a:r>
              <a:rPr lang="nb-NO" altLang="nb-NO" sz="800" dirty="0"/>
              <a:t>Innmelding av investeringsbehov </a:t>
            </a:r>
          </a:p>
          <a:p>
            <a:pPr marL="171467" indent="-171467" eaLnBrk="1" hangingPunct="1">
              <a:spcBef>
                <a:spcPct val="50000"/>
              </a:spcBef>
              <a:defRPr/>
            </a:pPr>
            <a:r>
              <a:rPr lang="nb-NO" altLang="nb-NO" sz="800" dirty="0"/>
              <a:t>Sørge for ajourhold av lønnsregister </a:t>
            </a:r>
          </a:p>
        </p:txBody>
      </p:sp>
      <p:cxnSp>
        <p:nvCxnSpPr>
          <p:cNvPr id="7192" name="Rett pil 2"/>
          <p:cNvCxnSpPr>
            <a:cxnSpLocks noChangeShapeType="1"/>
          </p:cNvCxnSpPr>
          <p:nvPr/>
        </p:nvCxnSpPr>
        <p:spPr bwMode="auto">
          <a:xfrm flipH="1" flipV="1">
            <a:off x="6517820" y="5467029"/>
            <a:ext cx="285800" cy="2064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93" name="Text Box 71"/>
          <p:cNvSpPr txBox="1">
            <a:spLocks noChangeArrowheads="1"/>
          </p:cNvSpPr>
          <p:nvPr/>
        </p:nvSpPr>
        <p:spPr bwMode="auto">
          <a:xfrm>
            <a:off x="7337113" y="4811239"/>
            <a:ext cx="1044756" cy="522409"/>
          </a:xfrm>
          <a:prstGeom prst="rect">
            <a:avLst/>
          </a:prstGeom>
          <a:noFill/>
          <a:ln w="1905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800">
                <a:latin typeface="Arial" charset="0"/>
              </a:rPr>
              <a:t>Dialogmøte med kommunestyret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800">
                <a:latin typeface="Arial" charset="0"/>
              </a:rPr>
              <a:t>12. mai</a:t>
            </a:r>
          </a:p>
        </p:txBody>
      </p:sp>
      <p:cxnSp>
        <p:nvCxnSpPr>
          <p:cNvPr id="7194" name="Rett pil 2"/>
          <p:cNvCxnSpPr>
            <a:cxnSpLocks noChangeShapeType="1"/>
          </p:cNvCxnSpPr>
          <p:nvPr/>
        </p:nvCxnSpPr>
        <p:spPr bwMode="auto">
          <a:xfrm flipH="1" flipV="1">
            <a:off x="7030671" y="4906511"/>
            <a:ext cx="285800" cy="2064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95" name="TekstSylinder 2"/>
          <p:cNvSpPr txBox="1">
            <a:spLocks noChangeArrowheads="1"/>
          </p:cNvSpPr>
          <p:nvPr/>
        </p:nvSpPr>
        <p:spPr bwMode="auto">
          <a:xfrm>
            <a:off x="4642657" y="2901035"/>
            <a:ext cx="3185078" cy="67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9" tIns="45725" rIns="91449" bIns="45725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000" b="1">
                <a:latin typeface="Arial" charset="0"/>
              </a:rPr>
              <a:t>Politisk behandling av regnskap og Årsrapport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900">
                <a:latin typeface="Arial" charset="0"/>
              </a:rPr>
              <a:t>Behandling  kontrollutvalg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900">
                <a:latin typeface="Arial" charset="0"/>
              </a:rPr>
              <a:t> 21. april: Behandling formannskap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900">
                <a:latin typeface="Arial" charset="0"/>
              </a:rPr>
              <a:t> 12. mai: Kommunestyrebehandling</a:t>
            </a:r>
          </a:p>
        </p:txBody>
      </p:sp>
      <p:cxnSp>
        <p:nvCxnSpPr>
          <p:cNvPr id="7196" name="Rett linje 4"/>
          <p:cNvCxnSpPr>
            <a:cxnSpLocks noChangeShapeType="1"/>
          </p:cNvCxnSpPr>
          <p:nvPr/>
        </p:nvCxnSpPr>
        <p:spPr bwMode="auto">
          <a:xfrm>
            <a:off x="4593436" y="3418680"/>
            <a:ext cx="2643646" cy="101306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7" name="Rett linje 6"/>
          <p:cNvCxnSpPr>
            <a:cxnSpLocks noChangeShapeType="1"/>
            <a:endCxn id="7189" idx="1"/>
          </p:cNvCxnSpPr>
          <p:nvPr/>
        </p:nvCxnSpPr>
        <p:spPr bwMode="auto">
          <a:xfrm flipH="1" flipV="1">
            <a:off x="4572794" y="765353"/>
            <a:ext cx="9527" cy="265173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8" name="Rett linje 13"/>
          <p:cNvCxnSpPr>
            <a:cxnSpLocks noChangeShapeType="1"/>
          </p:cNvCxnSpPr>
          <p:nvPr/>
        </p:nvCxnSpPr>
        <p:spPr bwMode="auto">
          <a:xfrm flipH="1">
            <a:off x="2411832" y="3426619"/>
            <a:ext cx="2160962" cy="151641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kstSylinder 48"/>
          <p:cNvSpPr txBox="1"/>
          <p:nvPr/>
        </p:nvSpPr>
        <p:spPr>
          <a:xfrm>
            <a:off x="4715694" y="2223015"/>
            <a:ext cx="2268932" cy="677119"/>
          </a:xfrm>
          <a:prstGeom prst="rect">
            <a:avLst/>
          </a:prstGeom>
          <a:noFill/>
        </p:spPr>
        <p:txBody>
          <a:bodyPr lIns="91449" tIns="45725" rIns="91449" bIns="45725">
            <a:spAutoFit/>
          </a:bodyPr>
          <a:lstStyle/>
          <a:p>
            <a:pPr algn="l">
              <a:defRPr/>
            </a:pPr>
            <a:r>
              <a:rPr lang="nb-NO" altLang="nb-NO" sz="1100" b="1" dirty="0"/>
              <a:t>Årsrapport:</a:t>
            </a:r>
          </a:p>
          <a:p>
            <a:pPr algn="l">
              <a:defRPr/>
            </a:pPr>
            <a:r>
              <a:rPr lang="nb-NO" altLang="nb-NO" sz="900" dirty="0"/>
              <a:t>1. mars –  Frist enhetsledere</a:t>
            </a:r>
          </a:p>
          <a:p>
            <a:pPr algn="l">
              <a:defRPr/>
            </a:pPr>
            <a:r>
              <a:rPr lang="nb-NO" altLang="nb-NO" sz="900" dirty="0"/>
              <a:t>16. mars – første utkast</a:t>
            </a:r>
          </a:p>
          <a:p>
            <a:pPr algn="l">
              <a:defRPr/>
            </a:pPr>
            <a:r>
              <a:rPr lang="nb-NO" altLang="nb-NO" sz="900" dirty="0"/>
              <a:t>31. mars – avgivelse av årsrapport. </a:t>
            </a:r>
          </a:p>
        </p:txBody>
      </p:sp>
    </p:spTree>
    <p:extLst>
      <p:ext uri="{BB962C8B-B14F-4D97-AF65-F5344CB8AC3E}">
        <p14:creationId xmlns:p14="http://schemas.microsoft.com/office/powerpoint/2010/main" val="16408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Budsjettprosess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err="1" smtClean="0"/>
              <a:t>K.prp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KOSTRA </a:t>
            </a:r>
            <a:r>
              <a:rPr lang="en-US" sz="2800" dirty="0" err="1"/>
              <a:t>og</a:t>
            </a:r>
            <a:r>
              <a:rPr lang="en-US" sz="2800" dirty="0"/>
              <a:t> KS </a:t>
            </a:r>
            <a:r>
              <a:rPr lang="en-US" sz="2800" dirty="0" err="1" smtClean="0"/>
              <a:t>modell</a:t>
            </a:r>
            <a:endParaRPr lang="en-US" sz="2800" dirty="0" smtClean="0"/>
          </a:p>
          <a:p>
            <a:r>
              <a:rPr lang="en-US" sz="2800" dirty="0" err="1"/>
              <a:t>Konsekvensjustering</a:t>
            </a:r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Top </a:t>
            </a:r>
            <a:r>
              <a:rPr lang="en-US" sz="2800" dirty="0" smtClean="0"/>
              <a:t>– down </a:t>
            </a:r>
          </a:p>
          <a:p>
            <a:r>
              <a:rPr lang="en-US" sz="2800" dirty="0" smtClean="0"/>
              <a:t>Eller </a:t>
            </a:r>
            <a:r>
              <a:rPr lang="en-US" sz="2800" dirty="0" smtClean="0"/>
              <a:t>bottom – up?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Rammestyring</a:t>
            </a:r>
            <a:endParaRPr lang="en-US" sz="2800" dirty="0" smtClean="0"/>
          </a:p>
          <a:p>
            <a:r>
              <a:rPr lang="en-US" sz="2800" dirty="0" err="1" smtClean="0"/>
              <a:t>Netto</a:t>
            </a:r>
            <a:r>
              <a:rPr lang="en-US" sz="2800" dirty="0" smtClean="0"/>
              <a:t> </a:t>
            </a:r>
            <a:r>
              <a:rPr lang="en-US" sz="2800" dirty="0" err="1" smtClean="0"/>
              <a:t>eller</a:t>
            </a:r>
            <a:r>
              <a:rPr lang="en-US" sz="2800" dirty="0" smtClean="0"/>
              <a:t> </a:t>
            </a:r>
            <a:r>
              <a:rPr lang="en-US" sz="2800" dirty="0" err="1" smtClean="0"/>
              <a:t>brutto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Detaljbudsjett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Involvering</a:t>
            </a:r>
            <a:r>
              <a:rPr lang="en-US" sz="2800" dirty="0" smtClean="0"/>
              <a:t> </a:t>
            </a:r>
            <a:r>
              <a:rPr lang="en-US" sz="2800" dirty="0" err="1" smtClean="0"/>
              <a:t>og</a:t>
            </a:r>
            <a:r>
              <a:rPr lang="en-US" sz="2800" dirty="0" smtClean="0"/>
              <a:t> </a:t>
            </a:r>
            <a:r>
              <a:rPr lang="en-US" sz="2800" dirty="0" err="1" smtClean="0"/>
              <a:t>forankring</a:t>
            </a:r>
            <a:endParaRPr lang="en-US" sz="2800" dirty="0" smtClean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991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350" y="782434"/>
            <a:ext cx="8250238" cy="784766"/>
          </a:xfrm>
        </p:spPr>
        <p:txBody>
          <a:bodyPr>
            <a:normAutofit/>
          </a:bodyPr>
          <a:lstStyle/>
          <a:p>
            <a:r>
              <a:rPr lang="nb-NO" dirty="0"/>
              <a:t>Beregnede demografikostnader for perioden </a:t>
            </a:r>
            <a:r>
              <a:rPr lang="nb-NO" dirty="0" smtClean="0"/>
              <a:t>2016-2019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8231029" y="6326065"/>
            <a:ext cx="609706" cy="365210"/>
          </a:xfrm>
          <a:prstGeom prst="rect">
            <a:avLst/>
          </a:prstGeom>
        </p:spPr>
        <p:txBody>
          <a:bodyPr lIns="91449" tIns="45725" rIns="91449" bIns="45725"/>
          <a:lstStyle/>
          <a:p>
            <a:fld id="{5F14AF08-E40A-C045-91E4-297BC0673CDE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971769" y="5863719"/>
            <a:ext cx="7706194" cy="246278"/>
          </a:xfrm>
          <a:prstGeom prst="rect">
            <a:avLst/>
          </a:prstGeom>
        </p:spPr>
        <p:txBody>
          <a:bodyPr wrap="square" lIns="91449" tIns="45725" rIns="91449" bIns="45725">
            <a:spAutoFit/>
          </a:bodyPr>
          <a:lstStyle/>
          <a:p>
            <a:r>
              <a:rPr lang="nb-NO" sz="1000" i="1" dirty="0">
                <a:latin typeface="Arial" panose="020B0604020202020204" pitchFamily="34" charset="0"/>
                <a:cs typeface="Arial" panose="020B0604020202020204" pitchFamily="34" charset="0"/>
              </a:rPr>
              <a:t>Beregnede mer-/mindreutgifter 2016-2019. Rauma kommune. Akkumulert. Faste 1000-2015 kr. Kilde: SSB/TBU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93263181"/>
              </p:ext>
            </p:extLst>
          </p:nvPr>
        </p:nvGraphicFramePr>
        <p:xfrm>
          <a:off x="395604" y="1499811"/>
          <a:ext cx="8405496" cy="4393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Ellipse 9"/>
          <p:cNvSpPr/>
          <p:nvPr/>
        </p:nvSpPr>
        <p:spPr>
          <a:xfrm flipV="1">
            <a:off x="7028203" y="4161640"/>
            <a:ext cx="576164" cy="216074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9" tIns="45725" rIns="91449" bIns="45725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85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al_RaumaKommune">
  <a:themeElements>
    <a:clrScheme name="Rauma Kommune">
      <a:dk1>
        <a:sysClr val="windowText" lastClr="000000"/>
      </a:dk1>
      <a:lt1>
        <a:sysClr val="window" lastClr="FFFFFF"/>
      </a:lt1>
      <a:dk2>
        <a:srgbClr val="766E67"/>
      </a:dk2>
      <a:lt2>
        <a:srgbClr val="E7E6E6"/>
      </a:lt2>
      <a:accent1>
        <a:srgbClr val="0075C8"/>
      </a:accent1>
      <a:accent2>
        <a:srgbClr val="726862"/>
      </a:accent2>
      <a:accent3>
        <a:srgbClr val="83D3FF"/>
      </a:accent3>
      <a:accent4>
        <a:srgbClr val="C7C2BE"/>
      </a:accent4>
      <a:accent5>
        <a:srgbClr val="006196"/>
      </a:accent5>
      <a:accent6>
        <a:srgbClr val="554E4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PTmal_RaumaKommune.potx" id="{18292D76-60D5-4441-AD76-F96D49D74663}" vid="{7D08E7C6-474D-4D74-8163-661C28B0E5C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PPTmal_RaumaKommune</Template>
  <TotalTime>466</TotalTime>
  <Words>1029</Words>
  <Application>Microsoft Office PowerPoint</Application>
  <PresentationFormat>Egendefinert</PresentationFormat>
  <Paragraphs>351</Paragraphs>
  <Slides>20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1" baseType="lpstr">
      <vt:lpstr>PPTmal_RaumaKommune</vt:lpstr>
      <vt:lpstr>PowerPoint-presentasjon</vt:lpstr>
      <vt:lpstr>Økonomisk styringssystem</vt:lpstr>
      <vt:lpstr>Dagens verdikjede er for enkel</vt:lpstr>
      <vt:lpstr>Verdikjede –styringsmodell</vt:lpstr>
      <vt:lpstr>Ulike administrativ organisering – gir noe ulike styringsutfordringer  </vt:lpstr>
      <vt:lpstr>PowerPoint-presentasjon</vt:lpstr>
      <vt:lpstr>PowerPoint-presentasjon</vt:lpstr>
      <vt:lpstr>Budsjettprosess</vt:lpstr>
      <vt:lpstr>Beregnede demografikostnader for perioden 2016-2019</vt:lpstr>
      <vt:lpstr>Videre prosess: Økonomiplan 2016-2019</vt:lpstr>
      <vt:lpstr>Rapportering</vt:lpstr>
      <vt:lpstr>Målrapportering – enkel og forståelig</vt:lpstr>
      <vt:lpstr>PowerPoint-presentasjon</vt:lpstr>
      <vt:lpstr>Finansrapport</vt:lpstr>
      <vt:lpstr>Økonomirapportering</vt:lpstr>
      <vt:lpstr>Når prognosene sprekker</vt:lpstr>
      <vt:lpstr>Gjenvinne kontroll</vt:lpstr>
      <vt:lpstr>Arbeid i enhetene</vt:lpstr>
      <vt:lpstr>Spilleregler i omstillingsarbeidet</vt:lpstr>
      <vt:lpstr>Thank you</vt:lpstr>
    </vt:vector>
  </TitlesOfParts>
  <Company>Rauma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Mette Rye</dc:creator>
  <dc:description>template by addpoint.no</dc:description>
  <cp:lastModifiedBy>Mette Rye</cp:lastModifiedBy>
  <cp:revision>25</cp:revision>
  <dcterms:created xsi:type="dcterms:W3CDTF">2015-09-30T07:12:07Z</dcterms:created>
  <dcterms:modified xsi:type="dcterms:W3CDTF">2015-09-30T18:58:51Z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