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311" r:id="rId3"/>
    <p:sldId id="355" r:id="rId4"/>
    <p:sldId id="354" r:id="rId5"/>
    <p:sldId id="378" r:id="rId6"/>
    <p:sldId id="379" r:id="rId7"/>
    <p:sldId id="357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75" r:id="rId17"/>
    <p:sldId id="369" r:id="rId18"/>
    <p:sldId id="370" r:id="rId19"/>
    <p:sldId id="377" r:id="rId20"/>
    <p:sldId id="371" r:id="rId21"/>
    <p:sldId id="368" r:id="rId22"/>
  </p:sldIdLst>
  <p:sldSz cx="9144000" cy="6858000" type="screen4x3"/>
  <p:notesSz cx="6808788" cy="99409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505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 autoAdjust="0"/>
    <p:restoredTop sz="83752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22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70896FD-5CA6-446A-8A79-0BC4DCED6D39}" type="datetimeFigureOut">
              <a:rPr lang="nn-NO" smtClean="0"/>
              <a:t>05.10.2015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F70FF8C-E978-4D43-B6E9-40E6B19ED98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13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4B1297F-0B92-41BC-8E4D-2B74042E9332}" type="datetimeFigureOut">
              <a:rPr lang="nn-NO" smtClean="0"/>
              <a:t>05.10.2015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2E4839A-4909-49DC-BBED-7B267A9A251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0567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/>
              <a:t>I</a:t>
            </a:r>
            <a:r>
              <a:rPr lang="nb-NO" sz="1800" baseline="0" dirty="0" smtClean="0"/>
              <a:t> denne presentasjonen skal vi se på saker som er i skjæringspunktet mellom kommunereform og kommuneøkonomi.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54058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smtClean="0"/>
              <a:t>Skattegrunnlaget = metoden eller tidspunktet for verdifastsettelsen av boligen</a:t>
            </a:r>
          </a:p>
          <a:p>
            <a:endParaRPr lang="nb-NO" sz="2000" dirty="0" smtClean="0"/>
          </a:p>
          <a:p>
            <a:r>
              <a:rPr lang="nb-NO" sz="2000" dirty="0" smtClean="0"/>
              <a:t>Noen kan</a:t>
            </a:r>
            <a:r>
              <a:rPr lang="nb-NO" sz="2000" baseline="0" dirty="0" smtClean="0"/>
              <a:t> for eksempel ha basert seg på takseringer gjort lengre tilbake i tid, andre helt nylig osv. Noen har bunnfradrag og andre ikke. </a:t>
            </a:r>
          </a:p>
          <a:p>
            <a:endParaRPr lang="nb-NO" sz="2000" baseline="0" dirty="0" smtClean="0"/>
          </a:p>
          <a:p>
            <a:r>
              <a:rPr lang="nb-NO" sz="2000" baseline="0" dirty="0" smtClean="0"/>
              <a:t>Kommunene trenger altså ikke gjennomføre en taksering på egenhånd med alle de kostnadene som da følger med; de har anledning til å hente ut de relevante eiendomsdataene fra Skatteetaten og legge disse til grunn for eiendomsskatten i kommunen. På det viset blir prosessen med å samkjøre eiendomsskatten i etterkant av en eventuell kommunesammenslåing enklere. (Åpning i Statsbudsjettet 2013)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Danninga av nye kommuner kan få konsekvenser for kommuner med kraftinntekter.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Utenom e-skatt på kraftverk, mottar kommuner</a:t>
            </a:r>
            <a:r>
              <a:rPr lang="nb-NO" sz="1800" dirty="0" smtClean="0"/>
              <a:t> som har kraftanlegg </a:t>
            </a:r>
            <a:r>
              <a:rPr lang="nb-NO" sz="1800" dirty="0" err="1" smtClean="0"/>
              <a:t>konsesjonskraftinntekter</a:t>
            </a:r>
            <a:r>
              <a:rPr lang="nb-NO" sz="1800" dirty="0" smtClean="0"/>
              <a:t>, heimfallsinntekter og naturressursskatt. I tillegg kommer utbytte.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/>
              <a:t>Bare naturressursskatten som omfattes av inntektsutjevninga i inntektssystemet. Resten får kommunen beholde krone for krone.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aseline="0" dirty="0" smtClean="0"/>
          </a:p>
          <a:p>
            <a:pPr>
              <a:defRPr/>
            </a:pPr>
            <a:r>
              <a:rPr lang="nb-NO" sz="1800" dirty="0"/>
              <a:t>Inntektene fra eiendomsskatt, naturressursskatt og konsesjonskraft er knytt til kommunegrensa der kraftanlegget er. Dersom kommunegrensa endres vil det også få konsekvenser for tildelinga av slike midler.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Ved grensejusteringer er det avtalefrihet som gjelder mellom kommunene. Departementet legg opp til at det er opp til kommunene å avtale hvordan inntektene skal fordeles i den nye kommunen. Går også an å lage overgangsordninger i en periode. Ved uenigheter skal saken behandles i skjønnsnemnda </a:t>
            </a:r>
            <a:r>
              <a:rPr lang="nb-NO" sz="1800" baseline="0" dirty="0" err="1" smtClean="0"/>
              <a:t>evt</a:t>
            </a:r>
            <a:r>
              <a:rPr lang="nb-NO" sz="1800" baseline="0" dirty="0" smtClean="0"/>
              <a:t> overskjønnsnemnda, </a:t>
            </a:r>
            <a:r>
              <a:rPr lang="nb-NO" sz="1800" baseline="0" dirty="0" err="1" smtClean="0"/>
              <a:t>jf</a:t>
            </a:r>
            <a:r>
              <a:rPr lang="nb-NO" sz="1800" baseline="0" dirty="0" smtClean="0"/>
              <a:t> inndelingslova § 23</a:t>
            </a:r>
            <a:endParaRPr lang="nb-NO" sz="1800" dirty="0" smtClean="0"/>
          </a:p>
          <a:p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/>
              <a:t>Kartet viser samla nivå på eiendomsskatt og</a:t>
            </a:r>
            <a:r>
              <a:rPr lang="nb-NO" sz="1800" baseline="0" dirty="0" smtClean="0"/>
              <a:t> </a:t>
            </a:r>
            <a:r>
              <a:rPr lang="nb-NO" sz="1800" baseline="0" dirty="0" err="1" smtClean="0"/>
              <a:t>konsesjonskraftinntekter</a:t>
            </a:r>
            <a:r>
              <a:rPr lang="nb-NO" sz="1800" baseline="0" dirty="0" smtClean="0"/>
              <a:t> (summen av hjemfallsinntekter og </a:t>
            </a:r>
            <a:r>
              <a:rPr lang="nb-NO" sz="1800" baseline="0" dirty="0" err="1" smtClean="0"/>
              <a:t>konsesjonskraftinntekter</a:t>
            </a:r>
            <a:r>
              <a:rPr lang="nb-NO" sz="1800" baseline="0" dirty="0" smtClean="0"/>
              <a:t> som fritt kan benyttes til kommunale utgifter) per innbygger i % av landsgjennomsnittet for ordinær skatt av inntekt og formue.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Naturressursskatt inngår i inntektsutjamninga i inntektssystemet. Men får krone for krone på </a:t>
            </a:r>
            <a:r>
              <a:rPr lang="nb-NO" sz="1800" baseline="0" dirty="0" err="1" smtClean="0"/>
              <a:t>konsesjonskraftinntekter</a:t>
            </a:r>
            <a:r>
              <a:rPr lang="nb-NO" sz="1800" baseline="0" dirty="0" smtClean="0"/>
              <a:t> og heimfallsinntekter.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Departementet </a:t>
            </a:r>
            <a:r>
              <a:rPr lang="nb-NO" sz="1800" baseline="0" dirty="0" smtClean="0"/>
              <a:t>legg til grunn at det i </a:t>
            </a:r>
            <a:r>
              <a:rPr lang="nb-NO" sz="1800" baseline="0" dirty="0" err="1" smtClean="0"/>
              <a:t>kommunereforma</a:t>
            </a:r>
            <a:r>
              <a:rPr lang="nb-NO" sz="1800" baseline="0" dirty="0" smtClean="0"/>
              <a:t> er opp til kommunene å avtale seg i mellom hvordan inntektene skal fordeles i den nye kommunen. Fordeling av kraftinntekter er et spørsmål kommunene selv sitter nærmest til å vurdere og avgjøre. Kommunene kan lage overgangsordninger i en periode om de ønsker det.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Ved </a:t>
            </a:r>
            <a:r>
              <a:rPr lang="nb-NO" sz="1800" baseline="0" dirty="0" smtClean="0"/>
              <a:t>uenigheter kan saka behandles av skjønnsnemnda </a:t>
            </a:r>
            <a:r>
              <a:rPr lang="nb-NO" sz="1800" baseline="0" dirty="0" err="1" smtClean="0"/>
              <a:t>evt</a:t>
            </a:r>
            <a:r>
              <a:rPr lang="nb-NO" sz="1800" baseline="0" dirty="0" smtClean="0"/>
              <a:t> overskjønnsnemnda </a:t>
            </a:r>
            <a:r>
              <a:rPr lang="nb-NO" sz="1800" baseline="0" dirty="0" err="1" smtClean="0"/>
              <a:t>jfr</a:t>
            </a:r>
            <a:r>
              <a:rPr lang="nb-NO" sz="1800" baseline="0" dirty="0" smtClean="0"/>
              <a:t> inndelingslova § 23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/>
              <a:t>KMD i samråd med ESA (</a:t>
            </a:r>
            <a:r>
              <a:rPr lang="nb-NO" sz="1800" dirty="0" err="1" smtClean="0"/>
              <a:t>EFTAs</a:t>
            </a:r>
            <a:r>
              <a:rPr lang="nb-NO" sz="1800" dirty="0" smtClean="0"/>
              <a:t> kontrollorgan) har utarbeidd</a:t>
            </a:r>
            <a:r>
              <a:rPr lang="nb-NO" sz="1800" baseline="0" dirty="0" smtClean="0"/>
              <a:t> generelle retningslinjer for konsekvenser av nye kommuner som får ulike soner for DAA knyttet til de gamle kommunene.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Dersom to eller flere kommuner som er i ulike soner, blir til en ny kommune, vil satsen på arbeidsgiveravgifta bli videreført innenfor de ‘gamle’ kommunegrensene som om det fremdeles var to eller flere kommuner, frem til neste revisjon. </a:t>
            </a:r>
          </a:p>
          <a:p>
            <a:endParaRPr lang="nb-NO" sz="1800" baseline="0" dirty="0" smtClean="0"/>
          </a:p>
          <a:p>
            <a:r>
              <a:rPr lang="nb-NO" sz="1800" b="1" baseline="0" dirty="0" smtClean="0"/>
              <a:t>Neste revisjon vil bli gjennomført med virkning fra 1.jan 2021.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Dette betyr at den geografiske inndelinga for avgiftsnivået som ble godkjent av </a:t>
            </a:r>
            <a:r>
              <a:rPr lang="nb-NO" sz="1800" baseline="0" dirty="0" err="1" smtClean="0"/>
              <a:t>EFTAs</a:t>
            </a:r>
            <a:r>
              <a:rPr lang="nb-NO" sz="1800" baseline="0" dirty="0" smtClean="0"/>
              <a:t> (European </a:t>
            </a:r>
            <a:r>
              <a:rPr lang="nb-NO" sz="1800" baseline="0" dirty="0" err="1" smtClean="0"/>
              <a:t>free</a:t>
            </a:r>
            <a:r>
              <a:rPr lang="nb-NO" sz="1800" baseline="0" dirty="0" smtClean="0"/>
              <a:t> trade </a:t>
            </a:r>
            <a:r>
              <a:rPr lang="nb-NO" sz="1800" baseline="0" dirty="0" err="1" smtClean="0"/>
              <a:t>association</a:t>
            </a:r>
            <a:r>
              <a:rPr lang="nb-NO" sz="1800" baseline="0" dirty="0" smtClean="0"/>
              <a:t>) overvåkingsorgan (ESA) for perioden 2014-2020, holder frem og blir uendret.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Det betyr også at ingen selskap får høyere eller lavere arbeidsgiveravgift frem til neste revisjon.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Ved spørsmål om </a:t>
            </a:r>
            <a:r>
              <a:rPr lang="nb-NO" sz="1800" baseline="0" dirty="0" err="1" smtClean="0"/>
              <a:t>soneplassering</a:t>
            </a:r>
            <a:r>
              <a:rPr lang="nb-NO" sz="1800" baseline="0" dirty="0" smtClean="0"/>
              <a:t> i neste revisjon så vil nye kommuner bli behandlet som en kommune. Det gjelder også for sone 1a (med redusert arbeidsgiveravgift inntil taket for bagatellmessig støtte er nådd).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/>
              <a:t>Departementet</a:t>
            </a:r>
            <a:r>
              <a:rPr lang="nb-NO" sz="1800" baseline="0" dirty="0" smtClean="0"/>
              <a:t> har utarbeidd generelle retningslinjer for konsekvenser av nye kommuner på tvers av grenser for de distriktspolitiske verkeområda i dag.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Det distriktspolitiske virkeområdet har to deler. Hoveddelen av det distriktspolitiske virkeområdet er av virkeområdet for </a:t>
            </a:r>
            <a:r>
              <a:rPr lang="nb-NO" sz="1800" baseline="0" dirty="0" err="1" smtClean="0"/>
              <a:t>distriktsrettet</a:t>
            </a:r>
            <a:r>
              <a:rPr lang="nb-NO" sz="1800" baseline="0" dirty="0" smtClean="0"/>
              <a:t> investeringsstøtte (sone3). Sone 2 i DPV en gruppe kommuner som har svak utvikling.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Om en kommune har deler utenfor eller </a:t>
            </a:r>
            <a:r>
              <a:rPr lang="nb-NO" sz="1800" baseline="0" dirty="0" err="1" smtClean="0"/>
              <a:t>innnenfor</a:t>
            </a:r>
            <a:r>
              <a:rPr lang="nb-NO" sz="1800" baseline="0" dirty="0" smtClean="0"/>
              <a:t> virkeområdet for </a:t>
            </a:r>
            <a:r>
              <a:rPr lang="nb-NO" sz="1800" baseline="0" dirty="0" err="1" smtClean="0"/>
              <a:t>distriktsretta</a:t>
            </a:r>
            <a:r>
              <a:rPr lang="nb-NO" sz="1800" baseline="0" dirty="0" smtClean="0"/>
              <a:t> investeringsstøtte (sone 3), vil kommunen bli behandla som om det fremdeles var to eller flere kommuner frem til neste revisjon av virkeområdet. Dette betyr at den geografiske inndelinga for sone 3 blir uendra, og at det er verken flere eller færre selskap som mottar </a:t>
            </a:r>
            <a:r>
              <a:rPr lang="nb-NO" sz="1800" baseline="0" dirty="0" err="1" smtClean="0"/>
              <a:t>distriktsrettet</a:t>
            </a:r>
            <a:r>
              <a:rPr lang="nb-NO" sz="1800" baseline="0" dirty="0" smtClean="0"/>
              <a:t> investeringsstøtte frem til neste revisjon. </a:t>
            </a:r>
          </a:p>
          <a:p>
            <a:endParaRPr lang="nb-NO" sz="1800" baseline="0" dirty="0" smtClean="0"/>
          </a:p>
          <a:p>
            <a:r>
              <a:rPr lang="nb-NO" sz="1800" b="1" baseline="0" dirty="0" smtClean="0"/>
              <a:t>Ved neste revisjon som skjer den 1. jan 2021, </a:t>
            </a:r>
            <a:r>
              <a:rPr lang="nb-NO" sz="1800" baseline="0" dirty="0" smtClean="0"/>
              <a:t>vil nye kommuner bli behandlet under ett. </a:t>
            </a:r>
            <a:endParaRPr lang="nb-NO" sz="1800" baseline="0" dirty="0" smtClean="0"/>
          </a:p>
          <a:p>
            <a:endParaRPr lang="nb-NO" sz="18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 smtClean="0"/>
              <a:t>Over jordbruksavtalen fleire tilskottsordningar til jordbruksføretak; som </a:t>
            </a:r>
            <a:r>
              <a:rPr lang="nn-NO" sz="1800" dirty="0" err="1" smtClean="0"/>
              <a:t>arealtilskudd</a:t>
            </a:r>
            <a:r>
              <a:rPr lang="nn-NO" sz="1800" dirty="0"/>
              <a:t> </a:t>
            </a:r>
            <a:r>
              <a:rPr lang="nn-NO" sz="1800" dirty="0" smtClean="0"/>
              <a:t>for planteproduksjon og </a:t>
            </a:r>
            <a:r>
              <a:rPr lang="nn-NO" sz="1800" dirty="0" err="1" smtClean="0"/>
              <a:t>distriktstilskudd</a:t>
            </a:r>
            <a:r>
              <a:rPr lang="nn-NO" sz="1800" dirty="0" smtClean="0"/>
              <a:t> for mjølk og kjøttproduksjon.</a:t>
            </a:r>
          </a:p>
          <a:p>
            <a:endParaRPr lang="nn-NO" sz="1800" dirty="0" smtClean="0"/>
          </a:p>
          <a:p>
            <a:r>
              <a:rPr lang="nn-NO" sz="1800" dirty="0" smtClean="0"/>
              <a:t>Basert på soneinndelingar</a:t>
            </a:r>
          </a:p>
          <a:p>
            <a:endParaRPr lang="nn-NO" sz="1800" dirty="0" smtClean="0"/>
          </a:p>
          <a:p>
            <a:r>
              <a:rPr lang="nn-NO" sz="1800" dirty="0" smtClean="0"/>
              <a:t>Ei tilskottssone kan gjelde heile eller delar av ein kommune</a:t>
            </a:r>
          </a:p>
          <a:p>
            <a:endParaRPr lang="nn-NO" sz="1800" dirty="0" smtClean="0"/>
          </a:p>
          <a:p>
            <a:endParaRPr lang="nn-NO" sz="1800" dirty="0" smtClean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 smtClean="0"/>
              <a:t>Robek</a:t>
            </a:r>
            <a:r>
              <a:rPr lang="nb-NO" sz="1800" dirty="0" smtClean="0"/>
              <a:t> kartet 2015 – 7 i </a:t>
            </a:r>
            <a:r>
              <a:rPr lang="nb-NO" sz="1800" dirty="0" err="1" smtClean="0"/>
              <a:t>Robek</a:t>
            </a:r>
            <a:r>
              <a:rPr lang="nb-NO" sz="1800" dirty="0" smtClean="0"/>
              <a:t> røde – 47 i landet</a:t>
            </a:r>
          </a:p>
          <a:p>
            <a:endParaRPr lang="nb-NO" sz="1800" dirty="0"/>
          </a:p>
          <a:p>
            <a:r>
              <a:rPr lang="nb-NO" sz="1800" dirty="0" smtClean="0"/>
              <a:t>Volda og Gjemnes ut i 2015</a:t>
            </a:r>
          </a:p>
          <a:p>
            <a:r>
              <a:rPr lang="nb-NO" sz="1800" dirty="0" err="1" smtClean="0"/>
              <a:t>Kr.sund</a:t>
            </a:r>
            <a:r>
              <a:rPr lang="nb-NO" sz="1800" dirty="0" smtClean="0"/>
              <a:t> og Rauma inn i 2015</a:t>
            </a:r>
          </a:p>
          <a:p>
            <a:endParaRPr lang="nb-NO" sz="1800" dirty="0"/>
          </a:p>
          <a:p>
            <a:r>
              <a:rPr lang="nb-NO" sz="1800" dirty="0" smtClean="0"/>
              <a:t>I tillegg viser regnskapet for 2014 underskudd  for flere kommuner, merket med gult</a:t>
            </a:r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6660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 err="1" smtClean="0"/>
              <a:t>Hvordan</a:t>
            </a:r>
            <a:r>
              <a:rPr lang="nn-NO" sz="1800" baseline="0" dirty="0" smtClean="0"/>
              <a:t> skal </a:t>
            </a:r>
            <a:r>
              <a:rPr lang="nn-NO" sz="1800" baseline="0" dirty="0" err="1" smtClean="0"/>
              <a:t>Robek</a:t>
            </a:r>
            <a:r>
              <a:rPr lang="nn-NO" sz="1800" baseline="0" dirty="0" smtClean="0"/>
              <a:t> status </a:t>
            </a:r>
            <a:r>
              <a:rPr lang="nn-NO" sz="1800" baseline="0" dirty="0" err="1" smtClean="0"/>
              <a:t>håndteres</a:t>
            </a:r>
            <a:r>
              <a:rPr lang="nn-NO" sz="1800" baseline="0" dirty="0" smtClean="0"/>
              <a:t> ved overgang til ny kommune? </a:t>
            </a:r>
            <a:endParaRPr lang="nn-NO" sz="1800" dirty="0" smtClean="0"/>
          </a:p>
          <a:p>
            <a:endParaRPr lang="nn-NO" sz="1800" dirty="0" smtClean="0"/>
          </a:p>
          <a:p>
            <a:r>
              <a:rPr lang="nn-NO" sz="1800" dirty="0" smtClean="0"/>
              <a:t>Kommuneloven </a:t>
            </a:r>
            <a:r>
              <a:rPr lang="nn-NO" sz="1800" dirty="0"/>
              <a:t>og </a:t>
            </a:r>
            <a:r>
              <a:rPr lang="nn-NO" sz="1800" dirty="0" smtClean="0"/>
              <a:t>inndelingsloven </a:t>
            </a:r>
            <a:r>
              <a:rPr lang="nn-NO" sz="1800" dirty="0" err="1" smtClean="0"/>
              <a:t>løser</a:t>
            </a:r>
            <a:r>
              <a:rPr lang="nn-NO" sz="1800" dirty="0" smtClean="0"/>
              <a:t> </a:t>
            </a:r>
            <a:r>
              <a:rPr lang="nn-NO" sz="1800" dirty="0" err="1" smtClean="0"/>
              <a:t>ikke</a:t>
            </a:r>
            <a:r>
              <a:rPr lang="nn-NO" sz="1800" dirty="0" smtClean="0"/>
              <a:t> </a:t>
            </a:r>
            <a:r>
              <a:rPr lang="nn-NO" sz="1800" dirty="0"/>
              <a:t>dette spørsmålet </a:t>
            </a:r>
            <a:r>
              <a:rPr lang="nn-NO" sz="1800" dirty="0" smtClean="0"/>
              <a:t>uttrykkeleg. Høringsnotat med </a:t>
            </a:r>
            <a:r>
              <a:rPr lang="nn-NO" sz="1800" dirty="0"/>
              <a:t>framlegg om endringar i inndelingslova og i kommunelova. </a:t>
            </a:r>
            <a:r>
              <a:rPr lang="nn-NO" sz="1800" dirty="0" smtClean="0"/>
              <a:t> En </a:t>
            </a:r>
            <a:r>
              <a:rPr lang="nn-NO" sz="1800" dirty="0"/>
              <a:t>ny kommune vil ha ansvar for å dekke inn </a:t>
            </a:r>
            <a:r>
              <a:rPr lang="nn-NO" sz="1800" dirty="0" err="1" smtClean="0"/>
              <a:t>merforbruk</a:t>
            </a:r>
            <a:r>
              <a:rPr lang="nn-NO" sz="1800" dirty="0" smtClean="0"/>
              <a:t> </a:t>
            </a:r>
            <a:r>
              <a:rPr lang="nn-NO" sz="1800" dirty="0"/>
              <a:t>og </a:t>
            </a:r>
            <a:r>
              <a:rPr lang="nn-NO" sz="1800" dirty="0" err="1" smtClean="0"/>
              <a:t>følge</a:t>
            </a:r>
            <a:r>
              <a:rPr lang="nn-NO" sz="1800" dirty="0" smtClean="0"/>
              <a:t> en </a:t>
            </a:r>
            <a:r>
              <a:rPr lang="nn-NO" sz="1800" dirty="0"/>
              <a:t>inndekningsplan for </a:t>
            </a:r>
            <a:r>
              <a:rPr lang="nn-NO" sz="1800" dirty="0" err="1" smtClean="0"/>
              <a:t>hvordan</a:t>
            </a:r>
            <a:r>
              <a:rPr lang="nn-NO" sz="1800" dirty="0" smtClean="0"/>
              <a:t> </a:t>
            </a:r>
            <a:r>
              <a:rPr lang="nn-NO" sz="1800" dirty="0"/>
              <a:t>det skal skje</a:t>
            </a:r>
            <a:r>
              <a:rPr lang="nn-NO" sz="1800" dirty="0" smtClean="0"/>
              <a:t>.</a:t>
            </a:r>
          </a:p>
          <a:p>
            <a:endParaRPr lang="nn-NO" sz="1800" dirty="0" smtClean="0"/>
          </a:p>
          <a:p>
            <a:r>
              <a:rPr lang="nn-NO" sz="1800" dirty="0" smtClean="0"/>
              <a:t>Departementet </a:t>
            </a:r>
            <a:r>
              <a:rPr lang="nn-NO" sz="1800" dirty="0"/>
              <a:t>vil understreke at </a:t>
            </a:r>
            <a:r>
              <a:rPr lang="nn-NO" sz="1800" dirty="0" smtClean="0"/>
              <a:t>bare </a:t>
            </a:r>
            <a:r>
              <a:rPr lang="nn-NO" sz="1800" dirty="0" err="1" smtClean="0"/>
              <a:t>kommuner</a:t>
            </a:r>
            <a:r>
              <a:rPr lang="nn-NO" sz="1800" dirty="0" smtClean="0"/>
              <a:t>  </a:t>
            </a:r>
            <a:r>
              <a:rPr lang="nn-NO" sz="1800" dirty="0" err="1" smtClean="0"/>
              <a:t>hvor</a:t>
            </a:r>
            <a:r>
              <a:rPr lang="nn-NO" sz="1800" dirty="0" smtClean="0"/>
              <a:t> </a:t>
            </a:r>
            <a:r>
              <a:rPr lang="nn-NO" sz="1800" dirty="0"/>
              <a:t>det er reelt kontrollbehov, bør stå i </a:t>
            </a:r>
            <a:r>
              <a:rPr lang="nn-NO" sz="1800" dirty="0" err="1"/>
              <a:t>Robek</a:t>
            </a:r>
            <a:r>
              <a:rPr lang="nn-NO" sz="1800" dirty="0"/>
              <a:t>. </a:t>
            </a:r>
            <a:r>
              <a:rPr lang="nn-NO" sz="1800" dirty="0" err="1"/>
              <a:t>Robek</a:t>
            </a:r>
            <a:r>
              <a:rPr lang="nn-NO" sz="1800" dirty="0"/>
              <a:t>-status bør </a:t>
            </a:r>
            <a:r>
              <a:rPr lang="nn-NO" sz="1800" dirty="0" smtClean="0"/>
              <a:t>derfor </a:t>
            </a:r>
            <a:r>
              <a:rPr lang="nn-NO" sz="1800" dirty="0" err="1" smtClean="0"/>
              <a:t>ikke</a:t>
            </a:r>
            <a:r>
              <a:rPr lang="nn-NO" sz="1800" dirty="0" smtClean="0"/>
              <a:t> </a:t>
            </a:r>
            <a:r>
              <a:rPr lang="nn-NO" sz="1800" dirty="0"/>
              <a:t>automatisk bli </a:t>
            </a:r>
            <a:r>
              <a:rPr lang="nn-NO" sz="1800" dirty="0" err="1" smtClean="0"/>
              <a:t>videreført</a:t>
            </a:r>
            <a:r>
              <a:rPr lang="nn-NO" sz="1800" dirty="0" smtClean="0"/>
              <a:t> </a:t>
            </a:r>
            <a:r>
              <a:rPr lang="nn-NO" sz="1800" dirty="0"/>
              <a:t>til den nye kommunen. </a:t>
            </a:r>
            <a:r>
              <a:rPr lang="nn-NO" sz="1800" dirty="0" smtClean="0"/>
              <a:t>En </a:t>
            </a:r>
            <a:r>
              <a:rPr lang="nn-NO" sz="1800" dirty="0"/>
              <a:t>slik regel vil </a:t>
            </a:r>
            <a:r>
              <a:rPr lang="nn-NO" sz="1800" dirty="0" smtClean="0"/>
              <a:t>kunne virke </a:t>
            </a:r>
            <a:r>
              <a:rPr lang="nn-NO" sz="1800" dirty="0"/>
              <a:t>hemmande i prosessen for å lage nye </a:t>
            </a:r>
            <a:r>
              <a:rPr lang="nn-NO" sz="1800" dirty="0" err="1" smtClean="0"/>
              <a:t>kommuner</a:t>
            </a:r>
            <a:r>
              <a:rPr lang="nn-NO" sz="1800" dirty="0"/>
              <a:t>. </a:t>
            </a:r>
            <a:endParaRPr lang="nn-NO" sz="1800" dirty="0" smtClean="0"/>
          </a:p>
          <a:p>
            <a:endParaRPr lang="nn-NO" sz="1800" dirty="0" smtClean="0"/>
          </a:p>
          <a:p>
            <a:r>
              <a:rPr lang="nn-NO" sz="1800" dirty="0" smtClean="0"/>
              <a:t>Om </a:t>
            </a:r>
            <a:r>
              <a:rPr lang="nn-NO" sz="1800" dirty="0"/>
              <a:t>ein ny kommune vedtek </a:t>
            </a:r>
            <a:r>
              <a:rPr lang="nn-NO" sz="1800" dirty="0" smtClean="0"/>
              <a:t>et </a:t>
            </a:r>
            <a:r>
              <a:rPr lang="nn-NO" sz="1800" dirty="0"/>
              <a:t>årsbudsjett eller økonomiplan i ubalanse, </a:t>
            </a:r>
            <a:r>
              <a:rPr lang="nn-NO" sz="1800" dirty="0" err="1" smtClean="0"/>
              <a:t>følger</a:t>
            </a:r>
            <a:r>
              <a:rPr lang="nn-NO" sz="1800" dirty="0" smtClean="0"/>
              <a:t> </a:t>
            </a:r>
            <a:r>
              <a:rPr lang="nn-NO" sz="1800" dirty="0"/>
              <a:t>innmelding i </a:t>
            </a:r>
            <a:r>
              <a:rPr lang="nn-NO" sz="1800" dirty="0" err="1"/>
              <a:t>Robek</a:t>
            </a:r>
            <a:r>
              <a:rPr lang="nn-NO" sz="1800" dirty="0"/>
              <a:t> av gjeldande rett. I </a:t>
            </a:r>
            <a:r>
              <a:rPr lang="nn-NO" sz="1800" dirty="0" smtClean="0"/>
              <a:t>de </a:t>
            </a:r>
            <a:r>
              <a:rPr lang="nn-NO" sz="1800" dirty="0"/>
              <a:t>høve der det føreligg eit reelt kontrollbehov i den nye kommunen, må innmeldinga i </a:t>
            </a:r>
            <a:r>
              <a:rPr lang="nn-NO" sz="1800" dirty="0" err="1"/>
              <a:t>Robek</a:t>
            </a:r>
            <a:r>
              <a:rPr lang="nn-NO" sz="1800" dirty="0"/>
              <a:t> av kommunen eventuelt skje gjennom ein ny lovheimel. </a:t>
            </a:r>
            <a:endParaRPr lang="nb-NO" sz="1800" dirty="0"/>
          </a:p>
          <a:p>
            <a:r>
              <a:rPr lang="nn-NO" sz="1800" dirty="0"/>
              <a:t> </a:t>
            </a:r>
            <a:endParaRPr lang="nb-NO" sz="1800" dirty="0"/>
          </a:p>
          <a:p>
            <a:r>
              <a:rPr lang="nn-NO" sz="1800" dirty="0" smtClean="0"/>
              <a:t>Framlegg </a:t>
            </a:r>
            <a:r>
              <a:rPr lang="nn-NO" sz="1800" dirty="0"/>
              <a:t>til lovendring er:</a:t>
            </a:r>
            <a:endParaRPr lang="nb-NO" sz="18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/>
              <a:t>Det er lenge signalisert at inntektssystemet skal revideres (</a:t>
            </a:r>
            <a:r>
              <a:rPr lang="nb-NO" sz="1800" dirty="0" err="1" smtClean="0"/>
              <a:t>kom.prop</a:t>
            </a:r>
            <a:r>
              <a:rPr lang="nb-NO" sz="1800" dirty="0" smtClean="0"/>
              <a:t> mai 2016). Siste signaler fra</a:t>
            </a:r>
            <a:r>
              <a:rPr lang="nb-NO" sz="1800" baseline="0" dirty="0" smtClean="0"/>
              <a:t> departementet er at de håper å ha inntektssystemet klar til høring før jul. Regjeringa har varsla </a:t>
            </a:r>
            <a:r>
              <a:rPr lang="nb-NO" sz="1800" dirty="0" smtClean="0"/>
              <a:t>at de</a:t>
            </a:r>
            <a:r>
              <a:rPr lang="nb-NO" sz="1800" baseline="0" dirty="0" smtClean="0"/>
              <a:t> vil gå igjennom inntektssystemet særlig med tanke på </a:t>
            </a:r>
            <a:r>
              <a:rPr lang="nb-NO" sz="1800" baseline="0" dirty="0" err="1" smtClean="0"/>
              <a:t>kommunereforma</a:t>
            </a:r>
            <a:r>
              <a:rPr lang="nb-NO" sz="1800" baseline="0" dirty="0" smtClean="0"/>
              <a:t>. Det er særlig to typer tilskudd som da er relevante: basistilskottet og de regionalpolitiske tilskotta. </a:t>
            </a:r>
          </a:p>
          <a:p>
            <a:endParaRPr lang="nb-NO" sz="1800" baseline="0" dirty="0" smtClean="0"/>
          </a:p>
          <a:p>
            <a:r>
              <a:rPr lang="nb-NO" sz="1800" dirty="0" smtClean="0"/>
              <a:t>Dagens inntektssystem legg</a:t>
            </a:r>
            <a:r>
              <a:rPr lang="nb-NO" sz="1800" baseline="0" dirty="0" smtClean="0"/>
              <a:t> til grunn at smådriftsulemper er en ufrivillig kostnad for kommunene og at denne kostnaden blir kompensert fullt ut. Borgeutvalget (NOU 2005:18) peker på at </a:t>
            </a:r>
            <a:r>
              <a:rPr lang="nb-NO" sz="1800" baseline="0" dirty="0" err="1" smtClean="0"/>
              <a:t>smådriftstulempene</a:t>
            </a:r>
            <a:r>
              <a:rPr lang="nb-NO" sz="1800" baseline="0" dirty="0" smtClean="0"/>
              <a:t> i noen grad kan bli sett på som noe den enkelte kommune selv kan påvirke, og redusere, gjennom interkommunale samarbeid eller ved å danne en ny og større kommune.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Hvordan smådriftsulempene blir behandlet vil bli vurdert som ett av flere element i den samla gjennomgangen av inntektssystemet. I tillegg til at kommuner blir kompensert for kostnadsforskjeller i tjenesteproduksjonen, inneholder inntektssystemet tilskudd som er begrunnet med regionalpolitiske mål. Dette omfatter småkommunetilskudd, distriktstilskudd Sør-Norge og storbytilskudd. Utforminga og omfang av de regionalpolitiske tilskuddene vil også bli vurdert som en del av gjennomgangen av inntektssystemet. 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19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0" dirty="0" smtClean="0"/>
              <a:t>Regjeringa har lagt opp til flere økonomiske støtteordninger for de som ønsker</a:t>
            </a:r>
            <a:r>
              <a:rPr lang="nb-NO" sz="1800" b="0" baseline="0" dirty="0" smtClean="0"/>
              <a:t> å lage en ny kommune. </a:t>
            </a:r>
          </a:p>
          <a:p>
            <a:endParaRPr lang="nb-NO" sz="1800" b="0" baseline="0" dirty="0" smtClean="0"/>
          </a:p>
          <a:p>
            <a:r>
              <a:rPr lang="nb-NO" sz="1800" b="0" baseline="0" dirty="0" smtClean="0"/>
              <a:t>Jeg vil også gå igjennom en del </a:t>
            </a:r>
            <a:r>
              <a:rPr lang="nb-NO" sz="1800" dirty="0" smtClean="0"/>
              <a:t>avklaringer om økonomiske spørsmål om e-skatt, DAA, </a:t>
            </a:r>
            <a:r>
              <a:rPr lang="nb-NO" sz="1800" dirty="0" err="1" smtClean="0"/>
              <a:t>Robek</a:t>
            </a:r>
            <a:r>
              <a:rPr lang="nb-NO" sz="1800" dirty="0" smtClean="0"/>
              <a:t>, </a:t>
            </a:r>
            <a:r>
              <a:rPr lang="nb-NO" sz="1800" b="0" baseline="0" dirty="0" smtClean="0"/>
              <a:t>som er relevant for alle eller mange av kommunene i Møre og Romsdal.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baseline="0" dirty="0" smtClean="0"/>
              <a:t>Regjeringa har også varsla full gjennomgang av inntektssystemet i nåværende stortingsperiode.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 baseline="0" dirty="0" smtClean="0"/>
          </a:p>
          <a:p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41268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="1" dirty="0"/>
              <a:t>Hjemmel om pålagt interkommunalt samarbeid</a:t>
            </a: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/>
              <a:t>I noen tilfeller vil kommunene på grunn av store avstander </a:t>
            </a:r>
            <a:r>
              <a:rPr lang="nb-NO" sz="1600" i="1" dirty="0"/>
              <a:t>eller av andre årsaker </a:t>
            </a:r>
            <a:r>
              <a:rPr lang="nb-NO" sz="1600" dirty="0"/>
              <a:t>ikke ønske å slå seg sammen. </a:t>
            </a:r>
            <a:r>
              <a:rPr lang="nb-NO" sz="1600" i="1" dirty="0"/>
              <a:t>Blant annet</a:t>
            </a:r>
            <a:r>
              <a:rPr lang="nb-NO" sz="1600" dirty="0"/>
              <a:t> kan for store avstander gjøre at det kan bli krevende å rekruttere til politisk deltakelse blant annet i kommunestyrene.</a:t>
            </a:r>
          </a:p>
          <a:p>
            <a:r>
              <a:rPr lang="nb-NO" sz="1600" dirty="0"/>
              <a:t>For disse tilfellene vil departementet utrede en generell hjemmel i kommuneloven som gir anledning for å pålegge interkommunalt samarbeid for å få større fagmiljø der det er behov for det.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smtClean="0"/>
              <a:t>Som nevnt så har regjeringa</a:t>
            </a:r>
            <a:r>
              <a:rPr lang="nb-NO" sz="1800" baseline="0" dirty="0" smtClean="0"/>
              <a:t> </a:t>
            </a:r>
            <a:r>
              <a:rPr lang="nb-NO" sz="1800" dirty="0" smtClean="0"/>
              <a:t>lagt opp til flere økonomiske støtteordninger for de som ønsker</a:t>
            </a:r>
            <a:r>
              <a:rPr lang="nb-NO" sz="1800" baseline="0" dirty="0" smtClean="0"/>
              <a:t> å lage en ny kommune. </a:t>
            </a:r>
          </a:p>
          <a:p>
            <a:endParaRPr lang="nb-NO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/>
              <a:t>I fasen fra vedtak til iverksetting av nye kommuner, oppstår en del engangskostnader. Eks på slike kostnader</a:t>
            </a:r>
            <a:r>
              <a:rPr lang="nb-NO" sz="1800" baseline="0" dirty="0" smtClean="0"/>
              <a:t> er </a:t>
            </a:r>
            <a:r>
              <a:rPr lang="nb-NO" sz="1800" dirty="0" smtClean="0"/>
              <a:t>lønn og drift av ei felles folkevalgt nemnd, lønn til prosjektleder,</a:t>
            </a:r>
            <a:r>
              <a:rPr lang="nb-NO" sz="1800" baseline="0" dirty="0" smtClean="0"/>
              <a:t> involvering av innbyggere og tiltak for å skape felles kultur i den nye kommunen, kostnader til harmonisering av IKT-utstyr osv.</a:t>
            </a:r>
            <a:endParaRPr lang="nb-NO" sz="1800" dirty="0" smtClean="0"/>
          </a:p>
          <a:p>
            <a:endParaRPr lang="nb-NO" sz="1800" dirty="0" smtClean="0"/>
          </a:p>
          <a:p>
            <a:r>
              <a:rPr lang="nb-NO" sz="1800" dirty="0"/>
              <a:t>Kommuner som slår seg sammen får dekket engangskostnader etter en standardisert modell. </a:t>
            </a:r>
          </a:p>
          <a:p>
            <a:endParaRPr lang="nb-NO" sz="1800" dirty="0" smtClean="0"/>
          </a:p>
          <a:p>
            <a:r>
              <a:rPr lang="nb-NO" sz="1800" dirty="0" smtClean="0"/>
              <a:t>De økonomiske virkemidlene gjøres gjeldende for kommuner som slår seg sammen i reformperioden, </a:t>
            </a:r>
            <a:r>
              <a:rPr lang="nb-NO" sz="1800" dirty="0" err="1" smtClean="0"/>
              <a:t>dvs</a:t>
            </a:r>
            <a:r>
              <a:rPr lang="nb-NO" sz="1800" dirty="0" smtClean="0"/>
              <a:t> sammenslåinger der det er fatte vedtak innen 1.1..2018</a:t>
            </a:r>
          </a:p>
          <a:p>
            <a:endParaRPr lang="nb-NO" sz="1800" dirty="0"/>
          </a:p>
          <a:p>
            <a:r>
              <a:rPr lang="nb-NO" sz="1800" dirty="0" smtClean="0"/>
              <a:t>Beløpet </a:t>
            </a:r>
            <a:r>
              <a:rPr lang="nb-NO" sz="1800" dirty="0"/>
              <a:t>utbetales når nasjonale vedtak om sammenslåing er gjort. </a:t>
            </a:r>
          </a:p>
          <a:p>
            <a:endParaRPr lang="nb-NO" sz="1800" dirty="0" smtClean="0"/>
          </a:p>
          <a:p>
            <a:r>
              <a:rPr lang="nb-NO" sz="1800" dirty="0" smtClean="0"/>
              <a:t>Basert på utbetalingene i de siste sammenslåingsprosessene er 20 mill. kroner satt som et grunnbeløp per sammenslåing, og differensieres etter antall kommuner og antall innbyggere i sammenslåingen. </a:t>
            </a:r>
          </a:p>
          <a:p>
            <a:endParaRPr lang="nb-NO" sz="1800" dirty="0" smtClean="0"/>
          </a:p>
          <a:p>
            <a:endParaRPr lang="nb-NO" sz="1800" dirty="0" smtClean="0"/>
          </a:p>
          <a:p>
            <a:r>
              <a:rPr lang="nb-NO" sz="1800" baseline="0" dirty="0" smtClean="0"/>
              <a:t> 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smtClean="0"/>
              <a:t>Reformstøtten går til alle sammenslåtte kommuner med vedtak i reformperioden.</a:t>
            </a:r>
          </a:p>
          <a:p>
            <a:endParaRPr lang="nb-NO" sz="2000" dirty="0" smtClean="0"/>
          </a:p>
          <a:p>
            <a:r>
              <a:rPr lang="nb-NO" sz="2000" dirty="0" smtClean="0"/>
              <a:t>Støtten er differensiert etter innbyggertall. </a:t>
            </a:r>
          </a:p>
          <a:p>
            <a:endParaRPr lang="nb-NO" sz="2000" dirty="0" smtClean="0"/>
          </a:p>
          <a:p>
            <a:r>
              <a:rPr lang="nb-NO" sz="2000" dirty="0" smtClean="0"/>
              <a:t>Minstebeløpet</a:t>
            </a:r>
            <a:r>
              <a:rPr lang="nb-NO" sz="2000" baseline="0" dirty="0" smtClean="0"/>
              <a:t> </a:t>
            </a:r>
            <a:r>
              <a:rPr lang="nb-NO" sz="2000" dirty="0" smtClean="0"/>
              <a:t>er 5</a:t>
            </a:r>
            <a:r>
              <a:rPr lang="nb-NO" sz="2000" baseline="0" dirty="0" smtClean="0"/>
              <a:t> </a:t>
            </a:r>
            <a:r>
              <a:rPr lang="nb-NO" sz="2000" baseline="0" dirty="0" err="1" smtClean="0"/>
              <a:t>mill</a:t>
            </a:r>
            <a:r>
              <a:rPr lang="nb-NO" sz="2000" baseline="0" dirty="0" smtClean="0"/>
              <a:t> og maksimumsbeløpet er 30 mill. </a:t>
            </a:r>
          </a:p>
          <a:p>
            <a:endParaRPr lang="nb-NO" sz="2000" baseline="0" dirty="0" smtClean="0"/>
          </a:p>
          <a:p>
            <a:pPr defTabSz="915680"/>
            <a:r>
              <a:rPr lang="nb-NO" sz="2000" dirty="0" smtClean="0"/>
              <a:t>Utbetalingen blir gitt uten ytterligere søknad fra kommunene, og utbetales på tidspunktet for sammenslåingen. </a:t>
            </a:r>
          </a:p>
          <a:p>
            <a:endParaRPr lang="nb-NO" sz="20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68090" y="4754438"/>
            <a:ext cx="5447030" cy="447341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 u="none" strike="noStrike" kern="1200" baseline="0" dirty="0" smtClean="0">
                <a:solidFill>
                  <a:schemeClr val="tx1"/>
                </a:solidFill>
              </a:rPr>
              <a:t>For å dempe overgangen fra gammelt til nytt inntektsnivå som følge av bortfall av basis- og regionaltilskudd er det innført et eget </a:t>
            </a:r>
            <a:r>
              <a:rPr lang="nb-NO" sz="1800" b="0" i="1" u="none" strike="noStrike" kern="1200" baseline="0" dirty="0" smtClean="0">
                <a:solidFill>
                  <a:schemeClr val="tx1"/>
                </a:solidFill>
              </a:rPr>
              <a:t>inndelingstilskudd </a:t>
            </a:r>
            <a:r>
              <a:rPr lang="nb-NO" sz="1800" b="0" i="0" u="none" strike="noStrike" kern="1200" baseline="0" dirty="0" smtClean="0">
                <a:solidFill>
                  <a:schemeClr val="tx1"/>
                </a:solidFill>
              </a:rPr>
              <a:t>som nøyaktig tilsvarer de basis- og regionaltilskudd som man mister ved en sammenslåing.</a:t>
            </a:r>
            <a:endParaRPr lang="nb-NO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Det </a:t>
            </a:r>
            <a:r>
              <a:rPr lang="nb-NO" sz="1800" baseline="0" dirty="0" smtClean="0"/>
              <a:t>er en kompensasjonsordning til sammenslåtte kommuner for reduksjon i rammetilskuddet som følge av kommunesammenslåinger. </a:t>
            </a:r>
            <a:r>
              <a:rPr lang="nb-NO" sz="1800" dirty="0" smtClean="0"/>
              <a:t>Kommuner som slår seg sammen vil kompenseres for netto nedgang i samlede regionalpolitiske tilskudd.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/>
              <a:t>Dette er en gunstig og langsiktig ordning for kommunene, som får god tid på seg til å tilpasse seg nye rammebetingelser.</a:t>
            </a:r>
            <a:endParaRPr lang="nb-NO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/>
              <a:t>Inndelingstilskottet blir utregna som følgjer: ((tal på gamle kommunar-1)*basistilskott + (sum regionalpolitiske tilskott))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 smtClean="0"/>
          </a:p>
          <a:p>
            <a:r>
              <a:rPr lang="nb-NO" sz="1800" baseline="0" dirty="0" smtClean="0"/>
              <a:t>Det </a:t>
            </a:r>
            <a:r>
              <a:rPr lang="nb-NO" sz="1800" baseline="0" dirty="0" smtClean="0"/>
              <a:t>er varsla at etter reformperioden vil ordninga om inndelingstilskottet bli stramma inn. Omfang og innretning på ordninga, herunder perioden for inndelingstilskottet , vil bli vurdert. </a:t>
            </a:r>
          </a:p>
          <a:p>
            <a:endParaRPr lang="nb-NO" sz="1800" dirty="0" smtClean="0"/>
          </a:p>
          <a:p>
            <a:r>
              <a:rPr lang="nb-NO" sz="1800" dirty="0" smtClean="0"/>
              <a:t>Inndelingstilskuddet fryses reelt på det nivået det har i inntektssystemet i 2016, og gis en varighet på 15 år+5 år, hvor tilskuddet trappes ned 20 %</a:t>
            </a:r>
            <a:r>
              <a:rPr lang="nb-NO" sz="1800" dirty="0"/>
              <a:t> </a:t>
            </a:r>
            <a:r>
              <a:rPr lang="nb-NO" sz="1800" dirty="0" smtClean="0"/>
              <a:t>over de 5 åra.</a:t>
            </a:r>
          </a:p>
          <a:p>
            <a:endParaRPr lang="nb-NO" sz="1800" dirty="0" smtClean="0"/>
          </a:p>
          <a:p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smtClean="0"/>
              <a:t>18 kommuner under 5000 innbyggere</a:t>
            </a:r>
          </a:p>
          <a:p>
            <a:endParaRPr lang="nb-NO" sz="2000" dirty="0" smtClean="0"/>
          </a:p>
          <a:p>
            <a:r>
              <a:rPr lang="nb-NO" sz="2000" dirty="0" smtClean="0"/>
              <a:t>Småkommunetilskuddet</a:t>
            </a:r>
            <a:r>
              <a:rPr lang="nb-NO" sz="2000" baseline="0" dirty="0" smtClean="0"/>
              <a:t> = &gt; 3200 innbyggere. 12 kommuner i M&amp;R</a:t>
            </a:r>
          </a:p>
          <a:p>
            <a:endParaRPr lang="nb-NO" sz="2000" baseline="0" dirty="0" smtClean="0"/>
          </a:p>
          <a:p>
            <a:r>
              <a:rPr lang="nb-NO" sz="2000" dirty="0" smtClean="0"/>
              <a:t>Distriktstilskudd </a:t>
            </a:r>
            <a:r>
              <a:rPr lang="nb-NO" sz="2000" dirty="0" smtClean="0"/>
              <a:t>Sør-Norge (</a:t>
            </a:r>
            <a:r>
              <a:rPr lang="nb-NO" sz="2000" dirty="0" err="1" smtClean="0"/>
              <a:t>kap</a:t>
            </a:r>
            <a:r>
              <a:rPr lang="nb-NO" sz="2000" dirty="0" smtClean="0"/>
              <a:t>. 571 post 61) blir tildelt kommuner i Sør-Norge som ikke mottar andre regionalpolitiske tilskudd i inntektssystemet, og som har skatteinntekter under 120 pst. av landsgjennomsnittet.</a:t>
            </a:r>
            <a:r>
              <a:rPr lang="nb-NO" sz="2000" baseline="0" dirty="0" smtClean="0"/>
              <a:t> 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smtClean="0"/>
              <a:t>Vil</a:t>
            </a:r>
            <a:r>
              <a:rPr lang="nb-NO" sz="2000" baseline="0" dirty="0" smtClean="0"/>
              <a:t> også nevne noen avklaringer </a:t>
            </a:r>
            <a:r>
              <a:rPr lang="nb-NO" sz="2000" baseline="0" dirty="0" err="1" smtClean="0"/>
              <a:t>ift</a:t>
            </a:r>
            <a:r>
              <a:rPr lang="nb-NO" sz="2000" baseline="0" dirty="0" smtClean="0"/>
              <a:t> eiendomsskatt og kommunesammenslåing. </a:t>
            </a:r>
          </a:p>
          <a:p>
            <a:endParaRPr lang="nb-NO" sz="2000" baseline="0" dirty="0" smtClean="0"/>
          </a:p>
          <a:p>
            <a:r>
              <a:rPr lang="nb-NO" sz="2000" dirty="0" smtClean="0"/>
              <a:t>Som dere vet har kommunene få muligheter til å påvirke</a:t>
            </a:r>
            <a:r>
              <a:rPr lang="nb-NO" sz="2000" baseline="0" dirty="0" smtClean="0"/>
              <a:t> inntektene sine selv, et unntak er gjennom eiendomsskatten.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baseline="0" dirty="0" smtClean="0"/>
              <a:t>Nesten </a:t>
            </a:r>
            <a:r>
              <a:rPr lang="nb-NO" sz="2000" baseline="0" dirty="0" smtClean="0"/>
              <a:t>alle kommunene i Romsdal og Nordmøre har en eller annen form for e-skatt. </a:t>
            </a:r>
          </a:p>
          <a:p>
            <a:r>
              <a:rPr lang="nb-NO" sz="2000" baseline="0" dirty="0" smtClean="0"/>
              <a:t>Færrest kommuner på Sunnmøre</a:t>
            </a:r>
          </a:p>
          <a:p>
            <a:endParaRPr lang="nb-NO" sz="2000" baseline="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M&amp;R inntekt fra E-skatt på 725 millioner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I Norge er det totalt 355 av 428 kommuner som har e-skatt i 2015.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aseline="0" dirty="0" smtClean="0"/>
              <a:t>Av disse har 221 kommuner skatt i heile kommunen. 9,6 milliarder i inntekter fra e-skatt.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/>
              <a:t>I forbindelse med en kommunesammenslåing kan departementet</a:t>
            </a:r>
            <a:r>
              <a:rPr lang="nb-NO" sz="1800" baseline="0" dirty="0" smtClean="0"/>
              <a:t> i en overgangsperiode gjøre unntak for reglene. Denne unntaksmuligheten er hjemlet i inndelingsloven § 17. </a:t>
            </a:r>
            <a:endParaRPr lang="nb-NO" sz="1800" dirty="0" smtClean="0"/>
          </a:p>
          <a:p>
            <a:endParaRPr lang="nb-NO" sz="1800" dirty="0" smtClean="0"/>
          </a:p>
          <a:p>
            <a:r>
              <a:rPr lang="nb-NO" sz="1800" dirty="0" smtClean="0"/>
              <a:t>Harstad og Bjarkøy slo seg sammen i 2013. 1.jan. </a:t>
            </a:r>
          </a:p>
          <a:p>
            <a:endParaRPr lang="nb-NO" sz="1800" dirty="0" smtClean="0"/>
          </a:p>
          <a:p>
            <a:r>
              <a:rPr lang="nb-NO" sz="1800" dirty="0" smtClean="0"/>
              <a:t>Harstad hadde e-skatt på bolig 2,66 promille og næring 5,1 promille.</a:t>
            </a:r>
            <a:r>
              <a:rPr lang="nb-NO" sz="1800" baseline="0" dirty="0" smtClean="0"/>
              <a:t> Bjarkøy hadde ikke.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Kommunene ønsket at Harstad skulle beholde e-skatten i inntil 2 år. </a:t>
            </a:r>
          </a:p>
          <a:p>
            <a:endParaRPr lang="nb-NO" sz="1800" baseline="0" dirty="0" smtClean="0"/>
          </a:p>
          <a:p>
            <a:r>
              <a:rPr lang="nb-NO" sz="1800" baseline="0" dirty="0" smtClean="0"/>
              <a:t>Departementet foreslo at det gjøres unntak fra lov av 6. juni 1975 </a:t>
            </a:r>
            <a:r>
              <a:rPr lang="nb-NO" sz="1800" baseline="0" dirty="0" err="1" smtClean="0"/>
              <a:t>nr</a:t>
            </a:r>
            <a:r>
              <a:rPr lang="nb-NO" sz="1800" baseline="0" dirty="0" smtClean="0"/>
              <a:t> 29 om eiendomsskatt til kommunene (</a:t>
            </a:r>
            <a:r>
              <a:rPr lang="nb-NO" sz="1800" baseline="0" dirty="0" err="1" smtClean="0"/>
              <a:t>eiendsomsskattelova</a:t>
            </a:r>
            <a:r>
              <a:rPr lang="nb-NO" sz="1800" baseline="0" dirty="0" smtClean="0"/>
              <a:t> §3). Det kan vedtas utskriving av e-skatt kun i den del av kommunen som utgjorde Harstad kommune før sammenslåinga. 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839A-4909-49DC-BBED-7B267A9A2513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537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8001056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D03A-CEBD-49E1-B4B0-2D36F8ADCD19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BFD7-A422-431D-8FF3-85097AA60F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15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063C-0109-4A0A-A59D-4BB57AC97349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96E6-E6CE-4272-A00E-94292D1BA4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9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29334" y="274638"/>
            <a:ext cx="1300186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4356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B414-FFFD-4367-B678-738EF1CE38F6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2AAD-7BD0-48ED-9048-D06E1DDB98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27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78581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A571-90D1-4C78-87A3-ED05B68E8CFE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5D47-F8E2-4FE3-9C3F-BB06741C50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19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645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06452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A64C-8556-4CB1-A06D-EA8C4C329ECA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9B45-74E1-4173-9320-C97BCA0662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65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4876" y="1617681"/>
            <a:ext cx="400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82B1-E4FD-423C-BC80-6F31620477A7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2C39-7ABC-4682-96F2-B050CA5B6F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17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24032"/>
            <a:ext cx="39719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39719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005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4876" y="2282812"/>
            <a:ext cx="4000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F887-4169-4889-88EC-7ECA546C816C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D284-2BB9-4588-A9EB-AB18CFACC1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17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2895-3C40-492F-9FCA-E9C888404F1B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8503-EE17-489A-9CC1-B0D2168DD5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9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41BA-432E-43BB-A6A8-2D29887E5B49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0381-7CEE-4610-8619-6E4871CFD29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7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86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14678" y="273050"/>
            <a:ext cx="54292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86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9D55-CBAB-46CF-9110-AC65B9B0C414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2993-65E4-4FA8-826E-D34D4898060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11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348" y="4800600"/>
            <a:ext cx="80010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348" y="612775"/>
            <a:ext cx="800105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8001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AEB4-7702-49A5-AD4F-4F09C3479E59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4D38-47CD-4569-B9BE-E622D21005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4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86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286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88E11-4781-4A9D-9EB0-73756491B34C}" type="datetimeFigureOut">
              <a:rPr lang="nb-NO"/>
              <a:pPr>
                <a:defRPr/>
              </a:pPr>
              <a:t>05.10.2015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DD441-8944-4C9E-8CC1-4842D9F75C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Bilde 7" descr="Riksvåpene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3762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tittel 1"/>
          <p:cNvSpPr txBox="1">
            <a:spLocks/>
          </p:cNvSpPr>
          <p:nvPr/>
        </p:nvSpPr>
        <p:spPr>
          <a:xfrm>
            <a:off x="642938" y="276225"/>
            <a:ext cx="3429000" cy="357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000" dirty="0">
                <a:latin typeface="+mj-lt"/>
                <a:ea typeface="+mj-ea"/>
                <a:cs typeface="+mj-cs"/>
              </a:rPr>
              <a:t>Fylkesmannen i Møre og Romsdal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520" y="836713"/>
            <a:ext cx="8568952" cy="792087"/>
          </a:xfrm>
        </p:spPr>
        <p:txBody>
          <a:bodyPr/>
          <a:lstStyle/>
          <a:p>
            <a:pPr algn="l"/>
            <a:r>
              <a:rPr lang="nb-NO" sz="4000" dirty="0"/>
              <a:t>Kommunereform </a:t>
            </a:r>
            <a:r>
              <a:rPr lang="nb-NO" sz="4000" dirty="0" smtClean="0"/>
              <a:t>og kommuneøkonomi</a:t>
            </a:r>
            <a:endParaRPr lang="nb-NO" sz="4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19868" cy="4896544"/>
          </a:xfrm>
        </p:spPr>
        <p:txBody>
          <a:bodyPr>
            <a:normAutofit/>
          </a:bodyPr>
          <a:lstStyle/>
          <a:p>
            <a:pPr algn="r"/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199"/>
            <a:ext cx="6192688" cy="509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846441" y="56612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Ålesund,  2</a:t>
            </a:r>
            <a:r>
              <a:rPr lang="nb-NO" dirty="0"/>
              <a:t>. oktober 2015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20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1058460"/>
          </a:xfrm>
        </p:spPr>
        <p:txBody>
          <a:bodyPr/>
          <a:lstStyle/>
          <a:p>
            <a:pPr algn="l"/>
            <a:r>
              <a:rPr lang="nb-NO" sz="2800" dirty="0" err="1"/>
              <a:t>Korleis</a:t>
            </a:r>
            <a:r>
              <a:rPr lang="nb-NO" sz="2800" dirty="0"/>
              <a:t> skal den nye kommunen samkjøre </a:t>
            </a:r>
            <a:r>
              <a:rPr lang="nb-NO" sz="2800" dirty="0" err="1"/>
              <a:t>eigedomsskatten</a:t>
            </a:r>
            <a:r>
              <a:rPr lang="nb-NO" sz="2800" dirty="0"/>
              <a:t>, og syte for likt takseringsgrunnlag i den nye kommunen?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" y="1988840"/>
            <a:ext cx="8286750" cy="4137323"/>
          </a:xfrm>
        </p:spPr>
        <p:txBody>
          <a:bodyPr/>
          <a:lstStyle/>
          <a:p>
            <a:r>
              <a:rPr lang="nb-NO" sz="2000" dirty="0" smtClean="0"/>
              <a:t>Skattegrunnlaget vil kunne variere mellom </a:t>
            </a:r>
            <a:r>
              <a:rPr lang="nb-NO" sz="2000" dirty="0" err="1" smtClean="0"/>
              <a:t>dei</a:t>
            </a:r>
            <a:r>
              <a:rPr lang="nb-NO" sz="2000" dirty="0" smtClean="0"/>
              <a:t> gamle </a:t>
            </a:r>
            <a:r>
              <a:rPr lang="nb-NO" sz="2000" dirty="0" err="1" smtClean="0"/>
              <a:t>kommunane</a:t>
            </a:r>
            <a:endParaRPr lang="nb-NO" sz="2000" dirty="0" smtClean="0"/>
          </a:p>
          <a:p>
            <a:r>
              <a:rPr lang="nb-NO" sz="2000" dirty="0" smtClean="0"/>
              <a:t>Utgangspunktet er at ulik innretning av </a:t>
            </a:r>
            <a:r>
              <a:rPr lang="nb-NO" sz="2000" dirty="0" err="1" smtClean="0"/>
              <a:t>eigedomsskatten</a:t>
            </a:r>
            <a:r>
              <a:rPr lang="nb-NO" sz="2000" dirty="0" smtClean="0"/>
              <a:t> </a:t>
            </a:r>
            <a:r>
              <a:rPr lang="nb-NO" sz="2000" dirty="0" err="1" smtClean="0"/>
              <a:t>ikkje</a:t>
            </a:r>
            <a:r>
              <a:rPr lang="nb-NO" sz="2000" dirty="0" smtClean="0"/>
              <a:t> skal </a:t>
            </a:r>
            <a:r>
              <a:rPr lang="nb-NO" sz="2000" dirty="0" err="1" smtClean="0"/>
              <a:t>vere</a:t>
            </a:r>
            <a:r>
              <a:rPr lang="nb-NO" sz="2000" dirty="0" smtClean="0"/>
              <a:t> til hinder for nye </a:t>
            </a:r>
            <a:r>
              <a:rPr lang="nb-NO" sz="2000" dirty="0" err="1" smtClean="0"/>
              <a:t>kommunar</a:t>
            </a:r>
            <a:r>
              <a:rPr lang="nb-NO" sz="2000" dirty="0" smtClean="0"/>
              <a:t>, men at </a:t>
            </a:r>
            <a:r>
              <a:rPr lang="nb-NO" sz="2000" dirty="0" err="1" smtClean="0"/>
              <a:t>eigedomsskatten</a:t>
            </a:r>
            <a:r>
              <a:rPr lang="nb-NO" sz="2000" dirty="0" smtClean="0"/>
              <a:t> må </a:t>
            </a:r>
            <a:r>
              <a:rPr lang="nb-NO" sz="2000" dirty="0" err="1" smtClean="0"/>
              <a:t>samkjørast</a:t>
            </a:r>
            <a:r>
              <a:rPr lang="nb-NO" sz="2000" dirty="0" smtClean="0"/>
              <a:t> i etterkant</a:t>
            </a:r>
          </a:p>
          <a:p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skattytar</a:t>
            </a:r>
            <a:r>
              <a:rPr lang="nb-NO" sz="2000" dirty="0" smtClean="0"/>
              <a:t> skal </a:t>
            </a:r>
            <a:r>
              <a:rPr lang="nb-NO" sz="2000" dirty="0" err="1" smtClean="0"/>
              <a:t>ikkje</a:t>
            </a:r>
            <a:r>
              <a:rPr lang="nb-NO" sz="2000" dirty="0" smtClean="0"/>
              <a:t> ha ulik skatt for </a:t>
            </a:r>
            <a:r>
              <a:rPr lang="nb-NO" sz="2000" dirty="0" err="1" smtClean="0"/>
              <a:t>eigedommen</a:t>
            </a:r>
            <a:r>
              <a:rPr lang="nb-NO" sz="2000" dirty="0" smtClean="0"/>
              <a:t> sin </a:t>
            </a:r>
            <a:r>
              <a:rPr lang="nb-NO" sz="2000" dirty="0" err="1" smtClean="0"/>
              <a:t>berre</a:t>
            </a:r>
            <a:r>
              <a:rPr lang="nb-NO" sz="2000" dirty="0" smtClean="0"/>
              <a:t> ut i </a:t>
            </a:r>
            <a:r>
              <a:rPr lang="nb-NO" sz="2000" dirty="0" err="1" smtClean="0"/>
              <a:t>frå</a:t>
            </a:r>
            <a:r>
              <a:rPr lang="nb-NO" sz="2000" dirty="0" smtClean="0"/>
              <a:t> kva for kommune </a:t>
            </a:r>
            <a:r>
              <a:rPr lang="nb-NO" sz="2000" dirty="0" err="1" smtClean="0"/>
              <a:t>vedkommande</a:t>
            </a:r>
            <a:r>
              <a:rPr lang="nb-NO" sz="2000" dirty="0" smtClean="0"/>
              <a:t> </a:t>
            </a:r>
            <a:r>
              <a:rPr lang="nb-NO" sz="2000" dirty="0" err="1" smtClean="0"/>
              <a:t>tidlegare</a:t>
            </a:r>
            <a:r>
              <a:rPr lang="nb-NO" sz="2000" dirty="0" smtClean="0"/>
              <a:t> </a:t>
            </a:r>
            <a:r>
              <a:rPr lang="nb-NO" sz="2000" dirty="0" err="1" smtClean="0"/>
              <a:t>høyrde</a:t>
            </a:r>
            <a:r>
              <a:rPr lang="nb-NO" sz="2000" dirty="0" smtClean="0"/>
              <a:t> til</a:t>
            </a:r>
          </a:p>
          <a:p>
            <a:r>
              <a:rPr lang="nb-NO" sz="2000" dirty="0" smtClean="0"/>
              <a:t>Kva for type objekt som er skattepliktig og kva for skattesats må også </a:t>
            </a:r>
            <a:r>
              <a:rPr lang="nb-NO" sz="2000" dirty="0" err="1" smtClean="0"/>
              <a:t>samkjørast</a:t>
            </a:r>
            <a:r>
              <a:rPr lang="nb-NO" sz="2000" dirty="0" smtClean="0"/>
              <a:t> i etterkant, det vil også gjelde for takseringsgrunnlaget</a:t>
            </a:r>
          </a:p>
          <a:p>
            <a:r>
              <a:rPr lang="nb-NO" sz="2000" dirty="0" err="1" smtClean="0"/>
              <a:t>Kommunane</a:t>
            </a:r>
            <a:r>
              <a:rPr lang="nb-NO" sz="2000" dirty="0" smtClean="0"/>
              <a:t> har høve til å nytte verdsettinga som ligg til grunn for </a:t>
            </a:r>
            <a:r>
              <a:rPr lang="nb-NO" sz="2000" dirty="0" err="1" smtClean="0"/>
              <a:t>likningsverdiane</a:t>
            </a:r>
            <a:r>
              <a:rPr lang="nb-NO" sz="2000" dirty="0" smtClean="0"/>
              <a:t> til </a:t>
            </a:r>
            <a:r>
              <a:rPr lang="nb-NO" sz="2000" dirty="0" err="1" smtClean="0"/>
              <a:t>eigedomsskatteføremål</a:t>
            </a:r>
            <a:r>
              <a:rPr lang="nb-NO" sz="2000" dirty="0" smtClean="0"/>
              <a:t> (</a:t>
            </a:r>
            <a:r>
              <a:rPr lang="nb-NO" sz="2000" dirty="0" err="1" smtClean="0"/>
              <a:t>opna</a:t>
            </a:r>
            <a:r>
              <a:rPr lang="nb-NO" sz="2000" dirty="0" smtClean="0"/>
              <a:t> for dette i </a:t>
            </a:r>
            <a:r>
              <a:rPr lang="nb-NO" sz="2000" dirty="0" err="1" smtClean="0"/>
              <a:t>statsbudsjetttet</a:t>
            </a:r>
            <a:r>
              <a:rPr lang="nb-NO" sz="2000" dirty="0" smtClean="0"/>
              <a:t> for 2013 (kap8) og det er regulert i </a:t>
            </a:r>
            <a:r>
              <a:rPr lang="nb-NO" sz="2000" dirty="0" err="1" smtClean="0"/>
              <a:t>eigedomsskattelova</a:t>
            </a:r>
            <a:r>
              <a:rPr lang="nb-NO" sz="2000" dirty="0" smtClean="0"/>
              <a:t> §8 C- 1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Konsekvensar for kraftkommunar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Danninga av nye </a:t>
            </a:r>
            <a:r>
              <a:rPr lang="nb-NO" sz="2000" dirty="0" err="1" smtClean="0"/>
              <a:t>kommunar</a:t>
            </a:r>
            <a:r>
              <a:rPr lang="nb-NO" sz="2000" dirty="0" smtClean="0"/>
              <a:t> kan få </a:t>
            </a:r>
            <a:r>
              <a:rPr lang="nb-NO" sz="2000" dirty="0" err="1" smtClean="0"/>
              <a:t>konsekvensar</a:t>
            </a:r>
            <a:r>
              <a:rPr lang="nb-NO" sz="2000" dirty="0" smtClean="0"/>
              <a:t> for </a:t>
            </a:r>
            <a:r>
              <a:rPr lang="nb-NO" sz="2000" dirty="0" err="1" smtClean="0"/>
              <a:t>kommunar</a:t>
            </a:r>
            <a:r>
              <a:rPr lang="nb-NO" sz="2000" dirty="0" smtClean="0"/>
              <a:t> med kraftinntekter. </a:t>
            </a:r>
          </a:p>
          <a:p>
            <a:r>
              <a:rPr lang="nb-NO" sz="2000" dirty="0" err="1" smtClean="0"/>
              <a:t>Utanom</a:t>
            </a:r>
            <a:r>
              <a:rPr lang="nb-NO" sz="2000" dirty="0" smtClean="0"/>
              <a:t> </a:t>
            </a:r>
            <a:r>
              <a:rPr lang="nb-NO" sz="2000" dirty="0" err="1" smtClean="0"/>
              <a:t>eigedomsskatt</a:t>
            </a:r>
            <a:r>
              <a:rPr lang="nb-NO" sz="2000" dirty="0" smtClean="0"/>
              <a:t> </a:t>
            </a:r>
            <a:r>
              <a:rPr lang="nb-NO" sz="2000" dirty="0" err="1" smtClean="0"/>
              <a:t>frå</a:t>
            </a:r>
            <a:r>
              <a:rPr lang="nb-NO" sz="2000" dirty="0" smtClean="0"/>
              <a:t> kraftverk, mottek </a:t>
            </a:r>
            <a:r>
              <a:rPr lang="nb-NO" sz="2000" dirty="0" err="1" smtClean="0"/>
              <a:t>kommunar</a:t>
            </a:r>
            <a:r>
              <a:rPr lang="nb-NO" sz="2000" dirty="0" smtClean="0"/>
              <a:t> som har kraftanlegg </a:t>
            </a:r>
            <a:r>
              <a:rPr lang="nb-NO" sz="2000" dirty="0" err="1" smtClean="0"/>
              <a:t>konsesjonskraftinntekter</a:t>
            </a:r>
            <a:r>
              <a:rPr lang="nb-NO" sz="2000" dirty="0" smtClean="0"/>
              <a:t>, heimfallsinntekter og naturressursskatt.</a:t>
            </a:r>
          </a:p>
          <a:p>
            <a:r>
              <a:rPr lang="nb-NO" sz="2000" dirty="0" smtClean="0"/>
              <a:t>I tillegg kjem </a:t>
            </a:r>
            <a:r>
              <a:rPr lang="nb-NO" sz="2000" dirty="0" err="1" smtClean="0"/>
              <a:t>verdiar</a:t>
            </a:r>
            <a:r>
              <a:rPr lang="nb-NO" sz="2000" dirty="0" smtClean="0"/>
              <a:t> og inntekter som </a:t>
            </a:r>
            <a:r>
              <a:rPr lang="nb-NO" sz="2000" dirty="0" err="1" smtClean="0"/>
              <a:t>kommunar</a:t>
            </a:r>
            <a:r>
              <a:rPr lang="nb-NO" sz="2000" dirty="0" smtClean="0"/>
              <a:t> får gjennom å </a:t>
            </a:r>
            <a:r>
              <a:rPr lang="nb-NO" sz="2000" dirty="0" err="1" smtClean="0"/>
              <a:t>vere</a:t>
            </a:r>
            <a:r>
              <a:rPr lang="nb-NO" sz="2000" dirty="0" smtClean="0"/>
              <a:t> </a:t>
            </a:r>
            <a:r>
              <a:rPr lang="nb-NO" sz="2000" dirty="0" err="1" smtClean="0"/>
              <a:t>eigar</a:t>
            </a:r>
            <a:r>
              <a:rPr lang="nb-NO" sz="2000" dirty="0" smtClean="0"/>
              <a:t> i kraftselskap</a:t>
            </a:r>
          </a:p>
          <a:p>
            <a:r>
              <a:rPr lang="nb-NO" sz="2000" dirty="0" smtClean="0"/>
              <a:t>Av </a:t>
            </a:r>
            <a:r>
              <a:rPr lang="nb-NO" sz="2000" dirty="0" err="1" smtClean="0"/>
              <a:t>desse</a:t>
            </a:r>
            <a:r>
              <a:rPr lang="nb-NO" sz="2000" dirty="0" smtClean="0"/>
              <a:t> </a:t>
            </a:r>
            <a:r>
              <a:rPr lang="nb-NO" sz="2000" dirty="0" err="1" smtClean="0"/>
              <a:t>inntektstypane</a:t>
            </a:r>
            <a:r>
              <a:rPr lang="nb-NO" sz="2000" dirty="0" smtClean="0"/>
              <a:t> er det </a:t>
            </a:r>
            <a:r>
              <a:rPr lang="nb-NO" sz="2000" dirty="0" err="1" smtClean="0"/>
              <a:t>berre</a:t>
            </a:r>
            <a:r>
              <a:rPr lang="nb-NO" sz="2000" dirty="0" smtClean="0"/>
              <a:t> naturressursskatten som </a:t>
            </a:r>
            <a:r>
              <a:rPr lang="nb-NO" sz="2000" dirty="0" err="1" smtClean="0"/>
              <a:t>omfattast</a:t>
            </a:r>
            <a:r>
              <a:rPr lang="nb-NO" sz="2000" dirty="0" smtClean="0"/>
              <a:t> av </a:t>
            </a:r>
            <a:r>
              <a:rPr lang="nb-NO" sz="2000" dirty="0" err="1" smtClean="0"/>
              <a:t>inntektsutjaminga</a:t>
            </a:r>
            <a:r>
              <a:rPr lang="nb-NO" sz="2000" dirty="0" smtClean="0"/>
              <a:t> i inntektssystemet. Dei andre </a:t>
            </a:r>
            <a:r>
              <a:rPr lang="nb-NO" sz="2000" dirty="0" err="1" smtClean="0"/>
              <a:t>inntektsstypane</a:t>
            </a:r>
            <a:r>
              <a:rPr lang="nb-NO" sz="2000" dirty="0" smtClean="0"/>
              <a:t> får </a:t>
            </a:r>
            <a:r>
              <a:rPr lang="nb-NO" sz="2000" dirty="0" err="1" smtClean="0"/>
              <a:t>kommunane</a:t>
            </a:r>
            <a:r>
              <a:rPr lang="nb-NO" sz="2000" dirty="0" smtClean="0"/>
              <a:t> </a:t>
            </a:r>
            <a:r>
              <a:rPr lang="nb-NO" sz="2000" dirty="0" err="1" smtClean="0"/>
              <a:t>behalde</a:t>
            </a:r>
            <a:r>
              <a:rPr lang="nb-NO" sz="2000" dirty="0" smtClean="0"/>
              <a:t> krone for krone</a:t>
            </a:r>
          </a:p>
          <a:p>
            <a:r>
              <a:rPr lang="nb-NO" sz="2000" dirty="0" smtClean="0"/>
              <a:t>Naturressursskatt er </a:t>
            </a:r>
            <a:r>
              <a:rPr lang="nb-NO" sz="2000" dirty="0" err="1" smtClean="0"/>
              <a:t>overskotsavhengig</a:t>
            </a:r>
            <a:r>
              <a:rPr lang="nb-NO" sz="2000" dirty="0" smtClean="0"/>
              <a:t> og blir </a:t>
            </a:r>
            <a:r>
              <a:rPr lang="nb-NO" sz="2000" dirty="0" err="1" smtClean="0"/>
              <a:t>utrekna</a:t>
            </a:r>
            <a:r>
              <a:rPr lang="nb-NO" sz="2000" dirty="0" smtClean="0"/>
              <a:t> for kraftverket sin gjennomsnittlige produksjon </a:t>
            </a:r>
            <a:r>
              <a:rPr lang="nb-NO" sz="2000" dirty="0" err="1" smtClean="0"/>
              <a:t>dei</a:t>
            </a:r>
            <a:r>
              <a:rPr lang="nb-NO" sz="2000" dirty="0" smtClean="0"/>
              <a:t> siste 7 år. </a:t>
            </a:r>
          </a:p>
          <a:p>
            <a:r>
              <a:rPr lang="nb-NO" sz="2000" dirty="0" smtClean="0"/>
              <a:t>Kommunen kan </a:t>
            </a:r>
            <a:r>
              <a:rPr lang="nb-NO" sz="2000" dirty="0" err="1" smtClean="0"/>
              <a:t>velje</a:t>
            </a:r>
            <a:r>
              <a:rPr lang="nb-NO" sz="2000" dirty="0" smtClean="0"/>
              <a:t> å skrive ut </a:t>
            </a:r>
            <a:r>
              <a:rPr lang="nb-NO" sz="2000" dirty="0" err="1" smtClean="0"/>
              <a:t>eigedomsskatt</a:t>
            </a:r>
            <a:r>
              <a:rPr lang="nb-NO" sz="2000" dirty="0" smtClean="0"/>
              <a:t> på kraftproduksjonsanlegg på same måte som for anna </a:t>
            </a:r>
            <a:r>
              <a:rPr lang="nb-NO" sz="2000" dirty="0" err="1" smtClean="0"/>
              <a:t>næringseigedom</a:t>
            </a:r>
            <a:endParaRPr lang="nb-NO" sz="2000" dirty="0" smtClean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Ekstraskattekartet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199"/>
            <a:ext cx="6975851" cy="52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Arbeidsgivaravgift</a:t>
            </a:r>
            <a:endParaRPr lang="nb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840760" cy="51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1130468"/>
          </a:xfrm>
        </p:spPr>
        <p:txBody>
          <a:bodyPr/>
          <a:lstStyle/>
          <a:p>
            <a:pPr algn="l"/>
            <a:r>
              <a:rPr lang="nb-NO" sz="3600" dirty="0"/>
              <a:t>Kart over sonene i det distriktspolitiske verkeområdet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74" y="1916112"/>
            <a:ext cx="6437370" cy="46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Landbruksstøtte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smtClean="0"/>
              <a:t>Over jordbruksavtalen fleire tilskottsordningar til jordbruksføretak</a:t>
            </a:r>
          </a:p>
          <a:p>
            <a:r>
              <a:rPr lang="nn-NO" sz="2400" dirty="0" smtClean="0"/>
              <a:t>Basert på soneinndelingar</a:t>
            </a:r>
          </a:p>
          <a:p>
            <a:r>
              <a:rPr lang="nn-NO" sz="2400" dirty="0" smtClean="0"/>
              <a:t>Ei tilskottssone kan gjelde heile eller delar av ein kommune</a:t>
            </a:r>
          </a:p>
          <a:p>
            <a:r>
              <a:rPr lang="nn-NO" sz="2400" dirty="0" smtClean="0"/>
              <a:t>Dersom </a:t>
            </a:r>
            <a:r>
              <a:rPr lang="nn-NO" sz="2400" dirty="0"/>
              <a:t>to eller fleire kommunar med ulik sonesetting skal danne éin ny kommune, skal den soneplasseringa som gjaldt for kvar av dei tidlegare kommunane vidareførast også etter den nye kommunen er danna</a:t>
            </a:r>
            <a:r>
              <a:rPr lang="nn-NO" sz="2400" dirty="0" smtClean="0"/>
              <a:t>.</a:t>
            </a:r>
          </a:p>
          <a:p>
            <a:r>
              <a:rPr lang="nn-NO" sz="2400" dirty="0" smtClean="0"/>
              <a:t>Dette </a:t>
            </a:r>
            <a:r>
              <a:rPr lang="nn-NO" sz="2400" dirty="0"/>
              <a:t>inneber at det innanfor den nye kommunen vil kunne vere ulike soner, og dermed også ulike satsnivå, for ein og same tilskottsordning. </a:t>
            </a:r>
            <a:endParaRPr lang="nn-NO" sz="2400" dirty="0" smtClean="0"/>
          </a:p>
          <a:p>
            <a:r>
              <a:rPr lang="nn-NO" sz="2400" dirty="0" smtClean="0"/>
              <a:t>Dette </a:t>
            </a:r>
            <a:r>
              <a:rPr lang="nn-NO" sz="2400" dirty="0"/>
              <a:t>vil </a:t>
            </a:r>
            <a:r>
              <a:rPr lang="nn-NO" sz="2400" dirty="0" smtClean="0"/>
              <a:t>gjelde </a:t>
            </a:r>
            <a:r>
              <a:rPr lang="nn-NO" sz="2400" dirty="0"/>
              <a:t>arealtilskott for planteproduksjon og distriktstilskott for </a:t>
            </a:r>
            <a:r>
              <a:rPr lang="nn-NO" sz="2400" dirty="0" smtClean="0"/>
              <a:t>mjølk- </a:t>
            </a:r>
            <a:r>
              <a:rPr lang="nn-NO" sz="2400" dirty="0"/>
              <a:t>og kjøttproduksjon. 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ROBEK i Møre og Romsdal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199"/>
            <a:ext cx="8144979" cy="516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 smtClean="0"/>
              <a:t>Robek</a:t>
            </a:r>
            <a:r>
              <a:rPr lang="nb-NO" dirty="0" smtClean="0"/>
              <a:t> - </a:t>
            </a:r>
            <a:r>
              <a:rPr lang="nb-NO" dirty="0" err="1" smtClean="0"/>
              <a:t>høyringsnotat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dirty="0"/>
              <a:t>Ein ny kommune vil ha ansvar for å dekke inn meirforbruk og følgje ein inndekningsplan for korleis det skal skje. Departementet vil understreke at berre kommunar kor det er reelt kontrollbehov, bør stå i </a:t>
            </a:r>
            <a:r>
              <a:rPr lang="nn-NO" sz="2800" dirty="0" err="1"/>
              <a:t>Robek</a:t>
            </a:r>
            <a:r>
              <a:rPr lang="nn-NO" sz="2800" dirty="0"/>
              <a:t>. </a:t>
            </a:r>
            <a:r>
              <a:rPr lang="nn-NO" sz="2800" dirty="0" err="1"/>
              <a:t>Robek</a:t>
            </a:r>
            <a:r>
              <a:rPr lang="nn-NO" sz="2800" dirty="0"/>
              <a:t>-status bør difor ikkje automatisk bli vidareført til den nye kommunen. Ein slik regel vil ikkje vere tenleg og kunne også verke hemmande i prosessen for å lage nye kommunar. </a:t>
            </a:r>
            <a:endParaRPr lang="nn-NO" sz="2800" dirty="0" smtClean="0"/>
          </a:p>
          <a:p>
            <a:pPr marL="0" indent="0">
              <a:buNone/>
            </a:pPr>
            <a:endParaRPr lang="nn-NO" sz="2800" dirty="0" smtClean="0"/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" y="980728"/>
            <a:ext cx="8286750" cy="5145435"/>
          </a:xfrm>
        </p:spPr>
        <p:txBody>
          <a:bodyPr/>
          <a:lstStyle/>
          <a:p>
            <a:r>
              <a:rPr lang="nn-NO" sz="2200" dirty="0"/>
              <a:t>I høyringsnotatet ser departementet på to alternativ:</a:t>
            </a:r>
            <a:endParaRPr lang="nb-NO" sz="2200" dirty="0"/>
          </a:p>
          <a:p>
            <a:pPr marL="0" indent="0">
              <a:buNone/>
            </a:pPr>
            <a:r>
              <a:rPr lang="nn-NO" sz="2200" dirty="0"/>
              <a:t> </a:t>
            </a:r>
            <a:endParaRPr lang="nb-NO" sz="2200" dirty="0"/>
          </a:p>
          <a:p>
            <a:r>
              <a:rPr lang="nn-NO" sz="2200" u="sng" dirty="0"/>
              <a:t>Alternativ 1:</a:t>
            </a:r>
            <a:r>
              <a:rPr lang="nn-NO" sz="2200" dirty="0"/>
              <a:t> automatisk vidareføring av </a:t>
            </a:r>
            <a:r>
              <a:rPr lang="nn-NO" sz="2200" dirty="0" err="1"/>
              <a:t>Robek</a:t>
            </a:r>
            <a:r>
              <a:rPr lang="nn-NO" sz="2200" dirty="0"/>
              <a:t>-status, men fullmakt for departementet til å melde den nye kommunen ut av </a:t>
            </a:r>
            <a:r>
              <a:rPr lang="nn-NO" sz="2200" dirty="0" err="1"/>
              <a:t>Robek</a:t>
            </a:r>
            <a:r>
              <a:rPr lang="nn-NO" sz="2200" dirty="0"/>
              <a:t>.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r>
              <a:rPr lang="nn-NO" sz="2200" u="sng" dirty="0"/>
              <a:t>Alternativ 2:</a:t>
            </a:r>
            <a:r>
              <a:rPr lang="nn-NO" sz="2200" dirty="0"/>
              <a:t> ikkje automatisk vidareføring av </a:t>
            </a:r>
            <a:r>
              <a:rPr lang="nn-NO" sz="2200" dirty="0" err="1"/>
              <a:t>Robek</a:t>
            </a:r>
            <a:r>
              <a:rPr lang="nn-NO" sz="2200" dirty="0"/>
              <a:t>-status, men fullmakt for departementet til å melde den nye kommunen inn i </a:t>
            </a:r>
            <a:r>
              <a:rPr lang="nn-NO" sz="2200" dirty="0" err="1"/>
              <a:t>Robek</a:t>
            </a:r>
            <a:r>
              <a:rPr lang="nn-NO" sz="2200" dirty="0"/>
              <a:t>. </a:t>
            </a:r>
            <a:endParaRPr lang="nb-NO" sz="2200" dirty="0"/>
          </a:p>
          <a:p>
            <a:pPr marL="0" indent="0">
              <a:buNone/>
            </a:pPr>
            <a:r>
              <a:rPr lang="nn-NO" sz="2200" dirty="0"/>
              <a:t> </a:t>
            </a:r>
            <a:endParaRPr lang="nb-NO" sz="2200" dirty="0"/>
          </a:p>
          <a:p>
            <a:r>
              <a:rPr lang="nn-NO" sz="2200" dirty="0" smtClean="0"/>
              <a:t>I </a:t>
            </a:r>
            <a:r>
              <a:rPr lang="nn-NO" sz="2200" dirty="0"/>
              <a:t>begge høve skisserer departementet at fullmakta vil bli delegert til fylkesmannen.  </a:t>
            </a:r>
          </a:p>
          <a:p>
            <a:endParaRPr lang="nn-NO" sz="2200" dirty="0" smtClean="0"/>
          </a:p>
          <a:p>
            <a:r>
              <a:rPr lang="nn-NO" sz="2200" dirty="0" smtClean="0"/>
              <a:t>Høyringsfristen er 1. oktober</a:t>
            </a:r>
            <a:r>
              <a:rPr lang="nn-NO" sz="2200" dirty="0"/>
              <a:t> 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Endringer i inntektssystemet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Gjennomgang av inntektssystemet med omsyn </a:t>
            </a:r>
            <a:r>
              <a:rPr lang="nb-NO" sz="2200" dirty="0" err="1" smtClean="0"/>
              <a:t>kommunereforma</a:t>
            </a:r>
            <a:r>
              <a:rPr lang="nb-NO" sz="2200" dirty="0" smtClean="0"/>
              <a:t>. </a:t>
            </a:r>
            <a:r>
              <a:rPr lang="nb-NO" sz="2200" dirty="0" err="1" smtClean="0"/>
              <a:t>Høyringsnotat</a:t>
            </a:r>
            <a:r>
              <a:rPr lang="nb-NO" sz="2200" dirty="0" smtClean="0"/>
              <a:t> før jul nov/des.</a:t>
            </a:r>
            <a:endParaRPr lang="nb-NO" sz="2200" dirty="0"/>
          </a:p>
          <a:p>
            <a:r>
              <a:rPr lang="nb-NO" sz="2200" dirty="0"/>
              <a:t>– Det vil bli gitt ei vurdering av smådriftsulemper, og hvorvidt kommunestørrelse kan </a:t>
            </a:r>
            <a:r>
              <a:rPr lang="nb-NO" sz="2200" dirty="0" err="1"/>
              <a:t>sjåast</a:t>
            </a:r>
            <a:r>
              <a:rPr lang="nb-NO" sz="2200" dirty="0"/>
              <a:t> på som </a:t>
            </a:r>
            <a:r>
              <a:rPr lang="nb-NO" sz="2200" dirty="0" err="1"/>
              <a:t>ein</a:t>
            </a:r>
            <a:r>
              <a:rPr lang="nb-NO" sz="2200" dirty="0"/>
              <a:t> ufrivillig eller frivillig kostnad for </a:t>
            </a:r>
            <a:r>
              <a:rPr lang="nb-NO" sz="2200" dirty="0" err="1"/>
              <a:t>kommunane</a:t>
            </a:r>
            <a:r>
              <a:rPr lang="nb-NO" sz="2200" dirty="0"/>
              <a:t>. </a:t>
            </a:r>
          </a:p>
          <a:p>
            <a:r>
              <a:rPr lang="nb-NO" sz="2200" dirty="0"/>
              <a:t>– Utforming og omfang av regionalpolitiske tilskudd vil bli vurdert (Nord- Norge- og Namdalstilskudd, småkommunetilskudd, distriktstilskudd Sør- Norge og storbytilskudd). </a:t>
            </a:r>
          </a:p>
          <a:p>
            <a:r>
              <a:rPr lang="nb-NO" sz="2200" dirty="0"/>
              <a:t>– Regjeringa </a:t>
            </a:r>
            <a:r>
              <a:rPr lang="nb-NO" sz="2200" dirty="0" err="1"/>
              <a:t>ønskjer</a:t>
            </a:r>
            <a:r>
              <a:rPr lang="nb-NO" sz="2200" dirty="0"/>
              <a:t> at </a:t>
            </a:r>
            <a:r>
              <a:rPr lang="nb-NO" sz="2200" dirty="0" err="1"/>
              <a:t>kommunane</a:t>
            </a:r>
            <a:r>
              <a:rPr lang="nb-NO" sz="2200" dirty="0"/>
              <a:t> skal </a:t>
            </a:r>
            <a:r>
              <a:rPr lang="nb-NO" sz="2200" dirty="0" err="1"/>
              <a:t>behalde</a:t>
            </a:r>
            <a:r>
              <a:rPr lang="nb-NO" sz="2200" dirty="0"/>
              <a:t> </a:t>
            </a:r>
            <a:r>
              <a:rPr lang="nb-NO" sz="2200" dirty="0" err="1"/>
              <a:t>meir</a:t>
            </a:r>
            <a:r>
              <a:rPr lang="nb-NO" sz="2200" dirty="0"/>
              <a:t> av skatteinntektene enn i dag. Det betyr at skatteelementene i inntektssystemet og systemet for inntektsutjamning </a:t>
            </a:r>
            <a:r>
              <a:rPr lang="nb-NO" sz="2200" dirty="0" err="1"/>
              <a:t>vurderast</a:t>
            </a:r>
            <a:r>
              <a:rPr lang="nb-NO" sz="2200" dirty="0"/>
              <a:t>. </a:t>
            </a:r>
          </a:p>
          <a:p>
            <a:r>
              <a:rPr lang="nb-NO" sz="2200" dirty="0"/>
              <a:t>Regjeringa vil </a:t>
            </a:r>
            <a:r>
              <a:rPr lang="nb-NO" sz="2200" dirty="0" err="1"/>
              <a:t>leggje</a:t>
            </a:r>
            <a:r>
              <a:rPr lang="nb-NO" sz="2200" dirty="0"/>
              <a:t> fram </a:t>
            </a:r>
            <a:r>
              <a:rPr lang="nb-NO" sz="2200" dirty="0" err="1"/>
              <a:t>eit</a:t>
            </a:r>
            <a:r>
              <a:rPr lang="nb-NO" sz="2200" dirty="0"/>
              <a:t> nytt opplegg for inntektssystemet for </a:t>
            </a:r>
            <a:r>
              <a:rPr lang="nb-NO" sz="2200" dirty="0" err="1"/>
              <a:t>kommunane</a:t>
            </a:r>
            <a:r>
              <a:rPr lang="nb-NO" sz="2200" dirty="0"/>
              <a:t> i kommuneproposisjonen for 2017. </a:t>
            </a:r>
          </a:p>
        </p:txBody>
      </p:sp>
    </p:spTree>
    <p:extLst>
      <p:ext uri="{BB962C8B-B14F-4D97-AF65-F5344CB8AC3E}">
        <p14:creationId xmlns:p14="http://schemas.microsoft.com/office/powerpoint/2010/main" val="37549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Dagsorden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Pengeavklaringar</a:t>
            </a:r>
            <a:endParaRPr lang="nb-NO" dirty="0" smtClean="0"/>
          </a:p>
          <a:p>
            <a:pPr lvl="1"/>
            <a:r>
              <a:rPr lang="nb-NO" dirty="0" err="1" smtClean="0"/>
              <a:t>Gulrøter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staten</a:t>
            </a:r>
          </a:p>
          <a:p>
            <a:pPr lvl="1"/>
            <a:r>
              <a:rPr lang="nb-NO" dirty="0" err="1" smtClean="0"/>
              <a:t>Eigedomsskatt</a:t>
            </a:r>
            <a:endParaRPr lang="nb-NO" dirty="0" smtClean="0"/>
          </a:p>
          <a:p>
            <a:pPr lvl="1"/>
            <a:r>
              <a:rPr lang="nb-NO" dirty="0" err="1" smtClean="0"/>
              <a:t>Arbeidsgivaravgift</a:t>
            </a:r>
            <a:endParaRPr lang="nb-NO" dirty="0" smtClean="0"/>
          </a:p>
          <a:p>
            <a:pPr lvl="1"/>
            <a:r>
              <a:rPr lang="nb-NO" dirty="0" err="1" smtClean="0"/>
              <a:t>Robek</a:t>
            </a:r>
            <a:r>
              <a:rPr lang="nb-NO" dirty="0" smtClean="0"/>
              <a:t> </a:t>
            </a:r>
          </a:p>
          <a:p>
            <a:pPr lvl="1"/>
            <a:r>
              <a:rPr lang="nb-NO" dirty="0"/>
              <a:t>Endringer i inntektssystemet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834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1628800"/>
            <a:ext cx="8286808" cy="1080120"/>
          </a:xfrm>
        </p:spPr>
        <p:txBody>
          <a:bodyPr/>
          <a:lstStyle/>
          <a:p>
            <a:r>
              <a:rPr lang="nb-NO" sz="8800" b="1" dirty="0" smtClean="0"/>
              <a:t>?</a:t>
            </a:r>
            <a:endParaRPr lang="nb-NO" sz="8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7071973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195736" y="40050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/>
              <a:t>Takk for meg!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2800" dirty="0" smtClean="0"/>
              <a:t>Inntektsutjamninga</a:t>
            </a:r>
            <a:endParaRPr lang="nb-NO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616624" cy="51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Eingangsstøtte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4485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971600" y="19168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Regjeringa vil </a:t>
            </a:r>
            <a:r>
              <a:rPr lang="nb-NO" dirty="0" err="1" smtClean="0"/>
              <a:t>dekkje</a:t>
            </a:r>
            <a:r>
              <a:rPr lang="nb-NO" dirty="0" smtClean="0"/>
              <a:t> nødvendige </a:t>
            </a:r>
            <a:r>
              <a:rPr lang="nb-NO" dirty="0" err="1" smtClean="0"/>
              <a:t>eingongskostnadar</a:t>
            </a:r>
            <a:r>
              <a:rPr lang="nb-NO" dirty="0" smtClean="0"/>
              <a:t> ved </a:t>
            </a:r>
            <a:r>
              <a:rPr lang="nb-NO" dirty="0" err="1" smtClean="0"/>
              <a:t>samanslåinga</a:t>
            </a:r>
            <a:r>
              <a:rPr lang="nb-NO" dirty="0" smtClean="0"/>
              <a:t> etter </a:t>
            </a:r>
            <a:r>
              <a:rPr lang="nb-NO" dirty="0" err="1" smtClean="0"/>
              <a:t>ein</a:t>
            </a:r>
            <a:r>
              <a:rPr lang="nb-NO" dirty="0" smtClean="0"/>
              <a:t> standardisert modell. Støtta gis etter: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Reformstøtte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" y="1600200"/>
            <a:ext cx="8286750" cy="17567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Det legges </a:t>
            </a:r>
            <a:r>
              <a:rPr lang="nb-NO" sz="1800" dirty="0" err="1"/>
              <a:t>ikkje</a:t>
            </a:r>
            <a:r>
              <a:rPr lang="nb-NO" sz="1800" dirty="0"/>
              <a:t> opp til </a:t>
            </a:r>
            <a:r>
              <a:rPr lang="nb-NO" sz="1800" dirty="0" err="1"/>
              <a:t>ein</a:t>
            </a:r>
            <a:r>
              <a:rPr lang="nb-NO" sz="1800" dirty="0"/>
              <a:t> modell der støtte til infrastrukturtiltak </a:t>
            </a:r>
            <a:r>
              <a:rPr lang="nb-NO" sz="1800" dirty="0" err="1"/>
              <a:t>knyttast</a:t>
            </a:r>
            <a:r>
              <a:rPr lang="nb-NO" sz="1800" dirty="0"/>
              <a:t> opp til kommunesammenslåinga, men den nye kommunen får ei reformstøtte som kan </a:t>
            </a:r>
            <a:r>
              <a:rPr lang="nb-NO" sz="1800" dirty="0" err="1"/>
              <a:t>nyttast</a:t>
            </a:r>
            <a:r>
              <a:rPr lang="nb-NO" sz="1800" dirty="0"/>
              <a:t> til det kommunen </a:t>
            </a:r>
            <a:r>
              <a:rPr lang="nb-NO" sz="1800" dirty="0" err="1"/>
              <a:t>sjølv</a:t>
            </a:r>
            <a:r>
              <a:rPr lang="nb-NO" sz="1800" dirty="0"/>
              <a:t> anser som mest hensiktsmessig. </a:t>
            </a: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 smtClean="0"/>
              <a:t>Kommunar</a:t>
            </a:r>
            <a:r>
              <a:rPr lang="nb-NO" sz="1800" dirty="0" smtClean="0"/>
              <a:t> </a:t>
            </a:r>
            <a:r>
              <a:rPr lang="nb-NO" sz="1800" dirty="0"/>
              <a:t>der det </a:t>
            </a:r>
            <a:r>
              <a:rPr lang="nb-NO" sz="1800" dirty="0" err="1"/>
              <a:t>fattast</a:t>
            </a:r>
            <a:r>
              <a:rPr lang="nb-NO" sz="1800" dirty="0"/>
              <a:t> nasjonale vedtak om </a:t>
            </a:r>
            <a:r>
              <a:rPr lang="nb-NO" sz="1800" dirty="0" err="1"/>
              <a:t>samanslåing</a:t>
            </a:r>
            <a:r>
              <a:rPr lang="nb-NO" sz="1800" dirty="0"/>
              <a:t> i reformperioden vil kunne få reformstøtte </a:t>
            </a:r>
            <a:r>
              <a:rPr lang="nb-NO" sz="1800" dirty="0" err="1"/>
              <a:t>frå</a:t>
            </a:r>
            <a:r>
              <a:rPr lang="nb-NO" sz="1800" dirty="0"/>
              <a:t> staten. Nivået på støtta vil </a:t>
            </a:r>
            <a:r>
              <a:rPr lang="nb-NO" sz="1800" dirty="0" err="1"/>
              <a:t>vere</a:t>
            </a:r>
            <a:r>
              <a:rPr lang="nb-NO" sz="1800" dirty="0"/>
              <a:t> basert på </a:t>
            </a:r>
            <a:r>
              <a:rPr lang="nb-NO" sz="1800" dirty="0" err="1"/>
              <a:t>antal</a:t>
            </a:r>
            <a:r>
              <a:rPr lang="nb-NO" sz="1800" dirty="0"/>
              <a:t> </a:t>
            </a:r>
            <a:r>
              <a:rPr lang="nb-NO" sz="1800" dirty="0" err="1"/>
              <a:t>innbyggjarar</a:t>
            </a:r>
            <a:r>
              <a:rPr lang="nb-NO" sz="1800" dirty="0"/>
              <a:t>. 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5536" y="38610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6" y="3857600"/>
            <a:ext cx="8115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Inndelingstilskottet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Nye </a:t>
            </a:r>
            <a:r>
              <a:rPr lang="nb-NO" sz="2200" dirty="0" err="1" smtClean="0"/>
              <a:t>kommunar</a:t>
            </a:r>
            <a:r>
              <a:rPr lang="nb-NO" sz="2200" dirty="0" smtClean="0"/>
              <a:t> vil få </a:t>
            </a:r>
            <a:r>
              <a:rPr lang="nb-NO" sz="2200" dirty="0" err="1" smtClean="0"/>
              <a:t>eit</a:t>
            </a:r>
            <a:r>
              <a:rPr lang="nb-NO" sz="2200" dirty="0" smtClean="0"/>
              <a:t> </a:t>
            </a:r>
            <a:r>
              <a:rPr lang="nb-NO" sz="2200" dirty="0" err="1" smtClean="0"/>
              <a:t>såkalla</a:t>
            </a:r>
            <a:r>
              <a:rPr lang="nb-NO" sz="2200" dirty="0" smtClean="0"/>
              <a:t> inndelingstilskott etter at den nye kommunen er danna. Inndelingstilskottet = basistilskottet og </a:t>
            </a:r>
            <a:r>
              <a:rPr lang="nb-NO" sz="2200" dirty="0" err="1" smtClean="0"/>
              <a:t>evt</a:t>
            </a:r>
            <a:r>
              <a:rPr lang="nb-NO" sz="2200" dirty="0" smtClean="0"/>
              <a:t> distriktspolitiske tilskott som </a:t>
            </a:r>
            <a:r>
              <a:rPr lang="nb-NO" sz="2200" dirty="0" err="1" smtClean="0"/>
              <a:t>dei</a:t>
            </a:r>
            <a:r>
              <a:rPr lang="nb-NO" sz="2200" dirty="0" smtClean="0"/>
              <a:t> gamle </a:t>
            </a:r>
            <a:r>
              <a:rPr lang="nb-NO" sz="2200" dirty="0" err="1" smtClean="0"/>
              <a:t>kommunane</a:t>
            </a:r>
            <a:r>
              <a:rPr lang="nb-NO" sz="2200" dirty="0" smtClean="0"/>
              <a:t> får gjennom inntektssystemet i 2016. </a:t>
            </a:r>
          </a:p>
          <a:p>
            <a:endParaRPr lang="nb-NO" sz="2200" dirty="0" smtClean="0"/>
          </a:p>
          <a:p>
            <a:r>
              <a:rPr lang="nb-NO" sz="2200" dirty="0" smtClean="0"/>
              <a:t>Basistilskuddet: likt beløp alle </a:t>
            </a:r>
            <a:r>
              <a:rPr lang="nb-NO" sz="2200" dirty="0" err="1" smtClean="0"/>
              <a:t>kommunar</a:t>
            </a:r>
            <a:r>
              <a:rPr lang="nb-NO" sz="2200" dirty="0" smtClean="0"/>
              <a:t> får </a:t>
            </a:r>
            <a:r>
              <a:rPr lang="nb-NO" sz="2200" dirty="0" err="1" smtClean="0"/>
              <a:t>årleg</a:t>
            </a:r>
            <a:r>
              <a:rPr lang="nb-NO" sz="2200" dirty="0"/>
              <a:t> </a:t>
            </a:r>
            <a:r>
              <a:rPr lang="nb-NO" sz="2200" dirty="0" smtClean="0"/>
              <a:t>(12,8 </a:t>
            </a:r>
            <a:r>
              <a:rPr lang="nb-NO" sz="2200" dirty="0" err="1" smtClean="0"/>
              <a:t>mill</a:t>
            </a:r>
            <a:r>
              <a:rPr lang="nb-NO" sz="2200" dirty="0" smtClean="0"/>
              <a:t> 2015)</a:t>
            </a:r>
          </a:p>
          <a:p>
            <a:endParaRPr lang="nb-NO" sz="2200" dirty="0" smtClean="0"/>
          </a:p>
          <a:p>
            <a:r>
              <a:rPr lang="nb-NO" sz="2200" dirty="0" smtClean="0"/>
              <a:t>Regionalpolitiske tilskott: småkommunetilskott og </a:t>
            </a:r>
            <a:r>
              <a:rPr lang="nb-NO" sz="2200" dirty="0" err="1" smtClean="0"/>
              <a:t>distrikstilskott</a:t>
            </a:r>
            <a:r>
              <a:rPr lang="nb-NO" sz="2200" dirty="0" smtClean="0"/>
              <a:t> Sør-</a:t>
            </a:r>
            <a:r>
              <a:rPr lang="nb-NO" sz="2200" dirty="0" err="1" smtClean="0"/>
              <a:t>Noreg</a:t>
            </a:r>
            <a:r>
              <a:rPr lang="nb-NO" sz="2200" dirty="0" smtClean="0"/>
              <a:t> aktuelle for Møre og Romsdal</a:t>
            </a:r>
          </a:p>
          <a:p>
            <a:pPr marL="0" indent="0">
              <a:buNone/>
            </a:pPr>
            <a:endParaRPr lang="nb-NO" sz="2200" dirty="0" smtClean="0"/>
          </a:p>
          <a:p>
            <a:r>
              <a:rPr lang="nb-NO" sz="2200" dirty="0" smtClean="0"/>
              <a:t>Inndelingstilskottet blir utbetalt i 20 år etter at den nye kommunen er danna. Inndelingstilskottet blir utbetalt fullt i 15 år , før det vert trappa ned med 20 % </a:t>
            </a:r>
            <a:r>
              <a:rPr lang="nb-NO" sz="2200" dirty="0" err="1" smtClean="0"/>
              <a:t>årleg</a:t>
            </a:r>
            <a:r>
              <a:rPr lang="nb-NO" sz="2200" dirty="0" smtClean="0"/>
              <a:t> over 5 år.  </a:t>
            </a:r>
          </a:p>
          <a:p>
            <a:pPr marL="0" indent="0">
              <a:buNone/>
            </a:pPr>
            <a:endParaRPr lang="nb-NO" sz="2200" dirty="0" smtClean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126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Basis- og regionalpolitiske tilskott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00200"/>
            <a:ext cx="3744416" cy="51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/>
              <a:t>Eigedomsskattekartet</a:t>
            </a:r>
            <a:r>
              <a:rPr lang="nb-NO" sz="3600" dirty="0"/>
              <a:t> </a:t>
            </a:r>
            <a:br>
              <a:rPr lang="nb-NO" sz="3600" dirty="0"/>
            </a:br>
            <a:r>
              <a:rPr lang="nb-NO" sz="3600" dirty="0"/>
              <a:t>Møre og Romsdal 2014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383521" cy="51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626412"/>
          </a:xfrm>
        </p:spPr>
        <p:txBody>
          <a:bodyPr/>
          <a:lstStyle/>
          <a:p>
            <a:r>
              <a:rPr lang="nb-NO" dirty="0" err="1"/>
              <a:t>Eigedomsskatt</a:t>
            </a:r>
            <a:endParaRPr lang="nb-NO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558839" cy="524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1196752"/>
            <a:ext cx="8286808" cy="864096"/>
          </a:xfrm>
        </p:spPr>
        <p:txBody>
          <a:bodyPr/>
          <a:lstStyle/>
          <a:p>
            <a:pPr algn="l"/>
            <a:r>
              <a:rPr lang="nn-NO" sz="3600" dirty="0"/>
              <a:t>Kan ein kommunedel (bydel) ha eigedomsskatt, og ikkje ein anna</a:t>
            </a:r>
            <a:r>
              <a:rPr lang="nn-NO" sz="4000" dirty="0"/>
              <a:t>n</a:t>
            </a:r>
            <a:r>
              <a:rPr lang="nn-NO" dirty="0"/>
              <a:t>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" y="1988840"/>
            <a:ext cx="8286750" cy="4137323"/>
          </a:xfrm>
        </p:spPr>
        <p:txBody>
          <a:bodyPr/>
          <a:lstStyle/>
          <a:p>
            <a:endParaRPr lang="nb-NO" sz="2200" dirty="0" smtClean="0"/>
          </a:p>
          <a:p>
            <a:r>
              <a:rPr lang="nb-NO" sz="2200" dirty="0" smtClean="0"/>
              <a:t>Kan </a:t>
            </a:r>
            <a:r>
              <a:rPr lang="nb-NO" sz="2200" dirty="0" err="1" smtClean="0"/>
              <a:t>skilje</a:t>
            </a:r>
            <a:r>
              <a:rPr lang="nb-NO" sz="2200" dirty="0" smtClean="0"/>
              <a:t> </a:t>
            </a:r>
            <a:r>
              <a:rPr lang="nb-NO" sz="2200" dirty="0" err="1" smtClean="0"/>
              <a:t>eigedomsskatt</a:t>
            </a:r>
            <a:r>
              <a:rPr lang="nb-NO" sz="2200" dirty="0" smtClean="0"/>
              <a:t> mellom område «utbygd på </a:t>
            </a:r>
            <a:r>
              <a:rPr lang="nb-NO" sz="2200" dirty="0" err="1" smtClean="0"/>
              <a:t>byvis</a:t>
            </a:r>
            <a:r>
              <a:rPr lang="nb-NO" sz="2200" dirty="0" smtClean="0"/>
              <a:t>» = tettstad (</a:t>
            </a:r>
            <a:r>
              <a:rPr lang="nb-NO" sz="2200" dirty="0" err="1" smtClean="0"/>
              <a:t>eigedomsskatt</a:t>
            </a:r>
            <a:r>
              <a:rPr lang="nb-NO" sz="2200" dirty="0" smtClean="0"/>
              <a:t>) og </a:t>
            </a:r>
            <a:r>
              <a:rPr lang="nb-NO" sz="2200" dirty="0" err="1" smtClean="0"/>
              <a:t>dei</a:t>
            </a:r>
            <a:r>
              <a:rPr lang="nb-NO" sz="2200" dirty="0" smtClean="0"/>
              <a:t> andre områda (</a:t>
            </a:r>
            <a:r>
              <a:rPr lang="nb-NO" sz="2200" dirty="0" err="1" smtClean="0"/>
              <a:t>ikkje</a:t>
            </a:r>
            <a:r>
              <a:rPr lang="nb-NO" sz="2200" dirty="0" smtClean="0"/>
              <a:t> </a:t>
            </a:r>
            <a:r>
              <a:rPr lang="nb-NO" sz="2200" dirty="0" err="1" smtClean="0"/>
              <a:t>eigedomsskatt</a:t>
            </a:r>
            <a:r>
              <a:rPr lang="nb-NO" sz="2200" dirty="0" smtClean="0"/>
              <a:t>)</a:t>
            </a:r>
          </a:p>
          <a:p>
            <a:pPr marL="0" indent="0">
              <a:buNone/>
            </a:pPr>
            <a:endParaRPr lang="nb-NO" sz="2200" dirty="0" smtClean="0"/>
          </a:p>
          <a:p>
            <a:r>
              <a:rPr lang="nb-NO" sz="2200" dirty="0" smtClean="0"/>
              <a:t>Utover dette er det </a:t>
            </a:r>
            <a:r>
              <a:rPr lang="nb-NO" sz="2200" dirty="0" err="1" smtClean="0"/>
              <a:t>ikkje</a:t>
            </a:r>
            <a:r>
              <a:rPr lang="nb-NO" sz="2200" dirty="0" smtClean="0"/>
              <a:t> </a:t>
            </a:r>
            <a:r>
              <a:rPr lang="nb-NO" sz="2200" dirty="0" err="1" smtClean="0"/>
              <a:t>opning</a:t>
            </a:r>
            <a:r>
              <a:rPr lang="nb-NO" sz="2200" dirty="0" smtClean="0"/>
              <a:t> i regelverket for å </a:t>
            </a:r>
            <a:r>
              <a:rPr lang="nb-NO" sz="2200" dirty="0" err="1" smtClean="0"/>
              <a:t>skilje</a:t>
            </a:r>
            <a:r>
              <a:rPr lang="nb-NO" sz="2200" dirty="0" smtClean="0"/>
              <a:t> på </a:t>
            </a:r>
            <a:r>
              <a:rPr lang="nb-NO" sz="2200" dirty="0" err="1" smtClean="0"/>
              <a:t>eigedomsskatten</a:t>
            </a:r>
            <a:r>
              <a:rPr lang="nb-NO" sz="2200" dirty="0" smtClean="0"/>
              <a:t> etter geografi, </a:t>
            </a:r>
            <a:r>
              <a:rPr lang="nb-NO" sz="2200" dirty="0" err="1" smtClean="0"/>
              <a:t>berre</a:t>
            </a:r>
            <a:r>
              <a:rPr lang="nb-NO" sz="2200" dirty="0" smtClean="0"/>
              <a:t> etter type skatteobjekt</a:t>
            </a:r>
          </a:p>
          <a:p>
            <a:pPr marL="0" indent="0">
              <a:buNone/>
            </a:pPr>
            <a:endParaRPr lang="nb-NO" sz="2200" dirty="0" smtClean="0"/>
          </a:p>
          <a:p>
            <a:r>
              <a:rPr lang="nb-NO" sz="2200" dirty="0" smtClean="0"/>
              <a:t>Eks. Harstad og Bjarkøy – unntak </a:t>
            </a:r>
            <a:r>
              <a:rPr lang="nb-NO" sz="2200" dirty="0" err="1" smtClean="0"/>
              <a:t>vedteke</a:t>
            </a:r>
            <a:r>
              <a:rPr lang="nb-NO" sz="2200" dirty="0" smtClean="0"/>
              <a:t> i resolusjonen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3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bildemal vannmerk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27127</TotalTime>
  <Words>2582</Words>
  <Application>Microsoft Office PowerPoint</Application>
  <PresentationFormat>Skjermfremvisning (4:3)</PresentationFormat>
  <Paragraphs>229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Lysbildemal vannmerke</vt:lpstr>
      <vt:lpstr>Kommunereform og kommuneøkonomi</vt:lpstr>
      <vt:lpstr>Dagsorden</vt:lpstr>
      <vt:lpstr>Eingangsstøtte</vt:lpstr>
      <vt:lpstr>Reformstøtte</vt:lpstr>
      <vt:lpstr>Inndelingstilskottet</vt:lpstr>
      <vt:lpstr>Basis- og regionalpolitiske tilskott</vt:lpstr>
      <vt:lpstr>Eigedomsskattekartet  Møre og Romsdal 2014</vt:lpstr>
      <vt:lpstr>Eigedomsskatt</vt:lpstr>
      <vt:lpstr>Kan ein kommunedel (bydel) ha eigedomsskatt, og ikkje ein annan? </vt:lpstr>
      <vt:lpstr>Korleis skal den nye kommunen samkjøre eigedomsskatten, og syte for likt takseringsgrunnlag i den nye kommunen?</vt:lpstr>
      <vt:lpstr>Konsekvensar for kraftkommunar</vt:lpstr>
      <vt:lpstr>Ekstraskattekartet</vt:lpstr>
      <vt:lpstr>Arbeidsgivaravgift</vt:lpstr>
      <vt:lpstr>Kart over sonene i det distriktspolitiske verkeområdet</vt:lpstr>
      <vt:lpstr>Landbruksstøtte</vt:lpstr>
      <vt:lpstr>ROBEK i Møre og Romsdal</vt:lpstr>
      <vt:lpstr>Robek - høyringsnotat</vt:lpstr>
      <vt:lpstr>PowerPoint-presentasjon</vt:lpstr>
      <vt:lpstr>Endringer i inntektssystemet</vt:lpstr>
      <vt:lpstr>?</vt:lpstr>
      <vt:lpstr>Inntektsutjamninga</vt:lpstr>
    </vt:vector>
  </TitlesOfParts>
  <Company>Fylkesmannen i Møre og Romsdal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Elin Røshol</dc:creator>
  <cp:lastModifiedBy>Hol, Sissel</cp:lastModifiedBy>
  <cp:revision>230</cp:revision>
  <cp:lastPrinted>2015-09-30T20:18:17Z</cp:lastPrinted>
  <dcterms:created xsi:type="dcterms:W3CDTF">2010-03-04T10:15:16Z</dcterms:created>
  <dcterms:modified xsi:type="dcterms:W3CDTF">2015-10-05T12:50:53Z</dcterms:modified>
</cp:coreProperties>
</file>