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997" r:id="rId5"/>
  </p:sldMasterIdLst>
  <p:notesMasterIdLst>
    <p:notesMasterId r:id="rId34"/>
  </p:notesMasterIdLst>
  <p:handoutMasterIdLst>
    <p:handoutMasterId r:id="rId35"/>
  </p:handoutMasterIdLst>
  <p:sldIdLst>
    <p:sldId id="327" r:id="rId6"/>
    <p:sldId id="394" r:id="rId7"/>
    <p:sldId id="395" r:id="rId8"/>
    <p:sldId id="399" r:id="rId9"/>
    <p:sldId id="396" r:id="rId10"/>
    <p:sldId id="365" r:id="rId11"/>
    <p:sldId id="375" r:id="rId12"/>
    <p:sldId id="391" r:id="rId13"/>
    <p:sldId id="390" r:id="rId14"/>
    <p:sldId id="374" r:id="rId15"/>
    <p:sldId id="368" r:id="rId16"/>
    <p:sldId id="392" r:id="rId17"/>
    <p:sldId id="393" r:id="rId18"/>
    <p:sldId id="378" r:id="rId19"/>
    <p:sldId id="383" r:id="rId20"/>
    <p:sldId id="388" r:id="rId21"/>
    <p:sldId id="384" r:id="rId22"/>
    <p:sldId id="389" r:id="rId23"/>
    <p:sldId id="387" r:id="rId24"/>
    <p:sldId id="364" r:id="rId25"/>
    <p:sldId id="381" r:id="rId26"/>
    <p:sldId id="400" r:id="rId27"/>
    <p:sldId id="382" r:id="rId28"/>
    <p:sldId id="398" r:id="rId29"/>
    <p:sldId id="386" r:id="rId30"/>
    <p:sldId id="397" r:id="rId31"/>
    <p:sldId id="366" r:id="rId32"/>
    <p:sldId id="328" r:id="rId33"/>
  </p:sldIdLst>
  <p:sldSz cx="12192000" cy="6858000"/>
  <p:notesSz cx="6797675" cy="9926638"/>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3" userDrawn="1">
          <p15:clr>
            <a:srgbClr val="A4A3A4"/>
          </p15:clr>
        </p15:guide>
        <p15:guide id="3" orient="horz" pos="913" userDrawn="1">
          <p15:clr>
            <a:srgbClr val="A4A3A4"/>
          </p15:clr>
        </p15:guide>
        <p15:guide id="4" orient="horz" pos="3861" userDrawn="1">
          <p15:clr>
            <a:srgbClr val="A4A3A4"/>
          </p15:clr>
        </p15:guide>
        <p15:guide id="5" pos="3840" userDrawn="1">
          <p15:clr>
            <a:srgbClr val="A4A3A4"/>
          </p15:clr>
        </p15:guide>
        <p15:guide id="6" pos="604" userDrawn="1">
          <p15:clr>
            <a:srgbClr val="A4A3A4"/>
          </p15:clr>
        </p15:guide>
        <p15:guide id="7" pos="70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jøberg Rikke Høistad" initials="RISJ" lastIdx="1" clrIdx="0">
    <p:extLst>
      <p:ext uri="{19B8F6BF-5375-455C-9EA6-DF929625EA0E}">
        <p15:presenceInfo xmlns:p15="http://schemas.microsoft.com/office/powerpoint/2012/main" userId="S-1-5-21-24422171-2601788316-1899747493-54741" providerId="AD"/>
      </p:ext>
    </p:extLst>
  </p:cmAuthor>
  <p:cmAuthor id="2" name="Pettersen Stein Ove" initials="SOP" lastIdx="2" clrIdx="1">
    <p:extLst>
      <p:ext uri="{19B8F6BF-5375-455C-9EA6-DF929625EA0E}">
        <p15:presenceInfo xmlns:p15="http://schemas.microsoft.com/office/powerpoint/2012/main" userId="S-1-5-21-24422171-2601788316-1899747493-146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AE7"/>
    <a:srgbClr val="556E82"/>
    <a:srgbClr val="EEEEEE"/>
    <a:srgbClr val="5DA1CB"/>
    <a:srgbClr val="7D6323"/>
    <a:srgbClr val="978439"/>
    <a:srgbClr val="897B47"/>
    <a:srgbClr val="E6E093"/>
    <a:srgbClr val="988237"/>
    <a:srgbClr val="887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4105" autoAdjust="0"/>
  </p:normalViewPr>
  <p:slideViewPr>
    <p:cSldViewPr showGuides="1">
      <p:cViewPr varScale="1">
        <p:scale>
          <a:sx n="73" d="100"/>
          <a:sy n="73" d="100"/>
        </p:scale>
        <p:origin x="1860" y="60"/>
      </p:cViewPr>
      <p:guideLst>
        <p:guide orient="horz" pos="2160"/>
        <p:guide orient="horz" pos="1003"/>
        <p:guide orient="horz" pos="913"/>
        <p:guide orient="horz" pos="3861"/>
        <p:guide pos="3840"/>
        <p:guide pos="604"/>
        <p:guide pos="701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9" d="100"/>
          <a:sy n="89" d="100"/>
        </p:scale>
        <p:origin x="381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fil-0011\0500$\Avdeling\KOMM\SAKSBEHANDLERE\HIIL\Ressurskrevende\Ressurskrevende%20tjenester%20-%20tidsserier.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nb-NO" sz="2000" noProof="0" dirty="0"/>
              <a:t>Gjennomsnittlig årlig realvekst i frie inntekter per innbygger. Prosent</a:t>
            </a:r>
          </a:p>
        </c:rich>
      </c:tx>
      <c:layout>
        <c:manualLayout>
          <c:xMode val="edge"/>
          <c:yMode val="edge"/>
          <c:x val="0.17193592246364162"/>
          <c:y val="6.743696523825967E-4"/>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2"/>
            </a:soli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'[Bok3 (003).xlsx]Ark1'!$C$8:$D$8</c:f>
              <c:strCache>
                <c:ptCount val="2"/>
                <c:pt idx="0">
                  <c:v>2005-2013</c:v>
                </c:pt>
                <c:pt idx="1">
                  <c:v>2013-2018</c:v>
                </c:pt>
              </c:strCache>
            </c:strRef>
          </c:cat>
          <c:val>
            <c:numRef>
              <c:f>'[Bok3 (003).xlsx]Ark1'!$C$9:$D$9</c:f>
              <c:numCache>
                <c:formatCode>General</c:formatCode>
                <c:ptCount val="2"/>
                <c:pt idx="0">
                  <c:v>0.6</c:v>
                </c:pt>
                <c:pt idx="1">
                  <c:v>0.7</c:v>
                </c:pt>
              </c:numCache>
            </c:numRef>
          </c:val>
          <c:extLst>
            <c:ext xmlns:c16="http://schemas.microsoft.com/office/drawing/2014/chart" uri="{C3380CC4-5D6E-409C-BE32-E72D297353CC}">
              <c16:uniqueId val="{00000000-5F79-422C-B640-D93800134070}"/>
            </c:ext>
          </c:extLst>
        </c:ser>
        <c:dLbls>
          <c:showLegendKey val="0"/>
          <c:showVal val="0"/>
          <c:showCatName val="0"/>
          <c:showSerName val="0"/>
          <c:showPercent val="0"/>
          <c:showBubbleSize val="0"/>
        </c:dLbls>
        <c:gapWidth val="100"/>
        <c:overlap val="-24"/>
        <c:axId val="657233480"/>
        <c:axId val="657233808"/>
      </c:barChart>
      <c:catAx>
        <c:axId val="65723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nb-NO"/>
          </a:p>
        </c:txPr>
        <c:crossAx val="657233808"/>
        <c:crosses val="autoZero"/>
        <c:auto val="1"/>
        <c:lblAlgn val="ctr"/>
        <c:lblOffset val="100"/>
        <c:noMultiLvlLbl val="0"/>
      </c:catAx>
      <c:valAx>
        <c:axId val="6572338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nb-NO"/>
          </a:p>
        </c:txPr>
        <c:crossAx val="657233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400" dirty="0"/>
              <a:t>Netto driftsresultat i prosent av brutto driftsutgifter. Kommunesektoren samlet.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9.1399913898455726E-2"/>
          <c:y val="0.23649964233223675"/>
          <c:w val="0.54539200505499386"/>
          <c:h val="0.70184493534896653"/>
        </c:manualLayout>
      </c:layout>
      <c:barChart>
        <c:barDir val="col"/>
        <c:grouping val="clustered"/>
        <c:varyColors val="0"/>
        <c:ser>
          <c:idx val="1"/>
          <c:order val="1"/>
          <c:tx>
            <c:strRef>
              <c:f>'[Bok3 (003).xlsx]Ark1'!$A$18</c:f>
              <c:strCache>
                <c:ptCount val="1"/>
                <c:pt idx="0">
                  <c:v>Netto driftsresultat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'[Bok3 (003).xlsx]Ark1'!$B$16:$F$16</c:f>
              <c:numCache>
                <c:formatCode>General</c:formatCode>
                <c:ptCount val="5"/>
                <c:pt idx="0">
                  <c:v>2014</c:v>
                </c:pt>
                <c:pt idx="1">
                  <c:v>2015</c:v>
                </c:pt>
                <c:pt idx="2">
                  <c:v>2016</c:v>
                </c:pt>
                <c:pt idx="3">
                  <c:v>2017</c:v>
                </c:pt>
                <c:pt idx="4">
                  <c:v>2018</c:v>
                </c:pt>
              </c:numCache>
            </c:numRef>
          </c:cat>
          <c:val>
            <c:numRef>
              <c:f>'[Bok3 (003).xlsx]Ark1'!$B$18:$F$18</c:f>
              <c:numCache>
                <c:formatCode>General</c:formatCode>
                <c:ptCount val="5"/>
                <c:pt idx="0">
                  <c:v>1.5</c:v>
                </c:pt>
                <c:pt idx="1">
                  <c:v>3.2</c:v>
                </c:pt>
                <c:pt idx="2">
                  <c:v>4.2</c:v>
                </c:pt>
                <c:pt idx="3">
                  <c:v>3.9</c:v>
                </c:pt>
                <c:pt idx="4">
                  <c:v>2.8</c:v>
                </c:pt>
              </c:numCache>
            </c:numRef>
          </c:val>
          <c:extLst>
            <c:ext xmlns:c16="http://schemas.microsoft.com/office/drawing/2014/chart" uri="{C3380CC4-5D6E-409C-BE32-E72D297353CC}">
              <c16:uniqueId val="{00000000-0798-4975-9934-B781E30088C6}"/>
            </c:ext>
          </c:extLst>
        </c:ser>
        <c:dLbls>
          <c:showLegendKey val="0"/>
          <c:showVal val="0"/>
          <c:showCatName val="0"/>
          <c:showSerName val="0"/>
          <c:showPercent val="0"/>
          <c:showBubbleSize val="0"/>
        </c:dLbls>
        <c:gapWidth val="219"/>
        <c:axId val="610557368"/>
        <c:axId val="610561632"/>
      </c:barChart>
      <c:lineChart>
        <c:grouping val="standard"/>
        <c:varyColors val="0"/>
        <c:ser>
          <c:idx val="0"/>
          <c:order val="0"/>
          <c:tx>
            <c:strRef>
              <c:f>'[Bok3 (003).xlsx]Ark1'!$A$17</c:f>
              <c:strCache>
                <c:ptCount val="1"/>
                <c:pt idx="0">
                  <c:v>TBUs anbefaling</c:v>
                </c:pt>
              </c:strCache>
            </c:strRef>
          </c:tx>
          <c:spPr>
            <a:ln w="38100" cap="rnd">
              <a:solidFill>
                <a:schemeClr val="accent1">
                  <a:lumMod val="50000"/>
                </a:schemeClr>
              </a:solidFill>
              <a:prstDash val="sysDot"/>
              <a:round/>
            </a:ln>
            <a:effectLst/>
          </c:spPr>
          <c:marker>
            <c:symbol val="none"/>
          </c:marker>
          <c:cat>
            <c:numRef>
              <c:f>'[Bok3 (003).xlsx]Ark1'!$B$16:$F$16</c:f>
              <c:numCache>
                <c:formatCode>General</c:formatCode>
                <c:ptCount val="5"/>
                <c:pt idx="0">
                  <c:v>2014</c:v>
                </c:pt>
                <c:pt idx="1">
                  <c:v>2015</c:v>
                </c:pt>
                <c:pt idx="2">
                  <c:v>2016</c:v>
                </c:pt>
                <c:pt idx="3">
                  <c:v>2017</c:v>
                </c:pt>
                <c:pt idx="4">
                  <c:v>2018</c:v>
                </c:pt>
              </c:numCache>
            </c:numRef>
          </c:cat>
          <c:val>
            <c:numRef>
              <c:f>'[Bok3 (003).xlsx]Ark1'!$B$17:$F$17</c:f>
              <c:numCache>
                <c:formatCode>General</c:formatCode>
                <c:ptCount val="5"/>
                <c:pt idx="0">
                  <c:v>2</c:v>
                </c:pt>
                <c:pt idx="1">
                  <c:v>2</c:v>
                </c:pt>
                <c:pt idx="2">
                  <c:v>2</c:v>
                </c:pt>
                <c:pt idx="3">
                  <c:v>2</c:v>
                </c:pt>
                <c:pt idx="4">
                  <c:v>2</c:v>
                </c:pt>
              </c:numCache>
            </c:numRef>
          </c:val>
          <c:smooth val="0"/>
          <c:extLst>
            <c:ext xmlns:c16="http://schemas.microsoft.com/office/drawing/2014/chart" uri="{C3380CC4-5D6E-409C-BE32-E72D297353CC}">
              <c16:uniqueId val="{00000001-0798-4975-9934-B781E30088C6}"/>
            </c:ext>
          </c:extLst>
        </c:ser>
        <c:dLbls>
          <c:showLegendKey val="0"/>
          <c:showVal val="0"/>
          <c:showCatName val="0"/>
          <c:showSerName val="0"/>
          <c:showPercent val="0"/>
          <c:showBubbleSize val="0"/>
        </c:dLbls>
        <c:marker val="1"/>
        <c:smooth val="0"/>
        <c:axId val="610559992"/>
        <c:axId val="610558680"/>
      </c:lineChart>
      <c:catAx>
        <c:axId val="610559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10558680"/>
        <c:crosses val="autoZero"/>
        <c:auto val="1"/>
        <c:lblAlgn val="ctr"/>
        <c:lblOffset val="100"/>
        <c:noMultiLvlLbl val="0"/>
      </c:catAx>
      <c:valAx>
        <c:axId val="610558680"/>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10559992"/>
        <c:crosses val="autoZero"/>
        <c:crossBetween val="between"/>
      </c:valAx>
      <c:valAx>
        <c:axId val="610561632"/>
        <c:scaling>
          <c:orientation val="minMax"/>
          <c:max val="4.5"/>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10557368"/>
        <c:crosses val="max"/>
        <c:crossBetween val="between"/>
      </c:valAx>
      <c:catAx>
        <c:axId val="610557368"/>
        <c:scaling>
          <c:orientation val="minMax"/>
        </c:scaling>
        <c:delete val="1"/>
        <c:axPos val="b"/>
        <c:numFmt formatCode="General" sourceLinked="1"/>
        <c:majorTickMark val="out"/>
        <c:minorTickMark val="none"/>
        <c:tickLblPos val="nextTo"/>
        <c:crossAx val="610561632"/>
        <c:crosses val="autoZero"/>
        <c:auto val="1"/>
        <c:lblAlgn val="ctr"/>
        <c:lblOffset val="100"/>
        <c:noMultiLvlLbl val="0"/>
      </c:catAx>
      <c:spPr>
        <a:noFill/>
        <a:ln>
          <a:noFill/>
        </a:ln>
        <a:effectLst/>
      </c:spPr>
    </c:plotArea>
    <c:legend>
      <c:legendPos val="r"/>
      <c:layout>
        <c:manualLayout>
          <c:xMode val="edge"/>
          <c:yMode val="edge"/>
          <c:x val="0.71055490362181983"/>
          <c:y val="0.48195131975957634"/>
          <c:w val="0.2872404802244195"/>
          <c:h val="0.407909332617231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400"/>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107677080386017E-2"/>
          <c:y val="6.5986811308863441E-2"/>
          <c:w val="0.92243378034773282"/>
          <c:h val="0.84457585645721756"/>
        </c:manualLayout>
      </c:layout>
      <c:barChart>
        <c:barDir val="col"/>
        <c:grouping val="clustered"/>
        <c:varyColors val="0"/>
        <c:ser>
          <c:idx val="0"/>
          <c:order val="0"/>
          <c:tx>
            <c:strRef>
              <c:f>'Tall figur 13.1'!$B$1</c:f>
              <c:strCache>
                <c:ptCount val="1"/>
                <c:pt idx="0">
                  <c:v>Antall kommuner i ROBEK</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C84C-427A-8F14-50F250D57FE0}"/>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03-C84C-427A-8F14-50F250D57FE0}"/>
              </c:ext>
            </c:extLst>
          </c:dPt>
          <c:dPt>
            <c:idx val="19"/>
            <c:invertIfNegative val="0"/>
            <c:bubble3D val="0"/>
            <c:spPr>
              <a:solidFill>
                <a:srgbClr val="007434"/>
              </a:solidFill>
              <a:ln>
                <a:noFill/>
              </a:ln>
              <a:effectLst/>
            </c:spPr>
            <c:extLst>
              <c:ext xmlns:c16="http://schemas.microsoft.com/office/drawing/2014/chart" uri="{C3380CC4-5D6E-409C-BE32-E72D297353CC}">
                <c16:uniqueId val="{00000005-C84C-427A-8F14-50F250D57FE0}"/>
              </c:ext>
            </c:extLst>
          </c:dPt>
          <c:cat>
            <c:strRef>
              <c:f>'Tall figur 13.1'!$A$2:$A$21</c:f>
              <c:strCache>
                <c:ptCount val="20"/>
                <c:pt idx="0">
                  <c:v>1.1.2001</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Anslag 2019</c:v>
                </c:pt>
              </c:strCache>
            </c:strRef>
          </c:cat>
          <c:val>
            <c:numRef>
              <c:f>'Tall figur 13.1'!$B$2:$B$21</c:f>
              <c:numCache>
                <c:formatCode>General</c:formatCode>
                <c:ptCount val="20"/>
                <c:pt idx="0">
                  <c:v>57</c:v>
                </c:pt>
                <c:pt idx="1">
                  <c:v>81</c:v>
                </c:pt>
                <c:pt idx="2">
                  <c:v>79</c:v>
                </c:pt>
                <c:pt idx="3">
                  <c:v>108</c:v>
                </c:pt>
                <c:pt idx="4">
                  <c:v>118</c:v>
                </c:pt>
                <c:pt idx="5">
                  <c:v>88</c:v>
                </c:pt>
                <c:pt idx="6">
                  <c:v>73</c:v>
                </c:pt>
                <c:pt idx="7">
                  <c:v>42</c:v>
                </c:pt>
                <c:pt idx="8">
                  <c:v>44</c:v>
                </c:pt>
                <c:pt idx="9">
                  <c:v>48</c:v>
                </c:pt>
                <c:pt idx="10">
                  <c:v>49</c:v>
                </c:pt>
                <c:pt idx="11">
                  <c:v>51</c:v>
                </c:pt>
                <c:pt idx="12">
                  <c:v>47</c:v>
                </c:pt>
                <c:pt idx="13">
                  <c:v>46</c:v>
                </c:pt>
                <c:pt idx="14">
                  <c:v>54</c:v>
                </c:pt>
                <c:pt idx="15">
                  <c:v>49</c:v>
                </c:pt>
                <c:pt idx="16">
                  <c:v>47</c:v>
                </c:pt>
                <c:pt idx="17">
                  <c:v>28</c:v>
                </c:pt>
                <c:pt idx="18">
                  <c:v>17</c:v>
                </c:pt>
                <c:pt idx="19">
                  <c:v>10</c:v>
                </c:pt>
              </c:numCache>
            </c:numRef>
          </c:val>
          <c:extLst>
            <c:ext xmlns:c16="http://schemas.microsoft.com/office/drawing/2014/chart" uri="{C3380CC4-5D6E-409C-BE32-E72D297353CC}">
              <c16:uniqueId val="{00000006-C84C-427A-8F14-50F250D57FE0}"/>
            </c:ext>
          </c:extLst>
        </c:ser>
        <c:dLbls>
          <c:showLegendKey val="0"/>
          <c:showVal val="0"/>
          <c:showCatName val="0"/>
          <c:showSerName val="0"/>
          <c:showPercent val="0"/>
          <c:showBubbleSize val="0"/>
        </c:dLbls>
        <c:gapWidth val="50"/>
        <c:overlap val="-27"/>
        <c:axId val="906512144"/>
        <c:axId val="906513128"/>
      </c:barChart>
      <c:catAx>
        <c:axId val="90651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906513128"/>
        <c:crosses val="autoZero"/>
        <c:auto val="1"/>
        <c:lblAlgn val="ctr"/>
        <c:lblOffset val="100"/>
        <c:tickLblSkip val="4"/>
        <c:noMultiLvlLbl val="0"/>
      </c:catAx>
      <c:valAx>
        <c:axId val="906513128"/>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9065121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b-N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755048314298861"/>
          <c:y val="7.4986906636670417E-2"/>
          <c:w val="0.78297992462038779"/>
          <c:h val="0.88659793814432986"/>
        </c:manualLayout>
      </c:layout>
      <c:barChart>
        <c:barDir val="col"/>
        <c:grouping val="stacked"/>
        <c:varyColors val="0"/>
        <c:ser>
          <c:idx val="0"/>
          <c:order val="0"/>
          <c:tx>
            <c:strRef>
              <c:f>'https://sp.felles.dep.no/sites/0xitei/Dokumenter/[Handlingsrom 2011 til 2020.xlsx]Handlingsrom alt fratrukket'!$F$1:$F$2</c:f>
              <c:strCache>
                <c:ptCount val="1"/>
                <c:pt idx="0">
                  <c:v>Vekst frie inntekter, fratrukket demografi/pensjon/satsinger mill. kr.</c:v>
                </c:pt>
              </c:strCache>
            </c:strRef>
          </c:tx>
          <c:spPr>
            <a:gradFill rotWithShape="1">
              <a:gsLst>
                <a:gs pos="0">
                  <a:schemeClr val="accent3">
                    <a:shade val="76000"/>
                    <a:shade val="51000"/>
                    <a:satMod val="130000"/>
                  </a:schemeClr>
                </a:gs>
                <a:gs pos="80000">
                  <a:schemeClr val="accent3">
                    <a:shade val="76000"/>
                    <a:shade val="93000"/>
                    <a:satMod val="130000"/>
                  </a:schemeClr>
                </a:gs>
                <a:gs pos="100000">
                  <a:schemeClr val="accent3">
                    <a:shade val="76000"/>
                    <a:shade val="94000"/>
                    <a:satMod val="135000"/>
                  </a:schemeClr>
                </a:gs>
              </a:gsLst>
              <a:lin ang="16200000" scaled="0"/>
            </a:gradFill>
            <a:ln>
              <a:noFill/>
            </a:ln>
            <a:effectLst/>
          </c:spPr>
          <c:invertIfNegative val="0"/>
          <c:cat>
            <c:numRef>
              <c:f>'[1]Handlingsrom alt fratrukket'!$A$3:$A$13</c:f>
              <c:numCache>
                <c:formatCode>General</c:formatCode>
                <c:ptCount val="11"/>
                <c:pt idx="1">
                  <c:v>2011</c:v>
                </c:pt>
                <c:pt idx="2">
                  <c:v>2012</c:v>
                </c:pt>
                <c:pt idx="3">
                  <c:v>2013</c:v>
                </c:pt>
                <c:pt idx="4">
                  <c:v>2014</c:v>
                </c:pt>
                <c:pt idx="5">
                  <c:v>2015</c:v>
                </c:pt>
                <c:pt idx="6">
                  <c:v>2016</c:v>
                </c:pt>
                <c:pt idx="7">
                  <c:v>2017</c:v>
                </c:pt>
                <c:pt idx="8">
                  <c:v>2018</c:v>
                </c:pt>
                <c:pt idx="9">
                  <c:v>2019</c:v>
                </c:pt>
                <c:pt idx="10">
                  <c:v>2020</c:v>
                </c:pt>
              </c:numCache>
            </c:numRef>
          </c:cat>
          <c:val>
            <c:numRef>
              <c:f>'[1]Handlingsrom alt fratrukket'!$F$3:$F$13</c:f>
              <c:numCache>
                <c:formatCode>General</c:formatCode>
                <c:ptCount val="11"/>
                <c:pt idx="1">
                  <c:v>50</c:v>
                </c:pt>
                <c:pt idx="2">
                  <c:v>-150</c:v>
                </c:pt>
                <c:pt idx="3">
                  <c:v>600</c:v>
                </c:pt>
                <c:pt idx="4">
                  <c:v>-57</c:v>
                </c:pt>
                <c:pt idx="5">
                  <c:v>1100</c:v>
                </c:pt>
                <c:pt idx="6">
                  <c:v>900</c:v>
                </c:pt>
                <c:pt idx="7">
                  <c:v>325</c:v>
                </c:pt>
                <c:pt idx="8">
                  <c:v>450</c:v>
                </c:pt>
                <c:pt idx="9">
                  <c:v>350</c:v>
                </c:pt>
                <c:pt idx="10">
                  <c:v>300</c:v>
                </c:pt>
              </c:numCache>
            </c:numRef>
          </c:val>
          <c:extLst>
            <c:ext xmlns:c16="http://schemas.microsoft.com/office/drawing/2014/chart" uri="{C3380CC4-5D6E-409C-BE32-E72D297353CC}">
              <c16:uniqueId val="{00000000-373D-4282-9F9C-F149B930310E}"/>
            </c:ext>
          </c:extLst>
        </c:ser>
        <c:ser>
          <c:idx val="1"/>
          <c:order val="1"/>
          <c:tx>
            <c:v>Mill. kroner</c:v>
          </c:tx>
          <c:spPr>
            <a:gradFill rotWithShape="1">
              <a:gsLst>
                <a:gs pos="0">
                  <a:schemeClr val="accent3">
                    <a:tint val="77000"/>
                    <a:shade val="51000"/>
                    <a:satMod val="130000"/>
                  </a:schemeClr>
                </a:gs>
                <a:gs pos="80000">
                  <a:schemeClr val="accent3">
                    <a:tint val="77000"/>
                    <a:shade val="93000"/>
                    <a:satMod val="130000"/>
                  </a:schemeClr>
                </a:gs>
                <a:gs pos="100000">
                  <a:schemeClr val="accent3">
                    <a:tint val="77000"/>
                    <a:shade val="94000"/>
                    <a:satMod val="135000"/>
                  </a:schemeClr>
                </a:gs>
              </a:gsLst>
              <a:lin ang="16200000" scaled="0"/>
            </a:gradFill>
            <a:ln>
              <a:noFill/>
            </a:ln>
            <a:effectLst/>
          </c:spPr>
          <c:invertIfNegative val="0"/>
          <c:val>
            <c:numLit>
              <c:formatCode>General</c:formatCode>
              <c:ptCount val="1"/>
              <c:pt idx="0">
                <c:v>1</c:v>
              </c:pt>
            </c:numLit>
          </c:val>
          <c:extLst>
            <c:ext xmlns:c16="http://schemas.microsoft.com/office/drawing/2014/chart" uri="{C3380CC4-5D6E-409C-BE32-E72D297353CC}">
              <c16:uniqueId val="{00000001-373D-4282-9F9C-F149B930310E}"/>
            </c:ext>
          </c:extLst>
        </c:ser>
        <c:dLbls>
          <c:showLegendKey val="0"/>
          <c:showVal val="0"/>
          <c:showCatName val="0"/>
          <c:showSerName val="0"/>
          <c:showPercent val="0"/>
          <c:showBubbleSize val="0"/>
        </c:dLbls>
        <c:gapWidth val="150"/>
        <c:overlap val="100"/>
        <c:axId val="935624472"/>
        <c:axId val="935615944"/>
      </c:barChart>
      <c:catAx>
        <c:axId val="935624472"/>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nb-NO"/>
          </a:p>
        </c:txPr>
        <c:crossAx val="935615944"/>
        <c:crosses val="autoZero"/>
        <c:auto val="1"/>
        <c:lblAlgn val="ctr"/>
        <c:lblOffset val="100"/>
        <c:noMultiLvlLbl val="0"/>
      </c:catAx>
      <c:valAx>
        <c:axId val="9356159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nb-NO" dirty="0"/>
                  <a:t>Millioner</a:t>
                </a:r>
                <a:r>
                  <a:rPr lang="nb-NO" baseline="0" dirty="0"/>
                  <a:t> </a:t>
                </a:r>
                <a:r>
                  <a:rPr lang="nb-NO" dirty="0"/>
                  <a:t> kroner </a:t>
                </a:r>
              </a:p>
              <a:p>
                <a:pPr>
                  <a:defRPr/>
                </a:pPr>
                <a:endParaRPr lang="nb-NO" dirty="0"/>
              </a:p>
            </c:rich>
          </c:tx>
          <c:overlay val="0"/>
          <c:spPr>
            <a:noFill/>
            <a:ln>
              <a:noFill/>
            </a:ln>
            <a:effectLst/>
          </c:spPr>
          <c:txPr>
            <a:bodyPr rot="-54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nb-NO"/>
          </a:p>
        </c:txPr>
        <c:crossAx val="935624472"/>
        <c:crosses val="autoZero"/>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plotVisOnly val="1"/>
    <c:dispBlanksAs val="gap"/>
    <c:showDLblsOverMax val="0"/>
  </c:chart>
  <c:spPr>
    <a:noFill/>
    <a:ln>
      <a:noFill/>
    </a:ln>
    <a:effectLst/>
  </c:spPr>
  <c:txPr>
    <a:bodyPr/>
    <a:lstStyle/>
    <a:p>
      <a:pPr>
        <a:defRPr sz="2800">
          <a:solidFill>
            <a:schemeClr val="tx1"/>
          </a:solidFill>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68954842183192E-2"/>
          <c:y val="2.7296587926509186E-2"/>
          <c:w val="0.9306883101150818"/>
          <c:h val="0.85224345382024103"/>
        </c:manualLayout>
      </c:layout>
      <c:barChart>
        <c:barDir val="col"/>
        <c:grouping val="clustered"/>
        <c:varyColors val="0"/>
        <c:ser>
          <c:idx val="0"/>
          <c:order val="0"/>
          <c:tx>
            <c:strRef>
              <c:f>Data!$A$6</c:f>
              <c:strCache>
                <c:ptCount val="1"/>
                <c:pt idx="0">
                  <c:v>Utbetalinger i mill. kr.</c:v>
                </c:pt>
              </c:strCache>
            </c:strRef>
          </c:tx>
          <c:spPr>
            <a:solidFill>
              <a:schemeClr val="accent1"/>
            </a:solidFill>
            <a:ln>
              <a:noFill/>
            </a:ln>
            <a:effectLst/>
          </c:spPr>
          <c:invertIfNegative val="0"/>
          <c:dPt>
            <c:idx val="16"/>
            <c:invertIfNegative val="0"/>
            <c:bubble3D val="0"/>
            <c:spPr>
              <a:solidFill>
                <a:schemeClr val="accent2"/>
              </a:solidFill>
              <a:ln>
                <a:noFill/>
              </a:ln>
              <a:effectLst/>
            </c:spPr>
            <c:extLst>
              <c:ext xmlns:c16="http://schemas.microsoft.com/office/drawing/2014/chart" uri="{C3380CC4-5D6E-409C-BE32-E72D297353CC}">
                <c16:uniqueId val="{00000001-E560-4BC4-9523-CD39119E1491}"/>
              </c:ext>
            </c:extLst>
          </c:dPt>
          <c:cat>
            <c:strRef>
              <c:f>Data!$B$2:$R$2</c:f>
              <c:strCach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strCache>
            </c:strRef>
          </c:cat>
          <c:val>
            <c:numRef>
              <c:f>Data!$B$6:$R$6</c:f>
              <c:numCache>
                <c:formatCode>#,##0</c:formatCode>
                <c:ptCount val="17"/>
                <c:pt idx="0">
                  <c:v>1506</c:v>
                </c:pt>
                <c:pt idx="1">
                  <c:v>1852</c:v>
                </c:pt>
                <c:pt idx="2">
                  <c:v>1700</c:v>
                </c:pt>
                <c:pt idx="3">
                  <c:v>2018</c:v>
                </c:pt>
                <c:pt idx="4">
                  <c:v>2966</c:v>
                </c:pt>
                <c:pt idx="5">
                  <c:v>3998</c:v>
                </c:pt>
                <c:pt idx="6">
                  <c:v>4160</c:v>
                </c:pt>
                <c:pt idx="7">
                  <c:v>4655</c:v>
                </c:pt>
                <c:pt idx="8">
                  <c:v>5330</c:v>
                </c:pt>
                <c:pt idx="9">
                  <c:v>6361</c:v>
                </c:pt>
                <c:pt idx="10" formatCode="_ * #\ ##0_ ;_ * \-#\ ##0_ ;_ * &quot;-&quot;??_ ;_ @_ ">
                  <c:v>7270.8270000000002</c:v>
                </c:pt>
                <c:pt idx="11" formatCode="_ * #\ ##0_ ;_ * \-#\ ##0_ ;_ * &quot;-&quot;??_ ;_ @_ ">
                  <c:v>8264.16</c:v>
                </c:pt>
                <c:pt idx="12" formatCode="_ * #\ ##0_ ;_ * \-#\ ##0_ ;_ * &quot;-&quot;??_ ;_ @_ ">
                  <c:v>8643.8760000000002</c:v>
                </c:pt>
                <c:pt idx="13" formatCode="_ * #\ ##0_ ;_ * \-#\ ##0_ ;_ * &quot;-&quot;??_ ;_ @_ ">
                  <c:v>9038.9890000000014</c:v>
                </c:pt>
                <c:pt idx="14" formatCode="_ * #\ ##0_ ;_ * \-#\ ##0_ ;_ * &quot;-&quot;??_ ;_ @_ ">
                  <c:v>9325.6059999999998</c:v>
                </c:pt>
                <c:pt idx="15" formatCode="_ * #\ ##0_ ;_ * \-#\ ##0_ ;_ * &quot;-&quot;??_ ;_ @_ ">
                  <c:v>10188.647000000001</c:v>
                </c:pt>
                <c:pt idx="16" formatCode="_ * #\ ##0_ ;_ * \-#\ ##0_ ;_ * &quot;-&quot;??_ ;_ @_ ">
                  <c:v>10768</c:v>
                </c:pt>
              </c:numCache>
            </c:numRef>
          </c:val>
          <c:extLst>
            <c:ext xmlns:c16="http://schemas.microsoft.com/office/drawing/2014/chart" uri="{C3380CC4-5D6E-409C-BE32-E72D297353CC}">
              <c16:uniqueId val="{00000002-E560-4BC4-9523-CD39119E1491}"/>
            </c:ext>
          </c:extLst>
        </c:ser>
        <c:dLbls>
          <c:showLegendKey val="0"/>
          <c:showVal val="0"/>
          <c:showCatName val="0"/>
          <c:showSerName val="0"/>
          <c:showPercent val="0"/>
          <c:showBubbleSize val="0"/>
        </c:dLbls>
        <c:gapWidth val="150"/>
        <c:axId val="280077856"/>
        <c:axId val="280078248"/>
      </c:barChart>
      <c:lineChart>
        <c:grouping val="standard"/>
        <c:varyColors val="0"/>
        <c:ser>
          <c:idx val="1"/>
          <c:order val="1"/>
          <c:tx>
            <c:strRef>
              <c:f>Data!$A$10</c:f>
              <c:strCache>
                <c:ptCount val="1"/>
                <c:pt idx="0">
                  <c:v>Antall mottakere</c:v>
                </c:pt>
              </c:strCache>
            </c:strRef>
          </c:tx>
          <c:spPr>
            <a:ln w="28575" cap="rnd">
              <a:solidFill>
                <a:schemeClr val="accent2"/>
              </a:solidFill>
              <a:round/>
            </a:ln>
            <a:effectLst/>
          </c:spPr>
          <c:marker>
            <c:symbol val="circle"/>
            <c:size val="10"/>
            <c:spPr>
              <a:solidFill>
                <a:schemeClr val="tx1"/>
              </a:solidFill>
              <a:ln w="9525">
                <a:solidFill>
                  <a:schemeClr val="tx1"/>
                </a:solidFill>
              </a:ln>
              <a:effectLst/>
            </c:spPr>
          </c:marker>
          <c:cat>
            <c:strRef>
              <c:f>Data!$B$2:$R$2</c:f>
              <c:strCach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strCache>
            </c:strRef>
          </c:cat>
          <c:val>
            <c:numRef>
              <c:f>Data!$B$10:$R$10</c:f>
              <c:numCache>
                <c:formatCode>#,##0</c:formatCode>
                <c:ptCount val="17"/>
                <c:pt idx="0">
                  <c:v>3398</c:v>
                </c:pt>
                <c:pt idx="1">
                  <c:v>3676</c:v>
                </c:pt>
                <c:pt idx="2">
                  <c:v>3766</c:v>
                </c:pt>
                <c:pt idx="3">
                  <c:v>4013</c:v>
                </c:pt>
                <c:pt idx="4">
                  <c:v>4505</c:v>
                </c:pt>
                <c:pt idx="5">
                  <c:v>5299</c:v>
                </c:pt>
                <c:pt idx="6">
                  <c:v>5527</c:v>
                </c:pt>
                <c:pt idx="7">
                  <c:v>5742</c:v>
                </c:pt>
                <c:pt idx="8">
                  <c:v>6118</c:v>
                </c:pt>
                <c:pt idx="9">
                  <c:v>6667</c:v>
                </c:pt>
                <c:pt idx="10">
                  <c:v>7125</c:v>
                </c:pt>
                <c:pt idx="11">
                  <c:v>7517</c:v>
                </c:pt>
                <c:pt idx="12" formatCode="_ * #\ ##0_ ;_ * \-#\ ##0_ ;_ * &quot;-&quot;??_ ;_ @_ ">
                  <c:v>7781</c:v>
                </c:pt>
                <c:pt idx="13" formatCode="_ * #\ ##0_ ;_ * \-#\ ##0_ ;_ * &quot;-&quot;??_ ;_ @_ ">
                  <c:v>7927</c:v>
                </c:pt>
                <c:pt idx="14" formatCode="_ * #\ ##0_ ;_ * \-#\ ##0_ ;_ * &quot;-&quot;??_ ;_ @_ ">
                  <c:v>8033</c:v>
                </c:pt>
                <c:pt idx="15" formatCode="_ * #\ ##0_ ;_ * \-#\ ##0_ ;_ * &quot;-&quot;??_ ;_ @_ ">
                  <c:v>8135</c:v>
                </c:pt>
              </c:numCache>
            </c:numRef>
          </c:val>
          <c:smooth val="0"/>
          <c:extLst>
            <c:ext xmlns:c16="http://schemas.microsoft.com/office/drawing/2014/chart" uri="{C3380CC4-5D6E-409C-BE32-E72D297353CC}">
              <c16:uniqueId val="{00000003-E560-4BC4-9523-CD39119E1491}"/>
            </c:ext>
          </c:extLst>
        </c:ser>
        <c:dLbls>
          <c:showLegendKey val="0"/>
          <c:showVal val="0"/>
          <c:showCatName val="0"/>
          <c:showSerName val="0"/>
          <c:showPercent val="0"/>
          <c:showBubbleSize val="0"/>
        </c:dLbls>
        <c:marker val="1"/>
        <c:smooth val="0"/>
        <c:axId val="280077856"/>
        <c:axId val="280078248"/>
      </c:lineChart>
      <c:catAx>
        <c:axId val="28007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80078248"/>
        <c:crosses val="autoZero"/>
        <c:auto val="1"/>
        <c:lblAlgn val="ctr"/>
        <c:lblOffset val="100"/>
        <c:noMultiLvlLbl val="0"/>
      </c:catAx>
      <c:valAx>
        <c:axId val="280078248"/>
        <c:scaling>
          <c:orientation val="minMax"/>
          <c:max val="11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80077856"/>
        <c:crosses val="autoZero"/>
        <c:crossBetween val="between"/>
        <c:majorUnit val="1000"/>
      </c:valAx>
      <c:spPr>
        <a:noFill/>
        <a:ln>
          <a:noFill/>
        </a:ln>
        <a:effectLst/>
      </c:spPr>
    </c:plotArea>
    <c:legend>
      <c:legendPos val="b"/>
      <c:layout>
        <c:manualLayout>
          <c:xMode val="edge"/>
          <c:yMode val="edge"/>
          <c:x val="9.299899051080153E-2"/>
          <c:y val="2.7709756752846839E-2"/>
          <c:w val="0.27783759337775088"/>
          <c:h val="0.156892719118771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0.88232</cdr:x>
      <cdr:y>0.93323</cdr:y>
    </cdr:from>
    <cdr:to>
      <cdr:x>1</cdr:x>
      <cdr:y>0.99835</cdr:y>
    </cdr:to>
    <cdr:sp macro="" textlink="">
      <cdr:nvSpPr>
        <cdr:cNvPr id="2" name="TekstSylinder 1"/>
        <cdr:cNvSpPr txBox="1"/>
      </cdr:nvSpPr>
      <cdr:spPr>
        <a:xfrm xmlns:a="http://schemas.openxmlformats.org/drawingml/2006/main">
          <a:off x="9594437" y="4536504"/>
          <a:ext cx="1279664" cy="3165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nb-NO" sz="1400" b="1" dirty="0">
              <a:solidFill>
                <a:schemeClr val="tx1">
                  <a:lumMod val="65000"/>
                  <a:lumOff val="35000"/>
                </a:schemeClr>
              </a:solidFill>
            </a:rPr>
            <a:t>Anslag 2019</a:t>
          </a:r>
        </a:p>
      </cdr:txBody>
    </cdr:sp>
  </cdr:relSizeAnchor>
  <cdr:relSizeAnchor xmlns:cdr="http://schemas.openxmlformats.org/drawingml/2006/chartDrawing">
    <cdr:from>
      <cdr:x>1</cdr:x>
      <cdr:y>0.80962</cdr:y>
    </cdr:from>
    <cdr:to>
      <cdr:x>1</cdr:x>
      <cdr:y>0.80962</cdr:y>
    </cdr:to>
    <cdr:grpSp>
      <cdr:nvGrpSpPr>
        <cdr:cNvPr id="3" name="Gruppe 2">
          <a:extLst xmlns:a="http://schemas.openxmlformats.org/drawingml/2006/main">
            <a:ext uri="{FF2B5EF4-FFF2-40B4-BE49-F238E27FC236}">
              <a16:creationId xmlns:a16="http://schemas.microsoft.com/office/drawing/2014/main" id="{A4267C0E-1B2D-48CA-B6A9-F419928940BC}"/>
            </a:ext>
          </a:extLst>
        </cdr:cNvPr>
        <cdr:cNvGrpSpPr/>
      </cdr:nvGrpSpPr>
      <cdr:grpSpPr>
        <a:xfrm xmlns:a="http://schemas.openxmlformats.org/drawingml/2006/main">
          <a:off x="10874101" y="3935622"/>
          <a:ext cx="0" cy="0"/>
          <a:chOff x="10874101" y="3935622"/>
          <a:chExt cx="0" cy="0"/>
        </a:xfrm>
      </cdr:grpSpPr>
    </cdr:grpSp>
  </cdr:relSizeAnchor>
  <cdr:relSizeAnchor xmlns:cdr="http://schemas.openxmlformats.org/drawingml/2006/chartDrawing">
    <cdr:from>
      <cdr:x>0.94125</cdr:x>
      <cdr:y>0.70811</cdr:y>
    </cdr:from>
    <cdr:to>
      <cdr:x>1</cdr:x>
      <cdr:y>0.83539</cdr:y>
    </cdr:to>
    <cdr:sp macro="" textlink="">
      <cdr:nvSpPr>
        <cdr:cNvPr id="7" name="TekstSylinder 6"/>
        <cdr:cNvSpPr txBox="1"/>
      </cdr:nvSpPr>
      <cdr:spPr>
        <a:xfrm xmlns:a="http://schemas.openxmlformats.org/drawingml/2006/main">
          <a:off x="9217917" y="3204889"/>
          <a:ext cx="575370"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0.93026</cdr:x>
      <cdr:y>0.91339</cdr:y>
    </cdr:from>
    <cdr:to>
      <cdr:x>0.98462</cdr:x>
      <cdr:y>0.98583</cdr:y>
    </cdr:to>
    <cdr:sp macro="" textlink="">
      <cdr:nvSpPr>
        <cdr:cNvPr id="2" name="TekstSylinder 1"/>
        <cdr:cNvSpPr txBox="1"/>
      </cdr:nvSpPr>
      <cdr:spPr>
        <a:xfrm xmlns:a="http://schemas.openxmlformats.org/drawingml/2006/main">
          <a:off x="8639175" y="5524500"/>
          <a:ext cx="504825"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100"/>
        </a:p>
      </cdr:txBody>
    </cdr:sp>
  </cdr:relSizeAnchor>
  <cdr:relSizeAnchor xmlns:cdr="http://schemas.openxmlformats.org/drawingml/2006/chartDrawing">
    <cdr:from>
      <cdr:x>0.9159</cdr:x>
      <cdr:y>0.91181</cdr:y>
    </cdr:from>
    <cdr:to>
      <cdr:x>0.98974</cdr:x>
      <cdr:y>0.98583</cdr:y>
    </cdr:to>
    <cdr:sp macro="" textlink="">
      <cdr:nvSpPr>
        <cdr:cNvPr id="3" name="TekstSylinder 2"/>
        <cdr:cNvSpPr txBox="1"/>
      </cdr:nvSpPr>
      <cdr:spPr>
        <a:xfrm xmlns:a="http://schemas.openxmlformats.org/drawingml/2006/main">
          <a:off x="8505826" y="5514975"/>
          <a:ext cx="685800"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100"/>
        </a:p>
      </cdr:txBody>
    </cdr:sp>
  </cdr:relSizeAnchor>
  <cdr:relSizeAnchor xmlns:cdr="http://schemas.openxmlformats.org/drawingml/2006/chartDrawing">
    <cdr:from>
      <cdr:x>0.91897</cdr:x>
      <cdr:y>0</cdr:y>
    </cdr:from>
    <cdr:to>
      <cdr:x>0.99487</cdr:x>
      <cdr:y>0.04409</cdr:y>
    </cdr:to>
    <cdr:sp macro="" textlink="">
      <cdr:nvSpPr>
        <cdr:cNvPr id="4" name="TekstSylinder 3"/>
        <cdr:cNvSpPr txBox="1"/>
      </cdr:nvSpPr>
      <cdr:spPr>
        <a:xfrm xmlns:a="http://schemas.openxmlformats.org/drawingml/2006/main">
          <a:off x="8534400" y="0"/>
          <a:ext cx="70485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b="1"/>
            <a:t>Budsjett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BCF24DE-A009-47EC-A994-2C17E4B067A3}" type="datetimeFigureOut">
              <a:rPr lang="nb-NO" smtClean="0"/>
              <a:t>7. okt 2019</a:t>
            </a:fld>
            <a:endParaRPr lang="nb-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A1D7869-2FA0-46F6-845B-C2F49CB8A068}" type="slidenum">
              <a:rPr lang="nb-NO" smtClean="0"/>
              <a:t>‹#›</a:t>
            </a:fld>
            <a:endParaRPr lang="nb-NO"/>
          </a:p>
        </p:txBody>
      </p:sp>
    </p:spTree>
    <p:extLst>
      <p:ext uri="{BB962C8B-B14F-4D97-AF65-F5344CB8AC3E}">
        <p14:creationId xmlns:p14="http://schemas.microsoft.com/office/powerpoint/2010/main" val="178753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C18B6A-70AD-4AB0-A02D-C0FC08D14F91}" type="datetimeFigureOut">
              <a:rPr lang="nb-NO"/>
              <a:pPr>
                <a:defRPr/>
              </a:pPr>
              <a:t>7. okt 2019</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773A84-FC95-4064-B83F-81CB4A0C49A5}" type="slidenum">
              <a:rPr lang="nb-NO"/>
              <a:pPr>
                <a:defRPr/>
              </a:pPr>
              <a:t>‹#›</a:t>
            </a:fld>
            <a:endParaRPr lang="nb-NO"/>
          </a:p>
        </p:txBody>
      </p:sp>
    </p:spTree>
    <p:extLst>
      <p:ext uri="{BB962C8B-B14F-4D97-AF65-F5344CB8AC3E}">
        <p14:creationId xmlns:p14="http://schemas.microsoft.com/office/powerpoint/2010/main" val="3570969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a:t>
            </a:fld>
            <a:endParaRPr lang="nb-NO"/>
          </a:p>
        </p:txBody>
      </p:sp>
    </p:spTree>
    <p:extLst>
      <p:ext uri="{BB962C8B-B14F-4D97-AF65-F5344CB8AC3E}">
        <p14:creationId xmlns:p14="http://schemas.microsoft.com/office/powerpoint/2010/main" val="105909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Veksten i frie inntekter i 2020 dekker økte utgifter til demografi og pensjon. </a:t>
            </a:r>
          </a:p>
          <a:p>
            <a:endParaRPr lang="nb-NO" dirty="0"/>
          </a:p>
          <a:p>
            <a:r>
              <a:rPr lang="nb-NO" dirty="0"/>
              <a:t>Merutgifter til demografi som må dekkes av veksten i frie inntekter er anslått til </a:t>
            </a:r>
            <a:r>
              <a:rPr lang="nb-NO" b="1" dirty="0"/>
              <a:t>900 millioner kroner</a:t>
            </a:r>
            <a:r>
              <a:rPr lang="nb-NO" dirty="0"/>
              <a:t> for sektoren samlet. </a:t>
            </a:r>
          </a:p>
          <a:p>
            <a:endParaRPr lang="nb-NO" dirty="0"/>
          </a:p>
          <a:p>
            <a:r>
              <a:rPr lang="nb-NO" dirty="0"/>
              <a:t>Hele veksten i frie inntekter i 2020 på 1,3 mrd. gis til kommunene. Det er fordi kommunene anslås å få økte demografiutgifter i 2020 på om lag</a:t>
            </a:r>
            <a:r>
              <a:rPr lang="nb-NO" baseline="0" dirty="0"/>
              <a:t> 1,3 mrd</a:t>
            </a:r>
            <a:r>
              <a:rPr lang="nb-NO" dirty="0"/>
              <a:t>. kroner.</a:t>
            </a:r>
          </a:p>
          <a:p>
            <a:endParaRPr lang="nb-NO" dirty="0"/>
          </a:p>
          <a:p>
            <a:r>
              <a:rPr lang="nb-NO" dirty="0"/>
              <a:t>Fylkeskommunene ventes å få 400 millioner kroner i </a:t>
            </a:r>
            <a:r>
              <a:rPr lang="nb-NO" b="1" dirty="0"/>
              <a:t>reduserte</a:t>
            </a:r>
            <a:r>
              <a:rPr lang="nb-NO" dirty="0"/>
              <a:t> demografiutgifter neste år, fordi det blir færre i aldersgruppen 16–18 år. </a:t>
            </a:r>
          </a:p>
          <a:p>
            <a:r>
              <a:rPr lang="nb-NO" dirty="0"/>
              <a:t> </a:t>
            </a:r>
          </a:p>
          <a:p>
            <a:r>
              <a:rPr lang="nb-NO" dirty="0"/>
              <a:t>Pensjonskostnadene er ventet å gå </a:t>
            </a:r>
            <a:r>
              <a:rPr lang="nb-NO" b="1" dirty="0"/>
              <a:t>ned</a:t>
            </a:r>
            <a:r>
              <a:rPr lang="nb-NO" dirty="0"/>
              <a:t> </a:t>
            </a:r>
            <a:r>
              <a:rPr lang="nb-NO" b="1" dirty="0"/>
              <a:t>med om lag 450 millioner kroner</a:t>
            </a:r>
            <a:r>
              <a:rPr lang="nb-NO" dirty="0"/>
              <a:t> i 2020.</a:t>
            </a:r>
          </a:p>
          <a:p>
            <a:endParaRPr lang="nb-NO" dirty="0"/>
          </a:p>
          <a:p>
            <a:r>
              <a:rPr lang="nb-NO" dirty="0"/>
              <a:t>Dermed er de samlede demografi- og pensjonskostnadene i 2020 betydelig lavere enn det som er lagt til grunn i statsbudsjettene de siste årene.</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10</a:t>
            </a:fld>
            <a:endParaRPr lang="nb-NO"/>
          </a:p>
        </p:txBody>
      </p:sp>
    </p:spTree>
    <p:extLst>
      <p:ext uri="{BB962C8B-B14F-4D97-AF65-F5344CB8AC3E}">
        <p14:creationId xmlns:p14="http://schemas.microsoft.com/office/powerpoint/2010/main" val="246704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a:p>
            <a:r>
              <a:rPr lang="nb-NO" dirty="0"/>
              <a:t>Det foreslås at noen av regjeringens hovedsatsinger – tidlig innsats i skolen og satsingen på rusfeltet - skal dekkes innenfor veksten i frie inntekter. </a:t>
            </a:r>
          </a:p>
          <a:p>
            <a:r>
              <a:rPr lang="nb-NO" dirty="0"/>
              <a:t> </a:t>
            </a:r>
          </a:p>
          <a:p>
            <a:r>
              <a:rPr lang="nb-NO" dirty="0"/>
              <a:t>Samlet utgjør dette 550 millioner kroner i 2020: </a:t>
            </a:r>
          </a:p>
          <a:p>
            <a:pPr marL="171450" indent="-171450">
              <a:buFont typeface="Arial" panose="020B0604020202020204" pitchFamily="34" charset="0"/>
              <a:buChar char="•"/>
            </a:pPr>
            <a:r>
              <a:rPr lang="nb-NO" dirty="0"/>
              <a:t>400 millioner kroner til tidlig innsats i skolen </a:t>
            </a:r>
          </a:p>
          <a:p>
            <a:pPr marL="171450" indent="-171450">
              <a:buFont typeface="Arial" panose="020B0604020202020204" pitchFamily="34" charset="0"/>
              <a:buChar char="•"/>
            </a:pPr>
            <a:r>
              <a:rPr lang="nb-NO" dirty="0"/>
              <a:t>150 millioner kroner til satsingen på rusfeltet. </a:t>
            </a:r>
          </a:p>
          <a:p>
            <a:r>
              <a:rPr lang="nb-NO" dirty="0"/>
              <a:t> </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11</a:t>
            </a:fld>
            <a:endParaRPr lang="nb-NO"/>
          </a:p>
        </p:txBody>
      </p:sp>
    </p:spTree>
    <p:extLst>
      <p:ext uri="{BB962C8B-B14F-4D97-AF65-F5344CB8AC3E}">
        <p14:creationId xmlns:p14="http://schemas.microsoft.com/office/powerpoint/2010/main" val="224628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vi tar hensyn til satsingene innenfor veksten i frie inntekter og utgifter til demografi og pensjon, gir regjeringens forslag til vekst i frie inntekter i 2020 et handlingsrom for sektoren på om lag 300 millioner kroner.</a:t>
            </a:r>
          </a:p>
          <a:p>
            <a:endParaRPr lang="nb-NO" dirty="0"/>
          </a:p>
          <a:p>
            <a:r>
              <a:rPr lang="nb-NO" dirty="0"/>
              <a:t>Budsjettopplegget for 2020 gir sektoren noe handlingsrom, men det er fortsatt nødvendig å prioritere og sikre god ressursbruk.</a:t>
            </a:r>
          </a:p>
          <a:p>
            <a:endParaRPr lang="nb-NO" dirty="0"/>
          </a:p>
          <a:p>
            <a:r>
              <a:rPr lang="nb-NO" dirty="0"/>
              <a:t>Kommunene</a:t>
            </a:r>
            <a:r>
              <a:rPr lang="nb-NO" baseline="0" dirty="0"/>
              <a:t> kan øke handlingsrommet (ut over 0,3 </a:t>
            </a:r>
            <a:r>
              <a:rPr lang="nb-NO" baseline="0" dirty="0" err="1"/>
              <a:t>mrd</a:t>
            </a:r>
            <a:r>
              <a:rPr lang="nb-NO" baseline="0" dirty="0"/>
              <a:t>) gjennom </a:t>
            </a:r>
            <a:r>
              <a:rPr lang="nb-NO" dirty="0"/>
              <a:t>omstilling og effektivisering som frigjør ressurser. En effektivisering på 0,5 prosent (som tilsvarer ABE-reformen i staten) tilsvarer i 2020 1,3 milliarder kroner. Det er penger som kan brukes til bedre skoler, mer omsorg eller andre prioriterte tjenester.</a:t>
            </a:r>
          </a:p>
        </p:txBody>
      </p:sp>
      <p:sp>
        <p:nvSpPr>
          <p:cNvPr id="4" name="Plassholder for lysbildenummer 3"/>
          <p:cNvSpPr>
            <a:spLocks noGrp="1"/>
          </p:cNvSpPr>
          <p:nvPr>
            <p:ph type="sldNum" sz="quarter" idx="10"/>
          </p:nvPr>
        </p:nvSpPr>
        <p:spPr/>
        <p:txBody>
          <a:bodyPr/>
          <a:lstStyle/>
          <a:p>
            <a:fld id="{2C83C4CB-38E8-462F-A045-655413E75733}" type="slidenum">
              <a:rPr lang="nb-NO" smtClean="0"/>
              <a:t>12</a:t>
            </a:fld>
            <a:endParaRPr lang="nb-NO"/>
          </a:p>
        </p:txBody>
      </p:sp>
    </p:spTree>
    <p:extLst>
      <p:ext uri="{BB962C8B-B14F-4D97-AF65-F5344CB8AC3E}">
        <p14:creationId xmlns:p14="http://schemas.microsoft.com/office/powerpoint/2010/main" val="352182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viser handlingsrommet</a:t>
            </a:r>
            <a:r>
              <a:rPr lang="nb-NO" baseline="0" dirty="0"/>
              <a:t> for kommunesektoren, definert som vekst i frie inntekter fratrukket demografi- og pensjonskostnader og satsinger innenfor veksten i frie inntekter. Merk at figuren viser </a:t>
            </a:r>
            <a:r>
              <a:rPr lang="nb-NO" b="1" baseline="0" dirty="0"/>
              <a:t>regjeringens forslag </a:t>
            </a:r>
            <a:r>
              <a:rPr lang="nb-NO" baseline="0" dirty="0"/>
              <a:t>til budsjettopplegg for respektive år.</a:t>
            </a:r>
          </a:p>
          <a:p>
            <a:endParaRPr lang="nb-NO" baseline="0" dirty="0"/>
          </a:p>
          <a:p>
            <a:r>
              <a:rPr lang="nb-NO" dirty="0"/>
              <a:t>Handlingsrommet i 2020 er noe lavere enn handlingsrommet de senere årene. </a:t>
            </a:r>
          </a:p>
          <a:p>
            <a:endParaRPr lang="nb-NO" dirty="0"/>
          </a:p>
          <a:p>
            <a:r>
              <a:rPr lang="nb-NO" dirty="0"/>
              <a:t>Dette skyldes behovet for å holde litt igjen på pengebruken når det går godt i norsk økonomi, og det vil også ha betydning for kommunesektorens handlingsrom.</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13</a:t>
            </a:fld>
            <a:endParaRPr lang="nb-NO"/>
          </a:p>
        </p:txBody>
      </p:sp>
    </p:spTree>
    <p:extLst>
      <p:ext uri="{BB962C8B-B14F-4D97-AF65-F5344CB8AC3E}">
        <p14:creationId xmlns:p14="http://schemas.microsoft.com/office/powerpoint/2010/main" val="2102577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Innlemming av øremerkede tilskudd i rammetilskuddet styrker det lokale selvstyret og gir mindre byråkrati i kommune og stat. I 2020 innlemmes totalt 14 tilskudd på områder som helse og omsorg, justisfeltet, kunnskap, bolig, distrikts- og regionalpolitikk og samferdsel. Totalt utgjør tilskuddene som innlemmes om lag 3,6 milliarder kroner for kommunesektoren som helhet. </a:t>
            </a:r>
          </a:p>
          <a:p>
            <a:endParaRPr lang="nb-NO" dirty="0"/>
          </a:p>
          <a:p>
            <a:r>
              <a:rPr lang="nb-NO" dirty="0"/>
              <a:t>Over tid skal flere tilskudd avvikles og øremerkingen reduseres ytterligere. Vi skal hele tiden vurdere om øremerking av midler til et gitt formål egner seg best, eller om frie inntekter vil gi oss det samme eller et bedre resultat.</a:t>
            </a:r>
          </a:p>
          <a:p>
            <a:endParaRPr lang="nb-NO" dirty="0"/>
          </a:p>
          <a:p>
            <a:r>
              <a:rPr lang="nb-NO" dirty="0"/>
              <a:t>Tilskuddet til klinisk veterinærvakt ble varslet innlemmet i kommuneproposisjonen. Dette har regjeringen etter en helhetsvurdering snudd på, og tilskuddet videreføres på Landbruks- og matdepartementets budsjett.</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14</a:t>
            </a:fld>
            <a:endParaRPr lang="nb-NO"/>
          </a:p>
        </p:txBody>
      </p:sp>
    </p:spTree>
    <p:extLst>
      <p:ext uri="{BB962C8B-B14F-4D97-AF65-F5344CB8AC3E}">
        <p14:creationId xmlns:p14="http://schemas.microsoft.com/office/powerpoint/2010/main" val="1442123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Innlemming av tilskuddene ble varslet i kommuneproposisjonen 2020, bortsett</a:t>
            </a:r>
            <a:r>
              <a:rPr lang="nb-NO" baseline="0" dirty="0"/>
              <a:t> fra leirskoler og </a:t>
            </a:r>
            <a:r>
              <a:rPr lang="nb-NO" baseline="0" dirty="0" err="1"/>
              <a:t>habilitering</a:t>
            </a:r>
            <a:r>
              <a:rPr lang="nb-NO" baseline="0" dirty="0"/>
              <a:t>/rehabilitering som foreslås nå.</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15</a:t>
            </a:fld>
            <a:endParaRPr lang="nb-NO"/>
          </a:p>
        </p:txBody>
      </p:sp>
    </p:spTree>
    <p:extLst>
      <p:ext uri="{BB962C8B-B14F-4D97-AF65-F5344CB8AC3E}">
        <p14:creationId xmlns:p14="http://schemas.microsoft.com/office/powerpoint/2010/main" val="401102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Lærernormen har så langt</a:t>
            </a:r>
            <a:r>
              <a:rPr lang="nb-NO" baseline="0" dirty="0"/>
              <a:t> vært finansiert gjennom et øremerket tilskudd på KDs budsjett. Som vist på forrige lysark innlemmes dette tilskuddet i rammetilskuddet: 1 316,8 mill. kroner.</a:t>
            </a:r>
          </a:p>
          <a:p>
            <a:endParaRPr lang="nb-NO" baseline="0" dirty="0"/>
          </a:p>
          <a:p>
            <a:r>
              <a:rPr lang="nb-NO" baseline="0" dirty="0"/>
              <a:t>Disse midlene fordeles særskilt (tabell C) i 2020</a:t>
            </a:r>
            <a:r>
              <a:rPr lang="nb-NO" dirty="0"/>
              <a:t>, med om lag samme fordeling som i 2019</a:t>
            </a:r>
            <a:r>
              <a:rPr lang="nb-NO" baseline="0" dirty="0"/>
              <a:t>. Fra 2021 vil de blir fordelt etter </a:t>
            </a:r>
            <a:r>
              <a:rPr lang="nb-NO" dirty="0"/>
              <a:t>delkostnadsnøkkelen </a:t>
            </a:r>
            <a:r>
              <a:rPr lang="nb-NO" baseline="0" dirty="0"/>
              <a:t>for grunnskole</a:t>
            </a:r>
            <a:r>
              <a:rPr lang="nb-NO" dirty="0"/>
              <a:t>, og denne vil vurderes fram mot kommuneproposisjonen</a:t>
            </a:r>
            <a:r>
              <a:rPr lang="nb-NO" baseline="0" dirty="0"/>
              <a:t> for </a:t>
            </a:r>
            <a:r>
              <a:rPr lang="nb-NO" dirty="0"/>
              <a:t>2021</a:t>
            </a:r>
            <a:r>
              <a:rPr lang="nb-NO" baseline="0" dirty="0"/>
              <a:t>.</a:t>
            </a:r>
          </a:p>
          <a:p>
            <a:endParaRPr lang="nb-NO" baseline="0" dirty="0"/>
          </a:p>
          <a:p>
            <a:r>
              <a:rPr lang="nb-NO" baseline="0" dirty="0"/>
              <a:t>Videre er </a:t>
            </a:r>
            <a:r>
              <a:rPr lang="nb-NO" dirty="0"/>
              <a:t>400 mill. kroner av veksten i frie inntekter begrunnet med tidlig innsats (fordeles i 2020 etter delkostnadsnøkkelen for grunnskole). </a:t>
            </a:r>
            <a:r>
              <a:rPr lang="nb-NO" sz="1200" kern="1200" dirty="0">
                <a:solidFill>
                  <a:schemeClr val="tx1"/>
                </a:solidFill>
                <a:effectLst/>
                <a:latin typeface="+mn-lt"/>
                <a:ea typeface="+mn-ea"/>
                <a:cs typeface="+mn-cs"/>
              </a:rPr>
              <a:t>Disse</a:t>
            </a:r>
            <a:r>
              <a:rPr lang="nb-NO" sz="1200" kern="1200" baseline="0" dirty="0">
                <a:solidFill>
                  <a:schemeClr val="tx1"/>
                </a:solidFill>
                <a:effectLst/>
                <a:latin typeface="+mn-lt"/>
                <a:ea typeface="+mn-ea"/>
                <a:cs typeface="+mn-cs"/>
              </a:rPr>
              <a:t> midlene må ses i sammenheng.</a:t>
            </a:r>
          </a:p>
          <a:p>
            <a:endParaRPr lang="nb-NO" sz="1200" kern="1200" baseline="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Samlet sett innebærer dette at midler som kan benyttes til flere lærerårsverk som følge av lærernormen, videreføres på om lag samme nivå i 2020 som i 2019.</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16</a:t>
            </a:fld>
            <a:endParaRPr lang="nb-NO"/>
          </a:p>
        </p:txBody>
      </p:sp>
    </p:spTree>
    <p:extLst>
      <p:ext uri="{BB962C8B-B14F-4D97-AF65-F5344CB8AC3E}">
        <p14:creationId xmlns:p14="http://schemas.microsoft.com/office/powerpoint/2010/main" val="79918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a:t>Skatteoppkrevingen foreslås overført fra kommunene til Skatteetaten fra 1. juni 2020. Formålet</a:t>
            </a:r>
            <a:r>
              <a:rPr lang="nb-NO" baseline="0" dirty="0"/>
              <a:t> med overføringen er </a:t>
            </a:r>
            <a:r>
              <a:rPr lang="nb-NO" sz="1200" kern="1200" dirty="0">
                <a:solidFill>
                  <a:schemeClr val="tx1"/>
                </a:solidFill>
                <a:effectLst/>
                <a:latin typeface="+mn-lt"/>
                <a:ea typeface="+mn-ea"/>
                <a:cs typeface="+mn-cs"/>
              </a:rPr>
              <a:t>å styrke arbeidsgiverkontrollen og skjerpe kampen mot arbeidslivskriminalitet og svart økonomi.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kern="1200" dirty="0">
              <a:solidFill>
                <a:schemeClr val="tx1"/>
              </a:solidFill>
              <a:effectLst/>
              <a:latin typeface="+mn-lt"/>
              <a:ea typeface="+mn-ea"/>
              <a:cs typeface="+mn-cs"/>
            </a:endParaRPr>
          </a:p>
          <a:p>
            <a:r>
              <a:rPr lang="nb-NO" dirty="0"/>
              <a:t>Rammetilskuddet reduseres med 644,4 mill. kroner i 2020. Dette tilsvarer 7/12-effekten av 1279 årsverk.</a:t>
            </a:r>
          </a:p>
          <a:p>
            <a:r>
              <a:rPr lang="nb-NO" dirty="0"/>
              <a:t>Helårseffekten er 1 105 mill. kroner.</a:t>
            </a:r>
          </a:p>
          <a:p>
            <a:endParaRPr lang="nb-NO" dirty="0"/>
          </a:p>
          <a:p>
            <a:r>
              <a:rPr lang="nb-NO" dirty="0"/>
              <a:t>Selve skatteoppkrevingen vil ble utført på 40 steder der det allerede er skattekontorer. De resterende</a:t>
            </a:r>
            <a:r>
              <a:rPr lang="nb-NO" baseline="0" dirty="0"/>
              <a:t> skattekontorene får veiledningsoppgaver.</a:t>
            </a:r>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17</a:t>
            </a:fld>
            <a:endParaRPr lang="nb-NO"/>
          </a:p>
        </p:txBody>
      </p:sp>
    </p:spTree>
    <p:extLst>
      <p:ext uri="{BB962C8B-B14F-4D97-AF65-F5344CB8AC3E}">
        <p14:creationId xmlns:p14="http://schemas.microsoft.com/office/powerpoint/2010/main" val="820175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lvl="0" indent="-171450">
              <a:buFont typeface="Arial" panose="020B0604020202020204" pitchFamily="34" charset="0"/>
              <a:buChar char="•"/>
            </a:pPr>
            <a:r>
              <a:rPr lang="nb-NO" sz="1200" b="0" kern="1200" dirty="0">
                <a:solidFill>
                  <a:schemeClr val="tx1"/>
                </a:solidFill>
                <a:effectLst/>
                <a:latin typeface="+mn-lt"/>
                <a:ea typeface="+mn-ea"/>
                <a:cs typeface="+mn-cs"/>
              </a:rPr>
              <a:t>Det har vært en svært sterkt vekst i ordningen for ressurskrevende tjenester siden den ble innført i 2004. Da var utbetalingene på 1,5 milliarder kroner, mens det i budsjettet for 2020 foreslås en bevilgning på 10,8 milliarder kroner.</a:t>
            </a:r>
          </a:p>
          <a:p>
            <a:pPr marL="171450" lvl="0" indent="-171450">
              <a:buFont typeface="Arial" panose="020B0604020202020204" pitchFamily="34" charset="0"/>
              <a:buChar char="•"/>
            </a:pPr>
            <a:r>
              <a:rPr lang="nb-NO" sz="1200" b="0" kern="1200" dirty="0">
                <a:solidFill>
                  <a:schemeClr val="tx1"/>
                </a:solidFill>
                <a:effectLst/>
                <a:latin typeface="+mn-lt"/>
                <a:ea typeface="+mn-ea"/>
                <a:cs typeface="+mn-cs"/>
              </a:rPr>
              <a:t>Det foreslås en innstramming ved å øke innslagspunktet med 50 000 kroner utover lønnsveksten</a:t>
            </a:r>
            <a:r>
              <a:rPr lang="nb-NO" sz="1200" b="0" kern="1200" baseline="0" dirty="0">
                <a:solidFill>
                  <a:schemeClr val="tx1"/>
                </a:solidFill>
                <a:effectLst/>
                <a:latin typeface="+mn-lt"/>
                <a:ea typeface="+mn-ea"/>
                <a:cs typeface="+mn-cs"/>
              </a:rPr>
              <a:t> (til 1 361 000 kroner).</a:t>
            </a:r>
            <a:endParaRPr lang="nb-NO"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b="0" kern="1200" dirty="0">
                <a:solidFill>
                  <a:schemeClr val="tx1"/>
                </a:solidFill>
                <a:effectLst/>
                <a:latin typeface="+mn-lt"/>
                <a:ea typeface="+mn-ea"/>
                <a:cs typeface="+mn-cs"/>
              </a:rPr>
              <a:t>Dette er en innstramming tilsvarende 350 millioner kroner og vil påvirke kommunenes budsjetter allerede for 2019. Innstrammingen må sees i sammenheng med den sterke veksten i ordningen de siste årene.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Kompensasjonsgraden beholdes uendret på 80 prosent.</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18</a:t>
            </a:fld>
            <a:endParaRPr lang="nb-NO"/>
          </a:p>
        </p:txBody>
      </p:sp>
    </p:spTree>
    <p:extLst>
      <p:ext uri="{BB962C8B-B14F-4D97-AF65-F5344CB8AC3E}">
        <p14:creationId xmlns:p14="http://schemas.microsoft.com/office/powerpoint/2010/main" val="58189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marL="171450" indent="-171450">
              <a:buFontTx/>
              <a:buChar char="-"/>
            </a:pPr>
            <a:r>
              <a:rPr lang="nb-NO" dirty="0"/>
              <a:t>2000</a:t>
            </a:r>
            <a:r>
              <a:rPr lang="nb-NO" baseline="0" dirty="0"/>
              <a:t> heldøgns omsorgsplasser</a:t>
            </a:r>
          </a:p>
          <a:p>
            <a:pPr marL="628650" lvl="1" indent="-171450">
              <a:buFontTx/>
              <a:buChar char="-"/>
            </a:pPr>
            <a:r>
              <a:rPr lang="nb-NO" baseline="0" dirty="0"/>
              <a:t>Halvparten av plassene er netto nye og halvparten rehabiliterte</a:t>
            </a:r>
          </a:p>
          <a:p>
            <a:pPr marL="628650" lvl="1" indent="-171450">
              <a:buFontTx/>
              <a:buChar char="-"/>
            </a:pPr>
            <a:r>
              <a:rPr lang="nb-NO" baseline="0" dirty="0"/>
              <a:t>Samlet tilsagnsramme i 2020 er 3 595 mill. kroner</a:t>
            </a:r>
          </a:p>
          <a:p>
            <a:pPr marL="171450" lvl="0" indent="-171450">
              <a:buFontTx/>
              <a:buChar char="-"/>
            </a:pPr>
            <a:r>
              <a:rPr lang="nb-NO" baseline="0" dirty="0"/>
              <a:t>Kommunene ble i RNB 2019 kompensert med 90 mill. kroner i rammetilskuddet for merutgifter som følge av endringer i ordningen med arbeidsavklaringspenger (AAP). Kompensasjonen videreføres i 2020.</a:t>
            </a:r>
          </a:p>
          <a:p>
            <a:pPr marL="171450" lvl="0" indent="-171450">
              <a:buFontTx/>
              <a:buChar char="-"/>
            </a:pPr>
            <a:endParaRPr lang="nb-NO" baseline="0" dirty="0"/>
          </a:p>
          <a:p>
            <a:pPr marL="171450" lvl="0" indent="-171450">
              <a:buFontTx/>
              <a:buChar char="-"/>
            </a:pPr>
            <a:r>
              <a:rPr lang="nb-NO" baseline="0" dirty="0"/>
              <a:t>Det innføres en nasjonal ordning med inntektsgradert foreldrebetaling i SFO på 1. og 2. trinn fra skoleåret 2020/2021. Dette innebærer at foreldrebetaling for et heltidstilbud i SFO på 1.–2. trinn maksimalt skal utgjøre 6 pst. av den samlede person- og kapitalinntekten i husholdningen. Kommunene kompenseres i 2020 gjennom en økning i rammetilskuddet på 58,2 mill. kroner. (Helårseffekten et er 139,7 mill. kroner.) </a:t>
            </a:r>
          </a:p>
          <a:p>
            <a:pPr marL="171450" lvl="0" indent="-171450">
              <a:buFontTx/>
              <a:buChar char="-"/>
            </a:pPr>
            <a:endParaRPr lang="nb-NO" baseline="0" dirty="0"/>
          </a:p>
          <a:p>
            <a:pPr marL="171450" lvl="0" indent="-171450">
              <a:buFontTx/>
              <a:buChar char="-"/>
            </a:pPr>
            <a:r>
              <a:rPr lang="nb-NO" baseline="0" dirty="0"/>
              <a:t>Videre </a:t>
            </a:r>
            <a:r>
              <a:rPr lang="nb-NO" sz="1200" kern="1200" dirty="0">
                <a:solidFill>
                  <a:schemeClr val="tx1"/>
                </a:solidFill>
                <a:effectLst/>
                <a:latin typeface="+mn-lt"/>
                <a:ea typeface="+mn-ea"/>
                <a:cs typeface="+mn-cs"/>
              </a:rPr>
              <a:t>innføres det gratis SFO for elever med særskilte behov på 5.–7. trinn fra skoleåret 2020/21. Kommunene kompenseres gjennom en økning i rammetilskuddet på 21 mill. kroner i 2020. (Helårseffekten er 50,4 mill. kroner.)</a:t>
            </a:r>
          </a:p>
          <a:p>
            <a:pPr marL="171450" lvl="0" indent="-171450">
              <a:buFontTx/>
              <a:buChar char="-"/>
            </a:pPr>
            <a:endParaRPr lang="nb-NO" baseline="0" dirty="0"/>
          </a:p>
          <a:p>
            <a:pPr marL="171450" lvl="0" indent="-171450">
              <a:buFontTx/>
              <a:buChar char="-"/>
            </a:pPr>
            <a:r>
              <a:rPr lang="nb-NO" baseline="0" dirty="0"/>
              <a:t>De øremerkede midlene til frivilligsentraler ble overført fra Kulturdepartementets budsjett til rammetilskuddet i 2017. Det ble varslet at midlene skulle gis en særskilt fordeling i fire år. Bevilgningen ble økt i forbindelse med innlemmingen i 2017, og den er ytterligere økt i 2018 og 2019. Det foreslås en økning på 12,8 mill. kroner i 2020 til nyetablerte sentraler og prisjustering av dagens satser. Totalt fordeles det 200,2 mill. kroner i 2020. Kommunevis fordeling er vist i tabell C i Grønt hefte. Fra 2021 vil midlene bli fordelt etter ordinære kriterier i inntektssystemet.</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19</a:t>
            </a:fld>
            <a:endParaRPr lang="nb-NO"/>
          </a:p>
        </p:txBody>
      </p:sp>
    </p:spTree>
    <p:extLst>
      <p:ext uri="{BB962C8B-B14F-4D97-AF65-F5344CB8AC3E}">
        <p14:creationId xmlns:p14="http://schemas.microsoft.com/office/powerpoint/2010/main" val="98236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a:defRPr/>
            </a:pPr>
            <a:r>
              <a:rPr lang="nb-NO" b="1" baseline="0" dirty="0"/>
              <a:t>Hovedbudskap:</a:t>
            </a:r>
          </a:p>
          <a:p>
            <a:pPr>
              <a:defRPr/>
            </a:pPr>
            <a:endParaRPr lang="nb-NO" baseline="0" dirty="0"/>
          </a:p>
          <a:p>
            <a:pPr>
              <a:defRPr/>
            </a:pPr>
            <a:r>
              <a:rPr lang="nb-NO" baseline="0" dirty="0"/>
              <a:t>Det går godt i norsk økonomi. Arbeidsledigheten er lav og det skapes nye jobber i både bygd og by. </a:t>
            </a:r>
          </a:p>
          <a:p>
            <a:pPr>
              <a:defRPr/>
            </a:pPr>
            <a:endParaRPr lang="nb-NO" baseline="0" dirty="0"/>
          </a:p>
          <a:p>
            <a:pPr>
              <a:defRPr/>
            </a:pPr>
            <a:r>
              <a:rPr lang="nb-NO" baseline="0" dirty="0"/>
              <a:t>Dette gir positive effekter i lokalsamfunnet, og høy sysselsetting er viktig for å skape et bærekraftig velferdssamfunn. </a:t>
            </a:r>
          </a:p>
          <a:p>
            <a:pPr>
              <a:defRPr/>
            </a:pPr>
            <a:endParaRPr lang="nb-NO" baseline="0" dirty="0"/>
          </a:p>
          <a:p>
            <a:pPr>
              <a:defRPr/>
            </a:pPr>
            <a:r>
              <a:rPr lang="nb-NO" baseline="0" dirty="0"/>
              <a:t>Regjeringen prioriterer en forutsigbar kommuneøkonomi, slik at kommunesektoren skal kunne ivareta viktige oppgaver som barnehager, skole, helsetjenester, eldreomsorg og hjelp til dem som trenger det mest.</a:t>
            </a:r>
          </a:p>
          <a:p>
            <a:pPr>
              <a:defRPr/>
            </a:pPr>
            <a:endParaRPr lang="nb-NO" baseline="0" dirty="0"/>
          </a:p>
          <a:p>
            <a:pPr>
              <a:defRPr/>
            </a:pPr>
            <a:r>
              <a:rPr lang="nb-NO" baseline="0" dirty="0"/>
              <a:t>Når det går godt i norsk økonomi, er det viktig å holde igjen på utgiftene over statsbudsjettet. Det får også konsekvenser for de økonomiske rammene for kommunesektoren.</a:t>
            </a:r>
          </a:p>
          <a:p>
            <a:pPr>
              <a:defRPr/>
            </a:pPr>
            <a:endParaRPr lang="nb-NO" baseline="0" dirty="0"/>
          </a:p>
          <a:p>
            <a:pPr>
              <a:defRPr/>
            </a:pPr>
            <a:r>
              <a:rPr lang="nb-NO" baseline="0" dirty="0"/>
              <a:t>Kommunene har hatt mange år med sterk inntektsvekst, og har et godt økonomisk grunnlag når de går inn i 2020. </a:t>
            </a:r>
          </a:p>
          <a:p>
            <a:pPr>
              <a:defRPr/>
            </a:pPr>
            <a:endParaRPr lang="nb-NO" baseline="0" dirty="0"/>
          </a:p>
          <a:p>
            <a:pPr>
              <a:defRPr/>
            </a:pPr>
            <a:r>
              <a:rPr lang="nb-NO" baseline="0" dirty="0"/>
              <a:t>Kommunene må bruke handlingsrommet de nå har godt, og prioritere til det beste for sine innbyggere.</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a:t>
            </a:fld>
            <a:endParaRPr lang="nb-NO"/>
          </a:p>
        </p:txBody>
      </p:sp>
    </p:spTree>
    <p:extLst>
      <p:ext uri="{BB962C8B-B14F-4D97-AF65-F5344CB8AC3E}">
        <p14:creationId xmlns:p14="http://schemas.microsoft.com/office/powerpoint/2010/main" val="148640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dirty="0"/>
              <a:t>Engangstilskudd</a:t>
            </a:r>
          </a:p>
          <a:p>
            <a:pPr>
              <a:defRPr/>
            </a:pPr>
            <a:endParaRPr lang="nb-NO" dirty="0"/>
          </a:p>
          <a:p>
            <a:pPr>
              <a:defRPr/>
            </a:pPr>
            <a:r>
              <a:rPr lang="nb-NO" dirty="0"/>
              <a:t>Inndelingstilskudd: beregnes på gjeldende inntektssystem i 2016</a:t>
            </a:r>
          </a:p>
          <a:p>
            <a:endParaRPr lang="nb-NO" dirty="0"/>
          </a:p>
          <a:p>
            <a:pPr>
              <a:defRPr/>
            </a:pPr>
            <a:r>
              <a:rPr lang="nb-NO" dirty="0"/>
              <a:t>Veksttilskudd: skjønn</a:t>
            </a:r>
          </a:p>
          <a:p>
            <a:endParaRPr lang="nb-NO" dirty="0"/>
          </a:p>
          <a:p>
            <a:r>
              <a:rPr lang="nb-NO" dirty="0"/>
              <a:t>Utilsikta: Dere har mottatt beregninger på bosettingskriteriene.</a:t>
            </a:r>
          </a:p>
          <a:p>
            <a:r>
              <a:rPr lang="nb-NO" dirty="0"/>
              <a:t>Vi kan også sende konsekvenser av opphopingsindeksen (veldig små utslag, gjelder få kommuner – Moss, Indre Østfold, Stavanger. Om lag 1-2 mill. hver)</a:t>
            </a:r>
          </a:p>
          <a:p>
            <a:r>
              <a:rPr lang="nb-NO" dirty="0"/>
              <a:t>Skatt – vi regner ikke endringer i skatteutjevningen som utilsikta virkning</a:t>
            </a:r>
          </a:p>
          <a:p>
            <a:r>
              <a:rPr lang="nb-NO" dirty="0"/>
              <a:t>Må bruke skjønn</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20</a:t>
            </a:fld>
            <a:endParaRPr lang="nb-NO"/>
          </a:p>
        </p:txBody>
      </p:sp>
    </p:spTree>
    <p:extLst>
      <p:ext uri="{BB962C8B-B14F-4D97-AF65-F5344CB8AC3E}">
        <p14:creationId xmlns:p14="http://schemas.microsoft.com/office/powerpoint/2010/main" val="2326371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a:t>Gradert basis – som varslet i </a:t>
            </a:r>
            <a:r>
              <a:rPr lang="nb-NO" baseline="0" dirty="0" err="1"/>
              <a:t>kprop</a:t>
            </a:r>
            <a:r>
              <a:rPr lang="nb-NO" baseline="0" dirty="0"/>
              <a:t>. GB er ikke helt nøytralt for </a:t>
            </a:r>
            <a:r>
              <a:rPr lang="nb-NO" dirty="0"/>
              <a:t>kommunesammenslåing</a:t>
            </a:r>
            <a:r>
              <a:rPr lang="nb-NO" baseline="0" dirty="0"/>
              <a:t>. Færre kommuner fører til mer basistilskudd. Men smådriftsulempene blir ikke høyere av den grunn. Vektet ned for å holde kriteriet nøytralt. Grensen for full basis, </a:t>
            </a:r>
            <a:r>
              <a:rPr lang="nb-NO" baseline="0"/>
              <a:t>25,7 ligger </a:t>
            </a:r>
            <a:r>
              <a:rPr lang="nb-NO" baseline="0" dirty="0"/>
              <a:t>fast i 2020.</a:t>
            </a:r>
          </a:p>
          <a:p>
            <a:endParaRPr lang="nb-NO" baseline="0" dirty="0"/>
          </a:p>
          <a:p>
            <a:r>
              <a:rPr lang="nb-NO" baseline="0" dirty="0"/>
              <a:t>Kriteriedata ny struktur, spesielt grensejusteringer: Tatt høyde for dette. Hvis det er </a:t>
            </a:r>
            <a:r>
              <a:rPr lang="nb-NO" baseline="0" dirty="0" err="1"/>
              <a:t>spm</a:t>
            </a:r>
            <a:r>
              <a:rPr lang="nb-NO" baseline="0" dirty="0"/>
              <a:t> kan dere kontakte oss. </a:t>
            </a:r>
          </a:p>
          <a:p>
            <a:endParaRPr lang="nb-NO" baseline="0" dirty="0"/>
          </a:p>
          <a:p>
            <a:r>
              <a:rPr lang="nb-NO" baseline="0" dirty="0"/>
              <a:t>Grensejusteringer/vekst: Det er tatt høyde for dette i vekstberegning ved å korrigere rammetilskudd med </a:t>
            </a:r>
            <a:r>
              <a:rPr lang="nb-NO" baseline="0" dirty="0" err="1"/>
              <a:t>gj</a:t>
            </a:r>
            <a:r>
              <a:rPr lang="nb-NO" baseline="0" dirty="0"/>
              <a:t>. Innbyggertilskudd multiplisert med antall innbyggere som overføres ved grensejustering. </a:t>
            </a:r>
          </a:p>
          <a:p>
            <a:r>
              <a:rPr lang="nb-NO" baseline="0" dirty="0"/>
              <a:t>(dette gjelder også INGAR – endringer som følge av grensejusteringer inngår ikke i INGAR – tilsvarende korrigering)</a:t>
            </a:r>
          </a:p>
          <a:p>
            <a:endParaRPr lang="nb-NO" baseline="0" dirty="0"/>
          </a:p>
          <a:p>
            <a:r>
              <a:rPr lang="nb-NO" baseline="0" dirty="0"/>
              <a:t>Deling av kommuner: (Tysfjord og Snillfjord). Vekst beregnes ved å fordele rammetilskudd etter andel innbyggere som skal til de nye kommunene (regionsentertilskudd, eiendomsskatt kompensasjon, naturressursskatt fordeles etter faktiske forhold). Det gir et beste anslag på vekst</a:t>
            </a:r>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21</a:t>
            </a:fld>
            <a:endParaRPr lang="nb-NO"/>
          </a:p>
        </p:txBody>
      </p:sp>
    </p:spTree>
    <p:extLst>
      <p:ext uri="{BB962C8B-B14F-4D97-AF65-F5344CB8AC3E}">
        <p14:creationId xmlns:p14="http://schemas.microsoft.com/office/powerpoint/2010/main" val="3394857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Distriktsindeks</a:t>
            </a:r>
            <a:r>
              <a:rPr lang="nb-NO" dirty="0"/>
              <a:t> – som varslet bruker vi samme indeks som tidligere, bare oppdatert med nye tall</a:t>
            </a:r>
          </a:p>
          <a:p>
            <a:r>
              <a:rPr lang="nb-NO" dirty="0"/>
              <a:t>Videre prosess:</a:t>
            </a:r>
            <a:r>
              <a:rPr lang="nb-NO" baseline="0" dirty="0"/>
              <a:t> </a:t>
            </a:r>
            <a:r>
              <a:rPr lang="nb-NO" baseline="0" dirty="0" err="1"/>
              <a:t>Asplan</a:t>
            </a:r>
            <a:r>
              <a:rPr lang="nb-NO" baseline="0" dirty="0"/>
              <a:t> </a:t>
            </a:r>
            <a:r>
              <a:rPr lang="nb-NO" baseline="0" dirty="0" err="1"/>
              <a:t>Viak</a:t>
            </a:r>
            <a:r>
              <a:rPr lang="nb-NO" baseline="0" dirty="0"/>
              <a:t> har gjennomgått indeksen. Vi vil se på dette, og fastsette ny indeks, og se på de regionalpolitiske tilskuddene. Tar sikte på å komme tilbake bruk av indeksen i </a:t>
            </a:r>
            <a:r>
              <a:rPr lang="nb-NO" baseline="0" dirty="0" err="1"/>
              <a:t>kprop</a:t>
            </a:r>
            <a:r>
              <a:rPr lang="nb-NO" baseline="0" dirty="0"/>
              <a:t> 2021.</a:t>
            </a:r>
          </a:p>
          <a:p>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22</a:t>
            </a:fld>
            <a:endParaRPr lang="nb-NO"/>
          </a:p>
        </p:txBody>
      </p:sp>
    </p:spTree>
    <p:extLst>
      <p:ext uri="{BB962C8B-B14F-4D97-AF65-F5344CB8AC3E}">
        <p14:creationId xmlns:p14="http://schemas.microsoft.com/office/powerpoint/2010/main" val="1887533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23</a:t>
            </a:fld>
            <a:endParaRPr lang="nb-NO"/>
          </a:p>
        </p:txBody>
      </p:sp>
    </p:spTree>
    <p:extLst>
      <p:ext uri="{BB962C8B-B14F-4D97-AF65-F5344CB8AC3E}">
        <p14:creationId xmlns:p14="http://schemas.microsoft.com/office/powerpoint/2010/main" val="2313011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Barnehager: bemanningsnorm barnehager. Regjeringen har opprettet en overgangsordning for oppfylling av bemanningsnorm </a:t>
            </a:r>
            <a:r>
              <a:rPr lang="nb-NO"/>
              <a:t>i barnehager </a:t>
            </a:r>
            <a:r>
              <a:rPr lang="nb-NO" dirty="0"/>
              <a:t>2018-2020. 2020 er siste år, og tilskuddet er foreslått redusert med 160 </a:t>
            </a:r>
            <a:r>
              <a:rPr lang="nb-NO" baseline="0" dirty="0"/>
              <a:t>mill. </a:t>
            </a:r>
            <a:r>
              <a:rPr lang="nb-NO" dirty="0"/>
              <a:t>kroner. Det åpnes for at fylkesmannen etter søknad fra kommunen kan tildele skjønnsmidler til private eller ideelle barnehager hvis de får økonomiske problemer som følge av normen i 2020. Skal </a:t>
            </a:r>
            <a:r>
              <a:rPr lang="nb-NO" baseline="0" dirty="0"/>
              <a:t>ikke </a:t>
            </a:r>
            <a:r>
              <a:rPr lang="nb-NO" dirty="0"/>
              <a:t>gis til barnehager </a:t>
            </a:r>
            <a:r>
              <a:rPr lang="nb-NO" baseline="0" dirty="0"/>
              <a:t>som </a:t>
            </a:r>
            <a:r>
              <a:rPr lang="nb-NO" dirty="0"/>
              <a:t>er en del av et større konsern. Dette må vurderes.</a:t>
            </a:r>
            <a:endParaRPr lang="nb-NO" baseline="0" dirty="0"/>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24</a:t>
            </a:fld>
            <a:endParaRPr lang="nb-NO"/>
          </a:p>
        </p:txBody>
      </p:sp>
    </p:spTree>
    <p:extLst>
      <p:ext uri="{BB962C8B-B14F-4D97-AF65-F5344CB8AC3E}">
        <p14:creationId xmlns:p14="http://schemas.microsoft.com/office/powerpoint/2010/main" val="2028895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Den kommunale skattøren angir hvilken andel av skatt på alminnelig inntekt for personlige skattytere som tilfaller kommunesektoren.</a:t>
            </a:r>
          </a:p>
          <a:p>
            <a:pPr marL="171450" indent="-171450">
              <a:buFont typeface="Arial" panose="020B0604020202020204" pitchFamily="34" charset="0"/>
              <a:buChar char="•"/>
            </a:pPr>
            <a:r>
              <a:rPr lang="nb-NO" dirty="0"/>
              <a:t>I Kommuneproposisjonen 2020 ble det varslet at den kommunale skattøren skal fastsettes ut fra en målsetting om at skatteinntektene for kommunene skal utgjøre 40 prosent av de samlede inntektene.</a:t>
            </a:r>
          </a:p>
          <a:p>
            <a:pPr marL="171450" indent="-171450">
              <a:buFont typeface="Arial" panose="020B0604020202020204" pitchFamily="34" charset="0"/>
              <a:buChar char="•"/>
            </a:pPr>
            <a:r>
              <a:rPr lang="nb-NO" dirty="0"/>
              <a:t>I statsbudsjettet foreslås det at den kommunale skattøren for 2020 reduseres med 0,45 prosentpoeng til 11,1 prosent. Den fylkeskommunale skattøren reduseres med 0,15 prosentpoeng til 2,45 prosent.</a:t>
            </a:r>
          </a:p>
          <a:p>
            <a:pPr marL="171450" indent="-171450">
              <a:buFont typeface="Arial" panose="020B0604020202020204" pitchFamily="34" charset="0"/>
              <a:buChar char="•"/>
            </a:pPr>
            <a:r>
              <a:rPr lang="nb-NO" dirty="0"/>
              <a:t>Skatteinntektene anslås etter dette å utgjøre 40 prosent av kommunesektorens samlede inntekter i 2020.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dirty="0"/>
              <a:t>Kommunesektorens inntekter fra skatt på inntekt og formue anslås å utgjøre om lag 207,2 milliarder kroner i 2020, en nominell vekst på 2 prosent fra 2019. Økningen er moderat på grunn av de betydelig merskatteinntektene i 2019.</a:t>
            </a:r>
          </a:p>
          <a:p>
            <a:pPr marL="171450" indent="-171450">
              <a:buFont typeface="Arial" panose="020B0604020202020204" pitchFamily="34" charset="0"/>
              <a:buChar char="•"/>
            </a:pPr>
            <a:r>
              <a:rPr lang="nb-NO" dirty="0"/>
              <a:t>Anslaget på kommunesektorens skatteinntekter i 2020 bygger blant annet på 1,0 prosent sysselsettingsvekst og 3,6 prosent lønnsvekst fra 2019 til 2020.</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25</a:t>
            </a:fld>
            <a:endParaRPr lang="nb-NO"/>
          </a:p>
        </p:txBody>
      </p:sp>
    </p:spTree>
    <p:extLst>
      <p:ext uri="{BB962C8B-B14F-4D97-AF65-F5344CB8AC3E}">
        <p14:creationId xmlns:p14="http://schemas.microsoft.com/office/powerpoint/2010/main" val="21326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715153"/>
            <a:ext cx="5438140" cy="4713430"/>
          </a:xfrm>
        </p:spPr>
        <p:txBody>
          <a:bodyPr>
            <a:normAutofit fontScale="85000" lnSpcReduction="20000"/>
          </a:bodyPr>
          <a:lstStyle/>
          <a:p>
            <a:r>
              <a:rPr lang="nb-NO" dirty="0"/>
              <a:t>Kompensasjon</a:t>
            </a:r>
            <a:r>
              <a:rPr lang="nb-NO" baseline="0" dirty="0"/>
              <a:t> for bortfall av eiendomsskatt på </a:t>
            </a:r>
            <a:r>
              <a:rPr lang="nb-NO" dirty="0"/>
              <a:t>produksjonsutstyr og –installasjoner</a:t>
            </a:r>
            <a:r>
              <a:rPr lang="nb-NO" baseline="0" dirty="0"/>
              <a:t> ("maskinskatten"):</a:t>
            </a:r>
            <a:endParaRPr lang="nb-NO" dirty="0"/>
          </a:p>
          <a:p>
            <a:endParaRPr lang="nb-NO" dirty="0"/>
          </a:p>
          <a:p>
            <a:r>
              <a:rPr lang="nb-NO" dirty="0"/>
              <a:t>Produksjonsutstyr og -installasjoner er fritatt for eiendomsskatt f.o.m. 2019. Dette berører blant annet kraftkrevende industri, raffinerier, dataanlegg i store datasentre og kraftlinjer, og innebærer at skattegrunnlaget bare skal være verdien av "bygget", ikke "maskinene", i motsetning til hvordan det var t.o.m. 2018. Virksomheter med store produksjonsanlegg har fått de største lettelsene (og de berørte kommunene vil da få det største inntektsbortfallet). Eksempler er raffineriet på Mongstad (Lindås kommune), Hydro aluminium (Karmøy og Sunndal), </a:t>
            </a:r>
            <a:r>
              <a:rPr lang="nb-NO" dirty="0" err="1"/>
              <a:t>Ineos</a:t>
            </a:r>
            <a:r>
              <a:rPr lang="nb-NO" dirty="0"/>
              <a:t> </a:t>
            </a:r>
            <a:r>
              <a:rPr lang="nb-NO" dirty="0" err="1"/>
              <a:t>Rafnes</a:t>
            </a:r>
            <a:r>
              <a:rPr lang="nb-NO" dirty="0"/>
              <a:t> (Bamble).  Vannkraftanlegg, vindkraftanlegg og anlegg som er omfattet av særskattereglene for petroleum, har ikke blitt berørt av lovendringen.</a:t>
            </a:r>
          </a:p>
          <a:p>
            <a:r>
              <a:rPr lang="nb-NO" dirty="0"/>
              <a:t>Lovendringen fases gradvis inn over syv år, slik at i 2019 fikk endringen 1/7-effekt (kommunene kunne fremdeles skattlegge 6/7 av de gamle verdiene til maskinene). I 2020 blir denne effekten trappet opp til 2/7, i 2021 til 3/7 osv., slik at lovendringen først vil være fullt innfaset i 2025. </a:t>
            </a:r>
          </a:p>
          <a:p>
            <a:r>
              <a:rPr lang="nb-NO" dirty="0"/>
              <a:t>Lovendringen berørte nærmere 350 kommuner. KMD har anslått at disse taper i alt ca. 730 mill. kroner på lovendringen ved full innfasing. Effekten i 2019 blir da 1/7 av dette, dvs. ca. 104 mill. kroner. </a:t>
            </a:r>
          </a:p>
          <a:p>
            <a:r>
              <a:rPr lang="nb-NO" dirty="0"/>
              <a:t>Stortinget vedtok at det skulle gis tilnærmet full kompensasjon til kommuner som får redusert eksisterende inntekter som følge av denne lovendringen, begrenset oppad til 500 mill. kroner. Ettersom lovendringen – og de økonomiske konsekvensene av den – fases inn over syv år, gjør også kompensasjonen det. I 2019 har det blitt utbetalt 71 mill. kroner (=1/7 * 500 mill. kroner) i skjønnsmidler til kommuner som tapte på ordningen. Kommunene sett under ett blir dermed kompensert for om lag 2/3 av tapet.</a:t>
            </a:r>
          </a:p>
          <a:p>
            <a:r>
              <a:rPr lang="nb-NO" dirty="0"/>
              <a:t>De økonomiske konsekvensene for den enkelte kommune spriker mye. For mange kommuner er utslagene, målt i kroner per innbygger, relativt små. For andre kommuner er utslagene betydelige. I fordelingen av kompensasjonen ble kommunene i 2019 gitt full kompensasjon ut over en egenandel på om lag 17 kroner per innbygger. Dette innebærer at kommunene som fikk størst reduksjon i inntekter prioriteres (i alt 115 kommuner), og disse ble kompensert med en større andel av inntektsreduksjonen. Kommuner med mindre tap ble ikke kompensert i det hele tatt (229 kommuner). </a:t>
            </a:r>
          </a:p>
          <a:p>
            <a:r>
              <a:rPr lang="nb-NO" dirty="0"/>
              <a:t>I 2020 framgår kompensasjonen av tabell C i Grønt hefte. I alt 143 mill. kroner (= 500 mill. kroner * 2/7) er fordelt særskilt for å kompensere kommunene i 2020. Beløpet for den enkelte kommune er tilnærmet lik 2019-beløpet ganger to. Tilsvarende vil den kommunale egenandelen omtrent doble seg. Kommuner med et tap lavere enn ca. 32 kroner per innbygger vil ikke bli kompensert i 2020.</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26</a:t>
            </a:fld>
            <a:endParaRPr lang="nb-NO"/>
          </a:p>
        </p:txBody>
      </p:sp>
    </p:spTree>
    <p:extLst>
      <p:ext uri="{BB962C8B-B14F-4D97-AF65-F5344CB8AC3E}">
        <p14:creationId xmlns:p14="http://schemas.microsoft.com/office/powerpoint/2010/main" val="1411193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dirty="0"/>
              <a:t>Regjeringen foreslår en ny overgangsordning i eiendomsskatteloven for eiendomsskatt ved kommunesammenslåing. </a:t>
            </a:r>
          </a:p>
          <a:p>
            <a:endParaRPr lang="nb-NO" dirty="0"/>
          </a:p>
          <a:p>
            <a:r>
              <a:rPr lang="nb-NO" dirty="0"/>
              <a:t>Forslaget vil legge til rette for at sammenslåtte kommuner harmoniserer eiendomsskatten i den nye kommunen slik at disse kommunene ikke taper inntekter fra eiendomsskatten ved å slå seg sammen.</a:t>
            </a:r>
          </a:p>
          <a:p>
            <a:endParaRPr lang="nb-NO" dirty="0"/>
          </a:p>
          <a:p>
            <a:r>
              <a:rPr lang="nb-NO" dirty="0"/>
              <a:t>Forslaget fører samtidig ikke til en brå økning i eiendomsskatten for bolig- og fritidseiendom og næringseiendom fra et år til et annet. </a:t>
            </a:r>
          </a:p>
          <a:p>
            <a:endParaRPr lang="nb-NO" dirty="0"/>
          </a:p>
          <a:p>
            <a:r>
              <a:rPr lang="nb-NO" dirty="0"/>
              <a:t>Det foreslås at kommunene i en overgangsperiode på 3 år kan øke satsene med inntil 1 promilleenhet på bolig- og fritidseiendom, og 2 promilleenheter på næringseiendom per år. </a:t>
            </a:r>
          </a:p>
          <a:p>
            <a:endParaRPr lang="nb-NO" dirty="0"/>
          </a:p>
          <a:p>
            <a:r>
              <a:rPr lang="nb-NO" dirty="0"/>
              <a:t>Det er valgfritt om kommunen begynner samordning det første eller andre året etter sammenslåingen. For sammenslåingskommuner som trer i kraft fra 1. januar 2020, innebærer det en valgfrihet mellom oppstart i 2020 eller i 2021. Kommunene kan da tilpasse overgangsperioden til de lokale forholdene. Dersom kommunene velger å utsette oppstart av overgangsperioden, vil forholdene i de sammenslåtte kommunene med hensyn til eiendomsskatt forbli uendret det første året etter sammenslåingen.</a:t>
            </a:r>
          </a:p>
          <a:p>
            <a:endParaRPr lang="nb-NO" dirty="0"/>
          </a:p>
          <a:p>
            <a:r>
              <a:rPr lang="nb-NO" dirty="0"/>
              <a:t>Denne valgfriheten når det gjelder tidspunkt for oppstart av overgangsordning gir kommunene for eksempel mer tid til å gjennomføre en taksering. </a:t>
            </a:r>
          </a:p>
          <a:p>
            <a:r>
              <a:rPr lang="nb-NO" dirty="0"/>
              <a:t>I overgangsperioden kan ulike deler av den nye kommunen ha ulike satser for eiendomsskatt på samme type eiendom. Overgangsperioden skal brukes til å harmonisere eiendomsskatten i den nye kommunen.</a:t>
            </a:r>
          </a:p>
          <a:p>
            <a:endParaRPr lang="nb-NO" dirty="0"/>
          </a:p>
          <a:p>
            <a:r>
              <a:rPr lang="nb-NO" dirty="0"/>
              <a:t>Nye regler trer i kraft fra og med eiendomsskatteåret 2020.</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27</a:t>
            </a:fld>
            <a:endParaRPr lang="nb-NO"/>
          </a:p>
        </p:txBody>
      </p:sp>
    </p:spTree>
    <p:extLst>
      <p:ext uri="{BB962C8B-B14F-4D97-AF65-F5344CB8AC3E}">
        <p14:creationId xmlns:p14="http://schemas.microsoft.com/office/powerpoint/2010/main" val="4028418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a:t>Bildekreditering: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a:t>Slide: xx,</a:t>
            </a:r>
            <a:r>
              <a:rPr lang="nb-NO" baseline="0" dirty="0"/>
              <a:t> xx</a:t>
            </a:r>
            <a:r>
              <a:rPr lang="nb-NO" dirty="0"/>
              <a:t> og xx </a:t>
            </a:r>
            <a:r>
              <a:rPr lang="nb-NO" dirty="0" err="1"/>
              <a:t>Colourbox</a:t>
            </a:r>
            <a:r>
              <a:rPr lang="nb-NO" dirty="0"/>
              <a:t> </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28</a:t>
            </a:fld>
            <a:endParaRPr lang="nb-NO"/>
          </a:p>
        </p:txBody>
      </p:sp>
    </p:spTree>
    <p:extLst>
      <p:ext uri="{BB962C8B-B14F-4D97-AF65-F5344CB8AC3E}">
        <p14:creationId xmlns:p14="http://schemas.microsoft.com/office/powerpoint/2010/main" val="51828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Kommunene har gjennom flere år fått bedre økonomi. Regjeringen har prioritert kommuneøkonomien, og kommunene har jobbet godt med økonomisk</a:t>
            </a:r>
            <a:r>
              <a:rPr lang="nb-NO" baseline="0" dirty="0"/>
              <a:t> kontroll</a:t>
            </a:r>
            <a:r>
              <a:rPr lang="nb-NO" dirty="0"/>
              <a:t>. I tillegg har de fått høyere skatteinntekter enn det har vært budsjettert</a:t>
            </a:r>
            <a:r>
              <a:rPr lang="nb-NO" baseline="0" dirty="0"/>
              <a:t> med</a:t>
            </a:r>
            <a:r>
              <a:rPr lang="nb-NO" dirty="0"/>
              <a:t>. Til sammen gjør dette at kommunene jevnt over har oppnådd gode driftsresultater.</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a:t>
            </a:fld>
            <a:endParaRPr lang="nb-NO"/>
          </a:p>
        </p:txBody>
      </p:sp>
    </p:spTree>
    <p:extLst>
      <p:ext uri="{BB962C8B-B14F-4D97-AF65-F5344CB8AC3E}">
        <p14:creationId xmlns:p14="http://schemas.microsoft.com/office/powerpoint/2010/main" val="20242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a:t>
            </a:fld>
            <a:endParaRPr lang="nb-NO"/>
          </a:p>
        </p:txBody>
      </p:sp>
    </p:spTree>
    <p:extLst>
      <p:ext uri="{BB962C8B-B14F-4D97-AF65-F5344CB8AC3E}">
        <p14:creationId xmlns:p14="http://schemas.microsoft.com/office/powerpoint/2010/main" val="106977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Kommunesektoren har hatt god inntektsvekst de senere årene, og de bruker pengene godt. </a:t>
            </a:r>
          </a:p>
          <a:p>
            <a:endParaRPr lang="nb-NO" dirty="0"/>
          </a:p>
          <a:p>
            <a:r>
              <a:rPr lang="nb-NO" dirty="0"/>
              <a:t>Tall fra 2018 viser at dekningsgraden for 1-2-åringer i barnehagene går opp. Økt dekningsgrad blant de yngste skyldes at retten til plass er utvidet. </a:t>
            </a:r>
          </a:p>
          <a:p>
            <a:endParaRPr lang="nb-NO" dirty="0"/>
          </a:p>
          <a:p>
            <a:r>
              <a:rPr lang="nb-NO" dirty="0"/>
              <a:t>I grunnskolen har andelen elever som mottar spesialundervisning stabilisert seg, men antall timer spesialundervisning per elev øker fortsatt. </a:t>
            </a:r>
          </a:p>
          <a:p>
            <a:endParaRPr lang="nb-NO" dirty="0"/>
          </a:p>
          <a:p>
            <a:r>
              <a:rPr lang="nb-NO" dirty="0"/>
              <a:t>Grunnskolepoengene fra 2018 viser at elevprestasjonene ble forbedret. </a:t>
            </a:r>
          </a:p>
          <a:p>
            <a:endParaRPr lang="nb-NO" dirty="0"/>
          </a:p>
          <a:p>
            <a:r>
              <a:rPr lang="nb-NO" dirty="0"/>
              <a:t>Andelen elever som fullførte videregående opplæring innen fem år økte i 2018. </a:t>
            </a:r>
          </a:p>
          <a:p>
            <a:endParaRPr lang="nb-NO" dirty="0"/>
          </a:p>
          <a:p>
            <a:r>
              <a:rPr lang="nb-NO" dirty="0"/>
              <a:t>Det tilbys stadig flere læreplasser. Det skyldes blant annet fylkeskommunenes økte satsing på å gjøre lærlingeplasser tilgjengelige og økte statlige tilskudd til læreplasser. </a:t>
            </a:r>
          </a:p>
          <a:p>
            <a:endParaRPr lang="nb-NO" dirty="0"/>
          </a:p>
          <a:p>
            <a:r>
              <a:rPr lang="nb-NO" dirty="0"/>
              <a:t>Antall årsverk i barnevernet fortsatte å øke i 2018.</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5</a:t>
            </a:fld>
            <a:endParaRPr lang="nb-NO"/>
          </a:p>
        </p:txBody>
      </p:sp>
    </p:spTree>
    <p:extLst>
      <p:ext uri="{BB962C8B-B14F-4D97-AF65-F5344CB8AC3E}">
        <p14:creationId xmlns:p14="http://schemas.microsoft.com/office/powerpoint/2010/main" val="192158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defRPr/>
            </a:pPr>
            <a:r>
              <a:rPr lang="nb-NO" baseline="0" dirty="0"/>
              <a:t>Inntektsveksten i kommunesektoren i 2019 blir vesentlig høyere enn lagt opp til i statsbudsjettet i fjor høst. Det skyldes i hovedsak høyere skatteinntekter.</a:t>
            </a:r>
          </a:p>
          <a:p>
            <a:pPr>
              <a:defRPr/>
            </a:pPr>
            <a:endParaRPr lang="nb-NO" baseline="0" dirty="0"/>
          </a:p>
          <a:p>
            <a:pPr>
              <a:defRPr/>
            </a:pPr>
            <a:r>
              <a:rPr lang="nb-NO" baseline="0" dirty="0"/>
              <a:t>I revidert nasjonalbudsjett for 2019 ble kommunesektorens økonomiske handlingsrom styrket med om lag ½ milliard kroner.</a:t>
            </a:r>
          </a:p>
          <a:p>
            <a:pPr>
              <a:defRPr/>
            </a:pPr>
            <a:r>
              <a:rPr lang="nb-NO" baseline="0" dirty="0"/>
              <a:t>(nettovirkning av økt skatteanslag +1½ </a:t>
            </a:r>
            <a:r>
              <a:rPr lang="nb-NO" baseline="0" dirty="0" err="1"/>
              <a:t>mrd</a:t>
            </a:r>
            <a:r>
              <a:rPr lang="nb-NO" baseline="0" dirty="0"/>
              <a:t>; økt </a:t>
            </a:r>
            <a:r>
              <a:rPr lang="nb-NO" baseline="0" dirty="0" err="1"/>
              <a:t>deflator</a:t>
            </a:r>
            <a:r>
              <a:rPr lang="nb-NO" baseline="0" dirty="0"/>
              <a:t> fra 2,8 til 3,0 pst., -1mrd.)</a:t>
            </a:r>
          </a:p>
          <a:p>
            <a:pPr>
              <a:defRPr/>
            </a:pPr>
            <a:endParaRPr lang="nb-NO" baseline="0" dirty="0"/>
          </a:p>
          <a:p>
            <a:pPr>
              <a:defRPr/>
            </a:pPr>
            <a:r>
              <a:rPr lang="nb-NO" baseline="0" dirty="0"/>
              <a:t>Nå ligger det an til at kommunesektorens skatteinntekter i 2019 vil bli ytterligere 4,9 mrd. kroner høyere enn lagt til grunn i revidert nasjonalbudsjett. </a:t>
            </a:r>
          </a:p>
          <a:p>
            <a:pPr>
              <a:defRPr/>
            </a:pPr>
            <a:r>
              <a:rPr lang="nb-NO" baseline="0" dirty="0"/>
              <a:t>(kommunene 4,2 mrd., </a:t>
            </a:r>
            <a:r>
              <a:rPr lang="nb-NO" baseline="0" dirty="0" err="1"/>
              <a:t>fylkeskomm</a:t>
            </a:r>
            <a:r>
              <a:rPr lang="nb-NO" baseline="0" dirty="0"/>
              <a:t>. 0,7 mrd.)</a:t>
            </a:r>
          </a:p>
          <a:p>
            <a:pPr>
              <a:defRPr/>
            </a:pPr>
            <a:endParaRPr lang="nb-NO" baseline="0" dirty="0"/>
          </a:p>
          <a:p>
            <a:pPr>
              <a:defRPr/>
            </a:pPr>
            <a:r>
              <a:rPr lang="nb-NO" baseline="0" dirty="0"/>
              <a:t>Årsaken er dels at sysselsettingen vokser mer enn tidligere anslått. I tillegg er utbytte til personlige skattytere for skatteåret 2018 fortsatt på et høyt nivå. Det bidrar til økte skatteinntekter for kommunene i 2019.</a:t>
            </a:r>
          </a:p>
          <a:p>
            <a:pPr>
              <a:defRPr/>
            </a:pPr>
            <a:endParaRPr lang="nb-NO" baseline="0" dirty="0"/>
          </a:p>
          <a:p>
            <a:pPr>
              <a:defRPr/>
            </a:pPr>
            <a:r>
              <a:rPr lang="nb-NO" baseline="0" dirty="0"/>
              <a:t>Etter dette anslås kommunesektorens samlede inntekter å øke reelt med 5,3 milliarder kroner i 2019, tilsvarende 1,0 prosent. De frie inntektene anslås å øke reelt med 3,2 milliarder kroner, tilsvarende 0,8 prosent.</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6</a:t>
            </a:fld>
            <a:endParaRPr lang="nb-NO"/>
          </a:p>
        </p:txBody>
      </p:sp>
    </p:spTree>
    <p:extLst>
      <p:ext uri="{BB962C8B-B14F-4D97-AF65-F5344CB8AC3E}">
        <p14:creationId xmlns:p14="http://schemas.microsoft.com/office/powerpoint/2010/main" val="273443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err="1"/>
              <a:t>Deflator</a:t>
            </a:r>
            <a:r>
              <a:rPr lang="nb-NO" dirty="0"/>
              <a:t> er en indeks for kostnadsvekst i kommunesektoren. </a:t>
            </a:r>
            <a:r>
              <a:rPr lang="nb-NO" dirty="0" err="1"/>
              <a:t>Deflatoren</a:t>
            </a:r>
            <a:r>
              <a:rPr lang="nb-NO" dirty="0"/>
              <a:t> består av en delindeks for lønnsvekst og en delindeks for kjøp av varer og tjenester. Lønnsvekst teller knapt 2/3 av </a:t>
            </a:r>
            <a:r>
              <a:rPr lang="nb-NO" dirty="0" err="1"/>
              <a:t>deflatoren</a:t>
            </a:r>
            <a:r>
              <a:rPr lang="nb-NO" dirty="0"/>
              <a:t>. Andelen har vært forholdsvis stabil over tid. </a:t>
            </a:r>
            <a:r>
              <a:rPr lang="nb-NO" dirty="0" err="1"/>
              <a:t>Deflatoren</a:t>
            </a:r>
            <a:r>
              <a:rPr lang="nb-NO" dirty="0"/>
              <a:t> utarbeides i Finansdepartementet i forbindelse med statsbudsjettet.</a:t>
            </a:r>
          </a:p>
          <a:p>
            <a:endParaRPr lang="nb-NO" dirty="0"/>
          </a:p>
          <a:p>
            <a:r>
              <a:rPr lang="nb-NO" dirty="0" err="1"/>
              <a:t>Deflator</a:t>
            </a:r>
            <a:r>
              <a:rPr lang="nb-NO" dirty="0"/>
              <a:t> er et anslag på kostnadsveksten. I statsbudsjettet kompenseres kommunesektoren for anslått kostnadsvekst ved fastsetting av inntektsrammen.</a:t>
            </a:r>
          </a:p>
          <a:p>
            <a:endParaRPr lang="nb-NO" dirty="0"/>
          </a:p>
          <a:p>
            <a:r>
              <a:rPr lang="nb-NO" dirty="0"/>
              <a:t>2019: </a:t>
            </a:r>
            <a:r>
              <a:rPr lang="nb-NO" dirty="0" err="1"/>
              <a:t>Deflator</a:t>
            </a:r>
            <a:r>
              <a:rPr lang="nb-NO" dirty="0"/>
              <a:t> anslås til 3,0 prosent. Dette er det samme som i revidert nasjonalbudsjett 2019. </a:t>
            </a:r>
          </a:p>
          <a:p>
            <a:endParaRPr lang="nb-NO" dirty="0"/>
          </a:p>
          <a:p>
            <a:r>
              <a:rPr lang="nb-NO" dirty="0"/>
              <a:t>2020: </a:t>
            </a:r>
            <a:r>
              <a:rPr lang="nb-NO" dirty="0" err="1"/>
              <a:t>Deflator</a:t>
            </a:r>
            <a:r>
              <a:rPr lang="nb-NO" dirty="0"/>
              <a:t> anslås til 3,1 prosent, med en anslått lønnsvekst på 3,6 prosent.</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7</a:t>
            </a:fld>
            <a:endParaRPr lang="nb-NO"/>
          </a:p>
        </p:txBody>
      </p:sp>
    </p:spTree>
    <p:extLst>
      <p:ext uri="{BB962C8B-B14F-4D97-AF65-F5344CB8AC3E}">
        <p14:creationId xmlns:p14="http://schemas.microsoft.com/office/powerpoint/2010/main" val="306290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Regjeringen legger opp til en realvekst i kommunesektorens frie inntekter på 1,3 milliarder kroner i 2020 (0,3</a:t>
            </a:r>
            <a:r>
              <a:rPr lang="nb-NO" baseline="0" dirty="0"/>
              <a:t> pst)</a:t>
            </a:r>
            <a:r>
              <a:rPr lang="nb-NO" dirty="0"/>
              <a:t>. </a:t>
            </a:r>
          </a:p>
          <a:p>
            <a:endParaRPr lang="nb-NO" dirty="0"/>
          </a:p>
          <a:p>
            <a:r>
              <a:rPr lang="nb-NO" dirty="0"/>
              <a:t>Veksten er noe lavere enn i de senere årene.</a:t>
            </a:r>
            <a:r>
              <a:rPr lang="nb-NO" baseline="0" dirty="0"/>
              <a:t> D</a:t>
            </a:r>
            <a:r>
              <a:rPr lang="nb-NO" dirty="0"/>
              <a:t>ette skyldes at sektoren nå har noe lavere vekst i demografi- og pensjonskostnadene. </a:t>
            </a:r>
          </a:p>
          <a:p>
            <a:r>
              <a:rPr lang="nb-NO" dirty="0"/>
              <a:t> </a:t>
            </a:r>
          </a:p>
          <a:p>
            <a:r>
              <a:rPr lang="nb-NO" dirty="0"/>
              <a:t>Hele veksten på 1,3 milliarder kroner går til kommunene.</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8</a:t>
            </a:fld>
            <a:endParaRPr lang="nb-NO"/>
          </a:p>
        </p:txBody>
      </p:sp>
    </p:spTree>
    <p:extLst>
      <p:ext uri="{BB962C8B-B14F-4D97-AF65-F5344CB8AC3E}">
        <p14:creationId xmlns:p14="http://schemas.microsoft.com/office/powerpoint/2010/main" val="280466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viser veksten i frie inntekter for 2020 regnet på to ulike måter:</a:t>
            </a:r>
          </a:p>
          <a:p>
            <a:pPr marL="171450" indent="-171450">
              <a:buFontTx/>
              <a:buChar char="-"/>
            </a:pPr>
            <a:r>
              <a:rPr lang="nb-NO" dirty="0"/>
              <a:t>fra inntektsnivået i 2019 slik det ble anslått i revidert nasjonalbudsjett for 2019</a:t>
            </a:r>
          </a:p>
          <a:p>
            <a:pPr marL="171450" indent="-171450">
              <a:buFontTx/>
              <a:buChar char="-"/>
            </a:pPr>
            <a:r>
              <a:rPr lang="nb-NO" dirty="0"/>
              <a:t>fra oppdatert anslag på regnskap for 2019 i statsbudsjettet for 2020. </a:t>
            </a:r>
          </a:p>
          <a:p>
            <a:endParaRPr lang="nb-NO" dirty="0"/>
          </a:p>
          <a:p>
            <a:r>
              <a:rPr lang="nb-NO" dirty="0"/>
              <a:t>Veksten i frie inntekter i 2020 på 1,3 milliarder kroner er regnet fra anslått inntektsnivå for 2019 i revidert nasjonalbudsjett for 2019. Vi tar da ikke hensyn til oppjusteringen av kommunesektorens skatteinntekter i 2019 med 4,9 milliarder kroner. Det betyr også at merskatteveksten på 4,9 milliarder kroner i 2019 ikke påvirker nivået på kommunesektorens inntekter i 2020.</a:t>
            </a:r>
          </a:p>
          <a:p>
            <a:endParaRPr lang="nb-NO" dirty="0"/>
          </a:p>
          <a:p>
            <a:r>
              <a:rPr lang="nb-NO" dirty="0"/>
              <a:t>Når veksten regnes fra nåværende anslag på regnskap for 2019, blir inntektsveksten fra 2019 til 2020 lavere, fordi nivået som veksten regnes fra er betydelig oppjustert.</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9</a:t>
            </a:fld>
            <a:endParaRPr lang="nb-NO"/>
          </a:p>
        </p:txBody>
      </p:sp>
    </p:spTree>
    <p:extLst>
      <p:ext uri="{BB962C8B-B14F-4D97-AF65-F5344CB8AC3E}">
        <p14:creationId xmlns:p14="http://schemas.microsoft.com/office/powerpoint/2010/main" val="1240360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rsk Startside Alternativ 1">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3456592"/>
            <a:ext cx="12215812" cy="3401408"/>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 1</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297553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rsk Tekst med 4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4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0570" y="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0570" y="1556792"/>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0570" y="306896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Plassholder for bilde 7"/>
          <p:cNvSpPr>
            <a:spLocks noGrp="1"/>
          </p:cNvSpPr>
          <p:nvPr>
            <p:ph type="pic" sz="quarter" idx="19"/>
          </p:nvPr>
        </p:nvSpPr>
        <p:spPr>
          <a:xfrm>
            <a:off x="8770570" y="4606760"/>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5" name="TekstSylinder 14"/>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anbefales </a:t>
            </a:r>
            <a:r>
              <a:rPr lang="nb-NO" sz="1200" dirty="0" err="1"/>
              <a:t>jpg</a:t>
            </a:r>
            <a:r>
              <a:rPr lang="nb-NO" sz="1200" dirty="0"/>
              <a:t> og </a:t>
            </a:r>
            <a:r>
              <a:rPr lang="nb-NO" sz="1200" dirty="0" err="1"/>
              <a:t>png-format</a:t>
            </a:r>
            <a:r>
              <a:rPr lang="nb-NO" sz="1200" dirty="0"/>
              <a:t>.</a:t>
            </a:r>
          </a:p>
        </p:txBody>
      </p: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19"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20"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sk Tekst med liggende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Tekst med liggende bilde</a:t>
            </a:r>
          </a:p>
        </p:txBody>
      </p:sp>
      <p:sp>
        <p:nvSpPr>
          <p:cNvPr id="2" name="Tittel 1"/>
          <p:cNvSpPr>
            <a:spLocks noGrp="1"/>
          </p:cNvSpPr>
          <p:nvPr>
            <p:ph type="title"/>
          </p:nvPr>
        </p:nvSpPr>
        <p:spPr>
          <a:xfrm>
            <a:off x="1198800" y="296652"/>
            <a:ext cx="9792000" cy="1143000"/>
          </a:xfrm>
        </p:spPr>
        <p:txBody>
          <a:bodyPr/>
          <a:lstStyle/>
          <a:p>
            <a:r>
              <a:rPr lang="nb-NO" noProof="0"/>
              <a:t>Klikk for å redigere tittelstil</a:t>
            </a:r>
            <a:endParaRPr lang="nb-NO" dirty="0"/>
          </a:p>
        </p:txBody>
      </p:sp>
      <p:sp>
        <p:nvSpPr>
          <p:cNvPr id="3" name="Plassholder for innhold 2"/>
          <p:cNvSpPr>
            <a:spLocks noGrp="1"/>
          </p:cNvSpPr>
          <p:nvPr>
            <p:ph idx="1"/>
          </p:nvPr>
        </p:nvSpPr>
        <p:spPr>
          <a:xfrm>
            <a:off x="1198800" y="1592798"/>
            <a:ext cx="9792000" cy="2340258"/>
          </a:xfrm>
        </p:spPr>
        <p:txBody>
          <a:bodyPr/>
          <a:lstStyle/>
          <a:p>
            <a:pPr lvl="0"/>
            <a:r>
              <a:rPr lang="nb-NO"/>
              <a:t>Klikk for å redigere tekststiler i malen</a:t>
            </a:r>
          </a:p>
          <a:p>
            <a:pPr lvl="1"/>
            <a:r>
              <a:rPr lang="nb-NO"/>
              <a:t>Andre nivå</a:t>
            </a:r>
          </a:p>
          <a:p>
            <a:pPr lvl="2"/>
            <a:r>
              <a:rPr lang="nb-NO"/>
              <a:t>Tredje nivå</a:t>
            </a:r>
          </a:p>
        </p:txBody>
      </p:sp>
      <p:sp>
        <p:nvSpPr>
          <p:cNvPr id="8" name="Plassholder for bilde 7"/>
          <p:cNvSpPr>
            <a:spLocks noGrp="1"/>
          </p:cNvSpPr>
          <p:nvPr>
            <p:ph type="pic" sz="quarter" idx="13"/>
          </p:nvPr>
        </p:nvSpPr>
        <p:spPr>
          <a:xfrm>
            <a:off x="-1430" y="3967520"/>
            <a:ext cx="12192000" cy="215124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rsk Tekst med utfallende bilde">
    <p:spTree>
      <p:nvGrpSpPr>
        <p:cNvPr id="1" name=""/>
        <p:cNvGrpSpPr/>
        <p:nvPr/>
      </p:nvGrpSpPr>
      <p:grpSpPr>
        <a:xfrm>
          <a:off x="0" y="0"/>
          <a:ext cx="0" cy="0"/>
          <a:chOff x="0" y="0"/>
          <a:chExt cx="0" cy="0"/>
        </a:xfrm>
      </p:grpSpPr>
      <p:sp>
        <p:nvSpPr>
          <p:cNvPr id="3" name="TekstSylinder 2"/>
          <p:cNvSpPr txBox="1"/>
          <p:nvPr userDrawn="1"/>
        </p:nvSpPr>
        <p:spPr>
          <a:xfrm>
            <a:off x="-95251" y="-304800"/>
            <a:ext cx="10128251" cy="277812"/>
          </a:xfrm>
          <a:prstGeom prst="rect">
            <a:avLst/>
          </a:prstGeom>
          <a:noFill/>
        </p:spPr>
        <p:txBody>
          <a:bodyPr>
            <a:spAutoFit/>
          </a:bodyPr>
          <a:lstStyle/>
          <a:p>
            <a:pPr>
              <a:defRPr/>
            </a:pPr>
            <a:r>
              <a:rPr lang="nb-NO" sz="1200" dirty="0"/>
              <a:t>Norsk mal:1 utfallende bilde</a:t>
            </a:r>
          </a:p>
        </p:txBody>
      </p:sp>
      <p:sp>
        <p:nvSpPr>
          <p:cNvPr id="9" name="Plassholder for bilde 8"/>
          <p:cNvSpPr>
            <a:spLocks noGrp="1"/>
          </p:cNvSpPr>
          <p:nvPr>
            <p:ph type="pic" sz="quarter" idx="17" hasCustomPrompt="1"/>
          </p:nvPr>
        </p:nvSpPr>
        <p:spPr>
          <a:xfrm>
            <a:off x="0" y="1"/>
            <a:ext cx="12192000" cy="6117165"/>
          </a:xfrm>
          <a:solidFill>
            <a:schemeClr val="bg1">
              <a:lumMod val="95000"/>
            </a:schemeClr>
          </a:solidFill>
        </p:spPr>
        <p:txBody>
          <a:bodyPr/>
          <a:lstStyle>
            <a:lvl1pPr algn="ctr">
              <a:buNone/>
              <a:defRPr sz="1200">
                <a:solidFill>
                  <a:schemeClr val="bg1">
                    <a:lumMod val="50000"/>
                  </a:schemeClr>
                </a:solidFill>
              </a:defRPr>
            </a:lvl1pPr>
          </a:lstStyle>
          <a:p>
            <a:r>
              <a:rPr lang="nb-NO" dirty="0"/>
              <a:t>Klikk ikonet for å legge til bilde</a:t>
            </a:r>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8"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sk Diagram">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Norsk mal: Diagram</a:t>
            </a:r>
          </a:p>
        </p:txBody>
      </p:sp>
      <p:sp>
        <p:nvSpPr>
          <p:cNvPr id="2" name="Tittel 1"/>
          <p:cNvSpPr>
            <a:spLocks noGrp="1"/>
          </p:cNvSpPr>
          <p:nvPr>
            <p:ph type="title"/>
          </p:nvPr>
        </p:nvSpPr>
        <p:spPr>
          <a:xfrm>
            <a:off x="1198398" y="296863"/>
            <a:ext cx="9792000" cy="1143000"/>
          </a:xfrm>
        </p:spPr>
        <p:txBody>
          <a:bodyPr/>
          <a:lstStyle/>
          <a:p>
            <a:r>
              <a:rPr lang="nb-NO"/>
              <a:t>Klikk for å redigere tittelstil</a:t>
            </a:r>
            <a:endParaRPr lang="nb-NO" dirty="0"/>
          </a:p>
        </p:txBody>
      </p:sp>
      <p:sp>
        <p:nvSpPr>
          <p:cNvPr id="9" name="Plassholder for diagram 8"/>
          <p:cNvSpPr>
            <a:spLocks noGrp="1"/>
          </p:cNvSpPr>
          <p:nvPr>
            <p:ph type="chart"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et diagram</a:t>
            </a:r>
            <a:endParaRPr lang="nb-NO" noProof="0" dirty="0"/>
          </a:p>
        </p:txBody>
      </p:sp>
      <p:sp>
        <p:nvSpPr>
          <p:cNvPr id="15" name="TekstSylinder 1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16" name="Vinkel 1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rsk Tabell">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Norsk mal: Tabell</a:t>
            </a:r>
          </a:p>
        </p:txBody>
      </p:sp>
      <p:sp>
        <p:nvSpPr>
          <p:cNvPr id="2" name="Tittel 1"/>
          <p:cNvSpPr>
            <a:spLocks noGrp="1"/>
          </p:cNvSpPr>
          <p:nvPr>
            <p:ph type="title"/>
          </p:nvPr>
        </p:nvSpPr>
        <p:spPr>
          <a:xfrm>
            <a:off x="1198800" y="296863"/>
            <a:ext cx="9792000" cy="1143000"/>
          </a:xfrm>
        </p:spPr>
        <p:txBody>
          <a:bodyPr/>
          <a:lstStyle/>
          <a:p>
            <a:r>
              <a:rPr lang="nb-NO"/>
              <a:t>Klikk for å redigere tittelstil</a:t>
            </a:r>
            <a:endParaRPr lang="nb-NO" dirty="0"/>
          </a:p>
        </p:txBody>
      </p:sp>
      <p:sp>
        <p:nvSpPr>
          <p:cNvPr id="10" name="Plassholder for tabell 9"/>
          <p:cNvSpPr>
            <a:spLocks noGrp="1"/>
          </p:cNvSpPr>
          <p:nvPr>
            <p:ph type="tbl"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en tabell</a:t>
            </a:r>
            <a:endParaRPr lang="nb-NO" noProof="0" dirty="0"/>
          </a:p>
        </p:txBody>
      </p:sp>
      <p:sp>
        <p:nvSpPr>
          <p:cNvPr id="8"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4"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Norsk To innholdsdeler">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To innholdsdeler - Sammenlikning</a:t>
            </a:r>
          </a:p>
        </p:txBody>
      </p:sp>
      <p:sp>
        <p:nvSpPr>
          <p:cNvPr id="2" name="Tittel 1"/>
          <p:cNvSpPr>
            <a:spLocks noGrp="1"/>
          </p:cNvSpPr>
          <p:nvPr>
            <p:ph type="title"/>
          </p:nvPr>
        </p:nvSpPr>
        <p:spPr>
          <a:xfrm>
            <a:off x="1198398" y="296863"/>
            <a:ext cx="9792000" cy="1143000"/>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1198800" y="1591399"/>
            <a:ext cx="4860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4" name="Plassholder for innhold 3"/>
          <p:cNvSpPr>
            <a:spLocks noGrp="1"/>
          </p:cNvSpPr>
          <p:nvPr>
            <p:ph sz="half" idx="2"/>
          </p:nvPr>
        </p:nvSpPr>
        <p:spPr>
          <a:xfrm>
            <a:off x="6197600" y="1591399"/>
            <a:ext cx="4788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13" name="Plassholder for dato 3"/>
          <p:cNvSpPr>
            <a:spLocks noGrp="1"/>
          </p:cNvSpPr>
          <p:nvPr>
            <p:ph type="dt" sz="half" idx="10"/>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5"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sk Sluttside Alternativ 1">
    <p:bg>
      <p:bgPr>
        <a:solidFill>
          <a:schemeClr val="bg1"/>
        </a:solidFill>
        <a:effectLst/>
      </p:bgPr>
    </p:bg>
    <p:spTree>
      <p:nvGrpSpPr>
        <p:cNvPr id="1" name=""/>
        <p:cNvGrpSpPr/>
        <p:nvPr/>
      </p:nvGrpSpPr>
      <p:grpSpPr>
        <a:xfrm>
          <a:off x="0" y="0"/>
          <a:ext cx="0" cy="0"/>
          <a:chOff x="0" y="0"/>
          <a:chExt cx="0" cy="0"/>
        </a:xfrm>
      </p:grpSpPr>
      <p:pic>
        <p:nvPicPr>
          <p:cNvPr id="12" name="Picture 3" descr="Z:\DSS\2015\via Kord\Elementer fra Kord\Arkiv\KMD\KMD_grafiskelement_del.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273425"/>
            <a:ext cx="12215812" cy="3584575"/>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Sluttside Alternativ 1</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Takk for oppmerksomheten!</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2610507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rsk Sluttside Alternativ 2">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3456592"/>
            <a:ext cx="12215812" cy="3401408"/>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Sluttside Alternativ 2</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9"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Takk for oppmerksomheten!</a:t>
            </a:r>
          </a:p>
        </p:txBody>
      </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2281506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okmål Startside Alt 1">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75920" y="1347857"/>
            <a:ext cx="6816080" cy="5498652"/>
          </a:xfrm>
          <a:prstGeom prst="rect">
            <a:avLst/>
          </a:prstGeom>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solidFill>
                  <a:srgbClr val="000000"/>
                </a:solidFill>
              </a:rPr>
              <a:t>Bokmål mal: Startside Alternativ 1</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a:t>Presentasjonstittel</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dirty="0">
                <a:solidFill>
                  <a:srgbClr val="000000"/>
                </a:solidFill>
              </a:rPr>
              <a:t>Kommunal- og</a:t>
            </a:r>
            <a:br>
              <a:rPr lang="nb-NO" sz="1300" dirty="0">
                <a:solidFill>
                  <a:srgbClr val="000000"/>
                </a:solidFill>
              </a:rPr>
            </a:br>
            <a:r>
              <a:rPr lang="nb-NO" sz="1300" dirty="0">
                <a:solidFill>
                  <a:srgbClr val="000000"/>
                </a:solidFill>
              </a:rPr>
              <a:t>moderniseringsdepartementet</a:t>
            </a:r>
          </a:p>
        </p:txBody>
      </p:sp>
    </p:spTree>
    <p:extLst>
      <p:ext uri="{BB962C8B-B14F-4D97-AF65-F5344CB8AC3E}">
        <p14:creationId xmlns:p14="http://schemas.microsoft.com/office/powerpoint/2010/main" val="387859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okmål Startside Alt 2">
    <p:bg>
      <p:bgPr>
        <a:gradFill>
          <a:gsLst>
            <a:gs pos="20000">
              <a:schemeClr val="bg2"/>
            </a:gs>
            <a:gs pos="83000">
              <a:schemeClr val="tx2"/>
            </a:gs>
          </a:gsLst>
          <a:lin ang="3900000" scaled="0"/>
        </a:gra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75920" y="1369497"/>
            <a:ext cx="6816080" cy="5469514"/>
          </a:xfrm>
          <a:prstGeom prst="rect">
            <a:avLst/>
          </a:prstGeom>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solidFill>
                  <a:srgbClr val="000000"/>
                </a:solidFill>
              </a:rPr>
              <a:t>Bokmål mal: Startside Alternativ 2</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rgbClr val="000000"/>
                </a:solidFill>
              </a:defRPr>
            </a:lvl1pPr>
          </a:lstStyle>
          <a:p>
            <a:pPr lvl="0"/>
            <a:r>
              <a:rPr lang="nb-NO" dirty="0"/>
              <a:t>Presentasjonstittel</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dirty="0">
                <a:solidFill>
                  <a:srgbClr val="000000"/>
                </a:solidFill>
              </a:rPr>
              <a:t>Kommunal- og</a:t>
            </a:r>
            <a:br>
              <a:rPr lang="nb-NO" sz="1300" dirty="0">
                <a:solidFill>
                  <a:srgbClr val="000000"/>
                </a:solidFill>
              </a:rPr>
            </a:br>
            <a:r>
              <a:rPr lang="nb-NO" sz="1300" dirty="0">
                <a:solidFill>
                  <a:srgbClr val="000000"/>
                </a:solidFill>
              </a:rPr>
              <a:t>moderniseringsdepartementet</a:t>
            </a:r>
          </a:p>
        </p:txBody>
      </p:sp>
    </p:spTree>
    <p:extLst>
      <p:ext uri="{BB962C8B-B14F-4D97-AF65-F5344CB8AC3E}">
        <p14:creationId xmlns:p14="http://schemas.microsoft.com/office/powerpoint/2010/main" val="26530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sk Startside Alternativ 2">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3456592"/>
            <a:ext cx="12215812" cy="3401408"/>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a:t>
            </a:r>
            <a:r>
              <a:rPr lang="nb-NO" sz="1200" baseline="0" dirty="0"/>
              <a:t> 2</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396648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okmål Startside m eget bild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solidFill>
                  <a:srgbClr val="000000"/>
                </a:solidFill>
              </a:rPr>
              <a:t>Bokmål mal: Startside – sett inn eget bilde</a:t>
            </a:r>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dirty="0">
                <a:solidFill>
                  <a:srgbClr val="000000"/>
                </a:solidFill>
              </a:rPr>
              <a:t>Kommunal- og</a:t>
            </a:r>
            <a:br>
              <a:rPr lang="nb-NO" sz="1300" dirty="0">
                <a:solidFill>
                  <a:srgbClr val="000000"/>
                </a:solidFill>
              </a:rPr>
            </a:br>
            <a:r>
              <a:rPr lang="nb-NO" sz="1300" dirty="0">
                <a:solidFill>
                  <a:srgbClr val="000000"/>
                </a:solidFill>
              </a:rPr>
              <a:t>moderniseringsdepartementet</a:t>
            </a:r>
          </a:p>
        </p:txBody>
      </p:sp>
    </p:spTree>
    <p:extLst>
      <p:ext uri="{BB962C8B-B14F-4D97-AF65-F5344CB8AC3E}">
        <p14:creationId xmlns:p14="http://schemas.microsoft.com/office/powerpoint/2010/main" val="209838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okmål Kapittel/temaside">
    <p:bg>
      <p:bgPr>
        <a:solidFill>
          <a:schemeClr val="bg1"/>
        </a:solidFill>
        <a:effectLst/>
      </p:bgPr>
    </p:bg>
    <p:spTree>
      <p:nvGrpSpPr>
        <p:cNvPr id="1" name=""/>
        <p:cNvGrpSpPr/>
        <p:nvPr/>
      </p:nvGrpSpPr>
      <p:grpSpPr>
        <a:xfrm>
          <a:off x="0" y="0"/>
          <a:ext cx="0" cy="0"/>
          <a:chOff x="0" y="0"/>
          <a:chExt cx="0" cy="0"/>
        </a:xfrm>
      </p:grpSpPr>
      <p:sp>
        <p:nvSpPr>
          <p:cNvPr id="4" name="Plassholder for bilde 3"/>
          <p:cNvSpPr>
            <a:spLocks noGrp="1"/>
          </p:cNvSpPr>
          <p:nvPr>
            <p:ph type="pic" sz="quarter" idx="20"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solidFill>
                  <a:srgbClr val="000000"/>
                </a:solidFill>
              </a:rPr>
              <a:t>Bokmål mal: Kapittel / Temaside</a:t>
            </a:r>
          </a:p>
        </p:txBody>
      </p:sp>
      <p:sp>
        <p:nvSpPr>
          <p:cNvPr id="13" name="Plassholder for tekst 4"/>
          <p:cNvSpPr>
            <a:spLocks noGrp="1"/>
          </p:cNvSpPr>
          <p:nvPr>
            <p:ph type="body" sz="quarter" idx="21"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a:t>Kapittel og temaside</a:t>
            </a:r>
          </a:p>
        </p:txBody>
      </p:sp>
      <p:sp>
        <p:nvSpPr>
          <p:cNvPr id="15"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9" name="Bild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0" name="TekstSylinder 9"/>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dirty="0">
                <a:solidFill>
                  <a:srgbClr val="000000"/>
                </a:solidFill>
              </a:rPr>
              <a:t>Kommunal- og</a:t>
            </a:r>
            <a:br>
              <a:rPr lang="nb-NO" sz="1300" dirty="0">
                <a:solidFill>
                  <a:srgbClr val="000000"/>
                </a:solidFill>
              </a:rPr>
            </a:br>
            <a:r>
              <a:rPr lang="nb-NO" sz="1300" dirty="0">
                <a:solidFill>
                  <a:srgbClr val="000000"/>
                </a:solidFill>
              </a:rPr>
              <a:t>moderniseringsdepartementet</a:t>
            </a:r>
          </a:p>
        </p:txBody>
      </p:sp>
    </p:spTree>
    <p:extLst>
      <p:ext uri="{BB962C8B-B14F-4D97-AF65-F5344CB8AC3E}">
        <p14:creationId xmlns:p14="http://schemas.microsoft.com/office/powerpoint/2010/main" val="92318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kmål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a:solidFill>
                  <a:srgbClr val="000000"/>
                </a:solidFill>
              </a:rPr>
              <a:t>Bokmål </a:t>
            </a:r>
            <a:r>
              <a:rPr lang="nb-NO" sz="1200" dirty="0" err="1">
                <a:solidFill>
                  <a:srgbClr val="000000"/>
                </a:solidFill>
              </a:rPr>
              <a:t>mal:Tekst</a:t>
            </a:r>
            <a:r>
              <a:rPr lang="nb-NO" sz="1200" dirty="0">
                <a:solidFill>
                  <a:srgbClr val="000000"/>
                </a:solidFill>
              </a:rPr>
              <a:t> med kulepunkter</a:t>
            </a:r>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solidFill>
                  <a:srgbClr val="000000"/>
                </a:solidFill>
              </a:rPr>
              <a:t>Tips bunntekst:</a:t>
            </a:r>
          </a:p>
          <a:p>
            <a:pPr>
              <a:defRPr/>
            </a:pPr>
            <a:r>
              <a:rPr lang="nb-NO" sz="1200" b="1" dirty="0">
                <a:solidFill>
                  <a:srgbClr val="000000"/>
                </a:solidFill>
              </a:rPr>
              <a:t>For å få sidenummer, dato og tittel på presentasjon:</a:t>
            </a:r>
          </a:p>
          <a:p>
            <a:pPr>
              <a:defRPr/>
            </a:pPr>
            <a:r>
              <a:rPr lang="nb-NO" sz="1200" dirty="0">
                <a:solidFill>
                  <a:srgbClr val="000000"/>
                </a:solidFill>
              </a:rPr>
              <a:t>Klikk  på</a:t>
            </a:r>
          </a:p>
          <a:p>
            <a:pPr>
              <a:defRPr/>
            </a:pPr>
            <a:r>
              <a:rPr lang="nb-NO" sz="1200" dirty="0">
                <a:solidFill>
                  <a:srgbClr val="000000"/>
                </a:solidFill>
              </a:rPr>
              <a:t>”Sett Inn” -&gt; Topp og bunntekst</a:t>
            </a:r>
          </a:p>
          <a:p>
            <a:pPr>
              <a:defRPr/>
            </a:pPr>
            <a:r>
              <a:rPr lang="nb-NO" sz="1200" dirty="0">
                <a:solidFill>
                  <a:srgbClr val="000000"/>
                </a:solidFill>
              </a:rPr>
              <a:t>- Huk 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lvl1pPr>
              <a:defRPr>
                <a:solidFill>
                  <a:schemeClr val="tx1"/>
                </a:solidFill>
              </a:defRPr>
            </a:lvl1pPr>
          </a:lstStyle>
          <a:p>
            <a:r>
              <a:rPr lang="nb-NO"/>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164408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kmål TEKST UTEN KULEPUNKT">
    <p:spTree>
      <p:nvGrpSpPr>
        <p:cNvPr id="1" name=""/>
        <p:cNvGrpSpPr/>
        <p:nvPr/>
      </p:nvGrpSpPr>
      <p:grpSpPr>
        <a:xfrm>
          <a:off x="0" y="0"/>
          <a:ext cx="0" cy="0"/>
          <a:chOff x="0" y="0"/>
          <a:chExt cx="0" cy="0"/>
        </a:xfrm>
      </p:grpSpPr>
      <p:sp>
        <p:nvSpPr>
          <p:cNvPr id="4" name="TekstSylinder 3"/>
          <p:cNvSpPr txBox="1"/>
          <p:nvPr userDrawn="1"/>
        </p:nvSpPr>
        <p:spPr>
          <a:xfrm>
            <a:off x="-95250" y="-276225"/>
            <a:ext cx="4366684" cy="276225"/>
          </a:xfrm>
          <a:prstGeom prst="rect">
            <a:avLst/>
          </a:prstGeom>
          <a:noFill/>
        </p:spPr>
        <p:txBody>
          <a:bodyPr>
            <a:spAutoFit/>
          </a:bodyPr>
          <a:lstStyle/>
          <a:p>
            <a:pPr>
              <a:defRPr/>
            </a:pPr>
            <a:r>
              <a:rPr lang="nb-NO" sz="1200" dirty="0">
                <a:solidFill>
                  <a:srgbClr val="000000"/>
                </a:solidFill>
              </a:rPr>
              <a:t>Bokmål mal: Tekst uten kulepunkter</a:t>
            </a:r>
          </a:p>
        </p:txBody>
      </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endParaRPr lang="nb-NO" dirty="0"/>
          </a:p>
        </p:txBody>
      </p:sp>
      <p:sp>
        <p:nvSpPr>
          <p:cNvPr id="3" name="Plassholder for innhold 2"/>
          <p:cNvSpPr>
            <a:spLocks noGrp="1"/>
          </p:cNvSpPr>
          <p:nvPr>
            <p:ph idx="1"/>
          </p:nvPr>
        </p:nvSpPr>
        <p:spPr>
          <a:xfrm>
            <a:off x="1198800" y="1592797"/>
            <a:ext cx="9792000" cy="4525963"/>
          </a:xfrm>
        </p:spPr>
        <p:txBody>
          <a:bodyPr/>
          <a:lstStyle>
            <a:lvl1pPr>
              <a:buNone/>
              <a:defRPr/>
            </a:lvl1pPr>
            <a:lvl2pPr>
              <a:buNone/>
              <a:defRPr/>
            </a:lvl2pPr>
            <a:lvl3pPr>
              <a:buNone/>
              <a:defRPr/>
            </a:lvl3pPr>
            <a:lvl4pPr>
              <a:buNone/>
              <a:defRPr/>
            </a:lvl4pPr>
            <a:lvl5pPr>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ekstSylinder 11"/>
          <p:cNvSpPr txBox="1"/>
          <p:nvPr userDrawn="1"/>
        </p:nvSpPr>
        <p:spPr>
          <a:xfrm>
            <a:off x="-2761191" y="4725144"/>
            <a:ext cx="2448984" cy="1200329"/>
          </a:xfrm>
          <a:prstGeom prst="rect">
            <a:avLst/>
          </a:prstGeom>
          <a:noFill/>
        </p:spPr>
        <p:txBody>
          <a:bodyPr>
            <a:spAutoFit/>
          </a:bodyPr>
          <a:lstStyle/>
          <a:p>
            <a:pPr>
              <a:defRPr/>
            </a:pPr>
            <a:r>
              <a:rPr lang="nb-NO" sz="1200" b="1" dirty="0">
                <a:solidFill>
                  <a:srgbClr val="000000"/>
                </a:solidFill>
              </a:rPr>
              <a:t>Tips bunntekst:</a:t>
            </a:r>
          </a:p>
          <a:p>
            <a:pPr>
              <a:defRPr/>
            </a:pPr>
            <a:r>
              <a:rPr lang="nb-NO" sz="1200" b="1" dirty="0">
                <a:solidFill>
                  <a:srgbClr val="000000"/>
                </a:solidFill>
              </a:rPr>
              <a:t>For å få sidenummer, dato og tittel på presentasjon:</a:t>
            </a:r>
          </a:p>
          <a:p>
            <a:pPr>
              <a:defRPr/>
            </a:pPr>
            <a:r>
              <a:rPr lang="nb-NO" sz="1200" dirty="0">
                <a:solidFill>
                  <a:srgbClr val="000000"/>
                </a:solidFill>
              </a:rPr>
              <a:t>Klikk  på</a:t>
            </a:r>
          </a:p>
          <a:p>
            <a:pPr>
              <a:defRPr/>
            </a:pPr>
            <a:r>
              <a:rPr lang="nb-NO" sz="1200" dirty="0">
                <a:solidFill>
                  <a:srgbClr val="000000"/>
                </a:solidFill>
              </a:rPr>
              <a:t>”Sett Inn” -&gt; Topp og bunntekst</a:t>
            </a:r>
          </a:p>
          <a:p>
            <a:pPr>
              <a:defRPr/>
            </a:pPr>
            <a:r>
              <a:rPr lang="nb-NO" sz="1200" dirty="0">
                <a:solidFill>
                  <a:srgbClr val="000000"/>
                </a:solidFill>
              </a:rPr>
              <a:t>- Huk av for ønsket tekst.</a:t>
            </a:r>
          </a:p>
        </p:txBody>
      </p:sp>
      <p:cxnSp>
        <p:nvCxnSpPr>
          <p:cNvPr id="13" name="Vinkel 12"/>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16"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279083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kmål Tekst med 1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solidFill>
                  <a:srgbClr val="000000"/>
                </a:solidFill>
              </a:rPr>
              <a:t>Bokmål mal: Tekst med kulepunkter - 1 vertikalt bilde</a:t>
            </a:r>
          </a:p>
        </p:txBody>
      </p:sp>
      <p:sp>
        <p:nvSpPr>
          <p:cNvPr id="2" name="Tittel 1"/>
          <p:cNvSpPr>
            <a:spLocks noGrp="1"/>
          </p:cNvSpPr>
          <p:nvPr>
            <p:ph type="title"/>
          </p:nvPr>
        </p:nvSpPr>
        <p:spPr>
          <a:xfrm>
            <a:off x="1198800" y="296652"/>
            <a:ext cx="7309958" cy="1143000"/>
          </a:xfrm>
        </p:spPr>
        <p:txBody>
          <a:bodyPr/>
          <a:lstStyle>
            <a:lvl1pPr>
              <a:defRPr>
                <a:solidFill>
                  <a:schemeClr val="tx1"/>
                </a:solidFill>
              </a:defRPr>
            </a:lvl1pPr>
          </a:lstStyle>
          <a:p>
            <a:r>
              <a:rPr lang="nb-NO"/>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1"/>
            <a:ext cx="3420000" cy="6120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320666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kmål Tekst med 3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solidFill>
                  <a:srgbClr val="000000"/>
                </a:solidFill>
              </a:rPr>
              <a:t>Bokmål mal: Tekst med kulepunkter – 3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228"/>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2000" y="2039935"/>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2000" y="4077300"/>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TekstSylinder 13"/>
          <p:cNvSpPr txBox="1"/>
          <p:nvPr userDrawn="1"/>
        </p:nvSpPr>
        <p:spPr>
          <a:xfrm>
            <a:off x="-3073400" y="5299076"/>
            <a:ext cx="2688167" cy="646331"/>
          </a:xfrm>
          <a:prstGeom prst="rect">
            <a:avLst/>
          </a:prstGeom>
          <a:noFill/>
        </p:spPr>
        <p:txBody>
          <a:bodyPr>
            <a:spAutoFit/>
          </a:bodyPr>
          <a:lstStyle/>
          <a:p>
            <a:pPr>
              <a:defRPr/>
            </a:pPr>
            <a:r>
              <a:rPr lang="nb-NO" sz="1200" b="1" dirty="0">
                <a:solidFill>
                  <a:srgbClr val="000000"/>
                </a:solidFill>
              </a:rPr>
              <a:t>Tips  bilde:</a:t>
            </a:r>
          </a:p>
          <a:p>
            <a:pPr>
              <a:defRPr/>
            </a:pPr>
            <a:r>
              <a:rPr lang="nb-NO" sz="1200" dirty="0">
                <a:solidFill>
                  <a:srgbClr val="000000"/>
                </a:solidFill>
              </a:rPr>
              <a:t>For best oppløsning anbefales </a:t>
            </a:r>
            <a:r>
              <a:rPr lang="nb-NO" sz="1200" dirty="0" err="1">
                <a:solidFill>
                  <a:srgbClr val="000000"/>
                </a:solidFill>
              </a:rPr>
              <a:t>jpg</a:t>
            </a:r>
            <a:r>
              <a:rPr lang="nb-NO" sz="1200" dirty="0">
                <a:solidFill>
                  <a:srgbClr val="000000"/>
                </a:solidFill>
              </a:rPr>
              <a:t> og </a:t>
            </a:r>
            <a:r>
              <a:rPr lang="nb-NO" sz="1200" dirty="0" err="1">
                <a:solidFill>
                  <a:srgbClr val="000000"/>
                </a:solidFill>
              </a:rPr>
              <a:t>png-format</a:t>
            </a:r>
            <a:r>
              <a:rPr lang="nb-NO" sz="1200" dirty="0">
                <a:solidFill>
                  <a:srgbClr val="000000"/>
                </a:solidFill>
              </a:rPr>
              <a:t>.</a:t>
            </a:r>
          </a:p>
        </p:txBody>
      </p:sp>
      <p:sp>
        <p:nvSpPr>
          <p:cNvPr id="12"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18"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368240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kmål Tekst med 4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solidFill>
                  <a:srgbClr val="000000"/>
                </a:solidFill>
              </a:rPr>
              <a:t>Bokmål mal: Tekst med kulepunkter – 4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0570" y="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0570" y="1556792"/>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0570" y="306896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Plassholder for bilde 7"/>
          <p:cNvSpPr>
            <a:spLocks noGrp="1"/>
          </p:cNvSpPr>
          <p:nvPr>
            <p:ph type="pic" sz="quarter" idx="19"/>
          </p:nvPr>
        </p:nvSpPr>
        <p:spPr>
          <a:xfrm>
            <a:off x="8770570" y="4606760"/>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5" name="TekstSylinder 14"/>
          <p:cNvSpPr txBox="1"/>
          <p:nvPr userDrawn="1"/>
        </p:nvSpPr>
        <p:spPr>
          <a:xfrm>
            <a:off x="-3073400" y="5299076"/>
            <a:ext cx="2688167" cy="646331"/>
          </a:xfrm>
          <a:prstGeom prst="rect">
            <a:avLst/>
          </a:prstGeom>
          <a:noFill/>
        </p:spPr>
        <p:txBody>
          <a:bodyPr>
            <a:spAutoFit/>
          </a:bodyPr>
          <a:lstStyle/>
          <a:p>
            <a:pPr>
              <a:defRPr/>
            </a:pPr>
            <a:r>
              <a:rPr lang="nb-NO" sz="1200" b="1" dirty="0">
                <a:solidFill>
                  <a:srgbClr val="000000"/>
                </a:solidFill>
              </a:rPr>
              <a:t>Tips  bilde:</a:t>
            </a:r>
          </a:p>
          <a:p>
            <a:pPr>
              <a:defRPr/>
            </a:pPr>
            <a:r>
              <a:rPr lang="nb-NO" sz="1200" dirty="0">
                <a:solidFill>
                  <a:srgbClr val="000000"/>
                </a:solidFill>
              </a:rPr>
              <a:t>For best oppløsning anbefales </a:t>
            </a:r>
            <a:r>
              <a:rPr lang="nb-NO" sz="1200" dirty="0" err="1">
                <a:solidFill>
                  <a:srgbClr val="000000"/>
                </a:solidFill>
              </a:rPr>
              <a:t>jpg</a:t>
            </a:r>
            <a:r>
              <a:rPr lang="nb-NO" sz="1200" dirty="0">
                <a:solidFill>
                  <a:srgbClr val="000000"/>
                </a:solidFill>
              </a:rPr>
              <a:t> og </a:t>
            </a:r>
            <a:r>
              <a:rPr lang="nb-NO" sz="1200" dirty="0" err="1">
                <a:solidFill>
                  <a:srgbClr val="000000"/>
                </a:solidFill>
              </a:rPr>
              <a:t>png-format</a:t>
            </a:r>
            <a:r>
              <a:rPr lang="nb-NO" sz="1200" dirty="0">
                <a:solidFill>
                  <a:srgbClr val="000000"/>
                </a:solidFill>
              </a:rPr>
              <a:t>.</a:t>
            </a:r>
          </a:p>
        </p:txBody>
      </p: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19"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20"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99304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kmål Tekst med liggende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solidFill>
                  <a:srgbClr val="000000"/>
                </a:solidFill>
              </a:rPr>
              <a:t>Bokmål mal: Tekst med liggende bilde</a:t>
            </a:r>
          </a:p>
        </p:txBody>
      </p:sp>
      <p:sp>
        <p:nvSpPr>
          <p:cNvPr id="2" name="Tittel 1"/>
          <p:cNvSpPr>
            <a:spLocks noGrp="1"/>
          </p:cNvSpPr>
          <p:nvPr>
            <p:ph type="title"/>
          </p:nvPr>
        </p:nvSpPr>
        <p:spPr>
          <a:xfrm>
            <a:off x="1198800" y="296652"/>
            <a:ext cx="9792000" cy="1143000"/>
          </a:xfrm>
        </p:spPr>
        <p:txBody>
          <a:bodyPr/>
          <a:lstStyle/>
          <a:p>
            <a:r>
              <a:rPr lang="nb-NO" noProof="0"/>
              <a:t>Klikk for å redigere tittelstil</a:t>
            </a:r>
            <a:endParaRPr lang="nb-NO" dirty="0"/>
          </a:p>
        </p:txBody>
      </p:sp>
      <p:sp>
        <p:nvSpPr>
          <p:cNvPr id="3" name="Plassholder for innhold 2"/>
          <p:cNvSpPr>
            <a:spLocks noGrp="1"/>
          </p:cNvSpPr>
          <p:nvPr>
            <p:ph idx="1"/>
          </p:nvPr>
        </p:nvSpPr>
        <p:spPr>
          <a:xfrm>
            <a:off x="1198800" y="1592798"/>
            <a:ext cx="9792000" cy="2340258"/>
          </a:xfrm>
        </p:spPr>
        <p:txBody>
          <a:bodyPr/>
          <a:lstStyle/>
          <a:p>
            <a:pPr lvl="0"/>
            <a:r>
              <a:rPr lang="nb-NO"/>
              <a:t>Klikk for å redigere tekststiler i malen</a:t>
            </a:r>
          </a:p>
          <a:p>
            <a:pPr lvl="1"/>
            <a:r>
              <a:rPr lang="nb-NO"/>
              <a:t>Andre nivå</a:t>
            </a:r>
          </a:p>
          <a:p>
            <a:pPr lvl="2"/>
            <a:r>
              <a:rPr lang="nb-NO"/>
              <a:t>Tredje nivå</a:t>
            </a:r>
          </a:p>
        </p:txBody>
      </p:sp>
      <p:sp>
        <p:nvSpPr>
          <p:cNvPr id="8" name="Plassholder for bilde 7"/>
          <p:cNvSpPr>
            <a:spLocks noGrp="1"/>
          </p:cNvSpPr>
          <p:nvPr>
            <p:ph type="pic" sz="quarter" idx="13"/>
          </p:nvPr>
        </p:nvSpPr>
        <p:spPr>
          <a:xfrm>
            <a:off x="-1430" y="3967520"/>
            <a:ext cx="12192000" cy="215124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7941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kmål Tekst med utfallende bilde">
    <p:spTree>
      <p:nvGrpSpPr>
        <p:cNvPr id="1" name=""/>
        <p:cNvGrpSpPr/>
        <p:nvPr/>
      </p:nvGrpSpPr>
      <p:grpSpPr>
        <a:xfrm>
          <a:off x="0" y="0"/>
          <a:ext cx="0" cy="0"/>
          <a:chOff x="0" y="0"/>
          <a:chExt cx="0" cy="0"/>
        </a:xfrm>
      </p:grpSpPr>
      <p:sp>
        <p:nvSpPr>
          <p:cNvPr id="3" name="TekstSylinder 2"/>
          <p:cNvSpPr txBox="1"/>
          <p:nvPr userDrawn="1"/>
        </p:nvSpPr>
        <p:spPr>
          <a:xfrm>
            <a:off x="-95251" y="-304800"/>
            <a:ext cx="10128251" cy="277812"/>
          </a:xfrm>
          <a:prstGeom prst="rect">
            <a:avLst/>
          </a:prstGeom>
          <a:noFill/>
        </p:spPr>
        <p:txBody>
          <a:bodyPr>
            <a:spAutoFit/>
          </a:bodyPr>
          <a:lstStyle/>
          <a:p>
            <a:pPr>
              <a:defRPr/>
            </a:pPr>
            <a:r>
              <a:rPr lang="nb-NO" sz="1200" dirty="0">
                <a:solidFill>
                  <a:srgbClr val="000000"/>
                </a:solidFill>
              </a:rPr>
              <a:t>Bokmål mal:1 utfallende bilde</a:t>
            </a:r>
          </a:p>
        </p:txBody>
      </p:sp>
      <p:sp>
        <p:nvSpPr>
          <p:cNvPr id="9" name="Plassholder for bilde 8"/>
          <p:cNvSpPr>
            <a:spLocks noGrp="1"/>
          </p:cNvSpPr>
          <p:nvPr>
            <p:ph type="pic" sz="quarter" idx="17" hasCustomPrompt="1"/>
          </p:nvPr>
        </p:nvSpPr>
        <p:spPr>
          <a:xfrm>
            <a:off x="0" y="1"/>
            <a:ext cx="12192000" cy="6117165"/>
          </a:xfrm>
          <a:solidFill>
            <a:schemeClr val="bg1">
              <a:lumMod val="95000"/>
            </a:schemeClr>
          </a:solidFill>
        </p:spPr>
        <p:txBody>
          <a:bodyPr/>
          <a:lstStyle>
            <a:lvl1pPr algn="ctr">
              <a:buNone/>
              <a:defRPr sz="1200">
                <a:solidFill>
                  <a:schemeClr val="bg1">
                    <a:lumMod val="50000"/>
                  </a:schemeClr>
                </a:solidFill>
              </a:defRPr>
            </a:lvl1pPr>
          </a:lstStyle>
          <a:p>
            <a:r>
              <a:rPr lang="nb-NO" dirty="0"/>
              <a:t>Klikk ikonet for å legge til bilde</a:t>
            </a:r>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8"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40327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kmål Diagram">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solidFill>
                  <a:srgbClr val="000000"/>
                </a:solidFill>
              </a:rPr>
              <a:t>Bokmål mal: Diagram</a:t>
            </a:r>
          </a:p>
        </p:txBody>
      </p:sp>
      <p:sp>
        <p:nvSpPr>
          <p:cNvPr id="2" name="Tittel 1"/>
          <p:cNvSpPr>
            <a:spLocks noGrp="1"/>
          </p:cNvSpPr>
          <p:nvPr>
            <p:ph type="title"/>
          </p:nvPr>
        </p:nvSpPr>
        <p:spPr>
          <a:xfrm>
            <a:off x="1198398" y="296863"/>
            <a:ext cx="9792000" cy="1143000"/>
          </a:xfrm>
        </p:spPr>
        <p:txBody>
          <a:bodyPr/>
          <a:lstStyle>
            <a:lvl1pPr>
              <a:defRPr>
                <a:solidFill>
                  <a:srgbClr val="000000"/>
                </a:solidFill>
              </a:defRPr>
            </a:lvl1pPr>
          </a:lstStyle>
          <a:p>
            <a:r>
              <a:rPr lang="nb-NO"/>
              <a:t>Klikk for å redigere tittelstil</a:t>
            </a:r>
            <a:endParaRPr lang="nb-NO" dirty="0"/>
          </a:p>
        </p:txBody>
      </p:sp>
      <p:sp>
        <p:nvSpPr>
          <p:cNvPr id="9" name="Plassholder for diagram 8"/>
          <p:cNvSpPr>
            <a:spLocks noGrp="1"/>
          </p:cNvSpPr>
          <p:nvPr>
            <p:ph type="chart"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et diagram</a:t>
            </a:r>
            <a:endParaRPr lang="nb-NO" noProof="0" dirty="0"/>
          </a:p>
        </p:txBody>
      </p:sp>
      <p:sp>
        <p:nvSpPr>
          <p:cNvPr id="15" name="TekstSylinder 14"/>
          <p:cNvSpPr txBox="1"/>
          <p:nvPr userDrawn="1"/>
        </p:nvSpPr>
        <p:spPr>
          <a:xfrm>
            <a:off x="-2761191" y="4725144"/>
            <a:ext cx="2448984" cy="1200329"/>
          </a:xfrm>
          <a:prstGeom prst="rect">
            <a:avLst/>
          </a:prstGeom>
          <a:noFill/>
        </p:spPr>
        <p:txBody>
          <a:bodyPr>
            <a:spAutoFit/>
          </a:bodyPr>
          <a:lstStyle/>
          <a:p>
            <a:pPr>
              <a:defRPr/>
            </a:pPr>
            <a:r>
              <a:rPr lang="nb-NO" sz="1200" b="1" dirty="0">
                <a:solidFill>
                  <a:srgbClr val="000000"/>
                </a:solidFill>
              </a:rPr>
              <a:t>Tips bunntekst:</a:t>
            </a:r>
          </a:p>
          <a:p>
            <a:pPr>
              <a:defRPr/>
            </a:pPr>
            <a:r>
              <a:rPr lang="nb-NO" sz="1200" b="1" dirty="0">
                <a:solidFill>
                  <a:srgbClr val="000000"/>
                </a:solidFill>
              </a:rPr>
              <a:t>For å få sidenummer, dato og tittel på presentasjon:</a:t>
            </a:r>
          </a:p>
          <a:p>
            <a:pPr>
              <a:defRPr/>
            </a:pPr>
            <a:r>
              <a:rPr lang="nb-NO" sz="1200" dirty="0">
                <a:solidFill>
                  <a:srgbClr val="000000"/>
                </a:solidFill>
              </a:rPr>
              <a:t>Klikk  på</a:t>
            </a:r>
          </a:p>
          <a:p>
            <a:pPr>
              <a:defRPr/>
            </a:pPr>
            <a:r>
              <a:rPr lang="nb-NO" sz="1200" dirty="0">
                <a:solidFill>
                  <a:srgbClr val="000000"/>
                </a:solidFill>
              </a:rPr>
              <a:t>”Sett Inn” -&gt; Topp og bunntekst</a:t>
            </a:r>
          </a:p>
          <a:p>
            <a:pPr>
              <a:defRPr/>
            </a:pPr>
            <a:r>
              <a:rPr lang="nb-NO" sz="1200" dirty="0">
                <a:solidFill>
                  <a:srgbClr val="000000"/>
                </a:solidFill>
              </a:rPr>
              <a:t>- Huk av for ønsket tekst.</a:t>
            </a:r>
          </a:p>
        </p:txBody>
      </p:sp>
      <p:cxnSp>
        <p:nvCxnSpPr>
          <p:cNvPr id="16" name="Vinkel 1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150046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sk Startside Alternativ 3">
    <p:bg>
      <p:bgPr>
        <a:solidFill>
          <a:schemeClr val="bg1"/>
        </a:solidFill>
        <a:effectLst/>
      </p:bgPr>
    </p:bg>
    <p:spTree>
      <p:nvGrpSpPr>
        <p:cNvPr id="1" name=""/>
        <p:cNvGrpSpPr/>
        <p:nvPr/>
      </p:nvGrpSpPr>
      <p:grpSpPr>
        <a:xfrm>
          <a:off x="0" y="0"/>
          <a:ext cx="0" cy="0"/>
          <a:chOff x="0" y="0"/>
          <a:chExt cx="0" cy="0"/>
        </a:xfrm>
      </p:grpSpPr>
      <p:pic>
        <p:nvPicPr>
          <p:cNvPr id="1027" name="Picture 3" descr="Z:\DSS\2015\via Kord\Elementer fra Kord\Arkiv\KMD\KMD_grafiskelement_del.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273425"/>
            <a:ext cx="12215812" cy="3584575"/>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 3</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2067799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kmål Tabell">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solidFill>
                  <a:srgbClr val="000000"/>
                </a:solidFill>
              </a:rPr>
              <a:t>Bokmål mal: Tabell</a:t>
            </a:r>
          </a:p>
        </p:txBody>
      </p:sp>
      <p:sp>
        <p:nvSpPr>
          <p:cNvPr id="2" name="Tittel 1"/>
          <p:cNvSpPr>
            <a:spLocks noGrp="1"/>
          </p:cNvSpPr>
          <p:nvPr>
            <p:ph type="title"/>
          </p:nvPr>
        </p:nvSpPr>
        <p:spPr>
          <a:xfrm>
            <a:off x="1198800" y="296863"/>
            <a:ext cx="9792000" cy="1143000"/>
          </a:xfrm>
        </p:spPr>
        <p:txBody>
          <a:bodyPr/>
          <a:lstStyle>
            <a:lvl1pPr>
              <a:defRPr>
                <a:solidFill>
                  <a:schemeClr val="tx1"/>
                </a:solidFill>
              </a:defRPr>
            </a:lvl1pPr>
          </a:lstStyle>
          <a:p>
            <a:r>
              <a:rPr lang="nb-NO"/>
              <a:t>Klikk for å redigere tittelstil</a:t>
            </a:r>
            <a:endParaRPr lang="nb-NO" dirty="0"/>
          </a:p>
        </p:txBody>
      </p:sp>
      <p:sp>
        <p:nvSpPr>
          <p:cNvPr id="10" name="Plassholder for tabell 9"/>
          <p:cNvSpPr>
            <a:spLocks noGrp="1"/>
          </p:cNvSpPr>
          <p:nvPr>
            <p:ph type="tbl"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en tabell</a:t>
            </a:r>
            <a:endParaRPr lang="nb-NO" noProof="0" dirty="0"/>
          </a:p>
        </p:txBody>
      </p:sp>
      <p:sp>
        <p:nvSpPr>
          <p:cNvPr id="8"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14"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148196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Bokmål To innholdsdeler">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solidFill>
                  <a:srgbClr val="000000"/>
                </a:solidFill>
              </a:rPr>
              <a:t>Bokmål mal: To innholdsdeler - Sammenlikning</a:t>
            </a:r>
          </a:p>
        </p:txBody>
      </p:sp>
      <p:sp>
        <p:nvSpPr>
          <p:cNvPr id="2" name="Tittel 1"/>
          <p:cNvSpPr>
            <a:spLocks noGrp="1"/>
          </p:cNvSpPr>
          <p:nvPr>
            <p:ph type="title"/>
          </p:nvPr>
        </p:nvSpPr>
        <p:spPr>
          <a:xfrm>
            <a:off x="1198398" y="296863"/>
            <a:ext cx="9792000" cy="1143000"/>
          </a:xfrm>
        </p:spPr>
        <p:txBody>
          <a:bodyPr/>
          <a:lstStyle>
            <a:lvl1pPr>
              <a:defRPr>
                <a:solidFill>
                  <a:schemeClr val="tx1"/>
                </a:solidFill>
              </a:defRPr>
            </a:lvl1pPr>
          </a:lstStyle>
          <a:p>
            <a:r>
              <a:rPr lang="nb-NO"/>
              <a:t>Klikk for å redigere tittelstil</a:t>
            </a:r>
            <a:endParaRPr lang="nb-NO" dirty="0"/>
          </a:p>
        </p:txBody>
      </p:sp>
      <p:sp>
        <p:nvSpPr>
          <p:cNvPr id="3" name="Plassholder for innhold 2"/>
          <p:cNvSpPr>
            <a:spLocks noGrp="1"/>
          </p:cNvSpPr>
          <p:nvPr>
            <p:ph sz="half" idx="1"/>
          </p:nvPr>
        </p:nvSpPr>
        <p:spPr>
          <a:xfrm>
            <a:off x="1198800" y="1591399"/>
            <a:ext cx="4860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4" name="Plassholder for innhold 3"/>
          <p:cNvSpPr>
            <a:spLocks noGrp="1"/>
          </p:cNvSpPr>
          <p:nvPr>
            <p:ph sz="half" idx="2"/>
          </p:nvPr>
        </p:nvSpPr>
        <p:spPr>
          <a:xfrm>
            <a:off x="6197600" y="1591399"/>
            <a:ext cx="4788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13" name="Plassholder for dato 3"/>
          <p:cNvSpPr>
            <a:spLocks noGrp="1"/>
          </p:cNvSpPr>
          <p:nvPr>
            <p:ph type="dt" sz="half" idx="10"/>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15"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Tree>
    <p:extLst>
      <p:ext uri="{BB962C8B-B14F-4D97-AF65-F5344CB8AC3E}">
        <p14:creationId xmlns:p14="http://schemas.microsoft.com/office/powerpoint/2010/main" val="259554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okmål Sluttside Alt 2">
    <p:bg>
      <p:bgPr>
        <a:solidFill>
          <a:schemeClr val="bg2"/>
        </a:solidFill>
        <a:effectLst/>
      </p:bgPr>
    </p:bg>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75920" y="1347857"/>
            <a:ext cx="6816080" cy="5498652"/>
          </a:xfrm>
          <a:prstGeom prst="rect">
            <a:avLst/>
          </a:prstGeom>
        </p:spPr>
      </p:pic>
      <p:sp>
        <p:nvSpPr>
          <p:cNvPr id="8" name="TekstSylinder 7"/>
          <p:cNvSpPr txBox="1"/>
          <p:nvPr userDrawn="1"/>
        </p:nvSpPr>
        <p:spPr>
          <a:xfrm>
            <a:off x="1" y="-268288"/>
            <a:ext cx="3983567" cy="276999"/>
          </a:xfrm>
          <a:prstGeom prst="rect">
            <a:avLst/>
          </a:prstGeom>
          <a:noFill/>
        </p:spPr>
        <p:txBody>
          <a:bodyPr>
            <a:spAutoFit/>
          </a:bodyPr>
          <a:lstStyle/>
          <a:p>
            <a:pPr>
              <a:defRPr/>
            </a:pPr>
            <a:r>
              <a:rPr lang="nb-NO" sz="1200" dirty="0">
                <a:solidFill>
                  <a:srgbClr val="000000"/>
                </a:solidFill>
              </a:rPr>
              <a:t>Bokmål mal: Sluttside Alternativ 1</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rgbClr val="000000"/>
                </a:solidFill>
              </a:defRPr>
            </a:lvl1pPr>
          </a:lstStyle>
          <a:p>
            <a:pPr lvl="0"/>
            <a:r>
              <a:rPr lang="nb-NO" dirty="0"/>
              <a:t>Takk for oppmerksomheten!</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dirty="0">
                <a:solidFill>
                  <a:srgbClr val="000000"/>
                </a:solidFill>
              </a:rPr>
              <a:t>Kommunal- og</a:t>
            </a:r>
            <a:br>
              <a:rPr lang="nb-NO" sz="1300" dirty="0">
                <a:solidFill>
                  <a:srgbClr val="000000"/>
                </a:solidFill>
              </a:rPr>
            </a:br>
            <a:r>
              <a:rPr lang="nb-NO" sz="1300" dirty="0">
                <a:solidFill>
                  <a:srgbClr val="000000"/>
                </a:solidFill>
              </a:rPr>
              <a:t>moderniseringsdepartementet</a:t>
            </a:r>
          </a:p>
        </p:txBody>
      </p:sp>
    </p:spTree>
    <p:extLst>
      <p:ext uri="{BB962C8B-B14F-4D97-AF65-F5344CB8AC3E}">
        <p14:creationId xmlns:p14="http://schemas.microsoft.com/office/powerpoint/2010/main" val="361516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okmålk Sluttside Alt 2">
    <p:bg>
      <p:bgPr>
        <a:gradFill>
          <a:gsLst>
            <a:gs pos="20000">
              <a:schemeClr val="bg2"/>
            </a:gs>
            <a:gs pos="83000">
              <a:schemeClr val="tx2"/>
            </a:gs>
          </a:gsLst>
          <a:lin ang="3900000" scaled="0"/>
        </a:gra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75920" y="1369497"/>
            <a:ext cx="6816080" cy="5469514"/>
          </a:xfrm>
          <a:prstGeom prst="rect">
            <a:avLst/>
          </a:prstGeom>
        </p:spPr>
      </p:pic>
      <p:sp>
        <p:nvSpPr>
          <p:cNvPr id="8" name="TekstSylinder 7"/>
          <p:cNvSpPr txBox="1"/>
          <p:nvPr userDrawn="1"/>
        </p:nvSpPr>
        <p:spPr>
          <a:xfrm>
            <a:off x="1" y="-268288"/>
            <a:ext cx="3983567" cy="276999"/>
          </a:xfrm>
          <a:prstGeom prst="rect">
            <a:avLst/>
          </a:prstGeom>
          <a:noFill/>
        </p:spPr>
        <p:txBody>
          <a:bodyPr>
            <a:spAutoFit/>
          </a:bodyPr>
          <a:lstStyle/>
          <a:p>
            <a:pPr>
              <a:defRPr/>
            </a:pPr>
            <a:r>
              <a:rPr lang="nb-NO" sz="1200" dirty="0">
                <a:solidFill>
                  <a:srgbClr val="000000"/>
                </a:solidFill>
              </a:rPr>
              <a:t>Bokmål mal: Sluttside Alternativ 2 </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rgbClr val="000000"/>
                </a:solidFill>
              </a:defRPr>
            </a:lvl1pPr>
          </a:lstStyle>
          <a:p>
            <a:pPr lvl="0"/>
            <a:r>
              <a:rPr lang="nb-NO" dirty="0"/>
              <a:t>Takk for oppmerksomheten!</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dirty="0">
                <a:solidFill>
                  <a:srgbClr val="000000"/>
                </a:solidFill>
              </a:rPr>
              <a:t>Kommunal- og</a:t>
            </a:r>
            <a:br>
              <a:rPr lang="nb-NO" sz="1300" dirty="0">
                <a:solidFill>
                  <a:srgbClr val="000000"/>
                </a:solidFill>
              </a:rPr>
            </a:br>
            <a:r>
              <a:rPr lang="nb-NO" sz="1300" dirty="0">
                <a:solidFill>
                  <a:srgbClr val="000000"/>
                </a:solidFill>
              </a:rPr>
              <a:t>moderniseringsdepartementet</a:t>
            </a:r>
          </a:p>
        </p:txBody>
      </p:sp>
    </p:spTree>
    <p:extLst>
      <p:ext uri="{BB962C8B-B14F-4D97-AF65-F5344CB8AC3E}">
        <p14:creationId xmlns:p14="http://schemas.microsoft.com/office/powerpoint/2010/main" val="5230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kst med utfallende bilde">
    <p:spTree>
      <p:nvGrpSpPr>
        <p:cNvPr id="1" name=""/>
        <p:cNvGrpSpPr/>
        <p:nvPr/>
      </p:nvGrpSpPr>
      <p:grpSpPr>
        <a:xfrm>
          <a:off x="0" y="0"/>
          <a:ext cx="0" cy="0"/>
          <a:chOff x="0" y="0"/>
          <a:chExt cx="0" cy="0"/>
        </a:xfrm>
      </p:grpSpPr>
      <p:sp>
        <p:nvSpPr>
          <p:cNvPr id="3" name="TekstSylinder 2"/>
          <p:cNvSpPr txBox="1">
            <a:spLocks noChangeArrowheads="1"/>
          </p:cNvSpPr>
          <p:nvPr userDrawn="1"/>
        </p:nvSpPr>
        <p:spPr bwMode="auto">
          <a:xfrm>
            <a:off x="-95251" y="-304800"/>
            <a:ext cx="1012825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nb-NO" altLang="nb-NO" sz="1200">
                <a:solidFill>
                  <a:srgbClr val="000000"/>
                </a:solidFill>
              </a:rPr>
              <a:t>Norsk mal:1 utfallende bilde</a:t>
            </a:r>
          </a:p>
        </p:txBody>
      </p:sp>
      <p:sp>
        <p:nvSpPr>
          <p:cNvPr id="4" name="TekstSylinder 9"/>
          <p:cNvSpPr txBox="1">
            <a:spLocks noChangeArrowheads="1"/>
          </p:cNvSpPr>
          <p:nvPr userDrawn="1"/>
        </p:nvSpPr>
        <p:spPr bwMode="auto">
          <a:xfrm>
            <a:off x="-3024717" y="4745038"/>
            <a:ext cx="26881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nb-NO" altLang="nb-NO" sz="1200" b="1">
                <a:solidFill>
                  <a:srgbClr val="000000"/>
                </a:solidFill>
              </a:rPr>
              <a:t>Tips  bilde:</a:t>
            </a:r>
          </a:p>
          <a:p>
            <a:pPr>
              <a:defRPr/>
            </a:pPr>
            <a:r>
              <a:rPr lang="nb-NO" altLang="nb-NO" sz="1200">
                <a:solidFill>
                  <a:srgbClr val="000000"/>
                </a:solidFill>
              </a:rPr>
              <a:t>Bildestørrelse kan forandres ved å dra i bilderammen eller høyreklikke på rammen og klikke på størrelse og plassering</a:t>
            </a:r>
          </a:p>
        </p:txBody>
      </p:sp>
      <p:sp>
        <p:nvSpPr>
          <p:cNvPr id="5" name="TekstSylinder 10"/>
          <p:cNvSpPr txBox="1">
            <a:spLocks noChangeArrowheads="1"/>
          </p:cNvSpPr>
          <p:nvPr userDrawn="1"/>
        </p:nvSpPr>
        <p:spPr bwMode="auto">
          <a:xfrm>
            <a:off x="-3073400" y="3716338"/>
            <a:ext cx="2688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nb-NO" altLang="nb-NO" sz="1200" b="1">
                <a:solidFill>
                  <a:srgbClr val="000000"/>
                </a:solidFill>
              </a:rPr>
              <a:t>Tips  bilde:</a:t>
            </a:r>
          </a:p>
          <a:p>
            <a:pPr>
              <a:defRPr/>
            </a:pPr>
            <a:r>
              <a:rPr lang="nb-NO" altLang="nb-NO" sz="1200">
                <a:solidFill>
                  <a:srgbClr val="000000"/>
                </a:solidFill>
              </a:rPr>
              <a:t>For best oppløsning anbefales jpg og png-format.</a:t>
            </a:r>
          </a:p>
        </p:txBody>
      </p:sp>
      <p:pic>
        <p:nvPicPr>
          <p:cNvPr id="6" name="Picture 11" descr="Orange_original_illustrasjon1_liten_H.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480906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bilde 8"/>
          <p:cNvSpPr>
            <a:spLocks noGrp="1"/>
          </p:cNvSpPr>
          <p:nvPr>
            <p:ph type="pic" sz="quarter" idx="17"/>
          </p:nvPr>
        </p:nvSpPr>
        <p:spPr>
          <a:xfrm>
            <a:off x="0" y="0"/>
            <a:ext cx="12192000" cy="6345238"/>
          </a:xfrm>
          <a:solidFill>
            <a:schemeClr val="bg1">
              <a:lumMod val="95000"/>
            </a:schemeClr>
          </a:solidFill>
        </p:spPr>
        <p:txBody>
          <a:bodyPr/>
          <a:lstStyle>
            <a:lvl1pPr algn="ctr">
              <a:buNone/>
              <a:defRPr sz="1200">
                <a:solidFill>
                  <a:schemeClr val="bg1">
                    <a:lumMod val="50000"/>
                  </a:schemeClr>
                </a:solidFill>
              </a:defRPr>
            </a:lvl1pPr>
          </a:lstStyle>
          <a:p>
            <a:pPr lvl="0"/>
            <a:r>
              <a:rPr lang="nb-NO" noProof="0"/>
              <a:t>Klikk ikonet for å legge til et bilde</a:t>
            </a:r>
            <a:endParaRPr lang="nb-NO" noProof="0" dirty="0"/>
          </a:p>
        </p:txBody>
      </p:sp>
      <p:sp>
        <p:nvSpPr>
          <p:cNvPr id="7" name="Plassholder for lysbildenummer 5"/>
          <p:cNvSpPr>
            <a:spLocks noGrp="1"/>
          </p:cNvSpPr>
          <p:nvPr>
            <p:ph type="sldNum" sz="quarter" idx="18"/>
          </p:nvPr>
        </p:nvSpPr>
        <p:spPr/>
        <p:txBody>
          <a:bodyPr/>
          <a:lstStyle>
            <a:lvl1pPr>
              <a:defRPr/>
            </a:lvl1pPr>
          </a:lstStyle>
          <a:p>
            <a:pPr>
              <a:defRPr/>
            </a:pPr>
            <a:fld id="{E87FD193-EF88-4A7E-9E12-F1BC4EC7FF1D}" type="slidenum">
              <a:rPr lang="nb-NO" altLang="nb-NO">
                <a:solidFill>
                  <a:srgbClr val="000000"/>
                </a:solidFill>
              </a:rPr>
              <a:pPr>
                <a:defRPr/>
              </a:pPr>
              <a:t>‹#›</a:t>
            </a:fld>
            <a:endParaRPr lang="nb-NO" altLang="nb-NO">
              <a:solidFill>
                <a:srgbClr val="000000"/>
              </a:solidFill>
            </a:endParaRPr>
          </a:p>
        </p:txBody>
      </p:sp>
    </p:spTree>
    <p:extLst>
      <p:ext uri="{BB962C8B-B14F-4D97-AF65-F5344CB8AC3E}">
        <p14:creationId xmlns:p14="http://schemas.microsoft.com/office/powerpoint/2010/main" val="1811922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kst med 3 bilder">
    <p:spTree>
      <p:nvGrpSpPr>
        <p:cNvPr id="1" name=""/>
        <p:cNvGrpSpPr/>
        <p:nvPr/>
      </p:nvGrpSpPr>
      <p:grpSpPr>
        <a:xfrm>
          <a:off x="0" y="0"/>
          <a:ext cx="0" cy="0"/>
          <a:chOff x="0" y="0"/>
          <a:chExt cx="0" cy="0"/>
        </a:xfrm>
      </p:grpSpPr>
      <p:sp>
        <p:nvSpPr>
          <p:cNvPr id="7" name="TekstSylinder 6"/>
          <p:cNvSpPr txBox="1">
            <a:spLocks noChangeArrowheads="1"/>
          </p:cNvSpPr>
          <p:nvPr userDrawn="1"/>
        </p:nvSpPr>
        <p:spPr bwMode="auto">
          <a:xfrm>
            <a:off x="-95251" y="-304800"/>
            <a:ext cx="1012825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nb-NO" altLang="nb-NO" sz="1200">
                <a:solidFill>
                  <a:srgbClr val="000000"/>
                </a:solidFill>
              </a:rPr>
              <a:t>Norsk mal: Tekst med kulepunkter – 3 vertikale bilder</a:t>
            </a:r>
          </a:p>
        </p:txBody>
      </p:sp>
      <p:sp>
        <p:nvSpPr>
          <p:cNvPr id="11" name="TekstSylinder 9"/>
          <p:cNvSpPr txBox="1">
            <a:spLocks noChangeArrowheads="1"/>
          </p:cNvSpPr>
          <p:nvPr userDrawn="1"/>
        </p:nvSpPr>
        <p:spPr bwMode="auto">
          <a:xfrm>
            <a:off x="-3073400" y="5299076"/>
            <a:ext cx="2688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nb-NO" altLang="nb-NO" sz="1200" b="1">
                <a:solidFill>
                  <a:srgbClr val="000000"/>
                </a:solidFill>
              </a:rPr>
              <a:t>Tips  bilde:</a:t>
            </a:r>
          </a:p>
          <a:p>
            <a:pPr>
              <a:defRPr/>
            </a:pPr>
            <a:r>
              <a:rPr lang="nb-NO" altLang="nb-NO" sz="1200">
                <a:solidFill>
                  <a:srgbClr val="000000"/>
                </a:solidFill>
              </a:rPr>
              <a:t>For best oppløsning anbefales jpg og png-format.</a:t>
            </a:r>
          </a:p>
        </p:txBody>
      </p:sp>
      <p:pic>
        <p:nvPicPr>
          <p:cNvPr id="12" name="Picture 11" descr="Orange_original_illustrasjon1_liten_H.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480906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959429" y="296652"/>
            <a:ext cx="8496944"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960000" y="1592797"/>
            <a:ext cx="8496373"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9600000" y="0"/>
            <a:ext cx="2592000" cy="211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9600000" y="2116800"/>
            <a:ext cx="2592000" cy="2116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9600000" y="4230000"/>
            <a:ext cx="2592000" cy="208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3" name="Plassholder for lysbildenummer 5"/>
          <p:cNvSpPr>
            <a:spLocks noGrp="1"/>
          </p:cNvSpPr>
          <p:nvPr>
            <p:ph type="sldNum" sz="quarter" idx="16"/>
          </p:nvPr>
        </p:nvSpPr>
        <p:spPr/>
        <p:txBody>
          <a:bodyPr/>
          <a:lstStyle>
            <a:lvl1pPr>
              <a:defRPr/>
            </a:lvl1pPr>
          </a:lstStyle>
          <a:p>
            <a:pPr>
              <a:defRPr/>
            </a:pPr>
            <a:fld id="{317C0CD5-9B53-4BBB-88BB-B67A99020E2C}" type="slidenum">
              <a:rPr lang="nb-NO" altLang="nb-NO">
                <a:solidFill>
                  <a:srgbClr val="000000"/>
                </a:solidFill>
              </a:rPr>
              <a:pPr>
                <a:defRPr/>
              </a:pPr>
              <a:t>‹#›</a:t>
            </a:fld>
            <a:endParaRPr lang="nb-NO" altLang="nb-NO">
              <a:solidFill>
                <a:srgbClr val="000000"/>
              </a:solidFill>
            </a:endParaRPr>
          </a:p>
        </p:txBody>
      </p:sp>
    </p:spTree>
    <p:extLst>
      <p:ext uri="{BB962C8B-B14F-4D97-AF65-F5344CB8AC3E}">
        <p14:creationId xmlns:p14="http://schemas.microsoft.com/office/powerpoint/2010/main" val="2693280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kst med 1 bilde">
    <p:spTree>
      <p:nvGrpSpPr>
        <p:cNvPr id="1" name=""/>
        <p:cNvGrpSpPr/>
        <p:nvPr/>
      </p:nvGrpSpPr>
      <p:grpSpPr>
        <a:xfrm>
          <a:off x="0" y="0"/>
          <a:ext cx="0" cy="0"/>
          <a:chOff x="0" y="0"/>
          <a:chExt cx="0" cy="0"/>
        </a:xfrm>
      </p:grpSpPr>
      <p:sp>
        <p:nvSpPr>
          <p:cNvPr id="5" name="TekstSylinder 4"/>
          <p:cNvSpPr txBox="1">
            <a:spLocks noChangeArrowheads="1"/>
          </p:cNvSpPr>
          <p:nvPr userDrawn="1"/>
        </p:nvSpPr>
        <p:spPr bwMode="auto">
          <a:xfrm>
            <a:off x="-95251" y="-304800"/>
            <a:ext cx="1012825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nb-NO" altLang="nb-NO" sz="1200">
                <a:solidFill>
                  <a:srgbClr val="000000"/>
                </a:solidFill>
              </a:rPr>
              <a:t>Norsk mal: Tekst med kulepunkter - 1 vertikalt bilde</a:t>
            </a:r>
          </a:p>
        </p:txBody>
      </p:sp>
      <p:sp>
        <p:nvSpPr>
          <p:cNvPr id="6" name="TekstSylinder 9"/>
          <p:cNvSpPr txBox="1">
            <a:spLocks noChangeArrowheads="1"/>
          </p:cNvSpPr>
          <p:nvPr userDrawn="1"/>
        </p:nvSpPr>
        <p:spPr bwMode="auto">
          <a:xfrm>
            <a:off x="-3073400" y="5299076"/>
            <a:ext cx="2688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nb-NO" altLang="nb-NO" sz="1200" b="1">
                <a:solidFill>
                  <a:srgbClr val="000000"/>
                </a:solidFill>
              </a:rPr>
              <a:t>Tips  bilde:</a:t>
            </a:r>
          </a:p>
          <a:p>
            <a:pPr>
              <a:defRPr/>
            </a:pPr>
            <a:r>
              <a:rPr lang="nb-NO" altLang="nb-NO" sz="1200">
                <a:solidFill>
                  <a:srgbClr val="000000"/>
                </a:solidFill>
              </a:rPr>
              <a:t>For best oppløsning anbefales jpg og png-format.</a:t>
            </a:r>
          </a:p>
        </p:txBody>
      </p:sp>
      <p:pic>
        <p:nvPicPr>
          <p:cNvPr id="7" name="Picture 11" descr="Orange_original_illustrasjon1_liten_H.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480906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959429" y="296652"/>
            <a:ext cx="8496944"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960000" y="1592797"/>
            <a:ext cx="8496373"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noChangeAspect="1"/>
          </p:cNvSpPr>
          <p:nvPr>
            <p:ph type="pic" sz="quarter" idx="13"/>
          </p:nvPr>
        </p:nvSpPr>
        <p:spPr>
          <a:xfrm>
            <a:off x="9600000" y="0"/>
            <a:ext cx="2586723" cy="63288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lysbildenummer 5"/>
          <p:cNvSpPr>
            <a:spLocks noGrp="1"/>
          </p:cNvSpPr>
          <p:nvPr>
            <p:ph type="sldNum" sz="quarter" idx="14"/>
          </p:nvPr>
        </p:nvSpPr>
        <p:spPr/>
        <p:txBody>
          <a:bodyPr/>
          <a:lstStyle>
            <a:lvl1pPr>
              <a:defRPr/>
            </a:lvl1pPr>
          </a:lstStyle>
          <a:p>
            <a:pPr>
              <a:defRPr/>
            </a:pPr>
            <a:fld id="{0286727E-6728-4E27-89BA-625A463A7720}" type="slidenum">
              <a:rPr lang="nb-NO" altLang="nb-NO">
                <a:solidFill>
                  <a:srgbClr val="000000"/>
                </a:solidFill>
              </a:rPr>
              <a:pPr>
                <a:defRPr/>
              </a:pPr>
              <a:t>‹#›</a:t>
            </a:fld>
            <a:endParaRPr lang="nb-NO" altLang="nb-NO">
              <a:solidFill>
                <a:srgbClr val="000000"/>
              </a:solidFill>
            </a:endParaRPr>
          </a:p>
        </p:txBody>
      </p:sp>
    </p:spTree>
    <p:extLst>
      <p:ext uri="{BB962C8B-B14F-4D97-AF65-F5344CB8AC3E}">
        <p14:creationId xmlns:p14="http://schemas.microsoft.com/office/powerpoint/2010/main" val="390787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Norsk Startside Alternativ 1">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3456592"/>
            <a:ext cx="12215812" cy="3401408"/>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 Alternativ 1</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1172241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Norsk Sluttside Alternativ 2">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3456592"/>
            <a:ext cx="12215812" cy="3401408"/>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Sluttside Alternativ 2</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9"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Takk for oppmerksomheten!</a:t>
            </a:r>
          </a:p>
        </p:txBody>
      </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287063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8B0E10CB-8540-47E5-BF43-F28194CD9400}" type="datetimeFigureOut">
              <a:rPr lang="nb-NO" smtClean="0"/>
              <a:t>7. okt 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4AEF778-6A84-482A-819A-4CBADFF38AA2}" type="slidenum">
              <a:rPr lang="nb-NO" smtClean="0"/>
              <a:t>‹#›</a:t>
            </a:fld>
            <a:endParaRPr lang="nb-NO"/>
          </a:p>
        </p:txBody>
      </p:sp>
    </p:spTree>
    <p:extLst>
      <p:ext uri="{BB962C8B-B14F-4D97-AF65-F5344CB8AC3E}">
        <p14:creationId xmlns:p14="http://schemas.microsoft.com/office/powerpoint/2010/main" val="175950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sk Startside m eget bild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Startside</a:t>
            </a:r>
            <a:r>
              <a:rPr lang="nb-NO" sz="1200" baseline="0" dirty="0"/>
              <a:t> – sett inn eget bilde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185164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tel og innhold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latin typeface="Arial" panose="020B0604020202020204" pitchFamily="34" charset="0"/>
                <a:cs typeface="Arial" panose="020B0604020202020204" pitchFamily="34" charset="0"/>
              </a:defRPr>
            </a:lvl1pPr>
          </a:lstStyle>
          <a:p>
            <a:fld id="{9B60CFA0-78A4-4FAD-A11D-5CF225CEC2A8}" type="datetime1">
              <a:rPr lang="nb-NO" smtClean="0"/>
              <a:t>7. okt 2019</a:t>
            </a:fld>
            <a:endParaRPr lang="nb-NO" dirty="0"/>
          </a:p>
        </p:txBody>
      </p:sp>
      <p:sp>
        <p:nvSpPr>
          <p:cNvPr id="6" name="Plassholder for lysbildenummer 5"/>
          <p:cNvSpPr>
            <a:spLocks noGrp="1"/>
          </p:cNvSpPr>
          <p:nvPr>
            <p:ph type="sldNum" sz="quarter" idx="12"/>
          </p:nvPr>
        </p:nvSpPr>
        <p:spPr>
          <a:xfrm>
            <a:off x="11555999" y="6318000"/>
            <a:ext cx="450000" cy="360000"/>
          </a:xfrm>
          <a:prstGeom prst="rect">
            <a:avLst/>
          </a:prstGeom>
        </p:spPr>
        <p:txBody>
          <a:bodyPr/>
          <a:lstStyle/>
          <a:p>
            <a:fld id="{CBF60C1B-21D4-425B-89C8-B0A7AB09A1E4}" type="slidenum">
              <a:rPr lang="nb-NO" smtClean="0"/>
              <a:t>‹#›</a:t>
            </a:fld>
            <a:endParaRPr lang="nb-NO" dirty="0"/>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1">
                    <a:lumMod val="50000"/>
                    <a:lumOff val="50000"/>
                  </a:schemeClr>
                </a:solidFill>
              </a:defRPr>
            </a:lvl1pPr>
          </a:lstStyle>
          <a:p>
            <a:endParaRPr lang="nb-NO" dirty="0"/>
          </a:p>
        </p:txBody>
      </p:sp>
      <p:sp>
        <p:nvSpPr>
          <p:cNvPr id="7" name="Plassholder for tekst 3"/>
          <p:cNvSpPr>
            <a:spLocks noGrp="1"/>
          </p:cNvSpPr>
          <p:nvPr>
            <p:ph type="body" sz="quarter" idx="15" hasCustomPrompt="1"/>
          </p:nvPr>
        </p:nvSpPr>
        <p:spPr>
          <a:xfrm>
            <a:off x="9846000" y="5698836"/>
            <a:ext cx="2150771" cy="478127"/>
          </a:xfrm>
        </p:spPr>
        <p:txBody>
          <a:bodyPr anchor="b" anchorCtr="0">
            <a:normAutofit/>
          </a:bodyPr>
          <a:lstStyle>
            <a:lvl1pPr marL="0" indent="0" algn="l">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12918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sk Kapittel/temaside">
    <p:bg>
      <p:bgPr>
        <a:solidFill>
          <a:schemeClr val="bg1"/>
        </a:solidFill>
        <a:effectLst/>
      </p:bgPr>
    </p:bg>
    <p:spTree>
      <p:nvGrpSpPr>
        <p:cNvPr id="1" name=""/>
        <p:cNvGrpSpPr/>
        <p:nvPr/>
      </p:nvGrpSpPr>
      <p:grpSpPr>
        <a:xfrm>
          <a:off x="0" y="0"/>
          <a:ext cx="0" cy="0"/>
          <a:chOff x="0" y="0"/>
          <a:chExt cx="0" cy="0"/>
        </a:xfrm>
      </p:grpSpPr>
      <p:sp>
        <p:nvSpPr>
          <p:cNvPr id="4" name="Plassholder for bilde 3"/>
          <p:cNvSpPr>
            <a:spLocks noGrp="1"/>
          </p:cNvSpPr>
          <p:nvPr>
            <p:ph type="pic" sz="quarter" idx="20"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Kapittel /</a:t>
            </a:r>
            <a:r>
              <a:rPr lang="nb-NO" sz="1200" baseline="0" dirty="0"/>
              <a:t> Temaside</a:t>
            </a:r>
            <a:endParaRPr lang="nb-NO" sz="1200" dirty="0"/>
          </a:p>
        </p:txBody>
      </p:sp>
      <p:sp>
        <p:nvSpPr>
          <p:cNvPr id="13" name="Plassholder for tekst 4"/>
          <p:cNvSpPr>
            <a:spLocks noGrp="1"/>
          </p:cNvSpPr>
          <p:nvPr>
            <p:ph type="body" sz="quarter" idx="21" hasCustomPrompt="1"/>
          </p:nvPr>
        </p:nvSpPr>
        <p:spPr>
          <a:xfrm>
            <a:off x="1198800" y="1124744"/>
            <a:ext cx="9792000" cy="1144800"/>
          </a:xfrm>
        </p:spPr>
        <p:txBody>
          <a:bodyPr lIns="0" anchor="b" anchorCtr="0"/>
          <a:lstStyle>
            <a:lvl1pPr marL="0" indent="0">
              <a:buNone/>
              <a:defRPr sz="3200" b="1"/>
            </a:lvl1pPr>
          </a:lstStyle>
          <a:p>
            <a:pPr lvl="0"/>
            <a:r>
              <a:rPr lang="nb-NO" dirty="0"/>
              <a:t>Kapittel og temaside</a:t>
            </a:r>
          </a:p>
        </p:txBody>
      </p:sp>
      <p:sp>
        <p:nvSpPr>
          <p:cNvPr id="15"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9" name="Bild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0" name="TekstSylinder 9"/>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333581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orsk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a:t>Norsk </a:t>
            </a:r>
            <a:r>
              <a:rPr lang="nb-NO" sz="1200" dirty="0" err="1"/>
              <a:t>mal:Tekst</a:t>
            </a:r>
            <a:r>
              <a:rPr lang="nb-NO" sz="1200" dirty="0"/>
              <a:t> med </a:t>
            </a:r>
            <a:r>
              <a:rPr lang="nb-NO" sz="1200" dirty="0" err="1"/>
              <a:t>kulepunkter</a:t>
            </a:r>
            <a:endParaRPr lang="nb-NO" sz="1200" dirty="0"/>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rsk TEKST UTEN KULEPUNKT">
    <p:spTree>
      <p:nvGrpSpPr>
        <p:cNvPr id="1" name=""/>
        <p:cNvGrpSpPr/>
        <p:nvPr/>
      </p:nvGrpSpPr>
      <p:grpSpPr>
        <a:xfrm>
          <a:off x="0" y="0"/>
          <a:ext cx="0" cy="0"/>
          <a:chOff x="0" y="0"/>
          <a:chExt cx="0" cy="0"/>
        </a:xfrm>
      </p:grpSpPr>
      <p:sp>
        <p:nvSpPr>
          <p:cNvPr id="4" name="TekstSylinder 3"/>
          <p:cNvSpPr txBox="1"/>
          <p:nvPr userDrawn="1"/>
        </p:nvSpPr>
        <p:spPr>
          <a:xfrm>
            <a:off x="-95250" y="-276225"/>
            <a:ext cx="4366684" cy="276225"/>
          </a:xfrm>
          <a:prstGeom prst="rect">
            <a:avLst/>
          </a:prstGeom>
          <a:noFill/>
        </p:spPr>
        <p:txBody>
          <a:bodyPr>
            <a:spAutoFit/>
          </a:bodyPr>
          <a:lstStyle/>
          <a:p>
            <a:pPr>
              <a:defRPr/>
            </a:pPr>
            <a:r>
              <a:rPr lang="nb-NO" sz="1200" dirty="0"/>
              <a:t>Norsk mal: Tekst uten </a:t>
            </a:r>
            <a:r>
              <a:rPr lang="nb-NO" sz="1200" dirty="0" err="1"/>
              <a:t>kulepunkter</a:t>
            </a:r>
            <a:endParaRPr lang="nb-NO" sz="1200" dirty="0"/>
          </a:p>
        </p:txBody>
      </p:sp>
      <p:sp>
        <p:nvSpPr>
          <p:cNvPr id="2" name="Tittel 1"/>
          <p:cNvSpPr>
            <a:spLocks noGrp="1"/>
          </p:cNvSpPr>
          <p:nvPr>
            <p:ph type="title"/>
          </p:nvPr>
        </p:nvSpPr>
        <p:spPr>
          <a:xfrm>
            <a:off x="1198800" y="296652"/>
            <a:ext cx="9792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9792000" cy="4525963"/>
          </a:xfrm>
        </p:spPr>
        <p:txBody>
          <a:bodyPr/>
          <a:lstStyle>
            <a:lvl1pPr>
              <a:buNone/>
              <a:defRPr/>
            </a:lvl1pPr>
            <a:lvl2pPr>
              <a:buNone/>
              <a:defRPr/>
            </a:lvl2pPr>
            <a:lvl3pPr>
              <a:buNone/>
              <a:defRPr/>
            </a:lvl3pPr>
            <a:lvl4pPr>
              <a:buNone/>
              <a:defRPr/>
            </a:lvl4pPr>
            <a:lvl5pPr>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ekstSylinder 11"/>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13" name="Vinkel 12"/>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16"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sk Tekst med 1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- 1 vertikalt bilde</a:t>
            </a:r>
          </a:p>
        </p:txBody>
      </p:sp>
      <p:sp>
        <p:nvSpPr>
          <p:cNvPr id="2" name="Tittel 1"/>
          <p:cNvSpPr>
            <a:spLocks noGrp="1"/>
          </p:cNvSpPr>
          <p:nvPr>
            <p:ph type="title"/>
          </p:nvPr>
        </p:nvSpPr>
        <p:spPr>
          <a:xfrm>
            <a:off x="1198800" y="296652"/>
            <a:ext cx="7309958"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1"/>
            <a:ext cx="3420000" cy="6120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rsk Tekst med 3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3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228"/>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2000" y="2039935"/>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2000" y="4077300"/>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TekstSylinder 13"/>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anbefales </a:t>
            </a:r>
            <a:r>
              <a:rPr lang="nb-NO" sz="1200" dirty="0" err="1"/>
              <a:t>jpg</a:t>
            </a:r>
            <a:r>
              <a:rPr lang="nb-NO" sz="1200" dirty="0"/>
              <a:t> og </a:t>
            </a:r>
            <a:r>
              <a:rPr lang="nb-NO" sz="1200" dirty="0" err="1"/>
              <a:t>png-format</a:t>
            </a:r>
            <a:r>
              <a:rPr lang="nb-NO" sz="1200" dirty="0"/>
              <a:t>.</a:t>
            </a:r>
          </a:p>
        </p:txBody>
      </p:sp>
      <p:sp>
        <p:nvSpPr>
          <p:cNvPr id="12"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8"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6.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ssholder for tittel 1"/>
          <p:cNvSpPr>
            <a:spLocks noGrp="1"/>
          </p:cNvSpPr>
          <p:nvPr>
            <p:ph type="title"/>
          </p:nvPr>
        </p:nvSpPr>
        <p:spPr bwMode="auto">
          <a:xfrm>
            <a:off x="1198950" y="296863"/>
            <a:ext cx="9360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dirty="0"/>
              <a:t>Klikk for å redigere tittelstil</a:t>
            </a:r>
          </a:p>
        </p:txBody>
      </p:sp>
      <p:sp>
        <p:nvSpPr>
          <p:cNvPr id="1028" name="Plassholder for tekst 2"/>
          <p:cNvSpPr>
            <a:spLocks noGrp="1"/>
          </p:cNvSpPr>
          <p:nvPr>
            <p:ph type="body" idx="1"/>
          </p:nvPr>
        </p:nvSpPr>
        <p:spPr bwMode="auto">
          <a:xfrm>
            <a:off x="1198950" y="1592263"/>
            <a:ext cx="9360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7. oktober 2019</a:t>
            </a:fld>
            <a:endParaRPr lang="nb-NO" dirty="0"/>
          </a:p>
        </p:txBody>
      </p:sp>
      <p:sp>
        <p:nvSpPr>
          <p:cNvPr id="2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2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
        <p:nvSpPr>
          <p:cNvPr id="2" name="TekstSylinder 1"/>
          <p:cNvSpPr txBox="1"/>
          <p:nvPr userDrawn="1"/>
        </p:nvSpPr>
        <p:spPr>
          <a:xfrm>
            <a:off x="595643" y="6304312"/>
            <a:ext cx="2592288" cy="203133"/>
          </a:xfrm>
          <a:prstGeom prst="rect">
            <a:avLst/>
          </a:prstGeom>
          <a:noFill/>
        </p:spPr>
        <p:txBody>
          <a:bodyPr wrap="square" rtlCol="0">
            <a:spAutoFit/>
          </a:bodyPr>
          <a:lstStyle/>
          <a:p>
            <a:pPr>
              <a:lnSpc>
                <a:spcPct val="90000"/>
              </a:lnSpc>
            </a:pPr>
            <a:r>
              <a:rPr lang="nb-NO" sz="800" noProof="0" dirty="0"/>
              <a:t>Kommunal- og moderniseringsdepartementet</a:t>
            </a:r>
          </a:p>
        </p:txBody>
      </p:sp>
      <p:pic>
        <p:nvPicPr>
          <p:cNvPr id="11" name="Bilde 1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44884" y="6311701"/>
            <a:ext cx="180020" cy="218596"/>
          </a:xfrm>
          <a:prstGeom prst="rect">
            <a:avLst/>
          </a:prstGeom>
        </p:spPr>
      </p:pic>
      <p:cxnSp>
        <p:nvCxnSpPr>
          <p:cNvPr id="12" name="Rett linje 11"/>
          <p:cNvCxnSpPr/>
          <p:nvPr userDrawn="1"/>
        </p:nvCxnSpPr>
        <p:spPr>
          <a:xfrm>
            <a:off x="613868" y="6201308"/>
            <a:ext cx="0" cy="6566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96" r:id="rId1"/>
    <p:sldLayoutId id="2147483992" r:id="rId2"/>
    <p:sldLayoutId id="2147483988" r:id="rId3"/>
    <p:sldLayoutId id="2147483995" r:id="rId4"/>
    <p:sldLayoutId id="2147483989" r:id="rId5"/>
    <p:sldLayoutId id="2147483962" r:id="rId6"/>
    <p:sldLayoutId id="2147483963" r:id="rId7"/>
    <p:sldLayoutId id="2147483964" r:id="rId8"/>
    <p:sldLayoutId id="2147483965" r:id="rId9"/>
    <p:sldLayoutId id="2147483983" r:id="rId10"/>
    <p:sldLayoutId id="2147483966" r:id="rId11"/>
    <p:sldLayoutId id="2147483967" r:id="rId12"/>
    <p:sldLayoutId id="2147483968" r:id="rId13"/>
    <p:sldLayoutId id="2147483969" r:id="rId14"/>
    <p:sldLayoutId id="2147483970" r:id="rId15"/>
    <p:sldLayoutId id="2147483993" r:id="rId16"/>
    <p:sldLayoutId id="2147483994" r:id="rId17"/>
  </p:sldLayoutIdLst>
  <p:hf sldNum="0" hdr="0" ftr="0" dt="0"/>
  <p:txStyles>
    <p:title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ssholder for tittel 1"/>
          <p:cNvSpPr>
            <a:spLocks noGrp="1"/>
          </p:cNvSpPr>
          <p:nvPr>
            <p:ph type="title"/>
          </p:nvPr>
        </p:nvSpPr>
        <p:spPr bwMode="auto">
          <a:xfrm>
            <a:off x="1198950" y="296863"/>
            <a:ext cx="9360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dirty="0"/>
              <a:t>Klikk for å redigere tittelstil</a:t>
            </a:r>
          </a:p>
        </p:txBody>
      </p:sp>
      <p:sp>
        <p:nvSpPr>
          <p:cNvPr id="1028" name="Plassholder for tekst 2"/>
          <p:cNvSpPr>
            <a:spLocks noGrp="1"/>
          </p:cNvSpPr>
          <p:nvPr>
            <p:ph type="body" idx="1"/>
          </p:nvPr>
        </p:nvSpPr>
        <p:spPr bwMode="auto">
          <a:xfrm>
            <a:off x="1198950" y="1592263"/>
            <a:ext cx="9360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solidFill>
                  <a:srgbClr val="000000"/>
                </a:solidFill>
              </a:rPr>
              <a:pPr>
                <a:defRPr/>
              </a:pPr>
              <a:t>7. oktober 2019</a:t>
            </a:fld>
            <a:endParaRPr lang="nb-NO" dirty="0">
              <a:solidFill>
                <a:srgbClr val="000000"/>
              </a:solidFill>
            </a:endParaRPr>
          </a:p>
        </p:txBody>
      </p:sp>
      <p:sp>
        <p:nvSpPr>
          <p:cNvPr id="2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solidFill>
                  <a:srgbClr val="000000"/>
                </a:solidFill>
              </a:rPr>
              <a:t>Tittel på presentasjonen</a:t>
            </a:r>
          </a:p>
        </p:txBody>
      </p:sp>
      <p:sp>
        <p:nvSpPr>
          <p:cNvPr id="2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solidFill>
                  <a:srgbClr val="000000"/>
                </a:solidFill>
              </a:rPr>
              <a:pPr>
                <a:defRPr/>
              </a:pPr>
              <a:t>‹#›</a:t>
            </a:fld>
            <a:endParaRPr lang="nb-NO" dirty="0">
              <a:solidFill>
                <a:srgbClr val="000000"/>
              </a:solidFill>
            </a:endParaRPr>
          </a:p>
        </p:txBody>
      </p:sp>
      <p:sp>
        <p:nvSpPr>
          <p:cNvPr id="2" name="TekstSylinder 1"/>
          <p:cNvSpPr txBox="1"/>
          <p:nvPr/>
        </p:nvSpPr>
        <p:spPr>
          <a:xfrm>
            <a:off x="595643" y="6304312"/>
            <a:ext cx="2592288" cy="203133"/>
          </a:xfrm>
          <a:prstGeom prst="rect">
            <a:avLst/>
          </a:prstGeom>
          <a:noFill/>
        </p:spPr>
        <p:txBody>
          <a:bodyPr wrap="square" rtlCol="0">
            <a:spAutoFit/>
          </a:bodyPr>
          <a:lstStyle/>
          <a:p>
            <a:pPr>
              <a:lnSpc>
                <a:spcPct val="90000"/>
              </a:lnSpc>
            </a:pPr>
            <a:r>
              <a:rPr lang="nb-NO" sz="800" dirty="0">
                <a:solidFill>
                  <a:srgbClr val="000000"/>
                </a:solidFill>
              </a:rPr>
              <a:t>Kommunal- og moderniseringsdepartementet</a:t>
            </a:r>
          </a:p>
        </p:txBody>
      </p:sp>
      <p:pic>
        <p:nvPicPr>
          <p:cNvPr id="11" name="Bilde 10"/>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344884" y="6311701"/>
            <a:ext cx="180020" cy="218596"/>
          </a:xfrm>
          <a:prstGeom prst="rect">
            <a:avLst/>
          </a:prstGeom>
        </p:spPr>
      </p:pic>
      <p:cxnSp>
        <p:nvCxnSpPr>
          <p:cNvPr id="12" name="Rett linje 11"/>
          <p:cNvCxnSpPr/>
          <p:nvPr/>
        </p:nvCxnSpPr>
        <p:spPr>
          <a:xfrm>
            <a:off x="613868" y="6201308"/>
            <a:ext cx="0" cy="6566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089792"/>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9" r:id="rId20"/>
    <p:sldLayoutId id="2147484020" r:id="rId21"/>
    <p:sldLayoutId id="2147484021" r:id="rId22"/>
    <p:sldLayoutId id="214748402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ClrTx/>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Tx/>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Tx/>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Tx/>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24.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7"/>
          </p:nvPr>
        </p:nvSpPr>
        <p:spPr/>
        <p:txBody>
          <a:bodyPr/>
          <a:lstStyle/>
          <a:p>
            <a:r>
              <a:rPr lang="nb-NO" i="1" dirty="0"/>
              <a:t>Informasjonsmøte fylkesmennenes økonomirådgivere</a:t>
            </a:r>
          </a:p>
        </p:txBody>
      </p:sp>
      <p:sp>
        <p:nvSpPr>
          <p:cNvPr id="3" name="Plassholder for tekst 2"/>
          <p:cNvSpPr>
            <a:spLocks noGrp="1"/>
          </p:cNvSpPr>
          <p:nvPr>
            <p:ph type="body" sz="quarter" idx="18"/>
          </p:nvPr>
        </p:nvSpPr>
        <p:spPr/>
        <p:txBody>
          <a:bodyPr/>
          <a:lstStyle/>
          <a:p>
            <a:r>
              <a:rPr lang="nb-NO" i="1" dirty="0"/>
              <a:t>4. oktober 2019</a:t>
            </a:r>
          </a:p>
        </p:txBody>
      </p:sp>
      <p:sp>
        <p:nvSpPr>
          <p:cNvPr id="4" name="Plassholder for tekst 3"/>
          <p:cNvSpPr>
            <a:spLocks noGrp="1"/>
          </p:cNvSpPr>
          <p:nvPr>
            <p:ph type="body" sz="quarter" idx="20"/>
          </p:nvPr>
        </p:nvSpPr>
        <p:spPr>
          <a:xfrm>
            <a:off x="1198800" y="1124744"/>
            <a:ext cx="9792000" cy="936104"/>
          </a:xfrm>
        </p:spPr>
        <p:txBody>
          <a:bodyPr/>
          <a:lstStyle/>
          <a:p>
            <a:r>
              <a:rPr lang="nb-NO" dirty="0">
                <a:latin typeface="Verdana" panose="020B0604030504040204" pitchFamily="34" charset="0"/>
                <a:ea typeface="Verdana" panose="020B0604030504040204" pitchFamily="34" charset="0"/>
                <a:cs typeface="Verdana" panose="020B0604030504040204" pitchFamily="34" charset="0"/>
              </a:rPr>
              <a:t>Statsbudsjettet 2020</a:t>
            </a:r>
          </a:p>
          <a:p>
            <a:r>
              <a:rPr lang="nb-NO" sz="2000" dirty="0">
                <a:latin typeface="Verdana" panose="020B0604030504040204" pitchFamily="34" charset="0"/>
                <a:ea typeface="Verdana" panose="020B0604030504040204" pitchFamily="34" charset="0"/>
                <a:cs typeface="Verdana" panose="020B0604030504040204" pitchFamily="34" charset="0"/>
              </a:rPr>
              <a:t>- det økonomiske opplegget for kommunesektoren</a:t>
            </a:r>
          </a:p>
        </p:txBody>
      </p:sp>
    </p:spTree>
    <p:extLst>
      <p:ext uri="{BB962C8B-B14F-4D97-AF65-F5344CB8AC3E}">
        <p14:creationId xmlns:p14="http://schemas.microsoft.com/office/powerpoint/2010/main" val="199979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401" y="1652864"/>
            <a:ext cx="4464496" cy="3948250"/>
          </a:xfrm>
          <a:prstGeom prst="rect">
            <a:avLst/>
          </a:prstGeom>
        </p:spPr>
      </p:pic>
      <p:sp>
        <p:nvSpPr>
          <p:cNvPr id="2" name="Tittel 1"/>
          <p:cNvSpPr>
            <a:spLocks noGrp="1"/>
          </p:cNvSpPr>
          <p:nvPr>
            <p:ph type="title"/>
          </p:nvPr>
        </p:nvSpPr>
        <p:spPr/>
        <p:txBody>
          <a:bodyPr/>
          <a:lstStyle/>
          <a:p>
            <a:r>
              <a:rPr lang="nb-NO" dirty="0"/>
              <a:t>Demografi- og pensjonskostnader </a:t>
            </a:r>
          </a:p>
        </p:txBody>
      </p:sp>
      <p:grpSp>
        <p:nvGrpSpPr>
          <p:cNvPr id="5" name="Gruppe 4"/>
          <p:cNvGrpSpPr/>
          <p:nvPr/>
        </p:nvGrpSpPr>
        <p:grpSpPr>
          <a:xfrm>
            <a:off x="5298850" y="1652864"/>
            <a:ext cx="6212617" cy="3951434"/>
            <a:chOff x="5298850" y="1652864"/>
            <a:chExt cx="6212617" cy="3951434"/>
          </a:xfrm>
        </p:grpSpPr>
        <p:pic>
          <p:nvPicPr>
            <p:cNvPr id="6" name="Bilde 5"/>
            <p:cNvPicPr>
              <a:picLocks noChangeAspect="1"/>
            </p:cNvPicPr>
            <p:nvPr/>
          </p:nvPicPr>
          <p:blipFill>
            <a:blip r:embed="rId4"/>
            <a:stretch>
              <a:fillRect/>
            </a:stretch>
          </p:blipFill>
          <p:spPr>
            <a:xfrm>
              <a:off x="5298850" y="1652864"/>
              <a:ext cx="6212617" cy="3948250"/>
            </a:xfrm>
            <a:prstGeom prst="rect">
              <a:avLst/>
            </a:prstGeom>
          </p:spPr>
        </p:pic>
        <p:cxnSp>
          <p:nvCxnSpPr>
            <p:cNvPr id="7" name="Gerade Verbindung 116"/>
            <p:cNvCxnSpPr/>
            <p:nvPr/>
          </p:nvCxnSpPr>
          <p:spPr>
            <a:xfrm flipV="1">
              <a:off x="5303910" y="5601114"/>
              <a:ext cx="6207557" cy="31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9" name="TekstSylinder 8"/>
          <p:cNvSpPr txBox="1"/>
          <p:nvPr/>
        </p:nvSpPr>
        <p:spPr>
          <a:xfrm>
            <a:off x="5519936" y="2920324"/>
            <a:ext cx="5904656" cy="830997"/>
          </a:xfrm>
          <a:prstGeom prst="rect">
            <a:avLst/>
          </a:prstGeom>
          <a:noFill/>
        </p:spPr>
        <p:txBody>
          <a:bodyPr wrap="square" rtlCol="0">
            <a:spAutoFit/>
          </a:bodyPr>
          <a:lstStyle/>
          <a:p>
            <a:r>
              <a:rPr lang="nb-NO" sz="2400" dirty="0"/>
              <a:t>Veksten i frie inntekter dekker økte demografi- og pensjonskostnader i 2020</a:t>
            </a:r>
          </a:p>
        </p:txBody>
      </p:sp>
    </p:spTree>
    <p:extLst>
      <p:ext uri="{BB962C8B-B14F-4D97-AF65-F5344CB8AC3E}">
        <p14:creationId xmlns:p14="http://schemas.microsoft.com/office/powerpoint/2010/main" val="35406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6184" y="1652864"/>
            <a:ext cx="4448652" cy="3936376"/>
          </a:xfrm>
          <a:prstGeom prst="rect">
            <a:avLst/>
          </a:prstGeom>
        </p:spPr>
      </p:pic>
      <p:grpSp>
        <p:nvGrpSpPr>
          <p:cNvPr id="4" name="Gruppe 3"/>
          <p:cNvGrpSpPr/>
          <p:nvPr/>
        </p:nvGrpSpPr>
        <p:grpSpPr>
          <a:xfrm>
            <a:off x="5298850" y="1268760"/>
            <a:ext cx="6212617" cy="4335538"/>
            <a:chOff x="5298850" y="1652864"/>
            <a:chExt cx="6212617" cy="3951434"/>
          </a:xfrm>
        </p:grpSpPr>
        <p:pic>
          <p:nvPicPr>
            <p:cNvPr id="8" name="Bilde 7"/>
            <p:cNvPicPr>
              <a:picLocks noChangeAspect="1"/>
            </p:cNvPicPr>
            <p:nvPr/>
          </p:nvPicPr>
          <p:blipFill>
            <a:blip r:embed="rId4"/>
            <a:stretch>
              <a:fillRect/>
            </a:stretch>
          </p:blipFill>
          <p:spPr>
            <a:xfrm>
              <a:off x="5298850" y="1652864"/>
              <a:ext cx="6212617" cy="3948250"/>
            </a:xfrm>
            <a:prstGeom prst="rect">
              <a:avLst/>
            </a:prstGeom>
          </p:spPr>
        </p:pic>
        <p:cxnSp>
          <p:nvCxnSpPr>
            <p:cNvPr id="9" name="Gerade Verbindung 116"/>
            <p:cNvCxnSpPr/>
            <p:nvPr/>
          </p:nvCxnSpPr>
          <p:spPr>
            <a:xfrm flipV="1">
              <a:off x="5303910" y="5601114"/>
              <a:ext cx="6207557" cy="31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0" name="Gerade Verbindung 116"/>
          <p:cNvCxnSpPr/>
          <p:nvPr/>
        </p:nvCxnSpPr>
        <p:spPr>
          <a:xfrm>
            <a:off x="706184" y="5581761"/>
            <a:ext cx="4448652" cy="7479"/>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kstSylinder 16"/>
          <p:cNvSpPr txBox="1"/>
          <p:nvPr/>
        </p:nvSpPr>
        <p:spPr>
          <a:xfrm>
            <a:off x="5807968" y="2420888"/>
            <a:ext cx="5381518" cy="2862322"/>
          </a:xfrm>
          <a:prstGeom prst="rect">
            <a:avLst/>
          </a:prstGeom>
          <a:noFill/>
        </p:spPr>
        <p:txBody>
          <a:bodyPr wrap="square" rtlCol="0">
            <a:spAutoFit/>
          </a:bodyPr>
          <a:lstStyle/>
          <a:p>
            <a:r>
              <a:rPr lang="nb-NO" sz="3200" b="1" dirty="0"/>
              <a:t>Satsinger innenfor veksten i frie inntekter: </a:t>
            </a:r>
          </a:p>
          <a:p>
            <a:pPr marL="342900" indent="-342900">
              <a:buFont typeface="Arial" panose="020B0604020202020204" pitchFamily="34" charset="0"/>
              <a:buChar char="•"/>
            </a:pPr>
            <a:endParaRPr lang="nb-NO" sz="2400" dirty="0"/>
          </a:p>
          <a:p>
            <a:pPr marL="342900" indent="-342900">
              <a:buFont typeface="Arial" panose="020B0604020202020204" pitchFamily="34" charset="0"/>
              <a:buChar char="•"/>
            </a:pPr>
            <a:r>
              <a:rPr lang="nb-NO" sz="2400" dirty="0"/>
              <a:t>Tidlig innsats i skolen </a:t>
            </a:r>
          </a:p>
          <a:p>
            <a:pPr marL="342900" indent="-342900">
              <a:buFont typeface="Arial" panose="020B0604020202020204" pitchFamily="34" charset="0"/>
              <a:buChar char="•"/>
            </a:pPr>
            <a:endParaRPr lang="nb-NO" sz="2400" dirty="0"/>
          </a:p>
          <a:p>
            <a:pPr marL="342900" indent="-342900">
              <a:buFont typeface="Arial" panose="020B0604020202020204" pitchFamily="34" charset="0"/>
              <a:buChar char="•"/>
            </a:pPr>
            <a:r>
              <a:rPr lang="nb-NO" sz="2400" dirty="0"/>
              <a:t>Satsing på rusfeltet</a:t>
            </a:r>
          </a:p>
          <a:p>
            <a:pPr marL="342900" indent="-342900">
              <a:buFont typeface="Arial" panose="020B0604020202020204" pitchFamily="34" charset="0"/>
              <a:buChar char="•"/>
            </a:pPr>
            <a:endParaRPr lang="nb-NO" sz="2000" dirty="0"/>
          </a:p>
        </p:txBody>
      </p:sp>
      <p:pic>
        <p:nvPicPr>
          <p:cNvPr id="18" name="Bilde 17"/>
          <p:cNvPicPr>
            <a:picLocks noChangeAspect="1"/>
          </p:cNvPicPr>
          <p:nvPr/>
        </p:nvPicPr>
        <p:blipFill rotWithShape="1">
          <a:blip r:embed="rId5" cstate="screen">
            <a:extLst>
              <a:ext uri="{28A0092B-C50C-407E-A947-70E740481C1C}">
                <a14:useLocalDpi xmlns:a14="http://schemas.microsoft.com/office/drawing/2010/main"/>
              </a:ext>
            </a:extLst>
          </a:blip>
          <a:srcRect b="-607"/>
          <a:stretch/>
        </p:blipFill>
        <p:spPr>
          <a:xfrm>
            <a:off x="706184" y="1268760"/>
            <a:ext cx="4453712" cy="4375612"/>
          </a:xfrm>
          <a:prstGeom prst="rect">
            <a:avLst/>
          </a:prstGeom>
        </p:spPr>
      </p:pic>
    </p:spTree>
    <p:extLst>
      <p:ext uri="{BB962C8B-B14F-4D97-AF65-F5344CB8AC3E}">
        <p14:creationId xmlns:p14="http://schemas.microsoft.com/office/powerpoint/2010/main" val="303517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296863"/>
            <a:ext cx="9720751" cy="1143000"/>
          </a:xfrm>
        </p:spPr>
        <p:txBody>
          <a:bodyPr>
            <a:normAutofit/>
          </a:bodyPr>
          <a:lstStyle/>
          <a:p>
            <a:br>
              <a:rPr lang="nb-NO" dirty="0"/>
            </a:br>
            <a:r>
              <a:rPr lang="nb-NO" sz="3100" dirty="0"/>
              <a:t>Vekst i frie inntekter 2020 – handlingsrom </a:t>
            </a:r>
          </a:p>
        </p:txBody>
      </p:sp>
      <p:graphicFrame>
        <p:nvGraphicFramePr>
          <p:cNvPr id="7" name="Plassholder for innhold 6"/>
          <p:cNvGraphicFramePr>
            <a:graphicFrameLocks noGrp="1"/>
          </p:cNvGraphicFramePr>
          <p:nvPr>
            <p:ph idx="1"/>
            <p:extLst/>
          </p:nvPr>
        </p:nvGraphicFramePr>
        <p:xfrm>
          <a:off x="982663" y="1825625"/>
          <a:ext cx="10153649" cy="3873209"/>
        </p:xfrm>
        <a:graphic>
          <a:graphicData uri="http://schemas.openxmlformats.org/drawingml/2006/table">
            <a:tbl>
              <a:tblPr firstRow="1" bandRow="1">
                <a:tableStyleId>{5C22544A-7EE6-4342-B048-85BDC9FD1C3A}</a:tableStyleId>
              </a:tblPr>
              <a:tblGrid>
                <a:gridCol w="7963126">
                  <a:extLst>
                    <a:ext uri="{9D8B030D-6E8A-4147-A177-3AD203B41FA5}">
                      <a16:colId xmlns:a16="http://schemas.microsoft.com/office/drawing/2014/main" val="3258025164"/>
                    </a:ext>
                  </a:extLst>
                </a:gridCol>
                <a:gridCol w="2190523">
                  <a:extLst>
                    <a:ext uri="{9D8B030D-6E8A-4147-A177-3AD203B41FA5}">
                      <a16:colId xmlns:a16="http://schemas.microsoft.com/office/drawing/2014/main" val="419357498"/>
                    </a:ext>
                  </a:extLst>
                </a:gridCol>
              </a:tblGrid>
              <a:tr h="634604">
                <a:tc>
                  <a:txBody>
                    <a:bodyPr/>
                    <a:lstStyle/>
                    <a:p>
                      <a:pPr algn="l" fontAlgn="ctr"/>
                      <a:r>
                        <a:rPr lang="nb-NO" sz="3200" b="1" i="0" u="none" strike="noStrike" dirty="0">
                          <a:solidFill>
                            <a:srgbClr val="000000"/>
                          </a:solidFill>
                          <a:effectLst/>
                          <a:latin typeface="Calibri" panose="020F0502020204030204" pitchFamily="34" charset="0"/>
                        </a:rPr>
                        <a:t> </a:t>
                      </a:r>
                    </a:p>
                  </a:txBody>
                  <a:tcPr marL="9525" marR="9525" marT="9525" marB="0" anchor="ctr">
                    <a:solidFill>
                      <a:schemeClr val="accent4"/>
                    </a:solidFill>
                  </a:tcPr>
                </a:tc>
                <a:tc>
                  <a:txBody>
                    <a:bodyPr/>
                    <a:lstStyle/>
                    <a:p>
                      <a:pPr algn="r" fontAlgn="ctr"/>
                      <a:r>
                        <a:rPr lang="nb-NO" sz="3200" b="1" i="0" u="none" strike="noStrike" dirty="0">
                          <a:solidFill>
                            <a:srgbClr val="000000"/>
                          </a:solidFill>
                          <a:effectLst/>
                          <a:latin typeface="Calibri" panose="020F0502020204030204" pitchFamily="34" charset="0"/>
                        </a:rPr>
                        <a:t>Mrd. kroner</a:t>
                      </a:r>
                    </a:p>
                  </a:txBody>
                  <a:tcPr marL="9525" marR="9525" marT="9525" marB="0" anchor="ctr">
                    <a:solidFill>
                      <a:schemeClr val="accent4"/>
                    </a:solidFill>
                  </a:tcPr>
                </a:tc>
                <a:extLst>
                  <a:ext uri="{0D108BD9-81ED-4DB2-BD59-A6C34878D82A}">
                    <a16:rowId xmlns:a16="http://schemas.microsoft.com/office/drawing/2014/main" val="1631004622"/>
                  </a:ext>
                </a:extLst>
              </a:tr>
              <a:tr h="700189">
                <a:tc>
                  <a:txBody>
                    <a:bodyPr/>
                    <a:lstStyle/>
                    <a:p>
                      <a:pPr algn="l" fontAlgn="ctr"/>
                      <a:r>
                        <a:rPr lang="nb-NO" sz="3200" b="1" i="0" u="none" strike="noStrike" dirty="0">
                          <a:solidFill>
                            <a:srgbClr val="000000"/>
                          </a:solidFill>
                          <a:effectLst/>
                          <a:latin typeface="Calibri" panose="020F0502020204030204" pitchFamily="34" charset="0"/>
                        </a:rPr>
                        <a:t>Vekst frie inntekter</a:t>
                      </a:r>
                    </a:p>
                  </a:txBody>
                  <a:tcPr marL="9525" marR="9525" marT="9525" marB="0" anchor="ctr">
                    <a:solidFill>
                      <a:schemeClr val="accent4"/>
                    </a:solidFill>
                  </a:tcPr>
                </a:tc>
                <a:tc>
                  <a:txBody>
                    <a:bodyPr/>
                    <a:lstStyle/>
                    <a:p>
                      <a:pPr algn="r" fontAlgn="ctr"/>
                      <a:r>
                        <a:rPr lang="nb-NO" sz="3200" b="1" i="0" u="none" strike="noStrike" dirty="0">
                          <a:solidFill>
                            <a:srgbClr val="000000"/>
                          </a:solidFill>
                          <a:effectLst/>
                          <a:latin typeface="Calibri" panose="020F0502020204030204" pitchFamily="34" charset="0"/>
                        </a:rPr>
                        <a:t>1,3</a:t>
                      </a:r>
                    </a:p>
                  </a:txBody>
                  <a:tcPr marL="9525" marR="9525" marT="9525" marB="0" anchor="ctr">
                    <a:solidFill>
                      <a:schemeClr val="accent4"/>
                    </a:solidFill>
                  </a:tcPr>
                </a:tc>
                <a:extLst>
                  <a:ext uri="{0D108BD9-81ED-4DB2-BD59-A6C34878D82A}">
                    <a16:rowId xmlns:a16="http://schemas.microsoft.com/office/drawing/2014/main" val="3020353421"/>
                  </a:ext>
                </a:extLst>
              </a:tr>
              <a:tr h="634604">
                <a:tc>
                  <a:txBody>
                    <a:bodyPr/>
                    <a:lstStyle/>
                    <a:p>
                      <a:pPr algn="l" fontAlgn="ctr"/>
                      <a:r>
                        <a:rPr lang="nb-NO" sz="3200" b="0" i="1" u="none" strike="noStrike" dirty="0">
                          <a:solidFill>
                            <a:srgbClr val="000000"/>
                          </a:solidFill>
                          <a:effectLst/>
                          <a:latin typeface="Calibri" panose="020F0502020204030204" pitchFamily="34" charset="0"/>
                        </a:rPr>
                        <a:t>         -merkostnader til demografi</a:t>
                      </a:r>
                    </a:p>
                  </a:txBody>
                  <a:tcPr marL="9525" marR="9525" marT="9525" marB="0" anchor="ctr">
                    <a:solidFill>
                      <a:schemeClr val="accent4"/>
                    </a:solidFill>
                  </a:tcPr>
                </a:tc>
                <a:tc>
                  <a:txBody>
                    <a:bodyPr/>
                    <a:lstStyle/>
                    <a:p>
                      <a:pPr algn="r" fontAlgn="ctr"/>
                      <a:r>
                        <a:rPr lang="nb-NO" sz="3200" b="0" i="1" u="none" strike="noStrike" dirty="0">
                          <a:solidFill>
                            <a:srgbClr val="000000"/>
                          </a:solidFill>
                          <a:effectLst/>
                          <a:latin typeface="Calibri" panose="020F0502020204030204" pitchFamily="34" charset="0"/>
                        </a:rPr>
                        <a:t>-0,9</a:t>
                      </a:r>
                    </a:p>
                  </a:txBody>
                  <a:tcPr marL="9525" marR="9525" marT="9525" marB="0" anchor="ctr">
                    <a:solidFill>
                      <a:schemeClr val="accent4"/>
                    </a:solidFill>
                  </a:tcPr>
                </a:tc>
                <a:extLst>
                  <a:ext uri="{0D108BD9-81ED-4DB2-BD59-A6C34878D82A}">
                    <a16:rowId xmlns:a16="http://schemas.microsoft.com/office/drawing/2014/main" val="4199321531"/>
                  </a:ext>
                </a:extLst>
              </a:tr>
              <a:tr h="634604">
                <a:tc>
                  <a:txBody>
                    <a:bodyPr/>
                    <a:lstStyle/>
                    <a:p>
                      <a:pPr algn="l" fontAlgn="ctr"/>
                      <a:r>
                        <a:rPr lang="nb-NO" sz="3200" b="0" i="1" u="none" strike="noStrike" dirty="0">
                          <a:solidFill>
                            <a:srgbClr val="000000"/>
                          </a:solidFill>
                          <a:effectLst/>
                          <a:latin typeface="Calibri" panose="020F0502020204030204" pitchFamily="34" charset="0"/>
                        </a:rPr>
                        <a:t>         +reduserte kostnader til pensjon</a:t>
                      </a:r>
                    </a:p>
                  </a:txBody>
                  <a:tcPr marL="9525" marR="9525" marT="9525" marB="0" anchor="ctr">
                    <a:solidFill>
                      <a:schemeClr val="accent4"/>
                    </a:solidFill>
                  </a:tcPr>
                </a:tc>
                <a:tc>
                  <a:txBody>
                    <a:bodyPr/>
                    <a:lstStyle/>
                    <a:p>
                      <a:pPr algn="r" fontAlgn="ctr"/>
                      <a:r>
                        <a:rPr lang="nb-NO" sz="3200" b="0" i="1" u="none" strike="noStrike" dirty="0">
                          <a:solidFill>
                            <a:srgbClr val="000000"/>
                          </a:solidFill>
                          <a:effectLst/>
                          <a:latin typeface="Calibri" panose="020F0502020204030204" pitchFamily="34" charset="0"/>
                        </a:rPr>
                        <a:t>0,45</a:t>
                      </a:r>
                    </a:p>
                  </a:txBody>
                  <a:tcPr marL="9525" marR="9525" marT="9525" marB="0" anchor="ctr">
                    <a:solidFill>
                      <a:schemeClr val="accent4"/>
                    </a:solidFill>
                  </a:tcPr>
                </a:tc>
                <a:extLst>
                  <a:ext uri="{0D108BD9-81ED-4DB2-BD59-A6C34878D82A}">
                    <a16:rowId xmlns:a16="http://schemas.microsoft.com/office/drawing/2014/main" val="1877567111"/>
                  </a:ext>
                </a:extLst>
              </a:tr>
              <a:tr h="634604">
                <a:tc>
                  <a:txBody>
                    <a:bodyPr/>
                    <a:lstStyle/>
                    <a:p>
                      <a:pPr algn="l" fontAlgn="ctr"/>
                      <a:r>
                        <a:rPr lang="nb-NO" sz="3200" b="0" i="1" u="none" strike="noStrike" dirty="0">
                          <a:solidFill>
                            <a:srgbClr val="000000"/>
                          </a:solidFill>
                          <a:effectLst/>
                          <a:latin typeface="Calibri" panose="020F0502020204030204" pitchFamily="34" charset="0"/>
                        </a:rPr>
                        <a:t>         -satsinger innenfor veksten i frie</a:t>
                      </a:r>
                      <a:r>
                        <a:rPr lang="nb-NO" sz="3200" b="0" i="1" u="none" strike="noStrike" baseline="0" dirty="0">
                          <a:solidFill>
                            <a:srgbClr val="000000"/>
                          </a:solidFill>
                          <a:effectLst/>
                          <a:latin typeface="Calibri" panose="020F0502020204030204" pitchFamily="34" charset="0"/>
                        </a:rPr>
                        <a:t> </a:t>
                      </a:r>
                      <a:r>
                        <a:rPr lang="nb-NO" sz="3200" b="0" i="1" u="none" strike="noStrike" dirty="0">
                          <a:solidFill>
                            <a:srgbClr val="000000"/>
                          </a:solidFill>
                          <a:effectLst/>
                          <a:latin typeface="Calibri" panose="020F0502020204030204" pitchFamily="34" charset="0"/>
                        </a:rPr>
                        <a:t>inntekter</a:t>
                      </a:r>
                    </a:p>
                  </a:txBody>
                  <a:tcPr marL="9525" marR="9525" marT="9525" marB="0" anchor="ctr">
                    <a:solidFill>
                      <a:schemeClr val="accent4"/>
                    </a:solidFill>
                  </a:tcPr>
                </a:tc>
                <a:tc>
                  <a:txBody>
                    <a:bodyPr/>
                    <a:lstStyle/>
                    <a:p>
                      <a:pPr algn="r" fontAlgn="ctr"/>
                      <a:r>
                        <a:rPr lang="nb-NO" sz="3200" b="0" i="1" u="none" strike="noStrike" dirty="0">
                          <a:solidFill>
                            <a:srgbClr val="000000"/>
                          </a:solidFill>
                          <a:effectLst/>
                          <a:latin typeface="Calibri" panose="020F0502020204030204" pitchFamily="34" charset="0"/>
                        </a:rPr>
                        <a:t>-0,55</a:t>
                      </a:r>
                    </a:p>
                  </a:txBody>
                  <a:tcPr marL="9525" marR="9525" marT="9525" marB="0" anchor="ctr">
                    <a:solidFill>
                      <a:schemeClr val="accent4"/>
                    </a:solidFill>
                  </a:tcPr>
                </a:tc>
                <a:extLst>
                  <a:ext uri="{0D108BD9-81ED-4DB2-BD59-A6C34878D82A}">
                    <a16:rowId xmlns:a16="http://schemas.microsoft.com/office/drawing/2014/main" val="2401103566"/>
                  </a:ext>
                </a:extLst>
              </a:tr>
              <a:tr h="634604">
                <a:tc>
                  <a:txBody>
                    <a:bodyPr/>
                    <a:lstStyle/>
                    <a:p>
                      <a:pPr algn="l" fontAlgn="ctr"/>
                      <a:r>
                        <a:rPr lang="nb-NO" sz="3200" b="1" i="0" u="none" strike="noStrike" dirty="0">
                          <a:solidFill>
                            <a:srgbClr val="000000"/>
                          </a:solidFill>
                          <a:effectLst/>
                          <a:latin typeface="Calibri" panose="020F0502020204030204" pitchFamily="34" charset="0"/>
                        </a:rPr>
                        <a:t>Økt handlingsrom </a:t>
                      </a:r>
                    </a:p>
                  </a:txBody>
                  <a:tcPr marL="9525" marR="9525" marT="9525" marB="0" anchor="ctr">
                    <a:solidFill>
                      <a:schemeClr val="accent4"/>
                    </a:solidFill>
                  </a:tcPr>
                </a:tc>
                <a:tc>
                  <a:txBody>
                    <a:bodyPr/>
                    <a:lstStyle/>
                    <a:p>
                      <a:pPr algn="r" fontAlgn="ctr"/>
                      <a:r>
                        <a:rPr lang="nb-NO" sz="3200" b="1" i="0" u="none" strike="noStrike" dirty="0">
                          <a:solidFill>
                            <a:srgbClr val="000000"/>
                          </a:solidFill>
                          <a:effectLst/>
                          <a:latin typeface="Calibri" panose="020F0502020204030204" pitchFamily="34" charset="0"/>
                        </a:rPr>
                        <a:t>0,3</a:t>
                      </a:r>
                    </a:p>
                  </a:txBody>
                  <a:tcPr marL="9525" marR="9525" marT="9525" marB="0" anchor="ctr">
                    <a:solidFill>
                      <a:schemeClr val="accent4"/>
                    </a:solidFill>
                  </a:tcPr>
                </a:tc>
                <a:extLst>
                  <a:ext uri="{0D108BD9-81ED-4DB2-BD59-A6C34878D82A}">
                    <a16:rowId xmlns:a16="http://schemas.microsoft.com/office/drawing/2014/main" val="1428629964"/>
                  </a:ext>
                </a:extLst>
              </a:tr>
            </a:tbl>
          </a:graphicData>
        </a:graphic>
      </p:graphicFrame>
      <p:sp>
        <p:nvSpPr>
          <p:cNvPr id="4" name="Plassholder for lysbildenummer 3"/>
          <p:cNvSpPr>
            <a:spLocks noGrp="1"/>
          </p:cNvSpPr>
          <p:nvPr>
            <p:ph type="sldNum" sz="quarter" idx="12"/>
          </p:nvPr>
        </p:nvSpPr>
        <p:spPr/>
        <p:txBody>
          <a:bodyPr/>
          <a:lstStyle/>
          <a:p>
            <a:fld id="{CBF60C1B-21D4-425B-89C8-B0A7AB09A1E4}" type="slidenum">
              <a:rPr lang="nb-NO" smtClean="0"/>
              <a:t>12</a:t>
            </a:fld>
            <a:endParaRPr lang="nb-NO" dirty="0"/>
          </a:p>
        </p:txBody>
      </p:sp>
      <p:sp>
        <p:nvSpPr>
          <p:cNvPr id="5" name="Plassholder for tekst 4"/>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8297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Handlingsrom  frie inntekter 2011 – 2020 	</a:t>
            </a:r>
          </a:p>
        </p:txBody>
      </p:sp>
      <p:graphicFrame>
        <p:nvGraphicFramePr>
          <p:cNvPr id="5" name="Plassholder for innhold 4"/>
          <p:cNvGraphicFramePr>
            <a:graphicFrameLocks noGrp="1"/>
          </p:cNvGraphicFramePr>
          <p:nvPr>
            <p:ph sz="half" idx="1"/>
            <p:extLst/>
          </p:nvPr>
        </p:nvGraphicFramePr>
        <p:xfrm>
          <a:off x="1198563" y="1590675"/>
          <a:ext cx="9721973"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p:cNvSpPr txBox="1"/>
          <p:nvPr/>
        </p:nvSpPr>
        <p:spPr>
          <a:xfrm>
            <a:off x="3215680" y="6267450"/>
            <a:ext cx="4824536" cy="276999"/>
          </a:xfrm>
          <a:prstGeom prst="rect">
            <a:avLst/>
          </a:prstGeom>
          <a:noFill/>
        </p:spPr>
        <p:txBody>
          <a:bodyPr wrap="square" rtlCol="0">
            <a:spAutoFit/>
          </a:bodyPr>
          <a:lstStyle/>
          <a:p>
            <a:r>
              <a:rPr lang="nb-NO" sz="1200" dirty="0"/>
              <a:t>Kilde: </a:t>
            </a:r>
            <a:r>
              <a:rPr lang="nb-NO" sz="1200" dirty="0" err="1"/>
              <a:t>Prop</a:t>
            </a:r>
            <a:r>
              <a:rPr lang="nb-NO" sz="1200" dirty="0"/>
              <a:t>. 1 S for respektive år.</a:t>
            </a:r>
          </a:p>
        </p:txBody>
      </p:sp>
    </p:spTree>
    <p:extLst>
      <p:ext uri="{BB962C8B-B14F-4D97-AF65-F5344CB8AC3E}">
        <p14:creationId xmlns:p14="http://schemas.microsoft.com/office/powerpoint/2010/main" val="116308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5303910" y="4653136"/>
            <a:ext cx="6311965" cy="951162"/>
          </a:xfrm>
          <a:prstGeom prst="rect">
            <a:avLst/>
          </a:prstGeom>
          <a:solidFill>
            <a:srgbClr val="C6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p:nvSpPr>
        <p:spPr>
          <a:xfrm>
            <a:off x="5297047" y="1652864"/>
            <a:ext cx="6332554" cy="1013639"/>
          </a:xfrm>
          <a:prstGeom prst="rect">
            <a:avLst/>
          </a:prstGeom>
          <a:solidFill>
            <a:srgbClr val="C6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2"/>
          <p:cNvSpPr/>
          <p:nvPr/>
        </p:nvSpPr>
        <p:spPr>
          <a:xfrm>
            <a:off x="5303910" y="2788409"/>
            <a:ext cx="6325691" cy="1742821"/>
          </a:xfrm>
          <a:prstGeom prst="rect">
            <a:avLst/>
          </a:prstGeom>
          <a:solidFill>
            <a:srgbClr val="C6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Picture 4" descr="https://nettsteder.regjeringen.no/designdepno/files/2015/11/32_oremerkede-midler_blaa.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82" t="6329" r="318" b="6648"/>
          <a:stretch/>
        </p:blipFill>
        <p:spPr bwMode="auto">
          <a:xfrm>
            <a:off x="695400" y="1652864"/>
            <a:ext cx="4464496"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a:t>Innlemming av øremerkede tilskudd</a:t>
            </a:r>
          </a:p>
        </p:txBody>
      </p:sp>
      <p:cxnSp>
        <p:nvCxnSpPr>
          <p:cNvPr id="7" name="Gerade Verbindung 116"/>
          <p:cNvCxnSpPr/>
          <p:nvPr/>
        </p:nvCxnSpPr>
        <p:spPr>
          <a:xfrm>
            <a:off x="5303910" y="5604298"/>
            <a:ext cx="6318828" cy="37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Gerade Verbindung 116"/>
          <p:cNvCxnSpPr/>
          <p:nvPr/>
        </p:nvCxnSpPr>
        <p:spPr>
          <a:xfrm>
            <a:off x="5297047" y="4531230"/>
            <a:ext cx="6318828" cy="37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Gerade Verbindung 116"/>
          <p:cNvCxnSpPr/>
          <p:nvPr/>
        </p:nvCxnSpPr>
        <p:spPr>
          <a:xfrm flipV="1">
            <a:off x="5303910" y="2664178"/>
            <a:ext cx="6323646" cy="2325"/>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nvSpPr>
        <p:spPr>
          <a:xfrm>
            <a:off x="5508264" y="1953716"/>
            <a:ext cx="6095411" cy="400110"/>
          </a:xfrm>
          <a:prstGeom prst="rect">
            <a:avLst/>
          </a:prstGeom>
          <a:noFill/>
        </p:spPr>
        <p:txBody>
          <a:bodyPr wrap="square" rtlCol="0">
            <a:spAutoFit/>
          </a:bodyPr>
          <a:lstStyle/>
          <a:p>
            <a:r>
              <a:rPr lang="nb-NO" sz="2000" dirty="0"/>
              <a:t>14 tilskudd innlemmes i 2020</a:t>
            </a:r>
          </a:p>
        </p:txBody>
      </p:sp>
      <p:sp>
        <p:nvSpPr>
          <p:cNvPr id="14" name="TekstSylinder 13"/>
          <p:cNvSpPr txBox="1"/>
          <p:nvPr/>
        </p:nvSpPr>
        <p:spPr>
          <a:xfrm>
            <a:off x="5475848" y="3101188"/>
            <a:ext cx="6107611" cy="1015663"/>
          </a:xfrm>
          <a:prstGeom prst="rect">
            <a:avLst/>
          </a:prstGeom>
          <a:noFill/>
        </p:spPr>
        <p:txBody>
          <a:bodyPr wrap="square" rtlCol="0">
            <a:spAutoFit/>
          </a:bodyPr>
          <a:lstStyle/>
          <a:p>
            <a:r>
              <a:rPr lang="nb-NO" sz="2000" dirty="0"/>
              <a:t>Totalt 3,6 mrd. kroner</a:t>
            </a:r>
          </a:p>
          <a:p>
            <a:pPr marL="342900" indent="-342900">
              <a:buFont typeface="Arial" panose="020B0604020202020204" pitchFamily="34" charset="0"/>
              <a:buChar char="•"/>
            </a:pPr>
            <a:r>
              <a:rPr lang="nb-NO" sz="2000" dirty="0"/>
              <a:t>Styrker det lokale selvstyret</a:t>
            </a:r>
          </a:p>
          <a:p>
            <a:pPr marL="342900" indent="-342900">
              <a:buFont typeface="Arial" panose="020B0604020202020204" pitchFamily="34" charset="0"/>
              <a:buChar char="•"/>
            </a:pPr>
            <a:r>
              <a:rPr lang="nb-NO" sz="2000" dirty="0"/>
              <a:t>Reduserer byråkrati i stat og kommune</a:t>
            </a:r>
          </a:p>
        </p:txBody>
      </p:sp>
      <p:sp>
        <p:nvSpPr>
          <p:cNvPr id="15" name="TekstSylinder 14"/>
          <p:cNvSpPr txBox="1"/>
          <p:nvPr/>
        </p:nvSpPr>
        <p:spPr>
          <a:xfrm>
            <a:off x="5508264" y="4892581"/>
            <a:ext cx="5688632" cy="400110"/>
          </a:xfrm>
          <a:prstGeom prst="rect">
            <a:avLst/>
          </a:prstGeom>
          <a:noFill/>
        </p:spPr>
        <p:txBody>
          <a:bodyPr wrap="square" rtlCol="0">
            <a:spAutoFit/>
          </a:bodyPr>
          <a:lstStyle/>
          <a:p>
            <a:r>
              <a:rPr lang="nb-NO" sz="2000" dirty="0"/>
              <a:t>Over tid skal øremerkingen reduseres ytterligere</a:t>
            </a:r>
          </a:p>
        </p:txBody>
      </p:sp>
    </p:spTree>
    <p:extLst>
      <p:ext uri="{BB962C8B-B14F-4D97-AF65-F5344CB8AC3E}">
        <p14:creationId xmlns:p14="http://schemas.microsoft.com/office/powerpoint/2010/main" val="126907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Innlemming av øremerkede tilskudd - kommuner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230628897"/>
              </p:ext>
            </p:extLst>
          </p:nvPr>
        </p:nvGraphicFramePr>
        <p:xfrm>
          <a:off x="1198563" y="1592265"/>
          <a:ext cx="9793288" cy="4140990"/>
        </p:xfrm>
        <a:graphic>
          <a:graphicData uri="http://schemas.openxmlformats.org/drawingml/2006/table">
            <a:tbl>
              <a:tblPr firstRow="1" bandRow="1">
                <a:tableStyleId>{F5AB1C69-6EDB-4FF4-983F-18BD219EF322}</a:tableStyleId>
              </a:tblPr>
              <a:tblGrid>
                <a:gridCol w="8209805">
                  <a:extLst>
                    <a:ext uri="{9D8B030D-6E8A-4147-A177-3AD203B41FA5}">
                      <a16:colId xmlns:a16="http://schemas.microsoft.com/office/drawing/2014/main" val="1886908559"/>
                    </a:ext>
                  </a:extLst>
                </a:gridCol>
                <a:gridCol w="1583483">
                  <a:extLst>
                    <a:ext uri="{9D8B030D-6E8A-4147-A177-3AD203B41FA5}">
                      <a16:colId xmlns:a16="http://schemas.microsoft.com/office/drawing/2014/main" val="1307191805"/>
                    </a:ext>
                  </a:extLst>
                </a:gridCol>
              </a:tblGrid>
              <a:tr h="414099">
                <a:tc>
                  <a:txBody>
                    <a:bodyPr/>
                    <a:lstStyle/>
                    <a:p>
                      <a:endParaRPr lang="nb-NO" dirty="0"/>
                    </a:p>
                  </a:txBody>
                  <a:tcPr/>
                </a:tc>
                <a:tc>
                  <a:txBody>
                    <a:bodyPr/>
                    <a:lstStyle/>
                    <a:p>
                      <a:pPr algn="r"/>
                      <a:r>
                        <a:rPr lang="nb-NO" dirty="0"/>
                        <a:t>Mill. kr</a:t>
                      </a:r>
                    </a:p>
                  </a:txBody>
                  <a:tcPr/>
                </a:tc>
                <a:extLst>
                  <a:ext uri="{0D108BD9-81ED-4DB2-BD59-A6C34878D82A}">
                    <a16:rowId xmlns:a16="http://schemas.microsoft.com/office/drawing/2014/main" val="2190630976"/>
                  </a:ext>
                </a:extLst>
              </a:tr>
              <a:tr h="414099">
                <a:tc>
                  <a:txBody>
                    <a:bodyPr/>
                    <a:lstStyle/>
                    <a:p>
                      <a:pPr>
                        <a:spcAft>
                          <a:spcPts val="600"/>
                        </a:spcAft>
                      </a:pPr>
                      <a:r>
                        <a:rPr lang="nb-NO" sz="1800" dirty="0">
                          <a:effectLst/>
                          <a:latin typeface="+mn-lt"/>
                          <a:ea typeface="Batang"/>
                          <a:cs typeface="Times New Roman" panose="02020603050405020304" pitchFamily="18" charset="0"/>
                        </a:rPr>
                        <a:t>Tilskudd til rekruttering av psykologer</a:t>
                      </a:r>
                    </a:p>
                  </a:txBody>
                  <a:tcPr marL="68580" marR="68580" marT="0" marB="0"/>
                </a:tc>
                <a:tc>
                  <a:txBody>
                    <a:bodyPr/>
                    <a:lstStyle/>
                    <a:p>
                      <a:pPr algn="r">
                        <a:spcAft>
                          <a:spcPts val="600"/>
                        </a:spcAft>
                      </a:pPr>
                      <a:r>
                        <a:rPr lang="nb-NO" sz="1800" dirty="0">
                          <a:effectLst/>
                          <a:latin typeface="+mn-lt"/>
                          <a:ea typeface="Batang"/>
                          <a:cs typeface="Times New Roman" panose="02020603050405020304" pitchFamily="18" charset="0"/>
                        </a:rPr>
                        <a:t>211,6</a:t>
                      </a:r>
                    </a:p>
                  </a:txBody>
                  <a:tcPr marL="68580" marR="68580" marT="0" marB="0"/>
                </a:tc>
                <a:extLst>
                  <a:ext uri="{0D108BD9-81ED-4DB2-BD59-A6C34878D82A}">
                    <a16:rowId xmlns:a16="http://schemas.microsoft.com/office/drawing/2014/main" val="3039543078"/>
                  </a:ext>
                </a:extLst>
              </a:tr>
              <a:tr h="414099">
                <a:tc>
                  <a:txBody>
                    <a:bodyPr/>
                    <a:lstStyle/>
                    <a:p>
                      <a:pPr>
                        <a:spcAft>
                          <a:spcPts val="600"/>
                        </a:spcAft>
                      </a:pPr>
                      <a:r>
                        <a:rPr lang="nb-NO" sz="1800" dirty="0">
                          <a:effectLst/>
                          <a:latin typeface="+mn-lt"/>
                          <a:ea typeface="Batang"/>
                          <a:cs typeface="Times New Roman" panose="02020603050405020304" pitchFamily="18" charset="0"/>
                        </a:rPr>
                        <a:t>Tilskudd til dagaktivitetstilbud til hjemmeboende personer med demens</a:t>
                      </a:r>
                    </a:p>
                  </a:txBody>
                  <a:tcPr marL="68580" marR="68580" marT="0" marB="0"/>
                </a:tc>
                <a:tc>
                  <a:txBody>
                    <a:bodyPr/>
                    <a:lstStyle/>
                    <a:p>
                      <a:pPr algn="r">
                        <a:spcAft>
                          <a:spcPts val="600"/>
                        </a:spcAft>
                      </a:pPr>
                      <a:r>
                        <a:rPr lang="nb-NO" sz="1800" dirty="0">
                          <a:effectLst/>
                          <a:latin typeface="+mn-lt"/>
                          <a:ea typeface="Batang"/>
                          <a:cs typeface="Times New Roman" panose="02020603050405020304" pitchFamily="18" charset="0"/>
                        </a:rPr>
                        <a:t>369,1</a:t>
                      </a:r>
                    </a:p>
                  </a:txBody>
                  <a:tcPr marL="68580" marR="68580" marT="0" marB="0"/>
                </a:tc>
                <a:extLst>
                  <a:ext uri="{0D108BD9-81ED-4DB2-BD59-A6C34878D82A}">
                    <a16:rowId xmlns:a16="http://schemas.microsoft.com/office/drawing/2014/main" val="875479210"/>
                  </a:ext>
                </a:extLst>
              </a:tr>
              <a:tr h="414099">
                <a:tc>
                  <a:txBody>
                    <a:bodyPr/>
                    <a:lstStyle/>
                    <a:p>
                      <a:pPr>
                        <a:spcAft>
                          <a:spcPts val="600"/>
                        </a:spcAft>
                      </a:pPr>
                      <a:r>
                        <a:rPr lang="nb-NO" sz="1800" dirty="0">
                          <a:effectLst/>
                          <a:latin typeface="+mn-lt"/>
                          <a:ea typeface="Batang"/>
                          <a:cs typeface="Times New Roman" panose="02020603050405020304" pitchFamily="18" charset="0"/>
                        </a:rPr>
                        <a:t>Tilskudd til </a:t>
                      </a:r>
                      <a:r>
                        <a:rPr lang="nb-NO" sz="1800" dirty="0" err="1">
                          <a:effectLst/>
                          <a:latin typeface="+mn-lt"/>
                          <a:ea typeface="Batang"/>
                          <a:cs typeface="Times New Roman" panose="02020603050405020304" pitchFamily="18" charset="0"/>
                        </a:rPr>
                        <a:t>habilitering</a:t>
                      </a:r>
                      <a:r>
                        <a:rPr lang="nb-NO" sz="1800" dirty="0">
                          <a:effectLst/>
                          <a:latin typeface="+mn-lt"/>
                          <a:ea typeface="Batang"/>
                          <a:cs typeface="Times New Roman" panose="02020603050405020304" pitchFamily="18" charset="0"/>
                        </a:rPr>
                        <a:t> og rehabilitering </a:t>
                      </a:r>
                    </a:p>
                  </a:txBody>
                  <a:tcPr marL="68580" marR="68580" marT="0" marB="0"/>
                </a:tc>
                <a:tc>
                  <a:txBody>
                    <a:bodyPr/>
                    <a:lstStyle/>
                    <a:p>
                      <a:pPr algn="r">
                        <a:spcAft>
                          <a:spcPts val="600"/>
                        </a:spcAft>
                      </a:pPr>
                      <a:r>
                        <a:rPr lang="nb-NO" sz="1800" dirty="0">
                          <a:effectLst/>
                          <a:latin typeface="+mn-lt"/>
                          <a:ea typeface="Batang"/>
                          <a:cs typeface="Times New Roman" panose="02020603050405020304" pitchFamily="18" charset="0"/>
                        </a:rPr>
                        <a:t>87,0</a:t>
                      </a:r>
                    </a:p>
                  </a:txBody>
                  <a:tcPr marL="68580" marR="68580" marT="0" marB="0"/>
                </a:tc>
                <a:extLst>
                  <a:ext uri="{0D108BD9-81ED-4DB2-BD59-A6C34878D82A}">
                    <a16:rowId xmlns:a16="http://schemas.microsoft.com/office/drawing/2014/main" val="3181160542"/>
                  </a:ext>
                </a:extLst>
              </a:tr>
              <a:tr h="414099">
                <a:tc>
                  <a:txBody>
                    <a:bodyPr/>
                    <a:lstStyle/>
                    <a:p>
                      <a:pPr>
                        <a:spcAft>
                          <a:spcPts val="600"/>
                        </a:spcAft>
                      </a:pPr>
                      <a:r>
                        <a:rPr lang="nb-NO" sz="1800" dirty="0">
                          <a:effectLst/>
                          <a:latin typeface="+mn-lt"/>
                          <a:ea typeface="Batang"/>
                          <a:cs typeface="Times New Roman" panose="02020603050405020304" pitchFamily="18" charset="0"/>
                        </a:rPr>
                        <a:t>Tilskudd til samordning av lokale rus- og kriminalitetsforebyggende tiltak</a:t>
                      </a:r>
                    </a:p>
                  </a:txBody>
                  <a:tcPr marL="68580" marR="68580" marT="0" marB="0"/>
                </a:tc>
                <a:tc>
                  <a:txBody>
                    <a:bodyPr/>
                    <a:lstStyle/>
                    <a:p>
                      <a:pPr algn="r">
                        <a:spcAft>
                          <a:spcPts val="600"/>
                        </a:spcAft>
                      </a:pPr>
                      <a:r>
                        <a:rPr lang="nb-NO" sz="1800" dirty="0">
                          <a:effectLst/>
                          <a:latin typeface="+mn-lt"/>
                          <a:ea typeface="Batang"/>
                          <a:cs typeface="Times New Roman" panose="02020603050405020304" pitchFamily="18" charset="0"/>
                        </a:rPr>
                        <a:t>6,3</a:t>
                      </a:r>
                    </a:p>
                  </a:txBody>
                  <a:tcPr marL="68580" marR="68580" marT="0" marB="0"/>
                </a:tc>
                <a:extLst>
                  <a:ext uri="{0D108BD9-81ED-4DB2-BD59-A6C34878D82A}">
                    <a16:rowId xmlns:a16="http://schemas.microsoft.com/office/drawing/2014/main" val="4020578110"/>
                  </a:ext>
                </a:extLst>
              </a:tr>
              <a:tr h="414099">
                <a:tc>
                  <a:txBody>
                    <a:bodyPr/>
                    <a:lstStyle/>
                    <a:p>
                      <a:pPr>
                        <a:spcAft>
                          <a:spcPts val="600"/>
                        </a:spcAft>
                      </a:pPr>
                      <a:r>
                        <a:rPr lang="nb-NO" sz="1800" dirty="0">
                          <a:effectLst/>
                          <a:latin typeface="+mn-lt"/>
                          <a:ea typeface="Batang"/>
                          <a:cs typeface="Times New Roman" panose="02020603050405020304" pitchFamily="18" charset="0"/>
                        </a:rPr>
                        <a:t>Tilskudd til etablering og tilpasning av egen bolig (kommunereformen)</a:t>
                      </a:r>
                    </a:p>
                  </a:txBody>
                  <a:tcPr marL="68580" marR="68580" marT="0" marB="0"/>
                </a:tc>
                <a:tc>
                  <a:txBody>
                    <a:bodyPr/>
                    <a:lstStyle/>
                    <a:p>
                      <a:pPr algn="r">
                        <a:spcAft>
                          <a:spcPts val="600"/>
                        </a:spcAft>
                      </a:pPr>
                      <a:r>
                        <a:rPr lang="nb-NO" sz="1800" dirty="0">
                          <a:effectLst/>
                          <a:latin typeface="+mn-lt"/>
                          <a:ea typeface="Batang"/>
                          <a:cs typeface="Times New Roman" panose="02020603050405020304" pitchFamily="18" charset="0"/>
                        </a:rPr>
                        <a:t>496,5</a:t>
                      </a:r>
                    </a:p>
                  </a:txBody>
                  <a:tcPr marL="68580" marR="68580" marT="0" marB="0"/>
                </a:tc>
                <a:extLst>
                  <a:ext uri="{0D108BD9-81ED-4DB2-BD59-A6C34878D82A}">
                    <a16:rowId xmlns:a16="http://schemas.microsoft.com/office/drawing/2014/main" val="3704421061"/>
                  </a:ext>
                </a:extLst>
              </a:tr>
              <a:tr h="414099">
                <a:tc>
                  <a:txBody>
                    <a:bodyPr/>
                    <a:lstStyle/>
                    <a:p>
                      <a:pPr>
                        <a:spcAft>
                          <a:spcPts val="600"/>
                        </a:spcAft>
                      </a:pPr>
                      <a:r>
                        <a:rPr lang="nb-NO" sz="1800" dirty="0">
                          <a:effectLst/>
                          <a:latin typeface="+mn-lt"/>
                          <a:ea typeface="Batang"/>
                          <a:cs typeface="Times New Roman" panose="02020603050405020304" pitchFamily="18" charset="0"/>
                        </a:rPr>
                        <a:t>Tilskudd til tidlig innsats gjennom økt lærertetthet 1.–10. trinn</a:t>
                      </a:r>
                    </a:p>
                  </a:txBody>
                  <a:tcPr marL="68580" marR="68580" marT="0" marB="0"/>
                </a:tc>
                <a:tc>
                  <a:txBody>
                    <a:bodyPr/>
                    <a:lstStyle/>
                    <a:p>
                      <a:pPr algn="r">
                        <a:spcAft>
                          <a:spcPts val="600"/>
                        </a:spcAft>
                      </a:pPr>
                      <a:r>
                        <a:rPr lang="nb-NO" sz="1800" dirty="0">
                          <a:effectLst/>
                          <a:latin typeface="+mn-lt"/>
                          <a:ea typeface="Batang"/>
                          <a:cs typeface="Times New Roman" panose="02020603050405020304" pitchFamily="18" charset="0"/>
                        </a:rPr>
                        <a:t>1 316,8</a:t>
                      </a:r>
                    </a:p>
                  </a:txBody>
                  <a:tcPr marL="68580" marR="68580" marT="0" marB="0"/>
                </a:tc>
                <a:extLst>
                  <a:ext uri="{0D108BD9-81ED-4DB2-BD59-A6C34878D82A}">
                    <a16:rowId xmlns:a16="http://schemas.microsoft.com/office/drawing/2014/main" val="44294683"/>
                  </a:ext>
                </a:extLst>
              </a:tr>
              <a:tr h="414099">
                <a:tc>
                  <a:txBody>
                    <a:bodyPr/>
                    <a:lstStyle/>
                    <a:p>
                      <a:pPr>
                        <a:spcAft>
                          <a:spcPts val="600"/>
                        </a:spcAft>
                      </a:pPr>
                      <a:r>
                        <a:rPr lang="nb-NO" sz="1800" dirty="0">
                          <a:effectLst/>
                          <a:latin typeface="+mn-lt"/>
                          <a:ea typeface="Batang"/>
                          <a:cs typeface="Times New Roman" panose="02020603050405020304" pitchFamily="18" charset="0"/>
                        </a:rPr>
                        <a:t>Tilskudd til leirskoleopplæring </a:t>
                      </a:r>
                    </a:p>
                  </a:txBody>
                  <a:tcPr marL="68580" marR="68580" marT="0" marB="0"/>
                </a:tc>
                <a:tc>
                  <a:txBody>
                    <a:bodyPr/>
                    <a:lstStyle/>
                    <a:p>
                      <a:pPr algn="r">
                        <a:spcAft>
                          <a:spcPts val="600"/>
                        </a:spcAft>
                      </a:pPr>
                      <a:r>
                        <a:rPr lang="nb-NO" sz="1800" dirty="0">
                          <a:effectLst/>
                          <a:latin typeface="+mn-lt"/>
                          <a:ea typeface="Batang"/>
                          <a:cs typeface="Times New Roman" panose="02020603050405020304" pitchFamily="18" charset="0"/>
                        </a:rPr>
                        <a:t>56,1</a:t>
                      </a:r>
                    </a:p>
                  </a:txBody>
                  <a:tcPr marL="68580" marR="68580" marT="0" marB="0"/>
                </a:tc>
                <a:extLst>
                  <a:ext uri="{0D108BD9-81ED-4DB2-BD59-A6C34878D82A}">
                    <a16:rowId xmlns:a16="http://schemas.microsoft.com/office/drawing/2014/main" val="320436051"/>
                  </a:ext>
                </a:extLst>
              </a:tr>
              <a:tr h="414099">
                <a:tc>
                  <a:txBody>
                    <a:bodyPr/>
                    <a:lstStyle/>
                    <a:p>
                      <a:pPr>
                        <a:spcAft>
                          <a:spcPts val="600"/>
                        </a:spcAft>
                      </a:pPr>
                      <a:r>
                        <a:rPr lang="nb-NO" sz="1800" dirty="0">
                          <a:effectLst/>
                          <a:latin typeface="+mn-lt"/>
                          <a:ea typeface="Batang"/>
                          <a:cs typeface="Times New Roman" panose="02020603050405020304" pitchFamily="18" charset="0"/>
                        </a:rPr>
                        <a:t>Tilskudd til gang- og sykkelveier </a:t>
                      </a:r>
                    </a:p>
                  </a:txBody>
                  <a:tcPr marL="68580" marR="68580" marT="0" marB="0"/>
                </a:tc>
                <a:tc>
                  <a:txBody>
                    <a:bodyPr/>
                    <a:lstStyle/>
                    <a:p>
                      <a:pPr algn="r">
                        <a:spcAft>
                          <a:spcPts val="600"/>
                        </a:spcAft>
                      </a:pPr>
                      <a:r>
                        <a:rPr lang="nb-NO" sz="1800" dirty="0">
                          <a:effectLst/>
                          <a:latin typeface="+mn-lt"/>
                          <a:ea typeface="Batang"/>
                          <a:cs typeface="Times New Roman" panose="02020603050405020304" pitchFamily="18" charset="0"/>
                        </a:rPr>
                        <a:t>48,6</a:t>
                      </a:r>
                    </a:p>
                  </a:txBody>
                  <a:tcPr marL="68580" marR="68580" marT="0" marB="0"/>
                </a:tc>
                <a:extLst>
                  <a:ext uri="{0D108BD9-81ED-4DB2-BD59-A6C34878D82A}">
                    <a16:rowId xmlns:a16="http://schemas.microsoft.com/office/drawing/2014/main" val="1281944385"/>
                  </a:ext>
                </a:extLst>
              </a:tr>
              <a:tr h="414099">
                <a:tc>
                  <a:txBody>
                    <a:bodyPr/>
                    <a:lstStyle/>
                    <a:p>
                      <a:pPr>
                        <a:spcAft>
                          <a:spcPts val="600"/>
                        </a:spcAft>
                      </a:pPr>
                      <a:r>
                        <a:rPr lang="nb-NO" sz="1800" b="1" dirty="0">
                          <a:effectLst/>
                          <a:latin typeface="+mn-lt"/>
                          <a:ea typeface="Batang"/>
                          <a:cs typeface="Times New Roman" panose="02020603050405020304" pitchFamily="18" charset="0"/>
                        </a:rPr>
                        <a:t>Sum</a:t>
                      </a:r>
                    </a:p>
                  </a:txBody>
                  <a:tcPr marL="68580" marR="68580" marT="0" marB="0"/>
                </a:tc>
                <a:tc>
                  <a:txBody>
                    <a:bodyPr/>
                    <a:lstStyle/>
                    <a:p>
                      <a:pPr algn="r">
                        <a:spcAft>
                          <a:spcPts val="600"/>
                        </a:spcAft>
                      </a:pPr>
                      <a:r>
                        <a:rPr lang="nb-NO" sz="1800" b="1" dirty="0">
                          <a:effectLst/>
                          <a:latin typeface="+mn-lt"/>
                          <a:ea typeface="Batang"/>
                          <a:cs typeface="Times New Roman" panose="02020603050405020304" pitchFamily="18" charset="0"/>
                        </a:rPr>
                        <a:t>2 592</a:t>
                      </a:r>
                    </a:p>
                  </a:txBody>
                  <a:tcPr marL="68580" marR="68580" marT="0" marB="0"/>
                </a:tc>
                <a:extLst>
                  <a:ext uri="{0D108BD9-81ED-4DB2-BD59-A6C34878D82A}">
                    <a16:rowId xmlns:a16="http://schemas.microsoft.com/office/drawing/2014/main" val="544801517"/>
                  </a:ext>
                </a:extLst>
              </a:tr>
            </a:tbl>
          </a:graphicData>
        </a:graphic>
      </p:graphicFrame>
    </p:spTree>
    <p:extLst>
      <p:ext uri="{BB962C8B-B14F-4D97-AF65-F5344CB8AC3E}">
        <p14:creationId xmlns:p14="http://schemas.microsoft.com/office/powerpoint/2010/main" val="23259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Finansiering av lærernormen</a:t>
            </a:r>
          </a:p>
        </p:txBody>
      </p:sp>
      <p:sp>
        <p:nvSpPr>
          <p:cNvPr id="3" name="Plassholder for innhold 2"/>
          <p:cNvSpPr>
            <a:spLocks noGrp="1"/>
          </p:cNvSpPr>
          <p:nvPr>
            <p:ph idx="1"/>
          </p:nvPr>
        </p:nvSpPr>
        <p:spPr/>
        <p:txBody>
          <a:bodyPr/>
          <a:lstStyle/>
          <a:p>
            <a:endParaRPr lang="nb-NO" dirty="0"/>
          </a:p>
          <a:p>
            <a:r>
              <a:rPr lang="nb-NO" dirty="0"/>
              <a:t>1 316,8 mill. kroner innlemmes i rammetilskuddet</a:t>
            </a:r>
          </a:p>
          <a:p>
            <a:pPr lvl="1"/>
            <a:r>
              <a:rPr lang="nb-NO" dirty="0"/>
              <a:t>Fordeles særskilt (tabell C) i 2020</a:t>
            </a:r>
          </a:p>
          <a:p>
            <a:pPr lvl="1"/>
            <a:r>
              <a:rPr lang="nb-NO" dirty="0"/>
              <a:t>Fordeles etter kostnadsnøkkel i 2021 </a:t>
            </a:r>
          </a:p>
          <a:p>
            <a:r>
              <a:rPr lang="nb-NO" dirty="0"/>
              <a:t>400 mill. kroner av veksten i frie inntekter begrunnet med tidlig innsats</a:t>
            </a:r>
          </a:p>
          <a:p>
            <a:pPr lvl="1">
              <a:buFont typeface="Wingdings" panose="05000000000000000000" pitchFamily="2" charset="2"/>
              <a:buChar char="Ø"/>
            </a:pPr>
            <a:endParaRPr lang="nb-NO" dirty="0"/>
          </a:p>
          <a:p>
            <a:pPr lvl="1">
              <a:buFont typeface="Wingdings" panose="05000000000000000000" pitchFamily="2" charset="2"/>
              <a:buChar char="Ø"/>
            </a:pPr>
            <a:r>
              <a:rPr lang="nb-NO" dirty="0"/>
              <a:t>Midler som kan benyttes til flere lærerårsverk som følge av lærernormen videreføres på om lag samme nivå i 2020 som i 2019</a:t>
            </a:r>
          </a:p>
          <a:p>
            <a:pPr lvl="2">
              <a:buFont typeface="Wingdings" panose="05000000000000000000" pitchFamily="2" charset="2"/>
              <a:buChar char="Ø"/>
            </a:pPr>
            <a:endParaRPr lang="nb-NO" dirty="0"/>
          </a:p>
        </p:txBody>
      </p:sp>
    </p:spTree>
    <p:extLst>
      <p:ext uri="{BB962C8B-B14F-4D97-AF65-F5344CB8AC3E}">
        <p14:creationId xmlns:p14="http://schemas.microsoft.com/office/powerpoint/2010/main" val="22671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Overføring av skatteoppkrevingen</a:t>
            </a:r>
          </a:p>
        </p:txBody>
      </p:sp>
      <p:sp>
        <p:nvSpPr>
          <p:cNvPr id="3" name="Plassholder for innhold 2"/>
          <p:cNvSpPr>
            <a:spLocks noGrp="1"/>
          </p:cNvSpPr>
          <p:nvPr>
            <p:ph idx="1"/>
          </p:nvPr>
        </p:nvSpPr>
        <p:spPr/>
        <p:txBody>
          <a:bodyPr/>
          <a:lstStyle/>
          <a:p>
            <a:endParaRPr lang="nb-NO" dirty="0"/>
          </a:p>
          <a:p>
            <a:r>
              <a:rPr lang="nb-NO" dirty="0"/>
              <a:t>Overføres fra kommunene til Skatteetaten fra 1. juni 2020</a:t>
            </a:r>
          </a:p>
          <a:p>
            <a:endParaRPr lang="nb-NO" dirty="0"/>
          </a:p>
          <a:p>
            <a:r>
              <a:rPr lang="nb-NO" dirty="0"/>
              <a:t>Rammetilskuddet reduseres med 644,4 mill. kroner i 2020</a:t>
            </a:r>
          </a:p>
          <a:p>
            <a:r>
              <a:rPr lang="nb-NO" dirty="0"/>
              <a:t>Helårseffekten er 1 105 mill. kroner</a:t>
            </a:r>
          </a:p>
          <a:p>
            <a:endParaRPr lang="nb-NO" dirty="0"/>
          </a:p>
          <a:p>
            <a:r>
              <a:rPr lang="nb-NO" dirty="0"/>
              <a:t>Skatteoppkrevingen vil ble utført på 40 steder der det allerede er skattekontorer</a:t>
            </a:r>
          </a:p>
        </p:txBody>
      </p:sp>
    </p:spTree>
    <p:extLst>
      <p:ext uri="{BB962C8B-B14F-4D97-AF65-F5344CB8AC3E}">
        <p14:creationId xmlns:p14="http://schemas.microsoft.com/office/powerpoint/2010/main" val="53051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Ressurskrevende tjenester</a:t>
            </a:r>
          </a:p>
        </p:txBody>
      </p:sp>
      <p:graphicFrame>
        <p:nvGraphicFramePr>
          <p:cNvPr id="4" name="Plassholder for innhold 3">
            <a:extLst>
              <a:ext uri="{FF2B5EF4-FFF2-40B4-BE49-F238E27FC236}">
                <a16:creationId xmlns:a16="http://schemas.microsoft.com/office/drawing/2014/main" id="{00000000-0008-0000-0000-000002000000}"/>
              </a:ext>
            </a:extLst>
          </p:cNvPr>
          <p:cNvGraphicFramePr>
            <a:graphicFrameLocks noGrp="1"/>
          </p:cNvGraphicFramePr>
          <p:nvPr>
            <p:ph idx="1"/>
            <p:extLst/>
          </p:nvPr>
        </p:nvGraphicFramePr>
        <p:xfrm>
          <a:off x="1198563" y="1592263"/>
          <a:ext cx="97917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31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Andre saker</a:t>
            </a:r>
          </a:p>
        </p:txBody>
      </p:sp>
      <p:sp>
        <p:nvSpPr>
          <p:cNvPr id="3" name="Plassholder for innhold 2"/>
          <p:cNvSpPr>
            <a:spLocks noGrp="1"/>
          </p:cNvSpPr>
          <p:nvPr>
            <p:ph idx="1"/>
          </p:nvPr>
        </p:nvSpPr>
        <p:spPr/>
        <p:txBody>
          <a:bodyPr/>
          <a:lstStyle/>
          <a:p>
            <a:r>
              <a:rPr lang="nb-NO" dirty="0"/>
              <a:t>Investeringstilskudd til 2000 heldøgns omsorgsplasser</a:t>
            </a:r>
          </a:p>
          <a:p>
            <a:r>
              <a:rPr lang="nb-NO" dirty="0"/>
              <a:t>Kompensasjon for AAP videreføres</a:t>
            </a:r>
          </a:p>
          <a:p>
            <a:endParaRPr lang="nb-NO" dirty="0"/>
          </a:p>
          <a:p>
            <a:r>
              <a:rPr lang="nb-NO" dirty="0"/>
              <a:t>Moderasjonsordning i SFO 1.–2. trinn</a:t>
            </a:r>
          </a:p>
          <a:p>
            <a:r>
              <a:rPr lang="nb-NO" dirty="0"/>
              <a:t>Gratis SFO for barn med spesielle behov 5.–7. trinn</a:t>
            </a:r>
          </a:p>
          <a:p>
            <a:endParaRPr lang="nb-NO" dirty="0"/>
          </a:p>
          <a:p>
            <a:r>
              <a:rPr lang="nb-NO" dirty="0"/>
              <a:t>Frivilligsentraler – styrkes med 12,8 mill. kroner</a:t>
            </a:r>
          </a:p>
          <a:p>
            <a:endParaRPr lang="nb-NO" dirty="0"/>
          </a:p>
        </p:txBody>
      </p:sp>
    </p:spTree>
    <p:extLst>
      <p:ext uri="{BB962C8B-B14F-4D97-AF65-F5344CB8AC3E}">
        <p14:creationId xmlns:p14="http://schemas.microsoft.com/office/powerpoint/2010/main" val="377885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Det går godt i norsk økonomi </a:t>
            </a:r>
          </a:p>
        </p:txBody>
      </p:sp>
      <p:grpSp>
        <p:nvGrpSpPr>
          <p:cNvPr id="32" name="Gruppe 31"/>
          <p:cNvGrpSpPr/>
          <p:nvPr/>
        </p:nvGrpSpPr>
        <p:grpSpPr>
          <a:xfrm>
            <a:off x="725230" y="4254461"/>
            <a:ext cx="3456384" cy="1206819"/>
            <a:chOff x="623392" y="4101842"/>
            <a:chExt cx="3306848" cy="1079338"/>
          </a:xfrm>
        </p:grpSpPr>
        <p:sp>
          <p:nvSpPr>
            <p:cNvPr id="7" name="Rektangel 6"/>
            <p:cNvSpPr/>
            <p:nvPr/>
          </p:nvSpPr>
          <p:spPr>
            <a:xfrm>
              <a:off x="623460" y="4101842"/>
              <a:ext cx="3239656" cy="107224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623392" y="4431430"/>
              <a:ext cx="3306848" cy="633109"/>
            </a:xfrm>
            <a:prstGeom prst="rect">
              <a:avLst/>
            </a:prstGeom>
            <a:noFill/>
          </p:spPr>
          <p:txBody>
            <a:bodyPr wrap="square" rtlCol="0">
              <a:spAutoFit/>
            </a:bodyPr>
            <a:lstStyle/>
            <a:p>
              <a:pPr algn="ctr"/>
              <a:r>
                <a:rPr lang="nb-NO" sz="2000" dirty="0">
                  <a:latin typeface="Arial" panose="020B0604020202020204" pitchFamily="34" charset="0"/>
                  <a:cs typeface="Arial" panose="020B0604020202020204" pitchFamily="34" charset="0"/>
                </a:rPr>
                <a:t>Lav ledighet og nye jobber i bygd og by </a:t>
              </a:r>
            </a:p>
          </p:txBody>
        </p:sp>
        <p:cxnSp>
          <p:nvCxnSpPr>
            <p:cNvPr id="14" name="Gerade Verbindung 107"/>
            <p:cNvCxnSpPr/>
            <p:nvPr/>
          </p:nvCxnSpPr>
          <p:spPr>
            <a:xfrm flipV="1">
              <a:off x="623392" y="5174088"/>
              <a:ext cx="3237955" cy="7092"/>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33" name="Gruppe 32"/>
          <p:cNvGrpSpPr/>
          <p:nvPr/>
        </p:nvGrpSpPr>
        <p:grpSpPr>
          <a:xfrm>
            <a:off x="4367370" y="4254461"/>
            <a:ext cx="3456384" cy="1206819"/>
            <a:chOff x="623392" y="4101842"/>
            <a:chExt cx="3306848" cy="1079338"/>
          </a:xfrm>
        </p:grpSpPr>
        <p:sp>
          <p:nvSpPr>
            <p:cNvPr id="34" name="Rektangel 33"/>
            <p:cNvSpPr/>
            <p:nvPr/>
          </p:nvSpPr>
          <p:spPr>
            <a:xfrm>
              <a:off x="623460" y="4101842"/>
              <a:ext cx="3239656" cy="107224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TekstSylinder 34"/>
            <p:cNvSpPr txBox="1"/>
            <p:nvPr/>
          </p:nvSpPr>
          <p:spPr>
            <a:xfrm>
              <a:off x="623392" y="4320992"/>
              <a:ext cx="3306848" cy="633109"/>
            </a:xfrm>
            <a:prstGeom prst="rect">
              <a:avLst/>
            </a:prstGeom>
            <a:noFill/>
          </p:spPr>
          <p:txBody>
            <a:bodyPr wrap="square" rtlCol="0">
              <a:spAutoFit/>
            </a:bodyPr>
            <a:lstStyle/>
            <a:p>
              <a:pPr algn="ctr"/>
              <a:r>
                <a:rPr lang="nb-NO" sz="2000" dirty="0">
                  <a:latin typeface="Arial" panose="020B0604020202020204" pitchFamily="34" charset="0"/>
                  <a:cs typeface="Arial" panose="020B0604020202020204" pitchFamily="34" charset="0"/>
                </a:rPr>
                <a:t>Høy sysselsetting gir et bærekraftig velferdssamfunn </a:t>
              </a:r>
            </a:p>
          </p:txBody>
        </p:sp>
        <p:cxnSp>
          <p:nvCxnSpPr>
            <p:cNvPr id="37" name="Gerade Verbindung 107"/>
            <p:cNvCxnSpPr/>
            <p:nvPr/>
          </p:nvCxnSpPr>
          <p:spPr>
            <a:xfrm flipV="1">
              <a:off x="623392" y="5174088"/>
              <a:ext cx="3239724" cy="7092"/>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pic>
        <p:nvPicPr>
          <p:cNvPr id="18" name="Bild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4053" y="1988840"/>
            <a:ext cx="3387755" cy="2447482"/>
          </a:xfrm>
          <a:prstGeom prst="rect">
            <a:avLst/>
          </a:prstGeom>
        </p:spPr>
      </p:pic>
      <p:grpSp>
        <p:nvGrpSpPr>
          <p:cNvPr id="38" name="Gruppe 37"/>
          <p:cNvGrpSpPr/>
          <p:nvPr/>
        </p:nvGrpSpPr>
        <p:grpSpPr>
          <a:xfrm>
            <a:off x="8000821" y="4246115"/>
            <a:ext cx="3607277" cy="1236065"/>
            <a:chOff x="517647" y="4101842"/>
            <a:chExt cx="3451212" cy="1105495"/>
          </a:xfrm>
        </p:grpSpPr>
        <p:sp>
          <p:nvSpPr>
            <p:cNvPr id="39" name="Rektangel 38"/>
            <p:cNvSpPr/>
            <p:nvPr/>
          </p:nvSpPr>
          <p:spPr>
            <a:xfrm>
              <a:off x="623460" y="4101842"/>
              <a:ext cx="3239656" cy="107224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TekstSylinder 39"/>
            <p:cNvSpPr txBox="1"/>
            <p:nvPr/>
          </p:nvSpPr>
          <p:spPr>
            <a:xfrm>
              <a:off x="517647" y="4298962"/>
              <a:ext cx="3451212" cy="908375"/>
            </a:xfrm>
            <a:prstGeom prst="rect">
              <a:avLst/>
            </a:prstGeom>
            <a:noFill/>
          </p:spPr>
          <p:txBody>
            <a:bodyPr wrap="square" rtlCol="0">
              <a:spAutoFit/>
            </a:bodyPr>
            <a:lstStyle/>
            <a:p>
              <a:pPr algn="ctr"/>
              <a:r>
                <a:rPr lang="nb-NO" sz="2000" dirty="0">
                  <a:latin typeface="Arial" panose="020B0604020202020204" pitchFamily="34" charset="0"/>
                  <a:cs typeface="Arial" panose="020B0604020202020204" pitchFamily="34" charset="0"/>
                </a:rPr>
                <a:t>God kommuneøkonomi –  handlingsrommet bør brukes  godt </a:t>
              </a:r>
            </a:p>
          </p:txBody>
        </p:sp>
        <p:cxnSp>
          <p:nvCxnSpPr>
            <p:cNvPr id="42" name="Gerade Verbindung 107"/>
            <p:cNvCxnSpPr/>
            <p:nvPr/>
          </p:nvCxnSpPr>
          <p:spPr>
            <a:xfrm flipV="1">
              <a:off x="623392" y="5174088"/>
              <a:ext cx="3239724" cy="7092"/>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pic>
        <p:nvPicPr>
          <p:cNvPr id="19" name="Bilde 18"/>
          <p:cNvPicPr>
            <a:picLocks noChangeAspect="1"/>
          </p:cNvPicPr>
          <p:nvPr/>
        </p:nvPicPr>
        <p:blipFill rotWithShape="1">
          <a:blip r:embed="rId4" cstate="screen">
            <a:extLst>
              <a:ext uri="{28A0092B-C50C-407E-A947-70E740481C1C}">
                <a14:useLocalDpi xmlns:a14="http://schemas.microsoft.com/office/drawing/2010/main"/>
              </a:ext>
            </a:extLst>
          </a:blip>
          <a:srcRect b="-1586"/>
          <a:stretch/>
        </p:blipFill>
        <p:spPr>
          <a:xfrm>
            <a:off x="8111015" y="1988840"/>
            <a:ext cx="3377374" cy="2495397"/>
          </a:xfrm>
          <a:prstGeom prst="rect">
            <a:avLst/>
          </a:prstGeom>
          <a:ln>
            <a:noFill/>
          </a:ln>
        </p:spPr>
      </p:pic>
      <p:pic>
        <p:nvPicPr>
          <p:cNvPr id="21" name="Bilde 20"/>
          <p:cNvPicPr>
            <a:picLocks noChangeAspect="1"/>
          </p:cNvPicPr>
          <p:nvPr/>
        </p:nvPicPr>
        <p:blipFill rotWithShape="1">
          <a:blip r:embed="rId5" cstate="screen">
            <a:extLst>
              <a:ext uri="{28A0092B-C50C-407E-A947-70E740481C1C}">
                <a14:useLocalDpi xmlns:a14="http://schemas.microsoft.com/office/drawing/2010/main"/>
              </a:ext>
            </a:extLst>
          </a:blip>
          <a:srcRect t="-92"/>
          <a:stretch/>
        </p:blipFill>
        <p:spPr>
          <a:xfrm>
            <a:off x="734449" y="1978291"/>
            <a:ext cx="3383618" cy="2458031"/>
          </a:xfrm>
          <a:prstGeom prst="rect">
            <a:avLst/>
          </a:prstGeom>
        </p:spPr>
      </p:pic>
    </p:spTree>
    <p:extLst>
      <p:ext uri="{BB962C8B-B14F-4D97-AF65-F5344CB8AC3E}">
        <p14:creationId xmlns:p14="http://schemas.microsoft.com/office/powerpoint/2010/main" val="80684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77"/>
          <p:cNvSpPr/>
          <p:nvPr/>
        </p:nvSpPr>
        <p:spPr>
          <a:xfrm>
            <a:off x="706184" y="1624647"/>
            <a:ext cx="4448652" cy="398494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spcAft>
                <a:spcPts val="800"/>
              </a:spcAft>
            </a:pPr>
            <a:endParaRPr lang="en-US" sz="1600" dirty="0">
              <a:solidFill>
                <a:schemeClr val="tx1"/>
              </a:solidFill>
              <a:latin typeface="Calibri Light" panose="020F0302020204030204" pitchFamily="34" charset="0"/>
            </a:endParaRPr>
          </a:p>
        </p:txBody>
      </p:sp>
      <p:sp>
        <p:nvSpPr>
          <p:cNvPr id="2" name="Tittel 1"/>
          <p:cNvSpPr>
            <a:spLocks noGrp="1"/>
          </p:cNvSpPr>
          <p:nvPr>
            <p:ph type="title"/>
          </p:nvPr>
        </p:nvSpPr>
        <p:spPr>
          <a:xfrm>
            <a:off x="1198799" y="296652"/>
            <a:ext cx="10334545" cy="1143000"/>
          </a:xfrm>
        </p:spPr>
        <p:txBody>
          <a:bodyPr>
            <a:normAutofit/>
          </a:bodyPr>
          <a:lstStyle/>
          <a:p>
            <a:r>
              <a:rPr lang="nb-NO" dirty="0"/>
              <a:t>Gode økonomiske virkemidler i kommunereformen</a:t>
            </a:r>
          </a:p>
        </p:txBody>
      </p:sp>
      <p:pic>
        <p:nvPicPr>
          <p:cNvPr id="6" name="Picture 2" descr="https://www.regjeringen.no/contentassets/4230fa6e103047d0a818522450015a69/800_kommunekart_nyenavn.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6922" y="1772817"/>
            <a:ext cx="4477816" cy="36886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p:cNvPicPr>
            <a:picLocks noChangeAspect="1"/>
          </p:cNvPicPr>
          <p:nvPr/>
        </p:nvPicPr>
        <p:blipFill>
          <a:blip r:embed="rId4"/>
          <a:stretch>
            <a:fillRect/>
          </a:stretch>
        </p:blipFill>
        <p:spPr>
          <a:xfrm>
            <a:off x="5303911" y="1618388"/>
            <a:ext cx="6325691" cy="747732"/>
          </a:xfrm>
          <a:prstGeom prst="rect">
            <a:avLst/>
          </a:prstGeom>
          <a:solidFill>
            <a:srgbClr val="C6DAE7"/>
          </a:solidFill>
        </p:spPr>
      </p:pic>
      <p:pic>
        <p:nvPicPr>
          <p:cNvPr id="9" name="Bilde 8"/>
          <p:cNvPicPr>
            <a:picLocks noChangeAspect="1"/>
          </p:cNvPicPr>
          <p:nvPr/>
        </p:nvPicPr>
        <p:blipFill>
          <a:blip r:embed="rId4"/>
          <a:stretch>
            <a:fillRect/>
          </a:stretch>
        </p:blipFill>
        <p:spPr>
          <a:xfrm>
            <a:off x="5303910" y="2502568"/>
            <a:ext cx="6325691" cy="1214464"/>
          </a:xfrm>
          <a:prstGeom prst="rect">
            <a:avLst/>
          </a:prstGeom>
          <a:solidFill>
            <a:srgbClr val="C6DAE7"/>
          </a:solidFill>
        </p:spPr>
      </p:pic>
      <p:pic>
        <p:nvPicPr>
          <p:cNvPr id="10" name="Bilde 9"/>
          <p:cNvPicPr>
            <a:picLocks noChangeAspect="1"/>
          </p:cNvPicPr>
          <p:nvPr/>
        </p:nvPicPr>
        <p:blipFill>
          <a:blip r:embed="rId4"/>
          <a:stretch>
            <a:fillRect/>
          </a:stretch>
        </p:blipFill>
        <p:spPr>
          <a:xfrm>
            <a:off x="5303910" y="3834172"/>
            <a:ext cx="6325691" cy="1775415"/>
          </a:xfrm>
          <a:prstGeom prst="rect">
            <a:avLst/>
          </a:prstGeom>
          <a:solidFill>
            <a:srgbClr val="C6DAE7"/>
          </a:solidFill>
        </p:spPr>
      </p:pic>
      <p:sp>
        <p:nvSpPr>
          <p:cNvPr id="4" name="TekstSylinder 3"/>
          <p:cNvSpPr txBox="1"/>
          <p:nvPr/>
        </p:nvSpPr>
        <p:spPr>
          <a:xfrm>
            <a:off x="5437934" y="1656470"/>
            <a:ext cx="5828840" cy="677108"/>
          </a:xfrm>
          <a:prstGeom prst="rect">
            <a:avLst/>
          </a:prstGeom>
          <a:noFill/>
        </p:spPr>
        <p:txBody>
          <a:bodyPr wrap="none" rtlCol="0">
            <a:spAutoFit/>
          </a:bodyPr>
          <a:lstStyle/>
          <a:p>
            <a:r>
              <a:rPr lang="nb-NO" sz="2000" b="1" dirty="0"/>
              <a:t>Engangstilskudd ved kommunesammenslåing</a:t>
            </a:r>
          </a:p>
          <a:p>
            <a:r>
              <a:rPr lang="nb-NO" b="1" dirty="0"/>
              <a:t>- </a:t>
            </a:r>
            <a:r>
              <a:rPr lang="nb-NO" dirty="0"/>
              <a:t>Gjeninnfører støtte til utredning</a:t>
            </a:r>
          </a:p>
        </p:txBody>
      </p:sp>
      <p:sp>
        <p:nvSpPr>
          <p:cNvPr id="11" name="TekstSylinder 10"/>
          <p:cNvSpPr txBox="1"/>
          <p:nvPr/>
        </p:nvSpPr>
        <p:spPr>
          <a:xfrm>
            <a:off x="5425734" y="2614755"/>
            <a:ext cx="6107611" cy="954107"/>
          </a:xfrm>
          <a:prstGeom prst="rect">
            <a:avLst/>
          </a:prstGeom>
          <a:noFill/>
        </p:spPr>
        <p:txBody>
          <a:bodyPr wrap="square" rtlCol="0">
            <a:spAutoFit/>
          </a:bodyPr>
          <a:lstStyle/>
          <a:p>
            <a:r>
              <a:rPr lang="nb-NO" sz="2000" b="1" dirty="0"/>
              <a:t>Inndelingstilskudd i inntektssystemet: </a:t>
            </a:r>
          </a:p>
          <a:p>
            <a:r>
              <a:rPr lang="nb-NO" dirty="0"/>
              <a:t>kompensasjon for bortfall av rammetilskudd som følge av sammenslåingen</a:t>
            </a:r>
          </a:p>
        </p:txBody>
      </p:sp>
      <p:sp>
        <p:nvSpPr>
          <p:cNvPr id="12" name="TekstSylinder 11"/>
          <p:cNvSpPr txBox="1"/>
          <p:nvPr/>
        </p:nvSpPr>
        <p:spPr>
          <a:xfrm>
            <a:off x="5434697" y="3948152"/>
            <a:ext cx="6469703" cy="1785104"/>
          </a:xfrm>
          <a:prstGeom prst="rect">
            <a:avLst/>
          </a:prstGeom>
          <a:noFill/>
        </p:spPr>
        <p:txBody>
          <a:bodyPr wrap="square" rtlCol="0">
            <a:spAutoFit/>
          </a:bodyPr>
          <a:lstStyle/>
          <a:p>
            <a:r>
              <a:rPr lang="nb-NO" sz="2000" b="1" dirty="0"/>
              <a:t>Tillegg for sammenslåinger i 2020:</a:t>
            </a:r>
          </a:p>
          <a:p>
            <a:pPr marL="400050" indent="-457200">
              <a:buFont typeface="Arial" panose="020B0604020202020204" pitchFamily="34" charset="0"/>
              <a:buChar char="•"/>
            </a:pPr>
            <a:r>
              <a:rPr lang="nb-NO" dirty="0"/>
              <a:t>Kompensasjon for reduksjon i veksttilskuddet</a:t>
            </a:r>
          </a:p>
          <a:p>
            <a:pPr marL="400050" indent="-457200">
              <a:buFont typeface="Arial" panose="020B0604020202020204" pitchFamily="34" charset="0"/>
              <a:buChar char="•"/>
            </a:pPr>
            <a:r>
              <a:rPr lang="nb-NO" dirty="0"/>
              <a:t>Kompensasjon for reduksjon i </a:t>
            </a:r>
            <a:r>
              <a:rPr lang="nb-NO" dirty="0" err="1"/>
              <a:t>utgiftsutjevningen</a:t>
            </a:r>
            <a:r>
              <a:rPr lang="nb-NO" dirty="0"/>
              <a:t> eller andre særskilte forhold vurderes av Fylkesmannen i det enkelte tilfelle</a:t>
            </a:r>
          </a:p>
          <a:p>
            <a:endParaRPr lang="nb-NO" dirty="0"/>
          </a:p>
        </p:txBody>
      </p:sp>
      <p:cxnSp>
        <p:nvCxnSpPr>
          <p:cNvPr id="15" name="Gerade Verbindung 116"/>
          <p:cNvCxnSpPr/>
          <p:nvPr/>
        </p:nvCxnSpPr>
        <p:spPr>
          <a:xfrm>
            <a:off x="5305647" y="2371061"/>
            <a:ext cx="6318828" cy="37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Gerade Verbindung 116"/>
          <p:cNvCxnSpPr/>
          <p:nvPr/>
        </p:nvCxnSpPr>
        <p:spPr>
          <a:xfrm>
            <a:off x="5303910" y="3704232"/>
            <a:ext cx="6318828" cy="37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Gerade Verbindung 116"/>
          <p:cNvCxnSpPr/>
          <p:nvPr/>
        </p:nvCxnSpPr>
        <p:spPr>
          <a:xfrm>
            <a:off x="5303910" y="5604298"/>
            <a:ext cx="6318828" cy="37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Gerade Verbindung 116"/>
          <p:cNvCxnSpPr/>
          <p:nvPr/>
        </p:nvCxnSpPr>
        <p:spPr>
          <a:xfrm>
            <a:off x="706184" y="5604298"/>
            <a:ext cx="4448554" cy="0"/>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2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Kommunereformen</a:t>
            </a:r>
            <a:r>
              <a:rPr lang="nb-NO"/>
              <a:t> </a:t>
            </a:r>
            <a:r>
              <a:rPr lang="nb-NO" dirty="0"/>
              <a:t>og </a:t>
            </a:r>
            <a:r>
              <a:rPr lang="nb-NO"/>
              <a:t>inntektssystemet 2020</a:t>
            </a:r>
            <a:endParaRPr lang="nb-NO" dirty="0"/>
          </a:p>
        </p:txBody>
      </p:sp>
      <p:sp>
        <p:nvSpPr>
          <p:cNvPr id="3" name="Plassholder for innhold 2"/>
          <p:cNvSpPr>
            <a:spLocks noGrp="1"/>
          </p:cNvSpPr>
          <p:nvPr>
            <p:ph idx="1"/>
          </p:nvPr>
        </p:nvSpPr>
        <p:spPr/>
        <p:txBody>
          <a:bodyPr/>
          <a:lstStyle/>
          <a:p>
            <a:endParaRPr lang="nb-NO" dirty="0"/>
          </a:p>
          <a:p>
            <a:r>
              <a:rPr lang="nb-NO" dirty="0"/>
              <a:t>Nedvekting av gradert basis</a:t>
            </a:r>
          </a:p>
          <a:p>
            <a:endParaRPr lang="nb-NO" dirty="0"/>
          </a:p>
          <a:p>
            <a:r>
              <a:rPr lang="nb-NO" dirty="0"/>
              <a:t>Kriteriedata ny struktur</a:t>
            </a:r>
          </a:p>
          <a:p>
            <a:endParaRPr lang="nb-NO" dirty="0"/>
          </a:p>
          <a:p>
            <a:r>
              <a:rPr lang="nb-NO" dirty="0"/>
              <a:t>Grensejusteringer/deling av kommuner og vekst</a:t>
            </a:r>
          </a:p>
          <a:p>
            <a:pPr marL="0" indent="0">
              <a:buNone/>
            </a:pPr>
            <a:endParaRPr lang="nb-NO" dirty="0"/>
          </a:p>
          <a:p>
            <a:endParaRPr lang="nb-NO" dirty="0"/>
          </a:p>
          <a:p>
            <a:endParaRPr lang="nb-NO" dirty="0"/>
          </a:p>
        </p:txBody>
      </p:sp>
    </p:spTree>
    <p:extLst>
      <p:ext uri="{BB962C8B-B14F-4D97-AF65-F5344CB8AC3E}">
        <p14:creationId xmlns:p14="http://schemas.microsoft.com/office/powerpoint/2010/main" val="399992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Inntektssystem 2020</a:t>
            </a:r>
          </a:p>
        </p:txBody>
      </p:sp>
      <p:sp>
        <p:nvSpPr>
          <p:cNvPr id="3" name="Plassholder for innhold 2"/>
          <p:cNvSpPr>
            <a:spLocks noGrp="1"/>
          </p:cNvSpPr>
          <p:nvPr>
            <p:ph idx="1"/>
          </p:nvPr>
        </p:nvSpPr>
        <p:spPr/>
        <p:txBody>
          <a:bodyPr/>
          <a:lstStyle/>
          <a:p>
            <a:endParaRPr lang="nb-NO" dirty="0"/>
          </a:p>
          <a:p>
            <a:r>
              <a:rPr lang="nb-NO" dirty="0" err="1"/>
              <a:t>Distriktsindeks</a:t>
            </a:r>
            <a:endParaRPr lang="nb-NO" dirty="0"/>
          </a:p>
          <a:p>
            <a:endParaRPr lang="nb-NO" dirty="0"/>
          </a:p>
          <a:p>
            <a:r>
              <a:rPr lang="nb-NO" dirty="0"/>
              <a:t>Nytt inntektssystem for fylkeskommunene</a:t>
            </a:r>
          </a:p>
        </p:txBody>
      </p:sp>
    </p:spTree>
    <p:extLst>
      <p:ext uri="{BB962C8B-B14F-4D97-AF65-F5344CB8AC3E}">
        <p14:creationId xmlns:p14="http://schemas.microsoft.com/office/powerpoint/2010/main" val="19510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Skjønn</a:t>
            </a:r>
          </a:p>
        </p:txBody>
      </p:sp>
      <p:sp>
        <p:nvSpPr>
          <p:cNvPr id="3" name="Plassholder for innhold 2"/>
          <p:cNvSpPr>
            <a:spLocks noGrp="1"/>
          </p:cNvSpPr>
          <p:nvPr>
            <p:ph idx="1"/>
          </p:nvPr>
        </p:nvSpPr>
        <p:spPr/>
        <p:txBody>
          <a:bodyPr/>
          <a:lstStyle/>
          <a:p>
            <a:r>
              <a:rPr lang="nb-NO" dirty="0"/>
              <a:t>Total skjønnsramme for kommunene er 1,084 mrd. kroner</a:t>
            </a:r>
          </a:p>
          <a:p>
            <a:endParaRPr lang="nb-NO" dirty="0"/>
          </a:p>
          <a:p>
            <a:r>
              <a:rPr lang="nb-NO" dirty="0"/>
              <a:t>Basisrammen 950 mill. kroner </a:t>
            </a:r>
          </a:p>
          <a:p>
            <a:endParaRPr lang="nb-NO" dirty="0"/>
          </a:p>
          <a:p>
            <a:r>
              <a:rPr lang="nb-NO" dirty="0"/>
              <a:t>Reservepott 120 mill. kroner, inkl. kompensasjon veksttilskudd</a:t>
            </a:r>
          </a:p>
          <a:p>
            <a:endParaRPr lang="nb-NO" dirty="0"/>
          </a:p>
          <a:p>
            <a:r>
              <a:rPr lang="nb-NO" dirty="0"/>
              <a:t>Prosjektskjønn 14 mill. kroner</a:t>
            </a:r>
          </a:p>
        </p:txBody>
      </p:sp>
    </p:spTree>
    <p:extLst>
      <p:ext uri="{BB962C8B-B14F-4D97-AF65-F5344CB8AC3E}">
        <p14:creationId xmlns:p14="http://schemas.microsoft.com/office/powerpoint/2010/main" val="111637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Skjønn - basisrammen</a:t>
            </a:r>
          </a:p>
        </p:txBody>
      </p:sp>
      <p:sp>
        <p:nvSpPr>
          <p:cNvPr id="3" name="Plassholder for innhold 2"/>
          <p:cNvSpPr>
            <a:spLocks noGrp="1"/>
          </p:cNvSpPr>
          <p:nvPr>
            <p:ph idx="1"/>
          </p:nvPr>
        </p:nvSpPr>
        <p:spPr/>
        <p:txBody>
          <a:bodyPr/>
          <a:lstStyle/>
          <a:p>
            <a:endParaRPr lang="nb-NO" dirty="0"/>
          </a:p>
          <a:p>
            <a:r>
              <a:rPr lang="nb-NO" dirty="0"/>
              <a:t>Fordelt mellom embetene etter skjønn</a:t>
            </a:r>
          </a:p>
          <a:p>
            <a:pPr marL="0" indent="0">
              <a:buNone/>
            </a:pPr>
            <a:endParaRPr lang="nb-NO" dirty="0"/>
          </a:p>
          <a:p>
            <a:pPr marL="0" indent="0">
              <a:buNone/>
            </a:pPr>
            <a:r>
              <a:rPr lang="nb-NO" u="sng" dirty="0"/>
              <a:t>Spesielt for 2020:</a:t>
            </a:r>
          </a:p>
          <a:p>
            <a:endParaRPr lang="nb-NO" dirty="0"/>
          </a:p>
          <a:p>
            <a:r>
              <a:rPr lang="nb-NO" dirty="0"/>
              <a:t>Utilsikta virkninger av kommunesammenslåinger</a:t>
            </a:r>
          </a:p>
          <a:p>
            <a:endParaRPr lang="nb-NO" dirty="0"/>
          </a:p>
          <a:p>
            <a:r>
              <a:rPr lang="nb-NO" dirty="0"/>
              <a:t>Kompensasjon for bemanningsnorm små barnehager</a:t>
            </a:r>
          </a:p>
          <a:p>
            <a:endParaRPr lang="nb-NO" dirty="0"/>
          </a:p>
          <a:p>
            <a:endParaRPr lang="nb-NO" dirty="0"/>
          </a:p>
        </p:txBody>
      </p:sp>
    </p:spTree>
    <p:extLst>
      <p:ext uri="{BB962C8B-B14F-4D97-AF65-F5344CB8AC3E}">
        <p14:creationId xmlns:p14="http://schemas.microsoft.com/office/powerpoint/2010/main" val="36536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Skattøren 2020</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81655635"/>
              </p:ext>
            </p:extLst>
          </p:nvPr>
        </p:nvGraphicFramePr>
        <p:xfrm>
          <a:off x="1198563" y="2204863"/>
          <a:ext cx="8929558" cy="3456383"/>
        </p:xfrm>
        <a:graphic>
          <a:graphicData uri="http://schemas.openxmlformats.org/drawingml/2006/table">
            <a:tbl>
              <a:tblPr firstRow="1" bandRow="1">
                <a:tableStyleId>{F5AB1C69-6EDB-4FF4-983F-18BD219EF322}</a:tableStyleId>
              </a:tblPr>
              <a:tblGrid>
                <a:gridCol w="3677224">
                  <a:extLst>
                    <a:ext uri="{9D8B030D-6E8A-4147-A177-3AD203B41FA5}">
                      <a16:colId xmlns:a16="http://schemas.microsoft.com/office/drawing/2014/main" val="2259845536"/>
                    </a:ext>
                  </a:extLst>
                </a:gridCol>
                <a:gridCol w="2012631">
                  <a:extLst>
                    <a:ext uri="{9D8B030D-6E8A-4147-A177-3AD203B41FA5}">
                      <a16:colId xmlns:a16="http://schemas.microsoft.com/office/drawing/2014/main" val="3364804867"/>
                    </a:ext>
                  </a:extLst>
                </a:gridCol>
                <a:gridCol w="3239703">
                  <a:extLst>
                    <a:ext uri="{9D8B030D-6E8A-4147-A177-3AD203B41FA5}">
                      <a16:colId xmlns:a16="http://schemas.microsoft.com/office/drawing/2014/main" val="1887313838"/>
                    </a:ext>
                  </a:extLst>
                </a:gridCol>
              </a:tblGrid>
              <a:tr h="1036915">
                <a:tc>
                  <a:txBody>
                    <a:bodyPr/>
                    <a:lstStyle/>
                    <a:p>
                      <a:endParaRPr lang="nb-NO" sz="2400" dirty="0"/>
                    </a:p>
                  </a:txBody>
                  <a:tcPr/>
                </a:tc>
                <a:tc>
                  <a:txBody>
                    <a:bodyPr/>
                    <a:lstStyle/>
                    <a:p>
                      <a:r>
                        <a:rPr lang="nb-NO" sz="2400" dirty="0"/>
                        <a:t>Prosent</a:t>
                      </a:r>
                    </a:p>
                  </a:txBody>
                  <a:tcPr/>
                </a:tc>
                <a:tc>
                  <a:txBody>
                    <a:bodyPr/>
                    <a:lstStyle/>
                    <a:p>
                      <a:r>
                        <a:rPr lang="nb-NO" sz="2400" dirty="0"/>
                        <a:t>Endring fra 2019</a:t>
                      </a:r>
                      <a:r>
                        <a:rPr lang="nb-NO" sz="2400" baseline="0" dirty="0"/>
                        <a:t> </a:t>
                      </a:r>
                      <a:r>
                        <a:rPr lang="nb-NO" sz="2400" dirty="0"/>
                        <a:t>(</a:t>
                      </a:r>
                      <a:r>
                        <a:rPr lang="nb-NO" sz="2400" dirty="0" err="1"/>
                        <a:t>pst.poeng</a:t>
                      </a:r>
                      <a:r>
                        <a:rPr lang="nb-NO" sz="2400" dirty="0"/>
                        <a:t>)</a:t>
                      </a:r>
                    </a:p>
                  </a:txBody>
                  <a:tcPr/>
                </a:tc>
                <a:extLst>
                  <a:ext uri="{0D108BD9-81ED-4DB2-BD59-A6C34878D82A}">
                    <a16:rowId xmlns:a16="http://schemas.microsoft.com/office/drawing/2014/main" val="809230712"/>
                  </a:ext>
                </a:extLst>
              </a:tr>
              <a:tr h="1209734">
                <a:tc>
                  <a:txBody>
                    <a:bodyPr/>
                    <a:lstStyle/>
                    <a:p>
                      <a:r>
                        <a:rPr lang="nb-NO" sz="2400" dirty="0"/>
                        <a:t>Kommunene</a:t>
                      </a:r>
                    </a:p>
                  </a:txBody>
                  <a:tcPr/>
                </a:tc>
                <a:tc>
                  <a:txBody>
                    <a:bodyPr/>
                    <a:lstStyle/>
                    <a:p>
                      <a:r>
                        <a:rPr lang="nb-NO" sz="2400" dirty="0"/>
                        <a:t>11,10</a:t>
                      </a:r>
                    </a:p>
                  </a:txBody>
                  <a:tcPr/>
                </a:tc>
                <a:tc>
                  <a:txBody>
                    <a:bodyPr/>
                    <a:lstStyle/>
                    <a:p>
                      <a:r>
                        <a:rPr lang="nb-NO" sz="2400" dirty="0"/>
                        <a:t>-0,45</a:t>
                      </a:r>
                    </a:p>
                  </a:txBody>
                  <a:tcPr/>
                </a:tc>
                <a:extLst>
                  <a:ext uri="{0D108BD9-81ED-4DB2-BD59-A6C34878D82A}">
                    <a16:rowId xmlns:a16="http://schemas.microsoft.com/office/drawing/2014/main" val="430495923"/>
                  </a:ext>
                </a:extLst>
              </a:tr>
              <a:tr h="1209734">
                <a:tc>
                  <a:txBody>
                    <a:bodyPr/>
                    <a:lstStyle/>
                    <a:p>
                      <a:r>
                        <a:rPr lang="nb-NO" sz="2400" dirty="0"/>
                        <a:t>Fylkeskommunene</a:t>
                      </a:r>
                    </a:p>
                  </a:txBody>
                  <a:tcPr/>
                </a:tc>
                <a:tc>
                  <a:txBody>
                    <a:bodyPr/>
                    <a:lstStyle/>
                    <a:p>
                      <a:r>
                        <a:rPr lang="nb-NO" sz="2400" dirty="0"/>
                        <a:t>2,45</a:t>
                      </a:r>
                    </a:p>
                  </a:txBody>
                  <a:tcPr/>
                </a:tc>
                <a:tc>
                  <a:txBody>
                    <a:bodyPr/>
                    <a:lstStyle/>
                    <a:p>
                      <a:r>
                        <a:rPr lang="nb-NO" sz="2400" dirty="0"/>
                        <a:t>-0,15</a:t>
                      </a:r>
                    </a:p>
                  </a:txBody>
                  <a:tcPr/>
                </a:tc>
                <a:extLst>
                  <a:ext uri="{0D108BD9-81ED-4DB2-BD59-A6C34878D82A}">
                    <a16:rowId xmlns:a16="http://schemas.microsoft.com/office/drawing/2014/main" val="4031707609"/>
                  </a:ext>
                </a:extLst>
              </a:tr>
            </a:tbl>
          </a:graphicData>
        </a:graphic>
      </p:graphicFrame>
    </p:spTree>
    <p:extLst>
      <p:ext uri="{BB962C8B-B14F-4D97-AF65-F5344CB8AC3E}">
        <p14:creationId xmlns:p14="http://schemas.microsoft.com/office/powerpoint/2010/main" val="28500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Eiendomsskatt</a:t>
            </a:r>
          </a:p>
        </p:txBody>
      </p:sp>
      <p:sp>
        <p:nvSpPr>
          <p:cNvPr id="3" name="Plassholder for innhold 2"/>
          <p:cNvSpPr>
            <a:spLocks noGrp="1"/>
          </p:cNvSpPr>
          <p:nvPr>
            <p:ph idx="1"/>
          </p:nvPr>
        </p:nvSpPr>
        <p:spPr>
          <a:xfrm>
            <a:off x="1198950" y="1592797"/>
            <a:ext cx="10801706" cy="4525963"/>
          </a:xfrm>
        </p:spPr>
        <p:txBody>
          <a:bodyPr/>
          <a:lstStyle/>
          <a:p>
            <a:pPr marL="0" indent="0">
              <a:buNone/>
            </a:pPr>
            <a:r>
              <a:rPr lang="nb-NO" dirty="0"/>
              <a:t>Gjeldende fra 2020 (vedtatt tidligere)</a:t>
            </a:r>
          </a:p>
          <a:p>
            <a:r>
              <a:rPr lang="nb-NO" dirty="0"/>
              <a:t>Maksimalsats for bolig- og fritidseiendom reduseres fra 7 til 5 promille</a:t>
            </a:r>
          </a:p>
          <a:p>
            <a:r>
              <a:rPr lang="nb-NO" dirty="0"/>
              <a:t>Obligatorisk reduksjonsfaktor </a:t>
            </a:r>
            <a:r>
              <a:rPr lang="nb-NO"/>
              <a:t>i eiendomsskattetaksten </a:t>
            </a:r>
            <a:r>
              <a:rPr lang="nb-NO" dirty="0"/>
              <a:t>økes fra 20 til 30 pst. for bolig- og fritidseiendom</a:t>
            </a:r>
          </a:p>
          <a:p>
            <a:endParaRPr lang="nb-NO" dirty="0"/>
          </a:p>
          <a:p>
            <a:pPr marL="0" indent="0">
              <a:buNone/>
            </a:pPr>
            <a:r>
              <a:rPr lang="nb-NO" dirty="0"/>
              <a:t>Gjeldende fra 2021 (forslag)</a:t>
            </a:r>
          </a:p>
          <a:p>
            <a:r>
              <a:rPr lang="nb-NO" dirty="0"/>
              <a:t>Maksimalsats for bolig- og fritidseiendom reduseres fra 5 til 4 promille.</a:t>
            </a:r>
          </a:p>
          <a:p>
            <a:endParaRPr lang="nb-NO" dirty="0"/>
          </a:p>
          <a:p>
            <a:r>
              <a:rPr lang="nb-NO" dirty="0"/>
              <a:t>Kompensasjon for bortfall av eiendomsskatt ("maskinskatten") trappes opp i 2020 fra 71 til 143 mill. kroner.</a:t>
            </a:r>
          </a:p>
        </p:txBody>
      </p:sp>
    </p:spTree>
    <p:extLst>
      <p:ext uri="{BB962C8B-B14F-4D97-AF65-F5344CB8AC3E}">
        <p14:creationId xmlns:p14="http://schemas.microsoft.com/office/powerpoint/2010/main" val="85228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303910" y="2989675"/>
            <a:ext cx="6311965" cy="1185256"/>
          </a:xfrm>
          <a:prstGeom prst="rect">
            <a:avLst/>
          </a:prstGeom>
          <a:solidFill>
            <a:srgbClr val="C6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p:nvSpPr>
        <p:spPr>
          <a:xfrm>
            <a:off x="5303910" y="1652864"/>
            <a:ext cx="6325691" cy="1218646"/>
          </a:xfrm>
          <a:prstGeom prst="rect">
            <a:avLst/>
          </a:prstGeom>
          <a:solidFill>
            <a:srgbClr val="C6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2"/>
          <p:cNvSpPr/>
          <p:nvPr/>
        </p:nvSpPr>
        <p:spPr>
          <a:xfrm>
            <a:off x="5303910" y="4293096"/>
            <a:ext cx="6325691" cy="1311202"/>
          </a:xfrm>
          <a:prstGeom prst="rect">
            <a:avLst/>
          </a:prstGeom>
          <a:solidFill>
            <a:srgbClr val="C6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6" name="Bilde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6184" y="1652864"/>
            <a:ext cx="4448652" cy="3936376"/>
          </a:xfrm>
          <a:prstGeom prst="rect">
            <a:avLst/>
          </a:prstGeom>
        </p:spPr>
      </p:pic>
      <p:sp>
        <p:nvSpPr>
          <p:cNvPr id="2" name="Tittel 1"/>
          <p:cNvSpPr>
            <a:spLocks noGrp="1"/>
          </p:cNvSpPr>
          <p:nvPr>
            <p:ph type="title"/>
          </p:nvPr>
        </p:nvSpPr>
        <p:spPr/>
        <p:txBody>
          <a:bodyPr/>
          <a:lstStyle/>
          <a:p>
            <a:r>
              <a:rPr lang="nb-NO" dirty="0"/>
              <a:t>Harmonisering av eiendomsskatt </a:t>
            </a:r>
            <a:r>
              <a:rPr lang="nb-NO"/>
              <a:t>ved kommunesammenslåing</a:t>
            </a:r>
            <a:endParaRPr lang="nb-NO" dirty="0">
              <a:solidFill>
                <a:srgbClr val="FF0000"/>
              </a:solidFill>
            </a:endParaRPr>
          </a:p>
        </p:txBody>
      </p:sp>
      <p:cxnSp>
        <p:nvCxnSpPr>
          <p:cNvPr id="14" name="Gerade Verbindung 116"/>
          <p:cNvCxnSpPr/>
          <p:nvPr/>
        </p:nvCxnSpPr>
        <p:spPr>
          <a:xfrm>
            <a:off x="5303910" y="5604298"/>
            <a:ext cx="6318828" cy="37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Gerade Verbindung 116"/>
          <p:cNvCxnSpPr/>
          <p:nvPr/>
        </p:nvCxnSpPr>
        <p:spPr>
          <a:xfrm>
            <a:off x="706184" y="5581761"/>
            <a:ext cx="4448652" cy="7479"/>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Gerade Verbindung 116"/>
          <p:cNvCxnSpPr/>
          <p:nvPr/>
        </p:nvCxnSpPr>
        <p:spPr>
          <a:xfrm>
            <a:off x="5297047" y="4174931"/>
            <a:ext cx="6318828" cy="37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Gerade Verbindung 116"/>
          <p:cNvCxnSpPr/>
          <p:nvPr/>
        </p:nvCxnSpPr>
        <p:spPr>
          <a:xfrm>
            <a:off x="5303910" y="2871510"/>
            <a:ext cx="6318828" cy="37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kstSylinder 22"/>
          <p:cNvSpPr txBox="1"/>
          <p:nvPr/>
        </p:nvSpPr>
        <p:spPr>
          <a:xfrm>
            <a:off x="5534190" y="1869903"/>
            <a:ext cx="6095411" cy="707886"/>
          </a:xfrm>
          <a:prstGeom prst="rect">
            <a:avLst/>
          </a:prstGeom>
          <a:noFill/>
        </p:spPr>
        <p:txBody>
          <a:bodyPr wrap="square" rtlCol="0">
            <a:spAutoFit/>
          </a:bodyPr>
          <a:lstStyle/>
          <a:p>
            <a:r>
              <a:rPr lang="nb-NO" sz="2000" dirty="0"/>
              <a:t>Ny overgangsordning i eiendomsskatteloven for eiendomsskatt ved kommunesammenslåing </a:t>
            </a:r>
          </a:p>
        </p:txBody>
      </p:sp>
      <p:sp>
        <p:nvSpPr>
          <p:cNvPr id="24" name="TekstSylinder 23"/>
          <p:cNvSpPr txBox="1"/>
          <p:nvPr/>
        </p:nvSpPr>
        <p:spPr>
          <a:xfrm>
            <a:off x="5554146" y="3239566"/>
            <a:ext cx="6107611" cy="707886"/>
          </a:xfrm>
          <a:prstGeom prst="rect">
            <a:avLst/>
          </a:prstGeom>
          <a:noFill/>
        </p:spPr>
        <p:txBody>
          <a:bodyPr wrap="square" rtlCol="0">
            <a:spAutoFit/>
          </a:bodyPr>
          <a:lstStyle/>
          <a:p>
            <a:r>
              <a:rPr lang="nb-NO" sz="2000" dirty="0"/>
              <a:t>Gir sammenslåingskommuner forutsigbarhet for eiendomsskatteinntekter </a:t>
            </a:r>
          </a:p>
        </p:txBody>
      </p:sp>
      <p:sp>
        <p:nvSpPr>
          <p:cNvPr id="25" name="TekstSylinder 24"/>
          <p:cNvSpPr txBox="1"/>
          <p:nvPr/>
        </p:nvSpPr>
        <p:spPr>
          <a:xfrm>
            <a:off x="5663953" y="4566098"/>
            <a:ext cx="5688632" cy="1015663"/>
          </a:xfrm>
          <a:prstGeom prst="rect">
            <a:avLst/>
          </a:prstGeom>
          <a:noFill/>
        </p:spPr>
        <p:txBody>
          <a:bodyPr wrap="square" rtlCol="0">
            <a:spAutoFit/>
          </a:bodyPr>
          <a:lstStyle/>
          <a:p>
            <a:r>
              <a:rPr lang="nb-NO" sz="2000" dirty="0"/>
              <a:t>Overgangsperiode på 3 år - valgfritt om perioden starter i 2020 eller 2021 </a:t>
            </a:r>
          </a:p>
          <a:p>
            <a:endParaRPr lang="nb-NO" sz="2000" dirty="0"/>
          </a:p>
        </p:txBody>
      </p:sp>
    </p:spTree>
    <p:extLst>
      <p:ext uri="{BB962C8B-B14F-4D97-AF65-F5344CB8AC3E}">
        <p14:creationId xmlns:p14="http://schemas.microsoft.com/office/powerpoint/2010/main" val="35576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7"/>
          </p:nvPr>
        </p:nvSpPr>
        <p:spPr/>
        <p:txBody>
          <a:bodyPr/>
          <a:lstStyle/>
          <a:p>
            <a:r>
              <a:rPr lang="nb-NO" dirty="0"/>
              <a:t>Foto: </a:t>
            </a:r>
            <a:r>
              <a:rPr lang="nb-NO" dirty="0" err="1"/>
              <a:t>Colourbox</a:t>
            </a:r>
            <a:r>
              <a:rPr lang="nb-NO" dirty="0"/>
              <a:t>, KMD</a:t>
            </a:r>
          </a:p>
        </p:txBody>
      </p:sp>
      <p:sp>
        <p:nvSpPr>
          <p:cNvPr id="5" name="Plassholder for tekst 4"/>
          <p:cNvSpPr>
            <a:spLocks noGrp="1"/>
          </p:cNvSpPr>
          <p:nvPr>
            <p:ph type="body" sz="quarter" idx="20"/>
          </p:nvPr>
        </p:nvSpPr>
        <p:spPr/>
        <p:txBody>
          <a:bodyPr/>
          <a:lstStyle/>
          <a:p>
            <a:endParaRPr lang="nb-NO" dirty="0"/>
          </a:p>
        </p:txBody>
      </p:sp>
    </p:spTree>
    <p:extLst>
      <p:ext uri="{BB962C8B-B14F-4D97-AF65-F5344CB8AC3E}">
        <p14:creationId xmlns:p14="http://schemas.microsoft.com/office/powerpoint/2010/main" val="17436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9387" y="306388"/>
            <a:ext cx="9793225" cy="1143000"/>
          </a:xfrm>
        </p:spPr>
        <p:txBody>
          <a:bodyPr/>
          <a:lstStyle/>
          <a:p>
            <a:r>
              <a:rPr lang="nb-NO" dirty="0">
                <a:latin typeface="Open Sans" panose="020B0606030504020204" pitchFamily="34" charset="0"/>
                <a:ea typeface="Open Sans" panose="020B0606030504020204" pitchFamily="34" charset="0"/>
                <a:cs typeface="Open Sans" panose="020B0606030504020204" pitchFamily="34" charset="0"/>
              </a:rPr>
              <a:t>God inntektsvekst og driftsresultater</a:t>
            </a:r>
            <a:endParaRPr lang="nb-NO" dirty="0"/>
          </a:p>
        </p:txBody>
      </p:sp>
      <p:graphicFrame>
        <p:nvGraphicFramePr>
          <p:cNvPr id="8" name="Diagram 7"/>
          <p:cNvGraphicFramePr>
            <a:graphicFrameLocks/>
          </p:cNvGraphicFramePr>
          <p:nvPr>
            <p:extLst>
              <p:ext uri="{D42A27DB-BD31-4B8C-83A1-F6EECF244321}">
                <p14:modId xmlns:p14="http://schemas.microsoft.com/office/powerpoint/2010/main" val="3692396731"/>
              </p:ext>
            </p:extLst>
          </p:nvPr>
        </p:nvGraphicFramePr>
        <p:xfrm>
          <a:off x="767408" y="1592262"/>
          <a:ext cx="4536504" cy="40689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 8"/>
          <p:cNvGraphicFramePr>
            <a:graphicFrameLocks/>
          </p:cNvGraphicFramePr>
          <p:nvPr>
            <p:extLst>
              <p:ext uri="{D42A27DB-BD31-4B8C-83A1-F6EECF244321}">
                <p14:modId xmlns:p14="http://schemas.microsoft.com/office/powerpoint/2010/main" val="535080869"/>
              </p:ext>
            </p:extLst>
          </p:nvPr>
        </p:nvGraphicFramePr>
        <p:xfrm>
          <a:off x="6095998" y="1434230"/>
          <a:ext cx="5904658" cy="48030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55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nvPr>
        </p:nvGraphicFramePr>
        <p:xfrm>
          <a:off x="407368" y="1124744"/>
          <a:ext cx="10874101" cy="486107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tel 1"/>
          <p:cNvSpPr txBox="1">
            <a:spLocks/>
          </p:cNvSpPr>
          <p:nvPr/>
        </p:nvSpPr>
        <p:spPr bwMode="auto">
          <a:xfrm>
            <a:off x="1351350" y="44624"/>
            <a:ext cx="97932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a:lstStyle>
          <a:p>
            <a:r>
              <a:rPr lang="nb-NO" dirty="0"/>
              <a:t>Kommuner i ROBEK</a:t>
            </a:r>
          </a:p>
        </p:txBody>
      </p:sp>
      <p:sp>
        <p:nvSpPr>
          <p:cNvPr id="2" name="TekstSylinder 1"/>
          <p:cNvSpPr txBox="1"/>
          <p:nvPr/>
        </p:nvSpPr>
        <p:spPr>
          <a:xfrm>
            <a:off x="10417373" y="3789040"/>
            <a:ext cx="1728192" cy="707886"/>
          </a:xfrm>
          <a:prstGeom prst="rect">
            <a:avLst/>
          </a:prstGeom>
          <a:noFill/>
        </p:spPr>
        <p:txBody>
          <a:bodyPr wrap="square" rtlCol="0">
            <a:spAutoFit/>
          </a:bodyPr>
          <a:lstStyle/>
          <a:p>
            <a:pPr algn="ctr"/>
            <a:r>
              <a:rPr lang="nb-NO" sz="2000" b="1" dirty="0">
                <a:solidFill>
                  <a:srgbClr val="005426"/>
                </a:solidFill>
              </a:rPr>
              <a:t>10 kommuner</a:t>
            </a:r>
          </a:p>
        </p:txBody>
      </p:sp>
      <p:sp>
        <p:nvSpPr>
          <p:cNvPr id="3" name="Pil ned 2"/>
          <p:cNvSpPr/>
          <p:nvPr/>
        </p:nvSpPr>
        <p:spPr>
          <a:xfrm rot="824643">
            <a:off x="11001006" y="4554419"/>
            <a:ext cx="287139" cy="504056"/>
          </a:xfrm>
          <a:prstGeom prst="downArrow">
            <a:avLst/>
          </a:prstGeom>
          <a:solidFill>
            <a:srgbClr val="00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003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ssholder for innhold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01124" y="1628800"/>
            <a:ext cx="4449103" cy="4500538"/>
          </a:xfrm>
          <a:prstGeom prst="rect">
            <a:avLst/>
          </a:prstGeom>
          <a:noFill/>
          <a:ln w="9525">
            <a:noFill/>
            <a:miter lim="800000"/>
            <a:headEnd/>
            <a:tailEnd/>
          </a:ln>
        </p:spPr>
      </p:pic>
      <p:grpSp>
        <p:nvGrpSpPr>
          <p:cNvPr id="5" name="Gruppe 4"/>
          <p:cNvGrpSpPr/>
          <p:nvPr/>
        </p:nvGrpSpPr>
        <p:grpSpPr>
          <a:xfrm>
            <a:off x="5298850" y="1628800"/>
            <a:ext cx="6212617" cy="4500538"/>
            <a:chOff x="5298850" y="1652864"/>
            <a:chExt cx="6212617" cy="3951434"/>
          </a:xfrm>
        </p:grpSpPr>
        <p:pic>
          <p:nvPicPr>
            <p:cNvPr id="6" name="Bilde 5"/>
            <p:cNvPicPr>
              <a:picLocks noChangeAspect="1"/>
            </p:cNvPicPr>
            <p:nvPr/>
          </p:nvPicPr>
          <p:blipFill>
            <a:blip r:embed="rId4"/>
            <a:stretch>
              <a:fillRect/>
            </a:stretch>
          </p:blipFill>
          <p:spPr>
            <a:xfrm>
              <a:off x="5298850" y="1652864"/>
              <a:ext cx="6212617" cy="3948250"/>
            </a:xfrm>
            <a:prstGeom prst="rect">
              <a:avLst/>
            </a:prstGeom>
          </p:spPr>
        </p:pic>
        <p:cxnSp>
          <p:nvCxnSpPr>
            <p:cNvPr id="7" name="Gerade Verbindung 116"/>
            <p:cNvCxnSpPr/>
            <p:nvPr/>
          </p:nvCxnSpPr>
          <p:spPr>
            <a:xfrm flipV="1">
              <a:off x="5303910" y="5601114"/>
              <a:ext cx="6207557" cy="3184"/>
            </a:xfrm>
            <a:prstGeom prst="line">
              <a:avLst/>
            </a:prstGeom>
            <a:ln w="127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9" name="TekstSylinder 8"/>
          <p:cNvSpPr txBox="1"/>
          <p:nvPr/>
        </p:nvSpPr>
        <p:spPr>
          <a:xfrm>
            <a:off x="5714399" y="1844824"/>
            <a:ext cx="5275999" cy="3477875"/>
          </a:xfrm>
          <a:prstGeom prst="rect">
            <a:avLst/>
          </a:prstGeom>
          <a:noFill/>
        </p:spPr>
        <p:txBody>
          <a:bodyPr wrap="square" rtlCol="0">
            <a:spAutoFit/>
          </a:bodyPr>
          <a:lstStyle/>
          <a:p>
            <a:pPr marL="342900" indent="-342900">
              <a:buFont typeface="Arial" panose="020B0604020202020204" pitchFamily="34" charset="0"/>
              <a:buChar char="•"/>
            </a:pPr>
            <a:r>
              <a:rPr lang="nb-NO" sz="2000" dirty="0"/>
              <a:t>Økt barnehagedekning for de minste </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Elevene gjør det bedre i grunnskolen</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Flere gjennomfører videregående opplæring</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Flere læreplasser</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Flere årsverk i barnevernet</a:t>
            </a:r>
          </a:p>
          <a:p>
            <a:endParaRPr lang="nb-NO" sz="2000" dirty="0"/>
          </a:p>
        </p:txBody>
      </p:sp>
      <p:sp>
        <p:nvSpPr>
          <p:cNvPr id="14" name="Tittel 1"/>
          <p:cNvSpPr>
            <a:spLocks noGrp="1"/>
          </p:cNvSpPr>
          <p:nvPr>
            <p:ph type="title"/>
          </p:nvPr>
        </p:nvSpPr>
        <p:spPr>
          <a:xfrm>
            <a:off x="1198398" y="296863"/>
            <a:ext cx="9792000" cy="1143000"/>
          </a:xfrm>
        </p:spPr>
        <p:txBody>
          <a:bodyPr/>
          <a:lstStyle/>
          <a:p>
            <a:r>
              <a:rPr lang="nb-NO" dirty="0"/>
              <a:t>Tjenestetilbudet bygges stadig ut</a:t>
            </a:r>
            <a:endParaRPr lang="nb-NO" sz="2800" dirty="0"/>
          </a:p>
        </p:txBody>
      </p:sp>
    </p:spTree>
    <p:extLst>
      <p:ext uri="{BB962C8B-B14F-4D97-AF65-F5344CB8AC3E}">
        <p14:creationId xmlns:p14="http://schemas.microsoft.com/office/powerpoint/2010/main" val="233546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Kommuneøkonomien 2019</a:t>
            </a:r>
            <a:endParaRPr lang="nb-NO" dirty="0"/>
          </a:p>
        </p:txBody>
      </p:sp>
      <p:grpSp>
        <p:nvGrpSpPr>
          <p:cNvPr id="32" name="Gruppe 31"/>
          <p:cNvGrpSpPr/>
          <p:nvPr/>
        </p:nvGrpSpPr>
        <p:grpSpPr>
          <a:xfrm>
            <a:off x="623392" y="4262391"/>
            <a:ext cx="3456384" cy="1206819"/>
            <a:chOff x="623392" y="4101842"/>
            <a:chExt cx="3306848" cy="1079338"/>
          </a:xfrm>
        </p:grpSpPr>
        <p:sp>
          <p:nvSpPr>
            <p:cNvPr id="7" name="Rektangel 6"/>
            <p:cNvSpPr/>
            <p:nvPr/>
          </p:nvSpPr>
          <p:spPr>
            <a:xfrm>
              <a:off x="623460" y="4101842"/>
              <a:ext cx="3239656" cy="107224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623392" y="4431430"/>
              <a:ext cx="3306848" cy="578057"/>
            </a:xfrm>
            <a:prstGeom prst="rect">
              <a:avLst/>
            </a:prstGeom>
            <a:noFill/>
          </p:spPr>
          <p:txBody>
            <a:bodyPr wrap="square" rtlCol="0">
              <a:spAutoFit/>
            </a:bodyPr>
            <a:lstStyle/>
            <a:p>
              <a:pPr algn="ctr"/>
              <a:r>
                <a:rPr lang="nb-NO" dirty="0">
                  <a:latin typeface="Arial" panose="020B0604020202020204" pitchFamily="34" charset="0"/>
                  <a:cs typeface="Arial" panose="020B0604020202020204" pitchFamily="34" charset="0"/>
                </a:rPr>
                <a:t>Høyere inntektsvekst enn tidligere anslått</a:t>
              </a:r>
              <a:endParaRPr lang="nb-NO" dirty="0"/>
            </a:p>
          </p:txBody>
        </p:sp>
        <p:cxnSp>
          <p:nvCxnSpPr>
            <p:cNvPr id="14" name="Gerade Verbindung 107"/>
            <p:cNvCxnSpPr/>
            <p:nvPr/>
          </p:nvCxnSpPr>
          <p:spPr>
            <a:xfrm flipV="1">
              <a:off x="623392" y="5174088"/>
              <a:ext cx="3237955" cy="7092"/>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33" name="Gruppe 32"/>
          <p:cNvGrpSpPr/>
          <p:nvPr/>
        </p:nvGrpSpPr>
        <p:grpSpPr>
          <a:xfrm>
            <a:off x="4367370" y="4254461"/>
            <a:ext cx="3456384" cy="1206819"/>
            <a:chOff x="623392" y="4101842"/>
            <a:chExt cx="3306848" cy="1079338"/>
          </a:xfrm>
        </p:grpSpPr>
        <p:sp>
          <p:nvSpPr>
            <p:cNvPr id="34" name="Rektangel 33"/>
            <p:cNvSpPr/>
            <p:nvPr/>
          </p:nvSpPr>
          <p:spPr>
            <a:xfrm>
              <a:off x="623460" y="4101842"/>
              <a:ext cx="3239656" cy="107224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TekstSylinder 34"/>
            <p:cNvSpPr txBox="1"/>
            <p:nvPr/>
          </p:nvSpPr>
          <p:spPr>
            <a:xfrm>
              <a:off x="623392" y="4431430"/>
              <a:ext cx="3306848" cy="578056"/>
            </a:xfrm>
            <a:prstGeom prst="rect">
              <a:avLst/>
            </a:prstGeom>
            <a:noFill/>
          </p:spPr>
          <p:txBody>
            <a:bodyPr wrap="square" rtlCol="0">
              <a:spAutoFit/>
            </a:bodyPr>
            <a:lstStyle/>
            <a:p>
              <a:pPr algn="ctr"/>
              <a:r>
                <a:rPr lang="nb-NO" dirty="0">
                  <a:latin typeface="Arial" panose="020B0604020202020204" pitchFamily="34" charset="0"/>
                  <a:cs typeface="Arial" panose="020B0604020202020204" pitchFamily="34" charset="0"/>
                </a:rPr>
                <a:t>Skatteinntektene oppjustert med 4,9 milliarder kroner</a:t>
              </a:r>
              <a:endParaRPr lang="nb-NO" dirty="0"/>
            </a:p>
          </p:txBody>
        </p:sp>
        <p:cxnSp>
          <p:nvCxnSpPr>
            <p:cNvPr id="37" name="Gerade Verbindung 107"/>
            <p:cNvCxnSpPr/>
            <p:nvPr/>
          </p:nvCxnSpPr>
          <p:spPr>
            <a:xfrm flipV="1">
              <a:off x="623392" y="5174088"/>
              <a:ext cx="3239724" cy="7092"/>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38" name="Gruppe 37"/>
          <p:cNvGrpSpPr/>
          <p:nvPr/>
        </p:nvGrpSpPr>
        <p:grpSpPr>
          <a:xfrm>
            <a:off x="8111348" y="4246118"/>
            <a:ext cx="3386225" cy="1206819"/>
            <a:chOff x="623392" y="4101842"/>
            <a:chExt cx="3239724" cy="1079338"/>
          </a:xfrm>
        </p:grpSpPr>
        <p:sp>
          <p:nvSpPr>
            <p:cNvPr id="39" name="Rektangel 38"/>
            <p:cNvSpPr/>
            <p:nvPr/>
          </p:nvSpPr>
          <p:spPr>
            <a:xfrm>
              <a:off x="623460" y="4101842"/>
              <a:ext cx="3239656" cy="107224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TekstSylinder 39"/>
            <p:cNvSpPr txBox="1"/>
            <p:nvPr/>
          </p:nvSpPr>
          <p:spPr>
            <a:xfrm>
              <a:off x="623392" y="4431430"/>
              <a:ext cx="3239724" cy="578057"/>
            </a:xfrm>
            <a:prstGeom prst="rect">
              <a:avLst/>
            </a:prstGeom>
            <a:noFill/>
          </p:spPr>
          <p:txBody>
            <a:bodyPr wrap="square" rtlCol="0">
              <a:spAutoFit/>
            </a:bodyPr>
            <a:lstStyle/>
            <a:p>
              <a:pPr algn="ctr"/>
              <a:r>
                <a:rPr lang="nb-NO" dirty="0">
                  <a:latin typeface="Arial" panose="020B0604020202020204" pitchFamily="34" charset="0"/>
                  <a:cs typeface="Arial" panose="020B0604020202020204" pitchFamily="34" charset="0"/>
                </a:rPr>
                <a:t>Historisk lavt antall </a:t>
              </a:r>
            </a:p>
            <a:p>
              <a:pPr algn="ctr"/>
              <a:r>
                <a:rPr lang="nb-NO" dirty="0">
                  <a:latin typeface="Arial" panose="020B0604020202020204" pitchFamily="34" charset="0"/>
                  <a:cs typeface="Arial" panose="020B0604020202020204" pitchFamily="34" charset="0"/>
                </a:rPr>
                <a:t>kommuner i ROBEK</a:t>
              </a:r>
            </a:p>
          </p:txBody>
        </p:sp>
        <p:cxnSp>
          <p:nvCxnSpPr>
            <p:cNvPr id="42" name="Gerade Verbindung 107"/>
            <p:cNvCxnSpPr/>
            <p:nvPr/>
          </p:nvCxnSpPr>
          <p:spPr>
            <a:xfrm flipV="1">
              <a:off x="623392" y="5174088"/>
              <a:ext cx="3239724" cy="7092"/>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pic>
        <p:nvPicPr>
          <p:cNvPr id="43" name="Bild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1348" y="1971072"/>
            <a:ext cx="3386225" cy="2479846"/>
          </a:xfrm>
          <a:prstGeom prst="rect">
            <a:avLst/>
          </a:prstGeom>
        </p:spPr>
      </p:pic>
      <p:pic>
        <p:nvPicPr>
          <p:cNvPr id="44" name="Bilde 4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67808" y="1971072"/>
            <a:ext cx="3383109" cy="2467862"/>
          </a:xfrm>
          <a:prstGeom prst="rect">
            <a:avLst/>
          </a:prstGeom>
        </p:spPr>
      </p:pic>
      <p:pic>
        <p:nvPicPr>
          <p:cNvPr id="45" name="Bilde 4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1447" y="1971073"/>
            <a:ext cx="3391931" cy="2466040"/>
          </a:xfrm>
          <a:prstGeom prst="rect">
            <a:avLst/>
          </a:prstGeom>
        </p:spPr>
      </p:pic>
    </p:spTree>
    <p:extLst>
      <p:ext uri="{BB962C8B-B14F-4D97-AF65-F5344CB8AC3E}">
        <p14:creationId xmlns:p14="http://schemas.microsoft.com/office/powerpoint/2010/main" val="371548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Kommunal </a:t>
            </a:r>
            <a:r>
              <a:rPr lang="nb-NO" dirty="0" err="1"/>
              <a:t>deflator</a:t>
            </a:r>
            <a:r>
              <a:rPr lang="nb-NO" dirty="0"/>
              <a:t> 2019 og 2020</a:t>
            </a:r>
          </a:p>
        </p:txBody>
      </p:sp>
      <p:sp>
        <p:nvSpPr>
          <p:cNvPr id="4" name="Plassholder for innhold 3"/>
          <p:cNvSpPr txBox="1">
            <a:spLocks noGrp="1"/>
          </p:cNvSpPr>
          <p:nvPr>
            <p:ph idx="1"/>
          </p:nvPr>
        </p:nvSpPr>
        <p:spPr>
          <a:xfrm>
            <a:off x="1198951" y="1592797"/>
            <a:ext cx="9577570" cy="1360372"/>
          </a:xfrm>
          <a:prstGeom prst="rect">
            <a:avLst/>
          </a:prstGeom>
          <a:noFill/>
        </p:spPr>
        <p:txBody>
          <a:bodyPr wrap="square" rtlCol="0">
            <a:spAutoFit/>
          </a:bodyPr>
          <a:lstStyle/>
          <a:p>
            <a:pPr marL="0" indent="0">
              <a:buNone/>
            </a:pPr>
            <a:r>
              <a:rPr lang="nb-NO" sz="2000" dirty="0"/>
              <a:t>Årlig pris- og lønnsvekst i kommunesektoren. Prosent. Anslag</a:t>
            </a:r>
          </a:p>
          <a:p>
            <a:endParaRPr lang="nb-NO" dirty="0"/>
          </a:p>
          <a:p>
            <a:pPr marL="0" indent="0">
              <a:buNone/>
            </a:pPr>
            <a:endParaRPr lang="nb-NO" dirty="0"/>
          </a:p>
        </p:txBody>
      </p:sp>
      <p:sp>
        <p:nvSpPr>
          <p:cNvPr id="5" name="Plassholder for innhold 2"/>
          <p:cNvSpPr txBox="1">
            <a:spLocks/>
          </p:cNvSpPr>
          <p:nvPr/>
        </p:nvSpPr>
        <p:spPr bwMode="auto">
          <a:xfrm>
            <a:off x="957940" y="2276872"/>
            <a:ext cx="9792000" cy="3913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Tx/>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Tx/>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Tx/>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nb-NO" sz="2800" u="sng" dirty="0"/>
              <a:t>	</a:t>
            </a:r>
            <a:r>
              <a:rPr lang="nb-NO" u="sng" dirty="0"/>
              <a:t>				2019		2020</a:t>
            </a:r>
          </a:p>
          <a:p>
            <a:pPr marL="0" indent="0">
              <a:buNone/>
              <a:defRPr/>
            </a:pPr>
            <a:r>
              <a:rPr lang="nb-NO" dirty="0" err="1"/>
              <a:t>Deflator</a:t>
            </a:r>
            <a:r>
              <a:rPr lang="nb-NO" dirty="0"/>
              <a:t>				3,0		3,1</a:t>
            </a:r>
          </a:p>
          <a:p>
            <a:pPr marL="0" indent="0">
              <a:buNone/>
              <a:defRPr/>
            </a:pPr>
            <a:r>
              <a:rPr lang="nb-NO" sz="2000" i="1" dirty="0">
                <a:solidFill>
                  <a:schemeClr val="accent2">
                    <a:lumMod val="75000"/>
                    <a:lumOff val="25000"/>
                  </a:schemeClr>
                </a:solidFill>
              </a:rPr>
              <a:t>Herav lønnsvekst			3,2		3,6 </a:t>
            </a:r>
            <a:r>
              <a:rPr lang="nb-NO" sz="2000" dirty="0"/>
              <a:t>	</a:t>
            </a:r>
          </a:p>
          <a:p>
            <a:pPr>
              <a:defRPr/>
            </a:pPr>
            <a:endParaRPr lang="nb-NO" u="sng" dirty="0"/>
          </a:p>
          <a:p>
            <a:pPr marL="0" indent="0">
              <a:buNone/>
              <a:defRPr/>
            </a:pPr>
            <a:r>
              <a:rPr lang="nb-NO" dirty="0"/>
              <a:t>Lønn teller knapt 2/3 i </a:t>
            </a:r>
            <a:r>
              <a:rPr lang="nb-NO" dirty="0" err="1"/>
              <a:t>deflator</a:t>
            </a:r>
            <a:endParaRPr lang="nb-NO" dirty="0"/>
          </a:p>
          <a:p>
            <a:endParaRPr lang="nb-NO" dirty="0"/>
          </a:p>
          <a:p>
            <a:pPr marL="0" indent="0"/>
            <a:endParaRPr lang="nb-NO" dirty="0"/>
          </a:p>
          <a:p>
            <a:endParaRPr lang="nb-NO" dirty="0"/>
          </a:p>
        </p:txBody>
      </p:sp>
    </p:spTree>
    <p:extLst>
      <p:ext uri="{BB962C8B-B14F-4D97-AF65-F5344CB8AC3E}">
        <p14:creationId xmlns:p14="http://schemas.microsoft.com/office/powerpoint/2010/main" val="111995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Kommuneopplegget 2020 </a:t>
            </a:r>
          </a:p>
        </p:txBody>
      </p:sp>
      <p:grpSp>
        <p:nvGrpSpPr>
          <p:cNvPr id="4" name="Gruppe 3"/>
          <p:cNvGrpSpPr/>
          <p:nvPr/>
        </p:nvGrpSpPr>
        <p:grpSpPr>
          <a:xfrm>
            <a:off x="623392" y="4262391"/>
            <a:ext cx="3456384" cy="1206819"/>
            <a:chOff x="623392" y="4101842"/>
            <a:chExt cx="3306848" cy="1079338"/>
          </a:xfrm>
        </p:grpSpPr>
        <p:sp>
          <p:nvSpPr>
            <p:cNvPr id="5" name="Rektangel 4"/>
            <p:cNvSpPr/>
            <p:nvPr/>
          </p:nvSpPr>
          <p:spPr>
            <a:xfrm>
              <a:off x="623460" y="4101842"/>
              <a:ext cx="3239656" cy="107224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623392" y="4431430"/>
              <a:ext cx="3306848" cy="330318"/>
            </a:xfrm>
            <a:prstGeom prst="rect">
              <a:avLst/>
            </a:prstGeom>
            <a:noFill/>
          </p:spPr>
          <p:txBody>
            <a:bodyPr wrap="square" rtlCol="0">
              <a:spAutoFit/>
            </a:bodyPr>
            <a:lstStyle/>
            <a:p>
              <a:pPr algn="ctr"/>
              <a:r>
                <a:rPr lang="nn-NO" dirty="0">
                  <a:latin typeface="Arial" panose="020B0604020202020204" pitchFamily="34" charset="0"/>
                  <a:cs typeface="Arial" panose="020B0604020202020204" pitchFamily="34" charset="0"/>
                </a:rPr>
                <a:t>Vekst i frie inntekter 1,3 mrd. kr</a:t>
              </a:r>
              <a:endParaRPr lang="nb-NO" dirty="0"/>
            </a:p>
          </p:txBody>
        </p:sp>
        <p:cxnSp>
          <p:nvCxnSpPr>
            <p:cNvPr id="7" name="Gerade Verbindung 107"/>
            <p:cNvCxnSpPr/>
            <p:nvPr/>
          </p:nvCxnSpPr>
          <p:spPr>
            <a:xfrm flipV="1">
              <a:off x="623392" y="5174088"/>
              <a:ext cx="3237955" cy="7092"/>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4367370" y="4254461"/>
            <a:ext cx="3456384" cy="1206819"/>
            <a:chOff x="623392" y="4101842"/>
            <a:chExt cx="3306848" cy="1079338"/>
          </a:xfrm>
        </p:grpSpPr>
        <p:sp>
          <p:nvSpPr>
            <p:cNvPr id="9" name="Rektangel 8"/>
            <p:cNvSpPr/>
            <p:nvPr/>
          </p:nvSpPr>
          <p:spPr>
            <a:xfrm>
              <a:off x="623460" y="4101842"/>
              <a:ext cx="3239656" cy="107224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nvSpPr>
          <p:spPr>
            <a:xfrm>
              <a:off x="623392" y="4431430"/>
              <a:ext cx="3306848" cy="578056"/>
            </a:xfrm>
            <a:prstGeom prst="rect">
              <a:avLst/>
            </a:prstGeom>
            <a:noFill/>
          </p:spPr>
          <p:txBody>
            <a:bodyPr wrap="square" rtlCol="0">
              <a:spAutoFit/>
            </a:bodyPr>
            <a:lstStyle/>
            <a:p>
              <a:pPr algn="ctr"/>
              <a:r>
                <a:rPr lang="nb-NO" dirty="0">
                  <a:latin typeface="Arial" panose="020B0604020202020204" pitchFamily="34" charset="0"/>
                  <a:cs typeface="Arial" panose="020B0604020202020204" pitchFamily="34" charset="0"/>
                </a:rPr>
                <a:t>Lavere vekst i demografi- og pensjonskostnadene </a:t>
              </a:r>
              <a:endParaRPr lang="nb-NO" dirty="0"/>
            </a:p>
          </p:txBody>
        </p:sp>
        <p:cxnSp>
          <p:nvCxnSpPr>
            <p:cNvPr id="11" name="Gerade Verbindung 107"/>
            <p:cNvCxnSpPr/>
            <p:nvPr/>
          </p:nvCxnSpPr>
          <p:spPr>
            <a:xfrm flipV="1">
              <a:off x="623392" y="5174088"/>
              <a:ext cx="3239724" cy="7092"/>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12" name="Gruppe 11"/>
          <p:cNvGrpSpPr/>
          <p:nvPr/>
        </p:nvGrpSpPr>
        <p:grpSpPr>
          <a:xfrm>
            <a:off x="8111348" y="4246118"/>
            <a:ext cx="3456384" cy="1206819"/>
            <a:chOff x="623392" y="4101842"/>
            <a:chExt cx="3306848" cy="1079338"/>
          </a:xfrm>
        </p:grpSpPr>
        <p:sp>
          <p:nvSpPr>
            <p:cNvPr id="13" name="Rektangel 12"/>
            <p:cNvSpPr/>
            <p:nvPr/>
          </p:nvSpPr>
          <p:spPr>
            <a:xfrm>
              <a:off x="623460" y="4101842"/>
              <a:ext cx="3239656" cy="107224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p:cNvSpPr txBox="1"/>
            <p:nvPr/>
          </p:nvSpPr>
          <p:spPr>
            <a:xfrm>
              <a:off x="623392" y="4431430"/>
              <a:ext cx="3306848" cy="578057"/>
            </a:xfrm>
            <a:prstGeom prst="rect">
              <a:avLst/>
            </a:prstGeom>
            <a:noFill/>
          </p:spPr>
          <p:txBody>
            <a:bodyPr wrap="square" rtlCol="0">
              <a:spAutoFit/>
            </a:bodyPr>
            <a:lstStyle/>
            <a:p>
              <a:pPr algn="ctr"/>
              <a:r>
                <a:rPr lang="nb-NO" dirty="0">
                  <a:latin typeface="Arial" panose="020B0604020202020204" pitchFamily="34" charset="0"/>
                  <a:cs typeface="Arial" panose="020B0604020202020204" pitchFamily="34" charset="0"/>
                </a:rPr>
                <a:t>All vekst i frie inntekter til kommunene</a:t>
              </a:r>
            </a:p>
          </p:txBody>
        </p:sp>
        <p:cxnSp>
          <p:nvCxnSpPr>
            <p:cNvPr id="15" name="Gerade Verbindung 107"/>
            <p:cNvCxnSpPr/>
            <p:nvPr/>
          </p:nvCxnSpPr>
          <p:spPr>
            <a:xfrm flipV="1">
              <a:off x="623392" y="5174088"/>
              <a:ext cx="3239724" cy="7092"/>
            </a:xfrm>
            <a:prstGeom prst="line">
              <a:avLst/>
            </a:prstGeom>
            <a:ln w="127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pic>
        <p:nvPicPr>
          <p:cNvPr id="16" name="Bilde 15"/>
          <p:cNvPicPr>
            <a:picLocks noChangeAspect="1"/>
          </p:cNvPicPr>
          <p:nvPr/>
        </p:nvPicPr>
        <p:blipFill rotWithShape="1">
          <a:blip r:embed="rId3" cstate="screen">
            <a:extLst>
              <a:ext uri="{28A0092B-C50C-407E-A947-70E740481C1C}">
                <a14:useLocalDpi xmlns:a14="http://schemas.microsoft.com/office/drawing/2010/main"/>
              </a:ext>
            </a:extLst>
          </a:blip>
          <a:srcRect t="-651"/>
          <a:stretch/>
        </p:blipFill>
        <p:spPr>
          <a:xfrm>
            <a:off x="623392" y="1953928"/>
            <a:ext cx="3384376" cy="2473992"/>
          </a:xfrm>
          <a:prstGeom prst="rect">
            <a:avLst/>
          </a:prstGeom>
        </p:spPr>
      </p:pic>
      <p:pic>
        <p:nvPicPr>
          <p:cNvPr id="17" name="Bild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67808" y="1971072"/>
            <a:ext cx="3383109" cy="2467862"/>
          </a:xfrm>
          <a:prstGeom prst="rect">
            <a:avLst/>
          </a:prstGeom>
        </p:spPr>
      </p:pic>
      <p:pic>
        <p:nvPicPr>
          <p:cNvPr id="18" name="Bilde 17"/>
          <p:cNvPicPr>
            <a:picLocks noChangeAspect="1"/>
          </p:cNvPicPr>
          <p:nvPr/>
        </p:nvPicPr>
        <p:blipFill rotWithShape="1">
          <a:blip r:embed="rId5" cstate="screen">
            <a:extLst>
              <a:ext uri="{28A0092B-C50C-407E-A947-70E740481C1C}">
                <a14:useLocalDpi xmlns:a14="http://schemas.microsoft.com/office/drawing/2010/main"/>
              </a:ext>
            </a:extLst>
          </a:blip>
          <a:srcRect b="-474"/>
          <a:stretch/>
        </p:blipFill>
        <p:spPr>
          <a:xfrm>
            <a:off x="8108739" y="1971072"/>
            <a:ext cx="3388833" cy="2466040"/>
          </a:xfrm>
          <a:prstGeom prst="rect">
            <a:avLst/>
          </a:prstGeom>
        </p:spPr>
      </p:pic>
      <p:pic>
        <p:nvPicPr>
          <p:cNvPr id="21" name="Bilde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67807" y="1963759"/>
            <a:ext cx="3383109" cy="2473353"/>
          </a:xfrm>
          <a:prstGeom prst="rect">
            <a:avLst/>
          </a:prstGeom>
        </p:spPr>
      </p:pic>
    </p:spTree>
    <p:extLst>
      <p:ext uri="{BB962C8B-B14F-4D97-AF65-F5344CB8AC3E}">
        <p14:creationId xmlns:p14="http://schemas.microsoft.com/office/powerpoint/2010/main" val="288786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tt linje 4"/>
          <p:cNvCxnSpPr/>
          <p:nvPr/>
        </p:nvCxnSpPr>
        <p:spPr>
          <a:xfrm flipV="1">
            <a:off x="1947287" y="5358454"/>
            <a:ext cx="8977276" cy="17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Sylinder 14"/>
          <p:cNvSpPr txBox="1"/>
          <p:nvPr/>
        </p:nvSpPr>
        <p:spPr>
          <a:xfrm>
            <a:off x="3935760" y="5520679"/>
            <a:ext cx="1152128" cy="400110"/>
          </a:xfrm>
          <a:prstGeom prst="rect">
            <a:avLst/>
          </a:prstGeom>
          <a:noFill/>
        </p:spPr>
        <p:txBody>
          <a:bodyPr wrap="square" rtlCol="0">
            <a:spAutoFit/>
          </a:bodyPr>
          <a:lstStyle/>
          <a:p>
            <a:pPr algn="ctr"/>
            <a:r>
              <a:rPr lang="nb-NO" sz="2000" b="1" dirty="0">
                <a:latin typeface="Arial Black" panose="020B0A04020102020204" pitchFamily="34" charset="0"/>
              </a:rPr>
              <a:t>2019</a:t>
            </a:r>
          </a:p>
        </p:txBody>
      </p:sp>
      <p:sp>
        <p:nvSpPr>
          <p:cNvPr id="17" name="TekstSylinder 16"/>
          <p:cNvSpPr txBox="1"/>
          <p:nvPr/>
        </p:nvSpPr>
        <p:spPr>
          <a:xfrm>
            <a:off x="7536160" y="5520679"/>
            <a:ext cx="1121813" cy="400110"/>
          </a:xfrm>
          <a:prstGeom prst="rect">
            <a:avLst/>
          </a:prstGeom>
          <a:noFill/>
        </p:spPr>
        <p:txBody>
          <a:bodyPr wrap="square" rtlCol="0">
            <a:spAutoFit/>
          </a:bodyPr>
          <a:lstStyle/>
          <a:p>
            <a:pPr algn="ctr"/>
            <a:r>
              <a:rPr lang="nb-NO" sz="2000" b="1" dirty="0">
                <a:latin typeface="Arial Black" panose="020B0A04020102020204" pitchFamily="34" charset="0"/>
              </a:rPr>
              <a:t>2020</a:t>
            </a:r>
          </a:p>
        </p:txBody>
      </p:sp>
      <p:sp>
        <p:nvSpPr>
          <p:cNvPr id="21" name="TekstSylinder 20"/>
          <p:cNvSpPr txBox="1"/>
          <p:nvPr/>
        </p:nvSpPr>
        <p:spPr>
          <a:xfrm>
            <a:off x="335360" y="1628082"/>
            <a:ext cx="2726946" cy="707886"/>
          </a:xfrm>
          <a:prstGeom prst="rect">
            <a:avLst/>
          </a:prstGeom>
          <a:gradFill>
            <a:gsLst>
              <a:gs pos="6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tx1"/>
            </a:solidFill>
          </a:ln>
        </p:spPr>
        <p:txBody>
          <a:bodyPr wrap="square" rtlCol="0">
            <a:spAutoFit/>
          </a:bodyPr>
          <a:lstStyle/>
          <a:p>
            <a:r>
              <a:rPr lang="nb-NO" sz="2000" dirty="0"/>
              <a:t>Anslag frie </a:t>
            </a:r>
            <a:r>
              <a:rPr lang="nb-NO" sz="2000" dirty="0" err="1"/>
              <a:t>innt</a:t>
            </a:r>
            <a:r>
              <a:rPr lang="nb-NO" sz="2000" dirty="0"/>
              <a:t>.</a:t>
            </a:r>
          </a:p>
          <a:p>
            <a:r>
              <a:rPr lang="nb-NO" sz="2000" dirty="0" err="1"/>
              <a:t>Prop</a:t>
            </a:r>
            <a:r>
              <a:rPr lang="nb-NO" sz="2000" dirty="0"/>
              <a:t>. 1 S 2020</a:t>
            </a:r>
            <a:endParaRPr lang="nb-NO" sz="2000" i="1" dirty="0"/>
          </a:p>
        </p:txBody>
      </p:sp>
      <p:sp>
        <p:nvSpPr>
          <p:cNvPr id="22" name="TekstSylinder 21"/>
          <p:cNvSpPr txBox="1"/>
          <p:nvPr/>
        </p:nvSpPr>
        <p:spPr>
          <a:xfrm>
            <a:off x="479377" y="3143130"/>
            <a:ext cx="2058396" cy="707886"/>
          </a:xfrm>
          <a:prstGeom prst="rect">
            <a:avLst/>
          </a:prstGeom>
          <a:gradFill>
            <a:gsLst>
              <a:gs pos="6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tx1"/>
            </a:solidFill>
          </a:ln>
        </p:spPr>
        <p:txBody>
          <a:bodyPr wrap="square" rtlCol="0">
            <a:spAutoFit/>
          </a:bodyPr>
          <a:lstStyle/>
          <a:p>
            <a:r>
              <a:rPr lang="nb-NO" sz="2000" dirty="0"/>
              <a:t>Anslag frie </a:t>
            </a:r>
            <a:r>
              <a:rPr lang="nb-NO" sz="2000" dirty="0" err="1"/>
              <a:t>innt</a:t>
            </a:r>
            <a:r>
              <a:rPr lang="nb-NO" sz="2000" dirty="0"/>
              <a:t>. i RNB 2019</a:t>
            </a:r>
          </a:p>
        </p:txBody>
      </p:sp>
      <p:sp>
        <p:nvSpPr>
          <p:cNvPr id="2" name="TekstSylinder 1"/>
          <p:cNvSpPr txBox="1"/>
          <p:nvPr/>
        </p:nvSpPr>
        <p:spPr>
          <a:xfrm>
            <a:off x="742950" y="269421"/>
            <a:ext cx="10809514" cy="584775"/>
          </a:xfrm>
          <a:prstGeom prst="rect">
            <a:avLst/>
          </a:prstGeom>
          <a:noFill/>
        </p:spPr>
        <p:txBody>
          <a:bodyPr wrap="square" rtlCol="0">
            <a:spAutoFit/>
          </a:bodyPr>
          <a:lstStyle/>
          <a:p>
            <a:pPr algn="ctr"/>
            <a:r>
              <a:rPr lang="nb-NO" sz="3200" b="1" dirty="0">
                <a:latin typeface="Arial Black" panose="020B0A04020102020204" pitchFamily="34" charset="0"/>
              </a:rPr>
              <a:t>Vekst i frie inntekter fra 2019 til 2020</a:t>
            </a:r>
          </a:p>
        </p:txBody>
      </p:sp>
      <p:cxnSp>
        <p:nvCxnSpPr>
          <p:cNvPr id="34" name="Rett pilkobling 33"/>
          <p:cNvCxnSpPr/>
          <p:nvPr/>
        </p:nvCxnSpPr>
        <p:spPr>
          <a:xfrm flipH="1">
            <a:off x="3062306" y="1628082"/>
            <a:ext cx="3580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tt pilkobling 44"/>
          <p:cNvCxnSpPr/>
          <p:nvPr/>
        </p:nvCxnSpPr>
        <p:spPr>
          <a:xfrm flipH="1">
            <a:off x="2537773" y="3383126"/>
            <a:ext cx="93337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tt pilkobling 48"/>
          <p:cNvCxnSpPr/>
          <p:nvPr/>
        </p:nvCxnSpPr>
        <p:spPr>
          <a:xfrm flipV="1">
            <a:off x="5507776" y="2800921"/>
            <a:ext cx="1534414" cy="57336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Rett pilkobling 50"/>
          <p:cNvCxnSpPr/>
          <p:nvPr/>
        </p:nvCxnSpPr>
        <p:spPr>
          <a:xfrm>
            <a:off x="5513387" y="1628082"/>
            <a:ext cx="1539578" cy="1172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kstSylinder 3"/>
          <p:cNvSpPr txBox="1"/>
          <p:nvPr/>
        </p:nvSpPr>
        <p:spPr>
          <a:xfrm>
            <a:off x="3420336" y="1624378"/>
            <a:ext cx="2106879" cy="1754326"/>
          </a:xfrm>
          <a:prstGeom prst="rect">
            <a:avLst/>
          </a:prstGeom>
          <a:solidFill>
            <a:schemeClr val="accent2">
              <a:lumMod val="60000"/>
              <a:lumOff val="40000"/>
            </a:schemeClr>
          </a:solidFill>
          <a:ln w="3175">
            <a:solidFill>
              <a:schemeClr val="tx1"/>
            </a:solidFill>
          </a:ln>
        </p:spPr>
        <p:txBody>
          <a:bodyPr wrap="square" rtlCol="0">
            <a:spAutoFit/>
          </a:bodyPr>
          <a:lstStyle/>
          <a:p>
            <a:pPr algn="ctr"/>
            <a:endParaRPr lang="nb-NO" dirty="0"/>
          </a:p>
          <a:p>
            <a:pPr algn="ctr"/>
            <a:r>
              <a:rPr lang="nb-NO" dirty="0"/>
              <a:t>Oppjustert skatteanslag for 2019: </a:t>
            </a:r>
          </a:p>
          <a:p>
            <a:pPr algn="ctr"/>
            <a:r>
              <a:rPr lang="nb-NO" dirty="0"/>
              <a:t>4,9 mrd. kroner </a:t>
            </a:r>
          </a:p>
          <a:p>
            <a:endParaRPr lang="nb-NO" dirty="0"/>
          </a:p>
        </p:txBody>
      </p:sp>
      <p:sp>
        <p:nvSpPr>
          <p:cNvPr id="26" name="Rektangel 25"/>
          <p:cNvSpPr/>
          <p:nvPr/>
        </p:nvSpPr>
        <p:spPr>
          <a:xfrm>
            <a:off x="3420336" y="3383126"/>
            <a:ext cx="2093496" cy="1984172"/>
          </a:xfrm>
          <a:prstGeom prst="rect">
            <a:avLst/>
          </a:prstGeom>
          <a:gradFill>
            <a:gsLst>
              <a:gs pos="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Rektangel 42"/>
          <p:cNvSpPr/>
          <p:nvPr/>
        </p:nvSpPr>
        <p:spPr>
          <a:xfrm>
            <a:off x="7053410" y="3383126"/>
            <a:ext cx="2036626" cy="1992299"/>
          </a:xfrm>
          <a:prstGeom prst="rect">
            <a:avLst/>
          </a:prstGeom>
          <a:gradFill>
            <a:gsLst>
              <a:gs pos="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p:cNvSpPr txBox="1"/>
          <p:nvPr/>
        </p:nvSpPr>
        <p:spPr>
          <a:xfrm>
            <a:off x="7052965" y="2800921"/>
            <a:ext cx="2037071" cy="573360"/>
          </a:xfrm>
          <a:prstGeom prst="rect">
            <a:avLst/>
          </a:prstGeom>
          <a:noFill/>
        </p:spPr>
        <p:txBody>
          <a:bodyPr wrap="square" rtlCol="0">
            <a:spAutoFit/>
          </a:bodyPr>
          <a:lstStyle/>
          <a:p>
            <a:endParaRPr lang="nb-NO" dirty="0"/>
          </a:p>
        </p:txBody>
      </p:sp>
      <p:sp>
        <p:nvSpPr>
          <p:cNvPr id="6" name="Rektangel 5"/>
          <p:cNvSpPr/>
          <p:nvPr/>
        </p:nvSpPr>
        <p:spPr>
          <a:xfrm>
            <a:off x="7042190" y="2800921"/>
            <a:ext cx="2047846" cy="62888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dirty="0">
                <a:solidFill>
                  <a:schemeClr val="tx1"/>
                </a:solidFill>
              </a:rPr>
              <a:t>Forslag vekst i frie inntekter: 1,3 </a:t>
            </a:r>
            <a:r>
              <a:rPr lang="nn-NO" dirty="0" err="1">
                <a:solidFill>
                  <a:schemeClr val="tx1"/>
                </a:solidFill>
              </a:rPr>
              <a:t>mrd</a:t>
            </a:r>
            <a:endParaRPr lang="nn-NO" dirty="0"/>
          </a:p>
        </p:txBody>
      </p:sp>
    </p:spTree>
    <p:extLst>
      <p:ext uri="{BB962C8B-B14F-4D97-AF65-F5344CB8AC3E}">
        <p14:creationId xmlns:p14="http://schemas.microsoft.com/office/powerpoint/2010/main" val="3666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1000"/>
                                        <p:tgtEl>
                                          <p:spTgt spid="51"/>
                                        </p:tgtEl>
                                      </p:cBhvr>
                                    </p:animEffect>
                                    <p:anim calcmode="lin" valueType="num">
                                      <p:cBhvr>
                                        <p:cTn id="40" dur="1000" fill="hold"/>
                                        <p:tgtEl>
                                          <p:spTgt spid="51"/>
                                        </p:tgtEl>
                                        <p:attrNameLst>
                                          <p:attrName>ppt_x</p:attrName>
                                        </p:attrNameLst>
                                      </p:cBhvr>
                                      <p:tavLst>
                                        <p:tav tm="0">
                                          <p:val>
                                            <p:strVal val="#ppt_x"/>
                                          </p:val>
                                        </p:tav>
                                        <p:tav tm="100000">
                                          <p:val>
                                            <p:strVal val="#ppt_x"/>
                                          </p:val>
                                        </p:tav>
                                      </p:tavLst>
                                    </p:anim>
                                    <p:anim calcmode="lin" valueType="num">
                                      <p:cBhvr>
                                        <p:cTn id="4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43" grpId="0" animBg="1"/>
      <p:bldP spid="6" grpId="0" animBg="1"/>
    </p:bldLst>
  </p:timing>
</p:sld>
</file>

<file path=ppt/theme/theme1.xml><?xml version="1.0" encoding="utf-8"?>
<a:theme xmlns:a="http://schemas.openxmlformats.org/drawingml/2006/main" name="MOR_MAL for departementene">
  <a:themeElements>
    <a:clrScheme name="DSS - KMD">
      <a:dk1>
        <a:sysClr val="windowText" lastClr="000000"/>
      </a:dk1>
      <a:lt1>
        <a:sysClr val="window" lastClr="FFFFFF"/>
      </a:lt1>
      <a:dk2>
        <a:srgbClr val="AB989D"/>
      </a:dk2>
      <a:lt2>
        <a:srgbClr val="EAE8E5"/>
      </a:lt2>
      <a:accent1>
        <a:srgbClr val="AB989D"/>
      </a:accent1>
      <a:accent2>
        <a:srgbClr val="C6DAE7"/>
      </a:accent2>
      <a:accent3>
        <a:srgbClr val="0082BA"/>
      </a:accent3>
      <a:accent4>
        <a:srgbClr val="003057"/>
      </a:accent4>
      <a:accent5>
        <a:srgbClr val="ED8B00"/>
      </a:accent5>
      <a:accent6>
        <a:srgbClr val="DA291C"/>
      </a:accent6>
      <a:hlink>
        <a:srgbClr val="012169"/>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ommprop 2017 A.potx" id="{686F4E25-E378-4114-B065-2DFD632950BC}" vid="{E34FC447-8071-4836-A8E7-4AFEBF4204A4}"/>
    </a:ext>
  </a:extLst>
</a:theme>
</file>

<file path=ppt/theme/theme2.xml><?xml version="1.0" encoding="utf-8"?>
<a:theme xmlns:a="http://schemas.openxmlformats.org/drawingml/2006/main" name="Bokmål pptmal_16-9_KMD">
  <a:themeElements>
    <a:clrScheme name="KMD 3">
      <a:dk1>
        <a:srgbClr val="000000"/>
      </a:dk1>
      <a:lt1>
        <a:srgbClr val="FFFFFF"/>
      </a:lt1>
      <a:dk2>
        <a:srgbClr val="B9B3AE"/>
      </a:dk2>
      <a:lt2>
        <a:srgbClr val="EAE8E5"/>
      </a:lt2>
      <a:accent1>
        <a:srgbClr val="B9B3AE"/>
      </a:accent1>
      <a:accent2>
        <a:srgbClr val="003057"/>
      </a:accent2>
      <a:accent3>
        <a:srgbClr val="0082BA"/>
      </a:accent3>
      <a:accent4>
        <a:srgbClr val="C6DAE7"/>
      </a:accent4>
      <a:accent5>
        <a:srgbClr val="ED8B00"/>
      </a:accent5>
      <a:accent6>
        <a:srgbClr val="DA291C"/>
      </a:accent6>
      <a:hlink>
        <a:srgbClr val="012169"/>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ommprop 2017 A.potx" id="{686F4E25-E378-4114-B065-2DFD632950BC}" vid="{06C34159-8E05-4A43-89F9-73AA90BB6A3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465014F5836248A3A51EC342D51E97" ma:contentTypeVersion="1" ma:contentTypeDescription="Opprett et nytt dokument." ma:contentTypeScope="" ma:versionID="1dcd4d57f6674db25eb7fd2445cdd0ec">
  <xsd:schema xmlns:xsd="http://www.w3.org/2001/XMLSchema" xmlns:xs="http://www.w3.org/2001/XMLSchema" xmlns:p="http://schemas.microsoft.com/office/2006/metadata/properties" xmlns:ns2="5a00ec85-d560-441b-8e06-0a212dcd3507" targetNamespace="http://schemas.microsoft.com/office/2006/metadata/properties" ma:root="true" ma:fieldsID="117ebd0e37cbaaae0c14232e3b19374d" ns2:_="">
    <xsd:import namespace="5a00ec85-d560-441b-8e06-0a212dcd350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00ec85-d560-441b-8e06-0a212dcd3507"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F82F98-ADC8-4183-8FEA-5A67A3A85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00ec85-d560-441b-8e06-0a212dcd35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0EB76E-CA7E-41A7-8BE6-65192F2583B7}">
  <ds:schemaRefs>
    <ds:schemaRef ds:uri="http://schemas.microsoft.com/sharepoint/v3/contenttype/forms"/>
  </ds:schemaRefs>
</ds:datastoreItem>
</file>

<file path=customXml/itemProps3.xml><?xml version="1.0" encoding="utf-8"?>
<ds:datastoreItem xmlns:ds="http://schemas.openxmlformats.org/officeDocument/2006/customXml" ds:itemID="{08B82342-B1E8-4034-A62D-9EDCF4CD2B1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a00ec85-d560-441b-8e06-0a212dcd350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Kommprop 2017 A</Template>
  <TotalTime>7532</TotalTime>
  <Words>3849</Words>
  <Application>Microsoft Office PowerPoint</Application>
  <PresentationFormat>Widescreen</PresentationFormat>
  <Paragraphs>386</Paragraphs>
  <Slides>28</Slides>
  <Notes>28</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28</vt:i4>
      </vt:variant>
    </vt:vector>
  </HeadingPairs>
  <TitlesOfParts>
    <vt:vector size="37" baseType="lpstr">
      <vt:lpstr>Arial</vt:lpstr>
      <vt:lpstr>Arial Black</vt:lpstr>
      <vt:lpstr>Calibri</vt:lpstr>
      <vt:lpstr>Calibri Light</vt:lpstr>
      <vt:lpstr>Open Sans</vt:lpstr>
      <vt:lpstr>Verdana</vt:lpstr>
      <vt:lpstr>Wingdings</vt:lpstr>
      <vt:lpstr>MOR_MAL for departementene</vt:lpstr>
      <vt:lpstr>Bokmål pptmal_16-9_KMD</vt:lpstr>
      <vt:lpstr>PowerPoint-presentasjon</vt:lpstr>
      <vt:lpstr>Det går godt i norsk økonomi </vt:lpstr>
      <vt:lpstr>God inntektsvekst og driftsresultater</vt:lpstr>
      <vt:lpstr>PowerPoint-presentasjon</vt:lpstr>
      <vt:lpstr>Tjenestetilbudet bygges stadig ut</vt:lpstr>
      <vt:lpstr>Kommuneøkonomien 2019</vt:lpstr>
      <vt:lpstr>Kommunal deflator 2019 og 2020</vt:lpstr>
      <vt:lpstr>Kommuneopplegget 2020 </vt:lpstr>
      <vt:lpstr>PowerPoint-presentasjon</vt:lpstr>
      <vt:lpstr>Demografi- og pensjonskostnader </vt:lpstr>
      <vt:lpstr>PowerPoint-presentasjon</vt:lpstr>
      <vt:lpstr> Vekst i frie inntekter 2020 – handlingsrom </vt:lpstr>
      <vt:lpstr>Handlingsrom  frie inntekter 2011 – 2020  </vt:lpstr>
      <vt:lpstr>Innlemming av øremerkede tilskudd</vt:lpstr>
      <vt:lpstr>Innlemming av øremerkede tilskudd - kommuner</vt:lpstr>
      <vt:lpstr>Finansiering av lærernormen</vt:lpstr>
      <vt:lpstr>Overføring av skatteoppkrevingen</vt:lpstr>
      <vt:lpstr>Ressurskrevende tjenester</vt:lpstr>
      <vt:lpstr>Andre saker</vt:lpstr>
      <vt:lpstr>Gode økonomiske virkemidler i kommunereformen</vt:lpstr>
      <vt:lpstr>Kommunereformen og inntektssystemet 2020</vt:lpstr>
      <vt:lpstr>Inntektssystem 2020</vt:lpstr>
      <vt:lpstr>Skjønn</vt:lpstr>
      <vt:lpstr>Skjønn - basisrammen</vt:lpstr>
      <vt:lpstr>Skattøren 2020</vt:lpstr>
      <vt:lpstr>Eiendomsskatt</vt:lpstr>
      <vt:lpstr>Harmonisering av eiendomsskatt ved kommunesammenslåing</vt:lpstr>
      <vt:lpstr>PowerPoint-presentasjon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Aanderaa Helga</dc:creator>
  <cp:lastModifiedBy>Huse, Marte Kari</cp:lastModifiedBy>
  <cp:revision>515</cp:revision>
  <cp:lastPrinted>2019-10-03T08:48:04Z</cp:lastPrinted>
  <dcterms:created xsi:type="dcterms:W3CDTF">2016-04-28T09:00:08Z</dcterms:created>
  <dcterms:modified xsi:type="dcterms:W3CDTF">2019-10-07T06:10:06Z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0x01010001465014F5836248A3A51EC342D51E97</vt:lpwstr>
  </property>
  <property fmtid="{D5CDD505-2E9C-101B-9397-08002B2CF9AE}" pid="3" name="DssFunksjon">
    <vt:lpwstr>3;#Mediehåndteringer|af4f1f4b-4ec5-40dc-b41a-69c66df9772e</vt:lpwstr>
  </property>
  <property fmtid="{D5CDD505-2E9C-101B-9397-08002B2CF9AE}" pid="4" name="DssAvdeling">
    <vt:lpwstr>2;#Kommunalavdelingen (KOMM)|02fccf34-b356-4110-9ba6-d78fb2992306</vt:lpwstr>
  </property>
  <property fmtid="{D5CDD505-2E9C-101B-9397-08002B2CF9AE}" pid="5" name="DssDepartement">
    <vt:lpwstr>1;#Kommunal- og moderniseringsdepartementet|d404cf37-cc80-45de-b68c-64051e53934e</vt:lpwstr>
  </property>
  <property fmtid="{D5CDD505-2E9C-101B-9397-08002B2CF9AE}" pid="6" name="DssEmneord">
    <vt:lpwstr/>
  </property>
  <property fmtid="{D5CDD505-2E9C-101B-9397-08002B2CF9AE}" pid="7" name="DssDokumenttype">
    <vt:lpwstr/>
  </property>
  <property fmtid="{D5CDD505-2E9C-101B-9397-08002B2CF9AE}" pid="8" name="DssRomtype">
    <vt:lpwstr/>
  </property>
  <property fmtid="{D5CDD505-2E9C-101B-9397-08002B2CF9AE}" pid="9" name="MSIP_Label_cd69f2a2-b4aa-47ef-83af-68eaca11b74d_Enabled">
    <vt:lpwstr>True</vt:lpwstr>
  </property>
  <property fmtid="{D5CDD505-2E9C-101B-9397-08002B2CF9AE}" pid="10" name="MSIP_Label_cd69f2a2-b4aa-47ef-83af-68eaca11b74d_SiteId">
    <vt:lpwstr>f696e186-1c3b-44cd-bf76-5ace0e7007bd</vt:lpwstr>
  </property>
  <property fmtid="{D5CDD505-2E9C-101B-9397-08002B2CF9AE}" pid="11" name="MSIP_Label_cd69f2a2-b4aa-47ef-83af-68eaca11b74d_Owner">
    <vt:lpwstr>Helga.Aanderaa@kmd.dep.no</vt:lpwstr>
  </property>
  <property fmtid="{D5CDD505-2E9C-101B-9397-08002B2CF9AE}" pid="12" name="MSIP_Label_cd69f2a2-b4aa-47ef-83af-68eaca11b74d_SetDate">
    <vt:lpwstr>2019-08-30T06:51:53.9866870Z</vt:lpwstr>
  </property>
  <property fmtid="{D5CDD505-2E9C-101B-9397-08002B2CF9AE}" pid="13" name="MSIP_Label_cd69f2a2-b4aa-47ef-83af-68eaca11b74d_Name">
    <vt:lpwstr>Intern (KMD)</vt:lpwstr>
  </property>
  <property fmtid="{D5CDD505-2E9C-101B-9397-08002B2CF9AE}" pid="14" name="MSIP_Label_cd69f2a2-b4aa-47ef-83af-68eaca11b74d_Application">
    <vt:lpwstr>Microsoft Azure Information Protection</vt:lpwstr>
  </property>
  <property fmtid="{D5CDD505-2E9C-101B-9397-08002B2CF9AE}" pid="15" name="MSIP_Label_cd69f2a2-b4aa-47ef-83af-68eaca11b74d_ActionId">
    <vt:lpwstr>b0abb5bd-048a-4599-98bb-d0cf1b09be45</vt:lpwstr>
  </property>
  <property fmtid="{D5CDD505-2E9C-101B-9397-08002B2CF9AE}" pid="16" name="MSIP_Label_cd69f2a2-b4aa-47ef-83af-68eaca11b74d_Extended_MSFT_Method">
    <vt:lpwstr>Automatic</vt:lpwstr>
  </property>
  <property fmtid="{D5CDD505-2E9C-101B-9397-08002B2CF9AE}" pid="17" name="Sensitivity">
    <vt:lpwstr>Intern (KMD)</vt:lpwstr>
  </property>
</Properties>
</file>