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0" r:id="rId3"/>
    <p:sldId id="285" r:id="rId4"/>
    <p:sldId id="286" r:id="rId5"/>
    <p:sldId id="287" r:id="rId6"/>
    <p:sldId id="282" r:id="rId7"/>
    <p:sldId id="288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15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074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11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66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6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00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7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39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47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22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CA105230-680C-438C-A578-2838506B9C54}" type="datetimeFigureOut">
              <a:rPr lang="nb-NO" smtClean="0"/>
              <a:t>17. jan 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29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DC08446-03AF-4D2B-BEF7-677AF8A8D2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72" y="4801717"/>
            <a:ext cx="2196228" cy="91328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E735BAD-D12F-44F8-95D7-1C2AA6C63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6" b="33304"/>
          <a:stretch/>
        </p:blipFill>
        <p:spPr>
          <a:xfrm>
            <a:off x="3795103" y="5194040"/>
            <a:ext cx="3774478" cy="47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mopgru@fylkesmannen.no" TargetMode="External"/><Relationship Id="rId2" Type="http://schemas.openxmlformats.org/officeDocument/2006/relationships/hyperlink" Target="mailto:fmhehkj@fylkesmannen.no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ylkesmannen.no/nb/innlandet/tilskudd/tilskuddsmidler-til-etablering-og-videreutvikling-av-frisklivs--larings--og-mestringstilbud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5458" y="1057300"/>
            <a:ext cx="6858000" cy="4267773"/>
          </a:xfrm>
        </p:spPr>
        <p:txBody>
          <a:bodyPr>
            <a:normAutofit/>
          </a:bodyPr>
          <a:lstStyle/>
          <a:p>
            <a:r>
              <a:rPr lang="nb-NO" sz="3000" dirty="0"/>
              <a:t>Tilskudd Folkehelse 2019</a:t>
            </a:r>
            <a:br>
              <a:rPr lang="nb-NO" sz="3000" dirty="0"/>
            </a:br>
            <a:br>
              <a:rPr lang="nb-NO" sz="3000" dirty="0"/>
            </a:br>
            <a:br>
              <a:rPr lang="nb-NO" sz="3000"/>
            </a:br>
            <a:r>
              <a:rPr lang="nb-NO" sz="1667"/>
              <a:t>Seniorrådgiver </a:t>
            </a:r>
            <a:r>
              <a:rPr lang="nb-NO" sz="1667" dirty="0"/>
              <a:t>Hanne Kjøsnes</a:t>
            </a:r>
            <a:br>
              <a:rPr lang="nb-NO" sz="1667" dirty="0"/>
            </a:br>
            <a:r>
              <a:rPr lang="nb-NO" sz="1667" dirty="0">
                <a:hlinkClick r:id="rId2"/>
              </a:rPr>
              <a:t>fmhehkj@fylkesmannen.no</a:t>
            </a:r>
            <a:br>
              <a:rPr lang="nb-NO" sz="1667" dirty="0"/>
            </a:br>
            <a:br>
              <a:rPr lang="nb-NO" sz="1667" dirty="0"/>
            </a:br>
            <a:r>
              <a:rPr lang="nb-NO" sz="1667" dirty="0"/>
              <a:t>Seniorrådgiver Guri Rudi</a:t>
            </a:r>
            <a:br>
              <a:rPr lang="nb-NO" sz="1667" dirty="0"/>
            </a:br>
            <a:r>
              <a:rPr lang="nb-NO" sz="1667" dirty="0">
                <a:hlinkClick r:id="rId3"/>
              </a:rPr>
              <a:t>fmopgru@fylkesmannen.no</a:t>
            </a:r>
            <a:r>
              <a:rPr lang="nb-NO" sz="1667" dirty="0"/>
              <a:t> </a:t>
            </a:r>
            <a:endParaRPr lang="nb-NO" sz="2667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238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Etablering og utvikling av kommunale frisklivs, lærings- og mestringstilbud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3000" y="1642282"/>
            <a:ext cx="6858000" cy="3457718"/>
          </a:xfrm>
        </p:spPr>
        <p:txBody>
          <a:bodyPr>
            <a:normAutofit/>
          </a:bodyPr>
          <a:lstStyle/>
          <a:p>
            <a:r>
              <a:rPr lang="nb-NO" dirty="0"/>
              <a:t>18 millioner fordelt på hele landet (styrket med 200 000 kr)</a:t>
            </a:r>
          </a:p>
          <a:p>
            <a:r>
              <a:rPr lang="nb-NO" dirty="0"/>
              <a:t>FM i Innlandet får mest sannsynlig ca. 1,9 </a:t>
            </a:r>
            <a:r>
              <a:rPr lang="nb-NO" dirty="0" err="1"/>
              <a:t>mill</a:t>
            </a:r>
            <a:r>
              <a:rPr lang="nb-NO" dirty="0"/>
              <a:t> til utdeling</a:t>
            </a:r>
          </a:p>
          <a:p>
            <a:r>
              <a:rPr lang="nb-NO" dirty="0"/>
              <a:t>Fullmaktsbrevet med fordeling av midler til hvert fylke blir sendt ut så snart endelig statsbudsjett er klart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Tilskudd kan gis til samme formål i inntil 3 år</a:t>
            </a:r>
          </a:p>
          <a:p>
            <a:r>
              <a:rPr lang="nb-NO" b="1" dirty="0"/>
              <a:t>Søknadsfristrist: 01.04.19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/>
              <a:t>Rapporteringsfrist: 01.04.20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Tilskuddet vil bli utdelt innen mai 2019</a:t>
            </a:r>
          </a:p>
          <a:p>
            <a:endParaRPr lang="nb-NO" u="sng" dirty="0"/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68291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5056A5-BF92-4915-A16C-35DF076B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punkter fra regelverket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5EEBB1-65C5-4F71-B863-BC58045D40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/>
              <a:t>Mål:</a:t>
            </a:r>
          </a:p>
          <a:p>
            <a:pPr marL="0" indent="0">
              <a:buNone/>
            </a:pPr>
            <a:r>
              <a:rPr lang="nb-NO" dirty="0"/>
              <a:t>Stimulere til utvikling av kommunale helse- og omsorgstjenester som støtter opp under og realiserer målene i Samhandlingsreformen og NCD-strategien om å fremme fysisk og psykisk helse, forebygge sykdom, bidra til mestring av sykdom og til bedret ressursutnyttelse av samlet innsats i helse- og omsorgstjenesten</a:t>
            </a:r>
          </a:p>
          <a:p>
            <a:endParaRPr lang="nb-NO" dirty="0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5FE9E4B3-C41D-4688-8983-E8C4CD533E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64" y="1966281"/>
            <a:ext cx="3147219" cy="2160240"/>
          </a:xfrm>
        </p:spPr>
      </p:pic>
    </p:spTree>
    <p:extLst>
      <p:ext uri="{BB962C8B-B14F-4D97-AF65-F5344CB8AC3E}">
        <p14:creationId xmlns:p14="http://schemas.microsoft.com/office/powerpoint/2010/main" val="187540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F58A39-CAF0-40BC-95E4-717E827C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05FC99-59FF-4A0A-A08E-DD325E8B82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Tilskuddsordningen skal:</a:t>
            </a:r>
          </a:p>
          <a:p>
            <a:pPr marL="0" indent="0">
              <a:buNone/>
            </a:pPr>
            <a:r>
              <a:rPr lang="nb-NO" dirty="0"/>
              <a:t>Stimulere kommunene til etablering og videre utvikling av kommunale frisklivs-, lærings- og mestringstilbud som bidrar til å fremme helse og livskvalitet, forebygge sykdom, tidlig intervensjon, og til at brukerne lærer å mestre livet med sykdom</a:t>
            </a:r>
          </a:p>
          <a:p>
            <a:endParaRPr lang="nb-NO" dirty="0"/>
          </a:p>
        </p:txBody>
      </p:sp>
      <p:pic>
        <p:nvPicPr>
          <p:cNvPr id="5" name="Plassholder for bilde 5">
            <a:extLst>
              <a:ext uri="{FF2B5EF4-FFF2-40B4-BE49-F238E27FC236}">
                <a16:creationId xmlns:a16="http://schemas.microsoft.com/office/drawing/2014/main" id="{4CB226C7-F105-44B3-BC3E-1168A514E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6" b="23126"/>
          <a:stretch>
            <a:fillRect/>
          </a:stretch>
        </p:blipFill>
        <p:spPr>
          <a:xfrm>
            <a:off x="4870081" y="1486593"/>
            <a:ext cx="2859944" cy="329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2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72AF6C-9FC0-49CD-974F-58BF2182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0D01F00-9AC7-4995-AB38-E8C7CAE101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00" y="1599743"/>
            <a:ext cx="1704143" cy="2447209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979498-31CA-437F-A672-D5ECB39346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Målgruppe</a:t>
            </a:r>
          </a:p>
          <a:p>
            <a:pPr marL="0" indent="0">
              <a:buNone/>
            </a:pPr>
            <a:r>
              <a:rPr lang="nb-NO" dirty="0"/>
              <a:t>Personer som har økt risiko for eller har utviklet kronisk eller langvarig sykdom og som trenger hjelp til å endre levevaner og til å mestre sykdom og plager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4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3000" y="1050000"/>
            <a:ext cx="6858000" cy="127313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3000" y="1117307"/>
            <a:ext cx="6858000" cy="39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Kriterier for at tilbud er etablert i henhold til målet:</a:t>
            </a:r>
          </a:p>
          <a:p>
            <a:pPr lvl="1" indent="-285739">
              <a:buFont typeface="Courier New" panose="02070309020205020404" pitchFamily="49" charset="0"/>
              <a:buChar char="o"/>
            </a:pPr>
            <a:r>
              <a:rPr lang="nb-NO" dirty="0"/>
              <a:t>Frisklivs-, lærings- og mestringstilbud, er forankret i kommunale planer</a:t>
            </a:r>
          </a:p>
          <a:p>
            <a:pPr lvl="1" indent="-285739">
              <a:buFont typeface="Courier New" panose="02070309020205020404" pitchFamily="49" charset="0"/>
              <a:buChar char="o"/>
            </a:pPr>
            <a:r>
              <a:rPr lang="nb-NO" dirty="0"/>
              <a:t>Det kan gis tilbud om strukturert oppfølging, for eksempel i fysisk aktivitet, kosthold og snus- og røykeslutt gjennom individuelle helsesamtaler, veiledning, kurs og gruppetilbud</a:t>
            </a:r>
          </a:p>
          <a:p>
            <a:pPr lvl="1" indent="-285739">
              <a:buFont typeface="Courier New" panose="02070309020205020404" pitchFamily="49" charset="0"/>
              <a:buChar char="o"/>
            </a:pPr>
            <a:r>
              <a:rPr lang="nb-NO" dirty="0"/>
              <a:t>Det gis tilbud til alle, enten de har henvisning fra lege eller andre, eller selv tar kontakt</a:t>
            </a:r>
          </a:p>
          <a:p>
            <a:pPr lvl="1" indent="-285739">
              <a:buFont typeface="Courier New" panose="02070309020205020404" pitchFamily="49" charset="0"/>
              <a:buChar char="o"/>
            </a:pPr>
            <a:r>
              <a:rPr lang="nb-NO" dirty="0"/>
              <a:t>Tjenesten er basert på tverrfaglig samarbeid</a:t>
            </a:r>
          </a:p>
          <a:p>
            <a:pPr lvl="1" indent="-285739">
              <a:buFont typeface="Courier New" panose="02070309020205020404" pitchFamily="49" charset="0"/>
              <a:buChar char="o"/>
            </a:pPr>
            <a:r>
              <a:rPr lang="nb-NO" dirty="0"/>
              <a:t>Ansatte og tilknyttede fagpersoner har relevant kompetanse i forhold til prosjektets målgruppe</a:t>
            </a:r>
          </a:p>
          <a:p>
            <a:pPr lvl="1" indent="-285739">
              <a:buFont typeface="Courier New" panose="02070309020205020404" pitchFamily="49" charset="0"/>
              <a:buChar char="o"/>
            </a:pPr>
            <a:r>
              <a:rPr lang="nb-NO" dirty="0"/>
              <a:t>Brukermedvirkning og utnyttelse av likemannsarbeid er ivaretatt i utvikling og gjennomføring</a:t>
            </a:r>
          </a:p>
          <a:p>
            <a:pPr marL="0" indent="0">
              <a:buNone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59043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0FD05-BEB4-4DAC-AE20-E37AA1D5E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933382F-F407-4EF5-AF11-62CC295D9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117307"/>
            <a:ext cx="6858000" cy="3982693"/>
          </a:xfrm>
        </p:spPr>
        <p:txBody>
          <a:bodyPr/>
          <a:lstStyle/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r>
              <a:rPr lang="nb-NO" sz="3667"/>
              <a:t>Vi </a:t>
            </a:r>
            <a:r>
              <a:rPr lang="nb-NO" sz="3667" dirty="0"/>
              <a:t>oppfordrer kommunene i </a:t>
            </a:r>
          </a:p>
          <a:p>
            <a:pPr algn="ctr"/>
            <a:r>
              <a:rPr lang="nb-NO" sz="3667" dirty="0"/>
              <a:t>Innlandet til å søke!</a:t>
            </a:r>
          </a:p>
          <a:p>
            <a:pPr algn="l"/>
            <a:r>
              <a:rPr lang="nb-NO" sz="1400" dirty="0">
                <a:hlinkClick r:id="rId2"/>
              </a:rPr>
              <a:t>https://www.fylkesmannen.no/nb/innlandet/tilskudd/tilskuddsmidler-til-etablering-og-videreutvikling-av-frisklivs--larings--og-mestringstilbud/</a:t>
            </a:r>
            <a:endParaRPr lang="nb-NO" sz="1400" dirty="0"/>
          </a:p>
          <a:p>
            <a:pPr algn="l"/>
            <a:endParaRPr lang="nb-NO" sz="1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9B0B69-EDA0-4928-BF5D-55F820057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73" y="3618862"/>
            <a:ext cx="1490245" cy="148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15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328</Words>
  <Application>Microsoft Office PowerPoint</Application>
  <PresentationFormat>Skjermfremvisning (16:10)</PresentationFormat>
  <Paragraphs>28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Office-tema</vt:lpstr>
      <vt:lpstr>Tilskudd Folkehelse 2019   Seniorrådgiver Hanne Kjøsnes fmhehkj@fylkesmannen.no  Seniorrådgiver Guri Rudi fmopgru@fylkesmannen.no </vt:lpstr>
      <vt:lpstr>Etablering og utvikling av kommunale frisklivs, lærings- og mestringstilbud </vt:lpstr>
      <vt:lpstr>Noen punkter fra regelverket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Schrøder, Jan</dc:creator>
  <cp:lastModifiedBy>Bækkevold, Arild</cp:lastModifiedBy>
  <cp:revision>5</cp:revision>
  <dcterms:created xsi:type="dcterms:W3CDTF">2019-01-10T11:53:56Z</dcterms:created>
  <dcterms:modified xsi:type="dcterms:W3CDTF">2019-01-17T11:53:41Z</dcterms:modified>
</cp:coreProperties>
</file>