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1" r:id="rId3"/>
    <p:sldId id="293" r:id="rId4"/>
    <p:sldId id="276" r:id="rId5"/>
    <p:sldId id="294" r:id="rId6"/>
    <p:sldId id="298" r:id="rId7"/>
    <p:sldId id="295" r:id="rId8"/>
    <p:sldId id="296" r:id="rId9"/>
    <p:sldId id="297" r:id="rId10"/>
  </p:sldIdLst>
  <p:sldSz cx="9906000" cy="6858000" type="A4"/>
  <p:notesSz cx="6705600" cy="10058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calaSans" pitchFamily="34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alaSans" pitchFamily="34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E8"/>
    <a:srgbClr val="4F81BD"/>
    <a:srgbClr val="00338D"/>
    <a:srgbClr val="0C2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7" autoAdjust="0"/>
  </p:normalViewPr>
  <p:slideViewPr>
    <p:cSldViewPr>
      <p:cViewPr>
        <p:scale>
          <a:sx n="80" d="100"/>
          <a:sy n="80" d="100"/>
        </p:scale>
        <p:origin x="-66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FB950-90CA-4101-B121-1AF6D4EC9F4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86B0EB4-E7BD-4276-8089-7282737B3619}">
      <dgm:prSet phldrT="[Tekst]"/>
      <dgm:spPr/>
      <dgm:t>
        <a:bodyPr/>
        <a:lstStyle/>
        <a:p>
          <a:r>
            <a:rPr lang="nb-NO" dirty="0" smtClean="0">
              <a:solidFill>
                <a:schemeClr val="tx2"/>
              </a:solidFill>
            </a:rPr>
            <a:t>Rådgivende</a:t>
          </a:r>
          <a:endParaRPr lang="nb-NO" dirty="0">
            <a:solidFill>
              <a:schemeClr val="tx2"/>
            </a:solidFill>
          </a:endParaRPr>
        </a:p>
      </dgm:t>
    </dgm:pt>
    <dgm:pt modelId="{ECA5ED4A-CE6A-4646-9F17-916E2CB1D100}" type="parTrans" cxnId="{64073E15-1E70-4157-8796-74CFF6727D5E}">
      <dgm:prSet/>
      <dgm:spPr/>
      <dgm:t>
        <a:bodyPr/>
        <a:lstStyle/>
        <a:p>
          <a:endParaRPr lang="nb-NO"/>
        </a:p>
      </dgm:t>
    </dgm:pt>
    <dgm:pt modelId="{B98A4855-E3A4-458C-8653-5983D804AE55}" type="sibTrans" cxnId="{64073E15-1E70-4157-8796-74CFF6727D5E}">
      <dgm:prSet/>
      <dgm:spPr/>
      <dgm:t>
        <a:bodyPr/>
        <a:lstStyle/>
        <a:p>
          <a:endParaRPr lang="nb-NO"/>
        </a:p>
      </dgm:t>
    </dgm:pt>
    <dgm:pt modelId="{5EC3B3BE-9661-4FC6-A9B2-41458FC0D1C5}">
      <dgm:prSet phldrT="[Tekst]" custT="1"/>
      <dgm:spPr/>
      <dgm:t>
        <a:bodyPr/>
        <a:lstStyle/>
        <a:p>
          <a:r>
            <a:rPr lang="nb-NO" sz="1600" dirty="0" smtClean="0">
              <a:solidFill>
                <a:schemeClr val="tx2"/>
              </a:solidFill>
            </a:rPr>
            <a:t>Oversikt</a:t>
          </a:r>
          <a:r>
            <a:rPr lang="nb-NO" sz="1600" dirty="0" smtClean="0"/>
            <a:t> </a:t>
          </a:r>
          <a:r>
            <a:rPr lang="nb-NO" sz="1600" dirty="0" smtClean="0">
              <a:solidFill>
                <a:schemeClr val="tx2"/>
              </a:solidFill>
            </a:rPr>
            <a:t>over tilbud</a:t>
          </a:r>
          <a:endParaRPr lang="nb-NO" sz="1600" dirty="0">
            <a:solidFill>
              <a:schemeClr val="tx2"/>
            </a:solidFill>
          </a:endParaRPr>
        </a:p>
      </dgm:t>
    </dgm:pt>
    <dgm:pt modelId="{66C0A250-AB88-4512-BFD5-A4996B3B1359}" type="parTrans" cxnId="{75ADCC5E-3094-4765-84C7-85A3CC9882AB}">
      <dgm:prSet/>
      <dgm:spPr/>
      <dgm:t>
        <a:bodyPr/>
        <a:lstStyle/>
        <a:p>
          <a:endParaRPr lang="nb-NO"/>
        </a:p>
      </dgm:t>
    </dgm:pt>
    <dgm:pt modelId="{BEAF582B-2A73-4B8F-BB0E-22A567BBD3BD}" type="sibTrans" cxnId="{75ADCC5E-3094-4765-84C7-85A3CC9882AB}">
      <dgm:prSet/>
      <dgm:spPr/>
      <dgm:t>
        <a:bodyPr/>
        <a:lstStyle/>
        <a:p>
          <a:endParaRPr lang="nb-NO"/>
        </a:p>
      </dgm:t>
    </dgm:pt>
    <dgm:pt modelId="{60C4D021-A216-4715-9D17-0BB34D61A097}">
      <dgm:prSet phldrT="[Tekst]" custT="1"/>
      <dgm:spPr/>
      <dgm:t>
        <a:bodyPr/>
        <a:lstStyle/>
        <a:p>
          <a:r>
            <a:rPr lang="nb-NO" sz="1400" dirty="0" smtClean="0">
              <a:solidFill>
                <a:schemeClr val="tx2"/>
              </a:solidFill>
            </a:rPr>
            <a:t>Koordinator- rollen</a:t>
          </a:r>
          <a:endParaRPr lang="nb-NO" sz="1400" dirty="0">
            <a:solidFill>
              <a:schemeClr val="tx2"/>
            </a:solidFill>
          </a:endParaRPr>
        </a:p>
      </dgm:t>
    </dgm:pt>
    <dgm:pt modelId="{584C0998-F500-41A5-BDA2-68E278CC8BFE}" type="parTrans" cxnId="{2CB78352-E189-4540-8493-798F128A9726}">
      <dgm:prSet/>
      <dgm:spPr/>
      <dgm:t>
        <a:bodyPr/>
        <a:lstStyle/>
        <a:p>
          <a:endParaRPr lang="nb-NO"/>
        </a:p>
      </dgm:t>
    </dgm:pt>
    <dgm:pt modelId="{B496538A-6E46-45EC-8F21-FC4077245D98}" type="sibTrans" cxnId="{2CB78352-E189-4540-8493-798F128A9726}">
      <dgm:prSet/>
      <dgm:spPr/>
      <dgm:t>
        <a:bodyPr/>
        <a:lstStyle/>
        <a:p>
          <a:endParaRPr lang="nb-NO"/>
        </a:p>
      </dgm:t>
    </dgm:pt>
    <dgm:pt modelId="{2077D43E-50CA-43D8-BD7E-1DB8CF5E3369}">
      <dgm:prSet phldrT="[Tekst]" custT="1"/>
      <dgm:spPr/>
      <dgm:t>
        <a:bodyPr/>
        <a:lstStyle/>
        <a:p>
          <a:r>
            <a:rPr lang="nb-NO" sz="2800" dirty="0" smtClean="0">
              <a:solidFill>
                <a:srgbClr val="00338D"/>
              </a:solidFill>
            </a:rPr>
            <a:t>God samhandling og økt brukermedvirkning</a:t>
          </a:r>
          <a:endParaRPr lang="nb-NO" sz="2800" dirty="0">
            <a:solidFill>
              <a:srgbClr val="00338D"/>
            </a:solidFill>
          </a:endParaRPr>
        </a:p>
      </dgm:t>
    </dgm:pt>
    <dgm:pt modelId="{F9CF4931-087F-4070-AF15-52AD820E21C2}" type="parTrans" cxnId="{A229098F-7A16-4099-B6B0-D5AC633623BA}">
      <dgm:prSet/>
      <dgm:spPr/>
      <dgm:t>
        <a:bodyPr/>
        <a:lstStyle/>
        <a:p>
          <a:endParaRPr lang="nb-NO"/>
        </a:p>
      </dgm:t>
    </dgm:pt>
    <dgm:pt modelId="{8196E920-1193-434A-85EA-39D91E2DE238}" type="sibTrans" cxnId="{A229098F-7A16-4099-B6B0-D5AC633623BA}">
      <dgm:prSet/>
      <dgm:spPr/>
      <dgm:t>
        <a:bodyPr/>
        <a:lstStyle/>
        <a:p>
          <a:endParaRPr lang="nb-NO"/>
        </a:p>
      </dgm:t>
    </dgm:pt>
    <dgm:pt modelId="{5FA166FD-E959-4B17-950B-73367B24169E}" type="pres">
      <dgm:prSet presAssocID="{A51FB950-90CA-4101-B121-1AF6D4EC9F4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4F58420-C6D3-4D7D-88EF-804D232D7798}" type="pres">
      <dgm:prSet presAssocID="{A51FB950-90CA-4101-B121-1AF6D4EC9F43}" presName="ellipse" presStyleLbl="trBgShp" presStyleIdx="0" presStyleCnt="1" custScaleX="146579" custLinFactNeighborX="2710" custLinFactNeighborY="11713"/>
      <dgm:spPr/>
      <dgm:t>
        <a:bodyPr/>
        <a:lstStyle/>
        <a:p>
          <a:endParaRPr lang="nb-NO"/>
        </a:p>
      </dgm:t>
    </dgm:pt>
    <dgm:pt modelId="{AA97DC28-88F3-4FFC-AB3D-1EE00C066796}" type="pres">
      <dgm:prSet presAssocID="{A51FB950-90CA-4101-B121-1AF6D4EC9F43}" presName="arrow1" presStyleLbl="fgShp" presStyleIdx="0" presStyleCnt="1"/>
      <dgm:spPr/>
    </dgm:pt>
    <dgm:pt modelId="{9D60A03D-FA11-4698-90F9-BDBE832326BB}" type="pres">
      <dgm:prSet presAssocID="{A51FB950-90CA-4101-B121-1AF6D4EC9F43}" presName="rectangle" presStyleLbl="revTx" presStyleIdx="0" presStyleCnt="1" custScaleX="22811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94A4F4B-5CB9-4D74-8DFF-810BEBC9F9D4}" type="pres">
      <dgm:prSet presAssocID="{5EC3B3BE-9661-4FC6-A9B2-41458FC0D1C5}" presName="item1" presStyleLbl="node1" presStyleIdx="0" presStyleCnt="3" custLinFactNeighborX="-83230" custLinFactNeighborY="4456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5AB32A0-5D74-46FA-8F3A-583D00A8BF22}" type="pres">
      <dgm:prSet presAssocID="{60C4D021-A216-4715-9D17-0BB34D61A097}" presName="item2" presStyleLbl="node1" presStyleIdx="1" presStyleCnt="3" custLinFactNeighborX="-52387" custLinFactNeighborY="2289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AB9BB05-13AE-4FF0-8551-A51194D02BBC}" type="pres">
      <dgm:prSet presAssocID="{2077D43E-50CA-43D8-BD7E-1DB8CF5E3369}" presName="item3" presStyleLbl="node1" presStyleIdx="2" presStyleCnt="3" custLinFactY="33586" custLinFactNeighborX="41410" custLinFactNeighborY="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9830EE6-E56F-4181-B7F4-3F1E3072E00F}" type="pres">
      <dgm:prSet presAssocID="{A51FB950-90CA-4101-B121-1AF6D4EC9F43}" presName="funnel" presStyleLbl="trAlignAcc1" presStyleIdx="0" presStyleCnt="1" custScaleX="190734" custScaleY="127253" custLinFactNeighborX="-1353" custLinFactNeighborY="1831"/>
      <dgm:spPr/>
      <dgm:t>
        <a:bodyPr/>
        <a:lstStyle/>
        <a:p>
          <a:endParaRPr lang="nb-NO"/>
        </a:p>
      </dgm:t>
    </dgm:pt>
  </dgm:ptLst>
  <dgm:cxnLst>
    <dgm:cxn modelId="{64073E15-1E70-4157-8796-74CFF6727D5E}" srcId="{A51FB950-90CA-4101-B121-1AF6D4EC9F43}" destId="{B86B0EB4-E7BD-4276-8089-7282737B3619}" srcOrd="0" destOrd="0" parTransId="{ECA5ED4A-CE6A-4646-9F17-916E2CB1D100}" sibTransId="{B98A4855-E3A4-458C-8653-5983D804AE55}"/>
    <dgm:cxn modelId="{2CB78352-E189-4540-8493-798F128A9726}" srcId="{A51FB950-90CA-4101-B121-1AF6D4EC9F43}" destId="{60C4D021-A216-4715-9D17-0BB34D61A097}" srcOrd="2" destOrd="0" parTransId="{584C0998-F500-41A5-BDA2-68E278CC8BFE}" sibTransId="{B496538A-6E46-45EC-8F21-FC4077245D98}"/>
    <dgm:cxn modelId="{40960655-B270-404F-8763-9D9E76B3CCC8}" type="presOf" srcId="{2077D43E-50CA-43D8-BD7E-1DB8CF5E3369}" destId="{9D60A03D-FA11-4698-90F9-BDBE832326BB}" srcOrd="0" destOrd="0" presId="urn:microsoft.com/office/officeart/2005/8/layout/funnel1"/>
    <dgm:cxn modelId="{A229098F-7A16-4099-B6B0-D5AC633623BA}" srcId="{A51FB950-90CA-4101-B121-1AF6D4EC9F43}" destId="{2077D43E-50CA-43D8-BD7E-1DB8CF5E3369}" srcOrd="3" destOrd="0" parTransId="{F9CF4931-087F-4070-AF15-52AD820E21C2}" sibTransId="{8196E920-1193-434A-85EA-39D91E2DE238}"/>
    <dgm:cxn modelId="{A8742FE8-4F74-4762-9991-DDECDF2FB7FA}" type="presOf" srcId="{B86B0EB4-E7BD-4276-8089-7282737B3619}" destId="{3AB9BB05-13AE-4FF0-8551-A51194D02BBC}" srcOrd="0" destOrd="0" presId="urn:microsoft.com/office/officeart/2005/8/layout/funnel1"/>
    <dgm:cxn modelId="{849601FA-DA75-495E-997A-607E7895B051}" type="presOf" srcId="{A51FB950-90CA-4101-B121-1AF6D4EC9F43}" destId="{5FA166FD-E959-4B17-950B-73367B24169E}" srcOrd="0" destOrd="0" presId="urn:microsoft.com/office/officeart/2005/8/layout/funnel1"/>
    <dgm:cxn modelId="{1C66D8AA-B67B-4209-9B7D-F562DB44BACA}" type="presOf" srcId="{60C4D021-A216-4715-9D17-0BB34D61A097}" destId="{094A4F4B-5CB9-4D74-8DFF-810BEBC9F9D4}" srcOrd="0" destOrd="0" presId="urn:microsoft.com/office/officeart/2005/8/layout/funnel1"/>
    <dgm:cxn modelId="{75ADCC5E-3094-4765-84C7-85A3CC9882AB}" srcId="{A51FB950-90CA-4101-B121-1AF6D4EC9F43}" destId="{5EC3B3BE-9661-4FC6-A9B2-41458FC0D1C5}" srcOrd="1" destOrd="0" parTransId="{66C0A250-AB88-4512-BFD5-A4996B3B1359}" sibTransId="{BEAF582B-2A73-4B8F-BB0E-22A567BBD3BD}"/>
    <dgm:cxn modelId="{2809FE0B-D8F6-4B7A-ACAD-1AB82F9590CC}" type="presOf" srcId="{5EC3B3BE-9661-4FC6-A9B2-41458FC0D1C5}" destId="{C5AB32A0-5D74-46FA-8F3A-583D00A8BF22}" srcOrd="0" destOrd="0" presId="urn:microsoft.com/office/officeart/2005/8/layout/funnel1"/>
    <dgm:cxn modelId="{07EBF763-B4CA-446E-802F-7F3D101C0569}" type="presParOf" srcId="{5FA166FD-E959-4B17-950B-73367B24169E}" destId="{A4F58420-C6D3-4D7D-88EF-804D232D7798}" srcOrd="0" destOrd="0" presId="urn:microsoft.com/office/officeart/2005/8/layout/funnel1"/>
    <dgm:cxn modelId="{4A34C985-EA70-4C01-8529-2201799E9721}" type="presParOf" srcId="{5FA166FD-E959-4B17-950B-73367B24169E}" destId="{AA97DC28-88F3-4FFC-AB3D-1EE00C066796}" srcOrd="1" destOrd="0" presId="urn:microsoft.com/office/officeart/2005/8/layout/funnel1"/>
    <dgm:cxn modelId="{81E3CF37-F8BD-44A8-8228-31D4B2DB4515}" type="presParOf" srcId="{5FA166FD-E959-4B17-950B-73367B24169E}" destId="{9D60A03D-FA11-4698-90F9-BDBE832326BB}" srcOrd="2" destOrd="0" presId="urn:microsoft.com/office/officeart/2005/8/layout/funnel1"/>
    <dgm:cxn modelId="{7D9A97B1-97FD-46F6-A3EF-95A93A2DAA05}" type="presParOf" srcId="{5FA166FD-E959-4B17-950B-73367B24169E}" destId="{094A4F4B-5CB9-4D74-8DFF-810BEBC9F9D4}" srcOrd="3" destOrd="0" presId="urn:microsoft.com/office/officeart/2005/8/layout/funnel1"/>
    <dgm:cxn modelId="{D646FD9F-00C3-41CC-BEE1-37FF6BDEA503}" type="presParOf" srcId="{5FA166FD-E959-4B17-950B-73367B24169E}" destId="{C5AB32A0-5D74-46FA-8F3A-583D00A8BF22}" srcOrd="4" destOrd="0" presId="urn:microsoft.com/office/officeart/2005/8/layout/funnel1"/>
    <dgm:cxn modelId="{B85BB5AD-455A-4A85-8B61-66A22B537EE1}" type="presParOf" srcId="{5FA166FD-E959-4B17-950B-73367B24169E}" destId="{3AB9BB05-13AE-4FF0-8551-A51194D02BBC}" srcOrd="5" destOrd="0" presId="urn:microsoft.com/office/officeart/2005/8/layout/funnel1"/>
    <dgm:cxn modelId="{DD6F4F9F-029B-488F-BF71-D6EFC04590B8}" type="presParOf" srcId="{5FA166FD-E959-4B17-950B-73367B24169E}" destId="{19830EE6-E56F-4181-B7F4-3F1E3072E00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58420-C6D3-4D7D-88EF-804D232D7798}">
      <dsp:nvSpPr>
        <dsp:cNvPr id="0" name=""/>
        <dsp:cNvSpPr/>
      </dsp:nvSpPr>
      <dsp:spPr>
        <a:xfrm>
          <a:off x="1460530" y="609306"/>
          <a:ext cx="5945413" cy="140863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7DC28-88F3-4FFC-AB3D-1EE00C066796}">
      <dsp:nvSpPr>
        <dsp:cNvPr id="0" name=""/>
        <dsp:cNvSpPr/>
      </dsp:nvSpPr>
      <dsp:spPr>
        <a:xfrm>
          <a:off x="3936570" y="3893582"/>
          <a:ext cx="786068" cy="5030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0A03D-FA11-4698-90F9-BDBE832326BB}">
      <dsp:nvSpPr>
        <dsp:cNvPr id="0" name=""/>
        <dsp:cNvSpPr/>
      </dsp:nvSpPr>
      <dsp:spPr>
        <a:xfrm>
          <a:off x="25990" y="4296050"/>
          <a:ext cx="8607228" cy="943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800" kern="1200" dirty="0" smtClean="0">
              <a:solidFill>
                <a:srgbClr val="00338D"/>
              </a:solidFill>
            </a:rPr>
            <a:t>God samhandling og økt brukermedvirkning</a:t>
          </a:r>
          <a:endParaRPr lang="nb-NO" sz="2800" kern="1200" dirty="0">
            <a:solidFill>
              <a:srgbClr val="00338D"/>
            </a:solidFill>
          </a:endParaRPr>
        </a:p>
      </dsp:txBody>
      <dsp:txXfrm>
        <a:off x="25990" y="4296050"/>
        <a:ext cx="8607228" cy="943282"/>
      </dsp:txXfrm>
    </dsp:sp>
    <dsp:sp modelId="{094A4F4B-5CB9-4D74-8DFF-810BEBC9F9D4}">
      <dsp:nvSpPr>
        <dsp:cNvPr id="0" name=""/>
        <dsp:cNvSpPr/>
      </dsp:nvSpPr>
      <dsp:spPr>
        <a:xfrm>
          <a:off x="2592282" y="2592286"/>
          <a:ext cx="1414924" cy="1414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>
              <a:solidFill>
                <a:schemeClr val="tx2"/>
              </a:solidFill>
            </a:rPr>
            <a:t>Koordinator- rollen</a:t>
          </a:r>
          <a:endParaRPr lang="nb-NO" sz="1400" kern="1200" dirty="0">
            <a:solidFill>
              <a:schemeClr val="tx2"/>
            </a:solidFill>
          </a:endParaRPr>
        </a:p>
      </dsp:txBody>
      <dsp:txXfrm>
        <a:off x="2799493" y="2799497"/>
        <a:ext cx="1000502" cy="1000502"/>
      </dsp:txXfrm>
    </dsp:sp>
    <dsp:sp modelId="{C5AB32A0-5D74-46FA-8F3A-583D00A8BF22}">
      <dsp:nvSpPr>
        <dsp:cNvPr id="0" name=""/>
        <dsp:cNvSpPr/>
      </dsp:nvSpPr>
      <dsp:spPr>
        <a:xfrm>
          <a:off x="2016230" y="1224136"/>
          <a:ext cx="1414924" cy="1414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>
              <a:solidFill>
                <a:schemeClr val="tx2"/>
              </a:solidFill>
            </a:rPr>
            <a:t>Oversikt</a:t>
          </a:r>
          <a:r>
            <a:rPr lang="nb-NO" sz="1600" kern="1200" dirty="0" smtClean="0"/>
            <a:t> </a:t>
          </a:r>
          <a:r>
            <a:rPr lang="nb-NO" sz="1600" kern="1200" dirty="0" smtClean="0">
              <a:solidFill>
                <a:schemeClr val="tx2"/>
              </a:solidFill>
            </a:rPr>
            <a:t>over tilbud</a:t>
          </a:r>
          <a:endParaRPr lang="nb-NO" sz="1600" kern="1200" dirty="0">
            <a:solidFill>
              <a:schemeClr val="tx2"/>
            </a:solidFill>
          </a:endParaRPr>
        </a:p>
      </dsp:txBody>
      <dsp:txXfrm>
        <a:off x="2223441" y="1431347"/>
        <a:ext cx="1000502" cy="1000502"/>
      </dsp:txXfrm>
    </dsp:sp>
    <dsp:sp modelId="{3AB9BB05-13AE-4FF0-8551-A51194D02BBC}">
      <dsp:nvSpPr>
        <dsp:cNvPr id="0" name=""/>
        <dsp:cNvSpPr/>
      </dsp:nvSpPr>
      <dsp:spPr>
        <a:xfrm>
          <a:off x="4789754" y="2448275"/>
          <a:ext cx="1414924" cy="1414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>
              <a:solidFill>
                <a:schemeClr val="tx2"/>
              </a:solidFill>
            </a:rPr>
            <a:t>Rådgivende</a:t>
          </a:r>
          <a:endParaRPr lang="nb-NO" sz="1400" kern="1200" dirty="0">
            <a:solidFill>
              <a:schemeClr val="tx2"/>
            </a:solidFill>
          </a:endParaRPr>
        </a:p>
      </dsp:txBody>
      <dsp:txXfrm>
        <a:off x="4996965" y="2655486"/>
        <a:ext cx="1000502" cy="1000502"/>
      </dsp:txXfrm>
    </dsp:sp>
    <dsp:sp modelId="{19830EE6-E56F-4181-B7F4-3F1E3072E00F}">
      <dsp:nvSpPr>
        <dsp:cNvPr id="0" name=""/>
        <dsp:cNvSpPr/>
      </dsp:nvSpPr>
      <dsp:spPr>
        <a:xfrm>
          <a:off x="72004" y="-144011"/>
          <a:ext cx="8396083" cy="448132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98888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FEA4B-395A-4485-AA56-67F9AF19CD3C}" type="datetimeFigureOut">
              <a:rPr lang="nb-NO" smtClean="0"/>
              <a:pPr/>
              <a:t>20.10.2015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98888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3B6B9-57A8-493F-9CCA-FE2B843629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164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98888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DA3C6-4745-49C8-A144-F0CD852D60CC}" type="datetimeFigureOut">
              <a:rPr lang="nb-NO" smtClean="0"/>
              <a:pPr/>
              <a:t>20.10.2015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28650" y="754063"/>
            <a:ext cx="54483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9925" y="4778375"/>
            <a:ext cx="5365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98888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1C606-FB34-4B83-9955-EDF707D1580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7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Si litt kjapt om </a:t>
            </a:r>
          </a:p>
          <a:p>
            <a:r>
              <a:rPr lang="nb-NO" dirty="0" smtClean="0"/>
              <a:t>Prosjektet og bakgrunn</a:t>
            </a:r>
          </a:p>
          <a:p>
            <a:r>
              <a:rPr lang="nb-NO" dirty="0" smtClean="0"/>
              <a:t>Utvalg av de viktigste</a:t>
            </a:r>
            <a:r>
              <a:rPr lang="nb-NO" baseline="0" dirty="0" smtClean="0"/>
              <a:t> anbefalingene for vår avdeling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C606-FB34-4B83-9955-EDF707D1580F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dirty="0" smtClean="0"/>
              <a:t>Kravet om å ha Koordinerende enhet er lovgrunnlagt: § 7-3 i lov om helse- og omsorgstjenester + Spesialisthelsetjenesteloven § 2 -5. </a:t>
            </a:r>
            <a:r>
              <a:rPr lang="nb-NO" i="1" dirty="0" smtClean="0">
                <a:solidFill>
                  <a:srgbClr val="FF0000"/>
                </a:solidFill>
              </a:rPr>
              <a:t>Kravet er tydeliggjort i de nye lovene. Kartleggingsarbeidet er ferskvare – på tide å implementere det ordentlig i drift.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Prosjektet mener at KE er en viktig brikke i god samhandling. Forskift for habilitering, rehabilitering, individuell plan og koordinator + nettbasert veileder viser til innhold i tjenesten. Pågående arbeid i SSHF av organisering av KE + det er søkt skjønnsmidler fra </a:t>
            </a:r>
            <a:r>
              <a:rPr lang="nb-NO" dirty="0" err="1" smtClean="0"/>
              <a:t>KnpS</a:t>
            </a:r>
            <a:r>
              <a:rPr lang="nb-NO" dirty="0" smtClean="0"/>
              <a:t> hos Fylkesmannen 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dirty="0" smtClean="0"/>
              <a:t>Kartlegging i prosjektet viser at det ikke fungerer optimalt.</a:t>
            </a:r>
          </a:p>
          <a:p>
            <a:pPr>
              <a:defRPr/>
            </a:pPr>
            <a:endParaRPr lang="nb-NO" u="sng" dirty="0" smtClean="0"/>
          </a:p>
          <a:p>
            <a:pPr>
              <a:defRPr/>
            </a:pPr>
            <a:r>
              <a:rPr lang="nb-NO" u="sng" dirty="0" smtClean="0"/>
              <a:t>Informasjon: </a:t>
            </a:r>
            <a:r>
              <a:rPr lang="nb-NO" dirty="0" smtClean="0"/>
              <a:t>Nettbasert informasjon + mulighet for kontakt med Koordinerende enhet (Det må hele KE og sentralbord, helsepersonell og pas/brukere må vite om at det fungerer)</a:t>
            </a:r>
          </a:p>
          <a:p>
            <a:pPr>
              <a:defRPr/>
            </a:pPr>
            <a:endParaRPr lang="nb-NO" u="sng" dirty="0" smtClean="0"/>
          </a:p>
          <a:p>
            <a:pPr>
              <a:defRPr/>
            </a:pPr>
            <a:r>
              <a:rPr lang="nb-NO" u="sng" dirty="0" smtClean="0"/>
              <a:t>Oversikt over tilbud: </a:t>
            </a:r>
            <a:r>
              <a:rPr lang="nb-NO" dirty="0" smtClean="0"/>
              <a:t>Oversikt over ”jungelen” av eksisterende tilbud innen </a:t>
            </a:r>
            <a:r>
              <a:rPr lang="nb-NO" dirty="0" err="1" smtClean="0"/>
              <a:t>rehab.feltet</a:t>
            </a:r>
            <a:r>
              <a:rPr lang="nb-NO" dirty="0" smtClean="0"/>
              <a:t>. Mulighet for både helsepersonell og pasient/brukere å få informasjon om aktuelle tilbud.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u="sng" dirty="0" smtClean="0"/>
              <a:t>Rådgivende: </a:t>
            </a:r>
            <a:r>
              <a:rPr lang="nb-NO" dirty="0" smtClean="0"/>
              <a:t>Rådgiver for tilbud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u="sng" dirty="0" smtClean="0"/>
              <a:t>Veiledning funksjon:</a:t>
            </a:r>
            <a:r>
              <a:rPr lang="nb-NO" dirty="0" smtClean="0"/>
              <a:t> Veileder for koordinatorrollen?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u="sng" dirty="0" smtClean="0"/>
              <a:t>Overordnet funksjon: </a:t>
            </a:r>
            <a:r>
              <a:rPr lang="nb-NO" dirty="0" smtClean="0"/>
              <a:t>Rutiner (Koordinatorrollen, IP)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r>
              <a:rPr lang="nb-NO" u="sng" dirty="0" smtClean="0"/>
              <a:t>Nettverk: </a:t>
            </a:r>
            <a:r>
              <a:rPr lang="nb-NO" dirty="0" smtClean="0"/>
              <a:t>Kontakt mellom KE i sykehus og kommuner + RKE</a:t>
            </a:r>
          </a:p>
          <a:p>
            <a:pPr>
              <a:defRPr/>
            </a:pPr>
            <a:endParaRPr lang="nb-NO" dirty="0" smtClean="0"/>
          </a:p>
          <a:p>
            <a:pPr>
              <a:defRPr/>
            </a:pPr>
            <a:endParaRPr lang="nb-NO" dirty="0" smtClean="0"/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505F6-81EA-4D2D-AD9A-10083E078D7B}" type="slidenum">
              <a:rPr lang="nb-NO" altLang="nb-NO" smtClean="0"/>
              <a:pPr/>
              <a:t>2</a:t>
            </a:fld>
            <a:endParaRPr lang="nb-NO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Økt fokus og bevisstgjøring</a:t>
            </a:r>
          </a:p>
          <a:p>
            <a:r>
              <a:rPr lang="nb-NO" dirty="0" smtClean="0"/>
              <a:t>Tidligere </a:t>
            </a:r>
            <a:r>
              <a:rPr lang="nb-NO" dirty="0" err="1" smtClean="0"/>
              <a:t>pas.ansvarlig</a:t>
            </a:r>
            <a:r>
              <a:rPr lang="nb-NO" baseline="0" dirty="0" smtClean="0"/>
              <a:t> lege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1C606-FB34-4B83-9955-EDF707D1580F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1196752"/>
            <a:ext cx="8420100" cy="1470025"/>
          </a:xfrm>
        </p:spPr>
        <p:txBody>
          <a:bodyPr/>
          <a:lstStyle>
            <a:lvl1pPr algn="ctr">
              <a:defRPr sz="4000">
                <a:latin typeface="Calibri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2952527"/>
            <a:ext cx="69342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1496616" y="4870673"/>
            <a:ext cx="6912767" cy="790575"/>
          </a:xfrm>
        </p:spPr>
        <p:txBody>
          <a:bodyPr/>
          <a:lstStyle>
            <a:lvl1pPr algn="ctr">
              <a:buNone/>
              <a:defRPr sz="1800"/>
            </a:lvl1pPr>
            <a:lvl5pPr algn="l">
              <a:buNone/>
              <a:defRPr baseline="0"/>
            </a:lvl5pPr>
          </a:lstStyle>
          <a:p>
            <a:pPr lvl="0"/>
            <a:r>
              <a:rPr lang="nb-NO" dirty="0" smtClean="0"/>
              <a:t>Klikk for å legge til navn og tittel på foredragsholder </a:t>
            </a:r>
            <a:endParaRPr lang="nb-NO" dirty="0"/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5803925"/>
            <a:ext cx="6912768" cy="433387"/>
          </a:xfrm>
        </p:spPr>
        <p:txBody>
          <a:bodyPr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  <a:lvl5pPr algn="r">
              <a:defRPr/>
            </a:lvl5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solidFill>
                  <a:srgbClr val="00338D"/>
                </a:solidFill>
                <a:latin typeface="Calibri" pitchFamily="34" charset="0"/>
              </a:rPr>
              <a:t>Klikk for å legge til dato og sted </a:t>
            </a:r>
          </a:p>
          <a:p>
            <a:pPr lvl="0"/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835200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844825"/>
            <a:ext cx="7632700" cy="377651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ECEEF-5377-45E9-946E-B271D1C73A1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73838" y="1341438"/>
            <a:ext cx="1908175" cy="42799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49313" y="1341438"/>
            <a:ext cx="5572125" cy="42799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4EA3-30FB-4103-B819-6BE52BC7375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9313" y="1196752"/>
            <a:ext cx="7632700" cy="468052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3AADF-B206-42A9-8088-D83F1A6FD2F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BA2EA-E9F8-4936-BA43-69F010E5C52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260648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49313" y="1196752"/>
            <a:ext cx="374015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41863" y="1268760"/>
            <a:ext cx="3740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DAF-8143-4E52-BE8D-FC65E038B47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8544" y="119675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8544" y="1916832"/>
            <a:ext cx="3740400" cy="42093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36976" y="1205062"/>
            <a:ext cx="374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41200" y="1988841"/>
            <a:ext cx="3740400" cy="4137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00C7D-C46B-48A3-A0D8-53CB6875932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6492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FDCB6-5780-4214-A803-A4E5BB08A21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4C4FE-31BE-4374-8B82-673B996102A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BA0B2-B562-47A0-900A-B35EEE06A12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83-9392-4BA3-B3A1-20F057233F2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4" y="332656"/>
            <a:ext cx="7632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268761"/>
            <a:ext cx="7632700" cy="43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Skriv inn tekst her</a:t>
            </a:r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128934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72680" y="6237312"/>
            <a:ext cx="237626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4968" y="6237312"/>
            <a:ext cx="180734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2C3FED8-DD6D-4120-99C6-8A01CD541CA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Logo SSHF_CMYK[1]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281" y="6165304"/>
            <a:ext cx="3239719" cy="540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8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8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8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338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8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776536" y="908720"/>
            <a:ext cx="8420100" cy="2232248"/>
          </a:xfrm>
        </p:spPr>
        <p:txBody>
          <a:bodyPr/>
          <a:lstStyle/>
          <a:p>
            <a:r>
              <a:rPr lang="nb-NO" sz="3600" dirty="0" smtClean="0"/>
              <a:t>Implementering av                                     «Prosjekt samhandling innen rehabiliteringsfeltet» </a:t>
            </a:r>
            <a:br>
              <a:rPr lang="nb-NO" sz="3600" dirty="0" smtClean="0"/>
            </a:br>
            <a:r>
              <a:rPr lang="nb-NO" sz="3600" dirty="0" smtClean="0"/>
              <a:t>i </a:t>
            </a:r>
            <a:r>
              <a:rPr lang="nb-NO" sz="3600" dirty="0"/>
              <a:t>SSHF  </a:t>
            </a:r>
            <a:r>
              <a:rPr lang="nb-NO" sz="3600" dirty="0" smtClean="0"/>
              <a:t>  </a:t>
            </a:r>
            <a:br>
              <a:rPr lang="nb-NO" sz="3600" dirty="0" smtClean="0"/>
            </a:br>
            <a:r>
              <a:rPr lang="nb-NO" sz="3600" dirty="0"/>
              <a:t/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485900" y="3429001"/>
            <a:ext cx="6934200" cy="792087"/>
          </a:xfrm>
        </p:spPr>
        <p:txBody>
          <a:bodyPr/>
          <a:lstStyle/>
          <a:p>
            <a:r>
              <a:rPr lang="nb-NO" sz="4000" b="1" dirty="0"/>
              <a:t>Fokus på koordinerende </a:t>
            </a:r>
            <a:r>
              <a:rPr lang="nb-NO" sz="4000" b="1" dirty="0" smtClean="0"/>
              <a:t>enhet</a:t>
            </a:r>
            <a:endParaRPr lang="nb-NO" sz="4000" b="1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Anne Kari Thomassen</a:t>
            </a:r>
          </a:p>
          <a:p>
            <a:r>
              <a:rPr lang="nb-NO" dirty="0"/>
              <a:t>20. Oktober 2015</a:t>
            </a:r>
          </a:p>
          <a:p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488504" y="692696"/>
            <a:ext cx="8915400" cy="561975"/>
          </a:xfrm>
        </p:spPr>
        <p:txBody>
          <a:bodyPr/>
          <a:lstStyle/>
          <a:p>
            <a:r>
              <a:rPr lang="nb-NO" altLang="nb-NO" dirty="0" smtClean="0"/>
              <a:t>Koordinerende enhet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78376"/>
              </p:ext>
            </p:extLst>
          </p:nvPr>
        </p:nvGraphicFramePr>
        <p:xfrm>
          <a:off x="560512" y="1196752"/>
          <a:ext cx="8659210" cy="50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Bindepunkt 4"/>
          <p:cNvSpPr/>
          <p:nvPr/>
        </p:nvSpPr>
        <p:spPr>
          <a:xfrm>
            <a:off x="4232920" y="1556792"/>
            <a:ext cx="1382713" cy="1214437"/>
          </a:xfrm>
          <a:prstGeom prst="flowChartConnector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>
                <a:solidFill>
                  <a:schemeClr val="tx2"/>
                </a:solidFill>
              </a:rPr>
              <a:t>Veiledende funksjon</a:t>
            </a:r>
          </a:p>
        </p:txBody>
      </p:sp>
      <p:sp>
        <p:nvSpPr>
          <p:cNvPr id="6" name="Bindepunkt 5"/>
          <p:cNvSpPr/>
          <p:nvPr/>
        </p:nvSpPr>
        <p:spPr>
          <a:xfrm>
            <a:off x="1352600" y="1556792"/>
            <a:ext cx="1384432" cy="1212850"/>
          </a:xfrm>
          <a:prstGeom prst="flowChartConnector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100" dirty="0">
                <a:solidFill>
                  <a:schemeClr val="tx2"/>
                </a:solidFill>
              </a:rPr>
              <a:t>Informasjon</a:t>
            </a:r>
          </a:p>
        </p:txBody>
      </p:sp>
      <p:sp>
        <p:nvSpPr>
          <p:cNvPr id="7" name="Bindepunkt 6"/>
          <p:cNvSpPr/>
          <p:nvPr/>
        </p:nvSpPr>
        <p:spPr>
          <a:xfrm>
            <a:off x="5889104" y="2452042"/>
            <a:ext cx="1382713" cy="1214437"/>
          </a:xfrm>
          <a:prstGeom prst="flowChartConnector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>
                <a:solidFill>
                  <a:schemeClr val="tx2"/>
                </a:solidFill>
              </a:rPr>
              <a:t>Overordnet funksjon</a:t>
            </a:r>
          </a:p>
        </p:txBody>
      </p:sp>
      <p:sp>
        <p:nvSpPr>
          <p:cNvPr id="8" name="Bindepunkt 7"/>
          <p:cNvSpPr/>
          <p:nvPr/>
        </p:nvSpPr>
        <p:spPr>
          <a:xfrm>
            <a:off x="7041232" y="1484784"/>
            <a:ext cx="1382713" cy="1212850"/>
          </a:xfrm>
          <a:prstGeom prst="flowChartConnector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400" dirty="0">
                <a:solidFill>
                  <a:schemeClr val="tx2"/>
                </a:solidFill>
              </a:rPr>
              <a:t>Nettverk</a:t>
            </a:r>
          </a:p>
        </p:txBody>
      </p:sp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0272" y="115888"/>
            <a:ext cx="3384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2-5 b</a:t>
            </a:r>
            <a:r>
              <a:rPr lang="nb-NO" dirty="0" smtClean="0"/>
              <a:t>. </a:t>
            </a:r>
            <a:r>
              <a:rPr lang="nb-NO" i="1" dirty="0" smtClean="0"/>
              <a:t>Koordinerende </a:t>
            </a:r>
            <a:r>
              <a:rPr lang="nb-NO" i="1" dirty="0"/>
              <a:t>enhet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Helseforetaket </a:t>
            </a:r>
            <a:r>
              <a:rPr lang="nb-NO" sz="2400" dirty="0"/>
              <a:t>skal ha en koordinerende enhet som skal ha en </a:t>
            </a:r>
            <a:r>
              <a:rPr lang="nb-NO" sz="2400" u="sng" dirty="0"/>
              <a:t>generell oversikt over </a:t>
            </a:r>
            <a:r>
              <a:rPr lang="nb-NO" sz="2400" u="sng" dirty="0" err="1"/>
              <a:t>habiliterings</a:t>
            </a:r>
            <a:r>
              <a:rPr lang="nb-NO" sz="2400" u="sng" dirty="0"/>
              <a:t>- og rehabiliteringstiltak i helseregionen.</a:t>
            </a:r>
            <a:r>
              <a:rPr lang="nb-NO" sz="2400" dirty="0"/>
              <a:t> 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Enheten </a:t>
            </a:r>
            <a:r>
              <a:rPr lang="nb-NO" sz="2400" dirty="0"/>
              <a:t>skal ha oversikt over, og </a:t>
            </a:r>
            <a:r>
              <a:rPr lang="nb-NO" sz="2400" u="sng" dirty="0"/>
              <a:t>nødvendig kontakt </a:t>
            </a:r>
            <a:r>
              <a:rPr lang="nb-NO" sz="2400" dirty="0"/>
              <a:t>med, </a:t>
            </a:r>
            <a:r>
              <a:rPr lang="nb-NO" sz="2400" dirty="0" err="1"/>
              <a:t>habiliterings</a:t>
            </a:r>
            <a:r>
              <a:rPr lang="nb-NO" sz="2400" dirty="0"/>
              <a:t>- og rehabiliteringsvirksomheten i kommunen. I tillegg skal enheten ha overordnet ansvar for arbeidet med </a:t>
            </a:r>
            <a:r>
              <a:rPr lang="nb-NO" sz="2400" u="sng" dirty="0"/>
              <a:t>individuell plan og for oppnevning, opplæring og veiledning av koordinator, jf. §§ 2-5 og 2-5 a.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12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44" y="332656"/>
            <a:ext cx="7632700" cy="576064"/>
          </a:xfrm>
        </p:spPr>
        <p:txBody>
          <a:bodyPr/>
          <a:lstStyle/>
          <a:p>
            <a:r>
              <a:rPr lang="nb-NO" dirty="0" smtClean="0"/>
              <a:t>Spesialisthelsetjenesteloven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6536" y="1196752"/>
            <a:ext cx="8640960" cy="4680520"/>
          </a:xfrm>
        </p:spPr>
        <p:txBody>
          <a:bodyPr/>
          <a:lstStyle/>
          <a:p>
            <a:r>
              <a:rPr lang="nb-NO" sz="1400" b="1" dirty="0"/>
              <a:t>2-5</a:t>
            </a:r>
            <a:r>
              <a:rPr lang="nb-NO" sz="1400" b="1" dirty="0" smtClean="0"/>
              <a:t>.  </a:t>
            </a:r>
            <a:r>
              <a:rPr lang="nb-NO" sz="1400" b="1" i="1" dirty="0" smtClean="0"/>
              <a:t>Individuell plan</a:t>
            </a:r>
          </a:p>
          <a:p>
            <a:pPr marL="0" indent="0">
              <a:buNone/>
            </a:pPr>
            <a:r>
              <a:rPr lang="nb-NO" sz="1400" dirty="0" smtClean="0"/>
              <a:t>Helseforetaket </a:t>
            </a:r>
            <a:r>
              <a:rPr lang="nb-NO" sz="1400" dirty="0"/>
              <a:t>skal utarbeide </a:t>
            </a:r>
            <a:r>
              <a:rPr lang="nb-NO" sz="1400" u="sng" dirty="0"/>
              <a:t>en individuell plan for pasienter med behov for langvarige og koordinerte tilbud. Helseforetaket skal samarbeide med andre tjenesteytere om planen for å bidra til et helhetlig tilbud for pasientene.</a:t>
            </a:r>
          </a:p>
          <a:p>
            <a:pPr marL="0" indent="0">
              <a:buNone/>
            </a:pPr>
            <a:r>
              <a:rPr lang="nb-NO" sz="1400" dirty="0"/>
              <a:t>Dersom en pasient har behov for tjenester både etter loven her og etter helse- og omsorgstjenesteloven, </a:t>
            </a:r>
            <a:r>
              <a:rPr lang="nb-NO" sz="1400" u="sng" dirty="0"/>
              <a:t>skal kommunen sørge for at arbeidet med planen settes i gang og koordineres.</a:t>
            </a:r>
            <a:r>
              <a:rPr lang="nb-NO" sz="1400" dirty="0"/>
              <a:t> </a:t>
            </a:r>
            <a:r>
              <a:rPr lang="nb-NO" sz="1400" u="sng" dirty="0"/>
              <a:t>Helseforetaket skal så snart som mulig varsle kommunen når det ser at det er behov for en individuell plan som omfatter tjenester både fra spesialisthelsetjenesten og kommunen, og skal i slike tilfeller medvirke i kommunens arbeid med individuell plan</a:t>
            </a:r>
            <a:r>
              <a:rPr lang="nb-NO" sz="1400" u="sng" dirty="0" smtClean="0"/>
              <a:t>.</a:t>
            </a:r>
            <a:endParaRPr lang="nb-NO" sz="1400" u="sng" dirty="0"/>
          </a:p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endParaRPr lang="nb-NO" sz="1400" dirty="0" smtClean="0"/>
          </a:p>
          <a:p>
            <a:r>
              <a:rPr lang="nb-NO" sz="1400" b="1" dirty="0" smtClean="0"/>
              <a:t>§ </a:t>
            </a:r>
            <a:r>
              <a:rPr lang="nb-NO" sz="1400" b="1" dirty="0"/>
              <a:t>2-5 </a:t>
            </a:r>
            <a:r>
              <a:rPr lang="nb-NO" sz="1400" b="1" dirty="0" smtClean="0"/>
              <a:t>a. </a:t>
            </a:r>
            <a:r>
              <a:rPr lang="nb-NO" sz="1400" b="1" i="1" dirty="0" smtClean="0"/>
              <a:t>Koordinator</a:t>
            </a:r>
          </a:p>
          <a:p>
            <a:pPr marL="0" indent="0">
              <a:buNone/>
            </a:pPr>
            <a:r>
              <a:rPr lang="nb-NO" sz="1400" dirty="0" smtClean="0"/>
              <a:t>For </a:t>
            </a:r>
            <a:r>
              <a:rPr lang="nb-NO" sz="1400" dirty="0"/>
              <a:t>pasienter med behov </a:t>
            </a:r>
            <a:r>
              <a:rPr lang="nb-NO" sz="1400" u="sng" dirty="0"/>
              <a:t>for komplekse eller langvarige og koordinerte tjenester etter loven her, skal det oppnevnes koordinator</a:t>
            </a:r>
            <a:r>
              <a:rPr lang="nb-NO" sz="1400" dirty="0"/>
              <a:t>. Koordinator skal sørge for nødvendig oppfølging av den enkelte pasient, sikre samordning av tjenestetilbudet i forbindelse med institusjonsopphold og overfor andre tjenesteytere samt sikre fremdrift i arbeidet med individuell plan.</a:t>
            </a:r>
          </a:p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Koordinatoren </a:t>
            </a:r>
            <a:r>
              <a:rPr lang="nb-NO" sz="1400" dirty="0"/>
              <a:t>bør være lege, men annet helsepersonell kan være koordinator når det anses hensiktsmessig og forsvarlig.</a:t>
            </a:r>
          </a:p>
          <a:p>
            <a:pPr marL="0" indent="0">
              <a:buNone/>
            </a:pPr>
            <a:endParaRPr lang="nb-NO" sz="1400" dirty="0" smtClean="0"/>
          </a:p>
          <a:p>
            <a:endParaRPr lang="nb-NO" sz="1400" dirty="0" smtClean="0"/>
          </a:p>
          <a:p>
            <a:pPr marL="0" indent="0">
              <a:buNone/>
            </a:pPr>
            <a:endParaRPr lang="nb-NO" sz="2400" i="1" dirty="0" smtClean="0"/>
          </a:p>
          <a:p>
            <a:pPr>
              <a:buNone/>
            </a:pPr>
            <a:r>
              <a:rPr lang="nb-NO" sz="2000" dirty="0" smtClean="0"/>
              <a:t>	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er SSHF i dette arbeidet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4528" y="1052736"/>
            <a:ext cx="7777485" cy="5256584"/>
          </a:xfrm>
        </p:spPr>
        <p:txBody>
          <a:bodyPr/>
          <a:lstStyle/>
          <a:p>
            <a:r>
              <a:rPr lang="nb-NO" dirty="0" smtClean="0"/>
              <a:t>Forankret i ledelsen i SSHF – Samhandlingsavdelingen</a:t>
            </a:r>
          </a:p>
          <a:p>
            <a:endParaRPr lang="nb-NO" dirty="0" smtClean="0"/>
          </a:p>
          <a:p>
            <a:r>
              <a:rPr lang="nb-NO" dirty="0" smtClean="0"/>
              <a:t>SSHF – Nettside - Tilbud innen somatikken – Krevende å holde den </a:t>
            </a:r>
            <a:r>
              <a:rPr lang="nb-NO" dirty="0" err="1" smtClean="0"/>
              <a:t>ajour</a:t>
            </a:r>
            <a:r>
              <a:rPr lang="nb-NO" dirty="0" smtClean="0"/>
              <a:t>. KPH og kirurgien</a:t>
            </a:r>
          </a:p>
          <a:p>
            <a:endParaRPr lang="nb-NO" dirty="0"/>
          </a:p>
          <a:p>
            <a:r>
              <a:rPr lang="nb-NO" dirty="0"/>
              <a:t>Handlingsplanen og prosjektets anbefalinger er drøftet og tatt med i budsjettprosessen for 2016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904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Prosjektet er et samarbeid </a:t>
            </a:r>
            <a:r>
              <a:rPr lang="nb-NO" dirty="0" err="1"/>
              <a:t>mlm</a:t>
            </a:r>
            <a:r>
              <a:rPr lang="nb-NO" dirty="0"/>
              <a:t> Knutepunktkommunene og SSHF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Prosjektintensjonen  - </a:t>
            </a:r>
            <a:r>
              <a:rPr lang="nb-NO" dirty="0" smtClean="0"/>
              <a:t>Videreføre erfaringer fra prosjektet </a:t>
            </a:r>
            <a:r>
              <a:rPr lang="nb-NO" dirty="0"/>
              <a:t>til de øvrige kommunene i </a:t>
            </a:r>
            <a:r>
              <a:rPr lang="nb-NO" dirty="0" smtClean="0"/>
              <a:t>Agder.</a:t>
            </a:r>
          </a:p>
          <a:p>
            <a:endParaRPr lang="nb-NO" dirty="0"/>
          </a:p>
          <a:p>
            <a:r>
              <a:rPr lang="nb-NO" dirty="0"/>
              <a:t>Må løftes til OSS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060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950" t="20160" r="15401" b="9281"/>
          <a:stretch>
            <a:fillRect/>
          </a:stretch>
        </p:blipFill>
        <p:spPr bwMode="auto">
          <a:xfrm>
            <a:off x="0" y="548680"/>
            <a:ext cx="980557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400" t="18000" r="14951" b="12161"/>
          <a:stretch>
            <a:fillRect/>
          </a:stretch>
        </p:blipFill>
        <p:spPr bwMode="auto">
          <a:xfrm>
            <a:off x="160204" y="0"/>
            <a:ext cx="974579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400" t="20880" r="14951" b="9281"/>
          <a:stretch>
            <a:fillRect/>
          </a:stretch>
        </p:blipFill>
        <p:spPr bwMode="auto">
          <a:xfrm>
            <a:off x="0" y="0"/>
            <a:ext cx="9906000" cy="612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SHF Liggende - uten bilde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SSHF Liggende - uten bilde</Template>
  <TotalTime>2094</TotalTime>
  <Words>581</Words>
  <Application>Microsoft Office PowerPoint</Application>
  <PresentationFormat>A4 (210 x 297 mm)</PresentationFormat>
  <Paragraphs>67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SSHF Liggende - uten bilde</vt:lpstr>
      <vt:lpstr>Implementering av                                     «Prosjekt samhandling innen rehabiliteringsfeltet»  i SSHF      </vt:lpstr>
      <vt:lpstr>Koordinerende enhet</vt:lpstr>
      <vt:lpstr>2-5 b. Koordinerende enhet</vt:lpstr>
      <vt:lpstr>Spesialisthelsetjenesteloven</vt:lpstr>
      <vt:lpstr>Hvor er SSHF i dette arbeidet ?</vt:lpstr>
      <vt:lpstr>PowerPoint-presentasjon</vt:lpstr>
      <vt:lpstr>PowerPoint-presentasjon</vt:lpstr>
      <vt:lpstr>PowerPoint-presentasjon</vt:lpstr>
      <vt:lpstr>PowerPoint-presentasjon</vt:lpstr>
    </vt:vector>
  </TitlesOfParts>
  <Company>Helse Sør-Øst RHF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 samhandling innen rehabiliteringsfeltet</dc:title>
  <dc:creator>silbos</dc:creator>
  <cp:lastModifiedBy>Stødle, Irene Vestøl</cp:lastModifiedBy>
  <cp:revision>194</cp:revision>
  <dcterms:created xsi:type="dcterms:W3CDTF">2015-05-12T12:06:23Z</dcterms:created>
  <dcterms:modified xsi:type="dcterms:W3CDTF">2015-10-20T10:58:35Z</dcterms:modified>
</cp:coreProperties>
</file>