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5" r:id="rId2"/>
    <p:sldId id="266" r:id="rId3"/>
    <p:sldId id="261" r:id="rId4"/>
    <p:sldId id="259" r:id="rId5"/>
    <p:sldId id="260" r:id="rId6"/>
    <p:sldId id="268" r:id="rId7"/>
    <p:sldId id="269" r:id="rId8"/>
    <p:sldId id="264" r:id="rId9"/>
    <p:sldId id="270" r:id="rId10"/>
    <p:sldId id="263" r:id="rId11"/>
    <p:sldId id="267" r:id="rId12"/>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943" autoAdjust="0"/>
  </p:normalViewPr>
  <p:slideViewPr>
    <p:cSldViewPr>
      <p:cViewPr>
        <p:scale>
          <a:sx n="113" d="100"/>
          <a:sy n="113" d="100"/>
        </p:scale>
        <p:origin x="-157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04F5AF-53B0-49F9-897C-C566ED4040E1}" type="datetimeFigureOut">
              <a:rPr lang="nb-NO" smtClean="0"/>
              <a:t>21.10.2015</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F03A17-76D9-4959-A245-2EB420E627F5}" type="slidenum">
              <a:rPr lang="nb-NO" smtClean="0"/>
              <a:t>‹#›</a:t>
            </a:fld>
            <a:endParaRPr lang="nb-NO"/>
          </a:p>
        </p:txBody>
      </p:sp>
    </p:spTree>
    <p:extLst>
      <p:ext uri="{BB962C8B-B14F-4D97-AF65-F5344CB8AC3E}">
        <p14:creationId xmlns:p14="http://schemas.microsoft.com/office/powerpoint/2010/main" val="2289424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2CF03A17-76D9-4959-A245-2EB420E627F5}" type="slidenum">
              <a:rPr lang="nb-NO" smtClean="0"/>
              <a:t>2</a:t>
            </a:fld>
            <a:endParaRPr lang="nb-NO" dirty="0"/>
          </a:p>
        </p:txBody>
      </p:sp>
    </p:spTree>
    <p:extLst>
      <p:ext uri="{BB962C8B-B14F-4D97-AF65-F5344CB8AC3E}">
        <p14:creationId xmlns:p14="http://schemas.microsoft.com/office/powerpoint/2010/main" val="2715907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2CF03A17-76D9-4959-A245-2EB420E627F5}" type="slidenum">
              <a:rPr lang="nb-NO" smtClean="0"/>
              <a:t>3</a:t>
            </a:fld>
            <a:endParaRPr lang="nb-NO"/>
          </a:p>
        </p:txBody>
      </p:sp>
    </p:spTree>
    <p:extLst>
      <p:ext uri="{BB962C8B-B14F-4D97-AF65-F5344CB8AC3E}">
        <p14:creationId xmlns:p14="http://schemas.microsoft.com/office/powerpoint/2010/main" val="2201508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Kommunens helse og omsorgsplan 2012- 2021.</a:t>
            </a:r>
            <a:endParaRPr lang="nb-NO" dirty="0"/>
          </a:p>
        </p:txBody>
      </p:sp>
      <p:sp>
        <p:nvSpPr>
          <p:cNvPr id="4" name="Plassholder for lysbildenummer 3"/>
          <p:cNvSpPr>
            <a:spLocks noGrp="1"/>
          </p:cNvSpPr>
          <p:nvPr>
            <p:ph type="sldNum" sz="quarter" idx="10"/>
          </p:nvPr>
        </p:nvSpPr>
        <p:spPr/>
        <p:txBody>
          <a:bodyPr/>
          <a:lstStyle/>
          <a:p>
            <a:fld id="{2CF03A17-76D9-4959-A245-2EB420E627F5}" type="slidenum">
              <a:rPr lang="nb-NO" smtClean="0"/>
              <a:t>4</a:t>
            </a:fld>
            <a:endParaRPr lang="nb-NO" dirty="0"/>
          </a:p>
        </p:txBody>
      </p:sp>
    </p:spTree>
    <p:extLst>
      <p:ext uri="{BB962C8B-B14F-4D97-AF65-F5344CB8AC3E}">
        <p14:creationId xmlns:p14="http://schemas.microsoft.com/office/powerpoint/2010/main" val="1274607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2CF03A17-76D9-4959-A245-2EB420E627F5}" type="slidenum">
              <a:rPr lang="nb-NO" smtClean="0"/>
              <a:t>5</a:t>
            </a:fld>
            <a:endParaRPr lang="nb-NO" dirty="0"/>
          </a:p>
        </p:txBody>
      </p:sp>
    </p:spTree>
    <p:extLst>
      <p:ext uri="{BB962C8B-B14F-4D97-AF65-F5344CB8AC3E}">
        <p14:creationId xmlns:p14="http://schemas.microsoft.com/office/powerpoint/2010/main" val="29099715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2CF03A17-76D9-4959-A245-2EB420E627F5}" type="slidenum">
              <a:rPr lang="nb-NO" smtClean="0">
                <a:solidFill>
                  <a:prstClr val="black"/>
                </a:solidFill>
              </a:rPr>
              <a:pPr/>
              <a:t>6</a:t>
            </a:fld>
            <a:endParaRPr lang="nb-NO" dirty="0">
              <a:solidFill>
                <a:prstClr val="black"/>
              </a:solidFill>
            </a:endParaRPr>
          </a:p>
        </p:txBody>
      </p:sp>
    </p:spTree>
    <p:extLst>
      <p:ext uri="{BB962C8B-B14F-4D97-AF65-F5344CB8AC3E}">
        <p14:creationId xmlns:p14="http://schemas.microsoft.com/office/powerpoint/2010/main" val="2909971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2CF03A17-76D9-4959-A245-2EB420E627F5}" type="slidenum">
              <a:rPr lang="nb-NO" smtClean="0">
                <a:solidFill>
                  <a:prstClr val="black"/>
                </a:solidFill>
              </a:rPr>
              <a:pPr/>
              <a:t>7</a:t>
            </a:fld>
            <a:endParaRPr lang="nb-NO" dirty="0">
              <a:solidFill>
                <a:prstClr val="black"/>
              </a:solidFill>
            </a:endParaRPr>
          </a:p>
        </p:txBody>
      </p:sp>
    </p:spTree>
    <p:extLst>
      <p:ext uri="{BB962C8B-B14F-4D97-AF65-F5344CB8AC3E}">
        <p14:creationId xmlns:p14="http://schemas.microsoft.com/office/powerpoint/2010/main" val="2909971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A3584848-950D-44B4-8B34-36368FD0DF80}" type="datetimeFigureOut">
              <a:rPr lang="nb-NO" smtClean="0"/>
              <a:t>21.10.2015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9E9BD66B-1FDF-477F-B008-3D092482908A}" type="slidenum">
              <a:rPr lang="nb-NO" smtClean="0"/>
              <a:t>‹#›</a:t>
            </a:fld>
            <a:endParaRPr lang="nb-NO"/>
          </a:p>
        </p:txBody>
      </p:sp>
    </p:spTree>
    <p:extLst>
      <p:ext uri="{BB962C8B-B14F-4D97-AF65-F5344CB8AC3E}">
        <p14:creationId xmlns:p14="http://schemas.microsoft.com/office/powerpoint/2010/main" val="3263577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A3584848-950D-44B4-8B34-36368FD0DF80}" type="datetimeFigureOut">
              <a:rPr lang="nb-NO" smtClean="0"/>
              <a:t>21.10.2015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9E9BD66B-1FDF-477F-B008-3D092482908A}" type="slidenum">
              <a:rPr lang="nb-NO" smtClean="0"/>
              <a:t>‹#›</a:t>
            </a:fld>
            <a:endParaRPr lang="nb-NO"/>
          </a:p>
        </p:txBody>
      </p:sp>
    </p:spTree>
    <p:extLst>
      <p:ext uri="{BB962C8B-B14F-4D97-AF65-F5344CB8AC3E}">
        <p14:creationId xmlns:p14="http://schemas.microsoft.com/office/powerpoint/2010/main" val="432986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A3584848-950D-44B4-8B34-36368FD0DF80}" type="datetimeFigureOut">
              <a:rPr lang="nb-NO" smtClean="0"/>
              <a:t>21.10.2015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9E9BD66B-1FDF-477F-B008-3D092482908A}" type="slidenum">
              <a:rPr lang="nb-NO" smtClean="0"/>
              <a:t>‹#›</a:t>
            </a:fld>
            <a:endParaRPr lang="nb-NO"/>
          </a:p>
        </p:txBody>
      </p:sp>
    </p:spTree>
    <p:extLst>
      <p:ext uri="{BB962C8B-B14F-4D97-AF65-F5344CB8AC3E}">
        <p14:creationId xmlns:p14="http://schemas.microsoft.com/office/powerpoint/2010/main" val="1965079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A3584848-950D-44B4-8B34-36368FD0DF80}" type="datetimeFigureOut">
              <a:rPr lang="nb-NO" smtClean="0"/>
              <a:t>21.10.2015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9E9BD66B-1FDF-477F-B008-3D092482908A}" type="slidenum">
              <a:rPr lang="nb-NO" smtClean="0"/>
              <a:t>‹#›</a:t>
            </a:fld>
            <a:endParaRPr lang="nb-NO"/>
          </a:p>
        </p:txBody>
      </p:sp>
    </p:spTree>
    <p:extLst>
      <p:ext uri="{BB962C8B-B14F-4D97-AF65-F5344CB8AC3E}">
        <p14:creationId xmlns:p14="http://schemas.microsoft.com/office/powerpoint/2010/main" val="3251195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A3584848-950D-44B4-8B34-36368FD0DF80}" type="datetimeFigureOut">
              <a:rPr lang="nb-NO" smtClean="0"/>
              <a:t>21.10.2015</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9E9BD66B-1FDF-477F-B008-3D092482908A}" type="slidenum">
              <a:rPr lang="nb-NO" smtClean="0"/>
              <a:t>‹#›</a:t>
            </a:fld>
            <a:endParaRPr lang="nb-NO"/>
          </a:p>
        </p:txBody>
      </p:sp>
    </p:spTree>
    <p:extLst>
      <p:ext uri="{BB962C8B-B14F-4D97-AF65-F5344CB8AC3E}">
        <p14:creationId xmlns:p14="http://schemas.microsoft.com/office/powerpoint/2010/main" val="468798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A3584848-950D-44B4-8B34-36368FD0DF80}" type="datetimeFigureOut">
              <a:rPr lang="nb-NO" smtClean="0"/>
              <a:t>21.10.2015</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9E9BD66B-1FDF-477F-B008-3D092482908A}" type="slidenum">
              <a:rPr lang="nb-NO" smtClean="0"/>
              <a:t>‹#›</a:t>
            </a:fld>
            <a:endParaRPr lang="nb-NO"/>
          </a:p>
        </p:txBody>
      </p:sp>
    </p:spTree>
    <p:extLst>
      <p:ext uri="{BB962C8B-B14F-4D97-AF65-F5344CB8AC3E}">
        <p14:creationId xmlns:p14="http://schemas.microsoft.com/office/powerpoint/2010/main" val="4175341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A3584848-950D-44B4-8B34-36368FD0DF80}" type="datetimeFigureOut">
              <a:rPr lang="nb-NO" smtClean="0"/>
              <a:t>21.10.2015</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9E9BD66B-1FDF-477F-B008-3D092482908A}" type="slidenum">
              <a:rPr lang="nb-NO" smtClean="0"/>
              <a:t>‹#›</a:t>
            </a:fld>
            <a:endParaRPr lang="nb-NO"/>
          </a:p>
        </p:txBody>
      </p:sp>
    </p:spTree>
    <p:extLst>
      <p:ext uri="{BB962C8B-B14F-4D97-AF65-F5344CB8AC3E}">
        <p14:creationId xmlns:p14="http://schemas.microsoft.com/office/powerpoint/2010/main" val="802103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A3584848-950D-44B4-8B34-36368FD0DF80}" type="datetimeFigureOut">
              <a:rPr lang="nb-NO" smtClean="0"/>
              <a:t>21.10.2015</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9E9BD66B-1FDF-477F-B008-3D092482908A}" type="slidenum">
              <a:rPr lang="nb-NO" smtClean="0"/>
              <a:t>‹#›</a:t>
            </a:fld>
            <a:endParaRPr lang="nb-NO"/>
          </a:p>
        </p:txBody>
      </p:sp>
    </p:spTree>
    <p:extLst>
      <p:ext uri="{BB962C8B-B14F-4D97-AF65-F5344CB8AC3E}">
        <p14:creationId xmlns:p14="http://schemas.microsoft.com/office/powerpoint/2010/main" val="1469606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A3584848-950D-44B4-8B34-36368FD0DF80}" type="datetimeFigureOut">
              <a:rPr lang="nb-NO" smtClean="0"/>
              <a:t>21.10.2015</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9E9BD66B-1FDF-477F-B008-3D092482908A}" type="slidenum">
              <a:rPr lang="nb-NO" smtClean="0"/>
              <a:t>‹#›</a:t>
            </a:fld>
            <a:endParaRPr lang="nb-NO"/>
          </a:p>
        </p:txBody>
      </p:sp>
    </p:spTree>
    <p:extLst>
      <p:ext uri="{BB962C8B-B14F-4D97-AF65-F5344CB8AC3E}">
        <p14:creationId xmlns:p14="http://schemas.microsoft.com/office/powerpoint/2010/main" val="418562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A3584848-950D-44B4-8B34-36368FD0DF80}" type="datetimeFigureOut">
              <a:rPr lang="nb-NO" smtClean="0"/>
              <a:t>21.10.2015</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9E9BD66B-1FDF-477F-B008-3D092482908A}" type="slidenum">
              <a:rPr lang="nb-NO" smtClean="0"/>
              <a:t>‹#›</a:t>
            </a:fld>
            <a:endParaRPr lang="nb-NO"/>
          </a:p>
        </p:txBody>
      </p:sp>
    </p:spTree>
    <p:extLst>
      <p:ext uri="{BB962C8B-B14F-4D97-AF65-F5344CB8AC3E}">
        <p14:creationId xmlns:p14="http://schemas.microsoft.com/office/powerpoint/2010/main" val="2894121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A3584848-950D-44B4-8B34-36368FD0DF80}" type="datetimeFigureOut">
              <a:rPr lang="nb-NO" smtClean="0"/>
              <a:t>21.10.2015</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9E9BD66B-1FDF-477F-B008-3D092482908A}" type="slidenum">
              <a:rPr lang="nb-NO" smtClean="0"/>
              <a:t>‹#›</a:t>
            </a:fld>
            <a:endParaRPr lang="nb-NO"/>
          </a:p>
        </p:txBody>
      </p:sp>
    </p:spTree>
    <p:extLst>
      <p:ext uri="{BB962C8B-B14F-4D97-AF65-F5344CB8AC3E}">
        <p14:creationId xmlns:p14="http://schemas.microsoft.com/office/powerpoint/2010/main" val="3685181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584848-950D-44B4-8B34-36368FD0DF80}" type="datetimeFigureOut">
              <a:rPr lang="nb-NO" smtClean="0"/>
              <a:t>21.10.2015</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9BD66B-1FDF-477F-B008-3D092482908A}" type="slidenum">
              <a:rPr lang="nb-NO" smtClean="0"/>
              <a:t>‹#›</a:t>
            </a:fld>
            <a:endParaRPr lang="nb-NO"/>
          </a:p>
        </p:txBody>
      </p:sp>
    </p:spTree>
    <p:extLst>
      <p:ext uri="{BB962C8B-B14F-4D97-AF65-F5344CB8AC3E}">
        <p14:creationId xmlns:p14="http://schemas.microsoft.com/office/powerpoint/2010/main" val="3849382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1251520"/>
            <a:ext cx="8229600" cy="1080120"/>
          </a:xfrm>
        </p:spPr>
        <p:txBody>
          <a:bodyPr>
            <a:normAutofit/>
          </a:bodyPr>
          <a:lstStyle/>
          <a:p>
            <a:endParaRPr lang="nb-NO" dirty="0"/>
          </a:p>
        </p:txBody>
      </p:sp>
      <p:sp>
        <p:nvSpPr>
          <p:cNvPr id="3" name="Plassholder for innhold 2"/>
          <p:cNvSpPr>
            <a:spLocks noGrp="1"/>
          </p:cNvSpPr>
          <p:nvPr>
            <p:ph idx="1"/>
          </p:nvPr>
        </p:nvSpPr>
        <p:spPr/>
        <p:txBody>
          <a:bodyPr>
            <a:normAutofit/>
          </a:bodyPr>
          <a:lstStyle/>
          <a:p>
            <a:pPr marL="0" indent="0" algn="ctr">
              <a:buNone/>
            </a:pPr>
            <a:endParaRPr lang="nb-NO" sz="3600" dirty="0" smtClean="0"/>
          </a:p>
          <a:p>
            <a:pPr marL="0" indent="0" algn="ctr">
              <a:buNone/>
            </a:pPr>
            <a:endParaRPr lang="nb-NO" sz="3600" dirty="0"/>
          </a:p>
          <a:p>
            <a:pPr marL="0" indent="0" algn="ctr">
              <a:buNone/>
            </a:pPr>
            <a:r>
              <a:rPr lang="nb-NO" sz="3600" b="1" dirty="0" smtClean="0"/>
              <a:t>Koordinerende enhet</a:t>
            </a:r>
          </a:p>
          <a:p>
            <a:pPr marL="0" indent="0" algn="ctr">
              <a:buNone/>
            </a:pPr>
            <a:r>
              <a:rPr lang="nb-NO" sz="3600" b="1" dirty="0" smtClean="0"/>
              <a:t>Farsund kommune</a:t>
            </a:r>
            <a:endParaRPr lang="nb-NO" sz="3600" b="1" dirty="0"/>
          </a:p>
        </p:txBody>
      </p:sp>
      <p:pic>
        <p:nvPicPr>
          <p:cNvPr id="4"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704975" y="332656"/>
            <a:ext cx="5734050" cy="542925"/>
          </a:xfrm>
          <a:prstGeom prst="rect">
            <a:avLst/>
          </a:prstGeom>
          <a:noFill/>
          <a:ln>
            <a:noFill/>
          </a:ln>
          <a:extLst/>
        </p:spPr>
      </p:pic>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835696" y="5877272"/>
            <a:ext cx="5760720" cy="459740"/>
          </a:xfrm>
          <a:prstGeom prst="rect">
            <a:avLst/>
          </a:prstGeom>
          <a:noFill/>
          <a:ln>
            <a:noFill/>
          </a:ln>
          <a:effectLst/>
          <a:extLst/>
        </p:spPr>
      </p:pic>
    </p:spTree>
    <p:extLst>
      <p:ext uri="{BB962C8B-B14F-4D97-AF65-F5344CB8AC3E}">
        <p14:creationId xmlns:p14="http://schemas.microsoft.com/office/powerpoint/2010/main" val="3642885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899592" y="1859340"/>
            <a:ext cx="6984776" cy="3170099"/>
          </a:xfrm>
          <a:prstGeom prst="rect">
            <a:avLst/>
          </a:prstGeom>
        </p:spPr>
        <p:txBody>
          <a:bodyPr wrap="square">
            <a:spAutoFit/>
          </a:bodyPr>
          <a:lstStyle/>
          <a:p>
            <a:r>
              <a:rPr lang="nb-NO" sz="2000" b="1" dirty="0" smtClean="0"/>
              <a:t>Effekt av web- basert IP på systemnivå:</a:t>
            </a:r>
            <a:endParaRPr lang="nb-NO" sz="2400" dirty="0"/>
          </a:p>
          <a:p>
            <a:r>
              <a:rPr lang="nb-NO" sz="2000" dirty="0" smtClean="0"/>
              <a:t>Web-basert </a:t>
            </a:r>
            <a:r>
              <a:rPr lang="nb-NO" sz="2000" dirty="0"/>
              <a:t>IP gir </a:t>
            </a:r>
            <a:r>
              <a:rPr lang="nb-NO" sz="2000" dirty="0" smtClean="0"/>
              <a:t>kommunen </a:t>
            </a:r>
            <a:r>
              <a:rPr lang="nb-NO" sz="2000" dirty="0"/>
              <a:t>en overordnet, samlet og anonymisert statistikk, som viser omfanget av individuelle </a:t>
            </a:r>
            <a:r>
              <a:rPr lang="nb-NO" sz="2000" dirty="0" smtClean="0"/>
              <a:t>planer i Farsund. </a:t>
            </a:r>
          </a:p>
          <a:p>
            <a:r>
              <a:rPr lang="nb-NO" sz="2000" dirty="0" smtClean="0"/>
              <a:t>Gir kommunen god oversikt </a:t>
            </a:r>
            <a:r>
              <a:rPr lang="nb-NO" sz="2000" dirty="0"/>
              <a:t>over hvor mange planer som til enhver tid er i aktiv bruk, og hvor mange som er passive. </a:t>
            </a:r>
            <a:endParaRPr lang="nb-NO" sz="2000" dirty="0" smtClean="0"/>
          </a:p>
          <a:p>
            <a:r>
              <a:rPr lang="nb-NO" sz="2000" dirty="0" smtClean="0"/>
              <a:t>Gir også oversikt over hvor </a:t>
            </a:r>
            <a:r>
              <a:rPr lang="nb-NO" sz="2000" dirty="0"/>
              <a:t>mange planer den enkelte koordinator </a:t>
            </a:r>
            <a:r>
              <a:rPr lang="nb-NO" sz="2000" dirty="0" smtClean="0"/>
              <a:t>har ansvar for, </a:t>
            </a:r>
            <a:r>
              <a:rPr lang="nb-NO" sz="2000" dirty="0"/>
              <a:t>aldersfordeling på planeier med mer. </a:t>
            </a:r>
            <a:endParaRPr lang="nb-NO" sz="2000" dirty="0" smtClean="0"/>
          </a:p>
          <a:p>
            <a:r>
              <a:rPr lang="nb-NO" sz="2000" dirty="0" smtClean="0"/>
              <a:t>Dette </a:t>
            </a:r>
            <a:r>
              <a:rPr lang="nb-NO" sz="2000" dirty="0"/>
              <a:t>kan danne </a:t>
            </a:r>
            <a:r>
              <a:rPr lang="nb-NO" sz="2000" dirty="0" smtClean="0"/>
              <a:t>grunnlag </a:t>
            </a:r>
            <a:r>
              <a:rPr lang="nb-NO" sz="2000" dirty="0"/>
              <a:t>for et viktig oppfølgingsarbeid i </a:t>
            </a:r>
            <a:r>
              <a:rPr lang="nb-NO" sz="2000" dirty="0" smtClean="0"/>
              <a:t>kommunen. </a:t>
            </a:r>
            <a:endParaRPr lang="nb-NO" sz="2000" dirty="0"/>
          </a:p>
        </p:txBody>
      </p:sp>
      <p:pic>
        <p:nvPicPr>
          <p:cNvPr id="3"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704975" y="332656"/>
            <a:ext cx="5734050" cy="542925"/>
          </a:xfrm>
          <a:prstGeom prst="rect">
            <a:avLst/>
          </a:prstGeom>
          <a:noFill/>
          <a:ln>
            <a:noFill/>
          </a:ln>
          <a:extLst/>
        </p:spPr>
      </p:pic>
      <p:pic>
        <p:nvPicPr>
          <p:cNvPr id="4"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835696" y="5877272"/>
            <a:ext cx="5760720" cy="459740"/>
          </a:xfrm>
          <a:prstGeom prst="rect">
            <a:avLst/>
          </a:prstGeom>
          <a:noFill/>
          <a:ln>
            <a:noFill/>
          </a:ln>
          <a:effectLst/>
          <a:extLst/>
        </p:spPr>
      </p:pic>
    </p:spTree>
    <p:extLst>
      <p:ext uri="{BB962C8B-B14F-4D97-AF65-F5344CB8AC3E}">
        <p14:creationId xmlns:p14="http://schemas.microsoft.com/office/powerpoint/2010/main" val="1134485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704975" y="332656"/>
            <a:ext cx="5734050" cy="542925"/>
          </a:xfrm>
          <a:prstGeom prst="rect">
            <a:avLst/>
          </a:prstGeom>
          <a:noFill/>
          <a:ln>
            <a:noFill/>
          </a:ln>
          <a:extLst/>
        </p:spPr>
      </p:pic>
      <p:pic>
        <p:nvPicPr>
          <p:cNvPr id="3"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835696" y="5877272"/>
            <a:ext cx="5760720" cy="459740"/>
          </a:xfrm>
          <a:prstGeom prst="rect">
            <a:avLst/>
          </a:prstGeom>
          <a:noFill/>
          <a:ln>
            <a:noFill/>
          </a:ln>
          <a:effectLst/>
          <a:extLst/>
        </p:spPr>
      </p:pic>
      <p:sp>
        <p:nvSpPr>
          <p:cNvPr id="4" name="Rektangel 3"/>
          <p:cNvSpPr/>
          <p:nvPr/>
        </p:nvSpPr>
        <p:spPr>
          <a:xfrm>
            <a:off x="2286000" y="3105835"/>
            <a:ext cx="4572000" cy="646331"/>
          </a:xfrm>
          <a:prstGeom prst="rect">
            <a:avLst/>
          </a:prstGeom>
        </p:spPr>
        <p:txBody>
          <a:bodyPr>
            <a:spAutoFit/>
          </a:bodyPr>
          <a:lstStyle/>
          <a:p>
            <a:r>
              <a:rPr lang="nb-NO" sz="3600" b="1" dirty="0" smtClean="0">
                <a:solidFill>
                  <a:srgbClr val="FF0000"/>
                </a:solidFill>
              </a:rPr>
              <a:t>Takk for meg…</a:t>
            </a:r>
            <a:r>
              <a:rPr lang="nb-NO" sz="3600" b="1" dirty="0" smtClean="0">
                <a:solidFill>
                  <a:srgbClr val="FF0000"/>
                </a:solidFill>
                <a:sym typeface="Wingdings"/>
              </a:rPr>
              <a:t></a:t>
            </a:r>
            <a:endParaRPr lang="nb-NO" sz="3600" dirty="0">
              <a:solidFill>
                <a:srgbClr val="FF0000"/>
              </a:solidFill>
            </a:endParaRPr>
          </a:p>
        </p:txBody>
      </p:sp>
    </p:spTree>
    <p:extLst>
      <p:ext uri="{BB962C8B-B14F-4D97-AF65-F5344CB8AC3E}">
        <p14:creationId xmlns:p14="http://schemas.microsoft.com/office/powerpoint/2010/main" val="3519190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404664"/>
            <a:ext cx="8229600" cy="792088"/>
          </a:xfrm>
        </p:spPr>
        <p:txBody>
          <a:bodyPr>
            <a:normAutofit fontScale="90000"/>
          </a:bodyPr>
          <a:lstStyle/>
          <a:p>
            <a:r>
              <a:rPr lang="nb-NO" dirty="0" smtClean="0"/>
              <a:t>Fra kommunens helse og omsorgsplan </a:t>
            </a:r>
            <a:r>
              <a:rPr lang="nb-NO" sz="1800" dirty="0" smtClean="0"/>
              <a:t>(vedtatt 2012)</a:t>
            </a:r>
            <a:endParaRPr lang="nb-NO" sz="1800" dirty="0"/>
          </a:p>
        </p:txBody>
      </p:sp>
      <p:sp>
        <p:nvSpPr>
          <p:cNvPr id="3" name="Plassholder for innhold 2"/>
          <p:cNvSpPr>
            <a:spLocks noGrp="1"/>
          </p:cNvSpPr>
          <p:nvPr>
            <p:ph idx="1"/>
          </p:nvPr>
        </p:nvSpPr>
        <p:spPr>
          <a:xfrm>
            <a:off x="611560" y="1196752"/>
            <a:ext cx="8075240" cy="4929411"/>
          </a:xfrm>
        </p:spPr>
        <p:txBody>
          <a:bodyPr>
            <a:normAutofit/>
          </a:bodyPr>
          <a:lstStyle/>
          <a:p>
            <a:r>
              <a:rPr lang="nb-NO" sz="2400" dirty="0" smtClean="0"/>
              <a:t>Kommunen manglet en tydelig, åpen og tilgjengelig koordinerende enhet for rehabilitering, habilitering og individuell plan </a:t>
            </a:r>
          </a:p>
          <a:p>
            <a:r>
              <a:rPr lang="nb-NO" sz="2400" dirty="0" smtClean="0"/>
              <a:t>Kommunen manglet felles utredning, saksbehandling og tildeling av tjenester etter Lov om kommunale helse og omsorgstjenester som også omfatter psykisk helsehjelp og rustiltak. Kan føre til at ikke alle søknader blir utredet og behandlet ut fra en tverrfaglig tilnærming. </a:t>
            </a:r>
          </a:p>
          <a:p>
            <a:r>
              <a:rPr lang="nb-NO" sz="2400" dirty="0" smtClean="0"/>
              <a:t>Kommunen hadde utfordringer knyttet til opplæring av koordinatorer, koordinering av individuelle planer og tekniske løsninger for samhandling og deling av informasjon</a:t>
            </a:r>
            <a:endParaRPr lang="nb-NO" sz="2400" dirty="0"/>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835696" y="5877272"/>
            <a:ext cx="5760720" cy="459740"/>
          </a:xfrm>
          <a:prstGeom prst="rect">
            <a:avLst/>
          </a:prstGeom>
          <a:noFill/>
          <a:ln>
            <a:noFill/>
          </a:ln>
          <a:effectLst/>
          <a:extLst/>
        </p:spPr>
      </p:pic>
    </p:spTree>
    <p:extLst>
      <p:ext uri="{BB962C8B-B14F-4D97-AF65-F5344CB8AC3E}">
        <p14:creationId xmlns:p14="http://schemas.microsoft.com/office/powerpoint/2010/main" val="4216910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043608" y="1443841"/>
            <a:ext cx="6984776" cy="4154984"/>
          </a:xfrm>
          <a:prstGeom prst="rect">
            <a:avLst/>
          </a:prstGeom>
        </p:spPr>
        <p:txBody>
          <a:bodyPr wrap="square">
            <a:spAutoFit/>
          </a:bodyPr>
          <a:lstStyle/>
          <a:p>
            <a:r>
              <a:rPr lang="nb-NO" sz="2400" b="1" dirty="0" smtClean="0"/>
              <a:t>Utfordringer ift det praktiske arbeidet med IP: </a:t>
            </a:r>
          </a:p>
          <a:p>
            <a:endParaRPr lang="nb-NO" sz="2000" b="1" dirty="0"/>
          </a:p>
          <a:p>
            <a:pPr marL="342900" indent="-342900">
              <a:buFont typeface="Arial" panose="020B0604020202020204" pitchFamily="34" charset="0"/>
              <a:buChar char="•"/>
            </a:pPr>
            <a:r>
              <a:rPr lang="nb-NO" sz="2000" dirty="0" smtClean="0"/>
              <a:t>Å </a:t>
            </a:r>
            <a:r>
              <a:rPr lang="nb-NO" sz="2000" dirty="0"/>
              <a:t>få ansatte til å ta rollen som koordinator for brukere med individuell plan </a:t>
            </a:r>
          </a:p>
          <a:p>
            <a:pPr marL="342900" indent="-342900">
              <a:buFont typeface="Arial" panose="020B0604020202020204" pitchFamily="34" charset="0"/>
              <a:buChar char="•"/>
            </a:pPr>
            <a:r>
              <a:rPr lang="nb-NO" sz="2000" dirty="0"/>
              <a:t>U</a:t>
            </a:r>
            <a:r>
              <a:rPr lang="nb-NO" sz="2000" dirty="0" smtClean="0"/>
              <a:t>like </a:t>
            </a:r>
            <a:r>
              <a:rPr lang="nb-NO" sz="2000" dirty="0"/>
              <a:t>oppfatninger av ansvar i forskjellige kommunale enheter og sektorer </a:t>
            </a:r>
          </a:p>
          <a:p>
            <a:pPr marL="342900" indent="-342900">
              <a:buFont typeface="Arial" panose="020B0604020202020204" pitchFamily="34" charset="0"/>
              <a:buChar char="•"/>
            </a:pPr>
            <a:r>
              <a:rPr lang="nb-NO" sz="2000" dirty="0" smtClean="0"/>
              <a:t>Enhetenes </a:t>
            </a:r>
            <a:r>
              <a:rPr lang="nb-NO" sz="2000" dirty="0"/>
              <a:t>budsjettdisiplin som hinder for gode tverrfaglige og tverrenhetlige løsninger </a:t>
            </a:r>
          </a:p>
          <a:p>
            <a:pPr marL="342900" indent="-342900">
              <a:buFont typeface="Arial" panose="020B0604020202020204" pitchFamily="34" charset="0"/>
              <a:buChar char="•"/>
            </a:pPr>
            <a:r>
              <a:rPr lang="nb-NO" sz="2000" dirty="0"/>
              <a:t>S</a:t>
            </a:r>
            <a:r>
              <a:rPr lang="nb-NO" sz="2000" dirty="0" smtClean="0"/>
              <a:t>amarbeid </a:t>
            </a:r>
            <a:r>
              <a:rPr lang="nb-NO" sz="2000" dirty="0"/>
              <a:t>med tjenester utenom de tradisjonelle helse-, pleie- og omsorgstjenestene </a:t>
            </a:r>
          </a:p>
          <a:p>
            <a:pPr marL="342900" indent="-342900">
              <a:buFont typeface="Arial" panose="020B0604020202020204" pitchFamily="34" charset="0"/>
              <a:buChar char="•"/>
            </a:pPr>
            <a:r>
              <a:rPr lang="nb-NO" sz="2000" dirty="0"/>
              <a:t>S</a:t>
            </a:r>
            <a:r>
              <a:rPr lang="nb-NO" sz="2000" dirty="0" smtClean="0"/>
              <a:t>ikre </a:t>
            </a:r>
            <a:r>
              <a:rPr lang="nb-NO" sz="2000" dirty="0"/>
              <a:t>tilstrekkelig informasjonsspredning </a:t>
            </a:r>
          </a:p>
          <a:p>
            <a:pPr marL="342900" indent="-342900">
              <a:buFont typeface="Arial" panose="020B0604020202020204" pitchFamily="34" charset="0"/>
              <a:buChar char="•"/>
            </a:pPr>
            <a:r>
              <a:rPr lang="nb-NO" sz="2000" dirty="0"/>
              <a:t>G</a:t>
            </a:r>
            <a:r>
              <a:rPr lang="nb-NO" sz="2000" dirty="0" smtClean="0"/>
              <a:t>ode </a:t>
            </a:r>
            <a:r>
              <a:rPr lang="nb-NO" sz="2000" dirty="0"/>
              <a:t>prosedyrer for tverrfaglig samarbeid </a:t>
            </a:r>
            <a:r>
              <a:rPr lang="nb-NO" sz="2000" dirty="0" smtClean="0"/>
              <a:t>som følges opp </a:t>
            </a:r>
            <a:r>
              <a:rPr lang="nb-NO" sz="2000" dirty="0"/>
              <a:t>i praksis </a:t>
            </a:r>
          </a:p>
        </p:txBody>
      </p:sp>
      <p:pic>
        <p:nvPicPr>
          <p:cNvPr id="3"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704975" y="332656"/>
            <a:ext cx="5734050" cy="542925"/>
          </a:xfrm>
          <a:prstGeom prst="rect">
            <a:avLst/>
          </a:prstGeom>
          <a:noFill/>
          <a:ln>
            <a:noFill/>
          </a:ln>
          <a:extLst/>
        </p:spPr>
      </p:pic>
      <p:pic>
        <p:nvPicPr>
          <p:cNvPr id="4" name="Picture 4"/>
          <p:cNvPicPr/>
          <p:nvPr/>
        </p:nvPicPr>
        <p:blipFill>
          <a:blip r:embed="rId4">
            <a:extLst>
              <a:ext uri="{28A0092B-C50C-407E-A947-70E740481C1C}">
                <a14:useLocalDpi xmlns:a14="http://schemas.microsoft.com/office/drawing/2010/main" val="0"/>
              </a:ext>
            </a:extLst>
          </a:blip>
          <a:srcRect/>
          <a:stretch>
            <a:fillRect/>
          </a:stretch>
        </p:blipFill>
        <p:spPr bwMode="auto">
          <a:xfrm>
            <a:off x="1835696" y="5877272"/>
            <a:ext cx="5760720" cy="459740"/>
          </a:xfrm>
          <a:prstGeom prst="rect">
            <a:avLst/>
          </a:prstGeom>
          <a:noFill/>
          <a:ln>
            <a:noFill/>
          </a:ln>
          <a:effectLst/>
          <a:extLst/>
        </p:spPr>
      </p:pic>
    </p:spTree>
    <p:extLst>
      <p:ext uri="{BB962C8B-B14F-4D97-AF65-F5344CB8AC3E}">
        <p14:creationId xmlns:p14="http://schemas.microsoft.com/office/powerpoint/2010/main" val="2039081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387424"/>
            <a:ext cx="8229600" cy="288032"/>
          </a:xfrm>
        </p:spPr>
        <p:txBody>
          <a:bodyPr>
            <a:normAutofit fontScale="90000"/>
          </a:bodyPr>
          <a:lstStyle/>
          <a:p>
            <a:endParaRPr lang="nb-NO" dirty="0"/>
          </a:p>
        </p:txBody>
      </p:sp>
      <p:sp>
        <p:nvSpPr>
          <p:cNvPr id="3" name="Plassholder for innhold 2"/>
          <p:cNvSpPr>
            <a:spLocks noGrp="1"/>
          </p:cNvSpPr>
          <p:nvPr>
            <p:ph idx="1"/>
          </p:nvPr>
        </p:nvSpPr>
        <p:spPr>
          <a:xfrm>
            <a:off x="457200" y="1196752"/>
            <a:ext cx="8229600" cy="4929411"/>
          </a:xfrm>
        </p:spPr>
        <p:txBody>
          <a:bodyPr>
            <a:normAutofit/>
          </a:bodyPr>
          <a:lstStyle/>
          <a:p>
            <a:pPr marL="0" indent="0">
              <a:buNone/>
            </a:pPr>
            <a:r>
              <a:rPr lang="nb-NO" sz="2800" b="1" dirty="0" smtClean="0"/>
              <a:t>VISJON</a:t>
            </a:r>
          </a:p>
          <a:p>
            <a:pPr marL="0" indent="0">
              <a:buNone/>
            </a:pPr>
            <a:r>
              <a:rPr lang="nb-NO" sz="2800" b="1" dirty="0" smtClean="0"/>
              <a:t>Sånn </a:t>
            </a:r>
            <a:r>
              <a:rPr lang="nb-NO" sz="2800" b="1" dirty="0"/>
              <a:t>vil vi ha det i Farsund: </a:t>
            </a:r>
            <a:endParaRPr lang="nb-NO" sz="2800" b="1" dirty="0" smtClean="0"/>
          </a:p>
          <a:p>
            <a:pPr marL="0" indent="0">
              <a:buNone/>
            </a:pPr>
            <a:endParaRPr lang="nb-NO" sz="2400" b="1" i="1" dirty="0" smtClean="0"/>
          </a:p>
          <a:p>
            <a:pPr marL="0" indent="0">
              <a:buNone/>
            </a:pPr>
            <a:r>
              <a:rPr lang="nb-NO" sz="2400" b="1" i="1" dirty="0" smtClean="0"/>
              <a:t>Innbyggere </a:t>
            </a:r>
            <a:r>
              <a:rPr lang="nb-NO" sz="2400" b="1" i="1" dirty="0"/>
              <a:t>med behov for helse og omsorgstjenester lever et verdig liv på egne premisser </a:t>
            </a:r>
            <a:r>
              <a:rPr lang="nb-NO" sz="2400" b="1" i="1" dirty="0" smtClean="0"/>
              <a:t>der </a:t>
            </a:r>
            <a:r>
              <a:rPr lang="nb-NO" sz="2400" b="1" i="1" dirty="0"/>
              <a:t>rehabilitering og habilitering er det førende prinsipp i all tjenesteyting. </a:t>
            </a:r>
            <a:endParaRPr lang="nb-NO" sz="2400" b="1" i="1" dirty="0" smtClean="0"/>
          </a:p>
          <a:p>
            <a:pPr marL="0" indent="0">
              <a:buNone/>
            </a:pPr>
            <a:r>
              <a:rPr lang="nb-NO" sz="2400" b="1" i="1" dirty="0" smtClean="0"/>
              <a:t>I </a:t>
            </a:r>
            <a:r>
              <a:rPr lang="nb-NO" sz="2400" b="1" i="1" dirty="0"/>
              <a:t>rehabilitering – og habiliteringstilbudene i Farsund kommune jobbes det med fokus på funksjonsforbedring med utgangspunkt i brukerens egne ressurser, med en helhetlig, tverrfaglig tilnærming og der individuell plan inngår som en naturlig redskap i arbeidet. </a:t>
            </a:r>
            <a:r>
              <a:rPr lang="nb-NO" sz="2400" dirty="0"/>
              <a:t>	</a:t>
            </a:r>
          </a:p>
          <a:p>
            <a:pPr marL="0" indent="0">
              <a:buNone/>
            </a:pPr>
            <a:endParaRPr lang="nb-NO" sz="2400" dirty="0"/>
          </a:p>
        </p:txBody>
      </p:sp>
      <p:pic>
        <p:nvPicPr>
          <p:cNvPr id="4"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704975" y="332656"/>
            <a:ext cx="5734050" cy="542925"/>
          </a:xfrm>
          <a:prstGeom prst="rect">
            <a:avLst/>
          </a:prstGeom>
          <a:noFill/>
          <a:ln>
            <a:noFill/>
          </a:ln>
          <a:extLst/>
        </p:spPr>
      </p:pic>
      <p:pic>
        <p:nvPicPr>
          <p:cNvPr id="5" name="Picture 4"/>
          <p:cNvPicPr/>
          <p:nvPr/>
        </p:nvPicPr>
        <p:blipFill>
          <a:blip r:embed="rId4">
            <a:extLst>
              <a:ext uri="{28A0092B-C50C-407E-A947-70E740481C1C}">
                <a14:useLocalDpi xmlns:a14="http://schemas.microsoft.com/office/drawing/2010/main" val="0"/>
              </a:ext>
            </a:extLst>
          </a:blip>
          <a:srcRect/>
          <a:stretch>
            <a:fillRect/>
          </a:stretch>
        </p:blipFill>
        <p:spPr bwMode="auto">
          <a:xfrm>
            <a:off x="1835696" y="5877272"/>
            <a:ext cx="5760720" cy="459740"/>
          </a:xfrm>
          <a:prstGeom prst="rect">
            <a:avLst/>
          </a:prstGeom>
          <a:noFill/>
          <a:ln>
            <a:noFill/>
          </a:ln>
          <a:effectLst/>
          <a:extLst/>
        </p:spPr>
      </p:pic>
    </p:spTree>
    <p:extLst>
      <p:ext uri="{BB962C8B-B14F-4D97-AF65-F5344CB8AC3E}">
        <p14:creationId xmlns:p14="http://schemas.microsoft.com/office/powerpoint/2010/main" val="3863392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43408"/>
            <a:ext cx="8229600" cy="144016"/>
          </a:xfrm>
        </p:spPr>
        <p:txBody>
          <a:bodyPr>
            <a:normAutofit fontScale="90000"/>
          </a:bodyPr>
          <a:lstStyle/>
          <a:p>
            <a:endParaRPr lang="nb-NO" dirty="0"/>
          </a:p>
        </p:txBody>
      </p:sp>
      <p:sp>
        <p:nvSpPr>
          <p:cNvPr id="3" name="Plassholder for innhold 2"/>
          <p:cNvSpPr>
            <a:spLocks noGrp="1"/>
          </p:cNvSpPr>
          <p:nvPr>
            <p:ph idx="1"/>
          </p:nvPr>
        </p:nvSpPr>
        <p:spPr>
          <a:xfrm>
            <a:off x="457200" y="1268760"/>
            <a:ext cx="8229600" cy="4857403"/>
          </a:xfrm>
        </p:spPr>
        <p:txBody>
          <a:bodyPr>
            <a:normAutofit fontScale="62500" lnSpcReduction="20000"/>
          </a:bodyPr>
          <a:lstStyle/>
          <a:p>
            <a:pPr marL="0" indent="0">
              <a:buNone/>
            </a:pPr>
            <a:r>
              <a:rPr lang="nb-NO" b="1" dirty="0" smtClean="0"/>
              <a:t>Mål:</a:t>
            </a:r>
            <a:endParaRPr lang="nb-NO" b="1" dirty="0"/>
          </a:p>
          <a:p>
            <a:r>
              <a:rPr lang="nb-NO" dirty="0"/>
              <a:t>Forvaltningsenheten er utviklet til en synlig og tilgjengelig koordinerende enhet for rehabilitering, habilitering og individuell plan </a:t>
            </a:r>
          </a:p>
          <a:p>
            <a:r>
              <a:rPr lang="nb-NO" dirty="0" smtClean="0"/>
              <a:t>Tverrfaglighet </a:t>
            </a:r>
            <a:r>
              <a:rPr lang="nb-NO" dirty="0"/>
              <a:t>og likebehandling er sikret gjennom at alle søknader og tjenester etter lov om kommunale helse og omsorgstjenester behandles i forvaltningsenheten </a:t>
            </a:r>
          </a:p>
          <a:p>
            <a:r>
              <a:rPr lang="nb-NO" dirty="0" smtClean="0"/>
              <a:t>God </a:t>
            </a:r>
            <a:r>
              <a:rPr lang="nb-NO" dirty="0"/>
              <a:t>samhandling mellom faggrupper i kartlegging av rehabiliterings og habiliterings potensial og i tjenesteytingen </a:t>
            </a:r>
          </a:p>
          <a:p>
            <a:r>
              <a:rPr lang="nb-NO" dirty="0" smtClean="0"/>
              <a:t>God </a:t>
            </a:r>
            <a:r>
              <a:rPr lang="nb-NO" dirty="0"/>
              <a:t>samhandling mellom faggrupper i institusjon, omsorgsboliger og hjemmetjenester og psykisk helsehjelp. </a:t>
            </a:r>
          </a:p>
          <a:p>
            <a:r>
              <a:rPr lang="nb-NO" dirty="0" smtClean="0"/>
              <a:t>Alle </a:t>
            </a:r>
            <a:r>
              <a:rPr lang="nb-NO" dirty="0"/>
              <a:t>enheter har ansatte med kunnskaper og ferdigheter til å være koordinatorer for individuell plan. </a:t>
            </a:r>
          </a:p>
          <a:p>
            <a:r>
              <a:rPr lang="nb-NO" dirty="0" smtClean="0"/>
              <a:t>Kommunen </a:t>
            </a:r>
            <a:r>
              <a:rPr lang="nb-NO" dirty="0"/>
              <a:t>har en web- basert individuell plan der bruker eier planen og er aktivt med i arbeidet med planen og som sikrer og bedrer koordinering, samordning og utveksling av nødvendig informasjon. </a:t>
            </a:r>
          </a:p>
          <a:p>
            <a:endParaRPr lang="nb-NO" dirty="0"/>
          </a:p>
        </p:txBody>
      </p:sp>
      <p:pic>
        <p:nvPicPr>
          <p:cNvPr id="4"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704975" y="332656"/>
            <a:ext cx="5734050" cy="542925"/>
          </a:xfrm>
          <a:prstGeom prst="rect">
            <a:avLst/>
          </a:prstGeom>
          <a:noFill/>
          <a:ln>
            <a:noFill/>
          </a:ln>
          <a:extLst/>
        </p:spPr>
      </p:pic>
      <p:pic>
        <p:nvPicPr>
          <p:cNvPr id="5" name="Picture 4"/>
          <p:cNvPicPr/>
          <p:nvPr/>
        </p:nvPicPr>
        <p:blipFill>
          <a:blip r:embed="rId4">
            <a:extLst>
              <a:ext uri="{28A0092B-C50C-407E-A947-70E740481C1C}">
                <a14:useLocalDpi xmlns:a14="http://schemas.microsoft.com/office/drawing/2010/main" val="0"/>
              </a:ext>
            </a:extLst>
          </a:blip>
          <a:srcRect/>
          <a:stretch>
            <a:fillRect/>
          </a:stretch>
        </p:blipFill>
        <p:spPr bwMode="auto">
          <a:xfrm>
            <a:off x="1835696" y="5877272"/>
            <a:ext cx="5760720" cy="459740"/>
          </a:xfrm>
          <a:prstGeom prst="rect">
            <a:avLst/>
          </a:prstGeom>
          <a:noFill/>
          <a:ln>
            <a:noFill/>
          </a:ln>
          <a:effectLst/>
          <a:extLst/>
        </p:spPr>
      </p:pic>
    </p:spTree>
    <p:extLst>
      <p:ext uri="{BB962C8B-B14F-4D97-AF65-F5344CB8AC3E}">
        <p14:creationId xmlns:p14="http://schemas.microsoft.com/office/powerpoint/2010/main" val="2536226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43408"/>
            <a:ext cx="8229600" cy="144016"/>
          </a:xfrm>
        </p:spPr>
        <p:txBody>
          <a:bodyPr>
            <a:normAutofit fontScale="90000"/>
          </a:bodyPr>
          <a:lstStyle/>
          <a:p>
            <a:endParaRPr lang="nb-NO" dirty="0"/>
          </a:p>
        </p:txBody>
      </p:sp>
      <p:sp>
        <p:nvSpPr>
          <p:cNvPr id="3" name="Plassholder for innhold 2"/>
          <p:cNvSpPr>
            <a:spLocks noGrp="1"/>
          </p:cNvSpPr>
          <p:nvPr>
            <p:ph idx="1"/>
          </p:nvPr>
        </p:nvSpPr>
        <p:spPr>
          <a:xfrm>
            <a:off x="457200" y="1268760"/>
            <a:ext cx="8229600" cy="4857403"/>
          </a:xfrm>
        </p:spPr>
        <p:txBody>
          <a:bodyPr>
            <a:normAutofit fontScale="92500" lnSpcReduction="10000"/>
          </a:bodyPr>
          <a:lstStyle/>
          <a:p>
            <a:pPr marL="0" indent="0">
              <a:buNone/>
            </a:pPr>
            <a:r>
              <a:rPr lang="nb-NO" dirty="0" smtClean="0"/>
              <a:t>Formell kompetanse i dagens koordinerende enhet i Farsund:</a:t>
            </a:r>
          </a:p>
          <a:p>
            <a:r>
              <a:rPr lang="nb-NO" dirty="0" smtClean="0"/>
              <a:t>Sykepleier</a:t>
            </a:r>
          </a:p>
          <a:p>
            <a:r>
              <a:rPr lang="nb-NO" dirty="0" smtClean="0"/>
              <a:t>Vernepleier</a:t>
            </a:r>
          </a:p>
          <a:p>
            <a:r>
              <a:rPr lang="nb-NO" dirty="0" smtClean="0"/>
              <a:t>Sosionom</a:t>
            </a:r>
          </a:p>
          <a:p>
            <a:r>
              <a:rPr lang="nb-NO" dirty="0" smtClean="0"/>
              <a:t>Fysioterapeut</a:t>
            </a:r>
          </a:p>
          <a:p>
            <a:r>
              <a:rPr lang="nb-NO" dirty="0" smtClean="0"/>
              <a:t>Ergoterapeut</a:t>
            </a:r>
          </a:p>
          <a:p>
            <a:pPr marL="0" indent="0">
              <a:buNone/>
            </a:pPr>
            <a:r>
              <a:rPr lang="nb-NO" dirty="0" smtClean="0"/>
              <a:t>I tillegg har enheten ansatte med lang og variert erfaring fra saksbehandling innen kommunale tjenester.</a:t>
            </a:r>
          </a:p>
          <a:p>
            <a:endParaRPr lang="nb-NO" dirty="0"/>
          </a:p>
        </p:txBody>
      </p:sp>
      <p:pic>
        <p:nvPicPr>
          <p:cNvPr id="4"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704975" y="332656"/>
            <a:ext cx="5734050" cy="542925"/>
          </a:xfrm>
          <a:prstGeom prst="rect">
            <a:avLst/>
          </a:prstGeom>
          <a:noFill/>
          <a:ln>
            <a:noFill/>
          </a:ln>
          <a:extLst/>
        </p:spPr>
      </p:pic>
      <p:pic>
        <p:nvPicPr>
          <p:cNvPr id="5" name="Picture 4"/>
          <p:cNvPicPr/>
          <p:nvPr/>
        </p:nvPicPr>
        <p:blipFill>
          <a:blip r:embed="rId4">
            <a:extLst>
              <a:ext uri="{28A0092B-C50C-407E-A947-70E740481C1C}">
                <a14:useLocalDpi xmlns:a14="http://schemas.microsoft.com/office/drawing/2010/main" val="0"/>
              </a:ext>
            </a:extLst>
          </a:blip>
          <a:srcRect/>
          <a:stretch>
            <a:fillRect/>
          </a:stretch>
        </p:blipFill>
        <p:spPr bwMode="auto">
          <a:xfrm>
            <a:off x="1835696" y="5877272"/>
            <a:ext cx="5760720" cy="459740"/>
          </a:xfrm>
          <a:prstGeom prst="rect">
            <a:avLst/>
          </a:prstGeom>
          <a:noFill/>
          <a:ln>
            <a:noFill/>
          </a:ln>
          <a:effectLst/>
          <a:extLst/>
        </p:spPr>
      </p:pic>
    </p:spTree>
    <p:extLst>
      <p:ext uri="{BB962C8B-B14F-4D97-AF65-F5344CB8AC3E}">
        <p14:creationId xmlns:p14="http://schemas.microsoft.com/office/powerpoint/2010/main" val="1051754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43408"/>
            <a:ext cx="8229600" cy="144016"/>
          </a:xfrm>
        </p:spPr>
        <p:txBody>
          <a:bodyPr>
            <a:normAutofit fontScale="90000"/>
          </a:bodyPr>
          <a:lstStyle/>
          <a:p>
            <a:endParaRPr lang="nb-NO" dirty="0"/>
          </a:p>
        </p:txBody>
      </p:sp>
      <p:sp>
        <p:nvSpPr>
          <p:cNvPr id="3" name="Plassholder for innhold 2"/>
          <p:cNvSpPr>
            <a:spLocks noGrp="1"/>
          </p:cNvSpPr>
          <p:nvPr>
            <p:ph idx="1"/>
          </p:nvPr>
        </p:nvSpPr>
        <p:spPr>
          <a:xfrm>
            <a:off x="457200" y="1268761"/>
            <a:ext cx="8229600" cy="4608512"/>
          </a:xfrm>
        </p:spPr>
        <p:txBody>
          <a:bodyPr>
            <a:normAutofit fontScale="85000" lnSpcReduction="20000"/>
          </a:bodyPr>
          <a:lstStyle/>
          <a:p>
            <a:pPr marL="0" indent="0">
              <a:buNone/>
            </a:pPr>
            <a:r>
              <a:rPr lang="nb-NO" dirty="0" smtClean="0"/>
              <a:t>Oppgaver tillagt koordinerende enhet i Farsund:</a:t>
            </a:r>
          </a:p>
          <a:p>
            <a:r>
              <a:rPr lang="nb-NO" sz="2600" dirty="0" smtClean="0"/>
              <a:t>Veilede og informere – eks via kommunens nettsider</a:t>
            </a:r>
          </a:p>
          <a:p>
            <a:r>
              <a:rPr lang="nb-NO" sz="2600" dirty="0" smtClean="0"/>
              <a:t>Fokus på brukermedvirkning i alle tjenester</a:t>
            </a:r>
          </a:p>
          <a:p>
            <a:r>
              <a:rPr lang="nb-NO" sz="2600" dirty="0" smtClean="0"/>
              <a:t>Mottak av henvendelser</a:t>
            </a:r>
          </a:p>
          <a:p>
            <a:r>
              <a:rPr lang="nb-NO" sz="2600" dirty="0" smtClean="0"/>
              <a:t>Overordnet ansvar for individuell plan på systemnivå</a:t>
            </a:r>
          </a:p>
          <a:p>
            <a:r>
              <a:rPr lang="nb-NO" sz="2600" dirty="0" smtClean="0"/>
              <a:t>Oppnevning av koordinatorer – (både med og uten </a:t>
            </a:r>
            <a:r>
              <a:rPr lang="nb-NO" sz="2600" dirty="0" err="1" smtClean="0"/>
              <a:t>ip</a:t>
            </a:r>
            <a:r>
              <a:rPr lang="nb-NO" sz="2600" dirty="0" smtClean="0"/>
              <a:t>)</a:t>
            </a:r>
          </a:p>
          <a:p>
            <a:r>
              <a:rPr lang="nb-NO" sz="2600" dirty="0" smtClean="0"/>
              <a:t>Opplæring og veiledning av koordinatorer</a:t>
            </a:r>
          </a:p>
          <a:p>
            <a:r>
              <a:rPr lang="nb-NO" sz="2600" dirty="0" smtClean="0"/>
              <a:t>Oversikt over individuelle planer og bruken av disse</a:t>
            </a:r>
          </a:p>
          <a:p>
            <a:r>
              <a:rPr lang="nb-NO" sz="2600" dirty="0" smtClean="0"/>
              <a:t>Systemansvarlig Acos IP</a:t>
            </a:r>
            <a:endParaRPr lang="nb-NO" sz="2600" dirty="0"/>
          </a:p>
          <a:p>
            <a:r>
              <a:rPr lang="nb-NO" sz="2600" dirty="0" smtClean="0"/>
              <a:t>Oversikt over tjenester</a:t>
            </a:r>
            <a:r>
              <a:rPr lang="nb-NO" sz="2600" dirty="0"/>
              <a:t>, tjenestesteder, </a:t>
            </a:r>
            <a:r>
              <a:rPr lang="nb-NO" sz="2600" dirty="0" smtClean="0"/>
              <a:t>tiltak, </a:t>
            </a:r>
            <a:r>
              <a:rPr lang="nb-NO" sz="2600" dirty="0"/>
              <a:t>tjenestebeskrivelser </a:t>
            </a:r>
            <a:endParaRPr lang="nb-NO" sz="2600" dirty="0" smtClean="0"/>
          </a:p>
          <a:p>
            <a:r>
              <a:rPr lang="nb-NO" sz="2600" dirty="0" smtClean="0"/>
              <a:t>Oversikt over samhandlingspartnere internt og eksternt</a:t>
            </a:r>
          </a:p>
          <a:p>
            <a:r>
              <a:rPr lang="nb-NO" sz="2600" dirty="0" smtClean="0"/>
              <a:t>Oversikt over spesialisert re-</a:t>
            </a:r>
            <a:r>
              <a:rPr lang="nb-NO" sz="2600" dirty="0"/>
              <a:t>/habilitering </a:t>
            </a:r>
            <a:endParaRPr lang="nb-NO" sz="2600" dirty="0" smtClean="0"/>
          </a:p>
          <a:p>
            <a:r>
              <a:rPr lang="nb-NO" sz="2600" dirty="0" smtClean="0"/>
              <a:t>God kunnskap og oversikt over lovverk </a:t>
            </a:r>
            <a:r>
              <a:rPr lang="nb-NO" sz="2600" dirty="0"/>
              <a:t>innen re-/habilitering </a:t>
            </a:r>
          </a:p>
          <a:p>
            <a:endParaRPr lang="nb-NO" sz="2800" dirty="0" smtClean="0"/>
          </a:p>
          <a:p>
            <a:pPr marL="0" indent="0">
              <a:buNone/>
            </a:pPr>
            <a:endParaRPr lang="nb-NO" dirty="0"/>
          </a:p>
        </p:txBody>
      </p:sp>
      <p:pic>
        <p:nvPicPr>
          <p:cNvPr id="4"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704975" y="332656"/>
            <a:ext cx="5734050" cy="542925"/>
          </a:xfrm>
          <a:prstGeom prst="rect">
            <a:avLst/>
          </a:prstGeom>
          <a:noFill/>
          <a:ln>
            <a:noFill/>
          </a:ln>
          <a:extLst/>
        </p:spPr>
      </p:pic>
      <p:pic>
        <p:nvPicPr>
          <p:cNvPr id="5" name="Picture 4"/>
          <p:cNvPicPr/>
          <p:nvPr/>
        </p:nvPicPr>
        <p:blipFill>
          <a:blip r:embed="rId4">
            <a:extLst>
              <a:ext uri="{28A0092B-C50C-407E-A947-70E740481C1C}">
                <a14:useLocalDpi xmlns:a14="http://schemas.microsoft.com/office/drawing/2010/main" val="0"/>
              </a:ext>
            </a:extLst>
          </a:blip>
          <a:srcRect/>
          <a:stretch>
            <a:fillRect/>
          </a:stretch>
        </p:blipFill>
        <p:spPr bwMode="auto">
          <a:xfrm>
            <a:off x="1835696" y="5877272"/>
            <a:ext cx="5760720" cy="459740"/>
          </a:xfrm>
          <a:prstGeom prst="rect">
            <a:avLst/>
          </a:prstGeom>
          <a:noFill/>
          <a:ln>
            <a:noFill/>
          </a:ln>
          <a:effectLst/>
          <a:extLst/>
        </p:spPr>
      </p:pic>
    </p:spTree>
    <p:extLst>
      <p:ext uri="{BB962C8B-B14F-4D97-AF65-F5344CB8AC3E}">
        <p14:creationId xmlns:p14="http://schemas.microsoft.com/office/powerpoint/2010/main" val="3094736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971600" y="1268760"/>
            <a:ext cx="6984775" cy="4413516"/>
          </a:xfrm>
          <a:prstGeom prst="rect">
            <a:avLst/>
          </a:prstGeom>
        </p:spPr>
        <p:txBody>
          <a:bodyPr wrap="square">
            <a:spAutoFit/>
          </a:bodyPr>
          <a:lstStyle/>
          <a:p>
            <a:r>
              <a:rPr lang="nb-NO" sz="2400" b="1" dirty="0" smtClean="0"/>
              <a:t>Litt om effekter av web-basert IP</a:t>
            </a:r>
          </a:p>
          <a:p>
            <a:r>
              <a:rPr lang="nb-NO" sz="2000" b="1" dirty="0" smtClean="0"/>
              <a:t>På individnivå:</a:t>
            </a:r>
          </a:p>
          <a:p>
            <a:pPr lvl="0">
              <a:spcBef>
                <a:spcPct val="20000"/>
              </a:spcBef>
              <a:defRPr/>
            </a:pPr>
            <a:r>
              <a:rPr lang="nb-NO" sz="2000" kern="0" dirty="0">
                <a:solidFill>
                  <a:prstClr val="black"/>
                </a:solidFill>
              </a:rPr>
              <a:t>Planeier gis større mulighet til direkte medvirkning</a:t>
            </a:r>
          </a:p>
          <a:p>
            <a:pPr marL="742950" lvl="1" indent="-285750">
              <a:spcBef>
                <a:spcPct val="20000"/>
              </a:spcBef>
              <a:buFont typeface="Arial" pitchFamily="34" charset="0"/>
              <a:buChar char="–"/>
              <a:defRPr/>
            </a:pPr>
            <a:r>
              <a:rPr lang="nb-NO" kern="0" dirty="0">
                <a:solidFill>
                  <a:prstClr val="black"/>
                </a:solidFill>
              </a:rPr>
              <a:t>Direkte medvirkning til innhold og </a:t>
            </a:r>
            <a:r>
              <a:rPr lang="nb-NO" kern="0" dirty="0" smtClean="0">
                <a:solidFill>
                  <a:prstClr val="black"/>
                </a:solidFill>
              </a:rPr>
              <a:t>deltagelse</a:t>
            </a:r>
          </a:p>
          <a:p>
            <a:pPr marL="742950" lvl="1" indent="-285750">
              <a:spcBef>
                <a:spcPct val="20000"/>
              </a:spcBef>
              <a:buFont typeface="Arial" pitchFamily="34" charset="0"/>
              <a:buChar char="–"/>
              <a:defRPr/>
            </a:pPr>
            <a:r>
              <a:rPr lang="nb-NO" dirty="0"/>
              <a:t>Individuell plan eies og styres av planeier. </a:t>
            </a:r>
            <a:endParaRPr lang="nb-NO" kern="0" dirty="0">
              <a:solidFill>
                <a:prstClr val="black"/>
              </a:solidFill>
            </a:endParaRPr>
          </a:p>
          <a:p>
            <a:pPr marL="742950" lvl="1" indent="-285750">
              <a:spcBef>
                <a:spcPct val="20000"/>
              </a:spcBef>
              <a:buFont typeface="Arial" pitchFamily="34" charset="0"/>
              <a:buChar char="–"/>
              <a:defRPr/>
            </a:pPr>
            <a:r>
              <a:rPr lang="nb-NO" kern="0" dirty="0">
                <a:solidFill>
                  <a:prstClr val="black"/>
                </a:solidFill>
              </a:rPr>
              <a:t>Kontroll på tilgang til opplysninger (konfidensialitet)</a:t>
            </a:r>
          </a:p>
          <a:p>
            <a:r>
              <a:rPr lang="nb-NO" dirty="0" smtClean="0"/>
              <a:t>Planeier deltar i </a:t>
            </a:r>
            <a:r>
              <a:rPr lang="nb-NO" dirty="0"/>
              <a:t>rettighetsstyringen og tilgangskontrollen. </a:t>
            </a:r>
            <a:endParaRPr lang="nb-NO" dirty="0" smtClean="0"/>
          </a:p>
          <a:p>
            <a:r>
              <a:rPr lang="nb-NO" dirty="0" smtClean="0"/>
              <a:t>Planeier </a:t>
            </a:r>
            <a:r>
              <a:rPr lang="nb-NO" dirty="0"/>
              <a:t>bestemmer </a:t>
            </a:r>
            <a:r>
              <a:rPr lang="nb-NO" dirty="0" smtClean="0"/>
              <a:t>hvem </a:t>
            </a:r>
            <a:r>
              <a:rPr lang="nb-NO" dirty="0"/>
              <a:t>som skal få se hva, og når noen eventuelt ikke skal delta i arbeidet lenger. </a:t>
            </a:r>
            <a:r>
              <a:rPr lang="nb-NO" dirty="0" smtClean="0"/>
              <a:t>En </a:t>
            </a:r>
            <a:r>
              <a:rPr lang="nb-NO" dirty="0"/>
              <a:t>person eller instans får ikke tilgang uten godkjenning fra planeier, </a:t>
            </a:r>
            <a:r>
              <a:rPr lang="nb-NO" dirty="0" smtClean="0"/>
              <a:t>slik at planeier til enhver tid vet hvem som kan tilgang til hans/hennes opplysninger. </a:t>
            </a:r>
          </a:p>
          <a:p>
            <a:r>
              <a:rPr lang="nb-NO" dirty="0" smtClean="0"/>
              <a:t>Meldingssystemet i planen gir muligheter til kontakt/kommunikasjon mellom planeier og de ulike deltakerne i planen også utenom planmøtene. </a:t>
            </a:r>
            <a:endParaRPr lang="nb-NO" dirty="0"/>
          </a:p>
        </p:txBody>
      </p:sp>
      <p:pic>
        <p:nvPicPr>
          <p:cNvPr id="3"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704975" y="332656"/>
            <a:ext cx="5734050" cy="542925"/>
          </a:xfrm>
          <a:prstGeom prst="rect">
            <a:avLst/>
          </a:prstGeom>
          <a:noFill/>
          <a:ln>
            <a:noFill/>
          </a:ln>
          <a:extLst/>
        </p:spPr>
      </p:pic>
      <p:pic>
        <p:nvPicPr>
          <p:cNvPr id="4"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835696" y="5877272"/>
            <a:ext cx="5760720" cy="459740"/>
          </a:xfrm>
          <a:prstGeom prst="rect">
            <a:avLst/>
          </a:prstGeom>
          <a:noFill/>
          <a:ln>
            <a:noFill/>
          </a:ln>
          <a:effectLst/>
          <a:extLst/>
        </p:spPr>
      </p:pic>
    </p:spTree>
    <p:extLst>
      <p:ext uri="{BB962C8B-B14F-4D97-AF65-F5344CB8AC3E}">
        <p14:creationId xmlns:p14="http://schemas.microsoft.com/office/powerpoint/2010/main" val="2335126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704975" y="332656"/>
            <a:ext cx="5734050" cy="542925"/>
          </a:xfrm>
          <a:prstGeom prst="rect">
            <a:avLst/>
          </a:prstGeom>
          <a:noFill/>
          <a:ln>
            <a:noFill/>
          </a:ln>
          <a:extLst/>
        </p:spPr>
      </p:pic>
      <p:pic>
        <p:nvPicPr>
          <p:cNvPr id="4"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835696" y="5877272"/>
            <a:ext cx="5760720" cy="459740"/>
          </a:xfrm>
          <a:prstGeom prst="rect">
            <a:avLst/>
          </a:prstGeom>
          <a:noFill/>
          <a:ln>
            <a:noFill/>
          </a:ln>
          <a:effectLst/>
          <a:extLst/>
        </p:spPr>
      </p:pic>
      <p:sp>
        <p:nvSpPr>
          <p:cNvPr id="5" name="Rektangel 4"/>
          <p:cNvSpPr/>
          <p:nvPr/>
        </p:nvSpPr>
        <p:spPr>
          <a:xfrm>
            <a:off x="827584" y="1052736"/>
            <a:ext cx="7488832" cy="3711785"/>
          </a:xfrm>
          <a:prstGeom prst="rect">
            <a:avLst/>
          </a:prstGeom>
        </p:spPr>
        <p:txBody>
          <a:bodyPr wrap="square">
            <a:spAutoFit/>
          </a:bodyPr>
          <a:lstStyle/>
          <a:p>
            <a:pPr marL="742950" marR="0" lvl="1" indent="-285750" defTabSz="914400" eaLnBrk="1" fontAlgn="auto" latinLnBrk="0" hangingPunct="1">
              <a:lnSpc>
                <a:spcPct val="100000"/>
              </a:lnSpc>
              <a:spcBef>
                <a:spcPct val="20000"/>
              </a:spcBef>
              <a:spcAft>
                <a:spcPts val="0"/>
              </a:spcAft>
              <a:buClrTx/>
              <a:buSzTx/>
              <a:buFontTx/>
              <a:buNone/>
              <a:tabLst/>
              <a:defRPr/>
            </a:pPr>
            <a:endParaRPr kumimoji="0" lang="nb-NO" sz="1800" b="0" i="0" u="none" strike="noStrike" kern="0" cap="none" spc="0" normalizeH="0" baseline="0" noProof="0" dirty="0" smtClean="0">
              <a:ln>
                <a:noFill/>
              </a:ln>
              <a:solidFill>
                <a:prstClr val="black"/>
              </a:solidFill>
              <a:effectLst/>
              <a:uLnTx/>
              <a:uFillTx/>
            </a:endParaRPr>
          </a:p>
          <a:p>
            <a:pPr marR="0" lvl="0" defTabSz="914400" eaLnBrk="1" fontAlgn="auto" latinLnBrk="0" hangingPunct="1">
              <a:lnSpc>
                <a:spcPct val="100000"/>
              </a:lnSpc>
              <a:spcBef>
                <a:spcPct val="20000"/>
              </a:spcBef>
              <a:spcAft>
                <a:spcPts val="0"/>
              </a:spcAft>
              <a:buClrTx/>
              <a:buSzTx/>
              <a:tabLst/>
              <a:defRPr/>
            </a:pPr>
            <a:r>
              <a:rPr kumimoji="0" lang="nb-NO" sz="2000" b="1" i="0" u="none" strike="noStrike" kern="0" cap="none" spc="0" normalizeH="0" baseline="0" noProof="0" dirty="0" smtClean="0">
                <a:ln>
                  <a:noFill/>
                </a:ln>
                <a:solidFill>
                  <a:prstClr val="black"/>
                </a:solidFill>
                <a:effectLst/>
                <a:uLnTx/>
                <a:uFillTx/>
              </a:rPr>
              <a:t>Samhandling forenkles </a:t>
            </a:r>
          </a:p>
          <a:p>
            <a:pPr marL="742950" marR="0" lvl="1" indent="-285750" defTabSz="914400" eaLnBrk="1" fontAlgn="auto" latinLnBrk="0" hangingPunct="1">
              <a:lnSpc>
                <a:spcPct val="100000"/>
              </a:lnSpc>
              <a:spcBef>
                <a:spcPct val="20000"/>
              </a:spcBef>
              <a:spcAft>
                <a:spcPts val="0"/>
              </a:spcAft>
              <a:buClrTx/>
              <a:buSzTx/>
              <a:buFont typeface="Arial" pitchFamily="34" charset="0"/>
              <a:buChar char="–"/>
              <a:tabLst/>
              <a:defRPr/>
            </a:pPr>
            <a:r>
              <a:rPr kumimoji="0" lang="nb-NO" sz="1800" b="0" i="0" u="none" strike="noStrike" kern="0" cap="none" spc="0" normalizeH="0" baseline="0" noProof="0" dirty="0" smtClean="0">
                <a:ln>
                  <a:noFill/>
                </a:ln>
                <a:solidFill>
                  <a:prstClr val="black"/>
                </a:solidFill>
                <a:effectLst/>
                <a:uLnTx/>
                <a:uFillTx/>
              </a:rPr>
              <a:t>Kommunen og spesialisthelsetjeneste/andre tjenesteytere kan delta uavhengig av  hvor de befinner seg geografisk</a:t>
            </a:r>
          </a:p>
          <a:p>
            <a:pPr marL="742950" marR="0" lvl="1" indent="-285750" defTabSz="914400" eaLnBrk="1" fontAlgn="auto" latinLnBrk="0" hangingPunct="1">
              <a:lnSpc>
                <a:spcPct val="100000"/>
              </a:lnSpc>
              <a:spcBef>
                <a:spcPct val="20000"/>
              </a:spcBef>
              <a:spcAft>
                <a:spcPts val="0"/>
              </a:spcAft>
              <a:buClrTx/>
              <a:buSzTx/>
              <a:buFont typeface="Arial" pitchFamily="34" charset="0"/>
              <a:buChar char="–"/>
              <a:tabLst/>
              <a:defRPr/>
            </a:pPr>
            <a:r>
              <a:rPr kumimoji="0" lang="nb-NO" sz="1800" b="0" i="0" u="none" strike="noStrike" kern="0" cap="none" spc="0" normalizeH="0" baseline="0" noProof="0" dirty="0" smtClean="0">
                <a:ln>
                  <a:noFill/>
                </a:ln>
                <a:solidFill>
                  <a:prstClr val="black"/>
                </a:solidFill>
                <a:effectLst/>
                <a:uLnTx/>
                <a:uFillTx/>
              </a:rPr>
              <a:t>Effektiv og tydelig kommunikasjon mellom deltakerne</a:t>
            </a:r>
          </a:p>
          <a:p>
            <a:pPr marL="742950" marR="0" lvl="1" indent="-285750" defTabSz="914400" eaLnBrk="1" fontAlgn="auto" latinLnBrk="0" hangingPunct="1">
              <a:lnSpc>
                <a:spcPct val="100000"/>
              </a:lnSpc>
              <a:spcBef>
                <a:spcPct val="20000"/>
              </a:spcBef>
              <a:spcAft>
                <a:spcPts val="0"/>
              </a:spcAft>
              <a:buClrTx/>
              <a:buSzTx/>
              <a:buFont typeface="Arial" pitchFamily="34" charset="0"/>
              <a:buChar char="–"/>
              <a:tabLst/>
              <a:defRPr/>
            </a:pPr>
            <a:r>
              <a:rPr kumimoji="0" lang="nb-NO" sz="1800" b="0" i="0" u="none" strike="noStrike" kern="0" cap="none" spc="0" normalizeH="0" baseline="0" noProof="0" dirty="0" smtClean="0">
                <a:ln>
                  <a:noFill/>
                </a:ln>
                <a:solidFill>
                  <a:prstClr val="black"/>
                </a:solidFill>
                <a:effectLst/>
                <a:uLnTx/>
                <a:uFillTx/>
              </a:rPr>
              <a:t>Elektronisk meldingssystem (møtevirksomhet og tiltaksendringer)</a:t>
            </a:r>
          </a:p>
          <a:p>
            <a:pPr marL="742950" marR="0" lvl="1" indent="-285750" defTabSz="914400" eaLnBrk="1" fontAlgn="auto" latinLnBrk="0" hangingPunct="1">
              <a:lnSpc>
                <a:spcPct val="100000"/>
              </a:lnSpc>
              <a:spcBef>
                <a:spcPct val="20000"/>
              </a:spcBef>
              <a:spcAft>
                <a:spcPts val="0"/>
              </a:spcAft>
              <a:buClrTx/>
              <a:buSzTx/>
              <a:buFont typeface="Arial" pitchFamily="34" charset="0"/>
              <a:buChar char="–"/>
              <a:tabLst/>
              <a:defRPr/>
            </a:pPr>
            <a:r>
              <a:rPr kumimoji="0" lang="nb-NO" sz="1800" b="0" i="0" u="none" strike="noStrike" kern="0" cap="none" spc="0" normalizeH="0" baseline="0" noProof="0" dirty="0" smtClean="0">
                <a:ln>
                  <a:noFill/>
                </a:ln>
                <a:solidFill>
                  <a:prstClr val="black"/>
                </a:solidFill>
                <a:effectLst/>
                <a:uLnTx/>
                <a:uFillTx/>
              </a:rPr>
              <a:t>Reduserer behovet for fysiske møter, reiser og tid på telefon</a:t>
            </a:r>
          </a:p>
          <a:p>
            <a:pPr marR="0" lvl="0" defTabSz="914400" eaLnBrk="1" fontAlgn="auto" latinLnBrk="0" hangingPunct="1">
              <a:lnSpc>
                <a:spcPct val="100000"/>
              </a:lnSpc>
              <a:spcBef>
                <a:spcPct val="20000"/>
              </a:spcBef>
              <a:spcAft>
                <a:spcPts val="0"/>
              </a:spcAft>
              <a:buClrTx/>
              <a:buSzTx/>
              <a:tabLst/>
              <a:defRPr/>
            </a:pPr>
            <a:r>
              <a:rPr kumimoji="0" lang="nb-NO" sz="2000" b="1" i="0" u="none" strike="noStrike" kern="0" cap="none" spc="0" normalizeH="0" baseline="0" noProof="0" dirty="0" smtClean="0">
                <a:ln>
                  <a:noFill/>
                </a:ln>
                <a:solidFill>
                  <a:prstClr val="black"/>
                </a:solidFill>
                <a:effectLst/>
                <a:uLnTx/>
                <a:uFillTx/>
              </a:rPr>
              <a:t>Forandret rolle og mindre arbeid for koordinator </a:t>
            </a:r>
          </a:p>
          <a:p>
            <a:pPr marL="742950" marR="0" lvl="1" indent="-285750" defTabSz="914400" eaLnBrk="1" fontAlgn="auto" latinLnBrk="0" hangingPunct="1">
              <a:lnSpc>
                <a:spcPct val="100000"/>
              </a:lnSpc>
              <a:spcBef>
                <a:spcPct val="20000"/>
              </a:spcBef>
              <a:spcAft>
                <a:spcPts val="0"/>
              </a:spcAft>
              <a:buClrTx/>
              <a:buSzTx/>
              <a:buFont typeface="Arial" pitchFamily="34" charset="0"/>
              <a:buChar char="–"/>
              <a:tabLst/>
              <a:defRPr/>
            </a:pPr>
            <a:r>
              <a:rPr kumimoji="0" lang="nb-NO" sz="1800" b="0" i="0" u="none" strike="noStrike" kern="0" cap="none" spc="0" normalizeH="0" baseline="0" noProof="0" dirty="0" smtClean="0">
                <a:ln>
                  <a:noFill/>
                </a:ln>
                <a:solidFill>
                  <a:prstClr val="black"/>
                </a:solidFill>
                <a:effectLst/>
                <a:uLnTx/>
                <a:uFillTx/>
              </a:rPr>
              <a:t>Enklere å utarbeide, oppdatere og endre planen</a:t>
            </a:r>
          </a:p>
          <a:p>
            <a:pPr marL="742950" marR="0" lvl="1" indent="-285750" defTabSz="914400" eaLnBrk="1" fontAlgn="auto" latinLnBrk="0" hangingPunct="1">
              <a:lnSpc>
                <a:spcPct val="100000"/>
              </a:lnSpc>
              <a:spcBef>
                <a:spcPct val="20000"/>
              </a:spcBef>
              <a:spcAft>
                <a:spcPts val="0"/>
              </a:spcAft>
              <a:buClrTx/>
              <a:buSzTx/>
              <a:buFont typeface="Arial" pitchFamily="34" charset="0"/>
              <a:buChar char="–"/>
              <a:tabLst/>
              <a:defRPr/>
            </a:pPr>
            <a:r>
              <a:rPr kumimoji="0" lang="nb-NO" sz="1800" b="0" i="0" u="none" strike="noStrike" kern="0" cap="none" spc="0" normalizeH="0" baseline="0" noProof="0" dirty="0" smtClean="0">
                <a:ln>
                  <a:noFill/>
                </a:ln>
                <a:solidFill>
                  <a:prstClr val="black"/>
                </a:solidFill>
                <a:effectLst/>
                <a:uLnTx/>
                <a:uFillTx/>
              </a:rPr>
              <a:t>Møtevirksomhet og tiltaks oppfølging er forenklet</a:t>
            </a:r>
          </a:p>
          <a:p>
            <a:pPr marL="342900" marR="0" lvl="0" indent="-342900" defTabSz="914400" eaLnBrk="1" fontAlgn="auto" latinLnBrk="0" hangingPunct="1">
              <a:lnSpc>
                <a:spcPct val="100000"/>
              </a:lnSpc>
              <a:spcBef>
                <a:spcPct val="20000"/>
              </a:spcBef>
              <a:spcAft>
                <a:spcPts val="0"/>
              </a:spcAft>
              <a:buClrTx/>
              <a:buSzTx/>
              <a:buFontTx/>
              <a:buNone/>
              <a:tabLst/>
              <a:defRPr/>
            </a:pPr>
            <a:endParaRPr kumimoji="0" lang="nb-NO" sz="18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val="142916404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610</TotalTime>
  <Words>743</Words>
  <Application>Microsoft Office PowerPoint</Application>
  <PresentationFormat>Skjermfremvisning (4:3)</PresentationFormat>
  <Paragraphs>79</Paragraphs>
  <Slides>11</Slides>
  <Notes>6</Notes>
  <HiddenSlides>0</HiddenSlides>
  <MMClips>0</MMClips>
  <ScaleCrop>false</ScaleCrop>
  <HeadingPairs>
    <vt:vector size="4" baseType="variant">
      <vt:variant>
        <vt:lpstr>Tema</vt:lpstr>
      </vt:variant>
      <vt:variant>
        <vt:i4>1</vt:i4>
      </vt:variant>
      <vt:variant>
        <vt:lpstr>Lysbildetitler</vt:lpstr>
      </vt:variant>
      <vt:variant>
        <vt:i4>11</vt:i4>
      </vt:variant>
    </vt:vector>
  </HeadingPairs>
  <TitlesOfParts>
    <vt:vector size="12" baseType="lpstr">
      <vt:lpstr>Office-tema</vt:lpstr>
      <vt:lpstr>PowerPoint-presentasjon</vt:lpstr>
      <vt:lpstr>Fra kommunens helse og omsorgsplan (vedtatt 2012)</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Farsund kommune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Styrke det tverrfaglige arbeidet gjennom å utvikle forvaltningsenheten til en koordinerende enhet for rehabilitering, habilitering og individuell plan.   Styrke likebehandling og tverrfaglighet ved å overføre all saksbehandling etter</dc:title>
  <dc:creator>moha</dc:creator>
  <cp:lastModifiedBy>Mona Aspvik</cp:lastModifiedBy>
  <cp:revision>58</cp:revision>
  <dcterms:created xsi:type="dcterms:W3CDTF">2015-10-18T17:11:39Z</dcterms:created>
  <dcterms:modified xsi:type="dcterms:W3CDTF">2015-10-21T12:24:48Z</dcterms:modified>
</cp:coreProperties>
</file>