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4"/>
  </p:sldMasterIdLst>
  <p:sldIdLst>
    <p:sldId id="256" r:id="rId5"/>
  </p:sldIdLst>
  <p:sldSz cx="6858000" cy="9144000" type="screen4x3"/>
  <p:notesSz cx="6858000" cy="9144000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 Unicod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 Unicod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 Unicod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 Unicod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 Unicode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Lucida Sans Unicode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Lucida Sans Unicode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Lucida Sans Unicode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Lucida Sans Unicode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5C0024-88A7-4B63-B8A1-63F960AE3339}" v="3" dt="2021-02-17T12:24:33.9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5" autoAdjust="0"/>
    <p:restoredTop sz="94655" autoAdjust="0"/>
  </p:normalViewPr>
  <p:slideViewPr>
    <p:cSldViewPr>
      <p:cViewPr varScale="1">
        <p:scale>
          <a:sx n="108" d="100"/>
          <a:sy n="108" d="100"/>
        </p:scale>
        <p:origin x="2394" y="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Pr>
        <a:gradFill>
          <a:gsLst>
            <a:gs pos="0">
              <a:schemeClr val="bg1"/>
            </a:gs>
            <a:gs pos="100000">
              <a:srgbClr val="4F81BD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>
            <a:lvl1pPr>
              <a:defRPr>
                <a:latin typeface="Cambria" pitchFamily="18" charset="0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latin typeface="Cambria" pitchFamily="18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2B5AA-EC1E-4DB4-A9C4-D56517F377AE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  <p:pic>
        <p:nvPicPr>
          <p:cNvPr id="10" name="Picture 10" descr="symbol.png"/>
          <p:cNvPicPr>
            <a:picLocks noChangeAspect="1"/>
          </p:cNvPicPr>
          <p:nvPr userDrawn="1"/>
        </p:nvPicPr>
        <p:blipFill rotWithShape="1">
          <a:blip r:embed="rId2">
            <a:alphaModFix am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12" t="43089" r="1065" b="194"/>
          <a:stretch/>
        </p:blipFill>
        <p:spPr>
          <a:xfrm rot="10800000">
            <a:off x="3750747" y="6085643"/>
            <a:ext cx="3107253" cy="3058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825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6CD4D-7C58-4D91-995D-47F2862C8BC6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67840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57675" cy="7315200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C9A07-C0FF-4E72-9828-56D23A4F9B33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280812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5DD3E-6169-430E-A06D-966953D6C549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32368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8421-D306-4030-AB20-E32D3C8EA4F5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439043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575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86150" y="2641600"/>
            <a:ext cx="28575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04557-72E5-4E5F-A33A-E0898CA947E2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78224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45700" y="1046400"/>
            <a:ext cx="63693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640000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2900" y="3504000"/>
            <a:ext cx="3030141" cy="45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3483769" y="2640000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3483769" y="3504000"/>
            <a:ext cx="3031331" cy="45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586B3-0E6D-47CC-895B-5BA67EC1E7C2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95173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8DEB2-D596-4160-B768-B0D370899317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44488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FE089-95C3-443F-9ED0-453D83CAB81B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4139820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0" y="1047600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681287" y="1047600"/>
            <a:ext cx="3833813" cy="71246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42900" y="2627784"/>
            <a:ext cx="2256235" cy="554043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F5893-95D8-4EAC-90CD-3A82A4159E45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29035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9DEB1-AC29-41BF-AB12-33CB8DF4D8E7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201484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1047751"/>
            <a:ext cx="58293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en-US" dirty="0"/>
              <a:t>Klikk for å redigere tittelstil</a:t>
            </a:r>
            <a:endParaRPr lang="en-US" alt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en-US" dirty="0"/>
              <a:t>Klikk for å redigere tekststiler i malen</a:t>
            </a:r>
          </a:p>
          <a:p>
            <a:pPr lvl="1"/>
            <a:r>
              <a:rPr lang="nb-NO" altLang="en-US" dirty="0"/>
              <a:t>Andre nivå</a:t>
            </a:r>
          </a:p>
          <a:p>
            <a:pPr lvl="2"/>
            <a:r>
              <a:rPr lang="nb-NO" altLang="en-US" dirty="0"/>
              <a:t>Tredje nivå</a:t>
            </a:r>
          </a:p>
          <a:p>
            <a:pPr lvl="3"/>
            <a:r>
              <a:rPr lang="nb-NO" altLang="en-US" dirty="0"/>
              <a:t>Fjerde nivå</a:t>
            </a:r>
          </a:p>
          <a:p>
            <a:pPr lvl="4"/>
            <a:r>
              <a:rPr lang="nb-NO" altLang="en-US" dirty="0"/>
              <a:t>Femte nivå</a:t>
            </a:r>
            <a:endParaRPr lang="en-US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474400"/>
            <a:ext cx="1428750" cy="4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14550" y="8474400"/>
            <a:ext cx="2571750" cy="4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474400"/>
            <a:ext cx="1428750" cy="4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72E1CF85-9B85-4356-98BE-2E2C58D7E7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Bilde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3157467" cy="4327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mbria" pitchFamily="18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Cambria" pitchFamily="18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Cambria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mbria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mbria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mbria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join.nhn.no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tel 1"/>
          <p:cNvSpPr>
            <a:spLocks noGrp="1"/>
          </p:cNvSpPr>
          <p:nvPr>
            <p:ph type="ctrTitle"/>
          </p:nvPr>
        </p:nvSpPr>
        <p:spPr>
          <a:xfrm>
            <a:off x="332656" y="1475656"/>
            <a:ext cx="6192688" cy="2880320"/>
          </a:xfrm>
        </p:spPr>
        <p:txBody>
          <a:bodyPr/>
          <a:lstStyle/>
          <a:p>
            <a:pPr algn="l"/>
            <a:r>
              <a:rPr lang="nb-NO" sz="2000" b="1" dirty="0"/>
              <a:t>WEBINAR 12.03.21</a:t>
            </a:r>
            <a:br>
              <a:rPr lang="nb-NO" sz="2000" b="1" dirty="0"/>
            </a:br>
            <a:r>
              <a:rPr lang="nb-NO" sz="1800" dirty="0"/>
              <a:t>Vold i nære relasjoner</a:t>
            </a:r>
            <a:br>
              <a:rPr lang="nb-NO" sz="1800" dirty="0"/>
            </a:br>
            <a:r>
              <a:rPr lang="nb-NO" sz="1800" dirty="0"/>
              <a:t>Psykologspesialist Ole-Bjørn Rustad </a:t>
            </a:r>
            <a:br>
              <a:rPr lang="nb-NO" sz="1800" dirty="0"/>
            </a:br>
            <a:br>
              <a:rPr lang="nb-NO" sz="2000" dirty="0"/>
            </a:br>
            <a:r>
              <a:rPr lang="nb-NO" sz="1200" dirty="0"/>
              <a:t>Ole-Bjørn Rustad arbeider i Stiftelsen Alternativ til Vold i Telemark. Stiftelsen er finansiert gjennom Barne- og familiedepartementet og tilbyr behandling for mennesker som utøver vold i nære relasjoner. Det er nå 15 ATV-kontorer i landet. Ole-Bjørn vil forelese om vold som folkehelseproblem, vold i nære relasjoner og hvordan vi som terapeuter kan tematisere </a:t>
            </a:r>
            <a:br>
              <a:rPr lang="nb-NO" sz="1200" dirty="0"/>
            </a:br>
            <a:r>
              <a:rPr lang="nb-NO" sz="1200" dirty="0"/>
              <a:t>vold og arbeide terapeutisk med mennesker som utøver og utsettes for vold.</a:t>
            </a:r>
            <a:br>
              <a:rPr lang="nb-NO" sz="1200" dirty="0"/>
            </a:br>
            <a:br>
              <a:rPr lang="nb-NO" sz="1200" dirty="0"/>
            </a:br>
            <a:r>
              <a:rPr lang="nb-NO" sz="1200" dirty="0" err="1">
                <a:solidFill>
                  <a:schemeClr val="tx1"/>
                </a:solidFill>
              </a:rPr>
              <a:t>Webinaret</a:t>
            </a:r>
            <a:r>
              <a:rPr lang="nb-NO" sz="1200" dirty="0">
                <a:solidFill>
                  <a:schemeClr val="tx1"/>
                </a:solidFill>
              </a:rPr>
              <a:t> er del  3 av 4 i en kursrekke om rus og behandling</a:t>
            </a:r>
            <a:br>
              <a:rPr lang="nb-NO" sz="1200" dirty="0">
                <a:solidFill>
                  <a:schemeClr val="tx1"/>
                </a:solidFill>
              </a:rPr>
            </a:br>
            <a:br>
              <a:rPr lang="nb-NO" sz="1200" dirty="0">
                <a:solidFill>
                  <a:schemeClr val="tx1"/>
                </a:solidFill>
              </a:rPr>
            </a:br>
            <a:r>
              <a:rPr lang="nb-NO" sz="1200" b="1" dirty="0">
                <a:solidFill>
                  <a:schemeClr val="tx1"/>
                </a:solidFill>
              </a:rPr>
              <a:t>Målgruppe:</a:t>
            </a:r>
            <a:r>
              <a:rPr lang="nb-NO" sz="1200" dirty="0">
                <a:solidFill>
                  <a:schemeClr val="tx1"/>
                </a:solidFill>
              </a:rPr>
              <a:t> Ansatte i sykehus, behandlingsinstitusjoner og i kommuner i Vestfold,  Telemark og Agder</a:t>
            </a:r>
            <a:br>
              <a:rPr lang="nb-NO" sz="1200" dirty="0">
                <a:solidFill>
                  <a:schemeClr val="tx1"/>
                </a:solidFill>
              </a:rPr>
            </a:br>
            <a:br>
              <a:rPr lang="nb-NO" sz="1200" dirty="0"/>
            </a:br>
            <a:endParaRPr lang="nb-NO" sz="2000" dirty="0"/>
          </a:p>
        </p:txBody>
      </p:sp>
      <p:sp>
        <p:nvSpPr>
          <p:cNvPr id="13315" name="Undertittel 2"/>
          <p:cNvSpPr>
            <a:spLocks noGrp="1"/>
          </p:cNvSpPr>
          <p:nvPr>
            <p:ph type="subTitle" idx="1"/>
          </p:nvPr>
        </p:nvSpPr>
        <p:spPr>
          <a:xfrm>
            <a:off x="332656" y="4355976"/>
            <a:ext cx="6336704" cy="4536505"/>
          </a:xfrm>
        </p:spPr>
        <p:txBody>
          <a:bodyPr/>
          <a:lstStyle/>
          <a:p>
            <a:pPr algn="l"/>
            <a:r>
              <a:rPr lang="nb-NO" sz="1100" b="1" dirty="0"/>
              <a:t>Program:</a:t>
            </a:r>
          </a:p>
          <a:p>
            <a:pPr algn="l"/>
            <a:r>
              <a:rPr lang="nb-NO" sz="1100" dirty="0"/>
              <a:t>10:00-11:30: 	Presentasjon: Stiftelsen Alternativ til vold, voldsbegrepet, vold i nære relasjoner,</a:t>
            </a:r>
          </a:p>
          <a:p>
            <a:pPr algn="l"/>
            <a:r>
              <a:rPr lang="nb-NO" sz="1100" dirty="0"/>
              <a:t>                    	statistikk og omfang (inkl. korte pauser)</a:t>
            </a:r>
          </a:p>
          <a:p>
            <a:pPr algn="l"/>
            <a:r>
              <a:rPr lang="nb-NO" sz="1100" dirty="0"/>
              <a:t>11:30-12:00: 	Lunsj</a:t>
            </a:r>
          </a:p>
          <a:p>
            <a:pPr algn="l"/>
            <a:r>
              <a:rPr lang="nb-NO" sz="1100" dirty="0"/>
              <a:t>12:00-13:00: 	Vold i nære relasjoner: Dynamikk mellom voldsutøver og voldsutsatte (inkl. pause)  </a:t>
            </a:r>
          </a:p>
          <a:p>
            <a:pPr algn="l"/>
            <a:r>
              <a:rPr lang="nb-NO" sz="1100" dirty="0"/>
              <a:t>13:00-14:00: 	«Få volden på bordet»: Hvordan tilnærme seg temaet vold i møte med våre</a:t>
            </a:r>
          </a:p>
          <a:p>
            <a:pPr algn="l"/>
            <a:r>
              <a:rPr lang="nb-NO" sz="1100" dirty="0"/>
              <a:t>                         	 brukere/klienter/pasienter (inkl. pause)</a:t>
            </a:r>
          </a:p>
          <a:p>
            <a:pPr algn="l"/>
            <a:r>
              <a:rPr lang="nb-NO" sz="1100" dirty="0"/>
              <a:t>14:00-15:00: 	Fortsettelse av presentasjon, og med tid for spørsmål og dialog (inkl. </a:t>
            </a:r>
            <a:r>
              <a:rPr lang="nb-NO" sz="1100" dirty="0" err="1"/>
              <a:t>pasue</a:t>
            </a:r>
            <a:r>
              <a:rPr lang="nb-NO" sz="1100" dirty="0"/>
              <a:t>) </a:t>
            </a:r>
          </a:p>
          <a:p>
            <a:pPr algn="l"/>
            <a:r>
              <a:rPr lang="nb-NO" sz="1000" dirty="0"/>
              <a:t>	</a:t>
            </a:r>
            <a:endParaRPr lang="nb-NO" sz="1200" b="1" dirty="0"/>
          </a:p>
          <a:p>
            <a:pPr algn="l"/>
            <a:r>
              <a:rPr lang="nb-NO" sz="1200" b="1" dirty="0"/>
              <a:t>Ingen kursavgift eller påmelding.</a:t>
            </a:r>
          </a:p>
          <a:p>
            <a:pPr algn="l"/>
            <a:r>
              <a:rPr lang="nb-NO" sz="1200" b="1" dirty="0"/>
              <a:t>Begrenset antall plasser i det digitale møterommet (150). </a:t>
            </a:r>
            <a:r>
              <a:rPr lang="nb-NO" sz="1200" b="1" i="1" dirty="0"/>
              <a:t>Først til møll</a:t>
            </a:r>
            <a:r>
              <a:rPr lang="nb-NO" sz="1200" b="1" dirty="0"/>
              <a:t>a prinsippet gjelder…</a:t>
            </a:r>
          </a:p>
          <a:p>
            <a:pPr algn="l"/>
            <a:endParaRPr lang="nb-NO" sz="1200" b="1" dirty="0"/>
          </a:p>
          <a:p>
            <a:pPr algn="l"/>
            <a:r>
              <a:rPr lang="nb-NO" sz="1200" b="1" dirty="0" err="1"/>
              <a:t>Webinaret</a:t>
            </a:r>
            <a:r>
              <a:rPr lang="nb-NO" sz="1200" b="1" dirty="0"/>
              <a:t> foregår via </a:t>
            </a:r>
            <a:r>
              <a:rPr lang="nb-NO" sz="1200" b="1" dirty="0">
                <a:hlinkClick r:id="rId2"/>
              </a:rPr>
              <a:t>https://join.nhn.no</a:t>
            </a:r>
            <a:r>
              <a:rPr lang="nb-NO" sz="1200" b="1" dirty="0"/>
              <a:t>  Digitalt </a:t>
            </a:r>
            <a:r>
              <a:rPr lang="nb-NO" sz="1200" b="1" dirty="0" err="1"/>
              <a:t>møteromsnr</a:t>
            </a:r>
            <a:r>
              <a:rPr lang="nb-NO" sz="1200" b="1" dirty="0"/>
              <a:t>. er 990863</a:t>
            </a:r>
          </a:p>
          <a:p>
            <a:pPr algn="l"/>
            <a:r>
              <a:rPr lang="nb-NO" sz="1200" b="1" dirty="0"/>
              <a:t>Se brukerveiledning i mailen.</a:t>
            </a:r>
          </a:p>
          <a:p>
            <a:pPr algn="l"/>
            <a:endParaRPr lang="nb-NO" sz="1200" b="1" dirty="0"/>
          </a:p>
          <a:p>
            <a:pPr algn="l"/>
            <a:endParaRPr lang="nb-NO" sz="1200" b="1" dirty="0"/>
          </a:p>
          <a:p>
            <a:endParaRPr lang="nb-NO" sz="1200" b="1" dirty="0">
              <a:solidFill>
                <a:prstClr val="black"/>
              </a:solidFill>
              <a:ea typeface="+mj-ea"/>
              <a:cs typeface="+mj-cs"/>
            </a:endParaRPr>
          </a:p>
          <a:p>
            <a:r>
              <a:rPr lang="nb-NO" sz="1200" b="1" dirty="0">
                <a:solidFill>
                  <a:prstClr val="black"/>
                </a:solidFill>
                <a:ea typeface="+mj-ea"/>
                <a:cs typeface="+mj-cs"/>
              </a:rPr>
              <a:t>Arrangør:</a:t>
            </a:r>
          </a:p>
          <a:p>
            <a:r>
              <a:rPr lang="nb-NO" sz="1200" dirty="0">
                <a:solidFill>
                  <a:prstClr val="black"/>
                </a:solidFill>
                <a:ea typeface="+mj-ea"/>
                <a:cs typeface="+mj-cs"/>
              </a:rPr>
              <a:t>Klinikk for psykisk helsevern og rusbehandling, STHF,  i samarbeid med SSHF, </a:t>
            </a:r>
            <a:r>
              <a:rPr lang="nb-NO" sz="1200" dirty="0" err="1">
                <a:solidFill>
                  <a:prstClr val="black"/>
                </a:solidFill>
                <a:ea typeface="+mj-ea"/>
                <a:cs typeface="+mj-cs"/>
              </a:rPr>
              <a:t>SiV</a:t>
            </a:r>
            <a:r>
              <a:rPr lang="nb-NO" sz="1200" dirty="0">
                <a:solidFill>
                  <a:prstClr val="black"/>
                </a:solidFill>
                <a:ea typeface="+mj-ea"/>
                <a:cs typeface="+mj-cs"/>
              </a:rPr>
              <a:t>,</a:t>
            </a:r>
          </a:p>
          <a:p>
            <a:r>
              <a:rPr lang="nb-NO" sz="1200" dirty="0">
                <a:solidFill>
                  <a:prstClr val="black"/>
                </a:solidFill>
                <a:ea typeface="+mj-ea"/>
                <a:cs typeface="+mj-cs"/>
              </a:rPr>
              <a:t>KoRUS Sør, NAPHA </a:t>
            </a:r>
            <a:r>
              <a:rPr lang="nb-NO" sz="1200">
                <a:solidFill>
                  <a:prstClr val="black"/>
                </a:solidFill>
                <a:ea typeface="+mj-ea"/>
                <a:cs typeface="+mj-cs"/>
              </a:rPr>
              <a:t>og Statsforvalteren.</a:t>
            </a:r>
            <a:endParaRPr lang="nb-NO" sz="1200" dirty="0"/>
          </a:p>
          <a:p>
            <a:endParaRPr lang="nb-NO" sz="1200" dirty="0"/>
          </a:p>
          <a:p>
            <a:pPr algn="l"/>
            <a:endParaRPr lang="nb-NO" sz="1200" dirty="0"/>
          </a:p>
          <a:p>
            <a:pPr algn="l"/>
            <a:endParaRPr lang="nb-NO" sz="1200" dirty="0"/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3136" y="683568"/>
            <a:ext cx="1555422" cy="158417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jg-STHF-Blå bue-smal liggende">
  <a:themeElements>
    <a:clrScheme name="STHF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CCC99"/>
      </a:accent1>
      <a:accent2>
        <a:srgbClr val="CC3333"/>
      </a:accent2>
      <a:accent3>
        <a:srgbClr val="DE9415"/>
      </a:accent3>
      <a:accent4>
        <a:srgbClr val="993399"/>
      </a:accent4>
      <a:accent5>
        <a:srgbClr val="006699"/>
      </a:accent5>
      <a:accent6>
        <a:srgbClr val="009966"/>
      </a:accent6>
      <a:hlink>
        <a:srgbClr val="0000FF"/>
      </a:hlink>
      <a:folHlink>
        <a:srgbClr val="800080"/>
      </a:folHlink>
    </a:clrScheme>
    <a:fontScheme name="Office-tema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6">
            <a:lumMod val="60000"/>
            <a:lumOff val="4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Cambri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Cambria" pitchFamily="18" charset="0"/>
          </a:defRPr>
        </a:defPPr>
      </a:lstStyle>
    </a:tx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86155A3A5AD5E4891D5DF6E38227908" ma:contentTypeVersion="13" ma:contentTypeDescription="Opprett et nytt dokument." ma:contentTypeScope="" ma:versionID="030a241320157e5857e78a9b9d69c34f">
  <xsd:schema xmlns:xsd="http://www.w3.org/2001/XMLSchema" xmlns:xs="http://www.w3.org/2001/XMLSchema" xmlns:p="http://schemas.microsoft.com/office/2006/metadata/properties" xmlns:ns3="c3cc5cd8-ecf8-4f06-a72b-1569e51cbc6c" xmlns:ns4="8d7d223c-90c2-4baa-9bc6-11f8a5875a16" targetNamespace="http://schemas.microsoft.com/office/2006/metadata/properties" ma:root="true" ma:fieldsID="8b5ed7342e8764b2314c4df2b8665bfb" ns3:_="" ns4:_="">
    <xsd:import namespace="c3cc5cd8-ecf8-4f06-a72b-1569e51cbc6c"/>
    <xsd:import namespace="8d7d223c-90c2-4baa-9bc6-11f8a5875a1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cc5cd8-ecf8-4f06-a72b-1569e51cbc6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ingsdetaljer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for deling av tips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7d223c-90c2-4baa-9bc6-11f8a5875a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8274249-79E1-4CD9-99E6-163C0DFBC6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cc5cd8-ecf8-4f06-a72b-1569e51cbc6c"/>
    <ds:schemaRef ds:uri="8d7d223c-90c2-4baa-9bc6-11f8a5875a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6C0875-3EB3-4533-A7FE-9DA7B0D711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FAF7EA-59DB-4CA3-A674-E7D690A56C89}">
  <ds:schemaRefs>
    <ds:schemaRef ds:uri="http://purl.org/dc/dcmitype/"/>
    <ds:schemaRef ds:uri="http://schemas.microsoft.com/office/infopath/2007/PartnerControls"/>
    <ds:schemaRef ds:uri="c3cc5cd8-ecf8-4f06-a72b-1569e51cbc6c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8d7d223c-90c2-4baa-9bc6-11f8a5875a1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STHF-stående</Template>
  <TotalTime>316</TotalTime>
  <Words>288</Words>
  <Application>Microsoft Office PowerPoint</Application>
  <PresentationFormat>Skjermfremvisning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Calibri</vt:lpstr>
      <vt:lpstr>Cambria</vt:lpstr>
      <vt:lpstr>Lucida Sans Unicode</vt:lpstr>
      <vt:lpstr>ojg-STHF-Blå bue-smal liggende</vt:lpstr>
      <vt:lpstr>WEBINAR 12.03.21 Vold i nære relasjoner Psykologspesialist Ole-Bjørn Rustad   Ole-Bjørn Rustad arbeider i Stiftelsen Alternativ til Vold i Telemark. Stiftelsen er finansiert gjennom Barne- og familiedepartementet og tilbyr behandling for mennesker som utøver vold i nære relasjoner. Det er nå 15 ATV-kontorer i landet. Ole-Bjørn vil forelese om vold som folkehelseproblem, vold i nære relasjoner og hvordan vi som terapeuter kan tematisere  vold og arbeide terapeutisk med mennesker som utøver og utsettes for vold.  Webinaret er del  3 av 4 i en kursrekke om rus og behandling  Målgruppe: Ansatte i sykehus, behandlingsinstitusjoner og i kommuner i Vestfold,  Telemark og Agder  </vt:lpstr>
    </vt:vector>
  </TitlesOfParts>
  <Company>Helse Sør-Øst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Britt Karin Haugen</dc:creator>
  <cp:lastModifiedBy>Dolva, Eva</cp:lastModifiedBy>
  <cp:revision>18</cp:revision>
  <dcterms:created xsi:type="dcterms:W3CDTF">2021-02-09T11:52:16Z</dcterms:created>
  <dcterms:modified xsi:type="dcterms:W3CDTF">2021-02-17T12:24:34Z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0x010100A86155A3A5AD5E4891D5DF6E38227908</vt:lpwstr>
  </property>
</Properties>
</file>