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56" r:id="rId6"/>
    <p:sldId id="257" r:id="rId7"/>
    <p:sldId id="359" r:id="rId8"/>
    <p:sldId id="305" r:id="rId9"/>
    <p:sldId id="362" r:id="rId10"/>
    <p:sldId id="334" r:id="rId11"/>
    <p:sldId id="356" r:id="rId12"/>
    <p:sldId id="294" r:id="rId13"/>
    <p:sldId id="267" r:id="rId14"/>
    <p:sldId id="306" r:id="rId15"/>
    <p:sldId id="366" r:id="rId16"/>
    <p:sldId id="338" r:id="rId17"/>
    <p:sldId id="308" r:id="rId18"/>
    <p:sldId id="355" r:id="rId19"/>
    <p:sldId id="365" r:id="rId20"/>
    <p:sldId id="364" r:id="rId21"/>
    <p:sldId id="363" r:id="rId22"/>
    <p:sldId id="348" r:id="rId23"/>
    <p:sldId id="353" r:id="rId24"/>
    <p:sldId id="367" r:id="rId25"/>
    <p:sldId id="347" r:id="rId26"/>
    <p:sldId id="300" r:id="rId27"/>
    <p:sldId id="315" r:id="rId28"/>
    <p:sldId id="343" r:id="rId29"/>
    <p:sldId id="344" r:id="rId30"/>
    <p:sldId id="330" r:id="rId31"/>
    <p:sldId id="339" r:id="rId32"/>
    <p:sldId id="352" r:id="rId33"/>
    <p:sldId id="350" r:id="rId34"/>
    <p:sldId id="368" r:id="rId35"/>
    <p:sldId id="268" r:id="rId36"/>
    <p:sldId id="351" r:id="rId37"/>
    <p:sldId id="342" r:id="rId38"/>
    <p:sldId id="369" r:id="rId39"/>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62EABB8A-55FA-4ABF-843F-411560CF9BA2}">
          <p14:sldIdLst/>
        </p14:section>
        <p14:section name="Inndeling uten navn" id="{953AD7FE-265F-489F-9185-8E6693F1695D}">
          <p14:sldIdLst>
            <p14:sldId id="256"/>
            <p14:sldId id="257"/>
            <p14:sldId id="359"/>
            <p14:sldId id="305"/>
            <p14:sldId id="362"/>
            <p14:sldId id="334"/>
            <p14:sldId id="356"/>
            <p14:sldId id="294"/>
            <p14:sldId id="267"/>
            <p14:sldId id="306"/>
            <p14:sldId id="366"/>
            <p14:sldId id="338"/>
            <p14:sldId id="308"/>
            <p14:sldId id="355"/>
            <p14:sldId id="365"/>
            <p14:sldId id="364"/>
            <p14:sldId id="363"/>
            <p14:sldId id="348"/>
            <p14:sldId id="353"/>
            <p14:sldId id="367"/>
            <p14:sldId id="347"/>
            <p14:sldId id="300"/>
            <p14:sldId id="315"/>
            <p14:sldId id="343"/>
            <p14:sldId id="344"/>
            <p14:sldId id="330"/>
            <p14:sldId id="339"/>
            <p14:sldId id="352"/>
            <p14:sldId id="350"/>
            <p14:sldId id="368"/>
            <p14:sldId id="268"/>
            <p14:sldId id="351"/>
            <p14:sldId id="342"/>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55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7020"/>
          </a:xfrm>
          <a:prstGeom prst="rect">
            <a:avLst/>
          </a:prstGeom>
        </p:spPr>
        <p:txBody>
          <a:bodyPr vert="horz" lIns="92556" tIns="46278" rIns="92556" bIns="46278"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2556" tIns="46278" rIns="92556" bIns="46278" rtlCol="0"/>
          <a:lstStyle>
            <a:lvl1pPr algn="r">
              <a:defRPr sz="1200"/>
            </a:lvl1pPr>
          </a:lstStyle>
          <a:p>
            <a:fld id="{559AE3C5-C942-4D55-AE1F-99DABF6C7649}" type="datetimeFigureOut">
              <a:rPr lang="nb-NO" smtClean="0"/>
              <a:t>08.05.2023</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2556" tIns="46278" rIns="92556" bIns="46278" rtlCol="0" anchor="ctr"/>
          <a:lstStyle/>
          <a:p>
            <a:endParaRPr lang="nb-NO"/>
          </a:p>
        </p:txBody>
      </p:sp>
      <p:sp>
        <p:nvSpPr>
          <p:cNvPr id="5" name="Plassholder for notater 4"/>
          <p:cNvSpPr>
            <a:spLocks noGrp="1"/>
          </p:cNvSpPr>
          <p:nvPr>
            <p:ph type="body" sz="quarter" idx="3"/>
          </p:nvPr>
        </p:nvSpPr>
        <p:spPr>
          <a:xfrm>
            <a:off x="679450" y="4767263"/>
            <a:ext cx="5435600" cy="3900487"/>
          </a:xfrm>
          <a:prstGeom prst="rect">
            <a:avLst/>
          </a:prstGeom>
        </p:spPr>
        <p:txBody>
          <a:bodyPr vert="horz" lIns="92556" tIns="46278" rIns="92556" bIns="4627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08981"/>
            <a:ext cx="2944283" cy="497019"/>
          </a:xfrm>
          <a:prstGeom prst="rect">
            <a:avLst/>
          </a:prstGeom>
        </p:spPr>
        <p:txBody>
          <a:bodyPr vert="horz" lIns="92556" tIns="46278" rIns="92556" bIns="4627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2556" tIns="46278" rIns="92556" bIns="46278" rtlCol="0" anchor="b"/>
          <a:lstStyle>
            <a:lvl1pPr algn="r">
              <a:defRPr sz="1200"/>
            </a:lvl1pPr>
          </a:lstStyle>
          <a:p>
            <a:fld id="{F453C0A3-D951-40D0-8757-AE18AD2F0F2E}" type="slidenum">
              <a:rPr lang="nb-NO" smtClean="0"/>
              <a:t>‹#›</a:t>
            </a:fld>
            <a:endParaRPr lang="nb-NO"/>
          </a:p>
        </p:txBody>
      </p:sp>
    </p:spTree>
    <p:extLst>
      <p:ext uri="{BB962C8B-B14F-4D97-AF65-F5344CB8AC3E}">
        <p14:creationId xmlns:p14="http://schemas.microsoft.com/office/powerpoint/2010/main" val="221298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1</a:t>
            </a:fld>
            <a:endParaRPr lang="nb-NO">
              <a:solidFill>
                <a:prstClr val="black"/>
              </a:solidFill>
              <a:latin typeface="Calibri" panose="020F0502020204030204"/>
            </a:endParaRPr>
          </a:p>
        </p:txBody>
      </p:sp>
    </p:spTree>
    <p:extLst>
      <p:ext uri="{BB962C8B-B14F-4D97-AF65-F5344CB8AC3E}">
        <p14:creationId xmlns:p14="http://schemas.microsoft.com/office/powerpoint/2010/main" val="265151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11</a:t>
            </a:fld>
            <a:endParaRPr lang="nb-NO">
              <a:solidFill>
                <a:prstClr val="black"/>
              </a:solidFill>
              <a:latin typeface="Calibri" panose="020F0502020204030204"/>
            </a:endParaRPr>
          </a:p>
        </p:txBody>
      </p:sp>
    </p:spTree>
    <p:extLst>
      <p:ext uri="{BB962C8B-B14F-4D97-AF65-F5344CB8AC3E}">
        <p14:creationId xmlns:p14="http://schemas.microsoft.com/office/powerpoint/2010/main" val="40368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12</a:t>
            </a:fld>
            <a:endParaRPr lang="nb-NO">
              <a:solidFill>
                <a:prstClr val="black"/>
              </a:solidFill>
              <a:latin typeface="Calibri" panose="020F0502020204030204"/>
            </a:endParaRPr>
          </a:p>
        </p:txBody>
      </p:sp>
    </p:spTree>
    <p:extLst>
      <p:ext uri="{BB962C8B-B14F-4D97-AF65-F5344CB8AC3E}">
        <p14:creationId xmlns:p14="http://schemas.microsoft.com/office/powerpoint/2010/main" val="132332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13</a:t>
            </a:fld>
            <a:endParaRPr lang="nb-NO"/>
          </a:p>
        </p:txBody>
      </p:sp>
    </p:spTree>
    <p:extLst>
      <p:ext uri="{BB962C8B-B14F-4D97-AF65-F5344CB8AC3E}">
        <p14:creationId xmlns:p14="http://schemas.microsoft.com/office/powerpoint/2010/main" val="140087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25556"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556"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02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5556">
              <a:lnSpc>
                <a:spcPct val="90000"/>
              </a:lnSpc>
              <a:spcBef>
                <a:spcPts val="1012"/>
              </a:spcBef>
              <a:defRPr/>
            </a:pPr>
            <a:r>
              <a:rPr lang="nb-NO" sz="2800">
                <a:solidFill>
                  <a:prstClr val="black"/>
                </a:solidFill>
                <a:latin typeface="Calibri" panose="020F0502020204030204"/>
              </a:rPr>
              <a:t>Det sentrale for vurderingen av rett til barnekoordinator skal være hvilket hjelpebehov barnet har, og i forlengelsen av dette om barnet vil ha behov for langvarige og sammensatte eller koordinerte helse- og omsorgstjenester og andre velferdstjenester. </a:t>
            </a:r>
            <a:br>
              <a:rPr lang="nb-NO" sz="2800">
                <a:solidFill>
                  <a:prstClr val="black"/>
                </a:solidFill>
                <a:latin typeface="Calibri" panose="020F0502020204030204"/>
              </a:rPr>
            </a:br>
            <a:endParaRPr lang="nb-NO" sz="2800">
              <a:solidFill>
                <a:prstClr val="black"/>
              </a:solidFill>
              <a:latin typeface="Calibri" panose="020F0502020204030204"/>
            </a:endParaRPr>
          </a:p>
          <a:p>
            <a:pPr defTabSz="925556">
              <a:lnSpc>
                <a:spcPct val="90000"/>
              </a:lnSpc>
              <a:spcBef>
                <a:spcPts val="1012"/>
              </a:spcBef>
              <a:defRPr/>
            </a:pPr>
            <a:r>
              <a:rPr lang="nb-NO" sz="1000" err="1">
                <a:solidFill>
                  <a:prstClr val="black"/>
                </a:solidFill>
                <a:latin typeface="Calibri" panose="020F0502020204030204"/>
              </a:rPr>
              <a:t>Prop</a:t>
            </a:r>
            <a:r>
              <a:rPr lang="nb-NO" sz="1000">
                <a:solidFill>
                  <a:prstClr val="black"/>
                </a:solidFill>
                <a:latin typeface="Calibri" panose="020F0502020204030204"/>
              </a:rPr>
              <a:t>. 100 L 87 Endringer i velferdstjenestelovgivningen (samarbeid, samordning og barnekoordinator), punkt 7.5.2.1. </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6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5556">
              <a:lnSpc>
                <a:spcPct val="90000"/>
              </a:lnSpc>
              <a:spcBef>
                <a:spcPts val="1012"/>
              </a:spcBef>
              <a:defRPr/>
            </a:pPr>
            <a:r>
              <a:rPr lang="nb-NO" sz="2800">
                <a:solidFill>
                  <a:prstClr val="black"/>
                </a:solidFill>
                <a:latin typeface="Calibri" panose="020F0502020204030204"/>
              </a:rPr>
              <a:t>Det sentrale for vurderingen av rett til barnekoordinator skal være hvilket hjelpebehov barnet har, og i forlengelsen av dette om barnet vil ha behov for langvarige og sammensatte eller koordinerte helse- og omsorgstjenester og andre velferdstjenester. </a:t>
            </a:r>
            <a:br>
              <a:rPr lang="nb-NO" sz="2800">
                <a:solidFill>
                  <a:prstClr val="black"/>
                </a:solidFill>
                <a:latin typeface="Calibri" panose="020F0502020204030204"/>
              </a:rPr>
            </a:br>
            <a:endParaRPr lang="nb-NO" sz="2800">
              <a:solidFill>
                <a:prstClr val="black"/>
              </a:solidFill>
              <a:latin typeface="Calibri" panose="020F0502020204030204"/>
            </a:endParaRPr>
          </a:p>
          <a:p>
            <a:pPr defTabSz="925556">
              <a:lnSpc>
                <a:spcPct val="90000"/>
              </a:lnSpc>
              <a:spcBef>
                <a:spcPts val="1012"/>
              </a:spcBef>
              <a:defRPr/>
            </a:pPr>
            <a:r>
              <a:rPr lang="nb-NO" sz="1000" err="1">
                <a:solidFill>
                  <a:prstClr val="black"/>
                </a:solidFill>
                <a:latin typeface="Calibri" panose="020F0502020204030204"/>
              </a:rPr>
              <a:t>Prop</a:t>
            </a:r>
            <a:r>
              <a:rPr lang="nb-NO" sz="1000">
                <a:solidFill>
                  <a:prstClr val="black"/>
                </a:solidFill>
                <a:latin typeface="Calibri" panose="020F0502020204030204"/>
              </a:rPr>
              <a:t>. 100 L 87 Endringer i velferdstjenestelovgivningen (samarbeid, samordning og barnekoordinator), punkt 7.5.2.1. </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16</a:t>
            </a:fld>
            <a:endParaRPr lang="nb-NO"/>
          </a:p>
        </p:txBody>
      </p:sp>
    </p:spTree>
    <p:extLst>
      <p:ext uri="{BB962C8B-B14F-4D97-AF65-F5344CB8AC3E}">
        <p14:creationId xmlns:p14="http://schemas.microsoft.com/office/powerpoint/2010/main" val="171981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25556"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556"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76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19</a:t>
            </a:fld>
            <a:endParaRPr lang="nb-NO">
              <a:solidFill>
                <a:prstClr val="black"/>
              </a:solidFill>
              <a:latin typeface="Calibri" panose="020F0502020204030204"/>
            </a:endParaRPr>
          </a:p>
        </p:txBody>
      </p:sp>
    </p:spTree>
    <p:extLst>
      <p:ext uri="{BB962C8B-B14F-4D97-AF65-F5344CB8AC3E}">
        <p14:creationId xmlns:p14="http://schemas.microsoft.com/office/powerpoint/2010/main" val="183447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20</a:t>
            </a:fld>
            <a:endParaRPr lang="nb-NO">
              <a:solidFill>
                <a:prstClr val="black"/>
              </a:solidFill>
              <a:latin typeface="Calibri" panose="020F0502020204030204"/>
            </a:endParaRPr>
          </a:p>
        </p:txBody>
      </p:sp>
    </p:spTree>
    <p:extLst>
      <p:ext uri="{BB962C8B-B14F-4D97-AF65-F5344CB8AC3E}">
        <p14:creationId xmlns:p14="http://schemas.microsoft.com/office/powerpoint/2010/main" val="9169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22</a:t>
            </a:fld>
            <a:endParaRPr lang="nb-NO"/>
          </a:p>
        </p:txBody>
      </p:sp>
    </p:spTree>
    <p:extLst>
      <p:ext uri="{BB962C8B-B14F-4D97-AF65-F5344CB8AC3E}">
        <p14:creationId xmlns:p14="http://schemas.microsoft.com/office/powerpoint/2010/main" val="195314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31389" indent="-231389" defTabSz="925556">
              <a:lnSpc>
                <a:spcPct val="90000"/>
              </a:lnSpc>
              <a:spcBef>
                <a:spcPts val="1012"/>
              </a:spcBef>
              <a:buFont typeface="Arial" panose="020B0604020202020204" pitchFamily="34" charset="0"/>
              <a:buChar char="•"/>
              <a:defRPr/>
            </a:pPr>
            <a:r>
              <a:rPr lang="nb-NO" sz="2800">
                <a:solidFill>
                  <a:prstClr val="black"/>
                </a:solidFill>
                <a:latin typeface="Calibri" panose="020F0502020204030204"/>
              </a:rPr>
              <a:t>Målgruppen for veilederen er:</a:t>
            </a:r>
          </a:p>
          <a:p>
            <a:pPr defTabSz="925556">
              <a:lnSpc>
                <a:spcPct val="90000"/>
              </a:lnSpc>
              <a:spcBef>
                <a:spcPts val="1012"/>
              </a:spcBef>
              <a:defRPr/>
            </a:pPr>
            <a:endParaRPr lang="nb-NO" sz="2800">
              <a:solidFill>
                <a:prstClr val="black"/>
              </a:solidFill>
              <a:latin typeface="Calibri" panose="020F0502020204030204"/>
            </a:endParaRPr>
          </a:p>
          <a:p>
            <a:pPr marL="694167" lvl="1" indent="-231389" defTabSz="925556">
              <a:lnSpc>
                <a:spcPct val="90000"/>
              </a:lnSpc>
              <a:spcBef>
                <a:spcPts val="506"/>
              </a:spcBef>
              <a:buFont typeface="Arial" panose="020B0604020202020204" pitchFamily="34" charset="0"/>
              <a:buChar char="•"/>
              <a:defRPr/>
            </a:pPr>
            <a:r>
              <a:rPr lang="nb-NO" sz="2800">
                <a:solidFill>
                  <a:srgbClr val="212121"/>
                </a:solidFill>
                <a:latin typeface="Calibri" panose="020F0502020204030204"/>
              </a:rPr>
              <a:t>kommune, fylkeskommune, stat og private aktører</a:t>
            </a:r>
          </a:p>
          <a:p>
            <a:pPr marL="694167" lvl="1" indent="-231389" defTabSz="925556">
              <a:lnSpc>
                <a:spcPct val="90000"/>
              </a:lnSpc>
              <a:spcBef>
                <a:spcPts val="506"/>
              </a:spcBef>
              <a:buFont typeface="Arial" panose="020B0604020202020204" pitchFamily="34" charset="0"/>
              <a:buChar char="•"/>
              <a:defRPr/>
            </a:pPr>
            <a:r>
              <a:rPr lang="nb-NO" sz="2800">
                <a:solidFill>
                  <a:srgbClr val="212121"/>
                </a:solidFill>
                <a:latin typeface="Calibri" panose="020F0502020204030204"/>
              </a:rPr>
              <a:t>ledere og ansatte som er involvert i oppfølgingen av barn, unge og familier</a:t>
            </a:r>
          </a:p>
          <a:p>
            <a:pPr marL="462778" lvl="1" defTabSz="925556">
              <a:lnSpc>
                <a:spcPct val="90000"/>
              </a:lnSpc>
              <a:spcBef>
                <a:spcPts val="506"/>
              </a:spcBef>
              <a:defRPr/>
            </a:pPr>
            <a:endParaRPr lang="nb-NO" sz="2800">
              <a:solidFill>
                <a:srgbClr val="212121"/>
              </a:solidFill>
              <a:latin typeface="Calibri" panose="020F0502020204030204"/>
            </a:endParaRPr>
          </a:p>
          <a:p>
            <a:pPr marL="694167" lvl="1" indent="-231389" defTabSz="925556">
              <a:lnSpc>
                <a:spcPct val="90000"/>
              </a:lnSpc>
              <a:spcBef>
                <a:spcPts val="506"/>
              </a:spcBef>
              <a:buFont typeface="Arial" panose="020B0604020202020204" pitchFamily="34" charset="0"/>
              <a:buChar char="•"/>
              <a:defRPr/>
            </a:pPr>
            <a:r>
              <a:rPr lang="nb-NO" sz="2800">
                <a:solidFill>
                  <a:srgbClr val="212121"/>
                </a:solidFill>
                <a:latin typeface="Calibri" panose="020F0502020204030204"/>
              </a:rPr>
              <a:t>barn, unge og deres familier</a:t>
            </a:r>
          </a:p>
          <a:p>
            <a:pPr marL="694167" lvl="1" indent="-231389" defTabSz="925556">
              <a:lnSpc>
                <a:spcPct val="90000"/>
              </a:lnSpc>
              <a:spcBef>
                <a:spcPts val="506"/>
              </a:spcBef>
              <a:buFont typeface="Arial" panose="020B0604020202020204" pitchFamily="34" charset="0"/>
              <a:buChar char="•"/>
              <a:defRPr/>
            </a:pPr>
            <a:endParaRPr lang="nb-NO" sz="2800">
              <a:solidFill>
                <a:srgbClr val="212121"/>
              </a:solidFill>
              <a:latin typeface="Calibri" panose="020F0502020204030204"/>
            </a:endParaRPr>
          </a:p>
          <a:p>
            <a:pPr marL="694167" lvl="1" indent="-231389" defTabSz="925556">
              <a:lnSpc>
                <a:spcPct val="90000"/>
              </a:lnSpc>
              <a:spcBef>
                <a:spcPts val="506"/>
              </a:spcBef>
              <a:buFont typeface="Arial" panose="020B0604020202020204" pitchFamily="34" charset="0"/>
              <a:buChar char="•"/>
              <a:defRPr/>
            </a:pPr>
            <a:r>
              <a:rPr lang="nb-NO" sz="2800">
                <a:solidFill>
                  <a:srgbClr val="212121"/>
                </a:solidFill>
                <a:latin typeface="Calibri" panose="020F0502020204030204"/>
              </a:rPr>
              <a:t>andre</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2</a:t>
            </a:fld>
            <a:endParaRPr lang="nb-NO"/>
          </a:p>
        </p:txBody>
      </p:sp>
    </p:spTree>
    <p:extLst>
      <p:ext uri="{BB962C8B-B14F-4D97-AF65-F5344CB8AC3E}">
        <p14:creationId xmlns:p14="http://schemas.microsoft.com/office/powerpoint/2010/main" val="398046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694167" lvl="1" indent="-231389" defTabSz="925556">
              <a:lnSpc>
                <a:spcPct val="90000"/>
              </a:lnSpc>
              <a:spcBef>
                <a:spcPts val="506"/>
              </a:spcBef>
              <a:buFont typeface="Arial" panose="020B0604020202020204" pitchFamily="34" charset="0"/>
              <a:buChar char="•"/>
              <a:defRPr/>
            </a:pPr>
            <a:r>
              <a:rPr lang="nb-NO" sz="2400">
                <a:solidFill>
                  <a:prstClr val="black"/>
                </a:solidFill>
                <a:latin typeface="Calibri" panose="020F0502020204030204"/>
              </a:rPr>
              <a:t>Avklaring av forventninger bør skje i kontinuerlig og åpen dialog mellom barnekoordinator og barnet, ungdommen og familien.</a:t>
            </a:r>
          </a:p>
          <a:p>
            <a:pPr marL="694167" lvl="1" indent="-231389" defTabSz="925556">
              <a:lnSpc>
                <a:spcPct val="90000"/>
              </a:lnSpc>
              <a:spcBef>
                <a:spcPts val="506"/>
              </a:spcBef>
              <a:buFont typeface="Arial" panose="020B0604020202020204" pitchFamily="34" charset="0"/>
              <a:buChar char="•"/>
              <a:defRPr/>
            </a:pPr>
            <a:r>
              <a:rPr lang="nb-NO" sz="2400">
                <a:solidFill>
                  <a:prstClr val="black"/>
                </a:solidFill>
                <a:latin typeface="Calibri" panose="020F0502020204030204"/>
              </a:rPr>
              <a:t>Bør understøtte det naturlige samspillet i familien.</a:t>
            </a:r>
          </a:p>
          <a:p>
            <a:pPr marL="694167" lvl="1" indent="-231389" defTabSz="925556">
              <a:lnSpc>
                <a:spcPct val="90000"/>
              </a:lnSpc>
              <a:spcBef>
                <a:spcPts val="506"/>
              </a:spcBef>
              <a:buFont typeface="Arial" panose="020B0604020202020204" pitchFamily="34" charset="0"/>
              <a:buChar char="•"/>
              <a:defRPr/>
            </a:pPr>
            <a:r>
              <a:rPr lang="nb-NO" sz="2400">
                <a:solidFill>
                  <a:prstClr val="black"/>
                </a:solidFill>
                <a:latin typeface="Calibri" panose="020F0502020204030204"/>
              </a:rPr>
              <a:t>Skal ikke overta oppgaver som ligger til andre tjenesteytere og ikke overprøve deres faglige vurderinger.</a:t>
            </a:r>
          </a:p>
          <a:p>
            <a:pPr marL="694167" lvl="1" indent="-231389" defTabSz="925556">
              <a:lnSpc>
                <a:spcPct val="90000"/>
              </a:lnSpc>
              <a:spcBef>
                <a:spcPts val="506"/>
              </a:spcBef>
              <a:buFont typeface="Arial" panose="020B0604020202020204" pitchFamily="34" charset="0"/>
              <a:buChar char="•"/>
              <a:defRPr/>
            </a:pPr>
            <a:r>
              <a:rPr lang="nb-NO" sz="2400">
                <a:solidFill>
                  <a:prstClr val="black"/>
                </a:solidFill>
                <a:latin typeface="Calibri" panose="020F0502020204030204"/>
              </a:rPr>
              <a:t>Være teamleder </a:t>
            </a:r>
          </a:p>
          <a:p>
            <a:pPr marL="694167" lvl="1" indent="-231389" defTabSz="925556">
              <a:lnSpc>
                <a:spcPct val="90000"/>
              </a:lnSpc>
              <a:spcBef>
                <a:spcPts val="506"/>
              </a:spcBef>
              <a:buFont typeface="Arial" panose="020B0604020202020204" pitchFamily="34" charset="0"/>
              <a:buChar char="•"/>
              <a:defRPr/>
            </a:pPr>
            <a:r>
              <a:rPr lang="nb-NO" sz="2400">
                <a:solidFill>
                  <a:prstClr val="black"/>
                </a:solidFill>
                <a:latin typeface="Calibri" panose="020F0502020204030204"/>
              </a:rPr>
              <a:t>Skape trygghet, tydelighet og forutsigbarhet. </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23</a:t>
            </a:fld>
            <a:endParaRPr lang="nb-NO"/>
          </a:p>
        </p:txBody>
      </p:sp>
    </p:spTree>
    <p:extLst>
      <p:ext uri="{BB962C8B-B14F-4D97-AF65-F5344CB8AC3E}">
        <p14:creationId xmlns:p14="http://schemas.microsoft.com/office/powerpoint/2010/main" val="353067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600"/>
              <a:t>Utfordringsbilde : </a:t>
            </a:r>
          </a:p>
          <a:p>
            <a:pPr marL="289236" indent="-289236">
              <a:buFontTx/>
              <a:buChar char="-"/>
            </a:pPr>
            <a:r>
              <a:rPr lang="nn-NO" sz="1600" err="1"/>
              <a:t>ikke</a:t>
            </a:r>
            <a:r>
              <a:rPr lang="nn-NO" sz="1600"/>
              <a:t> </a:t>
            </a:r>
            <a:r>
              <a:rPr lang="nn-NO" sz="1600" err="1"/>
              <a:t>bare</a:t>
            </a:r>
            <a:r>
              <a:rPr lang="nn-NO" sz="1600"/>
              <a:t> </a:t>
            </a:r>
            <a:r>
              <a:rPr lang="nn-NO" sz="1600" err="1"/>
              <a:t>egenskaper</a:t>
            </a:r>
            <a:r>
              <a:rPr lang="nn-NO" sz="1600"/>
              <a:t> ved personen</a:t>
            </a:r>
          </a:p>
          <a:p>
            <a:pPr marL="289236" indent="-289236">
              <a:buFontTx/>
              <a:buChar char="-"/>
            </a:pPr>
            <a:r>
              <a:rPr lang="nn-NO" sz="1600" err="1"/>
              <a:t>Faktorer</a:t>
            </a:r>
            <a:r>
              <a:rPr lang="nn-NO" sz="1600"/>
              <a:t> ved </a:t>
            </a:r>
            <a:r>
              <a:rPr lang="nn-NO" sz="1600" err="1"/>
              <a:t>tjenestene</a:t>
            </a:r>
            <a:endParaRPr lang="nn-NO" sz="1600"/>
          </a:p>
          <a:p>
            <a:endParaRPr lang="nn-NO" sz="1600"/>
          </a:p>
          <a:p>
            <a:r>
              <a:rPr lang="nn-NO" sz="1600"/>
              <a:t>Rammene: Struktur, kultur, finansiering, lovverk, avtaler m.m. </a:t>
            </a:r>
          </a:p>
          <a:p>
            <a:endParaRPr lang="nn-NO" sz="1600"/>
          </a:p>
          <a:p>
            <a:r>
              <a:rPr lang="nn-NO" sz="1600"/>
              <a:t>Behov for </a:t>
            </a:r>
            <a:r>
              <a:rPr lang="nn-NO" sz="1600" err="1"/>
              <a:t>ledelse</a:t>
            </a:r>
            <a:r>
              <a:rPr lang="nn-NO" sz="1600"/>
              <a:t> som retter seg mot sluttproduktet – det opplevde resultatet for </a:t>
            </a:r>
            <a:r>
              <a:rPr lang="nn-NO" sz="1600" err="1"/>
              <a:t>brukeren</a:t>
            </a:r>
            <a:r>
              <a:rPr lang="nn-NO" sz="1600"/>
              <a:t>, ikkje </a:t>
            </a:r>
            <a:r>
              <a:rPr lang="nn-NO" sz="1600" err="1"/>
              <a:t>bare</a:t>
            </a:r>
            <a:r>
              <a:rPr lang="nn-NO" sz="1600"/>
              <a:t> </a:t>
            </a:r>
            <a:r>
              <a:rPr lang="nn-NO" sz="1600" err="1"/>
              <a:t>avgrenset</a:t>
            </a:r>
            <a:r>
              <a:rPr lang="nn-NO" sz="1600"/>
              <a:t> til </a:t>
            </a:r>
            <a:r>
              <a:rPr lang="nn-NO" sz="1600" err="1"/>
              <a:t>enheter</a:t>
            </a:r>
            <a:r>
              <a:rPr lang="nn-NO" sz="1600"/>
              <a:t>. </a:t>
            </a:r>
          </a:p>
          <a:p>
            <a:endParaRPr lang="nn-NO" sz="1600"/>
          </a:p>
          <a:p>
            <a:r>
              <a:rPr lang="nn-NO" sz="1600" err="1"/>
              <a:t>Ledelsesstrukturer</a:t>
            </a:r>
            <a:r>
              <a:rPr lang="nn-NO" sz="1600"/>
              <a:t>, </a:t>
            </a:r>
            <a:r>
              <a:rPr lang="nn-NO" sz="1600" err="1"/>
              <a:t>lederforankring</a:t>
            </a:r>
            <a:r>
              <a:rPr lang="nn-NO" sz="1600"/>
              <a:t> og </a:t>
            </a:r>
            <a:r>
              <a:rPr lang="nn-NO" sz="1600" err="1"/>
              <a:t>utøvende</a:t>
            </a:r>
            <a:r>
              <a:rPr lang="nn-NO" sz="1600"/>
              <a:t> </a:t>
            </a:r>
            <a:r>
              <a:rPr lang="nn-NO" sz="1600" err="1"/>
              <a:t>ledelse</a:t>
            </a:r>
            <a:r>
              <a:rPr lang="nn-NO" sz="1600"/>
              <a:t>. </a:t>
            </a:r>
          </a:p>
        </p:txBody>
      </p:sp>
      <p:sp>
        <p:nvSpPr>
          <p:cNvPr id="4" name="Plassholder for lysbildenummer 3"/>
          <p:cNvSpPr>
            <a:spLocks noGrp="1"/>
          </p:cNvSpPr>
          <p:nvPr>
            <p:ph type="sldNum" sz="quarter" idx="10"/>
          </p:nvPr>
        </p:nvSpPr>
        <p:spPr/>
        <p:txBody>
          <a:bodyPr/>
          <a:lstStyle/>
          <a:p>
            <a:fld id="{F16396B6-B520-4C76-AFF1-72DD4C01514F}" type="slidenum">
              <a:rPr lang="nn-NO" smtClean="0"/>
              <a:t>25</a:t>
            </a:fld>
            <a:endParaRPr lang="nn-NO"/>
          </a:p>
        </p:txBody>
      </p:sp>
    </p:spTree>
    <p:extLst>
      <p:ext uri="{BB962C8B-B14F-4D97-AF65-F5344CB8AC3E}">
        <p14:creationId xmlns:p14="http://schemas.microsoft.com/office/powerpoint/2010/main" val="409522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BF106C09-2B7A-40C7-B480-A62D5F51D17D}" type="slidenum">
              <a:rPr lang="en-GB" smtClean="0"/>
              <a:t>26</a:t>
            </a:fld>
            <a:endParaRPr lang="en-GB"/>
          </a:p>
        </p:txBody>
      </p:sp>
    </p:spTree>
    <p:extLst>
      <p:ext uri="{BB962C8B-B14F-4D97-AF65-F5344CB8AC3E}">
        <p14:creationId xmlns:p14="http://schemas.microsoft.com/office/powerpoint/2010/main" val="13563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417">
              <a:defRPr/>
            </a:pPr>
            <a:fld id="{F453C0A3-D951-40D0-8757-AE18AD2F0F2E}" type="slidenum">
              <a:rPr lang="nb-NO">
                <a:solidFill>
                  <a:prstClr val="black"/>
                </a:solidFill>
                <a:latin typeface="Calibri" panose="020F0502020204030204"/>
              </a:rPr>
              <a:pPr defTabSz="925417">
                <a:defRPr/>
              </a:pPr>
              <a:t>27</a:t>
            </a:fld>
            <a:endParaRPr lang="nb-NO">
              <a:solidFill>
                <a:prstClr val="black"/>
              </a:solidFill>
              <a:latin typeface="Calibri" panose="020F0502020204030204"/>
            </a:endParaRPr>
          </a:p>
        </p:txBody>
      </p:sp>
    </p:spTree>
    <p:extLst>
      <p:ext uri="{BB962C8B-B14F-4D97-AF65-F5344CB8AC3E}">
        <p14:creationId xmlns:p14="http://schemas.microsoft.com/office/powerpoint/2010/main" val="227086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417">
              <a:defRPr/>
            </a:pPr>
            <a:fld id="{F453C0A3-D951-40D0-8757-AE18AD2F0F2E}" type="slidenum">
              <a:rPr lang="nb-NO">
                <a:solidFill>
                  <a:prstClr val="black"/>
                </a:solidFill>
                <a:latin typeface="Calibri" panose="020F0502020204030204"/>
              </a:rPr>
              <a:pPr defTabSz="925417">
                <a:defRPr/>
              </a:pPr>
              <a:t>29</a:t>
            </a:fld>
            <a:endParaRPr lang="nb-NO">
              <a:solidFill>
                <a:prstClr val="black"/>
              </a:solidFill>
              <a:latin typeface="Calibri" panose="020F0502020204030204"/>
            </a:endParaRPr>
          </a:p>
        </p:txBody>
      </p:sp>
    </p:spTree>
    <p:extLst>
      <p:ext uri="{BB962C8B-B14F-4D97-AF65-F5344CB8AC3E}">
        <p14:creationId xmlns:p14="http://schemas.microsoft.com/office/powerpoint/2010/main" val="219917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a:t>I lovforarbeidene til kontaktlege i sykehus (høringsutkast og </a:t>
            </a:r>
            <a:r>
              <a:rPr lang="nb-NO" err="1"/>
              <a:t>Innst</a:t>
            </a:r>
            <a:r>
              <a:rPr lang="nb-NO"/>
              <a:t> 49L) sier departementet følgende: </a:t>
            </a:r>
            <a:r>
              <a:rPr lang="nb-NO" sz="2800"/>
              <a:t>(på dette tidspunktet forelå bare pakkeforløp for kreft)</a:t>
            </a:r>
          </a:p>
          <a:p>
            <a:endParaRPr lang="nb-NO"/>
          </a:p>
          <a:p>
            <a:r>
              <a:rPr lang="nb-NO"/>
              <a:t>«Departementet legg til grunn at vilkåra for plikta til å </a:t>
            </a:r>
            <a:r>
              <a:rPr lang="nb-NO" err="1"/>
              <a:t>oppnemne</a:t>
            </a:r>
            <a:r>
              <a:rPr lang="nb-NO"/>
              <a:t> koordinator etter spesialisthelsetjenesteloven § 2-5 a ofte vil </a:t>
            </a:r>
            <a:r>
              <a:rPr lang="nb-NO" err="1"/>
              <a:t>vere</a:t>
            </a:r>
            <a:r>
              <a:rPr lang="nb-NO"/>
              <a:t> oppfylte for </a:t>
            </a:r>
            <a:r>
              <a:rPr lang="nb-NO" err="1"/>
              <a:t>kreftpasientar</a:t>
            </a:r>
            <a:r>
              <a:rPr lang="nb-NO"/>
              <a:t>, fordi </a:t>
            </a:r>
            <a:r>
              <a:rPr lang="nb-NO" err="1"/>
              <a:t>dei</a:t>
            </a:r>
            <a:r>
              <a:rPr lang="nb-NO"/>
              <a:t> ofte vil ha behov for «koordinerte tjenester», eventuelt «komplekse eller langvarige tjenester». Dersom vilkåra i spesialisthelsetjenesteloven § 2-5 a er oppfylte, har </a:t>
            </a:r>
            <a:r>
              <a:rPr lang="nb-NO" err="1"/>
              <a:t>helseføretaket</a:t>
            </a:r>
            <a:r>
              <a:rPr lang="nb-NO"/>
              <a:t> ei lovbestemt plikt til å </a:t>
            </a:r>
            <a:r>
              <a:rPr lang="nb-NO" err="1"/>
              <a:t>oppnemne</a:t>
            </a:r>
            <a:r>
              <a:rPr lang="nb-NO"/>
              <a:t> koordinator. </a:t>
            </a:r>
            <a:r>
              <a:rPr lang="nb-NO" b="1"/>
              <a:t>For </a:t>
            </a:r>
            <a:r>
              <a:rPr lang="nb-NO" b="1" err="1"/>
              <a:t>kreftpasientar</a:t>
            </a:r>
            <a:r>
              <a:rPr lang="nb-NO" b="1"/>
              <a:t> vil det </a:t>
            </a:r>
            <a:r>
              <a:rPr lang="nb-NO" b="1" err="1"/>
              <a:t>oftast</a:t>
            </a:r>
            <a:r>
              <a:rPr lang="nb-NO" b="1"/>
              <a:t> </a:t>
            </a:r>
            <a:r>
              <a:rPr lang="nb-NO" b="1" err="1"/>
              <a:t>vere</a:t>
            </a:r>
            <a:r>
              <a:rPr lang="nb-NO" b="1"/>
              <a:t> </a:t>
            </a:r>
            <a:r>
              <a:rPr lang="nb-NO" b="1" err="1"/>
              <a:t>naturleg</a:t>
            </a:r>
            <a:r>
              <a:rPr lang="nb-NO" b="1"/>
              <a:t> at forløpskoordinatoren har funksjonen som koordinator etter denne føresegna». </a:t>
            </a:r>
            <a:r>
              <a:rPr lang="nb-NO"/>
              <a:t> </a:t>
            </a:r>
          </a:p>
          <a:p>
            <a:pPr marL="7314834" lvl="8" indent="0">
              <a:buNone/>
            </a:pPr>
            <a:r>
              <a:rPr lang="nb-NO"/>
              <a:t>			</a:t>
            </a:r>
            <a:r>
              <a:rPr lang="nb-NO" err="1"/>
              <a:t>Innst</a:t>
            </a:r>
            <a:r>
              <a:rPr lang="nb-NO"/>
              <a:t>. 49 L, 2015-2016 </a:t>
            </a:r>
            <a:r>
              <a:rPr lang="nb-NO" err="1"/>
              <a:t>jfr</a:t>
            </a:r>
            <a:r>
              <a:rPr lang="nb-NO"/>
              <a:t> Prop.125L (2014-2015)</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30</a:t>
            </a:fld>
            <a:endParaRPr lang="nb-NO"/>
          </a:p>
        </p:txBody>
      </p:sp>
    </p:spTree>
    <p:extLst>
      <p:ext uri="{BB962C8B-B14F-4D97-AF65-F5344CB8AC3E}">
        <p14:creationId xmlns:p14="http://schemas.microsoft.com/office/powerpoint/2010/main" val="3724793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5556">
              <a:lnSpc>
                <a:spcPct val="90000"/>
              </a:lnSpc>
              <a:spcBef>
                <a:spcPts val="1012"/>
              </a:spcBef>
              <a:defRPr/>
            </a:pPr>
            <a:r>
              <a:rPr lang="nb-NO" sz="1800" b="1">
                <a:solidFill>
                  <a:prstClr val="black"/>
                </a:solidFill>
                <a:latin typeface="Calibri" panose="020F0502020204030204"/>
              </a:rPr>
              <a:t>Artikkel 3</a:t>
            </a:r>
          </a:p>
          <a:p>
            <a:pPr defTabSz="925556">
              <a:lnSpc>
                <a:spcPct val="90000"/>
              </a:lnSpc>
              <a:spcBef>
                <a:spcPts val="1012"/>
              </a:spcBef>
              <a:defRPr/>
            </a:pPr>
            <a:r>
              <a:rPr lang="nb-NO" sz="1800" u="sng">
                <a:solidFill>
                  <a:prstClr val="black"/>
                </a:solidFill>
                <a:latin typeface="Calibri" panose="020F0502020204030204"/>
              </a:rPr>
              <a:t>Barnets beste: en rett, et prinsipp og en prosedyreregel</a:t>
            </a:r>
          </a:p>
          <a:p>
            <a:pPr defTabSz="925556">
              <a:lnSpc>
                <a:spcPct val="90000"/>
              </a:lnSpc>
              <a:spcBef>
                <a:spcPts val="1012"/>
              </a:spcBef>
              <a:defRPr/>
            </a:pPr>
            <a:r>
              <a:rPr lang="nb-NO" sz="1800">
                <a:solidFill>
                  <a:prstClr val="black"/>
                </a:solidFill>
                <a:latin typeface="Calibri" panose="020F0502020204030204"/>
              </a:rPr>
              <a:t>En selvstendig rettighet: Et barns rett til å få sitt beste vurdert, og sitt beste ansett som et grunnleggende hensyn, når ulike interesser blir vurdert for å nå en avgjørelse eller gjennomføre avgjørelser. </a:t>
            </a:r>
          </a:p>
          <a:p>
            <a:pPr defTabSz="925556">
              <a:lnSpc>
                <a:spcPct val="90000"/>
              </a:lnSpc>
              <a:spcBef>
                <a:spcPts val="1012"/>
              </a:spcBef>
              <a:defRPr/>
            </a:pPr>
            <a:r>
              <a:rPr lang="nb-NO" sz="1800">
                <a:solidFill>
                  <a:prstClr val="black"/>
                </a:solidFill>
                <a:latin typeface="Calibri" panose="020F0502020204030204"/>
              </a:rPr>
              <a:t>Et grunnleggende, fortolkende juridisk prinsipp: Hvis en juridisk bestemmelse er åpen for mer enn én tolkning, skal den tolkningen som mest effektivt tjener barnets beste velges. </a:t>
            </a:r>
          </a:p>
          <a:p>
            <a:pPr defTabSz="925556">
              <a:lnSpc>
                <a:spcPct val="90000"/>
              </a:lnSpc>
              <a:spcBef>
                <a:spcPts val="1012"/>
              </a:spcBef>
              <a:defRPr/>
            </a:pPr>
            <a:r>
              <a:rPr lang="nb-NO" sz="1800">
                <a:solidFill>
                  <a:prstClr val="black"/>
                </a:solidFill>
                <a:latin typeface="Calibri" panose="020F0502020204030204"/>
              </a:rPr>
              <a:t>En prosedyreregel: Når vedtak skal besluttes som vil påvirke et bestemt barn, en identifisert gruppe barn eller barn generelt, må beslutningsprosessen inkludere en vurdering av mulige konsekvenser (positive eller negative) for barnet eller barna det gjelder.</a:t>
            </a:r>
          </a:p>
          <a:p>
            <a:pPr defTabSz="925556">
              <a:lnSpc>
                <a:spcPct val="90000"/>
              </a:lnSpc>
              <a:spcBef>
                <a:spcPts val="1012"/>
              </a:spcBef>
              <a:defRPr/>
            </a:pPr>
            <a:r>
              <a:rPr lang="nb-NO" sz="1800" b="1">
                <a:solidFill>
                  <a:prstClr val="black"/>
                </a:solidFill>
                <a:latin typeface="Calibri" panose="020F0502020204030204"/>
              </a:rPr>
              <a:t>Artikkel 12</a:t>
            </a:r>
          </a:p>
          <a:p>
            <a:pPr defTabSz="925556">
              <a:lnSpc>
                <a:spcPct val="90000"/>
              </a:lnSpc>
              <a:spcBef>
                <a:spcPts val="1012"/>
              </a:spcBef>
              <a:defRPr/>
            </a:pPr>
            <a:r>
              <a:rPr lang="nb-NO" sz="1800">
                <a:solidFill>
                  <a:prstClr val="black"/>
                </a:solidFill>
                <a:latin typeface="Calibri" panose="020F0502020204030204"/>
              </a:rPr>
              <a:t>Barnets rett til å bli hørt. Se veileder for uttalelse fra komiteen.</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31</a:t>
            </a:fld>
            <a:endParaRPr lang="nb-NO"/>
          </a:p>
        </p:txBody>
      </p:sp>
    </p:spTree>
    <p:extLst>
      <p:ext uri="{BB962C8B-B14F-4D97-AF65-F5344CB8AC3E}">
        <p14:creationId xmlns:p14="http://schemas.microsoft.com/office/powerpoint/2010/main" val="1281725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25417">
              <a:defRPr/>
            </a:pPr>
            <a:fld id="{F453C0A3-D951-40D0-8757-AE18AD2F0F2E}" type="slidenum">
              <a:rPr lang="nb-NO">
                <a:solidFill>
                  <a:prstClr val="black"/>
                </a:solidFill>
                <a:latin typeface="Calibri" panose="020F0502020204030204"/>
              </a:rPr>
              <a:pPr defTabSz="925417">
                <a:defRPr/>
              </a:pPr>
              <a:t>32</a:t>
            </a:fld>
            <a:endParaRPr lang="nb-NO">
              <a:solidFill>
                <a:prstClr val="black"/>
              </a:solidFill>
              <a:latin typeface="Calibri" panose="020F0502020204030204"/>
            </a:endParaRPr>
          </a:p>
        </p:txBody>
      </p:sp>
    </p:spTree>
    <p:extLst>
      <p:ext uri="{BB962C8B-B14F-4D97-AF65-F5344CB8AC3E}">
        <p14:creationId xmlns:p14="http://schemas.microsoft.com/office/powerpoint/2010/main" val="3308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 </a:t>
            </a:r>
          </a:p>
        </p:txBody>
      </p:sp>
      <p:sp>
        <p:nvSpPr>
          <p:cNvPr id="4" name="Plassholder for lysbildenummer 3"/>
          <p:cNvSpPr>
            <a:spLocks noGrp="1"/>
          </p:cNvSpPr>
          <p:nvPr>
            <p:ph type="sldNum" sz="quarter" idx="5"/>
          </p:nvPr>
        </p:nvSpPr>
        <p:spPr/>
        <p:txBody>
          <a:bodyPr/>
          <a:lstStyle/>
          <a:p>
            <a:pPr defTabSz="925417">
              <a:defRPr/>
            </a:pPr>
            <a:fld id="{F16396B6-B520-4C76-AFF1-72DD4C01514F}" type="slidenum">
              <a:rPr lang="nn-NO">
                <a:solidFill>
                  <a:prstClr val="black"/>
                </a:solidFill>
                <a:latin typeface="Calibri" panose="020F0502020204030204"/>
              </a:rPr>
              <a:pPr defTabSz="925417">
                <a:defRPr/>
              </a:pPr>
              <a:t>33</a:t>
            </a:fld>
            <a:endParaRPr lang="nn-NO">
              <a:solidFill>
                <a:prstClr val="black"/>
              </a:solidFill>
              <a:latin typeface="Calibri" panose="020F0502020204030204"/>
            </a:endParaRPr>
          </a:p>
        </p:txBody>
      </p:sp>
    </p:spTree>
    <p:extLst>
      <p:ext uri="{BB962C8B-B14F-4D97-AF65-F5344CB8AC3E}">
        <p14:creationId xmlns:p14="http://schemas.microsoft.com/office/powerpoint/2010/main" val="331325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01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Arial" panose="020B0604020202020204" pitchFamily="34" charset="0"/>
              <a:buNone/>
            </a:pPr>
            <a:endParaRPr lang="nb-NO" b="0" i="0">
              <a:solidFill>
                <a:srgbClr val="212121"/>
              </a:solidFill>
              <a:effectLst/>
              <a:latin typeface="Work Sans" pitchFamily="2" charset="0"/>
            </a:endParaRPr>
          </a:p>
          <a:p>
            <a:pPr algn="l">
              <a:buFont typeface="Arial" panose="020B0604020202020204" pitchFamily="34" charset="0"/>
              <a:buNone/>
            </a:pPr>
            <a:r>
              <a:rPr lang="nb-NO" b="0" i="0">
                <a:solidFill>
                  <a:srgbClr val="212121"/>
                </a:solidFill>
                <a:effectLst/>
                <a:latin typeface="Work Sans" pitchFamily="2" charset="0"/>
              </a:rPr>
              <a:t> </a:t>
            </a:r>
          </a:p>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4</a:t>
            </a:fld>
            <a:endParaRPr lang="nb-NO"/>
          </a:p>
        </p:txBody>
      </p:sp>
    </p:spTree>
    <p:extLst>
      <p:ext uri="{BB962C8B-B14F-4D97-AF65-F5344CB8AC3E}">
        <p14:creationId xmlns:p14="http://schemas.microsoft.com/office/powerpoint/2010/main" val="255675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5556">
              <a:lnSpc>
                <a:spcPct val="90000"/>
              </a:lnSpc>
              <a:spcBef>
                <a:spcPts val="1012"/>
              </a:spcBef>
              <a:defRPr/>
            </a:pPr>
            <a:r>
              <a:rPr lang="nb-NO" sz="2600">
                <a:solidFill>
                  <a:srgbClr val="121C58"/>
                </a:solidFill>
                <a:latin typeface="Barneombudet"/>
              </a:rPr>
              <a:t>Eksempler:</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Utsatte og sårbare barn og unge og deres foreldre</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med sykdom, skade og funksjonsnedsettelser </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og unge som har vært utsatt for vold, overgrep, mobbing </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med behov for tilrettelegging i skole eller barnehage </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på barnevernsinstitusjoner  </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med psykiske helseutfordringer</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barn med rusrelaterte problemer</a:t>
            </a:r>
          </a:p>
          <a:p>
            <a:pPr marL="231389" indent="-231389" defTabSz="925556">
              <a:lnSpc>
                <a:spcPct val="90000"/>
              </a:lnSpc>
              <a:spcBef>
                <a:spcPts val="1012"/>
              </a:spcBef>
              <a:buFont typeface="Arial" panose="020B0604020202020204" pitchFamily="34" charset="0"/>
              <a:buChar char="•"/>
              <a:defRPr/>
            </a:pPr>
            <a:r>
              <a:rPr lang="nb-NO" sz="2600">
                <a:solidFill>
                  <a:srgbClr val="121C58"/>
                </a:solidFill>
                <a:latin typeface="Barneombudet"/>
              </a:rPr>
              <a:t>andre</a:t>
            </a:r>
            <a:endParaRPr lang="nb-NO" sz="2600">
              <a:solidFill>
                <a:prstClr val="black"/>
              </a:solidFill>
              <a:latin typeface="Calibri" panose="020F0502020204030204"/>
            </a:endParaRPr>
          </a:p>
          <a:p>
            <a:endParaRPr lang="nb-NO"/>
          </a:p>
        </p:txBody>
      </p:sp>
      <p:sp>
        <p:nvSpPr>
          <p:cNvPr id="4" name="Plassholder for lysbildenummer 3"/>
          <p:cNvSpPr>
            <a:spLocks noGrp="1"/>
          </p:cNvSpPr>
          <p:nvPr>
            <p:ph type="sldNum" sz="quarter" idx="5"/>
          </p:nvPr>
        </p:nvSpPr>
        <p:spPr/>
        <p:txBody>
          <a:bodyPr/>
          <a:lstStyle/>
          <a:p>
            <a:pPr defTabSz="925556">
              <a:defRPr/>
            </a:pPr>
            <a:fld id="{F453C0A3-D951-40D0-8757-AE18AD2F0F2E}" type="slidenum">
              <a:rPr lang="nb-NO">
                <a:solidFill>
                  <a:prstClr val="black"/>
                </a:solidFill>
                <a:latin typeface="Calibri" panose="020F0502020204030204"/>
              </a:rPr>
              <a:pPr defTabSz="925556">
                <a:defRPr/>
              </a:pPr>
              <a:t>6</a:t>
            </a:fld>
            <a:endParaRPr lang="nb-NO">
              <a:solidFill>
                <a:prstClr val="black"/>
              </a:solidFill>
              <a:latin typeface="Calibri" panose="020F0502020204030204"/>
            </a:endParaRPr>
          </a:p>
        </p:txBody>
      </p:sp>
    </p:spTree>
    <p:extLst>
      <p:ext uri="{BB962C8B-B14F-4D97-AF65-F5344CB8AC3E}">
        <p14:creationId xmlns:p14="http://schemas.microsoft.com/office/powerpoint/2010/main" val="141063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14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C0A3-D951-40D0-8757-AE18AD2F0F2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0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9</a:t>
            </a:fld>
            <a:endParaRPr lang="nb-NO"/>
          </a:p>
        </p:txBody>
      </p:sp>
    </p:spTree>
    <p:extLst>
      <p:ext uri="{BB962C8B-B14F-4D97-AF65-F5344CB8AC3E}">
        <p14:creationId xmlns:p14="http://schemas.microsoft.com/office/powerpoint/2010/main" val="74014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453C0A3-D951-40D0-8757-AE18AD2F0F2E}" type="slidenum">
              <a:rPr lang="nb-NO" smtClean="0"/>
              <a:t>10</a:t>
            </a:fld>
            <a:endParaRPr lang="nb-NO"/>
          </a:p>
        </p:txBody>
      </p:sp>
    </p:spTree>
    <p:extLst>
      <p:ext uri="{BB962C8B-B14F-4D97-AF65-F5344CB8AC3E}">
        <p14:creationId xmlns:p14="http://schemas.microsoft.com/office/powerpoint/2010/main" val="234963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3B148-4D6D-A104-6C62-C16506003F4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1C678C3-A7A5-E25C-67F0-A477C90D3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C7CA587-FE15-CFEE-0330-7E2BC379E2F2}"/>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29C790A8-85DE-EBEB-A5EB-B47B04E7F6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9417FB-1395-6063-EBCD-E1664EF7F9D6}"/>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77693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13C33-D5A8-E608-F791-53182D909B4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88047F9-F0D2-E683-58BF-6749FFA205F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E0EFAB-D28D-1AF0-9BBE-8DD5D35A4440}"/>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422F088E-E6BF-67CB-7D78-065FF85C88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944B4D-442B-7622-85BA-5483632CB6DE}"/>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14364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E58C80-A190-775B-0B28-8221FC9B523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3C198D-C539-B6A3-0BFD-FA460485AC0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99FA30-218D-8274-B6AD-72A9B6F12921}"/>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BDF4060E-F250-E9F0-0FE5-B08FB52BDF9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D72920-0D69-FE67-2EA3-7BFD754594B0}"/>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57642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3B148-4D6D-A104-6C62-C16506003F4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1C678C3-A7A5-E25C-67F0-A477C90D3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C7CA587-FE15-CFEE-0330-7E2BC379E2F2}"/>
              </a:ext>
            </a:extLst>
          </p:cNvPr>
          <p:cNvSpPr>
            <a:spLocks noGrp="1"/>
          </p:cNvSpPr>
          <p:nvPr>
            <p:ph type="dt" sz="half" idx="10"/>
          </p:nvPr>
        </p:nvSpPr>
        <p:spPr/>
        <p:txBody>
          <a:bodyPr/>
          <a:lstStyle/>
          <a:p>
            <a:fld id="{C20D10A5-F34B-45C4-92B0-512DB432688E}" type="datetime1">
              <a:rPr lang="nb-NO" smtClean="0"/>
              <a:t>08.05.2023</a:t>
            </a:fld>
            <a:endParaRPr lang="nb-NO"/>
          </a:p>
        </p:txBody>
      </p:sp>
      <p:sp>
        <p:nvSpPr>
          <p:cNvPr id="5" name="Plassholder for bunntekst 4">
            <a:extLst>
              <a:ext uri="{FF2B5EF4-FFF2-40B4-BE49-F238E27FC236}">
                <a16:creationId xmlns:a16="http://schemas.microsoft.com/office/drawing/2014/main" id="{29C790A8-85DE-EBEB-A5EB-B47B04E7F69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9417FB-1395-6063-EBCD-E1664EF7F9D6}"/>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7435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5D7BD2-7C64-081D-13AF-389CFEA862A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8903D4-2694-9851-F4AF-0877E9DB061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35BEB2D-94B0-732C-351B-2462AB663C63}"/>
              </a:ext>
            </a:extLst>
          </p:cNvPr>
          <p:cNvSpPr>
            <a:spLocks noGrp="1"/>
          </p:cNvSpPr>
          <p:nvPr>
            <p:ph type="dt" sz="half" idx="10"/>
          </p:nvPr>
        </p:nvSpPr>
        <p:spPr/>
        <p:txBody>
          <a:bodyPr/>
          <a:lstStyle/>
          <a:p>
            <a:fld id="{9CBC14D3-BF31-4036-8CBD-BA34B5AF6FCF}" type="datetime1">
              <a:rPr lang="nb-NO" smtClean="0"/>
              <a:t>08.05.2023</a:t>
            </a:fld>
            <a:endParaRPr lang="nb-NO"/>
          </a:p>
        </p:txBody>
      </p:sp>
      <p:sp>
        <p:nvSpPr>
          <p:cNvPr id="5" name="Plassholder for bunntekst 4">
            <a:extLst>
              <a:ext uri="{FF2B5EF4-FFF2-40B4-BE49-F238E27FC236}">
                <a16:creationId xmlns:a16="http://schemas.microsoft.com/office/drawing/2014/main" id="{23F432ED-2469-FD05-3755-61DA191EE8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23D522C-D41D-423C-9F22-6E05E0595FE4}"/>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32992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9A76B-8163-3026-F2F7-1A952D636ED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A9C628D-ED03-8120-6635-BC040D985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C95D31-59FD-AE8E-92B2-85E9C1DFA0D3}"/>
              </a:ext>
            </a:extLst>
          </p:cNvPr>
          <p:cNvSpPr>
            <a:spLocks noGrp="1"/>
          </p:cNvSpPr>
          <p:nvPr>
            <p:ph type="dt" sz="half" idx="10"/>
          </p:nvPr>
        </p:nvSpPr>
        <p:spPr/>
        <p:txBody>
          <a:bodyPr/>
          <a:lstStyle/>
          <a:p>
            <a:fld id="{A2238667-1A64-40A1-8099-5B863A3BBE21}" type="datetime1">
              <a:rPr lang="nb-NO" smtClean="0"/>
              <a:t>08.05.2023</a:t>
            </a:fld>
            <a:endParaRPr lang="nb-NO"/>
          </a:p>
        </p:txBody>
      </p:sp>
      <p:sp>
        <p:nvSpPr>
          <p:cNvPr id="5" name="Plassholder for bunntekst 4">
            <a:extLst>
              <a:ext uri="{FF2B5EF4-FFF2-40B4-BE49-F238E27FC236}">
                <a16:creationId xmlns:a16="http://schemas.microsoft.com/office/drawing/2014/main" id="{AB851BC6-51EF-691D-0F64-FE610F150C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8D499F9-FB50-F3B3-54DD-95181DEB3B18}"/>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892949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33CED-C314-1FC4-7855-0B2B3D6CFE0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8EADA4-CE80-65ED-5CE0-528BE07F43D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88243F4-43D7-7CC2-A573-E68EF0F24D8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04DF38E-0321-3E98-901A-788C10DB0023}"/>
              </a:ext>
            </a:extLst>
          </p:cNvPr>
          <p:cNvSpPr>
            <a:spLocks noGrp="1"/>
          </p:cNvSpPr>
          <p:nvPr>
            <p:ph type="dt" sz="half" idx="10"/>
          </p:nvPr>
        </p:nvSpPr>
        <p:spPr/>
        <p:txBody>
          <a:bodyPr/>
          <a:lstStyle/>
          <a:p>
            <a:fld id="{9A00C26A-E6F4-4555-BB50-11D52AEE465F}" type="datetime1">
              <a:rPr lang="nb-NO" smtClean="0"/>
              <a:t>08.05.2023</a:t>
            </a:fld>
            <a:endParaRPr lang="nb-NO"/>
          </a:p>
        </p:txBody>
      </p:sp>
      <p:sp>
        <p:nvSpPr>
          <p:cNvPr id="6" name="Plassholder for bunntekst 5">
            <a:extLst>
              <a:ext uri="{FF2B5EF4-FFF2-40B4-BE49-F238E27FC236}">
                <a16:creationId xmlns:a16="http://schemas.microsoft.com/office/drawing/2014/main" id="{DEAC164F-E4FE-E2B5-C350-87C84C3F6A9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244EEC-B43F-2FA6-2E4B-F2F35829B177}"/>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037134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308AD-8A64-98E0-98DC-EFC7E2E55D8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67AAC8C-B2C8-8D10-70BC-0A001C7AC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7814FA5-E186-F376-5399-1E1B1985899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38487EE-596C-050D-F93F-8A405222D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634676D-8AC7-8FC6-A877-D93986CD3B5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8DA3CB2-9800-B682-11FF-476228FD89CF}"/>
              </a:ext>
            </a:extLst>
          </p:cNvPr>
          <p:cNvSpPr>
            <a:spLocks noGrp="1"/>
          </p:cNvSpPr>
          <p:nvPr>
            <p:ph type="dt" sz="half" idx="10"/>
          </p:nvPr>
        </p:nvSpPr>
        <p:spPr/>
        <p:txBody>
          <a:bodyPr/>
          <a:lstStyle/>
          <a:p>
            <a:fld id="{8FC55B93-B61F-4589-8833-8656EA01FE7D}" type="datetime1">
              <a:rPr lang="nb-NO" smtClean="0"/>
              <a:t>08.05.2023</a:t>
            </a:fld>
            <a:endParaRPr lang="nb-NO"/>
          </a:p>
        </p:txBody>
      </p:sp>
      <p:sp>
        <p:nvSpPr>
          <p:cNvPr id="8" name="Plassholder for bunntekst 7">
            <a:extLst>
              <a:ext uri="{FF2B5EF4-FFF2-40B4-BE49-F238E27FC236}">
                <a16:creationId xmlns:a16="http://schemas.microsoft.com/office/drawing/2014/main" id="{1C46D947-80A8-651F-EC5C-AF335F6F11C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6FE8150-1F21-ED78-B64E-6A8EFDC03876}"/>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14139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84419-B686-F3F8-D603-05E54ED55AD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4DDBC31-C0AA-CD96-4B44-090834056ACC}"/>
              </a:ext>
            </a:extLst>
          </p:cNvPr>
          <p:cNvSpPr>
            <a:spLocks noGrp="1"/>
          </p:cNvSpPr>
          <p:nvPr>
            <p:ph type="dt" sz="half" idx="10"/>
          </p:nvPr>
        </p:nvSpPr>
        <p:spPr/>
        <p:txBody>
          <a:bodyPr/>
          <a:lstStyle/>
          <a:p>
            <a:fld id="{05482268-6C8A-496A-881B-5F380C3201E0}" type="datetime1">
              <a:rPr lang="nb-NO" smtClean="0"/>
              <a:t>08.05.2023</a:t>
            </a:fld>
            <a:endParaRPr lang="nb-NO"/>
          </a:p>
        </p:txBody>
      </p:sp>
      <p:sp>
        <p:nvSpPr>
          <p:cNvPr id="4" name="Plassholder for bunntekst 3">
            <a:extLst>
              <a:ext uri="{FF2B5EF4-FFF2-40B4-BE49-F238E27FC236}">
                <a16:creationId xmlns:a16="http://schemas.microsoft.com/office/drawing/2014/main" id="{98B36F38-0140-F089-A186-9D589064272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9C9E0AD-F4DD-D3C9-C58D-C362C8A309A7}"/>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57996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E37680B-F76F-4A3A-CE9A-79EF19C9E946}"/>
              </a:ext>
            </a:extLst>
          </p:cNvPr>
          <p:cNvSpPr>
            <a:spLocks noGrp="1"/>
          </p:cNvSpPr>
          <p:nvPr>
            <p:ph type="dt" sz="half" idx="10"/>
          </p:nvPr>
        </p:nvSpPr>
        <p:spPr/>
        <p:txBody>
          <a:bodyPr/>
          <a:lstStyle/>
          <a:p>
            <a:fld id="{8F65860A-D9F8-486B-8E6B-3AE9D930FC2D}" type="datetime1">
              <a:rPr lang="nb-NO" smtClean="0"/>
              <a:t>08.05.2023</a:t>
            </a:fld>
            <a:endParaRPr lang="nb-NO"/>
          </a:p>
        </p:txBody>
      </p:sp>
      <p:sp>
        <p:nvSpPr>
          <p:cNvPr id="3" name="Plassholder for bunntekst 2">
            <a:extLst>
              <a:ext uri="{FF2B5EF4-FFF2-40B4-BE49-F238E27FC236}">
                <a16:creationId xmlns:a16="http://schemas.microsoft.com/office/drawing/2014/main" id="{78B52953-753D-3EAC-EB8C-159278E9320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CCA12D9-C944-49AA-97AC-3AF444E70C0D}"/>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84421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DC8CE-8668-F9B0-3EE9-DECFE44FE7C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3109C97-1392-A1C3-A3BF-6EB6B200C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5B443EF-1B52-5F51-DDE0-65297A353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A0D2DCE-0E27-F93B-642D-C4DBEBA64AC9}"/>
              </a:ext>
            </a:extLst>
          </p:cNvPr>
          <p:cNvSpPr>
            <a:spLocks noGrp="1"/>
          </p:cNvSpPr>
          <p:nvPr>
            <p:ph type="dt" sz="half" idx="10"/>
          </p:nvPr>
        </p:nvSpPr>
        <p:spPr/>
        <p:txBody>
          <a:bodyPr/>
          <a:lstStyle/>
          <a:p>
            <a:fld id="{21E0EB5D-5C7F-4CD5-86A1-364B778AF342}" type="datetime1">
              <a:rPr lang="nb-NO" smtClean="0"/>
              <a:t>08.05.2023</a:t>
            </a:fld>
            <a:endParaRPr lang="nb-NO"/>
          </a:p>
        </p:txBody>
      </p:sp>
      <p:sp>
        <p:nvSpPr>
          <p:cNvPr id="6" name="Plassholder for bunntekst 5">
            <a:extLst>
              <a:ext uri="{FF2B5EF4-FFF2-40B4-BE49-F238E27FC236}">
                <a16:creationId xmlns:a16="http://schemas.microsoft.com/office/drawing/2014/main" id="{97F34D7C-A378-C6C3-5378-013909DF20D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D1635A-9A0B-1F5D-6BA2-4AC92967CD53}"/>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307642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5D7BD2-7C64-081D-13AF-389CFEA862A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8903D4-2694-9851-F4AF-0877E9DB061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35BEB2D-94B0-732C-351B-2462AB663C63}"/>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23F432ED-2469-FD05-3755-61DA191EE8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23D522C-D41D-423C-9F22-6E05E0595FE4}"/>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332570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3B37F-D3FF-2D3F-23CB-A44D916AB45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097336D-2215-43E1-0D86-D45FF3E02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B6432D2-7364-1726-DC3B-9BA23F000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34025A6-B11A-DD1D-5249-4F23EED5C77F}"/>
              </a:ext>
            </a:extLst>
          </p:cNvPr>
          <p:cNvSpPr>
            <a:spLocks noGrp="1"/>
          </p:cNvSpPr>
          <p:nvPr>
            <p:ph type="dt" sz="half" idx="10"/>
          </p:nvPr>
        </p:nvSpPr>
        <p:spPr/>
        <p:txBody>
          <a:bodyPr/>
          <a:lstStyle/>
          <a:p>
            <a:fld id="{008EC26D-8C8A-4A47-91BD-6EE1E7FEA24F}" type="datetime1">
              <a:rPr lang="nb-NO" smtClean="0"/>
              <a:t>08.05.2023</a:t>
            </a:fld>
            <a:endParaRPr lang="nb-NO"/>
          </a:p>
        </p:txBody>
      </p:sp>
      <p:sp>
        <p:nvSpPr>
          <p:cNvPr id="6" name="Plassholder for bunntekst 5">
            <a:extLst>
              <a:ext uri="{FF2B5EF4-FFF2-40B4-BE49-F238E27FC236}">
                <a16:creationId xmlns:a16="http://schemas.microsoft.com/office/drawing/2014/main" id="{41764EE5-D9E4-C878-8963-2D2C9AEA97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027ACB-3579-31E7-2E0C-104B6FE160FB}"/>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23708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13C33-D5A8-E608-F791-53182D909B4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88047F9-F0D2-E683-58BF-6749FFA205F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E0EFAB-D28D-1AF0-9BBE-8DD5D35A4440}"/>
              </a:ext>
            </a:extLst>
          </p:cNvPr>
          <p:cNvSpPr>
            <a:spLocks noGrp="1"/>
          </p:cNvSpPr>
          <p:nvPr>
            <p:ph type="dt" sz="half" idx="10"/>
          </p:nvPr>
        </p:nvSpPr>
        <p:spPr/>
        <p:txBody>
          <a:bodyPr/>
          <a:lstStyle/>
          <a:p>
            <a:fld id="{D037ED01-BC97-4D33-A576-872B88EECA20}" type="datetime1">
              <a:rPr lang="nb-NO" smtClean="0"/>
              <a:t>08.05.2023</a:t>
            </a:fld>
            <a:endParaRPr lang="nb-NO"/>
          </a:p>
        </p:txBody>
      </p:sp>
      <p:sp>
        <p:nvSpPr>
          <p:cNvPr id="5" name="Plassholder for bunntekst 4">
            <a:extLst>
              <a:ext uri="{FF2B5EF4-FFF2-40B4-BE49-F238E27FC236}">
                <a16:creationId xmlns:a16="http://schemas.microsoft.com/office/drawing/2014/main" id="{422F088E-E6BF-67CB-7D78-065FF85C88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944B4D-442B-7622-85BA-5483632CB6DE}"/>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89524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E58C80-A190-775B-0B28-8221FC9B523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3C198D-C539-B6A3-0BFD-FA460485AC0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899FA30-218D-8274-B6AD-72A9B6F12921}"/>
              </a:ext>
            </a:extLst>
          </p:cNvPr>
          <p:cNvSpPr>
            <a:spLocks noGrp="1"/>
          </p:cNvSpPr>
          <p:nvPr>
            <p:ph type="dt" sz="half" idx="10"/>
          </p:nvPr>
        </p:nvSpPr>
        <p:spPr/>
        <p:txBody>
          <a:bodyPr/>
          <a:lstStyle/>
          <a:p>
            <a:fld id="{8CB8C433-6B3B-463B-996A-ECC4DCC3652F}" type="datetime1">
              <a:rPr lang="nb-NO" smtClean="0"/>
              <a:t>08.05.2023</a:t>
            </a:fld>
            <a:endParaRPr lang="nb-NO"/>
          </a:p>
        </p:txBody>
      </p:sp>
      <p:sp>
        <p:nvSpPr>
          <p:cNvPr id="5" name="Plassholder for bunntekst 4">
            <a:extLst>
              <a:ext uri="{FF2B5EF4-FFF2-40B4-BE49-F238E27FC236}">
                <a16:creationId xmlns:a16="http://schemas.microsoft.com/office/drawing/2014/main" id="{BDF4060E-F250-E9F0-0FE5-B08FB52BDF9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D72920-0D69-FE67-2EA3-7BFD754594B0}"/>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229065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9A76B-8163-3026-F2F7-1A952D636ED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A9C628D-ED03-8120-6635-BC040D985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C95D31-59FD-AE8E-92B2-85E9C1DFA0D3}"/>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AB851BC6-51EF-691D-0F64-FE610F150C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8D499F9-FB50-F3B3-54DD-95181DEB3B18}"/>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341046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433CED-C314-1FC4-7855-0B2B3D6CFE0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8EADA4-CE80-65ED-5CE0-528BE07F43D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88243F4-43D7-7CC2-A573-E68EF0F24D8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04DF38E-0321-3E98-901A-788C10DB0023}"/>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6" name="Plassholder for bunntekst 5">
            <a:extLst>
              <a:ext uri="{FF2B5EF4-FFF2-40B4-BE49-F238E27FC236}">
                <a16:creationId xmlns:a16="http://schemas.microsoft.com/office/drawing/2014/main" id="{DEAC164F-E4FE-E2B5-C350-87C84C3F6A9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244EEC-B43F-2FA6-2E4B-F2F35829B177}"/>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24773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308AD-8A64-98E0-98DC-EFC7E2E55D8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67AAC8C-B2C8-8D10-70BC-0A001C7AC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7814FA5-E186-F376-5399-1E1B1985899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38487EE-596C-050D-F93F-8A405222D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634676D-8AC7-8FC6-A877-D93986CD3B5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8DA3CB2-9800-B682-11FF-476228FD89CF}"/>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8" name="Plassholder for bunntekst 7">
            <a:extLst>
              <a:ext uri="{FF2B5EF4-FFF2-40B4-BE49-F238E27FC236}">
                <a16:creationId xmlns:a16="http://schemas.microsoft.com/office/drawing/2014/main" id="{1C46D947-80A8-651F-EC5C-AF335F6F11C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6FE8150-1F21-ED78-B64E-6A8EFDC03876}"/>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256901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984419-B686-F3F8-D603-05E54ED55AD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4DDBC31-C0AA-CD96-4B44-090834056ACC}"/>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4" name="Plassholder for bunntekst 3">
            <a:extLst>
              <a:ext uri="{FF2B5EF4-FFF2-40B4-BE49-F238E27FC236}">
                <a16:creationId xmlns:a16="http://schemas.microsoft.com/office/drawing/2014/main" id="{98B36F38-0140-F089-A186-9D589064272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9C9E0AD-F4DD-D3C9-C58D-C362C8A309A7}"/>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22255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E37680B-F76F-4A3A-CE9A-79EF19C9E946}"/>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3" name="Plassholder for bunntekst 2">
            <a:extLst>
              <a:ext uri="{FF2B5EF4-FFF2-40B4-BE49-F238E27FC236}">
                <a16:creationId xmlns:a16="http://schemas.microsoft.com/office/drawing/2014/main" id="{78B52953-753D-3EAC-EB8C-159278E9320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CCA12D9-C944-49AA-97AC-3AF444E70C0D}"/>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42454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5DC8CE-8668-F9B0-3EE9-DECFE44FE7C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3109C97-1392-A1C3-A3BF-6EB6B200C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5B443EF-1B52-5F51-DDE0-65297A353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A0D2DCE-0E27-F93B-642D-C4DBEBA64AC9}"/>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6" name="Plassholder for bunntekst 5">
            <a:extLst>
              <a:ext uri="{FF2B5EF4-FFF2-40B4-BE49-F238E27FC236}">
                <a16:creationId xmlns:a16="http://schemas.microsoft.com/office/drawing/2014/main" id="{97F34D7C-A378-C6C3-5378-013909DF20D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D1635A-9A0B-1F5D-6BA2-4AC92967CD53}"/>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126765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3B37F-D3FF-2D3F-23CB-A44D916AB45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097336D-2215-43E1-0D86-D45FF3E02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B6432D2-7364-1726-DC3B-9BA23F000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34025A6-B11A-DD1D-5249-4F23EED5C77F}"/>
              </a:ext>
            </a:extLst>
          </p:cNvPr>
          <p:cNvSpPr>
            <a:spLocks noGrp="1"/>
          </p:cNvSpPr>
          <p:nvPr>
            <p:ph type="dt" sz="half" idx="10"/>
          </p:nvPr>
        </p:nvSpPr>
        <p:spPr/>
        <p:txBody>
          <a:bodyPr/>
          <a:lstStyle/>
          <a:p>
            <a:fld id="{441EE87D-324A-4AEF-B172-015E8C4B5F7E}" type="datetimeFigureOut">
              <a:rPr lang="nb-NO" smtClean="0"/>
              <a:t>08.05.2023</a:t>
            </a:fld>
            <a:endParaRPr lang="nb-NO"/>
          </a:p>
        </p:txBody>
      </p:sp>
      <p:sp>
        <p:nvSpPr>
          <p:cNvPr id="6" name="Plassholder for bunntekst 5">
            <a:extLst>
              <a:ext uri="{FF2B5EF4-FFF2-40B4-BE49-F238E27FC236}">
                <a16:creationId xmlns:a16="http://schemas.microsoft.com/office/drawing/2014/main" id="{41764EE5-D9E4-C878-8963-2D2C9AEA97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1027ACB-3579-31E7-2E0C-104B6FE160FB}"/>
              </a:ext>
            </a:extLst>
          </p:cNvPr>
          <p:cNvSpPr>
            <a:spLocks noGrp="1"/>
          </p:cNvSpPr>
          <p:nvPr>
            <p:ph type="sldNum" sz="quarter" idx="12"/>
          </p:nvPr>
        </p:nvSpPr>
        <p:spPr/>
        <p:txBody>
          <a:bodyPr/>
          <a:lstStyle/>
          <a:p>
            <a:fld id="{AD302349-6436-4800-BE7A-47D1991F1209}" type="slidenum">
              <a:rPr lang="nb-NO" smtClean="0"/>
              <a:t>‹#›</a:t>
            </a:fld>
            <a:endParaRPr lang="nb-NO"/>
          </a:p>
        </p:txBody>
      </p:sp>
    </p:spTree>
    <p:extLst>
      <p:ext uri="{BB962C8B-B14F-4D97-AF65-F5344CB8AC3E}">
        <p14:creationId xmlns:p14="http://schemas.microsoft.com/office/powerpoint/2010/main" val="397067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DE04DB-0860-C2C5-6C56-3011C8010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01DE34D-80F0-3521-67D1-1358B20F1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90A656B-4B39-4DD2-9041-45001861C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EE87D-324A-4AEF-B172-015E8C4B5F7E}" type="datetimeFigureOut">
              <a:rPr lang="nb-NO" smtClean="0"/>
              <a:t>08.05.2023</a:t>
            </a:fld>
            <a:endParaRPr lang="nb-NO"/>
          </a:p>
        </p:txBody>
      </p:sp>
      <p:sp>
        <p:nvSpPr>
          <p:cNvPr id="5" name="Plassholder for bunntekst 4">
            <a:extLst>
              <a:ext uri="{FF2B5EF4-FFF2-40B4-BE49-F238E27FC236}">
                <a16:creationId xmlns:a16="http://schemas.microsoft.com/office/drawing/2014/main" id="{E612EF6F-03DE-5A7D-4DA5-686AA7C4A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D7C75E7-3335-CE4A-5729-E6EDCD5E2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02349-6436-4800-BE7A-47D1991F1209}" type="slidenum">
              <a:rPr lang="nb-NO" smtClean="0"/>
              <a:t>‹#›</a:t>
            </a:fld>
            <a:endParaRPr lang="nb-NO"/>
          </a:p>
        </p:txBody>
      </p:sp>
    </p:spTree>
    <p:extLst>
      <p:ext uri="{BB962C8B-B14F-4D97-AF65-F5344CB8AC3E}">
        <p14:creationId xmlns:p14="http://schemas.microsoft.com/office/powerpoint/2010/main" val="9319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DE04DB-0860-C2C5-6C56-3011C8010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01DE34D-80F0-3521-67D1-1358B20F1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90A656B-4B39-4DD2-9041-45001861C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A55E2-F290-400D-AE48-EA40CB158310}" type="datetime1">
              <a:rPr lang="nb-NO" smtClean="0"/>
              <a:t>08.05.2023</a:t>
            </a:fld>
            <a:endParaRPr lang="nb-NO"/>
          </a:p>
        </p:txBody>
      </p:sp>
      <p:sp>
        <p:nvSpPr>
          <p:cNvPr id="5" name="Plassholder for bunntekst 4">
            <a:extLst>
              <a:ext uri="{FF2B5EF4-FFF2-40B4-BE49-F238E27FC236}">
                <a16:creationId xmlns:a16="http://schemas.microsoft.com/office/drawing/2014/main" id="{E612EF6F-03DE-5A7D-4DA5-686AA7C4A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D7C75E7-3335-CE4A-5729-E6EDCD5E2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02349-6436-4800-BE7A-47D1991F1209}" type="slidenum">
              <a:rPr lang="nb-NO" smtClean="0"/>
              <a:t>‹#›</a:t>
            </a:fld>
            <a:endParaRPr lang="nb-NO"/>
          </a:p>
        </p:txBody>
      </p:sp>
    </p:spTree>
    <p:extLst>
      <p:ext uri="{BB962C8B-B14F-4D97-AF65-F5344CB8AC3E}">
        <p14:creationId xmlns:p14="http://schemas.microsoft.com/office/powerpoint/2010/main" val="2144827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ovdata.no/lov/2021-06-18-97/%C2%A75-3"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lovdata.no/lov/2021-06-18-97/%C2%A73-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4" name="Rectangle 104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FDDD321-EAA1-AC60-D446-586C26D68B1E}"/>
              </a:ext>
            </a:extLst>
          </p:cNvPr>
          <p:cNvSpPr>
            <a:spLocks noGrp="1"/>
          </p:cNvSpPr>
          <p:nvPr>
            <p:ph type="ctrTitle"/>
          </p:nvPr>
        </p:nvSpPr>
        <p:spPr>
          <a:xfrm>
            <a:off x="609446" y="1303464"/>
            <a:ext cx="10972800" cy="3489674"/>
          </a:xfrm>
        </p:spPr>
        <p:txBody>
          <a:bodyPr>
            <a:normAutofit/>
          </a:bodyPr>
          <a:lstStyle/>
          <a:p>
            <a:r>
              <a:rPr lang="nb-NO" sz="4800" b="1" dirty="0"/>
              <a:t>Samarbeid om tjenester til barn, unge og deres familier – barnekoordinator </a:t>
            </a:r>
          </a:p>
        </p:txBody>
      </p:sp>
      <p:sp>
        <p:nvSpPr>
          <p:cNvPr id="1085" name="Rectangle 1051">
            <a:extLst>
              <a:ext uri="{FF2B5EF4-FFF2-40B4-BE49-F238E27FC236}">
                <a16:creationId xmlns:a16="http://schemas.microsoft.com/office/drawing/2014/main" id="{7B792B6F-D112-4D7C-94E2-2E90735A5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E7E6BDF4-7C62-4313-E7AD-9B85CCFC41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1279" y="1539845"/>
            <a:ext cx="2368564" cy="680962"/>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1" name="Bilde 10">
            <a:extLst>
              <a:ext uri="{FF2B5EF4-FFF2-40B4-BE49-F238E27FC236}">
                <a16:creationId xmlns:a16="http://schemas.microsoft.com/office/drawing/2014/main" id="{A55BB68F-29C8-2650-374D-8DD76166E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148" y="1303464"/>
            <a:ext cx="1643736" cy="1035554"/>
          </a:xfrm>
          <a:prstGeom prst="rect">
            <a:avLst/>
          </a:prstGeom>
          <a:effectLst>
            <a:outerShdw blurRad="406400" dist="317500" dir="5400000" sx="89000" sy="89000" rotWithShape="0">
              <a:prstClr val="black">
                <a:alpha val="15000"/>
              </a:prstClr>
            </a:outerShdw>
          </a:effectLst>
        </p:spPr>
      </p:pic>
      <p:pic>
        <p:nvPicPr>
          <p:cNvPr id="9" name="Bilde 8">
            <a:extLst>
              <a:ext uri="{FF2B5EF4-FFF2-40B4-BE49-F238E27FC236}">
                <a16:creationId xmlns:a16="http://schemas.microsoft.com/office/drawing/2014/main" id="{99506184-BAC5-C464-771D-F48FA7DF7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189" y="1549694"/>
            <a:ext cx="2368564" cy="639512"/>
          </a:xfrm>
          <a:prstGeom prst="rect">
            <a:avLst/>
          </a:prstGeom>
          <a:effectLst>
            <a:outerShdw blurRad="406400" dist="317500" dir="5400000" sx="89000" sy="89000" rotWithShape="0">
              <a:prstClr val="black">
                <a:alpha val="15000"/>
              </a:prstClr>
            </a:outerShdw>
          </a:effectLst>
        </p:spPr>
      </p:pic>
      <p:pic>
        <p:nvPicPr>
          <p:cNvPr id="5" name="Grafikk 4">
            <a:extLst>
              <a:ext uri="{FF2B5EF4-FFF2-40B4-BE49-F238E27FC236}">
                <a16:creationId xmlns:a16="http://schemas.microsoft.com/office/drawing/2014/main" id="{3C7E05D4-25E0-2F04-24B1-9C1F391815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0418" y="1667905"/>
            <a:ext cx="4025610" cy="521301"/>
          </a:xfrm>
          <a:prstGeom prst="rect">
            <a:avLst/>
          </a:prstGeom>
          <a:effectLst>
            <a:outerShdw blurRad="406400" dist="317500" dir="5400000" sx="89000" sy="89000" rotWithShape="0">
              <a:prstClr val="black">
                <a:alpha val="15000"/>
              </a:prstClr>
            </a:outerShdw>
          </a:effectLst>
        </p:spPr>
      </p:pic>
      <p:sp>
        <p:nvSpPr>
          <p:cNvPr id="4" name="TekstSylinder 3">
            <a:extLst>
              <a:ext uri="{FF2B5EF4-FFF2-40B4-BE49-F238E27FC236}">
                <a16:creationId xmlns:a16="http://schemas.microsoft.com/office/drawing/2014/main" id="{93B3640D-D383-37FC-B0EF-06F553D15AEE}"/>
              </a:ext>
            </a:extLst>
          </p:cNvPr>
          <p:cNvSpPr txBox="1"/>
          <p:nvPr/>
        </p:nvSpPr>
        <p:spPr>
          <a:xfrm>
            <a:off x="1508369" y="5308306"/>
            <a:ext cx="9480061" cy="369332"/>
          </a:xfrm>
          <a:prstGeom prst="rect">
            <a:avLst/>
          </a:prstGeom>
          <a:noFill/>
        </p:spPr>
        <p:txBody>
          <a:bodyPr wrap="square" rtlCol="0">
            <a:spAutoFit/>
          </a:bodyPr>
          <a:lstStyle/>
          <a:p>
            <a:r>
              <a:rPr lang="nb-NO" dirty="0"/>
              <a:t>Helsedirektoratet v/ Kathrine Egeland, seniorrådgiver/jurist, Sigrunn Gjønnes, seniorrådgiver</a:t>
            </a:r>
          </a:p>
        </p:txBody>
      </p:sp>
    </p:spTree>
    <p:extLst>
      <p:ext uri="{BB962C8B-B14F-4D97-AF65-F5344CB8AC3E}">
        <p14:creationId xmlns:p14="http://schemas.microsoft.com/office/powerpoint/2010/main" val="187661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a:ln>
            <a:solidFill>
              <a:schemeClr val="accent1">
                <a:lumMod val="20000"/>
                <a:lumOff val="80000"/>
              </a:schemeClr>
            </a:solidFill>
          </a:ln>
        </p:spPr>
        <p:txBody>
          <a:bodyPr/>
          <a:lstStyle/>
          <a:p>
            <a:r>
              <a:rPr lang="nb-NO" sz="4000">
                <a:solidFill>
                  <a:srgbClr val="212121"/>
                </a:solidFill>
              </a:rPr>
              <a:t>Vilkår </a:t>
            </a:r>
            <a:r>
              <a:rPr lang="nb-NO" sz="4000" b="1">
                <a:solidFill>
                  <a:srgbClr val="212121"/>
                </a:solidFill>
              </a:rPr>
              <a:t>1</a:t>
            </a:r>
            <a:r>
              <a:rPr lang="nb-NO" sz="4000">
                <a:solidFill>
                  <a:srgbClr val="212121"/>
                </a:solidFill>
              </a:rPr>
              <a:t>: Familien venter barn eller har barn under 18 år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255283"/>
            <a:ext cx="10515600" cy="3726876"/>
          </a:xfrm>
        </p:spPr>
        <p:txBody>
          <a:bodyPr vert="horz" lIns="91440" tIns="45720" rIns="91440" bIns="45720" rtlCol="0" anchor="t">
            <a:noAutofit/>
          </a:bodyPr>
          <a:lstStyle/>
          <a:p>
            <a:pPr algn="l"/>
            <a:r>
              <a:rPr lang="nb-NO" sz="2400">
                <a:solidFill>
                  <a:srgbClr val="333333"/>
                </a:solidFill>
                <a:cs typeface="Calibri" panose="020F0502020204030204" pitchFamily="34" charset="0"/>
              </a:rPr>
              <a:t>Retten til barnekoordinator kan inntre allerede under svangerskapet eller når foreldre er tildelt et adoptivbarn.    </a:t>
            </a:r>
          </a:p>
          <a:p>
            <a:pPr marL="0" indent="0" algn="l">
              <a:buNone/>
            </a:pPr>
            <a:endParaRPr lang="nb-NO" sz="2400">
              <a:solidFill>
                <a:srgbClr val="333333"/>
              </a:solidFill>
              <a:cs typeface="Calibri" panose="020F0502020204030204" pitchFamily="34" charset="0"/>
            </a:endParaRPr>
          </a:p>
          <a:p>
            <a:pPr algn="l"/>
            <a:r>
              <a:rPr lang="nb-NO" sz="2400">
                <a:solidFill>
                  <a:srgbClr val="333333"/>
                </a:solidFill>
                <a:cs typeface="Calibri" panose="020F0502020204030204" pitchFamily="34" charset="0"/>
              </a:rPr>
              <a:t>Selv om retten opphører ved fylte 18 år kan kommunen velge å tilby barnekoordinator også etter 18 år</a:t>
            </a:r>
            <a:r>
              <a:rPr lang="nb-NO" b="0" i="0">
                <a:solidFill>
                  <a:srgbClr val="212121"/>
                </a:solidFill>
                <a:effectLst/>
                <a:latin typeface="Calibri" panose="020F0502020204030204" pitchFamily="34" charset="0"/>
                <a:cs typeface="Calibri" panose="020F0502020204030204" pitchFamily="34" charset="0"/>
              </a:rPr>
              <a:t>.</a:t>
            </a:r>
          </a:p>
          <a:p>
            <a:pPr marL="0" indent="0">
              <a:buNone/>
            </a:pPr>
            <a:endParaRPr lang="nb-NO"/>
          </a:p>
        </p:txBody>
      </p:sp>
    </p:spTree>
    <p:extLst>
      <p:ext uri="{BB962C8B-B14F-4D97-AF65-F5344CB8AC3E}">
        <p14:creationId xmlns:p14="http://schemas.microsoft.com/office/powerpoint/2010/main" val="161930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xfrm>
            <a:off x="838200" y="352541"/>
            <a:ext cx="10515600" cy="1338148"/>
          </a:xfrm>
          <a:solidFill>
            <a:schemeClr val="accent6">
              <a:lumMod val="20000"/>
              <a:lumOff val="80000"/>
            </a:schemeClr>
          </a:solidFill>
        </p:spPr>
        <p:txBody>
          <a:bodyPr>
            <a:normAutofit fontScale="90000"/>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br>
              <a:rPr lang="nb-NO" b="0" i="0">
                <a:solidFill>
                  <a:srgbClr val="212121"/>
                </a:solidFill>
                <a:effectLst/>
                <a:latin typeface="Work Sans" pitchFamily="2" charset="0"/>
              </a:rPr>
            </a:br>
            <a:br>
              <a:rPr lang="nb-NO" b="0" i="0">
                <a:solidFill>
                  <a:srgbClr val="212121"/>
                </a:solidFill>
                <a:effectLst/>
                <a:latin typeface="Work Sans" pitchFamily="2" charset="0"/>
              </a:rPr>
            </a:br>
            <a:r>
              <a:rPr lang="nb-NO">
                <a:solidFill>
                  <a:srgbClr val="212121"/>
                </a:solidFill>
              </a:rPr>
              <a:t>Barnekoordinator tildeles familien   </a:t>
            </a:r>
            <a:br>
              <a:rPr kumimoji="0" lang="nb-NO" sz="1100" b="1" i="0" u="none" strike="noStrike" kern="1200" cap="none" spc="0" normalizeH="0" baseline="0" noProof="0">
                <a:ln>
                  <a:noFill/>
                </a:ln>
                <a:solidFill>
                  <a:srgbClr val="212121"/>
                </a:solidFill>
                <a:effectLst/>
                <a:uLnTx/>
                <a:uFillTx/>
                <a:latin typeface="Work Sans" pitchFamily="2" charset="0"/>
                <a:ea typeface="+mn-ea"/>
                <a:cs typeface="+mn-cs"/>
              </a:rPr>
            </a:br>
            <a:br>
              <a:rPr lang="nb-NO" sz="4000"/>
            </a:br>
            <a:endParaRPr lang="nb-NO"/>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467777"/>
            <a:ext cx="10515600" cy="3659557"/>
          </a:xfrm>
        </p:spPr>
        <p:txBody>
          <a:bodyPr>
            <a:normAutofit/>
          </a:bodyPr>
          <a:lstStyle/>
          <a:p>
            <a:pPr algn="l"/>
            <a:r>
              <a:rPr lang="nb-NO" sz="2000" b="0" i="0">
                <a:solidFill>
                  <a:srgbClr val="212121"/>
                </a:solidFill>
                <a:effectLst/>
              </a:rPr>
              <a:t>Det er familien som har rett til barnekoordinator. </a:t>
            </a:r>
          </a:p>
          <a:p>
            <a:pPr algn="l"/>
            <a:r>
              <a:rPr lang="nb-NO" sz="2000" b="0" i="0">
                <a:solidFill>
                  <a:srgbClr val="212121"/>
                </a:solidFill>
                <a:effectLst/>
              </a:rPr>
              <a:t>Familien omfatter de som har omsorgsansvaret for barnet eller ungdommen. Dette kan være familier hvor barnets eller ungdommens foreldre er enslig(e), gift, partnere, samboende, separert eller skilt. </a:t>
            </a:r>
          </a:p>
          <a:p>
            <a:pPr algn="l"/>
            <a:r>
              <a:rPr lang="nb-NO" sz="2000" b="0" i="0">
                <a:solidFill>
                  <a:srgbClr val="212121"/>
                </a:solidFill>
                <a:effectLst/>
              </a:rPr>
              <a:t>Familier som venter adoptivbarn er også omfattet. Der barnevernstjenesten har overtatt omsorgen for et barn eller ungdom, og barnet eller ungdommen bor i fosterhjem eller institusjon jf. </a:t>
            </a:r>
            <a:r>
              <a:rPr lang="nb-NO" sz="2000" b="0" i="0" u="none" strike="noStrike">
                <a:solidFill>
                  <a:srgbClr val="212121"/>
                </a:solidFill>
                <a:effectLst/>
                <a:hlinkClick r:id="rId3"/>
              </a:rPr>
              <a:t>barnevernsloven § 5-3,</a:t>
            </a:r>
            <a:r>
              <a:rPr lang="nb-NO" sz="2000" b="0" i="0">
                <a:solidFill>
                  <a:srgbClr val="212121"/>
                </a:solidFill>
                <a:effectLst/>
              </a:rPr>
              <a:t> gjelder også retten til barnekoordinator.</a:t>
            </a:r>
          </a:p>
          <a:p>
            <a:pPr algn="l"/>
            <a:r>
              <a:rPr lang="nb-NO" sz="2000" b="0" i="0">
                <a:solidFill>
                  <a:srgbClr val="212121"/>
                </a:solidFill>
                <a:effectLst/>
              </a:rPr>
              <a:t>Ved frivillig plassering i fosterhjem etter </a:t>
            </a:r>
            <a:r>
              <a:rPr lang="nb-NO" sz="2000" b="0" i="0" u="none" strike="noStrike">
                <a:solidFill>
                  <a:srgbClr val="212121"/>
                </a:solidFill>
                <a:effectLst/>
                <a:hlinkClick r:id="rId4"/>
              </a:rPr>
              <a:t>barnevernsloven § 3-2</a:t>
            </a:r>
            <a:r>
              <a:rPr lang="nb-NO" sz="2000" b="0" i="0">
                <a:solidFill>
                  <a:srgbClr val="212121"/>
                </a:solidFill>
                <a:effectLst/>
              </a:rPr>
              <a:t> er det avgjørende om og hva biologiske foreldre samtykker til. Biologiske foreldre kan altså samtykke til at fosterforeldrene på vegne av foreldrene får tildelt barnekoordinator.</a:t>
            </a:r>
          </a:p>
        </p:txBody>
      </p:sp>
    </p:spTree>
    <p:extLst>
      <p:ext uri="{BB962C8B-B14F-4D97-AF65-F5344CB8AC3E}">
        <p14:creationId xmlns:p14="http://schemas.microsoft.com/office/powerpoint/2010/main" val="142934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xfrm>
            <a:off x="838200" y="352541"/>
            <a:ext cx="10515600" cy="1338148"/>
          </a:xfrm>
          <a:solidFill>
            <a:schemeClr val="accent6">
              <a:lumMod val="20000"/>
              <a:lumOff val="80000"/>
            </a:schemeClr>
          </a:solidFill>
        </p:spPr>
        <p:txBody>
          <a:bodyPr>
            <a:normAutofit fontScale="90000"/>
          </a:bodyPr>
          <a:lstStyle/>
          <a:p>
            <a:pPr algn="ctr"/>
            <a:br>
              <a:rPr lang="nb-NO" b="0" i="0">
                <a:solidFill>
                  <a:srgbClr val="212121"/>
                </a:solidFill>
                <a:effectLst/>
                <a:latin typeface="Work Sans" pitchFamily="2" charset="0"/>
              </a:rPr>
            </a:br>
            <a:br>
              <a:rPr lang="nb-NO" b="0" i="0">
                <a:solidFill>
                  <a:srgbClr val="212121"/>
                </a:solidFill>
                <a:effectLst/>
                <a:latin typeface="Work Sans" pitchFamily="2" charset="0"/>
              </a:rPr>
            </a:br>
            <a:r>
              <a:rPr lang="nb-NO">
                <a:solidFill>
                  <a:srgbClr val="212121"/>
                </a:solidFill>
              </a:rPr>
              <a:t>Barnekoordinator</a:t>
            </a:r>
            <a:br>
              <a:rPr lang="nb-NO" sz="2400" i="0">
                <a:solidFill>
                  <a:srgbClr val="212121"/>
                </a:solidFill>
                <a:effectLst/>
              </a:rPr>
            </a:br>
            <a:br>
              <a:rPr lang="nb-NO" sz="4000"/>
            </a:br>
            <a:endParaRPr lang="nb-NO"/>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467777"/>
            <a:ext cx="10515600" cy="3659557"/>
          </a:xfrm>
        </p:spPr>
        <p:txBody>
          <a:bodyPr>
            <a:normAutofit/>
          </a:bodyPr>
          <a:lstStyle/>
          <a:p>
            <a:r>
              <a:rPr lang="nb-NO" sz="2000">
                <a:solidFill>
                  <a:srgbClr val="212121"/>
                </a:solidFill>
              </a:rPr>
              <a:t>Rettigheten gjelder uansett hvor barnet bor og hvem som har omsorgen for barnet</a:t>
            </a:r>
          </a:p>
          <a:p>
            <a:r>
              <a:rPr lang="nb-NO" sz="2000">
                <a:solidFill>
                  <a:srgbClr val="212121"/>
                </a:solidFill>
              </a:rPr>
              <a:t>Rettigheten omfatter ungdom under straffegjennomføring</a:t>
            </a:r>
          </a:p>
        </p:txBody>
      </p:sp>
      <p:pic>
        <p:nvPicPr>
          <p:cNvPr id="5" name="Plassholder for innhold 6" descr="Et bilde som inneholder tekst, galleri, dronning, bilderamme&#10;&#10;Automatisk generert beskrivelse">
            <a:extLst>
              <a:ext uri="{FF2B5EF4-FFF2-40B4-BE49-F238E27FC236}">
                <a16:creationId xmlns:a16="http://schemas.microsoft.com/office/drawing/2014/main" id="{9AE6762C-7E55-B9B2-A633-328A3C2064EA}"/>
              </a:ext>
            </a:extLst>
          </p:cNvPr>
          <p:cNvPicPr>
            <a:picLocks noChangeAspect="1"/>
          </p:cNvPicPr>
          <p:nvPr/>
        </p:nvPicPr>
        <p:blipFill>
          <a:blip r:embed="rId3"/>
          <a:stretch>
            <a:fillRect/>
          </a:stretch>
        </p:blipFill>
        <p:spPr>
          <a:xfrm rot="20959150">
            <a:off x="7457342" y="3088592"/>
            <a:ext cx="3676089" cy="2721660"/>
          </a:xfrm>
          <a:prstGeom prst="rect">
            <a:avLst/>
          </a:prstGeom>
        </p:spPr>
      </p:pic>
    </p:spTree>
    <p:extLst>
      <p:ext uri="{BB962C8B-B14F-4D97-AF65-F5344CB8AC3E}">
        <p14:creationId xmlns:p14="http://schemas.microsoft.com/office/powerpoint/2010/main" val="286158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a:ln>
            <a:solidFill>
              <a:schemeClr val="accent1">
                <a:lumMod val="20000"/>
                <a:lumOff val="80000"/>
              </a:schemeClr>
            </a:solidFill>
          </a:ln>
        </p:spPr>
        <p:txBody>
          <a:bodyPr/>
          <a:lstStyle/>
          <a:p>
            <a:r>
              <a:rPr lang="nb-NO" sz="4000">
                <a:solidFill>
                  <a:srgbClr val="212121"/>
                </a:solidFill>
              </a:rPr>
              <a:t>Vilkår </a:t>
            </a:r>
            <a:r>
              <a:rPr lang="nb-NO" sz="4000" b="1">
                <a:solidFill>
                  <a:srgbClr val="212121"/>
                </a:solidFill>
              </a:rPr>
              <a:t>2</a:t>
            </a:r>
            <a:r>
              <a:rPr lang="nb-NO" sz="4000">
                <a:solidFill>
                  <a:srgbClr val="212121"/>
                </a:solidFill>
              </a:rPr>
              <a:t>: Barnet har alvorlig sykdom, skade eller nedsatt funksjonsevne</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56792"/>
            <a:ext cx="10515600" cy="4432041"/>
          </a:xfrm>
        </p:spPr>
        <p:txBody>
          <a:bodyPr vert="horz" lIns="91440" tIns="45720" rIns="91440" bIns="45720" rtlCol="0" anchor="t">
            <a:noAutofit/>
          </a:bodyPr>
          <a:lstStyle/>
          <a:p>
            <a:pPr algn="l"/>
            <a:endParaRPr lang="nb-NO" sz="2400" b="0" i="0" u="sng">
              <a:solidFill>
                <a:srgbClr val="212121"/>
              </a:solidFill>
              <a:effectLst/>
              <a:latin typeface="Calibri" panose="020F0502020204030204" pitchFamily="34" charset="0"/>
              <a:cs typeface="Calibri" panose="020F0502020204030204" pitchFamily="34" charset="0"/>
            </a:endParaRPr>
          </a:p>
          <a:p>
            <a:pPr algn="l"/>
            <a:r>
              <a:rPr lang="nb-NO" sz="2000">
                <a:solidFill>
                  <a:srgbClr val="212121"/>
                </a:solidFill>
              </a:rPr>
              <a:t>Barnets eller ungdommens sykdom, skade eller nedsatte funksjonsevne kan være av somatisk, psykisk, fysisk, rusrelatert, sosial, kognitiv og/eller sensorisk art.</a:t>
            </a:r>
            <a:endParaRPr lang="nb-NO" sz="2000">
              <a:solidFill>
                <a:srgbClr val="212121"/>
              </a:solidFill>
              <a:cs typeface="Calibri"/>
            </a:endParaRPr>
          </a:p>
          <a:p>
            <a:pPr lvl="1"/>
            <a:r>
              <a:rPr lang="nb-NO" sz="2000">
                <a:solidFill>
                  <a:srgbClr val="212121"/>
                </a:solidFill>
              </a:rPr>
              <a:t>Kombinasjoner av disse  </a:t>
            </a:r>
            <a:endParaRPr lang="nb-NO" sz="2000">
              <a:solidFill>
                <a:srgbClr val="212121"/>
              </a:solidFill>
              <a:cs typeface="Calibri"/>
            </a:endParaRPr>
          </a:p>
          <a:p>
            <a:pPr lvl="1"/>
            <a:r>
              <a:rPr lang="nb-NO" sz="2000">
                <a:solidFill>
                  <a:srgbClr val="212121"/>
                </a:solidFill>
              </a:rPr>
              <a:t>Tilstandene kan være gjensidig forsterkende og innvirke på hverandre</a:t>
            </a:r>
            <a:endParaRPr lang="nb-NO" sz="2000">
              <a:solidFill>
                <a:srgbClr val="212121"/>
              </a:solidFill>
              <a:cs typeface="Calibri"/>
            </a:endParaRPr>
          </a:p>
          <a:p>
            <a:pPr lvl="1"/>
            <a:r>
              <a:rPr lang="nb-NO" sz="2000">
                <a:solidFill>
                  <a:srgbClr val="212121"/>
                </a:solidFill>
              </a:rPr>
              <a:t>Vold, overgrep, omsorgssvikt, mobbing eller andre store belastninger kan føre til alvorlig sykdom, skade eller nedsatt funksjonsevne. </a:t>
            </a:r>
            <a:endParaRPr lang="nb-NO" sz="2000">
              <a:solidFill>
                <a:srgbClr val="212121"/>
              </a:solidFill>
              <a:cs typeface="Calibri"/>
            </a:endParaRPr>
          </a:p>
          <a:p>
            <a:pPr algn="l"/>
            <a:r>
              <a:rPr lang="nb-NO" sz="2000">
                <a:solidFill>
                  <a:srgbClr val="212121"/>
                </a:solidFill>
              </a:rPr>
              <a:t>Det er ikke et vilkår at barnet har eller kommer til å få en diagnose  </a:t>
            </a:r>
            <a:endParaRPr lang="nb-NO" sz="2000">
              <a:solidFill>
                <a:srgbClr val="212121"/>
              </a:solidFill>
              <a:cs typeface="Calibri"/>
            </a:endParaRPr>
          </a:p>
          <a:p>
            <a:pPr algn="l"/>
            <a:r>
              <a:rPr lang="nb-NO" sz="2000">
                <a:solidFill>
                  <a:srgbClr val="212121"/>
                </a:solidFill>
              </a:rPr>
              <a:t>Faglig kartlegging og vurdering av helsetilstand</a:t>
            </a:r>
            <a:endParaRPr lang="nb-NO" sz="2000">
              <a:solidFill>
                <a:srgbClr val="212121"/>
              </a:solidFill>
              <a:cs typeface="Calibri"/>
            </a:endParaRPr>
          </a:p>
          <a:p>
            <a:pPr algn="l"/>
            <a:endParaRPr lang="nb-NO" sz="2000">
              <a:solidFill>
                <a:srgbClr val="212121"/>
              </a:solidFill>
              <a:cs typeface="Calibri"/>
            </a:endParaRPr>
          </a:p>
        </p:txBody>
      </p:sp>
    </p:spTree>
    <p:extLst>
      <p:ext uri="{BB962C8B-B14F-4D97-AF65-F5344CB8AC3E}">
        <p14:creationId xmlns:p14="http://schemas.microsoft.com/office/powerpoint/2010/main" val="137987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a:ln>
            <a:solidFill>
              <a:schemeClr val="accent1">
                <a:lumMod val="20000"/>
                <a:lumOff val="80000"/>
              </a:schemeClr>
            </a:solidFill>
          </a:ln>
        </p:spPr>
        <p:txBody>
          <a:bodyPr/>
          <a:lstStyle/>
          <a:p>
            <a:r>
              <a:rPr lang="nb-NO" sz="4000">
                <a:solidFill>
                  <a:srgbClr val="212121"/>
                </a:solidFill>
              </a:rPr>
              <a:t>forts. Vilkår </a:t>
            </a:r>
            <a:r>
              <a:rPr lang="nb-NO" sz="4000" b="1">
                <a:solidFill>
                  <a:srgbClr val="212121"/>
                </a:solidFill>
              </a:rPr>
              <a:t>2</a:t>
            </a:r>
            <a:r>
              <a:rPr lang="nb-NO" sz="4000">
                <a:solidFill>
                  <a:srgbClr val="212121"/>
                </a:solidFill>
              </a:rPr>
              <a:t>: Barnet har alvorlig sykdom, skade eller nedsatt funksjonsevne</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56792"/>
            <a:ext cx="10515600" cy="4432041"/>
          </a:xfrm>
        </p:spPr>
        <p:txBody>
          <a:bodyPr vert="horz" lIns="91440" tIns="45720" rIns="91440" bIns="45720" rtlCol="0" anchor="t">
            <a:noAutofit/>
          </a:bodyPr>
          <a:lstStyle/>
          <a:p>
            <a:endParaRPr lang="nb-NO" sz="2400" b="0" i="0">
              <a:solidFill>
                <a:srgbClr val="212121"/>
              </a:solidFill>
              <a:effectLst/>
              <a:latin typeface="Calibri" panose="020F0502020204030204" pitchFamily="34" charset="0"/>
              <a:cs typeface="Calibri" panose="020F0502020204030204" pitchFamily="34" charset="0"/>
            </a:endParaRPr>
          </a:p>
          <a:p>
            <a:r>
              <a:rPr lang="nb-NO" sz="2400" b="0" i="0">
                <a:solidFill>
                  <a:srgbClr val="212121"/>
                </a:solidFill>
                <a:effectLst/>
                <a:latin typeface="Calibri" panose="020F0502020204030204" pitchFamily="34" charset="0"/>
                <a:cs typeface="Calibri" panose="020F0502020204030204" pitchFamily="34" charset="0"/>
              </a:rPr>
              <a:t>Barnets eller ungdommens sykdom, skade eller nedsatte funksjonsevne skal være </a:t>
            </a:r>
            <a:r>
              <a:rPr lang="nb-NO" sz="2400" b="1" i="0">
                <a:solidFill>
                  <a:srgbClr val="212121"/>
                </a:solidFill>
                <a:effectLst/>
                <a:latin typeface="Calibri" panose="020F0502020204030204" pitchFamily="34" charset="0"/>
                <a:cs typeface="Calibri" panose="020F0502020204030204" pitchFamily="34" charset="0"/>
              </a:rPr>
              <a:t>«alvorlig». </a:t>
            </a:r>
          </a:p>
          <a:p>
            <a:r>
              <a:rPr lang="nb-NO" sz="2400" b="0" i="0">
                <a:solidFill>
                  <a:srgbClr val="212121"/>
                </a:solidFill>
                <a:effectLst/>
                <a:latin typeface="Calibri" panose="020F0502020204030204" pitchFamily="34" charset="0"/>
                <a:cs typeface="Calibri" panose="020F0502020204030204" pitchFamily="34" charset="0"/>
              </a:rPr>
              <a:t>Det skal ikke legges en streng forståelse til grunn for begrepet </a:t>
            </a:r>
            <a:r>
              <a:rPr lang="nb-NO" sz="2400">
                <a:solidFill>
                  <a:srgbClr val="212121"/>
                </a:solidFill>
                <a:latin typeface="Calibri" panose="020F0502020204030204" pitchFamily="34" charset="0"/>
                <a:cs typeface="Calibri" panose="020F0502020204030204" pitchFamily="34" charset="0"/>
              </a:rPr>
              <a:t>«alvorlig». </a:t>
            </a:r>
          </a:p>
          <a:p>
            <a:r>
              <a:rPr lang="nb-NO" sz="2400">
                <a:solidFill>
                  <a:srgbClr val="212121"/>
                </a:solidFill>
                <a:latin typeface="Calibri" panose="020F0502020204030204" pitchFamily="34" charset="0"/>
                <a:cs typeface="Calibri" panose="020F0502020204030204" pitchFamily="34" charset="0"/>
              </a:rPr>
              <a:t>Nedre grense: Begrepet «alvorlig» skal sikre at ikke enhver sykdom, skade eller lidelse kvalifiserer til å oppfylle lovens vilkåret.</a:t>
            </a:r>
            <a:r>
              <a:rPr lang="nb-NO" sz="2400" b="0" i="0">
                <a:solidFill>
                  <a:srgbClr val="212121"/>
                </a:solidFill>
                <a:effectLst/>
                <a:latin typeface="Calibri" panose="020F0502020204030204" pitchFamily="34" charset="0"/>
                <a:cs typeface="Calibri" panose="020F0502020204030204" pitchFamily="34" charset="0"/>
              </a:rPr>
              <a:t> </a:t>
            </a:r>
          </a:p>
          <a:p>
            <a:pPr lvl="1"/>
            <a:r>
              <a:rPr lang="nb-NO" sz="2000">
                <a:solidFill>
                  <a:srgbClr val="212121"/>
                </a:solidFill>
                <a:latin typeface="Calibri" panose="020F0502020204030204" pitchFamily="34" charset="0"/>
                <a:cs typeface="Calibri" panose="020F0502020204030204" pitchFamily="34" charset="0"/>
              </a:rPr>
              <a:t>Ikke ethvert sykt barn skal ha barnekoordinator.</a:t>
            </a:r>
          </a:p>
        </p:txBody>
      </p:sp>
    </p:spTree>
    <p:extLst>
      <p:ext uri="{BB962C8B-B14F-4D97-AF65-F5344CB8AC3E}">
        <p14:creationId xmlns:p14="http://schemas.microsoft.com/office/powerpoint/2010/main" val="155913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xfrm>
            <a:off x="838200" y="365125"/>
            <a:ext cx="10515600" cy="1574034"/>
          </a:xfrm>
          <a:solidFill>
            <a:schemeClr val="accent4">
              <a:lumMod val="20000"/>
              <a:lumOff val="80000"/>
            </a:schemeClr>
          </a:solidFill>
          <a:ln>
            <a:solidFill>
              <a:schemeClr val="accent1">
                <a:lumMod val="20000"/>
                <a:lumOff val="80000"/>
              </a:schemeClr>
            </a:solidFill>
          </a:ln>
        </p:spPr>
        <p:txBody>
          <a:bodyPr>
            <a:normAutofit fontScale="90000"/>
          </a:bodyPr>
          <a:lstStyle/>
          <a:p>
            <a:r>
              <a:rPr lang="nb-NO" sz="4000">
                <a:solidFill>
                  <a:srgbClr val="212121"/>
                </a:solidFill>
              </a:rPr>
              <a:t>Vilkår </a:t>
            </a:r>
            <a:r>
              <a:rPr lang="nb-NO" sz="4000" b="1">
                <a:solidFill>
                  <a:srgbClr val="212121"/>
                </a:solidFill>
              </a:rPr>
              <a:t>3</a:t>
            </a:r>
            <a:r>
              <a:rPr lang="nb-NO" sz="4000">
                <a:solidFill>
                  <a:srgbClr val="212121"/>
                </a:solidFill>
              </a:rPr>
              <a:t>: Barnet har behov for langvarige og sammensatte eller koordinerte helse- og omsorgstjenester og andre velferdstjenester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139540"/>
            <a:ext cx="10515600" cy="4353335"/>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sz="2000" b="0" i="0">
              <a:solidFill>
                <a:srgbClr val="212121"/>
              </a:solidFill>
              <a:effectLst/>
              <a:latin typeface="Calibri" panose="020F0502020204030204" pitchFamily="34" charset="0"/>
              <a:cs typeface="Calibri" panose="020F0502020204030204" pitchFamily="34" charset="0"/>
            </a:endParaRPr>
          </a:p>
          <a:p>
            <a:pPr>
              <a:defRPr/>
            </a:pPr>
            <a:r>
              <a:rPr lang="nb-NO" sz="2400">
                <a:solidFill>
                  <a:srgbClr val="333333"/>
                </a:solidFill>
              </a:rPr>
              <a:t>Med </a:t>
            </a:r>
            <a:r>
              <a:rPr lang="nb-NO" sz="2400" b="1">
                <a:solidFill>
                  <a:srgbClr val="333333"/>
                </a:solidFill>
              </a:rPr>
              <a:t>«langvarig»</a:t>
            </a:r>
            <a:r>
              <a:rPr lang="nb-NO" sz="2400">
                <a:solidFill>
                  <a:srgbClr val="333333"/>
                </a:solidFill>
              </a:rPr>
              <a:t> menes at barnets eller ungdommens behov for helse- og omsorgstjenester og andre velferdstjenester må være av en viss varighet. </a:t>
            </a:r>
            <a:endParaRPr lang="nb-NO" sz="2400">
              <a:solidFill>
                <a:srgbClr val="333333"/>
              </a:solidFill>
              <a:cs typeface="Calibri"/>
            </a:endParaRPr>
          </a:p>
          <a:p>
            <a:pPr>
              <a:defRPr/>
            </a:pPr>
            <a:r>
              <a:rPr lang="nb-NO" sz="2400">
                <a:solidFill>
                  <a:srgbClr val="333333"/>
                </a:solidFill>
              </a:rPr>
              <a:t>Kravet skal ikke tolkes strengt.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solidFill>
                  <a:srgbClr val="333333"/>
                </a:solidFill>
              </a:rPr>
              <a:t>Kravet kan for eksempel være oppfylt selv om behovet for tjenester bare strekker seg over noen få måneder. </a:t>
            </a:r>
            <a:endParaRPr lang="nb-NO" sz="2400">
              <a:solidFill>
                <a:srgbClr val="333333"/>
              </a:solidFill>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solidFill>
                  <a:srgbClr val="333333"/>
                </a:solidFill>
              </a:rPr>
              <a:t>Barnets, ungdommens og familiens opplevelse av uforutsigbarhet kan være en relevant faktor i vurderingen av om behovet er langvarig.</a:t>
            </a:r>
            <a:endParaRPr lang="nb-NO" sz="2400">
              <a:solidFill>
                <a:srgbClr val="333333"/>
              </a:solidFill>
              <a:cs typeface="Calibri" panose="020F0502020204030204"/>
            </a:endParaRPr>
          </a:p>
        </p:txBody>
      </p:sp>
    </p:spTree>
    <p:extLst>
      <p:ext uri="{BB962C8B-B14F-4D97-AF65-F5344CB8AC3E}">
        <p14:creationId xmlns:p14="http://schemas.microsoft.com/office/powerpoint/2010/main" val="374894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xfrm>
            <a:off x="838200" y="365125"/>
            <a:ext cx="10515600" cy="1574034"/>
          </a:xfrm>
          <a:solidFill>
            <a:schemeClr val="accent4">
              <a:lumMod val="20000"/>
              <a:lumOff val="80000"/>
            </a:schemeClr>
          </a:solidFill>
          <a:ln>
            <a:solidFill>
              <a:schemeClr val="accent1">
                <a:lumMod val="20000"/>
                <a:lumOff val="80000"/>
              </a:schemeClr>
            </a:solidFill>
          </a:ln>
        </p:spPr>
        <p:txBody>
          <a:bodyPr>
            <a:normAutofit fontScale="90000"/>
          </a:bodyPr>
          <a:lstStyle/>
          <a:p>
            <a:r>
              <a:rPr lang="nb-NO" sz="4000">
                <a:solidFill>
                  <a:srgbClr val="212121"/>
                </a:solidFill>
              </a:rPr>
              <a:t>Vilkår </a:t>
            </a:r>
            <a:r>
              <a:rPr lang="nb-NO" sz="4000" b="1">
                <a:solidFill>
                  <a:srgbClr val="212121"/>
                </a:solidFill>
              </a:rPr>
              <a:t>3</a:t>
            </a:r>
            <a:r>
              <a:rPr lang="nb-NO" sz="4000">
                <a:solidFill>
                  <a:srgbClr val="212121"/>
                </a:solidFill>
              </a:rPr>
              <a:t>: Barnet har behov for langvarige og sammensatte eller koordinerte helse- og omsorgstjenester og andre velferdstjenester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139540"/>
            <a:ext cx="10515600" cy="4353335"/>
          </a:xfrm>
        </p:spPr>
        <p:txBody>
          <a:bodyPr vert="horz" lIns="91440" tIns="45720" rIns="91440" bIns="45720" rtlCol="0" anchor="t">
            <a:noAutofit/>
          </a:bodyPr>
          <a:lstStyle/>
          <a:p>
            <a:pPr>
              <a:defRPr/>
            </a:pPr>
            <a:r>
              <a:rPr lang="nb-NO" sz="2000" dirty="0">
                <a:solidFill>
                  <a:srgbClr val="212121"/>
                </a:solidFill>
                <a:latin typeface="Calibri"/>
                <a:cs typeface="Calibri"/>
              </a:rPr>
              <a:t>Med behov for </a:t>
            </a:r>
            <a:r>
              <a:rPr lang="nb-NO" sz="2000" b="1" dirty="0">
                <a:solidFill>
                  <a:srgbClr val="212121"/>
                </a:solidFill>
                <a:latin typeface="Calibri"/>
                <a:cs typeface="Calibri"/>
              </a:rPr>
              <a:t>«sammensatte eller koordinerte»</a:t>
            </a:r>
            <a:r>
              <a:rPr lang="nb-NO" sz="2000" dirty="0">
                <a:solidFill>
                  <a:srgbClr val="212121"/>
                </a:solidFill>
                <a:latin typeface="Calibri"/>
                <a:cs typeface="Calibri"/>
              </a:rPr>
              <a:t> menes at det er behov for at tjenestene til barnet eller ungdommen ses i sammenheng og virker sammen. </a:t>
            </a:r>
            <a:endParaRPr lang="nb-NO" sz="2000" dirty="0">
              <a:solidFill>
                <a:srgbClr val="212121"/>
              </a:solidFill>
              <a:latin typeface="Calibri" panose="020F0502020204030204" pitchFamily="34" charset="0"/>
              <a:cs typeface="Calibri" panose="020F0502020204030204" pitchFamily="34" charset="0"/>
            </a:endParaRPr>
          </a:p>
          <a:p>
            <a:pPr>
              <a:defRPr/>
            </a:pPr>
            <a:r>
              <a:rPr lang="nb-NO" sz="2000" dirty="0">
                <a:solidFill>
                  <a:srgbClr val="212121"/>
                </a:solidFill>
                <a:latin typeface="Calibri"/>
                <a:cs typeface="Calibri"/>
              </a:rPr>
              <a:t>Sentralt: Har barnet eller ungdommen behov for at tjenestene ytes i en helhetlig sammenheng? </a:t>
            </a:r>
            <a:endParaRPr lang="nb-NO" sz="2000" dirty="0">
              <a:solidFill>
                <a:srgbClr val="212121"/>
              </a:solidFill>
              <a:latin typeface="Calibri" panose="020F0502020204030204" pitchFamily="34" charset="0"/>
              <a:cs typeface="Calibri" panose="020F0502020204030204" pitchFamily="34" charset="0"/>
            </a:endParaRPr>
          </a:p>
          <a:p>
            <a:pPr lvl="1">
              <a:spcBef>
                <a:spcPts val="1000"/>
              </a:spcBef>
              <a:defRPr/>
            </a:pPr>
            <a:r>
              <a:rPr lang="nb-NO" sz="1800" dirty="0">
                <a:solidFill>
                  <a:srgbClr val="212121"/>
                </a:solidFill>
                <a:latin typeface="Calibri"/>
                <a:cs typeface="Calibri"/>
              </a:rPr>
              <a:t>For eksempel at det er avhengigheter mellom tjenestene.</a:t>
            </a:r>
          </a:p>
          <a:p>
            <a:r>
              <a:rPr lang="nb-NO" sz="2000" dirty="0">
                <a:solidFill>
                  <a:srgbClr val="212121"/>
                </a:solidFill>
                <a:latin typeface="Calibri"/>
                <a:cs typeface="Calibri"/>
              </a:rPr>
              <a:t>Behov for både helse- og omsorgstjenester og andre velferdstjenester </a:t>
            </a:r>
            <a:endParaRPr lang="nb-NO" sz="2000" dirty="0">
              <a:solidFill>
                <a:srgbClr val="212121"/>
              </a:solidFill>
              <a:latin typeface="Calibri" panose="020F0502020204030204" pitchFamily="34" charset="0"/>
              <a:cs typeface="Calibri" panose="020F0502020204030204" pitchFamily="34" charset="0"/>
            </a:endParaRPr>
          </a:p>
          <a:p>
            <a:pPr lvl="1"/>
            <a:r>
              <a:rPr lang="nb-NO" sz="1800" dirty="0">
                <a:solidFill>
                  <a:srgbClr val="212121"/>
                </a:solidFill>
                <a:latin typeface="Calibri"/>
                <a:cs typeface="Calibri"/>
              </a:rPr>
              <a:t>Tjenester og tiltak både med og uten krav til enkeltvedtak, inkludert "lavterskeltiltak", skal medregnes </a:t>
            </a:r>
            <a:endParaRPr lang="nb-NO" sz="1800" dirty="0">
              <a:solidFill>
                <a:srgbClr val="212121"/>
              </a:solidFill>
              <a:latin typeface="Calibri" panose="020F0502020204030204" pitchFamily="34" charset="0"/>
              <a:cs typeface="Calibri" panose="020F0502020204030204" pitchFamily="34" charset="0"/>
            </a:endParaRPr>
          </a:p>
          <a:p>
            <a:pPr lvl="1"/>
            <a:r>
              <a:rPr lang="nb-NO" sz="1800" dirty="0">
                <a:solidFill>
                  <a:srgbClr val="212121"/>
                </a:solidFill>
                <a:latin typeface="Calibri"/>
                <a:cs typeface="Calibri"/>
              </a:rPr>
              <a:t>Tjenestebehov som det allerede er innvilget tjenester for, og tjenestebehov som fremdeles er udekket skal medregnes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000" dirty="0">
                <a:solidFill>
                  <a:srgbClr val="212121"/>
                </a:solidFill>
                <a:latin typeface="Calibri"/>
                <a:cs typeface="Calibri"/>
              </a:rPr>
              <a:t>Kartlegging er nøkkel til å få avdekket behovet</a:t>
            </a:r>
          </a:p>
          <a:p>
            <a:pPr lvl="1">
              <a:spcBef>
                <a:spcPts val="1000"/>
              </a:spcBef>
              <a:defRPr/>
            </a:pPr>
            <a:r>
              <a:rPr lang="nb-NO" sz="1800" dirty="0">
                <a:solidFill>
                  <a:srgbClr val="212121"/>
                </a:solidFill>
                <a:latin typeface="Calibri"/>
                <a:cs typeface="Calibri"/>
              </a:rPr>
              <a:t>Ofte bør denne være tverrfaglig kartlegging</a:t>
            </a:r>
          </a:p>
          <a:p>
            <a:pPr lvl="1">
              <a:spcBef>
                <a:spcPts val="1000"/>
              </a:spcBef>
              <a:defRPr/>
            </a:pPr>
            <a:r>
              <a:rPr lang="nb-NO" sz="1800" dirty="0">
                <a:solidFill>
                  <a:srgbClr val="212121"/>
                </a:solidFill>
                <a:latin typeface="Calibri"/>
                <a:cs typeface="Calibri"/>
              </a:rPr>
              <a:t>Dialog, brukermedvirkning, informasjon fra andre aktører etc.</a:t>
            </a:r>
          </a:p>
          <a:p>
            <a:pPr algn="l"/>
            <a:endParaRPr lang="nb-NO" b="0" i="0" dirty="0">
              <a:solidFill>
                <a:srgbClr val="212121"/>
              </a:solidFill>
              <a:effectLst/>
              <a:latin typeface="Work Sans"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dirty="0"/>
          </a:p>
        </p:txBody>
      </p:sp>
    </p:spTree>
    <p:extLst>
      <p:ext uri="{BB962C8B-B14F-4D97-AF65-F5344CB8AC3E}">
        <p14:creationId xmlns:p14="http://schemas.microsoft.com/office/powerpoint/2010/main" val="236073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F8BB33-AF7E-3A1C-D73A-ADDA0187B569}"/>
              </a:ext>
            </a:extLst>
          </p:cNvPr>
          <p:cNvSpPr>
            <a:spLocks noGrp="1"/>
          </p:cNvSpPr>
          <p:nvPr>
            <p:ph type="title"/>
          </p:nvPr>
        </p:nvSpPr>
        <p:spPr/>
        <p:txBody>
          <a:bodyPr>
            <a:normAutofit/>
          </a:bodyPr>
          <a:lstStyle/>
          <a:p>
            <a:r>
              <a:rPr lang="nb-NO" sz="3600">
                <a:solidFill>
                  <a:srgbClr val="212121"/>
                </a:solidFill>
              </a:rPr>
              <a:t>Betydningen av familiens omsorgsplikt og samlede omsorgsoppgaver</a:t>
            </a:r>
          </a:p>
        </p:txBody>
      </p:sp>
      <p:sp>
        <p:nvSpPr>
          <p:cNvPr id="3" name="Plassholder for innhold 2">
            <a:extLst>
              <a:ext uri="{FF2B5EF4-FFF2-40B4-BE49-F238E27FC236}">
                <a16:creationId xmlns:a16="http://schemas.microsoft.com/office/drawing/2014/main" id="{24107110-3431-DF69-C787-5E04F8C0B498}"/>
              </a:ext>
            </a:extLst>
          </p:cNvPr>
          <p:cNvSpPr>
            <a:spLocks noGrp="1"/>
          </p:cNvSpPr>
          <p:nvPr>
            <p:ph idx="1"/>
          </p:nvPr>
        </p:nvSpPr>
        <p:spPr/>
        <p:txBody>
          <a:bodyPr vert="horz" lIns="91440" tIns="45720" rIns="91440" bIns="45720" rtlCol="0" anchor="t">
            <a:normAutofit/>
          </a:bodyPr>
          <a:lstStyle/>
          <a:p>
            <a:endParaRPr lang="nb-NO" b="0" i="0">
              <a:solidFill>
                <a:srgbClr val="212121"/>
              </a:solidFill>
              <a:effectLst/>
              <a:latin typeface="Work Sans" pitchFamily="2" charset="0"/>
            </a:endParaRPr>
          </a:p>
          <a:p>
            <a:r>
              <a:rPr lang="nb-NO" sz="2400">
                <a:solidFill>
                  <a:srgbClr val="333333"/>
                </a:solidFill>
              </a:rPr>
              <a:t>Hjelpebehovet kan være vanskelig å vurdere helt uavhengig av familiens omsorgsplikt og samlede omsorgsoppgaver. </a:t>
            </a:r>
            <a:endParaRPr lang="nb-NO" sz="2400">
              <a:solidFill>
                <a:srgbClr val="333333"/>
              </a:solidFill>
              <a:cs typeface="Calibri"/>
            </a:endParaRPr>
          </a:p>
          <a:p>
            <a:r>
              <a:rPr lang="nb-NO" sz="2400" b="1">
                <a:solidFill>
                  <a:srgbClr val="333333"/>
                </a:solidFill>
              </a:rPr>
              <a:t>Vanskelig familiesituasjon, sosioøkonomiske utfordringer og lignende kan være relevante aspekter</a:t>
            </a:r>
            <a:r>
              <a:rPr lang="nb-NO" sz="2400">
                <a:solidFill>
                  <a:srgbClr val="333333"/>
                </a:solidFill>
              </a:rPr>
              <a:t> ved vurderingen av om familien har rett til barnekoordinator. </a:t>
            </a:r>
            <a:endParaRPr lang="nb-NO" sz="2400">
              <a:solidFill>
                <a:srgbClr val="333333"/>
              </a:solidFill>
              <a:cs typeface="Calibri"/>
            </a:endParaRPr>
          </a:p>
          <a:p>
            <a:r>
              <a:rPr lang="nb-NO" sz="2400">
                <a:solidFill>
                  <a:srgbClr val="333333"/>
                </a:solidFill>
              </a:rPr>
              <a:t>Hvor nødvendig samarbeid og koordinering vil være for å sikre et forsvarlig tjenestetilbud inngår også i vurderingen</a:t>
            </a:r>
            <a:endParaRPr lang="nb-NO" sz="2400">
              <a:solidFill>
                <a:srgbClr val="333333"/>
              </a:solidFill>
              <a:cs typeface="Calibri" panose="020F0502020204030204"/>
            </a:endParaRPr>
          </a:p>
        </p:txBody>
      </p:sp>
    </p:spTree>
    <p:extLst>
      <p:ext uri="{BB962C8B-B14F-4D97-AF65-F5344CB8AC3E}">
        <p14:creationId xmlns:p14="http://schemas.microsoft.com/office/powerpoint/2010/main" val="118050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xfrm>
            <a:off x="893379" y="521011"/>
            <a:ext cx="10515600" cy="1325563"/>
          </a:xfrm>
          <a:solidFill>
            <a:schemeClr val="accent4">
              <a:lumMod val="20000"/>
              <a:lumOff val="80000"/>
            </a:schemeClr>
          </a:solidFill>
          <a:ln>
            <a:solidFill>
              <a:schemeClr val="accent1">
                <a:lumMod val="20000"/>
                <a:lumOff val="80000"/>
              </a:schemeClr>
            </a:solidFill>
          </a:ln>
        </p:spPr>
        <p:txBody>
          <a:bodyPr>
            <a:normAutofit/>
          </a:bodyPr>
          <a:lstStyle/>
          <a:p>
            <a:pPr algn="ctr"/>
            <a:r>
              <a:rPr lang="nb-NO" sz="3600" b="1">
                <a:solidFill>
                  <a:srgbClr val="212121"/>
                </a:solidFill>
              </a:rPr>
              <a:t>BEHOV</a:t>
            </a:r>
            <a:r>
              <a:rPr lang="nb-NO" sz="3600">
                <a:solidFill>
                  <a:srgbClr val="212121"/>
                </a:solidFill>
              </a:rPr>
              <a:t> i sentrum for rettighetsvurderingen</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2255283"/>
            <a:ext cx="10515600" cy="3726876"/>
          </a:xfrm>
        </p:spPr>
        <p:txBody>
          <a:bodyPr vert="horz" lIns="91440" tIns="45720" rIns="91440" bIns="45720" rtlCol="0" anchor="t">
            <a:noAutofit/>
          </a:bodyPr>
          <a:lstStyle/>
          <a:p>
            <a:pPr marL="0" indent="0">
              <a:buNone/>
            </a:pPr>
            <a:r>
              <a:rPr lang="nb-NO"/>
              <a:t>Vurderingstema:</a:t>
            </a:r>
          </a:p>
          <a:p>
            <a:pPr marL="0" indent="0">
              <a:buNone/>
            </a:pPr>
            <a:r>
              <a:rPr lang="nb-NO"/>
              <a:t>Det sentrale for vurderingen av rett til barnekoordinator skal være hvilket </a:t>
            </a:r>
            <a:r>
              <a:rPr lang="nb-NO" b="1"/>
              <a:t>hjelpebehov</a:t>
            </a:r>
            <a:r>
              <a:rPr lang="nb-NO"/>
              <a:t> barnet har, og i forlengelsen av dette om barnet vil ha </a:t>
            </a:r>
            <a:r>
              <a:rPr lang="nb-NO" b="1"/>
              <a:t>behov</a:t>
            </a:r>
            <a:r>
              <a:rPr lang="nb-NO"/>
              <a:t> for langvarige og sammensatte eller koordinerte helse- og omsorgstjenester og andre velferdstjenester.</a:t>
            </a:r>
            <a: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t> </a:t>
            </a:r>
            <a:br>
              <a:rPr kumimoji="0" lang="nb-NO" sz="2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buNone/>
            </a:pPr>
            <a:r>
              <a:rPr kumimoji="0" lang="nb-NO" sz="1000" b="0" i="0" u="none" strike="noStrike" kern="1200" cap="none" spc="0" normalizeH="0" baseline="0" noProof="0" err="1">
                <a:ln>
                  <a:noFill/>
                </a:ln>
                <a:solidFill>
                  <a:prstClr val="black"/>
                </a:solidFill>
                <a:effectLst/>
                <a:uLnTx/>
                <a:uFillTx/>
                <a:latin typeface="Calibri" panose="020F0502020204030204"/>
                <a:ea typeface="+mn-ea"/>
                <a:cs typeface="+mn-cs"/>
              </a:rPr>
              <a:t>Prop</a:t>
            </a:r>
            <a:r>
              <a:rPr kumimoji="0" lang="nb-NO" sz="1000" b="0" i="0" u="none" strike="noStrike" kern="1200" cap="none" spc="0" normalizeH="0" baseline="0" noProof="0">
                <a:ln>
                  <a:noFill/>
                </a:ln>
                <a:solidFill>
                  <a:prstClr val="black"/>
                </a:solidFill>
                <a:effectLst/>
                <a:uLnTx/>
                <a:uFillTx/>
                <a:latin typeface="Calibri" panose="020F0502020204030204"/>
                <a:ea typeface="+mn-ea"/>
                <a:cs typeface="+mn-cs"/>
              </a:rPr>
              <a:t>. 100 L 87 Endringer i velferdstjenestelovgivningen (samarbeid, samordning og barnekoordinator), punkt 7.5.2.1. </a:t>
            </a:r>
            <a:endParaRPr lang="nb-NO" sz="1000"/>
          </a:p>
        </p:txBody>
      </p:sp>
    </p:spTree>
    <p:extLst>
      <p:ext uri="{BB962C8B-B14F-4D97-AF65-F5344CB8AC3E}">
        <p14:creationId xmlns:p14="http://schemas.microsoft.com/office/powerpoint/2010/main" val="215121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a:ln>
            <a:solidFill>
              <a:schemeClr val="accent1">
                <a:lumMod val="20000"/>
                <a:lumOff val="80000"/>
              </a:schemeClr>
            </a:solidFill>
          </a:ln>
        </p:spPr>
        <p:txBody>
          <a:bodyPr>
            <a:normAutofit/>
          </a:bodyPr>
          <a:lstStyle/>
          <a:p>
            <a:r>
              <a:rPr lang="nb-NO" sz="4000">
                <a:solidFill>
                  <a:srgbClr val="212121"/>
                </a:solidFill>
              </a:rPr>
              <a:t>Forholdet mellom barnekoordinator og alminnelig koordinator </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794757"/>
            <a:ext cx="10515600" cy="4536193"/>
          </a:xfrm>
        </p:spPr>
        <p:txBody>
          <a:bodyPr vert="horz" lIns="91440" tIns="45720" rIns="91440" bIns="45720" rtlCol="0" anchor="t">
            <a:noAutofit/>
          </a:bodyPr>
          <a:lstStyle/>
          <a:p>
            <a:pPr>
              <a:defRPr/>
            </a:pPr>
            <a:r>
              <a:rPr lang="nb-NO" sz="2000">
                <a:solidFill>
                  <a:srgbClr val="212121"/>
                </a:solidFill>
              </a:rPr>
              <a:t>Mange vil kunne oppfylle vilkårene for både barnekoordinator og alminnelig koordinator. </a:t>
            </a:r>
          </a:p>
          <a:p>
            <a:pPr>
              <a:defRPr/>
            </a:pPr>
            <a:r>
              <a:rPr lang="nb-NO" sz="2000">
                <a:solidFill>
                  <a:srgbClr val="212121"/>
                </a:solidFill>
              </a:rPr>
              <a:t>Begge koordinatorordningene peker inn i det sentrale vurderingstemaet: om barnet/ungdommen har et hjelpebehov og en helsetilstand som krever sammensatte og koordinerte tjenester.</a:t>
            </a:r>
            <a:endParaRPr lang="nb-NO" sz="2000">
              <a:solidFill>
                <a:srgbClr val="212121"/>
              </a:solidFill>
              <a:cs typeface="Calibri"/>
            </a:endParaRPr>
          </a:p>
          <a:p>
            <a:pPr>
              <a:defRPr/>
            </a:pPr>
            <a:r>
              <a:rPr lang="nb-NO" sz="2000">
                <a:solidFill>
                  <a:srgbClr val="212121"/>
                </a:solidFill>
              </a:rPr>
              <a:t>Vilkårene for å ha rett til barnekoordinator er samlet sett noe strengere enn for alminnelig koordinator. </a:t>
            </a:r>
            <a:endParaRPr lang="nb-NO" sz="2000">
              <a:solidFill>
                <a:srgbClr val="212121"/>
              </a:solidFill>
              <a:cs typeface="Calibri"/>
            </a:endParaRPr>
          </a:p>
          <a:p>
            <a:pPr lvl="1">
              <a:spcBef>
                <a:spcPts val="1000"/>
              </a:spcBef>
              <a:defRPr/>
            </a:pPr>
            <a:r>
              <a:rPr lang="nb-NO" sz="1800">
                <a:solidFill>
                  <a:srgbClr val="212121"/>
                </a:solidFill>
              </a:rPr>
              <a:t>Til gjengjeld innebærer barnekoordinator en utvidet koordinatorordning når den innvilges, fordi den tildeles familien, ikke bare pasienten/brukeren. </a:t>
            </a:r>
            <a:endParaRPr lang="nb-NO" sz="1800">
              <a:solidFill>
                <a:srgbClr val="212121"/>
              </a:solidFill>
              <a:cs typeface="Calibri"/>
            </a:endParaRPr>
          </a:p>
          <a:p>
            <a:pPr>
              <a:defRPr/>
            </a:pPr>
            <a:r>
              <a:rPr lang="nb-NO" sz="2000">
                <a:solidFill>
                  <a:srgbClr val="212121"/>
                </a:solidFill>
              </a:rPr>
              <a:t>Det skal tildeles kun en rettighetsbasert koordinatorfunksjon i kommunen pr familie eller pasient/bruker. </a:t>
            </a:r>
            <a:endParaRPr lang="nb-NO" sz="2000">
              <a:solidFill>
                <a:srgbClr val="212121"/>
              </a:solidFill>
              <a:cs typeface="Calibri"/>
            </a:endParaRPr>
          </a:p>
          <a:p>
            <a:pPr lvl="1">
              <a:defRPr/>
            </a:pPr>
            <a:r>
              <a:rPr lang="nb-NO" sz="1800">
                <a:solidFill>
                  <a:srgbClr val="212121"/>
                </a:solidFill>
              </a:rPr>
              <a:t>Valgfritt for familien og pasient/bruker hvilken koordinatorfunksjon som ønskes innvilges. Brukermedvirkningsrett, inkludert nødvendig veiledning og informasjon om koordinatorfunksjonene står her sentralt.</a:t>
            </a:r>
            <a:endParaRPr lang="nb-NO" sz="1800">
              <a:solidFill>
                <a:srgbClr val="212121"/>
              </a:solidFill>
              <a:cs typeface="Calibri"/>
            </a:endParaRPr>
          </a:p>
          <a:p>
            <a:pPr lvl="1">
              <a:defRPr/>
            </a:pPr>
            <a:r>
              <a:rPr lang="nb-NO" sz="1800">
                <a:solidFill>
                  <a:srgbClr val="212121"/>
                </a:solidFill>
              </a:rPr>
              <a:t>Kommunen kan ikke avslå rett til barnekoordinator </a:t>
            </a:r>
            <a:r>
              <a:rPr lang="nb-NO" sz="1800" err="1">
                <a:solidFill>
                  <a:srgbClr val="212121"/>
                </a:solidFill>
              </a:rPr>
              <a:t>pga</a:t>
            </a:r>
            <a:r>
              <a:rPr lang="nb-NO" sz="1800">
                <a:solidFill>
                  <a:srgbClr val="212121"/>
                </a:solidFill>
              </a:rPr>
              <a:t> økonomihensyn</a:t>
            </a:r>
            <a:endParaRPr lang="nb-NO" sz="1800">
              <a:solidFill>
                <a:srgbClr val="212121"/>
              </a:solidFill>
              <a:cs typeface="Calibri"/>
            </a:endParaRPr>
          </a:p>
          <a:p>
            <a:pPr lvl="1">
              <a:defRPr/>
            </a:pPr>
            <a:r>
              <a:rPr kumimoji="0" lang="nb-NO" sz="1800" b="0" i="0" u="none" strike="noStrike" kern="1200" cap="none" spc="0" normalizeH="0" baseline="0" noProof="0">
                <a:ln>
                  <a:noFill/>
                </a:ln>
                <a:solidFill>
                  <a:srgbClr val="212121"/>
                </a:solidFill>
                <a:effectLst/>
                <a:uLnTx/>
                <a:uFillTx/>
                <a:latin typeface="Calibri"/>
                <a:cs typeface="Calibri"/>
              </a:rPr>
              <a:t>Koordinerende enhet tar initiativ til å avklare om barnet, ungdommen og familien ønsker oppfyllelse av retten til barnekoordinator eller alminnelig koordinator. </a:t>
            </a:r>
            <a:endParaRPr lang="nb-NO" sz="1800" b="0" i="0" u="none" strike="noStrike" kern="1200" cap="none" spc="0" normalizeH="0" baseline="0" noProof="0">
              <a:ln>
                <a:noFill/>
              </a:ln>
              <a:solidFill>
                <a:srgbClr val="212121"/>
              </a:solidFill>
              <a:effectLst/>
              <a:uLnTx/>
              <a:uFillTx/>
              <a:latin typeface="Calibri"/>
              <a:cs typeface="Calibri"/>
            </a:endParaRPr>
          </a:p>
          <a:p>
            <a:pPr marL="457200" lvl="1" indent="0">
              <a:buNone/>
              <a:defRPr/>
            </a:pPr>
            <a:endParaRPr lang="nb-NO" sz="1800">
              <a:solidFill>
                <a:srgbClr val="212121"/>
              </a:solidFill>
            </a:endParaRPr>
          </a:p>
        </p:txBody>
      </p:sp>
    </p:spTree>
    <p:extLst>
      <p:ext uri="{BB962C8B-B14F-4D97-AF65-F5344CB8AC3E}">
        <p14:creationId xmlns:p14="http://schemas.microsoft.com/office/powerpoint/2010/main" val="205871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8017C16-F2AA-4341-983C-1EAC047D8341}"/>
              </a:ext>
            </a:extLst>
          </p:cNvPr>
          <p:cNvPicPr>
            <a:picLocks noChangeAspect="1"/>
          </p:cNvPicPr>
          <p:nvPr/>
        </p:nvPicPr>
        <p:blipFill rotWithShape="1">
          <a:blip r:embed="rId3"/>
          <a:srcRect l="58906" t="7751" r="7657" b="3499"/>
          <a:stretch/>
        </p:blipFill>
        <p:spPr>
          <a:xfrm>
            <a:off x="2514598" y="39724"/>
            <a:ext cx="8172451" cy="6778551"/>
          </a:xfrm>
          <a:prstGeom prst="rect">
            <a:avLst/>
          </a:prstGeom>
        </p:spPr>
      </p:pic>
    </p:spTree>
    <p:extLst>
      <p:ext uri="{BB962C8B-B14F-4D97-AF65-F5344CB8AC3E}">
        <p14:creationId xmlns:p14="http://schemas.microsoft.com/office/powerpoint/2010/main" val="186184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a:ln>
            <a:solidFill>
              <a:schemeClr val="accent1">
                <a:lumMod val="20000"/>
                <a:lumOff val="80000"/>
              </a:schemeClr>
            </a:solidFill>
          </a:ln>
        </p:spPr>
        <p:txBody>
          <a:bodyPr>
            <a:normAutofit/>
          </a:bodyPr>
          <a:lstStyle/>
          <a:p>
            <a:r>
              <a:rPr lang="nb-NO" sz="4000">
                <a:solidFill>
                  <a:srgbClr val="212121"/>
                </a:solidFill>
              </a:rPr>
              <a:t>Forholdet til koordinator i spesialisthelsetjenesten</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690688"/>
            <a:ext cx="10515600" cy="4536193"/>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b-NO" sz="1400">
              <a:solidFill>
                <a:srgbClr val="333333"/>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1" i="0" u="none" strike="noStrike" kern="1200" cap="none" spc="0" normalizeH="0" baseline="0" noProof="0">
                <a:ln>
                  <a:noFill/>
                </a:ln>
                <a:solidFill>
                  <a:srgbClr val="212121"/>
                </a:solidFill>
                <a:effectLst/>
                <a:uLnTx/>
                <a:uFillTx/>
                <a:latin typeface="Calibri"/>
                <a:cs typeface="Calibri"/>
              </a:rPr>
              <a:t>Familien kan ha rett til barnekoordinator fra kommunens helse- og omsorgstjeneste samtidig som barnet/ungdommen har rett til koordinator fra spesialisthelsetjenesten</a:t>
            </a:r>
            <a:r>
              <a:rPr kumimoji="0" lang="nb-NO" sz="2000" b="0" i="0" u="none" strike="noStrike" kern="1200" cap="none" spc="0" normalizeH="0" baseline="0" noProof="0">
                <a:ln>
                  <a:noFill/>
                </a:ln>
                <a:solidFill>
                  <a:srgbClr val="212121"/>
                </a:solidFill>
                <a:effectLst/>
                <a:uLnTx/>
                <a:uFillTx/>
                <a:latin typeface="Calibri"/>
                <a:cs typeface="Calibri"/>
              </a:rPr>
              <a:t>. </a:t>
            </a:r>
            <a:endParaRPr lang="nb-NO" sz="2000" b="0" i="0" u="none" strike="noStrike" kern="1200" cap="none" spc="0" normalizeH="0" baseline="0" noProof="0">
              <a:ln>
                <a:noFill/>
              </a:ln>
              <a:solidFill>
                <a:srgbClr val="212121"/>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212121"/>
                </a:solidFill>
                <a:effectLst/>
                <a:uLnTx/>
                <a:uFillTx/>
                <a:latin typeface="Calibri"/>
                <a:cs typeface="Calibri"/>
              </a:rPr>
              <a:t>Koordinator i spesialisthelsetjenesten har ansvar for den institusjonsinterne koordineringen i forbindelse med eksempelvis innleggelse i sykehus. </a:t>
            </a:r>
            <a:endParaRPr lang="nb-NO" sz="2000" b="0" i="0" u="none" strike="noStrike" kern="1200" cap="none" spc="0" normalizeH="0" baseline="0" noProof="0">
              <a:ln>
                <a:noFill/>
              </a:ln>
              <a:solidFill>
                <a:srgbClr val="212121"/>
              </a:solidFill>
              <a:effectLst/>
              <a:uLnTx/>
              <a:uFillTx/>
              <a:latin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212121"/>
                </a:solidFill>
                <a:effectLst/>
                <a:uLnTx/>
                <a:uFillTx/>
                <a:latin typeface="Calibri"/>
                <a:cs typeface="Calibri"/>
              </a:rPr>
              <a:t>Koordinator i kommunen og i spesi</a:t>
            </a:r>
            <a:r>
              <a:rPr lang="nb-NO" sz="2000">
                <a:solidFill>
                  <a:srgbClr val="212121"/>
                </a:solidFill>
                <a:latin typeface="Calibri"/>
                <a:cs typeface="Calibri"/>
              </a:rPr>
              <a:t>alisthelsetjenesten har plikt til å samarbeide.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a:ln>
                  <a:noFill/>
                </a:ln>
                <a:solidFill>
                  <a:srgbClr val="212121"/>
                </a:solidFill>
                <a:effectLst/>
                <a:uLnTx/>
                <a:uFillTx/>
                <a:latin typeface="Calibri"/>
                <a:cs typeface="Calibri"/>
              </a:rPr>
              <a:t>Kap</a:t>
            </a:r>
            <a:r>
              <a:rPr lang="nb-NO" sz="2000">
                <a:solidFill>
                  <a:srgbClr val="212121"/>
                </a:solidFill>
                <a:latin typeface="Calibri"/>
                <a:cs typeface="Calibri"/>
              </a:rPr>
              <a:t>ittel 7 i helse- og omsorgstjenesteloven og IP-forskriften regulerer samarbeid om pasienter og brukere som trenger tjenester fra begge tjenestenivåer.</a:t>
            </a:r>
            <a:endParaRPr lang="nb-NO" sz="2000" b="0" i="0" u="none" strike="noStrike" kern="1200" cap="none" spc="0" normalizeH="0" baseline="0" noProof="0">
              <a:ln>
                <a:noFill/>
              </a:ln>
              <a:solidFill>
                <a:srgbClr val="212121"/>
              </a:solidFill>
              <a:effectLst/>
              <a:uLnTx/>
              <a:uFillTx/>
              <a:latin typeface="Calibri"/>
              <a:cs typeface="Calibri"/>
            </a:endParaRPr>
          </a:p>
        </p:txBody>
      </p:sp>
    </p:spTree>
    <p:extLst>
      <p:ext uri="{BB962C8B-B14F-4D97-AF65-F5344CB8AC3E}">
        <p14:creationId xmlns:p14="http://schemas.microsoft.com/office/powerpoint/2010/main" val="324628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728E69-A026-4179-9F72-5A85A90966A4}"/>
              </a:ext>
            </a:extLst>
          </p:cNvPr>
          <p:cNvSpPr>
            <a:spLocks noGrp="1"/>
          </p:cNvSpPr>
          <p:nvPr>
            <p:ph type="title"/>
          </p:nvPr>
        </p:nvSpPr>
        <p:spPr/>
        <p:txBody>
          <a:bodyPr>
            <a:normAutofit fontScale="90000"/>
          </a:bodyPr>
          <a:lstStyle/>
          <a:p>
            <a:br>
              <a:rPr lang="nb-NO" sz="3100" b="1" i="0">
                <a:solidFill>
                  <a:srgbClr val="212121"/>
                </a:solidFill>
                <a:effectLst/>
                <a:latin typeface="Work Sans" pitchFamily="2" charset="0"/>
              </a:rPr>
            </a:br>
            <a:br>
              <a:rPr lang="nb-NO" b="1" i="0">
                <a:solidFill>
                  <a:srgbClr val="212121"/>
                </a:solidFill>
                <a:effectLst/>
                <a:latin typeface="Work Sans" pitchFamily="2" charset="0"/>
              </a:rPr>
            </a:br>
            <a:endParaRPr lang="nb-NO"/>
          </a:p>
        </p:txBody>
      </p:sp>
      <p:sp>
        <p:nvSpPr>
          <p:cNvPr id="3" name="Plassholder for tekst 2">
            <a:extLst>
              <a:ext uri="{FF2B5EF4-FFF2-40B4-BE49-F238E27FC236}">
                <a16:creationId xmlns:a16="http://schemas.microsoft.com/office/drawing/2014/main" id="{9C4E0050-8A42-4AE8-AA57-F477343DFBE1}"/>
              </a:ext>
            </a:extLst>
          </p:cNvPr>
          <p:cNvSpPr>
            <a:spLocks noGrp="1"/>
          </p:cNvSpPr>
          <p:nvPr>
            <p:ph type="body" idx="1"/>
          </p:nvPr>
        </p:nvSpPr>
        <p:spPr/>
        <p:txBody>
          <a:bodyPr/>
          <a:lstStyle/>
          <a:p>
            <a:r>
              <a:rPr lang="nb-NO"/>
              <a:t>Barnekoordinator</a:t>
            </a:r>
          </a:p>
        </p:txBody>
      </p:sp>
      <p:sp>
        <p:nvSpPr>
          <p:cNvPr id="4" name="Plassholder for innhold 3">
            <a:extLst>
              <a:ext uri="{FF2B5EF4-FFF2-40B4-BE49-F238E27FC236}">
                <a16:creationId xmlns:a16="http://schemas.microsoft.com/office/drawing/2014/main" id="{62099C9F-6EC2-4507-8BCB-7AA6AF8E5EDB}"/>
              </a:ext>
            </a:extLst>
          </p:cNvPr>
          <p:cNvSpPr>
            <a:spLocks noGrp="1"/>
          </p:cNvSpPr>
          <p:nvPr>
            <p:ph sz="half" idx="2"/>
          </p:nvPr>
        </p:nvSpPr>
        <p:spPr/>
        <p:txBody>
          <a:bodyPr>
            <a:normAutofit fontScale="77500" lnSpcReduction="20000"/>
          </a:bodyPr>
          <a:lstStyle/>
          <a:p>
            <a:r>
              <a:rPr lang="nb-NO" sz="1500" b="0" i="0">
                <a:solidFill>
                  <a:srgbClr val="212121"/>
                </a:solidFill>
                <a:effectLst/>
                <a:latin typeface="Calibri" panose="020F0502020204030204" pitchFamily="34" charset="0"/>
                <a:cs typeface="Calibri" panose="020F0502020204030204" pitchFamily="34" charset="0"/>
              </a:rPr>
              <a:t>Lovpålagt</a:t>
            </a:r>
          </a:p>
          <a:p>
            <a:r>
              <a:rPr lang="nb-NO" sz="1500" b="0" i="0">
                <a:solidFill>
                  <a:srgbClr val="212121"/>
                </a:solidFill>
                <a:effectLst/>
                <a:latin typeface="Calibri" panose="020F0502020204030204" pitchFamily="34" charset="0"/>
                <a:cs typeface="Calibri" panose="020F0502020204030204" pitchFamily="34" charset="0"/>
              </a:rPr>
              <a:t>Tildeles familien </a:t>
            </a:r>
          </a:p>
          <a:p>
            <a:r>
              <a:rPr lang="nb-NO" sz="1500">
                <a:solidFill>
                  <a:srgbClr val="212121"/>
                </a:solidFill>
                <a:latin typeface="Calibri" panose="020F0502020204030204" pitchFamily="34" charset="0"/>
                <a:cs typeface="Calibri" panose="020F0502020204030204" pitchFamily="34" charset="0"/>
              </a:rPr>
              <a:t>Er k</a:t>
            </a:r>
            <a:r>
              <a:rPr lang="nb-NO" sz="1500" b="0" i="0">
                <a:solidFill>
                  <a:srgbClr val="212121"/>
                </a:solidFill>
                <a:effectLst/>
                <a:latin typeface="Calibri" panose="020F0502020204030204" pitchFamily="34" charset="0"/>
                <a:cs typeface="Calibri" panose="020F0502020204030204" pitchFamily="34" charset="0"/>
              </a:rPr>
              <a:t>oordinator for familien </a:t>
            </a:r>
          </a:p>
          <a:p>
            <a:r>
              <a:rPr lang="nb-NO" sz="1500">
                <a:solidFill>
                  <a:srgbClr val="212121"/>
                </a:solidFill>
                <a:latin typeface="Calibri" panose="020F0502020204030204" pitchFamily="34" charset="0"/>
                <a:cs typeface="Calibri" panose="020F0502020204030204" pitchFamily="34" charset="0"/>
              </a:rPr>
              <a:t>Helsetilstand: V</a:t>
            </a:r>
            <a:r>
              <a:rPr lang="nb-NO" sz="1500" b="0" i="0">
                <a:solidFill>
                  <a:srgbClr val="212121"/>
                </a:solidFill>
                <a:effectLst/>
                <a:latin typeface="Calibri" panose="020F0502020204030204" pitchFamily="34" charset="0"/>
                <a:cs typeface="Calibri" panose="020F0502020204030204" pitchFamily="34" charset="0"/>
              </a:rPr>
              <a:t>ilkår at barnet eller ungdommen har alvorlig sykdom, skade eller nedsatt funksjonsevne </a:t>
            </a:r>
          </a:p>
          <a:p>
            <a:r>
              <a:rPr lang="nb-NO" sz="1500">
                <a:solidFill>
                  <a:srgbClr val="333333"/>
                </a:solidFill>
                <a:latin typeface="Calibri" panose="020F0502020204030204" pitchFamily="34" charset="0"/>
                <a:cs typeface="Calibri" panose="020F0502020204030204" pitchFamily="34" charset="0"/>
              </a:rPr>
              <a:t>O</a:t>
            </a:r>
            <a:r>
              <a:rPr lang="nb-NO" sz="1500" b="0" i="0">
                <a:solidFill>
                  <a:srgbClr val="333333"/>
                </a:solidFill>
                <a:effectLst/>
                <a:latin typeface="Calibri" panose="020F0502020204030204" pitchFamily="34" charset="0"/>
                <a:cs typeface="Calibri" panose="020F0502020204030204" pitchFamily="34" charset="0"/>
              </a:rPr>
              <a:t>mfatter alle pasient- og brukergrupper, herunder personer med somatisk eller psykisk sykdom, skade eller lidelse, rusmiddelproblem, sosiale problemer eller nedsatt funksjonsevne</a:t>
            </a:r>
          </a:p>
          <a:p>
            <a:r>
              <a:rPr lang="nb-NO" sz="1500" b="0" i="0">
                <a:solidFill>
                  <a:srgbClr val="212121"/>
                </a:solidFill>
                <a:effectLst/>
                <a:latin typeface="Calibri" panose="020F0502020204030204" pitchFamily="34" charset="0"/>
                <a:cs typeface="Calibri" panose="020F0502020204030204" pitchFamily="34" charset="0"/>
              </a:rPr>
              <a:t>Barnet eller ungdommen har behov </a:t>
            </a:r>
            <a:r>
              <a:rPr lang="nb-NO" sz="1500">
                <a:latin typeface="Calibri" panose="020F0502020204030204" pitchFamily="34" charset="0"/>
                <a:cs typeface="Calibri" panose="020F0502020204030204" pitchFamily="34" charset="0"/>
              </a:rPr>
              <a:t>for langvarige og sammensatte eller koordinerte helse- og omsorgstjenester og andre velferdstjenester</a:t>
            </a:r>
            <a:endParaRPr lang="nb-NO" sz="1500" b="0" i="0">
              <a:solidFill>
                <a:srgbClr val="212121"/>
              </a:solidFill>
              <a:effectLst/>
              <a:latin typeface="Calibri" panose="020F0502020204030204" pitchFamily="34" charset="0"/>
              <a:cs typeface="Calibri" panose="020F0502020204030204" pitchFamily="34" charset="0"/>
            </a:endParaRPr>
          </a:p>
          <a:p>
            <a:r>
              <a:rPr lang="nb-NO" sz="1500" b="0" i="0">
                <a:solidFill>
                  <a:srgbClr val="212121"/>
                </a:solidFill>
                <a:effectLst/>
                <a:latin typeface="Calibri" panose="020F0502020204030204" pitchFamily="34" charset="0"/>
                <a:cs typeface="Calibri" panose="020F0502020204030204" pitchFamily="34" charset="0"/>
              </a:rPr>
              <a:t>Rettigheten gjelder bare opp til 18 </a:t>
            </a:r>
            <a:r>
              <a:rPr lang="nb-NO" sz="1500">
                <a:solidFill>
                  <a:srgbClr val="212121"/>
                </a:solidFill>
                <a:latin typeface="Calibri" panose="020F0502020204030204" pitchFamily="34" charset="0"/>
                <a:cs typeface="Calibri" panose="020F0502020204030204" pitchFamily="34" charset="0"/>
              </a:rPr>
              <a:t>år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500" b="0" i="0" u="none" strike="noStrike" kern="1200" cap="none" spc="0" normalizeH="0" baseline="0" noProof="0">
                <a:ln>
                  <a:noFill/>
                </a:ln>
                <a:solidFill>
                  <a:srgbClr val="212121"/>
                </a:solidFill>
                <a:effectLst/>
                <a:uLnTx/>
                <a:uFillTx/>
                <a:latin typeface="Calibri" panose="020F0502020204030204" pitchFamily="34" charset="0"/>
                <a:cs typeface="Calibri" panose="020F0502020204030204" pitchFamily="34" charset="0"/>
              </a:rPr>
              <a:t>Rettigheten kan innvilges for et ufødt barn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5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Skal tildeles myndighet til å beslutte i forhold som gjelder koordineringen </a:t>
            </a:r>
            <a:endParaRPr kumimoji="0" lang="nb-NO" sz="1500" b="0" i="0" u="none" strike="noStrike" kern="1200" cap="none" spc="0" normalizeH="0" baseline="0" noProof="0">
              <a:ln>
                <a:noFill/>
              </a:ln>
              <a:solidFill>
                <a:srgbClr val="21212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1500">
                <a:solidFill>
                  <a:srgbClr val="212121"/>
                </a:solidFill>
                <a:latin typeface="Calibri" panose="020F0502020204030204" pitchFamily="34" charset="0"/>
                <a:cs typeface="Calibri" panose="020F0502020204030204" pitchFamily="34" charset="0"/>
              </a:rPr>
              <a:t>Oppnevnes av </a:t>
            </a:r>
            <a:r>
              <a:rPr lang="nb-NO" sz="1500">
                <a:solidFill>
                  <a:srgbClr val="333333"/>
                </a:solidFill>
                <a:latin typeface="Calibri" panose="020F0502020204030204" pitchFamily="34" charset="0"/>
                <a:cs typeface="Calibri" panose="020F0502020204030204" pitchFamily="34" charset="0"/>
              </a:rPr>
              <a:t>kommunens koordinerende enhet for habiliterings- og rehabiliteringsvirksomhet</a:t>
            </a:r>
          </a:p>
          <a:p>
            <a:endParaRPr lang="nb-NO" sz="1200" b="0" i="0">
              <a:solidFill>
                <a:srgbClr val="212121"/>
              </a:solidFill>
              <a:effectLst/>
              <a:latin typeface="Arial" panose="020B0604020202020204" pitchFamily="34" charset="0"/>
              <a:cs typeface="Arial" panose="020B0604020202020204" pitchFamily="34" charset="0"/>
            </a:endParaRPr>
          </a:p>
        </p:txBody>
      </p:sp>
      <p:sp>
        <p:nvSpPr>
          <p:cNvPr id="5" name="Plassholder for tekst 4">
            <a:extLst>
              <a:ext uri="{FF2B5EF4-FFF2-40B4-BE49-F238E27FC236}">
                <a16:creationId xmlns:a16="http://schemas.microsoft.com/office/drawing/2014/main" id="{0AA5B323-0747-49F2-B48F-66F99517BF8A}"/>
              </a:ext>
            </a:extLst>
          </p:cNvPr>
          <p:cNvSpPr>
            <a:spLocks noGrp="1"/>
          </p:cNvSpPr>
          <p:nvPr>
            <p:ph type="body" sz="quarter" idx="3"/>
          </p:nvPr>
        </p:nvSpPr>
        <p:spPr/>
        <p:txBody>
          <a:bodyPr/>
          <a:lstStyle/>
          <a:p>
            <a:r>
              <a:rPr lang="nb-NO"/>
              <a:t>Koordinator</a:t>
            </a:r>
          </a:p>
        </p:txBody>
      </p:sp>
      <p:sp>
        <p:nvSpPr>
          <p:cNvPr id="6" name="Plassholder for innhold 5">
            <a:extLst>
              <a:ext uri="{FF2B5EF4-FFF2-40B4-BE49-F238E27FC236}">
                <a16:creationId xmlns:a16="http://schemas.microsoft.com/office/drawing/2014/main" id="{6269D727-557B-4DF9-9A58-E5C7C8BC9573}"/>
              </a:ext>
            </a:extLst>
          </p:cNvPr>
          <p:cNvSpPr>
            <a:spLocks noGrp="1"/>
          </p:cNvSpPr>
          <p:nvPr>
            <p:ph sz="quarter" idx="4"/>
          </p:nvPr>
        </p:nvSpPr>
        <p:spPr>
          <a:xfrm>
            <a:off x="6172199" y="2505075"/>
            <a:ext cx="5180013" cy="3466234"/>
          </a:xfrm>
        </p:spPr>
        <p:txBody>
          <a:bodyPr>
            <a:normAutofit fontScale="77500" lnSpcReduction="20000"/>
          </a:bodyPr>
          <a:lstStyle/>
          <a:p>
            <a:r>
              <a:rPr lang="nb-NO" sz="1600">
                <a:solidFill>
                  <a:srgbClr val="212121"/>
                </a:solidFill>
                <a:latin typeface="Calibri" panose="020F0502020204030204" pitchFamily="34" charset="0"/>
                <a:cs typeface="Calibri" panose="020F0502020204030204" pitchFamily="34" charset="0"/>
              </a:rPr>
              <a:t>Lovpålagt</a:t>
            </a:r>
          </a:p>
          <a:p>
            <a:r>
              <a:rPr lang="nb-NO" sz="1600">
                <a:solidFill>
                  <a:srgbClr val="212121"/>
                </a:solidFill>
                <a:latin typeface="Calibri" panose="020F0502020204030204" pitchFamily="34" charset="0"/>
                <a:cs typeface="Calibri" panose="020F0502020204030204" pitchFamily="34" charset="0"/>
              </a:rPr>
              <a:t>Tildeles pasienten/brukeren </a:t>
            </a:r>
          </a:p>
          <a:p>
            <a:r>
              <a:rPr lang="nb-NO" sz="1600">
                <a:solidFill>
                  <a:srgbClr val="212121"/>
                </a:solidFill>
                <a:latin typeface="Calibri" panose="020F0502020204030204" pitchFamily="34" charset="0"/>
                <a:cs typeface="Calibri" panose="020F0502020204030204" pitchFamily="34" charset="0"/>
              </a:rPr>
              <a:t>Er koordinator for pasienten/brukeren</a:t>
            </a:r>
          </a:p>
          <a:p>
            <a:r>
              <a:rPr lang="nb-NO" sz="1600">
                <a:solidFill>
                  <a:srgbClr val="212121"/>
                </a:solidFill>
                <a:latin typeface="Calibri" panose="020F0502020204030204" pitchFamily="34" charset="0"/>
                <a:cs typeface="Calibri" panose="020F0502020204030204" pitchFamily="34" charset="0"/>
              </a:rPr>
              <a:t>Helsetilstand: Ikke særskilt vilkår om krav til helsetilstand eller alvorlighetsgrad</a:t>
            </a:r>
          </a:p>
          <a:p>
            <a:r>
              <a:rPr lang="nb-NO" sz="1600">
                <a:solidFill>
                  <a:srgbClr val="333333"/>
                </a:solidFill>
                <a:latin typeface="Calibri" panose="020F0502020204030204" pitchFamily="34" charset="0"/>
                <a:cs typeface="Calibri" panose="020F0502020204030204" pitchFamily="34" charset="0"/>
              </a:rPr>
              <a:t>O</a:t>
            </a:r>
            <a:r>
              <a:rPr lang="nb-NO" sz="1600" b="0" i="0">
                <a:solidFill>
                  <a:srgbClr val="333333"/>
                </a:solidFill>
                <a:effectLst/>
                <a:latin typeface="Calibri" panose="020F0502020204030204" pitchFamily="34" charset="0"/>
                <a:cs typeface="Calibri" panose="020F0502020204030204" pitchFamily="34" charset="0"/>
              </a:rPr>
              <a:t>mfatter alle pasient- og brukergrupper, herunder personer med somatisk eller psykisk sykdom, skade eller lidelse, rusmiddelproblem, sosiale problemer eller nedsatt funksjonsevne</a:t>
            </a:r>
          </a:p>
          <a:p>
            <a:r>
              <a:rPr lang="nb-NO" sz="1600">
                <a:solidFill>
                  <a:srgbClr val="212121"/>
                </a:solidFill>
                <a:latin typeface="Calibri" panose="020F0502020204030204" pitchFamily="34" charset="0"/>
                <a:cs typeface="Calibri" panose="020F0502020204030204" pitchFamily="34" charset="0"/>
              </a:rPr>
              <a:t>Pasientens/brukeren har behov for </a:t>
            </a:r>
            <a:r>
              <a:rPr lang="nb-NO" sz="1600" b="0" i="0">
                <a:solidFill>
                  <a:srgbClr val="333333"/>
                </a:solidFill>
                <a:effectLst/>
                <a:latin typeface="Calibri" panose="020F0502020204030204" pitchFamily="34" charset="0"/>
                <a:cs typeface="Calibri" panose="020F0502020204030204" pitchFamily="34" charset="0"/>
              </a:rPr>
              <a:t>langvarige og koordinerte tjenester etter helse- og omsorgstjenesteloven</a:t>
            </a:r>
            <a:endParaRPr lang="nb-NO" sz="1600">
              <a:solidFill>
                <a:srgbClr val="212121"/>
              </a:solidFill>
              <a:latin typeface="Calibri" panose="020F0502020204030204" pitchFamily="34" charset="0"/>
              <a:cs typeface="Calibri" panose="020F0502020204030204" pitchFamily="34" charset="0"/>
            </a:endParaRPr>
          </a:p>
          <a:p>
            <a:r>
              <a:rPr lang="nb-NO" sz="1600" b="0" i="0">
                <a:solidFill>
                  <a:srgbClr val="212121"/>
                </a:solidFill>
                <a:effectLst/>
                <a:latin typeface="Calibri" panose="020F0502020204030204" pitchFamily="34" charset="0"/>
                <a:cs typeface="Calibri" panose="020F0502020204030204" pitchFamily="34" charset="0"/>
              </a:rPr>
              <a:t>Rettigheten gjelde uavhengig av alder, inkludert både barn og voksne</a:t>
            </a:r>
          </a:p>
          <a:p>
            <a:r>
              <a:rPr lang="nb-NO" sz="1600">
                <a:solidFill>
                  <a:srgbClr val="212121"/>
                </a:solidFill>
                <a:latin typeface="Calibri" panose="020F0502020204030204" pitchFamily="34" charset="0"/>
                <a:cs typeface="Calibri" panose="020F0502020204030204" pitchFamily="34" charset="0"/>
              </a:rPr>
              <a:t>Rettigheten kan ikke innvilges for et ufødt barn</a:t>
            </a:r>
            <a:endParaRPr lang="nb-NO" sz="1600" b="0" i="0">
              <a:solidFill>
                <a:srgbClr val="212121"/>
              </a:solidFill>
              <a:effectLst/>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Kan tildeles myndighet til å beslutte i forhold som gjelder koordineringen </a:t>
            </a:r>
          </a:p>
          <a:p>
            <a:r>
              <a:rPr lang="nb-NO" sz="1600">
                <a:solidFill>
                  <a:srgbClr val="212121"/>
                </a:solidFill>
                <a:latin typeface="Calibri" panose="020F0502020204030204" pitchFamily="34" charset="0"/>
                <a:cs typeface="Calibri" panose="020F0502020204030204" pitchFamily="34" charset="0"/>
              </a:rPr>
              <a:t>Oppnevnes av </a:t>
            </a:r>
            <a:r>
              <a:rPr lang="nb-NO" sz="1600">
                <a:solidFill>
                  <a:srgbClr val="333333"/>
                </a:solidFill>
                <a:latin typeface="Calibri" panose="020F0502020204030204" pitchFamily="34" charset="0"/>
                <a:cs typeface="Calibri" panose="020F0502020204030204" pitchFamily="34" charset="0"/>
              </a:rPr>
              <a:t>kommunens koordinerende enhet for habiliterings- og rehabiliteringsvirksomhet.</a:t>
            </a:r>
          </a:p>
          <a:p>
            <a:endParaRPr lang="nb-NO" sz="1200">
              <a:latin typeface="Arial" panose="020B0604020202020204" pitchFamily="34" charset="0"/>
              <a:cs typeface="Arial" panose="020B0604020202020204" pitchFamily="34" charset="0"/>
            </a:endParaRPr>
          </a:p>
        </p:txBody>
      </p:sp>
      <p:sp>
        <p:nvSpPr>
          <p:cNvPr id="7" name="Tittel 1">
            <a:extLst>
              <a:ext uri="{FF2B5EF4-FFF2-40B4-BE49-F238E27FC236}">
                <a16:creationId xmlns:a16="http://schemas.microsoft.com/office/drawing/2014/main" id="{4121682C-4F6B-4CB2-8F8A-92C6B43A80B7}"/>
              </a:ext>
            </a:extLst>
          </p:cNvPr>
          <p:cNvSpPr txBox="1">
            <a:spLocks/>
          </p:cNvSpPr>
          <p:nvPr/>
        </p:nvSpPr>
        <p:spPr>
          <a:xfrm>
            <a:off x="739775" y="447044"/>
            <a:ext cx="10515600" cy="1325563"/>
          </a:xfrm>
          <a:prstGeom prst="rect">
            <a:avLst/>
          </a:prstGeom>
          <a:solidFill>
            <a:schemeClr val="accent4">
              <a:lumMod val="20000"/>
              <a:lumOff val="80000"/>
            </a:schemeClr>
          </a:solidFill>
          <a:ln>
            <a:solidFill>
              <a:schemeClr val="accent1">
                <a:lumMod val="20000"/>
                <a:lumOff val="8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t>Barnekoordinator og koordinator – eksempler på likheter og forskjeller</a:t>
            </a:r>
          </a:p>
        </p:txBody>
      </p:sp>
    </p:spTree>
    <p:extLst>
      <p:ext uri="{BB962C8B-B14F-4D97-AF65-F5344CB8AC3E}">
        <p14:creationId xmlns:p14="http://schemas.microsoft.com/office/powerpoint/2010/main" val="65149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a:t>Barnekoordinator</a:t>
            </a:r>
          </a:p>
        </p:txBody>
      </p:sp>
      <p:sp>
        <p:nvSpPr>
          <p:cNvPr id="5" name="Plassholder for innhold 4">
            <a:extLst>
              <a:ext uri="{FF2B5EF4-FFF2-40B4-BE49-F238E27FC236}">
                <a16:creationId xmlns:a16="http://schemas.microsoft.com/office/drawing/2014/main" id="{B3F42116-14A5-EAD3-7959-DD73E3C3CFCD}"/>
              </a:ext>
            </a:extLst>
          </p:cNvPr>
          <p:cNvSpPr>
            <a:spLocks noGrp="1"/>
          </p:cNvSpPr>
          <p:nvPr>
            <p:ph sz="half" idx="1"/>
          </p:nvPr>
        </p:nvSpPr>
        <p:spPr>
          <a:xfrm>
            <a:off x="746449" y="2189019"/>
            <a:ext cx="6845842" cy="3763912"/>
          </a:xfr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6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nb-NO" sz="2200">
                <a:solidFill>
                  <a:srgbClr val="212121"/>
                </a:solidFill>
                <a:latin typeface="Calibri" panose="020F0502020204030204" pitchFamily="34" charset="0"/>
                <a:cs typeface="Calibri" panose="020F0502020204030204" pitchFamily="34" charset="0"/>
              </a:rPr>
              <a:t>F</a:t>
            </a:r>
            <a:r>
              <a:rPr lang="nb-NO" sz="2200" b="0" i="0">
                <a:solidFill>
                  <a:srgbClr val="212121"/>
                </a:solidFill>
                <a:effectLst/>
                <a:latin typeface="Calibri" panose="020F0502020204030204" pitchFamily="34" charset="0"/>
                <a:cs typeface="Calibri" panose="020F0502020204030204" pitchFamily="34" charset="0"/>
              </a:rPr>
              <a:t>oreldrene eller den som samtykker på vegne av barnet/ ungdommen samtykker til oppnevning av barnekoordinator. </a:t>
            </a:r>
          </a:p>
          <a:p>
            <a:pPr>
              <a:defRPr/>
            </a:pPr>
            <a:r>
              <a:rPr lang="nb-NO" sz="2200" b="0" i="0">
                <a:solidFill>
                  <a:srgbClr val="212121"/>
                </a:solidFill>
                <a:effectLst/>
                <a:latin typeface="Calibri" panose="020F0502020204030204" pitchFamily="34" charset="0"/>
                <a:cs typeface="Calibri" panose="020F0502020204030204" pitchFamily="34" charset="0"/>
              </a:rPr>
              <a:t>Pasient, bruker eller dennes representant som mener at retten til barnekoordinator er brutt, kan klage til statsforvalteren etter reglene i </a:t>
            </a:r>
            <a:r>
              <a:rPr lang="nb-NO" sz="2200" b="0" i="0" u="sng" strike="noStrike">
                <a:solidFill>
                  <a:srgbClr val="212121"/>
                </a:solidFill>
                <a:effectLst/>
                <a:latin typeface="Calibri" panose="020F0502020204030204" pitchFamily="34" charset="0"/>
                <a:cs typeface="Calibri" panose="020F0502020204030204" pitchFamily="34" charset="0"/>
              </a:rPr>
              <a:t>pasient- og brukerrettighetsloven kapittel 7</a:t>
            </a:r>
            <a:r>
              <a:rPr lang="nb-NO" sz="2200" b="0" i="0">
                <a:solidFill>
                  <a:srgbClr val="212121"/>
                </a:solidFill>
                <a:effectLst/>
                <a:latin typeface="Calibri" panose="020F0502020204030204" pitchFamily="34" charset="0"/>
                <a:cs typeface="Calibri" panose="020F0502020204030204" pitchFamily="34" charset="0"/>
              </a:rPr>
              <a:t>. </a:t>
            </a:r>
          </a:p>
          <a:p>
            <a:pPr marL="0" indent="0">
              <a:buNone/>
              <a:defRPr/>
            </a:pPr>
            <a:r>
              <a:rPr lang="nb-NO" sz="2200" b="0" i="0">
                <a:solidFill>
                  <a:srgbClr val="212121"/>
                </a:solidFill>
                <a:effectLst/>
                <a:latin typeface="Calibri" panose="020F0502020204030204" pitchFamily="34" charset="0"/>
                <a:cs typeface="Calibri" panose="020F0502020204030204" pitchFamily="34" charset="0"/>
              </a:rPr>
              <a:t>  </a:t>
            </a:r>
            <a:endParaRPr kumimoji="0" lang="nb-NO" sz="2200" b="0" i="0" u="none" strike="noStrike" kern="1200" cap="none" spc="0" normalizeH="0" baseline="0" noProof="0">
              <a:ln>
                <a:noFill/>
              </a:ln>
              <a:solidFill>
                <a:prstClr val="black"/>
              </a:solidFill>
              <a:effectLst/>
              <a:uLnTx/>
              <a:uFillTx/>
              <a:latin typeface="Calibri" panose="020F0502020204030204"/>
              <a:ea typeface="+mn-ea"/>
              <a:cs typeface="+mn-cs"/>
            </a:endParaRPr>
          </a:p>
          <a:p>
            <a:pPr>
              <a:spcBef>
                <a:spcPts val="500"/>
              </a:spcBef>
              <a:defRPr/>
            </a:pPr>
            <a:r>
              <a:rPr kumimoji="0" lang="nb-NO" sz="2200" b="0" i="0" u="none" strike="noStrike" kern="1200" cap="none" spc="0" normalizeH="0" baseline="0" noProof="0">
                <a:ln>
                  <a:noFill/>
                </a:ln>
                <a:solidFill>
                  <a:prstClr val="black"/>
                </a:solidFill>
                <a:effectLst/>
                <a:uLnTx/>
                <a:uFillTx/>
                <a:latin typeface="Calibri" panose="020F0502020204030204"/>
                <a:ea typeface="+mn-ea"/>
                <a:cs typeface="+mn-cs"/>
              </a:rPr>
              <a:t>Ikke tilstrekkelig å innføre en barnekoordinatorfunksjon på systemnivå i kommunen. </a:t>
            </a:r>
          </a:p>
          <a:p>
            <a:pPr lvl="1">
              <a:defRPr/>
            </a:pPr>
            <a:r>
              <a:rPr kumimoji="0" lang="nb-NO" sz="2200" b="0" i="0" u="none" strike="noStrike" kern="1200" cap="none" spc="0" normalizeH="0" baseline="0" noProof="0">
                <a:ln>
                  <a:noFill/>
                </a:ln>
                <a:solidFill>
                  <a:prstClr val="black"/>
                </a:solidFill>
                <a:effectLst/>
                <a:uLnTx/>
                <a:uFillTx/>
                <a:latin typeface="Calibri" panose="020F0502020204030204"/>
                <a:ea typeface="+mn-ea"/>
                <a:cs typeface="+mn-cs"/>
              </a:rPr>
              <a:t>men en slik funksjon vil ha stor nytteverdi for kvalitet og opplæring av barnekoordinatorene som oppnevnes og tildeles den enkelte familie.</a:t>
            </a:r>
          </a:p>
          <a:p>
            <a:pPr marL="0" indent="0">
              <a:buNone/>
            </a:pPr>
            <a:endParaRPr lang="nb-NO"/>
          </a:p>
          <a:p>
            <a:pPr marL="0" indent="0">
              <a:buNone/>
            </a:pPr>
            <a:endParaRPr lang="nb-NO"/>
          </a:p>
        </p:txBody>
      </p:sp>
      <p:pic>
        <p:nvPicPr>
          <p:cNvPr id="9" name="Plassholder for innhold 8">
            <a:extLst>
              <a:ext uri="{FF2B5EF4-FFF2-40B4-BE49-F238E27FC236}">
                <a16:creationId xmlns:a16="http://schemas.microsoft.com/office/drawing/2014/main" id="{DDC354AF-3A39-0A16-3018-741BB3C08AA8}"/>
              </a:ext>
            </a:extLst>
          </p:cNvPr>
          <p:cNvPicPr>
            <a:picLocks noGrp="1" noChangeAspect="1"/>
          </p:cNvPicPr>
          <p:nvPr>
            <p:ph sz="half" idx="2"/>
          </p:nvPr>
        </p:nvPicPr>
        <p:blipFill>
          <a:blip r:embed="rId3"/>
          <a:stretch>
            <a:fillRect/>
          </a:stretch>
        </p:blipFill>
        <p:spPr>
          <a:xfrm>
            <a:off x="7839075" y="1870511"/>
            <a:ext cx="3514725" cy="4333875"/>
          </a:xfrm>
        </p:spPr>
      </p:pic>
    </p:spTree>
    <p:extLst>
      <p:ext uri="{BB962C8B-B14F-4D97-AF65-F5344CB8AC3E}">
        <p14:creationId xmlns:p14="http://schemas.microsoft.com/office/powerpoint/2010/main" val="392334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normAutofit/>
          </a:bodyPr>
          <a:lstStyle/>
          <a:p>
            <a:r>
              <a:rPr lang="nb-NO"/>
              <a:t>Barnekoordinators myndighet til å koordinere</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p:txBody>
          <a:bodyPr>
            <a:normAutofit fontScale="92500" lnSpcReduction="10000"/>
          </a:bodyPr>
          <a:lstStyle/>
          <a:p>
            <a:r>
              <a:rPr lang="nb-NO"/>
              <a:t>Myndighet til å koordinere</a:t>
            </a:r>
          </a:p>
          <a:p>
            <a:pPr marL="0" indent="0">
              <a:buNone/>
            </a:pPr>
            <a:endParaRPr lang="nb-NO"/>
          </a:p>
          <a:p>
            <a:pPr lvl="1"/>
            <a:r>
              <a:rPr lang="nb-NO"/>
              <a:t>Barnekoordinators oppgaver etter helse- og omsorgstjenesteloven § 7-2 a forutsetter myndighet til å beslutte i forhold som gjelder koordineringen av de kommunale velferdstjenestene til barnet, ungdommen og familien.  </a:t>
            </a:r>
            <a:br>
              <a:rPr lang="nb-NO"/>
            </a:br>
            <a:endParaRPr lang="nb-NO"/>
          </a:p>
          <a:p>
            <a:pPr lvl="1"/>
            <a:r>
              <a:rPr lang="nb-NO"/>
              <a:t>Hvilken myndighet barnekoordinator har, og hvordan dette i praksis gjøres i den enkelte kommune, skal følge av delegeringsvedtak innenfor kommunedirektørens rammer for delegeringsmyndighet. </a:t>
            </a:r>
          </a:p>
          <a:p>
            <a:pPr lvl="1"/>
            <a:endParaRPr lang="nb-NO"/>
          </a:p>
          <a:p>
            <a:pPr lvl="1"/>
            <a:r>
              <a:rPr lang="nb-NO"/>
              <a:t>Hvordan gjør nabokommunen din dette?</a:t>
            </a:r>
          </a:p>
          <a:p>
            <a:pPr lvl="1"/>
            <a:endParaRPr lang="nb-NO"/>
          </a:p>
          <a:p>
            <a:pPr lvl="1"/>
            <a:r>
              <a:rPr lang="nb-NO"/>
              <a:t>Dokumentasjon av barnekoordinators oppgaver</a:t>
            </a:r>
          </a:p>
        </p:txBody>
      </p:sp>
    </p:spTree>
    <p:extLst>
      <p:ext uri="{BB962C8B-B14F-4D97-AF65-F5344CB8AC3E}">
        <p14:creationId xmlns:p14="http://schemas.microsoft.com/office/powerpoint/2010/main" val="249201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A4DC67-DE23-498B-B935-F787E3B772A0}"/>
              </a:ext>
            </a:extLst>
          </p:cNvPr>
          <p:cNvSpPr>
            <a:spLocks noGrp="1"/>
          </p:cNvSpPr>
          <p:nvPr>
            <p:ph type="title"/>
          </p:nvPr>
        </p:nvSpPr>
        <p:spPr/>
        <p:txBody>
          <a:bodyPr>
            <a:normAutofit/>
          </a:bodyPr>
          <a:lstStyle/>
          <a:p>
            <a:r>
              <a:rPr lang="nb-NO" b="1" dirty="0"/>
              <a:t>Samarbeid på tvers av fag, nivåer og sektorer fordrer tydelig ledelse</a:t>
            </a:r>
          </a:p>
        </p:txBody>
      </p:sp>
      <p:pic>
        <p:nvPicPr>
          <p:cNvPr id="1026" name="Picture 2">
            <a:extLst>
              <a:ext uri="{FF2B5EF4-FFF2-40B4-BE49-F238E27FC236}">
                <a16:creationId xmlns:a16="http://schemas.microsoft.com/office/drawing/2014/main" id="{1A99A60F-FD10-4100-B1A0-CB0C70CA7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64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2662581-4476-4880-B537-6040F3D52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07" y="1090388"/>
            <a:ext cx="7625838" cy="5634997"/>
          </a:xfrm>
          <a:prstGeom prst="rect">
            <a:avLst/>
          </a:prstGeom>
        </p:spPr>
      </p:pic>
      <p:sp>
        <p:nvSpPr>
          <p:cNvPr id="2" name="Tittel 1">
            <a:extLst>
              <a:ext uri="{FF2B5EF4-FFF2-40B4-BE49-F238E27FC236}">
                <a16:creationId xmlns:a16="http://schemas.microsoft.com/office/drawing/2014/main" id="{6B95A8C0-02CB-4AE4-835F-579D1376F10F}"/>
              </a:ext>
            </a:extLst>
          </p:cNvPr>
          <p:cNvSpPr>
            <a:spLocks noGrp="1"/>
          </p:cNvSpPr>
          <p:nvPr>
            <p:ph type="title"/>
          </p:nvPr>
        </p:nvSpPr>
        <p:spPr>
          <a:xfrm>
            <a:off x="831047" y="380247"/>
            <a:ext cx="10663238" cy="706231"/>
          </a:xfrm>
        </p:spPr>
        <p:txBody>
          <a:bodyPr/>
          <a:lstStyle/>
          <a:p>
            <a:r>
              <a:rPr lang="nn-NO">
                <a:ea typeface="+mj-lt"/>
                <a:cs typeface="+mj-lt"/>
              </a:rPr>
              <a:t>Utfordringsbilde – </a:t>
            </a:r>
            <a:r>
              <a:rPr lang="nn-NO" err="1">
                <a:ea typeface="+mj-lt"/>
                <a:cs typeface="+mj-lt"/>
              </a:rPr>
              <a:t>faktorer</a:t>
            </a:r>
            <a:r>
              <a:rPr lang="nn-NO">
                <a:ea typeface="+mj-lt"/>
                <a:cs typeface="+mj-lt"/>
              </a:rPr>
              <a:t> ved </a:t>
            </a:r>
            <a:r>
              <a:rPr lang="nn-NO" err="1">
                <a:ea typeface="+mj-lt"/>
                <a:cs typeface="+mj-lt"/>
              </a:rPr>
              <a:t>tjenestene</a:t>
            </a:r>
            <a:r>
              <a:rPr lang="nn-NO">
                <a:ea typeface="+mj-lt"/>
                <a:cs typeface="+mj-lt"/>
              </a:rPr>
              <a:t> </a:t>
            </a:r>
          </a:p>
        </p:txBody>
      </p:sp>
      <p:sp>
        <p:nvSpPr>
          <p:cNvPr id="3" name="Plassholder for innhold 2">
            <a:extLst>
              <a:ext uri="{FF2B5EF4-FFF2-40B4-BE49-F238E27FC236}">
                <a16:creationId xmlns:a16="http://schemas.microsoft.com/office/drawing/2014/main" id="{6BFB6E5B-6542-4A26-BCAE-199FA79A4E9C}"/>
              </a:ext>
            </a:extLst>
          </p:cNvPr>
          <p:cNvSpPr>
            <a:spLocks noGrp="1"/>
          </p:cNvSpPr>
          <p:nvPr>
            <p:ph idx="1"/>
          </p:nvPr>
        </p:nvSpPr>
        <p:spPr>
          <a:xfrm>
            <a:off x="-2070028" y="605735"/>
            <a:ext cx="10663238" cy="4424107"/>
          </a:xfrm>
        </p:spPr>
        <p:txBody>
          <a:bodyPr/>
          <a:lstStyle/>
          <a:p>
            <a:endParaRPr lang="nn-NO"/>
          </a:p>
          <a:p>
            <a:pPr marL="0" indent="0">
              <a:buNone/>
            </a:pPr>
            <a:r>
              <a:rPr lang="nn-NO"/>
              <a:t> </a:t>
            </a:r>
          </a:p>
          <a:p>
            <a:pPr marL="0" indent="0">
              <a:buNone/>
            </a:pPr>
            <a:endParaRPr lang="nn-NO"/>
          </a:p>
        </p:txBody>
      </p:sp>
      <p:sp>
        <p:nvSpPr>
          <p:cNvPr id="4" name="Plassholder for bunntekst 3">
            <a:extLst>
              <a:ext uri="{FF2B5EF4-FFF2-40B4-BE49-F238E27FC236}">
                <a16:creationId xmlns:a16="http://schemas.microsoft.com/office/drawing/2014/main" id="{EF0F70CD-84EB-4F2C-9B79-877EA63AD24C}"/>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CF5CFF45-47CF-45F1-B5DF-7FC46CB7E528}"/>
              </a:ext>
            </a:extLst>
          </p:cNvPr>
          <p:cNvSpPr>
            <a:spLocks noGrp="1"/>
          </p:cNvSpPr>
          <p:nvPr>
            <p:ph type="sldNum" sz="quarter" idx="12"/>
          </p:nvPr>
        </p:nvSpPr>
        <p:spPr/>
        <p:txBody>
          <a:bodyPr/>
          <a:lstStyle/>
          <a:p>
            <a:fld id="{1670A82E-6091-4B79-BDC9-9FEC8E0D8D32}" type="slidenum">
              <a:rPr lang="nn-NO" smtClean="0"/>
              <a:t>25</a:t>
            </a:fld>
            <a:endParaRPr lang="nn-NO"/>
          </a:p>
        </p:txBody>
      </p:sp>
      <p:sp>
        <p:nvSpPr>
          <p:cNvPr id="13" name="TekstSylinder 12">
            <a:extLst>
              <a:ext uri="{FF2B5EF4-FFF2-40B4-BE49-F238E27FC236}">
                <a16:creationId xmlns:a16="http://schemas.microsoft.com/office/drawing/2014/main" id="{DFED1151-A285-4AD3-8A9D-2DEA06F215F7}"/>
              </a:ext>
            </a:extLst>
          </p:cNvPr>
          <p:cNvSpPr txBox="1"/>
          <p:nvPr/>
        </p:nvSpPr>
        <p:spPr>
          <a:xfrm>
            <a:off x="7633097" y="1536174"/>
            <a:ext cx="4076700" cy="4247317"/>
          </a:xfrm>
          <a:prstGeom prst="rect">
            <a:avLst/>
          </a:prstGeom>
          <a:noFill/>
        </p:spPr>
        <p:txBody>
          <a:bodyPr wrap="square" rtlCol="0">
            <a:spAutoFit/>
          </a:bodyPr>
          <a:lstStyle/>
          <a:p>
            <a:pPr marL="342900" indent="-342900">
              <a:buFontTx/>
              <a:buChar char="-"/>
            </a:pPr>
            <a:r>
              <a:rPr lang="nb-NO" sz="2700"/>
              <a:t>Faktor ved tjenestene</a:t>
            </a:r>
          </a:p>
          <a:p>
            <a:pPr marL="800077" lvl="1" indent="-342900">
              <a:buFontTx/>
              <a:buChar char="-"/>
            </a:pPr>
            <a:r>
              <a:rPr lang="nb-NO" sz="2700"/>
              <a:t>økt spesialisering</a:t>
            </a:r>
          </a:p>
          <a:p>
            <a:pPr marL="800077" lvl="1" indent="-342900">
              <a:buFontTx/>
              <a:buChar char="-"/>
            </a:pPr>
            <a:r>
              <a:rPr lang="nb-NO" sz="2700"/>
              <a:t>ulike rammer; eierskap, kultur, finansiering,  regelverk…</a:t>
            </a:r>
          </a:p>
          <a:p>
            <a:pPr marL="800077" lvl="1" indent="-342900">
              <a:buFontTx/>
              <a:buChar char="-"/>
            </a:pPr>
            <a:r>
              <a:rPr lang="nb-NO" sz="2700"/>
              <a:t>«siloorganisering»</a:t>
            </a:r>
          </a:p>
          <a:p>
            <a:pPr marL="800077" lvl="1" indent="-342900">
              <a:buFontTx/>
              <a:buChar char="-"/>
            </a:pPr>
            <a:r>
              <a:rPr lang="nb-NO" sz="2700"/>
              <a:t>ledelse på enhetsnivå</a:t>
            </a:r>
          </a:p>
          <a:p>
            <a:pPr marL="457177" lvl="1"/>
            <a:r>
              <a:rPr lang="nb-NO" sz="2700"/>
              <a:t> </a:t>
            </a:r>
          </a:p>
          <a:p>
            <a:endParaRPr lang="nb-NO" sz="2700"/>
          </a:p>
        </p:txBody>
      </p:sp>
      <p:sp>
        <p:nvSpPr>
          <p:cNvPr id="8" name="TekstSylinder 7">
            <a:extLst>
              <a:ext uri="{FF2B5EF4-FFF2-40B4-BE49-F238E27FC236}">
                <a16:creationId xmlns:a16="http://schemas.microsoft.com/office/drawing/2014/main" id="{2C440F02-918F-4861-AC61-B7869A7F18B4}"/>
              </a:ext>
            </a:extLst>
          </p:cNvPr>
          <p:cNvSpPr txBox="1"/>
          <p:nvPr/>
        </p:nvSpPr>
        <p:spPr>
          <a:xfrm>
            <a:off x="2979506" y="3429000"/>
            <a:ext cx="2229492" cy="369332"/>
          </a:xfrm>
          <a:prstGeom prst="rect">
            <a:avLst/>
          </a:prstGeom>
          <a:solidFill>
            <a:srgbClr val="00CC66"/>
          </a:solidFill>
        </p:spPr>
        <p:txBody>
          <a:bodyPr wrap="square" rtlCol="0">
            <a:spAutoFit/>
          </a:bodyPr>
          <a:lstStyle/>
          <a:p>
            <a:endParaRPr lang="nb-NO"/>
          </a:p>
        </p:txBody>
      </p:sp>
      <p:sp>
        <p:nvSpPr>
          <p:cNvPr id="9" name="TekstSylinder 8">
            <a:extLst>
              <a:ext uri="{FF2B5EF4-FFF2-40B4-BE49-F238E27FC236}">
                <a16:creationId xmlns:a16="http://schemas.microsoft.com/office/drawing/2014/main" id="{AFD9A38F-E63E-4BB7-BC1B-B8D6BC80BBEE}"/>
              </a:ext>
            </a:extLst>
          </p:cNvPr>
          <p:cNvSpPr txBox="1"/>
          <p:nvPr/>
        </p:nvSpPr>
        <p:spPr>
          <a:xfrm>
            <a:off x="2047586" y="3198167"/>
            <a:ext cx="4222679" cy="830997"/>
          </a:xfrm>
          <a:prstGeom prst="rect">
            <a:avLst/>
          </a:prstGeom>
          <a:noFill/>
        </p:spPr>
        <p:txBody>
          <a:bodyPr wrap="square" rtlCol="0">
            <a:spAutoFit/>
          </a:bodyPr>
          <a:lstStyle/>
          <a:p>
            <a:pPr algn="ctr"/>
            <a:r>
              <a:rPr lang="nb-NO" sz="2400">
                <a:solidFill>
                  <a:schemeClr val="bg1"/>
                </a:solidFill>
              </a:rPr>
              <a:t>Det tverrfaglig teamet og barnekoordinator/koordinator </a:t>
            </a:r>
          </a:p>
        </p:txBody>
      </p:sp>
      <p:sp>
        <p:nvSpPr>
          <p:cNvPr id="10" name="TekstSylinder 9">
            <a:extLst>
              <a:ext uri="{FF2B5EF4-FFF2-40B4-BE49-F238E27FC236}">
                <a16:creationId xmlns:a16="http://schemas.microsoft.com/office/drawing/2014/main" id="{8E0F218F-A688-4086-AFF7-16B024EDBB6E}"/>
              </a:ext>
            </a:extLst>
          </p:cNvPr>
          <p:cNvSpPr txBox="1"/>
          <p:nvPr/>
        </p:nvSpPr>
        <p:spPr>
          <a:xfrm>
            <a:off x="3581400" y="4859676"/>
            <a:ext cx="1237180" cy="539498"/>
          </a:xfrm>
          <a:prstGeom prst="rect">
            <a:avLst/>
          </a:prstGeom>
          <a:solidFill>
            <a:srgbClr val="53655A"/>
          </a:solidFill>
        </p:spPr>
        <p:txBody>
          <a:bodyPr wrap="square" rtlCol="0">
            <a:spAutoFit/>
          </a:bodyPr>
          <a:lstStyle/>
          <a:p>
            <a:endParaRPr lang="nb-NO"/>
          </a:p>
        </p:txBody>
      </p:sp>
      <p:sp>
        <p:nvSpPr>
          <p:cNvPr id="11" name="TekstSylinder 10">
            <a:extLst>
              <a:ext uri="{FF2B5EF4-FFF2-40B4-BE49-F238E27FC236}">
                <a16:creationId xmlns:a16="http://schemas.microsoft.com/office/drawing/2014/main" id="{14C727B2-E2E2-4174-ABC7-38CD31447D73}"/>
              </a:ext>
            </a:extLst>
          </p:cNvPr>
          <p:cNvSpPr txBox="1"/>
          <p:nvPr/>
        </p:nvSpPr>
        <p:spPr>
          <a:xfrm>
            <a:off x="3287729" y="4366517"/>
            <a:ext cx="2126751" cy="1200329"/>
          </a:xfrm>
          <a:prstGeom prst="rect">
            <a:avLst/>
          </a:prstGeom>
          <a:noFill/>
        </p:spPr>
        <p:txBody>
          <a:bodyPr wrap="square" rtlCol="0">
            <a:spAutoFit/>
          </a:bodyPr>
          <a:lstStyle/>
          <a:p>
            <a:r>
              <a:rPr lang="nb-NO" sz="2400">
                <a:solidFill>
                  <a:schemeClr val="bg1"/>
                </a:solidFill>
              </a:rPr>
              <a:t>Barnet/</a:t>
            </a:r>
            <a:br>
              <a:rPr lang="nb-NO" sz="2400">
                <a:solidFill>
                  <a:schemeClr val="bg1"/>
                </a:solidFill>
              </a:rPr>
            </a:br>
            <a:r>
              <a:rPr lang="nb-NO" sz="2400">
                <a:solidFill>
                  <a:schemeClr val="bg1"/>
                </a:solidFill>
              </a:rPr>
              <a:t>ungdommen og familien</a:t>
            </a:r>
          </a:p>
        </p:txBody>
      </p:sp>
    </p:spTree>
    <p:extLst>
      <p:ext uri="{BB962C8B-B14F-4D97-AF65-F5344CB8AC3E}">
        <p14:creationId xmlns:p14="http://schemas.microsoft.com/office/powerpoint/2010/main" val="248127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96036" y="1806605"/>
            <a:ext cx="3628973" cy="2645332"/>
          </a:xfrm>
        </p:spPr>
      </p:pic>
      <p:sp>
        <p:nvSpPr>
          <p:cNvPr id="3" name="TekstSylinder 2"/>
          <p:cNvSpPr txBox="1"/>
          <p:nvPr/>
        </p:nvSpPr>
        <p:spPr>
          <a:xfrm>
            <a:off x="895423" y="1806605"/>
            <a:ext cx="7200613" cy="4832092"/>
          </a:xfrm>
          <a:prstGeom prst="rect">
            <a:avLst/>
          </a:prstGeom>
          <a:noFill/>
        </p:spPr>
        <p:txBody>
          <a:bodyPr wrap="square" rtlCol="0">
            <a:spAutoFit/>
          </a:bodyPr>
          <a:lstStyle/>
          <a:p>
            <a:pPr marL="457200" indent="-457200">
              <a:buFont typeface="Arial" panose="020B0604020202020204" pitchFamily="34" charset="0"/>
              <a:buChar char="•"/>
            </a:pPr>
            <a:r>
              <a:rPr lang="nb-NO" sz="2800" dirty="0"/>
              <a:t>Legge til rette for samarbeid på tvers av «siloer» - med bruker i sentrum - implementering</a:t>
            </a:r>
          </a:p>
          <a:p>
            <a:pPr marL="457200" indent="-457200">
              <a:buFont typeface="Arial" panose="020B0604020202020204" pitchFamily="34" charset="0"/>
              <a:buChar char="•"/>
            </a:pPr>
            <a:r>
              <a:rPr lang="nb-NO" sz="2800" dirty="0"/>
              <a:t>Rutiner og retningslinjer for samarbeid – internt og mellom sektorer - nedfelt i kommunens/virksomhetens kvalitetssystem</a:t>
            </a:r>
          </a:p>
          <a:p>
            <a:pPr marL="380971" indent="-380971">
              <a:buFont typeface="Arial" panose="020B0604020202020204" pitchFamily="34" charset="0"/>
              <a:buChar char="•"/>
            </a:pPr>
            <a:r>
              <a:rPr lang="nb-NO" sz="2800" dirty="0"/>
              <a:t>At personell i tjenestene har kunnskap om regelverket for samarbeid og samordning</a:t>
            </a:r>
          </a:p>
          <a:p>
            <a:pPr marL="380971" indent="-380971">
              <a:buFont typeface="Arial" panose="020B0604020202020204" pitchFamily="34" charset="0"/>
              <a:buChar char="•"/>
            </a:pPr>
            <a:r>
              <a:rPr lang="nb-NO" sz="2800" dirty="0"/>
              <a:t>Velferdstjenestene må ha kunnskap om hverandres ansvar og oppgaver</a:t>
            </a:r>
          </a:p>
          <a:p>
            <a:pPr marL="380971" indent="-380971">
              <a:buFont typeface="Arial" panose="020B0604020202020204" pitchFamily="34" charset="0"/>
              <a:buChar char="•"/>
            </a:pPr>
            <a:r>
              <a:rPr lang="nb-NO" sz="2800" dirty="0"/>
              <a:t>System for dokumentasjon </a:t>
            </a:r>
          </a:p>
        </p:txBody>
      </p:sp>
      <p:sp>
        <p:nvSpPr>
          <p:cNvPr id="6" name="Rektangel 5"/>
          <p:cNvSpPr/>
          <p:nvPr/>
        </p:nvSpPr>
        <p:spPr>
          <a:xfrm>
            <a:off x="8023369" y="4477234"/>
            <a:ext cx="3628973" cy="1200329"/>
          </a:xfrm>
          <a:prstGeom prst="rect">
            <a:avLst/>
          </a:prstGeom>
        </p:spPr>
        <p:txBody>
          <a:bodyPr wrap="square">
            <a:spAutoFit/>
          </a:bodyPr>
          <a:lstStyle/>
          <a:p>
            <a:pPr lvl="0"/>
            <a:r>
              <a:rPr lang="nb-NO" sz="2400" i="1">
                <a:solidFill>
                  <a:srgbClr val="292934"/>
                </a:solidFill>
              </a:rPr>
              <a:t> «Uten lederstøtte oppleves  koordinatorrollen som en tilleggsoppgave» </a:t>
            </a:r>
            <a:r>
              <a:rPr lang="nb-NO" sz="1600">
                <a:solidFill>
                  <a:srgbClr val="292934"/>
                </a:solidFill>
              </a:rPr>
              <a:t>(koordinator)</a:t>
            </a:r>
            <a:endParaRPr lang="nb-NO" sz="2400">
              <a:solidFill>
                <a:srgbClr val="292934"/>
              </a:solidFill>
            </a:endParaRPr>
          </a:p>
        </p:txBody>
      </p:sp>
      <p:sp>
        <p:nvSpPr>
          <p:cNvPr id="7" name="Tittel 1">
            <a:extLst>
              <a:ext uri="{FF2B5EF4-FFF2-40B4-BE49-F238E27FC236}">
                <a16:creationId xmlns:a16="http://schemas.microsoft.com/office/drawing/2014/main" id="{77965E65-ED06-41D0-B3E4-9F5337DC0A39}"/>
              </a:ext>
            </a:extLst>
          </p:cNvPr>
          <p:cNvSpPr txBox="1">
            <a:spLocks/>
          </p:cNvSpPr>
          <p:nvPr/>
        </p:nvSpPr>
        <p:spPr>
          <a:xfrm>
            <a:off x="624355" y="351013"/>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400"/>
              <a:t>Samarbeid på tvers av fag, nivåer og sektorer krever </a:t>
            </a:r>
            <a:r>
              <a:rPr lang="nb-NO" sz="4400" b="1"/>
              <a:t>tydelig ledelse </a:t>
            </a:r>
            <a:r>
              <a:rPr lang="nb-NO" sz="4400"/>
              <a:t>på alle nivåer</a:t>
            </a:r>
            <a:endParaRPr lang="nb-NO"/>
          </a:p>
        </p:txBody>
      </p:sp>
    </p:spTree>
    <p:extLst>
      <p:ext uri="{BB962C8B-B14F-4D97-AF65-F5344CB8AC3E}">
        <p14:creationId xmlns:p14="http://schemas.microsoft.com/office/powerpoint/2010/main" val="402431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b="1"/>
              <a:t>Ledere</a:t>
            </a:r>
            <a:r>
              <a:rPr lang="nb-NO"/>
              <a:t> må sikre rammer for utøvelse av rollen som barnekoordinator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941815"/>
            <a:ext cx="10515600" cy="4551059"/>
          </a:xfrm>
        </p:spPr>
        <p:txBody>
          <a:bodyPr vert="horz" lIns="91440" tIns="45720" rIns="91440" bIns="45720" rtlCol="0" anchor="t">
            <a:normAutofit lnSpcReduction="10000"/>
          </a:bodyPr>
          <a:lstStyle/>
          <a:p>
            <a:pPr lvl="1"/>
            <a:r>
              <a:rPr lang="nb-NO" sz="2800"/>
              <a:t>Myndighet til å koordinere – delegasjon</a:t>
            </a:r>
          </a:p>
          <a:p>
            <a:pPr lvl="1"/>
            <a:r>
              <a:rPr lang="nb-NO" sz="2800"/>
              <a:t>Sikre at koordinerende enhet har tilstrekkelige rammer til å ivareta det overordnede ansvaret for barnekoordinator</a:t>
            </a:r>
          </a:p>
          <a:p>
            <a:pPr lvl="2"/>
            <a:r>
              <a:rPr lang="nb-NO" sz="2400"/>
              <a:t>Sørge for veiledning og nødvendig kompetanseutvikling</a:t>
            </a:r>
          </a:p>
          <a:p>
            <a:pPr lvl="2"/>
            <a:r>
              <a:rPr lang="nb-NO" sz="2400"/>
              <a:t>Motta meldinger om behov</a:t>
            </a:r>
          </a:p>
          <a:p>
            <a:pPr lvl="2"/>
            <a:r>
              <a:rPr lang="nb-NO" sz="2400"/>
              <a:t>Utarbeide rutiner - implementering</a:t>
            </a:r>
          </a:p>
          <a:p>
            <a:pPr lvl="2"/>
            <a:r>
              <a:rPr lang="nb-NO" sz="2400"/>
              <a:t>Nødvendige verktøy</a:t>
            </a:r>
          </a:p>
          <a:p>
            <a:pPr lvl="1"/>
            <a:r>
              <a:rPr lang="nb-NO" sz="2800"/>
              <a:t>Verdsette, anerkjenne og gi legitimitet til rollen som barnekoordinator</a:t>
            </a:r>
          </a:p>
          <a:p>
            <a:pPr lvl="1"/>
            <a:r>
              <a:rPr lang="nb-NO" sz="2800"/>
              <a:t>Vektlegge samarbeid og koordinering som en integrert del av tjenesteytingen</a:t>
            </a:r>
          </a:p>
          <a:p>
            <a:pPr lvl="1"/>
            <a:r>
              <a:rPr lang="nb-NO" sz="2800"/>
              <a:t>Tid til å utvikle relasjoner og bygge tillit</a:t>
            </a:r>
          </a:p>
          <a:p>
            <a:pPr lvl="1"/>
            <a:endParaRPr lang="nb-NO"/>
          </a:p>
          <a:p>
            <a:endParaRPr lang="nb-NO"/>
          </a:p>
          <a:p>
            <a:pPr lvl="1"/>
            <a:endParaRPr lang="nb-NO"/>
          </a:p>
        </p:txBody>
      </p:sp>
    </p:spTree>
    <p:extLst>
      <p:ext uri="{BB962C8B-B14F-4D97-AF65-F5344CB8AC3E}">
        <p14:creationId xmlns:p14="http://schemas.microsoft.com/office/powerpoint/2010/main" val="37081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AE25B0E-53FB-462C-A279-502CBF330948}"/>
              </a:ext>
            </a:extLst>
          </p:cNvPr>
          <p:cNvSpPr>
            <a:spLocks noGrp="1"/>
          </p:cNvSpPr>
          <p:nvPr>
            <p:ph idx="1"/>
          </p:nvPr>
        </p:nvSpPr>
        <p:spPr/>
        <p:txBody>
          <a:bodyPr>
            <a:normAutofit fontScale="92500"/>
          </a:bodyPr>
          <a:lstStyle/>
          <a:p>
            <a:r>
              <a:rPr lang="nb-NO"/>
              <a:t>Skal beskrives i de lovpålagte samarbeidsavtalene</a:t>
            </a:r>
          </a:p>
          <a:p>
            <a:r>
              <a:rPr lang="nb-NO"/>
              <a:t>Samarbeid mellom sektorer og nivåer bør minimum beskrives på rutinenivå</a:t>
            </a:r>
          </a:p>
          <a:p>
            <a:r>
              <a:rPr lang="nb-NO"/>
              <a:t>Behov for barnekoordinator må så raskt som mulig meldes til kommunens koordinerende enhet</a:t>
            </a:r>
          </a:p>
          <a:p>
            <a:r>
              <a:rPr lang="nb-NO"/>
              <a:t>Mange vil ha behov for spesialisthelsetjenester samtidig med tjenester i kommunen. Fagspesifikk oppfølging og samarbeid følger av gjeldende krav til forsvarlige helse- og omsorgstjenester. For noen diagnoser/tilstander kan det være utarbeidet standardiserte nasjonale forløp og fagspesifikke veiledere. </a:t>
            </a:r>
          </a:p>
          <a:p>
            <a:r>
              <a:rPr lang="nb-NO"/>
              <a:t>Samarbeid med koordinator i spesialisthelsetjenesten </a:t>
            </a:r>
          </a:p>
          <a:p>
            <a:endParaRPr lang="nb-NO"/>
          </a:p>
          <a:p>
            <a:endParaRPr lang="nb-NO"/>
          </a:p>
        </p:txBody>
      </p:sp>
      <p:sp>
        <p:nvSpPr>
          <p:cNvPr id="4" name="Tittel 1">
            <a:extLst>
              <a:ext uri="{FF2B5EF4-FFF2-40B4-BE49-F238E27FC236}">
                <a16:creationId xmlns:a16="http://schemas.microsoft.com/office/drawing/2014/main" id="{E3B967A4-7B73-4F51-A05B-A3DDA5326070}"/>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nb-NO"/>
              <a:t>Samarbeid med spesialisthelsetjenesten og andre velferdstjenester </a:t>
            </a:r>
          </a:p>
        </p:txBody>
      </p:sp>
    </p:spTree>
    <p:extLst>
      <p:ext uri="{BB962C8B-B14F-4D97-AF65-F5344CB8AC3E}">
        <p14:creationId xmlns:p14="http://schemas.microsoft.com/office/powerpoint/2010/main" val="208016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a:t>Oppnevning av barnekoordinator </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25625"/>
            <a:ext cx="10515600" cy="4667250"/>
          </a:xfrm>
        </p:spPr>
        <p:txBody>
          <a:bodyPr vert="horz" lIns="91440" tIns="45720" rIns="91440" bIns="45720" rtlCol="0" anchor="t">
            <a:normAutofit/>
          </a:bodyPr>
          <a:lstStyle/>
          <a:p>
            <a:endParaRPr lang="nb-NO" sz="2800"/>
          </a:p>
          <a:p>
            <a:pPr lvl="1"/>
            <a:r>
              <a:rPr lang="nb-NO" sz="2800"/>
              <a:t>Medvirkning ved valg av koordinator</a:t>
            </a:r>
          </a:p>
          <a:p>
            <a:pPr lvl="1"/>
            <a:r>
              <a:rPr lang="nb-NO" sz="2800"/>
              <a:t>Ikke krav til enkeltvedtak</a:t>
            </a:r>
          </a:p>
          <a:p>
            <a:pPr lvl="1"/>
            <a:r>
              <a:rPr lang="nb-NO" sz="2800"/>
              <a:t>Kan oppnevnes fra den kommunale helse- og omsorgstjenesten, men også fra andre sektorer i kommunen</a:t>
            </a:r>
          </a:p>
          <a:p>
            <a:pPr lvl="1"/>
            <a:r>
              <a:rPr lang="nb-NO" sz="2800"/>
              <a:t>Rollen som barnekoordinator kan tildeles en av tjenesteyterne</a:t>
            </a:r>
          </a:p>
          <a:p>
            <a:pPr lvl="1"/>
            <a:r>
              <a:rPr lang="nb-NO" sz="2800"/>
              <a:t>Kommunen kan også velge å opprette egne stillinger med spesialisert kompetanse til å inneha rollen som barnekoordinator.</a:t>
            </a:r>
          </a:p>
          <a:p>
            <a:pPr lvl="1"/>
            <a:endParaRPr lang="nb-NO" sz="2800">
              <a:cs typeface="Calibri"/>
            </a:endParaRPr>
          </a:p>
          <a:p>
            <a:endParaRPr lang="nb-NO"/>
          </a:p>
          <a:p>
            <a:pPr lvl="1"/>
            <a:endParaRPr lang="nb-NO"/>
          </a:p>
        </p:txBody>
      </p:sp>
    </p:spTree>
    <p:extLst>
      <p:ext uri="{BB962C8B-B14F-4D97-AF65-F5344CB8AC3E}">
        <p14:creationId xmlns:p14="http://schemas.microsoft.com/office/powerpoint/2010/main" val="141700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normAutofit/>
          </a:bodyPr>
          <a:lstStyle/>
          <a:p>
            <a:r>
              <a:rPr lang="nb-NO" sz="4000"/>
              <a:t>Barnekoordinator skal sørge for samordning av tjenestetilbudet</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199" y="1828801"/>
            <a:ext cx="9800063" cy="4276724"/>
          </a:xfrm>
        </p:spPr>
        <p:txBody>
          <a:bodyPr vert="horz" lIns="91440" tIns="45720" rIns="91440" bIns="45720" rtlCol="0" anchor="t">
            <a:normAutofit/>
          </a:bodyPr>
          <a:lstStyle/>
          <a:p>
            <a:pPr>
              <a:defRPr/>
            </a:pPr>
            <a:r>
              <a:rPr lang="nb-NO" sz="2400" b="0" i="0">
                <a:solidFill>
                  <a:srgbClr val="333333"/>
                </a:solidFill>
                <a:effectLst/>
                <a:cs typeface="Calibri"/>
              </a:rPr>
              <a:t>Dersom det er oppnevnt barnekoordinator etter </a:t>
            </a:r>
            <a:r>
              <a:rPr lang="nb-NO" sz="2400" b="0" i="0" u="none" strike="noStrike">
                <a:effectLst/>
                <a:cs typeface="Calibri"/>
              </a:rPr>
              <a:t>§ 7-2 a</a:t>
            </a:r>
            <a:r>
              <a:rPr lang="nb-NO" sz="2400" b="0" i="0">
                <a:solidFill>
                  <a:srgbClr val="333333"/>
                </a:solidFill>
                <a:effectLst/>
                <a:cs typeface="Calibri"/>
              </a:rPr>
              <a:t>, skal barnekoordinatoren </a:t>
            </a:r>
            <a:r>
              <a:rPr lang="nb-NO" sz="2400" b="1" i="0">
                <a:solidFill>
                  <a:srgbClr val="333333"/>
                </a:solidFill>
                <a:effectLst/>
                <a:cs typeface="Calibri"/>
              </a:rPr>
              <a:t>sørge for samordning</a:t>
            </a:r>
            <a:r>
              <a:rPr lang="nb-NO" sz="2400" b="0" i="0">
                <a:solidFill>
                  <a:srgbClr val="333333"/>
                </a:solidFill>
                <a:effectLst/>
                <a:cs typeface="Calibri"/>
              </a:rPr>
              <a:t> av tjenestetilbudet.</a:t>
            </a:r>
            <a:r>
              <a:rPr lang="nb-NO" sz="2400">
                <a:solidFill>
                  <a:srgbClr val="333333"/>
                </a:solidFill>
                <a:cs typeface="Calibri"/>
              </a:rPr>
              <a:t> </a:t>
            </a:r>
            <a:endParaRPr lang="nb-NO" sz="2400" b="0" i="0">
              <a:solidFill>
                <a:srgbClr val="333333"/>
              </a:solidFill>
              <a:effectLst/>
              <a:cs typeface="Calibri" panose="020F0502020204030204" pitchFamily="34" charset="0"/>
            </a:endParaRPr>
          </a:p>
          <a:p>
            <a:pPr lvl="1">
              <a:spcBef>
                <a:spcPts val="1000"/>
              </a:spcBef>
              <a:defRPr/>
            </a:pPr>
            <a:r>
              <a:rPr lang="nb-NO" b="0" i="0">
                <a:solidFill>
                  <a:srgbClr val="333333"/>
                </a:solidFill>
                <a:effectLst/>
                <a:cs typeface="Calibri"/>
              </a:rPr>
              <a:t>Samordningsplikten i de ulike velferdstjenestelovene presiserer at barnekoordinator har dette ansvaret.</a:t>
            </a:r>
            <a:endParaRPr kumimoji="0" lang="nb-NO" b="0" i="0" u="none" strike="noStrike" kern="1200" cap="none" spc="0" normalizeH="0" baseline="0" noProof="0">
              <a:ln>
                <a:noFill/>
              </a:ln>
              <a:solidFill>
                <a:srgbClr val="212121"/>
              </a:solidFill>
              <a:effectLst/>
              <a:uLnTx/>
              <a:uFillTx/>
              <a:cs typeface="Calibri"/>
            </a:endParaRPr>
          </a:p>
          <a:p>
            <a:pPr>
              <a:defRPr/>
            </a:pPr>
            <a:r>
              <a:rPr lang="nb-NO" sz="2400" b="1">
                <a:solidFill>
                  <a:srgbClr val="333333"/>
                </a:solidFill>
                <a:cs typeface="Arial"/>
              </a:rPr>
              <a:t>Velferdstjenestene</a:t>
            </a:r>
            <a:r>
              <a:rPr kumimoji="0" lang="nb-NO" sz="2400" b="1" i="0" u="none" strike="noStrike" kern="1200" cap="none" spc="0" normalizeH="0" baseline="0" noProof="0">
                <a:ln>
                  <a:noFill/>
                </a:ln>
                <a:solidFill>
                  <a:srgbClr val="333333"/>
                </a:solidFill>
                <a:effectLst/>
                <a:uLnTx/>
                <a:uFillTx/>
                <a:ea typeface="+mn-ea"/>
                <a:cs typeface="Arial"/>
              </a:rPr>
              <a:t> skal samarbeide</a:t>
            </a:r>
            <a:r>
              <a:rPr kumimoji="0" lang="nb-NO" sz="2400" b="0" i="0" u="none" strike="noStrike" kern="1200" cap="none" spc="0" normalizeH="0" baseline="0" noProof="0">
                <a:ln>
                  <a:noFill/>
                </a:ln>
                <a:solidFill>
                  <a:srgbClr val="333333"/>
                </a:solidFill>
                <a:effectLst/>
                <a:uLnTx/>
                <a:uFillTx/>
                <a:ea typeface="+mn-ea"/>
                <a:cs typeface="Arial"/>
              </a:rPr>
              <a:t> med barnekoordinator dersom samarbeid er nødvendig for å gi barnet et helhetlig og samordnet tjenestetilbud (samarbeid på </a:t>
            </a:r>
            <a:r>
              <a:rPr kumimoji="0" lang="nb-NO" sz="2400" b="1" i="0" u="none" strike="noStrike" kern="1200" cap="none" spc="0" normalizeH="0" baseline="0" noProof="0">
                <a:ln>
                  <a:noFill/>
                </a:ln>
                <a:solidFill>
                  <a:srgbClr val="333333"/>
                </a:solidFill>
                <a:effectLst/>
                <a:uLnTx/>
                <a:uFillTx/>
                <a:ea typeface="+mn-ea"/>
                <a:cs typeface="Arial"/>
              </a:rPr>
              <a:t>individnivå</a:t>
            </a:r>
            <a:r>
              <a:rPr kumimoji="0" lang="nb-NO" sz="2400" b="0" i="0" u="none" strike="noStrike" kern="1200" cap="none" spc="0" normalizeH="0" baseline="0" noProof="0">
                <a:ln>
                  <a:noFill/>
                </a:ln>
                <a:solidFill>
                  <a:srgbClr val="333333"/>
                </a:solidFill>
                <a:effectLst/>
                <a:uLnTx/>
                <a:uFillTx/>
                <a:ea typeface="+mn-ea"/>
                <a:cs typeface="Arial"/>
              </a:rPr>
              <a:t> i enkeltsaker.)</a:t>
            </a:r>
            <a:r>
              <a:rPr lang="nb-NO" sz="2400">
                <a:solidFill>
                  <a:srgbClr val="333333"/>
                </a:solidFill>
                <a:cs typeface="Arial"/>
              </a:rPr>
              <a:t> </a:t>
            </a:r>
            <a:endParaRPr lang="nb-NO" sz="2400" b="0" i="0" u="none" strike="noStrike" kern="1200" cap="none" spc="0" normalizeH="0" baseline="0" noProof="0">
              <a:ln>
                <a:noFill/>
              </a:ln>
              <a:solidFill>
                <a:srgbClr val="333333"/>
              </a:solidFill>
              <a:effectLst/>
              <a:uLnTx/>
              <a:uFillTx/>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srgbClr val="333333"/>
                </a:solidFill>
                <a:effectLst/>
                <a:uLnTx/>
                <a:uFillTx/>
                <a:ea typeface="+mn-ea"/>
                <a:cs typeface="Arial"/>
              </a:rPr>
              <a:t>Velferdstjenestene skal, i tillegg til å følge opp enkelte barn, samarbeide slik at barnekoordinator kan ivareta sine oppgaver etter lov og forskrift </a:t>
            </a:r>
            <a:r>
              <a:rPr kumimoji="0" lang="nb-NO" sz="2000" b="0" i="0" u="none" strike="noStrike" kern="1200" cap="none" spc="0" normalizeH="0" baseline="0" noProof="0">
                <a:ln>
                  <a:noFill/>
                </a:ln>
                <a:solidFill>
                  <a:srgbClr val="333333"/>
                </a:solidFill>
                <a:effectLst/>
                <a:uLnTx/>
                <a:uFillTx/>
                <a:ea typeface="+mn-ea"/>
                <a:cs typeface="Arial"/>
              </a:rPr>
              <a:t>(samarbeid på </a:t>
            </a:r>
            <a:r>
              <a:rPr kumimoji="0" lang="nb-NO" sz="2000" b="1" i="0" u="none" strike="noStrike" kern="1200" cap="none" spc="0" normalizeH="0" baseline="0" noProof="0">
                <a:ln>
                  <a:noFill/>
                </a:ln>
                <a:solidFill>
                  <a:srgbClr val="333333"/>
                </a:solidFill>
                <a:effectLst/>
                <a:uLnTx/>
                <a:uFillTx/>
                <a:ea typeface="+mn-ea"/>
                <a:cs typeface="Arial"/>
              </a:rPr>
              <a:t>systemnivå</a:t>
            </a:r>
            <a:r>
              <a:rPr kumimoji="0" lang="nb-NO" sz="2000" b="0" i="0" u="none" strike="noStrike" kern="1200" cap="none" spc="0" normalizeH="0" baseline="0" noProof="0">
                <a:ln>
                  <a:noFill/>
                </a:ln>
                <a:solidFill>
                  <a:srgbClr val="333333"/>
                </a:solidFill>
                <a:effectLst/>
                <a:uLnTx/>
                <a:uFillTx/>
                <a:ea typeface="+mn-ea"/>
                <a:cs typeface="Arial"/>
              </a:rPr>
              <a:t>, ut over enkeltsaker, for å bidra til nødvendig samarbeid i enkeltsaker).</a:t>
            </a:r>
            <a:endParaRPr kumimoji="0" lang="nb-NO" sz="2400" b="0" i="0" u="none" strike="noStrike" kern="1200" cap="none" spc="0" normalizeH="0" baseline="0" noProof="0">
              <a:ln>
                <a:noFill/>
              </a:ln>
              <a:solidFill>
                <a:srgbClr val="333333"/>
              </a:solidFill>
              <a:effectLst/>
              <a:uLnTx/>
              <a:uFillTx/>
              <a:ea typeface="+mn-ea"/>
              <a:cs typeface="Arial"/>
            </a:endParaRPr>
          </a:p>
        </p:txBody>
      </p:sp>
    </p:spTree>
    <p:extLst>
      <p:ext uri="{BB962C8B-B14F-4D97-AF65-F5344CB8AC3E}">
        <p14:creationId xmlns:p14="http://schemas.microsoft.com/office/powerpoint/2010/main" val="411179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90DD451-B203-0E0C-2047-08265BA97712}"/>
              </a:ext>
            </a:extLst>
          </p:cNvPr>
          <p:cNvSpPr>
            <a:spLocks noGrp="1"/>
          </p:cNvSpPr>
          <p:nvPr>
            <p:ph idx="1"/>
          </p:nvPr>
        </p:nvSpPr>
        <p:spPr/>
        <p:txBody>
          <a:bodyPr/>
          <a:lstStyle/>
          <a:p>
            <a:r>
              <a:rPr lang="nb-NO" dirty="0"/>
              <a:t>Mange «ordninger» (ikke lovpålagte) i tjenestene med rolle eller stillingsbenevnelse som koordinator </a:t>
            </a:r>
          </a:p>
          <a:p>
            <a:pPr lvl="1"/>
            <a:r>
              <a:rPr lang="nb-NO" dirty="0"/>
              <a:t>pakkeforløpskoordinator, stafettholder (BTI), demenskoordinator, kreftkoordinator, pårørendekoordinator, primærkontakt… </a:t>
            </a:r>
          </a:p>
          <a:p>
            <a:r>
              <a:rPr lang="nb-NO" dirty="0"/>
              <a:t>Dersom en person har behov for </a:t>
            </a:r>
            <a:r>
              <a:rPr lang="nb-NO" b="1" dirty="0">
                <a:solidFill>
                  <a:schemeClr val="tx1"/>
                </a:solidFill>
              </a:rPr>
              <a:t>langvarige og koordinerte tjenester, og dermed rett til barnekoordinator eller alminnelig koordinator </a:t>
            </a:r>
            <a:r>
              <a:rPr lang="nb-NO" dirty="0"/>
              <a:t>må det avklares hvorvidt koordinatorer med andre benevnelser ivaretar den lovpålagte koordinatorrollen. De må da </a:t>
            </a:r>
            <a:r>
              <a:rPr lang="nb-NO" u="sng" dirty="0"/>
              <a:t>oppnevnes i den lovpålagte rollen </a:t>
            </a:r>
            <a:r>
              <a:rPr lang="nb-NO" dirty="0"/>
              <a:t>og </a:t>
            </a:r>
            <a:r>
              <a:rPr lang="nb-NO" u="sng" dirty="0"/>
              <a:t>lovkrav til innhold og funksjon </a:t>
            </a:r>
            <a:r>
              <a:rPr lang="nb-NO" dirty="0"/>
              <a:t>må oppfylles. </a:t>
            </a:r>
          </a:p>
          <a:p>
            <a:endParaRPr lang="nb-NO" dirty="0"/>
          </a:p>
        </p:txBody>
      </p:sp>
      <p:sp>
        <p:nvSpPr>
          <p:cNvPr id="4" name="Tittel 1">
            <a:extLst>
              <a:ext uri="{FF2B5EF4-FFF2-40B4-BE49-F238E27FC236}">
                <a16:creationId xmlns:a16="http://schemas.microsoft.com/office/drawing/2014/main" id="{05A65FC8-0A4E-19C5-58E3-279E0AD2DE1B}"/>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nb-NO"/>
              <a:t>Forholdet til andre funksjoner og roller med benevnelsen koordinator</a:t>
            </a:r>
          </a:p>
        </p:txBody>
      </p:sp>
    </p:spTree>
    <p:extLst>
      <p:ext uri="{BB962C8B-B14F-4D97-AF65-F5344CB8AC3E}">
        <p14:creationId xmlns:p14="http://schemas.microsoft.com/office/powerpoint/2010/main" val="2971238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a:t>Barnekoordinators oppgaver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p:txBody>
          <a:bodyPr vert="horz" lIns="91440" tIns="45720" rIns="91440" bIns="45720" rtlCol="0" anchor="t">
            <a:normAutofit fontScale="92500" lnSpcReduction="20000"/>
          </a:bodyPr>
          <a:lstStyle/>
          <a:p>
            <a:pPr marL="0" indent="0">
              <a:lnSpc>
                <a:spcPct val="107000"/>
              </a:lnSpc>
              <a:spcAft>
                <a:spcPts val="800"/>
              </a:spcAft>
              <a:buNone/>
            </a:pPr>
            <a:r>
              <a:rPr lang="nb-NO" sz="3000"/>
              <a:t>Barnekoordinator skal sørge for </a:t>
            </a:r>
          </a:p>
          <a:p>
            <a:pPr lvl="0">
              <a:lnSpc>
                <a:spcPct val="107000"/>
              </a:lnSpc>
            </a:pPr>
            <a:r>
              <a:rPr lang="nb-NO" sz="3000"/>
              <a:t>koordinering av det samlede tjenestetilbudet og fremdrift i arbeidet med individuell plan</a:t>
            </a:r>
            <a:endParaRPr lang="nb-NO" sz="3000">
              <a:cs typeface="Calibri"/>
            </a:endParaRPr>
          </a:p>
          <a:p>
            <a:pPr>
              <a:lnSpc>
                <a:spcPct val="107000"/>
              </a:lnSpc>
              <a:spcAft>
                <a:spcPts val="800"/>
              </a:spcAft>
            </a:pPr>
            <a:r>
              <a:rPr lang="nb-NO" sz="3000"/>
              <a:t>ha oversikt over og bidra aktivt til å ivareta kommunens ansvar for nødvendig oppfølging og tilrettelegging for familien og barnet i form av tilbud om eller ytelse av helse- og omsorgstjenester og andre velferdstjenester</a:t>
            </a:r>
          </a:p>
          <a:p>
            <a:pPr>
              <a:lnSpc>
                <a:spcPct val="107000"/>
              </a:lnSpc>
              <a:spcAft>
                <a:spcPts val="800"/>
              </a:spcAft>
            </a:pPr>
            <a:r>
              <a:rPr lang="nb-NO" sz="3000"/>
              <a:t>informasjon og veiledning om helse- og omsorgstjenestetilbud, andre velferdstjenester og relevante pasient- og brukerorganisasjoner</a:t>
            </a:r>
            <a:endParaRPr lang="nb-NO" sz="3000">
              <a:cs typeface="Calibri"/>
            </a:endParaRPr>
          </a:p>
          <a:p>
            <a:pPr marL="0" indent="0">
              <a:buNone/>
            </a:pPr>
            <a:endParaRPr lang="nb-NO"/>
          </a:p>
        </p:txBody>
      </p:sp>
    </p:spTree>
    <p:extLst>
      <p:ext uri="{BB962C8B-B14F-4D97-AF65-F5344CB8AC3E}">
        <p14:creationId xmlns:p14="http://schemas.microsoft.com/office/powerpoint/2010/main" val="193302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a:t>Kompetanse i koordinatorrollen</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25625"/>
            <a:ext cx="10515600" cy="4667250"/>
          </a:xfrm>
        </p:spPr>
        <p:txBody>
          <a:bodyPr vert="horz" lIns="91440" tIns="45720" rIns="91440" bIns="45720" rtlCol="0" anchor="t">
            <a:normAutofit/>
          </a:bodyPr>
          <a:lstStyle/>
          <a:p>
            <a:pPr lvl="1"/>
            <a:endParaRPr lang="nb-NO" sz="2800"/>
          </a:p>
          <a:p>
            <a:pPr lvl="1"/>
            <a:r>
              <a:rPr lang="nb-NO" sz="2800"/>
              <a:t>Rollen som barnekoordinator kan ivaretas av personer med ulik profesjons- og fagbakgrunn</a:t>
            </a:r>
          </a:p>
          <a:p>
            <a:pPr lvl="1"/>
            <a:r>
              <a:rPr lang="nb-NO" sz="2800"/>
              <a:t>Nødvendig fagkompetanse – med utgangspunkt i oppgavene.</a:t>
            </a:r>
          </a:p>
          <a:p>
            <a:pPr lvl="1"/>
            <a:r>
              <a:rPr lang="nb-NO" sz="2800"/>
              <a:t>God kjennskap til helse- og omsorgstjenesten og andre velferdstjenester</a:t>
            </a:r>
            <a:endParaRPr lang="nb-NO" sz="2800">
              <a:cs typeface="Calibri"/>
            </a:endParaRPr>
          </a:p>
          <a:p>
            <a:pPr lvl="1"/>
            <a:r>
              <a:rPr lang="nb-NO" sz="2800"/>
              <a:t>Personlig egnethet</a:t>
            </a:r>
          </a:p>
          <a:p>
            <a:pPr marL="457200" lvl="1" indent="0">
              <a:buNone/>
            </a:pPr>
            <a:endParaRPr lang="nb-NO" sz="2800"/>
          </a:p>
          <a:p>
            <a:r>
              <a:rPr lang="nb-NO"/>
              <a:t>Koordinerende enhet har ansvaret for opplæring og veiledning av barnekoordinator.</a:t>
            </a:r>
            <a:endParaRPr lang="nb-NO">
              <a:cs typeface="Calibri"/>
            </a:endParaRPr>
          </a:p>
          <a:p>
            <a:endParaRPr lang="nb-NO"/>
          </a:p>
          <a:p>
            <a:pPr lvl="1"/>
            <a:endParaRPr lang="nb-NO"/>
          </a:p>
        </p:txBody>
      </p:sp>
    </p:spTree>
    <p:extLst>
      <p:ext uri="{BB962C8B-B14F-4D97-AF65-F5344CB8AC3E}">
        <p14:creationId xmlns:p14="http://schemas.microsoft.com/office/powerpoint/2010/main" val="165387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r>
              <a:rPr lang="nb-NO"/>
              <a:t>Avklaring av forventninger til rollen som barnekoordinator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p:txBody>
          <a:bodyPr>
            <a:normAutofit/>
          </a:bodyPr>
          <a:lstStyle/>
          <a:p>
            <a:r>
              <a:rPr lang="nb-NO"/>
              <a:t>Forventningsavklaring til rollen </a:t>
            </a:r>
            <a:r>
              <a:rPr lang="nb-NO" sz="2800"/>
              <a:t>overfor barnet, ungdommen, familien og samarbeidspartnere</a:t>
            </a:r>
          </a:p>
          <a:p>
            <a:pPr lvl="1"/>
            <a:r>
              <a:rPr lang="nb-NO"/>
              <a:t>Avklaring av forventninger bør skje i kontinuerlig og åpen dialog mellom barnekoordinator og barnet, ungdommen og familien.</a:t>
            </a:r>
          </a:p>
          <a:p>
            <a:pPr lvl="1"/>
            <a:r>
              <a:rPr lang="nb-NO"/>
              <a:t>Bør understøtte det naturlige samspillet i familien.</a:t>
            </a:r>
          </a:p>
          <a:p>
            <a:pPr lvl="1"/>
            <a:r>
              <a:rPr lang="nb-NO"/>
              <a:t>Skal ikke overta oppgaver som ligger til andre tjenesteytere og ikke overprøve deres faglige vurderinger.</a:t>
            </a:r>
          </a:p>
          <a:p>
            <a:pPr lvl="1"/>
            <a:r>
              <a:rPr lang="nb-NO"/>
              <a:t>Være teamleder </a:t>
            </a:r>
          </a:p>
          <a:p>
            <a:pPr lvl="1"/>
            <a:r>
              <a:rPr lang="nb-NO"/>
              <a:t>Skape trygghet, tydelighet og forutsigbarhet. </a:t>
            </a:r>
          </a:p>
        </p:txBody>
      </p:sp>
    </p:spTree>
    <p:extLst>
      <p:ext uri="{BB962C8B-B14F-4D97-AF65-F5344CB8AC3E}">
        <p14:creationId xmlns:p14="http://schemas.microsoft.com/office/powerpoint/2010/main" val="7508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DABB5D2-EC76-C1CA-DC59-03A2862CBE7D}"/>
              </a:ext>
            </a:extLst>
          </p:cNvPr>
          <p:cNvSpPr>
            <a:spLocks noGrp="1"/>
          </p:cNvSpPr>
          <p:nvPr>
            <p:ph idx="1"/>
          </p:nvPr>
        </p:nvSpPr>
        <p:spPr/>
        <p:txBody>
          <a:bodyPr>
            <a:normAutofit fontScale="92500" lnSpcReduction="10000"/>
          </a:bodyPr>
          <a:lstStyle/>
          <a:p>
            <a:r>
              <a:rPr lang="nb-NO" dirty="0"/>
              <a:t>Arenaer og nettverk for erfaringsdeling og veiledning – fagutvikling integrert i tjenesteytingen</a:t>
            </a:r>
          </a:p>
          <a:p>
            <a:pPr lvl="1"/>
            <a:r>
              <a:rPr lang="nb-NO" dirty="0"/>
              <a:t>Internt i kommunen – på tvers av sektorer</a:t>
            </a:r>
          </a:p>
          <a:p>
            <a:pPr lvl="1"/>
            <a:r>
              <a:rPr lang="nb-NO" dirty="0"/>
              <a:t>Mellom kommuner og med spesialisthelsetjenesten</a:t>
            </a:r>
          </a:p>
          <a:p>
            <a:pPr lvl="1"/>
            <a:r>
              <a:rPr lang="nb-NO" dirty="0"/>
              <a:t>Refleksjoner om faglige og etiske problemstillinger og dilemmaer</a:t>
            </a:r>
          </a:p>
          <a:p>
            <a:r>
              <a:rPr lang="nb-NO" dirty="0"/>
              <a:t>Innhent brukerinnsikt – få tilbakemeldinger systematisk</a:t>
            </a:r>
          </a:p>
          <a:p>
            <a:r>
              <a:rPr lang="nb-NO" b="1" dirty="0"/>
              <a:t>Oppøve «skjønnet» – trene ferdigheter og «det kliniske blikket»</a:t>
            </a:r>
          </a:p>
          <a:p>
            <a:pPr marL="179982" lvl="1" indent="0">
              <a:buNone/>
            </a:pPr>
            <a:endParaRPr lang="nb-NO" dirty="0"/>
          </a:p>
          <a:p>
            <a:pPr marL="0" indent="0">
              <a:buNone/>
            </a:pPr>
            <a:r>
              <a:rPr lang="nb-NO" i="1" dirty="0"/>
              <a:t>«Å utøve skjønn handler om vurderingene vi gjør når vi skal fatte beslutninger på områder som er komplekse og kanskje uoversiktlige. Skjønnet utøver vi for å finne det beste svaret blant mange mulige når det ikke finnes eksakt oppskrift på hva som er riktig». </a:t>
            </a:r>
            <a:r>
              <a:rPr lang="nb-NO" sz="2200" dirty="0"/>
              <a:t>(Ingar </a:t>
            </a:r>
            <a:r>
              <a:rPr lang="nb-NO" sz="2200" dirty="0" err="1"/>
              <a:t>Heum</a:t>
            </a:r>
            <a:r>
              <a:rPr lang="nb-NO" sz="2200" dirty="0"/>
              <a:t>, Gyldendal)</a:t>
            </a:r>
          </a:p>
          <a:p>
            <a:pPr lvl="1"/>
            <a:endParaRPr lang="nb-NO" dirty="0"/>
          </a:p>
          <a:p>
            <a:pPr lvl="1"/>
            <a:endParaRPr lang="nb-NO" dirty="0"/>
          </a:p>
          <a:p>
            <a:endParaRPr lang="nb-NO" dirty="0"/>
          </a:p>
        </p:txBody>
      </p:sp>
      <p:sp>
        <p:nvSpPr>
          <p:cNvPr id="4" name="Plassholder for bunntekst 3">
            <a:extLst>
              <a:ext uri="{FF2B5EF4-FFF2-40B4-BE49-F238E27FC236}">
                <a16:creationId xmlns:a16="http://schemas.microsoft.com/office/drawing/2014/main" id="{50925693-6E88-C482-FC93-A7C2A0B2ECC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2562FE9E-1568-B42E-6327-9992BC21BE0E}"/>
              </a:ext>
            </a:extLst>
          </p:cNvPr>
          <p:cNvSpPr>
            <a:spLocks noGrp="1"/>
          </p:cNvSpPr>
          <p:nvPr>
            <p:ph type="sldNum" sz="quarter" idx="12"/>
          </p:nvPr>
        </p:nvSpPr>
        <p:spPr/>
        <p:txBody>
          <a:bodyPr/>
          <a:lstStyle/>
          <a:p>
            <a:fld id="{1670A82E-6091-4B79-BDC9-9FEC8E0D8D32}" type="slidenum">
              <a:rPr lang="nn-NO" smtClean="0"/>
              <a:t>34</a:t>
            </a:fld>
            <a:endParaRPr lang="nn-NO"/>
          </a:p>
        </p:txBody>
      </p:sp>
      <p:sp>
        <p:nvSpPr>
          <p:cNvPr id="6" name="Tittel 1">
            <a:extLst>
              <a:ext uri="{FF2B5EF4-FFF2-40B4-BE49-F238E27FC236}">
                <a16:creationId xmlns:a16="http://schemas.microsoft.com/office/drawing/2014/main" id="{85A64B3F-9234-86FD-C6F6-199E708D3093}"/>
              </a:ext>
            </a:extLst>
          </p:cNvPr>
          <p:cNvSpPr>
            <a:spLocks noGrp="1"/>
          </p:cNvSpPr>
          <p:nvPr>
            <p:ph type="title"/>
          </p:nvPr>
        </p:nvSpPr>
        <p:spPr>
          <a:xfrm>
            <a:off x="838200" y="365125"/>
            <a:ext cx="10515600" cy="1325563"/>
          </a:xfrm>
          <a:solidFill>
            <a:schemeClr val="accent4">
              <a:lumMod val="20000"/>
              <a:lumOff val="80000"/>
            </a:schemeClr>
          </a:solidFill>
        </p:spPr>
        <p:txBody>
          <a:bodyPr/>
          <a:lstStyle/>
          <a:p>
            <a:r>
              <a:rPr lang="nb-NO"/>
              <a:t>Lær av hverandre!!</a:t>
            </a:r>
          </a:p>
        </p:txBody>
      </p:sp>
    </p:spTree>
    <p:extLst>
      <p:ext uri="{BB962C8B-B14F-4D97-AF65-F5344CB8AC3E}">
        <p14:creationId xmlns:p14="http://schemas.microsoft.com/office/powerpoint/2010/main" val="147510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1">
              <a:lumMod val="20000"/>
              <a:lumOff val="80000"/>
            </a:schemeClr>
          </a:solidFill>
          <a:ln>
            <a:solidFill>
              <a:schemeClr val="accent1">
                <a:lumMod val="20000"/>
                <a:lumOff val="80000"/>
              </a:schemeClr>
            </a:solidFill>
          </a:ln>
        </p:spPr>
        <p:txBody>
          <a:bodyPr>
            <a:normAutofit fontScale="90000"/>
          </a:bodyPr>
          <a:lstStyle/>
          <a:p>
            <a:br>
              <a:rPr lang="nb-NO" sz="4000"/>
            </a:br>
            <a:r>
              <a:rPr lang="nb-NO"/>
              <a:t>Ny barnekoordinatorordning som del av </a:t>
            </a:r>
            <a:r>
              <a:rPr lang="nb-NO" err="1"/>
              <a:t>Likeverdsreformen</a:t>
            </a:r>
            <a:br>
              <a:rPr lang="nb-NO"/>
            </a:br>
            <a:endParaRPr lang="nb-NO"/>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54590"/>
            <a:ext cx="10515600" cy="4452903"/>
          </a:xfrm>
        </p:spPr>
        <p:txBody>
          <a:bodyPr vert="horz" lIns="91440" tIns="45720" rIns="91440" bIns="45720" rtlCol="0" anchor="t">
            <a:noAutofit/>
          </a:bodyPr>
          <a:lstStyle/>
          <a:p>
            <a:pPr marL="0" indent="0">
              <a:buNone/>
            </a:pPr>
            <a:endParaRPr lang="nb-NO"/>
          </a:p>
          <a:p>
            <a:pPr marL="0" indent="0">
              <a:buNone/>
            </a:pPr>
            <a:r>
              <a:rPr lang="nb-NO"/>
              <a:t>Fra </a:t>
            </a:r>
            <a:r>
              <a:rPr lang="nb-NO" err="1"/>
              <a:t>Prop</a:t>
            </a:r>
            <a:r>
              <a:rPr lang="nb-NO"/>
              <a:t>. 100 L (2021-2022) Endringer i velferdstjenestelovgivningen (samarbeid, samordning og barnekoordinator):</a:t>
            </a:r>
          </a:p>
          <a:p>
            <a:pPr marL="0" indent="0">
              <a:buNone/>
            </a:pPr>
            <a:endParaRPr lang="nb-NO"/>
          </a:p>
          <a:p>
            <a:pPr marL="457200" lvl="1" indent="0">
              <a:buNone/>
            </a:pPr>
            <a:r>
              <a:rPr lang="nb-NO"/>
              <a:t>«Som en del av </a:t>
            </a:r>
            <a:r>
              <a:rPr lang="nb-NO" err="1"/>
              <a:t>Likeverdsreformen</a:t>
            </a:r>
            <a:r>
              <a:rPr lang="nb-NO"/>
              <a:t>, har regjeringen bestemt at det skal innføres en </a:t>
            </a:r>
            <a:r>
              <a:rPr lang="nb-NO" u="sng"/>
              <a:t>utvidet</a:t>
            </a:r>
            <a:r>
              <a:rPr lang="nb-NO"/>
              <a:t> koordinatorordning for familier som har eller venter barn med alvorlige funksjonsnedsettelser eller helseutfordringer. Se nærmere omtale av dette forslaget i punkt 7.3.2.»</a:t>
            </a:r>
          </a:p>
        </p:txBody>
      </p:sp>
    </p:spTree>
    <p:extLst>
      <p:ext uri="{BB962C8B-B14F-4D97-AF65-F5344CB8AC3E}">
        <p14:creationId xmlns:p14="http://schemas.microsoft.com/office/powerpoint/2010/main" val="344127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F8D672-EAC1-0249-5FB9-3CAAAB249BC1}"/>
              </a:ext>
            </a:extLst>
          </p:cNvPr>
          <p:cNvSpPr>
            <a:spLocks noGrp="1"/>
          </p:cNvSpPr>
          <p:nvPr>
            <p:ph type="title"/>
          </p:nvPr>
        </p:nvSpPr>
        <p:spPr/>
        <p:txBody>
          <a:bodyPr>
            <a:normAutofit/>
          </a:bodyPr>
          <a:lstStyle/>
          <a:p>
            <a:r>
              <a:rPr lang="nb-NO"/>
              <a:t>Begrunnelse og formål med barnekoordinator</a:t>
            </a:r>
            <a:br>
              <a:rPr lang="nb-NO"/>
            </a:br>
            <a:r>
              <a:rPr lang="nb-NO"/>
              <a:t>(fra </a:t>
            </a:r>
            <a:r>
              <a:rPr lang="nb-NO" err="1"/>
              <a:t>Prop</a:t>
            </a:r>
            <a:r>
              <a:rPr lang="nb-NO"/>
              <a:t>. 100 L)</a:t>
            </a:r>
          </a:p>
        </p:txBody>
      </p:sp>
      <p:sp>
        <p:nvSpPr>
          <p:cNvPr id="3" name="Plassholder for innhold 2">
            <a:extLst>
              <a:ext uri="{FF2B5EF4-FFF2-40B4-BE49-F238E27FC236}">
                <a16:creationId xmlns:a16="http://schemas.microsoft.com/office/drawing/2014/main" id="{3D5BEBB6-B04A-D4E4-DAA3-253ECBAE9A3F}"/>
              </a:ext>
            </a:extLst>
          </p:cNvPr>
          <p:cNvSpPr>
            <a:spLocks noGrp="1"/>
          </p:cNvSpPr>
          <p:nvPr>
            <p:ph idx="1"/>
          </p:nvPr>
        </p:nvSpPr>
        <p:spPr/>
        <p:txBody>
          <a:bodyPr vert="horz" lIns="91440" tIns="45720" rIns="91440" bIns="45720" rtlCol="0" anchor="t">
            <a:normAutofit/>
          </a:bodyPr>
          <a:lstStyle/>
          <a:p>
            <a:pPr marL="0" indent="0">
              <a:buNone/>
            </a:pPr>
            <a:endParaRPr lang="nb-NO" sz="2000"/>
          </a:p>
          <a:p>
            <a:pPr marL="0" indent="0">
              <a:buNone/>
            </a:pPr>
            <a:r>
              <a:rPr lang="nb-NO" sz="2000"/>
              <a:t>Punkt 7.3.2:</a:t>
            </a:r>
            <a:endParaRPr lang="nb-NO" sz="2000">
              <a:cs typeface="Calibri"/>
            </a:endParaRPr>
          </a:p>
          <a:p>
            <a:r>
              <a:rPr lang="nb-NO" sz="2000"/>
              <a:t>Foreldre til barn med alvorlig sykdom, skade eller nedsatt funksjonsevne er pårørende med </a:t>
            </a:r>
            <a:r>
              <a:rPr lang="nb-NO" sz="2000" u="sng"/>
              <a:t>store omsorgsoppgaver</a:t>
            </a:r>
            <a:r>
              <a:rPr lang="nb-NO" sz="2000"/>
              <a:t>. </a:t>
            </a:r>
            <a:endParaRPr lang="nb-NO" sz="2000">
              <a:cs typeface="Calibri"/>
            </a:endParaRPr>
          </a:p>
          <a:p>
            <a:r>
              <a:rPr lang="nb-NO" sz="2000"/>
              <a:t>Barna har ofte et </a:t>
            </a:r>
            <a:r>
              <a:rPr lang="nb-NO" sz="2000" u="sng"/>
              <a:t>omfattende hjelpebehov</a:t>
            </a:r>
            <a:r>
              <a:rPr lang="nb-NO" sz="2000"/>
              <a:t> og behov for tett oppfølging i ulike faser av livet. </a:t>
            </a:r>
            <a:endParaRPr lang="nb-NO" sz="2000">
              <a:cs typeface="Calibri"/>
            </a:endParaRPr>
          </a:p>
          <a:p>
            <a:r>
              <a:rPr lang="nb-NO" sz="2000"/>
              <a:t>Mange foreldre opplever at informasjonen om tjenester og hjelpesystemet er mangelfull, tilfeldig og </a:t>
            </a:r>
            <a:r>
              <a:rPr lang="nb-NO" sz="2000" u="sng"/>
              <a:t>personavhengig</a:t>
            </a:r>
            <a:r>
              <a:rPr lang="nb-NO" sz="2000"/>
              <a:t>, og at de selv må finne, utløse og koordinere hjelpen som gis. </a:t>
            </a:r>
            <a:endParaRPr lang="nb-NO" sz="2000">
              <a:cs typeface="Calibri"/>
            </a:endParaRPr>
          </a:p>
          <a:p>
            <a:r>
              <a:rPr lang="nb-NO" sz="2000"/>
              <a:t>Mange foreldre opplever også at tilbudet er for knapt, at det er fragmentert og </a:t>
            </a:r>
            <a:r>
              <a:rPr lang="nb-NO" sz="2000" u="sng"/>
              <a:t>lite koordinert</a:t>
            </a:r>
            <a:r>
              <a:rPr lang="nb-NO" sz="2000"/>
              <a:t>. </a:t>
            </a:r>
            <a:endParaRPr lang="nb-NO" sz="2000">
              <a:cs typeface="Calibri"/>
            </a:endParaRPr>
          </a:p>
          <a:p>
            <a:r>
              <a:rPr lang="nb-NO" sz="2000"/>
              <a:t>For å sikre mer sammenhengende og bedre koordinerte tjenester til disse barna, og for å bistå og avlaste foreldrene, opprettholder departementene forslaget i høringsnotatet om å lovfeste en rett til barnekoordinator i pasient- og brukerrettighetsloven, jf. forslag til ny § 2-5 c. </a:t>
            </a:r>
            <a:endParaRPr lang="nb-NO" sz="2000">
              <a:cs typeface="Calibri" panose="020F0502020204030204"/>
            </a:endParaRPr>
          </a:p>
        </p:txBody>
      </p:sp>
    </p:spTree>
    <p:extLst>
      <p:ext uri="{BB962C8B-B14F-4D97-AF65-F5344CB8AC3E}">
        <p14:creationId xmlns:p14="http://schemas.microsoft.com/office/powerpoint/2010/main" val="71780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6">
              <a:lumMod val="20000"/>
              <a:lumOff val="80000"/>
            </a:schemeClr>
          </a:solidFill>
        </p:spPr>
        <p:txBody>
          <a:bodyPr/>
          <a:lstStyle/>
          <a:p>
            <a:pPr algn="ctr"/>
            <a:r>
              <a:rPr kumimoji="0" lang="nb-NO" sz="4400" b="0" i="0" u="none" strike="noStrike" kern="1200" cap="none" spc="0" normalizeH="0" baseline="0" noProof="0">
                <a:ln>
                  <a:noFill/>
                </a:ln>
                <a:solidFill>
                  <a:prstClr val="black"/>
                </a:solidFill>
                <a:effectLst/>
                <a:uLnTx/>
                <a:uFillTx/>
                <a:ea typeface="+mj-ea"/>
                <a:cs typeface="+mj-cs"/>
              </a:rPr>
              <a:t>Hvor skal vi?</a:t>
            </a:r>
            <a:endParaRPr lang="nb-NO"/>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690689"/>
            <a:ext cx="7315200" cy="4665661"/>
          </a:xfrm>
        </p:spPr>
        <p:txBody>
          <a:bodyPr vert="horz" lIns="91440" tIns="45720" rIns="91440" bIns="45720" rtlCol="0" anchor="t">
            <a:normAutofit/>
          </a:bodyPr>
          <a:lstStyle/>
          <a:p>
            <a:endParaRPr lang="nb-NO"/>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t>Barnet, ungdommen og familien i sentrum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t>Tid til å være foreldre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t>På et tidlig tidspunkt identifisere barn og unge som er i en utsatt situasjon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t>Helhetlig tjenestetilbud til alle som trenger det</a:t>
            </a:r>
          </a:p>
          <a:p>
            <a:pPr>
              <a:defRPr/>
            </a:pPr>
            <a:r>
              <a:rPr lang="nb-NO" sz="2400"/>
              <a:t>Rett hjelp til rett tid i rett omfang med rett kompetanse, inkl. samhandlingskompetanse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sz="2400"/>
              <a:t>God informasjon og veiledning om relevante velferdstjenestetilbud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lang="nb-NO">
              <a:solidFill>
                <a:prstClr val="black"/>
              </a:solidFill>
              <a:latin typeface="Calibri" panose="020F0502020204030204"/>
            </a:endParaRPr>
          </a:p>
          <a:p>
            <a:pPr lvl="1"/>
            <a:endParaRPr lang="nb-NO"/>
          </a:p>
        </p:txBody>
      </p:sp>
      <p:pic>
        <p:nvPicPr>
          <p:cNvPr id="8" name="Bilde 7">
            <a:extLst>
              <a:ext uri="{FF2B5EF4-FFF2-40B4-BE49-F238E27FC236}">
                <a16:creationId xmlns:a16="http://schemas.microsoft.com/office/drawing/2014/main" id="{05BAF745-BBD7-3CD3-D60E-6ED5587572D0}"/>
              </a:ext>
            </a:extLst>
          </p:cNvPr>
          <p:cNvPicPr>
            <a:picLocks noChangeAspect="1"/>
          </p:cNvPicPr>
          <p:nvPr/>
        </p:nvPicPr>
        <p:blipFill>
          <a:blip r:embed="rId3"/>
          <a:stretch>
            <a:fillRect/>
          </a:stretch>
        </p:blipFill>
        <p:spPr>
          <a:xfrm>
            <a:off x="8153400" y="1690688"/>
            <a:ext cx="3511600" cy="4334632"/>
          </a:xfrm>
          <a:prstGeom prst="rect">
            <a:avLst/>
          </a:prstGeom>
        </p:spPr>
      </p:pic>
    </p:spTree>
    <p:extLst>
      <p:ext uri="{BB962C8B-B14F-4D97-AF65-F5344CB8AC3E}">
        <p14:creationId xmlns:p14="http://schemas.microsoft.com/office/powerpoint/2010/main" val="128271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pPr algn="ctr"/>
            <a:r>
              <a:rPr lang="nb-NO"/>
              <a:t>Barnekoordinator</a:t>
            </a:r>
            <a:br>
              <a:rPr lang="nb-NO"/>
            </a:br>
            <a:r>
              <a:rPr lang="nb-NO"/>
              <a:t> rett og plikt</a:t>
            </a:r>
          </a:p>
        </p:txBody>
      </p:sp>
      <p:sp>
        <p:nvSpPr>
          <p:cNvPr id="5" name="Plassholder for innhold 4">
            <a:extLst>
              <a:ext uri="{FF2B5EF4-FFF2-40B4-BE49-F238E27FC236}">
                <a16:creationId xmlns:a16="http://schemas.microsoft.com/office/drawing/2014/main" id="{B3F42116-14A5-EAD3-7959-DD73E3C3CFCD}"/>
              </a:ext>
            </a:extLst>
          </p:cNvPr>
          <p:cNvSpPr>
            <a:spLocks noGrp="1"/>
          </p:cNvSpPr>
          <p:nvPr>
            <p:ph sz="half" idx="1"/>
          </p:nvPr>
        </p:nvSpPr>
        <p:spPr>
          <a:xfrm>
            <a:off x="838200" y="2524580"/>
            <a:ext cx="6031230" cy="2755428"/>
          </a:xfrm>
        </p:spPr>
        <p:txBody>
          <a:bodyPr vert="horz" lIns="91440" tIns="45720" rIns="91440" bIns="45720" rtlCol="0" anchor="t">
            <a:normAutofit lnSpcReduction="10000"/>
          </a:bodyPr>
          <a:lstStyle/>
          <a:p>
            <a:pPr marL="0" indent="0">
              <a:buNone/>
            </a:pPr>
            <a:r>
              <a:rPr lang="nb-NO"/>
              <a:t>Familiens </a:t>
            </a:r>
            <a:r>
              <a:rPr lang="nb-NO" u="sng"/>
              <a:t>rett</a:t>
            </a:r>
            <a:r>
              <a:rPr lang="nb-NO"/>
              <a:t> til barnekoordinator følger av pasient- og brukerrettighetsloven § 2-5 c.</a:t>
            </a:r>
          </a:p>
          <a:p>
            <a:pPr marL="0" indent="0">
              <a:buNone/>
            </a:pPr>
            <a:endParaRPr lang="nb-NO"/>
          </a:p>
          <a:p>
            <a:pPr marL="0" indent="0">
              <a:buNone/>
            </a:pPr>
            <a:r>
              <a:rPr lang="nb-NO"/>
              <a:t>Kommunens </a:t>
            </a:r>
            <a:r>
              <a:rPr lang="nb-NO" u="sng"/>
              <a:t>plikt</a:t>
            </a:r>
            <a:r>
              <a:rPr lang="nb-NO"/>
              <a:t> til å oppnevne barnekoordinator følger av helse- og omsorgstjenesteloven § 7-2 a.</a:t>
            </a:r>
          </a:p>
        </p:txBody>
      </p:sp>
      <p:pic>
        <p:nvPicPr>
          <p:cNvPr id="9" name="Plassholder for innhold 8">
            <a:extLst>
              <a:ext uri="{FF2B5EF4-FFF2-40B4-BE49-F238E27FC236}">
                <a16:creationId xmlns:a16="http://schemas.microsoft.com/office/drawing/2014/main" id="{DDC354AF-3A39-0A16-3018-741BB3C08AA8}"/>
              </a:ext>
            </a:extLst>
          </p:cNvPr>
          <p:cNvPicPr>
            <a:picLocks noGrp="1" noChangeAspect="1"/>
          </p:cNvPicPr>
          <p:nvPr>
            <p:ph sz="half" idx="2"/>
          </p:nvPr>
        </p:nvPicPr>
        <p:blipFill>
          <a:blip r:embed="rId3"/>
          <a:stretch>
            <a:fillRect/>
          </a:stretch>
        </p:blipFill>
        <p:spPr>
          <a:xfrm>
            <a:off x="7062320" y="1879842"/>
            <a:ext cx="3514725" cy="4333875"/>
          </a:xfrm>
        </p:spPr>
      </p:pic>
    </p:spTree>
    <p:extLst>
      <p:ext uri="{BB962C8B-B14F-4D97-AF65-F5344CB8AC3E}">
        <p14:creationId xmlns:p14="http://schemas.microsoft.com/office/powerpoint/2010/main" val="183007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lstStyle/>
          <a:p>
            <a:pPr algn="ctr"/>
            <a:r>
              <a:rPr lang="nb-NO"/>
              <a:t>Rett til barnekoordinator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199" y="2419815"/>
            <a:ext cx="9800063" cy="3135165"/>
          </a:xfrm>
        </p:spPr>
        <p:txBody>
          <a:bodyPr vert="horz" lIns="91440" tIns="45720" rIns="91440" bIns="45720" rtlCol="0" anchor="t">
            <a:normAutofit/>
          </a:bodyPr>
          <a:lstStyle/>
          <a:p>
            <a:r>
              <a:rPr lang="nb-NO" sz="2400"/>
              <a:t>Pasient- og brukerrettighetsloven § 2-5 c lyder:</a:t>
            </a:r>
          </a:p>
          <a:p>
            <a:pPr marL="0" indent="0">
              <a:buNone/>
            </a:pPr>
            <a:endParaRPr lang="nb-NO" sz="2400" b="0" i="0">
              <a:solidFill>
                <a:srgbClr val="333333"/>
              </a:solidFill>
              <a:effectLst/>
            </a:endParaRPr>
          </a:p>
          <a:p>
            <a:pPr marL="457200" lvl="1" indent="0">
              <a:buNone/>
            </a:pPr>
            <a:r>
              <a:rPr lang="nb-NO" b="0" i="0">
                <a:solidFill>
                  <a:srgbClr val="333333"/>
                </a:solidFill>
                <a:effectLst/>
              </a:rPr>
              <a:t>«Familier som har eller venter barn med alvorlig sykdom, skade eller nedsatt funksjonsevne, og som vil ha behov for langvarige og sammensatte eller koordinerte helse- og omsorgstjenester og andre velferdstjenester, har rett til barnekoordinator i samsvar med </a:t>
            </a:r>
            <a:r>
              <a:rPr lang="nb-NO" b="0" i="0" u="none" strike="noStrike">
                <a:effectLst/>
              </a:rPr>
              <a:t>helse- og omsorgstjenesteloven § 7-2 a</a:t>
            </a:r>
            <a:r>
              <a:rPr lang="nb-NO" sz="2000" b="0" i="0" u="none" strike="noStrike">
                <a:effectLst/>
              </a:rPr>
              <a:t>.»</a:t>
            </a:r>
            <a:endParaRPr lang="nb-NO" sz="2000"/>
          </a:p>
          <a:p>
            <a:pPr marL="0" indent="0">
              <a:buNone/>
            </a:pPr>
            <a:endParaRPr lang="nb-NO" sz="2000"/>
          </a:p>
          <a:p>
            <a:pPr marL="0" indent="0">
              <a:buNone/>
            </a:pPr>
            <a:endParaRPr lang="nb-NO"/>
          </a:p>
        </p:txBody>
      </p:sp>
    </p:spTree>
    <p:extLst>
      <p:ext uri="{BB962C8B-B14F-4D97-AF65-F5344CB8AC3E}">
        <p14:creationId xmlns:p14="http://schemas.microsoft.com/office/powerpoint/2010/main" val="357851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FE3561-942A-269A-591B-DC2FFABFCC92}"/>
              </a:ext>
            </a:extLst>
          </p:cNvPr>
          <p:cNvSpPr>
            <a:spLocks noGrp="1"/>
          </p:cNvSpPr>
          <p:nvPr>
            <p:ph type="title"/>
          </p:nvPr>
        </p:nvSpPr>
        <p:spPr>
          <a:solidFill>
            <a:schemeClr val="accent4">
              <a:lumMod val="20000"/>
              <a:lumOff val="80000"/>
            </a:schemeClr>
          </a:solidFill>
        </p:spPr>
        <p:txBody>
          <a:bodyPr>
            <a:normAutofit/>
          </a:bodyPr>
          <a:lstStyle/>
          <a:p>
            <a:r>
              <a:rPr lang="nb-NO" sz="4000">
                <a:solidFill>
                  <a:srgbClr val="212121"/>
                </a:solidFill>
              </a:rPr>
              <a:t>Vilkårene for rett til barnekoordinator</a:t>
            </a:r>
          </a:p>
        </p:txBody>
      </p:sp>
      <p:sp>
        <p:nvSpPr>
          <p:cNvPr id="3" name="Plassholder for innhold 2">
            <a:extLst>
              <a:ext uri="{FF2B5EF4-FFF2-40B4-BE49-F238E27FC236}">
                <a16:creationId xmlns:a16="http://schemas.microsoft.com/office/drawing/2014/main" id="{1D8A595A-A376-9828-8B13-ADECFB5EE828}"/>
              </a:ext>
            </a:extLst>
          </p:cNvPr>
          <p:cNvSpPr>
            <a:spLocks noGrp="1"/>
          </p:cNvSpPr>
          <p:nvPr>
            <p:ph idx="1"/>
          </p:nvPr>
        </p:nvSpPr>
        <p:spPr>
          <a:xfrm>
            <a:off x="838200" y="1852295"/>
            <a:ext cx="10515600" cy="4351338"/>
          </a:xfrm>
        </p:spPr>
        <p:txBody>
          <a:bodyPr>
            <a:normAutofit lnSpcReduction="10000"/>
          </a:bodyPr>
          <a:lstStyle/>
          <a:p>
            <a:pPr marL="0" indent="0">
              <a:buNone/>
            </a:pPr>
            <a:endParaRPr lang="nb-NO"/>
          </a:p>
          <a:p>
            <a:pPr marL="514350" indent="-514350">
              <a:buFont typeface="+mj-lt"/>
              <a:buAutoNum type="arabicPeriod"/>
            </a:pPr>
            <a:r>
              <a:rPr lang="nb-NO" sz="2400"/>
              <a:t>Familien venter barn eller har barn under 18 år </a:t>
            </a:r>
          </a:p>
          <a:p>
            <a:pPr marL="514350" indent="-514350">
              <a:buFont typeface="+mj-lt"/>
              <a:buAutoNum type="arabicPeriod"/>
            </a:pPr>
            <a:r>
              <a:rPr lang="nb-NO" sz="2400"/>
              <a:t>Barnet har alvorlig sykdom, skade eller nedsatt funksjonsevne</a:t>
            </a:r>
          </a:p>
          <a:p>
            <a:pPr marL="514350" indent="-514350">
              <a:buFont typeface="+mj-lt"/>
              <a:buAutoNum type="arabicPeriod"/>
            </a:pPr>
            <a:r>
              <a:rPr lang="nb-NO" sz="2400"/>
              <a:t>Barnet har behov for langvarige og sammensatte eller koordinerte helse- og omsorgstjenester og andre velferdstjenester</a:t>
            </a:r>
          </a:p>
          <a:p>
            <a:endParaRPr kumimoji="0" lang="nb-NO" sz="2400" b="0" i="0" u="none" strike="noStrike" kern="1200" cap="none" spc="0" normalizeH="0" baseline="0" noProof="0">
              <a:ln>
                <a:noFill/>
              </a:ln>
              <a:solidFill>
                <a:prstClr val="black"/>
              </a:solidFill>
              <a:effectLst/>
              <a:uLnTx/>
              <a:uFillTx/>
              <a:ea typeface="+mn-ea"/>
              <a:cs typeface="+mn-cs"/>
            </a:endParaRPr>
          </a:p>
          <a:p>
            <a:r>
              <a:rPr lang="nb-NO" sz="2400">
                <a:solidFill>
                  <a:prstClr val="black"/>
                </a:solidFill>
                <a:cs typeface="Calibri" panose="020F0502020204030204" pitchFamily="34" charset="0"/>
              </a:rPr>
              <a:t>K</a:t>
            </a:r>
            <a:r>
              <a:rPr kumimoji="0" lang="nb-NO" sz="2400" b="0" i="0" u="none" strike="noStrike" kern="1200" cap="none" spc="0" normalizeH="0" baseline="0" noProof="0" err="1">
                <a:ln>
                  <a:noFill/>
                </a:ln>
                <a:solidFill>
                  <a:prstClr val="black"/>
                </a:solidFill>
                <a:effectLst/>
                <a:uLnTx/>
                <a:uFillTx/>
                <a:cs typeface="Calibri" panose="020F0502020204030204" pitchFamily="34" charset="0"/>
              </a:rPr>
              <a:t>onkret</a:t>
            </a:r>
            <a:r>
              <a:rPr kumimoji="0" lang="nb-NO" sz="2400" b="0" i="0" u="none" strike="noStrike" kern="1200" cap="none" spc="0" normalizeH="0" baseline="0" noProof="0">
                <a:ln>
                  <a:noFill/>
                </a:ln>
                <a:solidFill>
                  <a:prstClr val="black"/>
                </a:solidFill>
                <a:effectLst/>
                <a:uLnTx/>
                <a:uFillTx/>
                <a:cs typeface="Calibri" panose="020F0502020204030204" pitchFamily="34" charset="0"/>
              </a:rPr>
              <a:t> vurdering av om vilkårene er oppfylt. </a:t>
            </a:r>
          </a:p>
          <a:p>
            <a:r>
              <a:rPr lang="nb-NO" sz="2400" b="0" i="0">
                <a:solidFill>
                  <a:srgbClr val="333333"/>
                </a:solidFill>
                <a:effectLst/>
                <a:cs typeface="Calibri" panose="020F0502020204030204" pitchFamily="34" charset="0"/>
              </a:rPr>
              <a:t>Kommunen skal planlegge, gjennomføre, evaluere og korrigere virksomheten, slik at tjenestenes omfang og innhold er i samsvar med krav fastsatt i lov eller forskrift, se helse- og omsorgstjenesteloven § 3-1 tredje ledd. </a:t>
            </a:r>
          </a:p>
          <a:p>
            <a:r>
              <a:rPr lang="nb-NO" sz="2400">
                <a:solidFill>
                  <a:srgbClr val="333333"/>
                </a:solidFill>
                <a:cs typeface="Calibri" panose="020F0502020204030204" pitchFamily="34" charset="0"/>
              </a:rPr>
              <a:t>Rutiner, prosedyrer mv for enhetlig praksis</a:t>
            </a:r>
            <a:endParaRPr lang="nb-NO" sz="2400">
              <a:cs typeface="Calibri" panose="020F0502020204030204" pitchFamily="34" charset="0"/>
            </a:endParaRPr>
          </a:p>
        </p:txBody>
      </p:sp>
    </p:spTree>
    <p:extLst>
      <p:ext uri="{BB962C8B-B14F-4D97-AF65-F5344CB8AC3E}">
        <p14:creationId xmlns:p14="http://schemas.microsoft.com/office/powerpoint/2010/main" val="41471759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B6EC4D2469FDC4ABE75BD9CC72AE608" ma:contentTypeVersion="13" ma:contentTypeDescription="Opprett et nytt dokument." ma:contentTypeScope="" ma:versionID="20ac0368d840538ef077f20e87d85f2d">
  <xsd:schema xmlns:xsd="http://www.w3.org/2001/XMLSchema" xmlns:xs="http://www.w3.org/2001/XMLSchema" xmlns:p="http://schemas.microsoft.com/office/2006/metadata/properties" xmlns:ns3="46ca51a6-3459-4212-a2a6-319808c98a75" xmlns:ns4="33506ec8-4195-4627-9c4b-699835c79997" targetNamespace="http://schemas.microsoft.com/office/2006/metadata/properties" ma:root="true" ma:fieldsID="bddc74f553c4df5ed3f4661231db9214" ns3:_="" ns4:_="">
    <xsd:import namespace="46ca51a6-3459-4212-a2a6-319808c98a75"/>
    <xsd:import namespace="33506ec8-4195-4627-9c4b-699835c799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a51a6-3459-4212-a2a6-319808c98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506ec8-4195-4627-9c4b-699835c7999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6ca51a6-3459-4212-a2a6-319808c98a75" xsi:nil="true"/>
  </documentManagement>
</p:properties>
</file>

<file path=customXml/itemProps1.xml><?xml version="1.0" encoding="utf-8"?>
<ds:datastoreItem xmlns:ds="http://schemas.openxmlformats.org/officeDocument/2006/customXml" ds:itemID="{8FE00DB7-1D72-4B6C-BA3A-BD889D9E01D9}">
  <ds:schemaRefs>
    <ds:schemaRef ds:uri="http://schemas.microsoft.com/sharepoint/v3/contenttype/forms"/>
  </ds:schemaRefs>
</ds:datastoreItem>
</file>

<file path=customXml/itemProps2.xml><?xml version="1.0" encoding="utf-8"?>
<ds:datastoreItem xmlns:ds="http://schemas.openxmlformats.org/officeDocument/2006/customXml" ds:itemID="{B768C738-F223-440E-9189-F8D15342006B}">
  <ds:schemaRefs>
    <ds:schemaRef ds:uri="33506ec8-4195-4627-9c4b-699835c79997"/>
    <ds:schemaRef ds:uri="46ca51a6-3459-4212-a2a6-319808c98a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F8A010-B0E1-4278-9865-AB7FC8BD04F6}">
  <ds:schemaRefs>
    <ds:schemaRef ds:uri="33506ec8-4195-4627-9c4b-699835c79997"/>
    <ds:schemaRef ds:uri="46ca51a6-3459-4212-a2a6-319808c98a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109</TotalTime>
  <Words>3230</Words>
  <Application>Microsoft Office PowerPoint</Application>
  <PresentationFormat>Widescreen</PresentationFormat>
  <Paragraphs>312</Paragraphs>
  <Slides>34</Slides>
  <Notes>28</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34</vt:i4>
      </vt:variant>
    </vt:vector>
  </HeadingPairs>
  <TitlesOfParts>
    <vt:vector size="41" baseType="lpstr">
      <vt:lpstr>Arial</vt:lpstr>
      <vt:lpstr>Barneombudet</vt:lpstr>
      <vt:lpstr>Calibri</vt:lpstr>
      <vt:lpstr>Calibri Light</vt:lpstr>
      <vt:lpstr>Work Sans</vt:lpstr>
      <vt:lpstr>Office-tema</vt:lpstr>
      <vt:lpstr>1_Office-tema</vt:lpstr>
      <vt:lpstr>Samarbeid om tjenester til barn, unge og deres familier – barnekoordinator </vt:lpstr>
      <vt:lpstr>PowerPoint-presentasjon</vt:lpstr>
      <vt:lpstr>Barnekoordinator skal sørge for samordning av tjenestetilbudet</vt:lpstr>
      <vt:lpstr> Ny barnekoordinatorordning som del av Likeverdsreformen </vt:lpstr>
      <vt:lpstr>Begrunnelse og formål med barnekoordinator (fra Prop. 100 L)</vt:lpstr>
      <vt:lpstr>Hvor skal vi?</vt:lpstr>
      <vt:lpstr>Barnekoordinator  rett og plikt</vt:lpstr>
      <vt:lpstr>Rett til barnekoordinator</vt:lpstr>
      <vt:lpstr>Vilkårene for rett til barnekoordinator</vt:lpstr>
      <vt:lpstr>Vilkår 1: Familien venter barn eller har barn under 18 år</vt:lpstr>
      <vt:lpstr>  Barnekoordinator tildeles familien     </vt:lpstr>
      <vt:lpstr>  Barnekoordinator  </vt:lpstr>
      <vt:lpstr>Vilkår 2: Barnet har alvorlig sykdom, skade eller nedsatt funksjonsevne</vt:lpstr>
      <vt:lpstr>forts. Vilkår 2: Barnet har alvorlig sykdom, skade eller nedsatt funksjonsevne</vt:lpstr>
      <vt:lpstr>Vilkår 3: Barnet har behov for langvarige og sammensatte eller koordinerte helse- og omsorgstjenester og andre velferdstjenester</vt:lpstr>
      <vt:lpstr>Vilkår 3: Barnet har behov for langvarige og sammensatte eller koordinerte helse- og omsorgstjenester og andre velferdstjenester</vt:lpstr>
      <vt:lpstr>Betydningen av familiens omsorgsplikt og samlede omsorgsoppgaver</vt:lpstr>
      <vt:lpstr>BEHOV i sentrum for rettighetsvurderingen</vt:lpstr>
      <vt:lpstr>Forholdet mellom barnekoordinator og alminnelig koordinator </vt:lpstr>
      <vt:lpstr>Forholdet til koordinator i spesialisthelsetjenesten</vt:lpstr>
      <vt:lpstr>  </vt:lpstr>
      <vt:lpstr>Barnekoordinator</vt:lpstr>
      <vt:lpstr>Barnekoordinators myndighet til å koordinere</vt:lpstr>
      <vt:lpstr>Samarbeid på tvers av fag, nivåer og sektorer fordrer tydelig ledelse</vt:lpstr>
      <vt:lpstr>Utfordringsbilde – faktorer ved tjenestene </vt:lpstr>
      <vt:lpstr>PowerPoint-presentasjon</vt:lpstr>
      <vt:lpstr>Ledere må sikre rammer for utøvelse av rollen som barnekoordinator</vt:lpstr>
      <vt:lpstr>Samarbeid med spesialisthelsetjenesten og andre velferdstjenester </vt:lpstr>
      <vt:lpstr>Oppnevning av barnekoordinator </vt:lpstr>
      <vt:lpstr>Forholdet til andre funksjoner og roller med benevnelsen koordinator</vt:lpstr>
      <vt:lpstr>Barnekoordinators oppgaver</vt:lpstr>
      <vt:lpstr>Kompetanse i koordinatorrollen</vt:lpstr>
      <vt:lpstr>Avklaring av forventninger til rollen som barnekoordinator</vt:lpstr>
      <vt:lpstr>Lær av hverandre!!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Veileder: Samarbeid om tjenester til barn, unge og deres familier</dc:title>
  <dc:creator>Nina Søimer Andresen</dc:creator>
  <cp:lastModifiedBy>Egeland, Kaia Rødland</cp:lastModifiedBy>
  <cp:revision>5</cp:revision>
  <cp:lastPrinted>2023-04-18T06:59:35Z</cp:lastPrinted>
  <dcterms:created xsi:type="dcterms:W3CDTF">2022-09-14T07:52:21Z</dcterms:created>
  <dcterms:modified xsi:type="dcterms:W3CDTF">2023-05-08T12:58:01Z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0x0101004B6EC4D2469FDC4ABE75BD9CC72AE608</vt:lpwstr>
  </property>
  <property fmtid="{D5CDD505-2E9C-101B-9397-08002B2CF9AE}" pid="3" name="MediaServiceImageTags">
    <vt:lpwstr/>
  </property>
</Properties>
</file>