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2" r:id="rId3"/>
    <p:sldId id="469" r:id="rId4"/>
    <p:sldId id="470" r:id="rId5"/>
    <p:sldId id="471" r:id="rId6"/>
    <p:sldId id="463" r:id="rId7"/>
    <p:sldId id="458" r:id="rId8"/>
    <p:sldId id="467" r:id="rId9"/>
    <p:sldId id="459" r:id="rId10"/>
    <p:sldId id="460" r:id="rId11"/>
    <p:sldId id="465" r:id="rId12"/>
    <p:sldId id="462" r:id="rId13"/>
    <p:sldId id="464" r:id="rId14"/>
    <p:sldId id="468" r:id="rId15"/>
    <p:sldId id="466" r:id="rId16"/>
    <p:sldId id="444" r:id="rId17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EF7DBF3-5ED2-45CB-8590-69D6AE8692A7}">
          <p14:sldIdLst>
            <p14:sldId id="256"/>
            <p14:sldId id="472"/>
            <p14:sldId id="469"/>
            <p14:sldId id="470"/>
            <p14:sldId id="471"/>
            <p14:sldId id="463"/>
            <p14:sldId id="458"/>
            <p14:sldId id="467"/>
            <p14:sldId id="459"/>
            <p14:sldId id="460"/>
            <p14:sldId id="465"/>
            <p14:sldId id="462"/>
            <p14:sldId id="464"/>
            <p14:sldId id="468"/>
            <p14:sldId id="466"/>
            <p14:sldId id="444"/>
          </p14:sldIdLst>
        </p14:section>
        <p14:section name="Inndeling uten navn" id="{8B857F23-84A4-4FC5-AC75-CDE8A5D1061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'Ark1'!$B$168</c:f>
              <c:strCache>
                <c:ptCount val="1"/>
                <c:pt idx="0">
                  <c:v>Nei, jeg har aldri vært med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'Ark1'!$C$167:$F$167</c:f>
              <c:strCache>
                <c:ptCount val="4"/>
                <c:pt idx="0">
                  <c:v>Videregående trinn 1</c:v>
                </c:pt>
                <c:pt idx="1">
                  <c:v>10. trinn</c:v>
                </c:pt>
                <c:pt idx="2">
                  <c:v>9. trinn</c:v>
                </c:pt>
                <c:pt idx="3">
                  <c:v>8. trinn</c:v>
                </c:pt>
              </c:strCache>
            </c:strRef>
          </c:cat>
          <c:val>
            <c:numRef>
              <c:f>'Ark1'!$C$168:$F$168</c:f>
              <c:numCache>
                <c:formatCode>0%</c:formatCode>
                <c:ptCount val="4"/>
                <c:pt idx="0">
                  <c:v>9.8000000000000004E-2</c:v>
                </c:pt>
                <c:pt idx="1">
                  <c:v>9.5000000000000001E-2</c:v>
                </c:pt>
                <c:pt idx="2">
                  <c:v>9.5000000000000001E-2</c:v>
                </c:pt>
                <c:pt idx="3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2-465A-9844-EA1075AAE37E}"/>
            </c:ext>
          </c:extLst>
        </c:ser>
        <c:ser>
          <c:idx val="1"/>
          <c:order val="1"/>
          <c:tx>
            <c:strRef>
              <c:f>'Ark1'!$B$169</c:f>
              <c:strCache>
                <c:ptCount val="1"/>
                <c:pt idx="0">
                  <c:v>Nei, men jeg har vært med tidligere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'Ark1'!$C$167:$F$167</c:f>
              <c:strCache>
                <c:ptCount val="4"/>
                <c:pt idx="0">
                  <c:v>Videregående trinn 1</c:v>
                </c:pt>
                <c:pt idx="1">
                  <c:v>10. trinn</c:v>
                </c:pt>
                <c:pt idx="2">
                  <c:v>9. trinn</c:v>
                </c:pt>
                <c:pt idx="3">
                  <c:v>8. trinn</c:v>
                </c:pt>
              </c:strCache>
            </c:strRef>
          </c:cat>
          <c:val>
            <c:numRef>
              <c:f>'Ark1'!$C$169:$F$169</c:f>
              <c:numCache>
                <c:formatCode>0%</c:formatCode>
                <c:ptCount val="4"/>
                <c:pt idx="0">
                  <c:v>0.38100000000000001</c:v>
                </c:pt>
                <c:pt idx="1">
                  <c:v>0.28399999999999997</c:v>
                </c:pt>
                <c:pt idx="2">
                  <c:v>0.20300000000000001</c:v>
                </c:pt>
                <c:pt idx="3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2-465A-9844-EA1075AAE37E}"/>
            </c:ext>
          </c:extLst>
        </c:ser>
        <c:ser>
          <c:idx val="2"/>
          <c:order val="2"/>
          <c:tx>
            <c:strRef>
              <c:f>'Ark1'!$B$170</c:f>
              <c:strCache>
                <c:ptCount val="1"/>
                <c:pt idx="0">
                  <c:v>Ja, jeg er med nå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'Ark1'!$C$167:$F$167</c:f>
              <c:strCache>
                <c:ptCount val="4"/>
                <c:pt idx="0">
                  <c:v>Videregående trinn 1</c:v>
                </c:pt>
                <c:pt idx="1">
                  <c:v>10. trinn</c:v>
                </c:pt>
                <c:pt idx="2">
                  <c:v>9. trinn</c:v>
                </c:pt>
                <c:pt idx="3">
                  <c:v>8. trinn</c:v>
                </c:pt>
              </c:strCache>
            </c:strRef>
          </c:cat>
          <c:val>
            <c:numRef>
              <c:f>'Ark1'!$C$170:$F$170</c:f>
              <c:numCache>
                <c:formatCode>0%</c:formatCode>
                <c:ptCount val="4"/>
                <c:pt idx="0">
                  <c:v>0.52</c:v>
                </c:pt>
                <c:pt idx="1">
                  <c:v>0.621</c:v>
                </c:pt>
                <c:pt idx="2">
                  <c:v>0.70299999999999996</c:v>
                </c:pt>
                <c:pt idx="3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2-465A-9844-EA1075AAE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0913792"/>
        <c:axId val="280915328"/>
      </c:barChart>
      <c:catAx>
        <c:axId val="280913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80915328"/>
        <c:crosses val="autoZero"/>
        <c:auto val="1"/>
        <c:lblAlgn val="ctr"/>
        <c:lblOffset val="100"/>
        <c:noMultiLvlLbl val="0"/>
      </c:catAx>
      <c:valAx>
        <c:axId val="2809153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280913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'Psykisk helse'!$A$19:$A$31</c:f>
              <c:strCache>
                <c:ptCount val="13"/>
                <c:pt idx="0">
                  <c:v>Grimstad</c:v>
                </c:pt>
                <c:pt idx="1">
                  <c:v>Arendal</c:v>
                </c:pt>
                <c:pt idx="2">
                  <c:v>Kristiansand</c:v>
                </c:pt>
                <c:pt idx="3">
                  <c:v>Mandal</c:v>
                </c:pt>
                <c:pt idx="4">
                  <c:v>Kristiansandsregionen</c:v>
                </c:pt>
                <c:pt idx="5">
                  <c:v>Kristiansandsregionen  eks Kristiansand</c:v>
                </c:pt>
                <c:pt idx="6">
                  <c:v>Lindesnes-regionen</c:v>
                </c:pt>
                <c:pt idx="7">
                  <c:v>Lister-regionen</c:v>
                </c:pt>
                <c:pt idx="8">
                  <c:v>Setesdal</c:v>
                </c:pt>
                <c:pt idx="9">
                  <c:v>Østre Agder</c:v>
                </c:pt>
                <c:pt idx="10">
                  <c:v>Østre Agder eks Grimstad og Arendal</c:v>
                </c:pt>
                <c:pt idx="11">
                  <c:v>Aust-Agder</c:v>
                </c:pt>
                <c:pt idx="12">
                  <c:v>Vest-Agder</c:v>
                </c:pt>
              </c:strCache>
            </c:strRef>
          </c:cat>
          <c:val>
            <c:numRef>
              <c:f>'Psykisk helse'!$B$19:$B$31</c:f>
              <c:numCache>
                <c:formatCode>General</c:formatCode>
                <c:ptCount val="13"/>
                <c:pt idx="0">
                  <c:v>8</c:v>
                </c:pt>
                <c:pt idx="1">
                  <c:v>11.6</c:v>
                </c:pt>
                <c:pt idx="2">
                  <c:v>8.8000000000000007</c:v>
                </c:pt>
                <c:pt idx="3">
                  <c:v>6.9</c:v>
                </c:pt>
                <c:pt idx="4">
                  <c:v>9.3000000000000007</c:v>
                </c:pt>
                <c:pt idx="5">
                  <c:v>10.3</c:v>
                </c:pt>
                <c:pt idx="6">
                  <c:v>7</c:v>
                </c:pt>
                <c:pt idx="7">
                  <c:v>6.2</c:v>
                </c:pt>
                <c:pt idx="8">
                  <c:v>10</c:v>
                </c:pt>
                <c:pt idx="9">
                  <c:v>10.9</c:v>
                </c:pt>
                <c:pt idx="10">
                  <c:v>12.1</c:v>
                </c:pt>
                <c:pt idx="11">
                  <c:v>10.7</c:v>
                </c:pt>
                <c:pt idx="1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4-46E6-B8C9-EEC071680D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951904"/>
        <c:axId val="411953216"/>
      </c:barChart>
      <c:catAx>
        <c:axId val="4119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1953216"/>
        <c:crosses val="autoZero"/>
        <c:auto val="1"/>
        <c:lblAlgn val="ctr"/>
        <c:lblOffset val="100"/>
        <c:noMultiLvlLbl val="0"/>
      </c:catAx>
      <c:valAx>
        <c:axId val="4119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Andel</a:t>
                </a:r>
                <a:r>
                  <a:rPr lang="nb-NO" baseline="0"/>
                  <a:t> (prosent)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3.0555555555555555E-2"/>
              <c:y val="0.2139975211431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195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8EF7-C454-4A50-9504-A18B2C194A6C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3585-414E-45B4-A180-D3C03129EE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46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3E02-3EBE-437C-80FF-EEFD78932BFA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36B2C-E46D-4F3E-B29E-F4A3E3A6A3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51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6B2C-E46D-4F3E-B29E-F4A3E3A6A3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1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6B2C-E46D-4F3E-B29E-F4A3E3A6A36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81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6B2C-E46D-4F3E-B29E-F4A3E3A6A3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74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4" y="2130432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56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3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4" y="274640"/>
            <a:ext cx="2057401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4" y="274640"/>
            <a:ext cx="6019801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72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34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6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6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8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8" y="160020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91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8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63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6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1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7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871F-A543-0C49-ABA3-1E022EF4C619}" type="datetimeFigureOut">
              <a:rPr lang="nb-NO" smtClean="0"/>
              <a:t>17.04.2018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4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668D-4A68-7744-BEA2-5DC02E255B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25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1146772" y="1818297"/>
            <a:ext cx="69251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800" b="1" dirty="0" smtClean="0"/>
          </a:p>
          <a:p>
            <a:pPr algn="ctr"/>
            <a:r>
              <a:rPr lang="nb-NO" sz="3600" b="1" dirty="0" smtClean="0"/>
              <a:t>Innspillseminar </a:t>
            </a:r>
            <a:r>
              <a:rPr lang="nb-NO" sz="3600" b="1" dirty="0"/>
              <a:t>for ny nasjonal handlingsplan for </a:t>
            </a:r>
            <a:r>
              <a:rPr lang="nb-NO" sz="3600" b="1" dirty="0" smtClean="0"/>
              <a:t>fysisk aktivitet</a:t>
            </a:r>
          </a:p>
          <a:p>
            <a:pPr algn="ctr"/>
            <a:endParaRPr lang="nb-NO" sz="2000" dirty="0" smtClean="0">
              <a:cs typeface="Arial"/>
            </a:endParaRPr>
          </a:p>
          <a:p>
            <a:pPr algn="ctr"/>
            <a:r>
              <a:rPr lang="nb-NO" dirty="0"/>
              <a:t>Fysisk aktivitet - bakgrunnstall fra Agder </a:t>
            </a:r>
            <a:endParaRPr lang="nb-NO" dirty="0" smtClean="0"/>
          </a:p>
          <a:p>
            <a:pPr algn="ctr"/>
            <a:endParaRPr lang="nb-NO" sz="2000" b="1" dirty="0">
              <a:cs typeface="Arial"/>
            </a:endParaRPr>
          </a:p>
          <a:p>
            <a:pPr algn="ctr"/>
            <a:r>
              <a:rPr lang="nb-NO" sz="1200" dirty="0" smtClean="0">
                <a:cs typeface="Arial"/>
              </a:rPr>
              <a:t>Oddmund Frøystein</a:t>
            </a:r>
          </a:p>
          <a:p>
            <a:pPr algn="ctr"/>
            <a:r>
              <a:rPr lang="nb-NO" sz="1200" dirty="0" smtClean="0">
                <a:cs typeface="Arial"/>
              </a:rPr>
              <a:t>18.April 2018</a:t>
            </a:r>
          </a:p>
          <a:p>
            <a:pPr algn="ctr"/>
            <a:endParaRPr lang="nb-NO" sz="2000" b="1" dirty="0" smtClean="0">
              <a:cs typeface="Arial"/>
            </a:endParaRPr>
          </a:p>
          <a:p>
            <a:pPr algn="ctr"/>
            <a:endParaRPr lang="nb-NO" sz="3200" b="1" dirty="0" smtClean="0">
              <a:latin typeface="Arial"/>
              <a:cs typeface="Arial"/>
            </a:endParaRPr>
          </a:p>
          <a:p>
            <a:pPr algn="ctr"/>
            <a:endParaRPr lang="nb-NO" sz="1600" b="1" dirty="0" smtClean="0">
              <a:cs typeface="Arial"/>
            </a:endParaRPr>
          </a:p>
          <a:p>
            <a:pPr algn="ctr"/>
            <a:endParaRPr lang="nb-NO" sz="1600" b="1" dirty="0">
              <a:cs typeface="Arial"/>
            </a:endParaRPr>
          </a:p>
          <a:p>
            <a:pPr algn="ctr"/>
            <a:endParaRPr lang="nb-N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1065" y="274637"/>
            <a:ext cx="8661678" cy="1143000"/>
          </a:xfrm>
        </p:spPr>
        <p:txBody>
          <a:bodyPr>
            <a:normAutofit fontScale="90000"/>
          </a:bodyPr>
          <a:lstStyle/>
          <a:p>
            <a:r>
              <a:rPr lang="nb-NO" sz="2700" b="1" dirty="0" smtClean="0"/>
              <a:t/>
            </a:r>
            <a:br>
              <a:rPr lang="nb-NO" sz="2700" b="1" dirty="0" smtClean="0"/>
            </a:br>
            <a:r>
              <a:rPr lang="nb-NO" sz="2700" b="1" dirty="0" smtClean="0"/>
              <a:t/>
            </a:r>
            <a:br>
              <a:rPr lang="nb-NO" sz="2700" b="1" dirty="0" smtClean="0"/>
            </a:br>
            <a:r>
              <a:rPr lang="nb-NO" sz="2700" b="1" dirty="0" smtClean="0"/>
              <a:t>Er </a:t>
            </a:r>
            <a:r>
              <a:rPr lang="nb-NO" sz="2700" b="1" dirty="0"/>
              <a:t>du, eller har du tidligere vært, med i noen organisasjon, klubb, lag eller forening etter at du fylte ti år?</a:t>
            </a:r>
            <a:r>
              <a:rPr lang="nb-NO" b="1" dirty="0"/>
              <a:t/>
            </a:r>
            <a:br>
              <a:rPr lang="nb-NO" b="1" dirty="0"/>
            </a:br>
            <a:endParaRPr lang="nb-NO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/>
          <p:cNvSpPr/>
          <p:nvPr/>
        </p:nvSpPr>
        <p:spPr>
          <a:xfrm>
            <a:off x="3537284" y="6250974"/>
            <a:ext cx="206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Ung i Agder 2016</a:t>
            </a:r>
          </a:p>
        </p:txBody>
      </p:sp>
    </p:spTree>
    <p:extLst>
      <p:ext uri="{BB962C8B-B14F-4D97-AF65-F5344CB8AC3E}">
        <p14:creationId xmlns:p14="http://schemas.microsoft.com/office/powerpoint/2010/main" val="20749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Transportfordeling på daglige reiser</a:t>
            </a:r>
            <a:endParaRPr lang="nb-NO" sz="36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8324"/>
            <a:ext cx="8229600" cy="429078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55837"/>
            <a:ext cx="3524250" cy="7048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54801"/>
            <a:ext cx="3524250" cy="1343025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>
            <a:off x="2468880" y="3108960"/>
            <a:ext cx="1005840" cy="1463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4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Transportfordeling på daglige reiser</a:t>
            </a:r>
            <a:endParaRPr lang="nb-NO" sz="36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7787"/>
            <a:ext cx="8229600" cy="42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Transportfordeling på daglige reiser</a:t>
            </a:r>
            <a:endParaRPr lang="nb-NO" sz="36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7787"/>
            <a:ext cx="8229600" cy="4290789"/>
          </a:xfrm>
          <a:prstGeom prst="rect">
            <a:avLst/>
          </a:prstGeom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38" y="1417637"/>
            <a:ext cx="3358724" cy="2138204"/>
          </a:xfrm>
          <a:prstGeom prst="rect">
            <a:avLst/>
          </a:prstGeom>
        </p:spPr>
      </p:pic>
      <p:cxnSp>
        <p:nvCxnSpPr>
          <p:cNvPr id="5" name="Rett pilkobling 4"/>
          <p:cNvCxnSpPr/>
          <p:nvPr/>
        </p:nvCxnSpPr>
        <p:spPr>
          <a:xfrm flipH="1">
            <a:off x="3337560" y="3234690"/>
            <a:ext cx="960120" cy="1874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0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36" y="1097280"/>
            <a:ext cx="8958928" cy="39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10" y="1499227"/>
            <a:ext cx="8229600" cy="4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Andel med psykiske plager i Agder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910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6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Spillemidler - økning i søknadsbeløp </a:t>
            </a:r>
            <a:endParaRPr lang="nb-NO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02" y="2890158"/>
            <a:ext cx="7332383" cy="19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Søknader til friluftsanlegg (Spillemidler)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55886"/>
              </p:ext>
            </p:extLst>
          </p:nvPr>
        </p:nvGraphicFramePr>
        <p:xfrm>
          <a:off x="549048" y="1825424"/>
          <a:ext cx="7916862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egneark" r:id="rId3" imgW="7917136" imgH="1874354" progId="Excel.Sheet.12">
                  <p:embed/>
                </p:oleObj>
              </mc:Choice>
              <mc:Fallback>
                <p:oleObj name="Regneark" r:id="rId3" imgW="7917136" imgH="1874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048" y="1825424"/>
                        <a:ext cx="7916862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50636"/>
              </p:ext>
            </p:extLst>
          </p:nvPr>
        </p:nvGraphicFramePr>
        <p:xfrm>
          <a:off x="549048" y="3925481"/>
          <a:ext cx="8198643" cy="181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egneark" r:id="rId5" imgW="8480929" imgH="1874354" progId="Excel.Sheet.12">
                  <p:embed/>
                </p:oleObj>
              </mc:Choice>
              <mc:Fallback>
                <p:oleObj name="Regneark" r:id="rId5" imgW="8480929" imgH="1874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048" y="3925481"/>
                        <a:ext cx="8198643" cy="181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Målsetting friluftsliv (FK)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Beholde </a:t>
            </a:r>
            <a:r>
              <a:rPr lang="nb-NO" dirty="0"/>
              <a:t>(sikre)</a:t>
            </a:r>
            <a:r>
              <a:rPr lang="nb-NO" dirty="0" smtClean="0"/>
              <a:t> areal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Tilrettelegge for lavterskel friluftsliv</a:t>
            </a:r>
          </a:p>
          <a:p>
            <a:r>
              <a:rPr lang="nb-NO" dirty="0" smtClean="0"/>
              <a:t>Stimulere til aktivitet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- Der det bor folk!! </a:t>
            </a:r>
            <a:endParaRPr lang="nb-NO" dirty="0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7" y="2120788"/>
            <a:ext cx="8177465" cy="13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Planlegging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229283"/>
            <a:ext cx="5167993" cy="5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5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b="1" dirty="0" smtClean="0"/>
              <a:t>Vurdering av tilgjengelighet til kulturtilbud og idrettsanlegg i lokalmiljø/kommune </a:t>
            </a:r>
            <a:endParaRPr lang="nb-NO" sz="28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8" y="1417637"/>
            <a:ext cx="9093182" cy="42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Lokal tilrettelegging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800" b="1" dirty="0"/>
              <a:t>H</a:t>
            </a:r>
            <a:r>
              <a:rPr lang="nb-NO" sz="1800" b="1" dirty="0" smtClean="0"/>
              <a:t>vordan </a:t>
            </a:r>
            <a:r>
              <a:rPr lang="nb-NO" sz="1800" b="1" dirty="0"/>
              <a:t>opplever ungdommene </a:t>
            </a:r>
            <a:r>
              <a:rPr lang="nb-NO" sz="1800" b="1" dirty="0" smtClean="0"/>
              <a:t>at </a:t>
            </a:r>
            <a:r>
              <a:rPr lang="nb-NO" sz="1800" b="1" dirty="0"/>
              <a:t>tilbudet </a:t>
            </a:r>
            <a:r>
              <a:rPr lang="nb-NO" sz="1800" b="1" dirty="0" smtClean="0"/>
              <a:t>er </a:t>
            </a:r>
            <a:r>
              <a:rPr lang="nb-NO" sz="1800" b="1" dirty="0"/>
              <a:t>når det </a:t>
            </a:r>
            <a:r>
              <a:rPr lang="nb-NO" sz="1800" b="1" dirty="0" smtClean="0"/>
              <a:t>gjelder:</a:t>
            </a:r>
          </a:p>
          <a:p>
            <a:pPr marL="0" indent="0">
              <a:buNone/>
            </a:pPr>
            <a:r>
              <a:rPr lang="nb-NO" sz="1800" b="1" dirty="0" smtClean="0"/>
              <a:t> </a:t>
            </a:r>
          </a:p>
          <a:p>
            <a:pPr>
              <a:buAutoNum type="arabicParenR"/>
            </a:pPr>
            <a:r>
              <a:rPr lang="nb-NO" sz="1800" b="1" u="sng" dirty="0" smtClean="0"/>
              <a:t>Lokaler </a:t>
            </a:r>
            <a:r>
              <a:rPr lang="nb-NO" sz="1800" b="1" u="sng" dirty="0"/>
              <a:t>for å treffe andre unge på fritida </a:t>
            </a:r>
            <a:r>
              <a:rPr lang="nb-NO" sz="1800" b="1" dirty="0"/>
              <a:t>(fritidsklubb, ungdomshus eller lignende</a:t>
            </a:r>
            <a:r>
              <a:rPr lang="nb-NO" sz="1800" b="1" dirty="0" smtClean="0"/>
              <a:t>)</a:t>
            </a:r>
          </a:p>
          <a:p>
            <a:pPr>
              <a:buAutoNum type="arabicParenR"/>
            </a:pPr>
            <a:r>
              <a:rPr lang="nb-NO" sz="1800" b="1" u="sng" dirty="0" smtClean="0"/>
              <a:t>Idrettsanlegg</a:t>
            </a:r>
            <a:r>
              <a:rPr lang="nb-NO" sz="1800" b="1" dirty="0" smtClean="0"/>
              <a:t> </a:t>
            </a:r>
          </a:p>
          <a:p>
            <a:pPr>
              <a:buAutoNum type="arabicParenR"/>
            </a:pPr>
            <a:r>
              <a:rPr lang="nb-NO" sz="1800" b="1" u="sng" dirty="0" smtClean="0"/>
              <a:t>Kulturtilbudet</a:t>
            </a:r>
            <a:r>
              <a:rPr lang="nb-NO" sz="1800" b="1" dirty="0" smtClean="0"/>
              <a:t> </a:t>
            </a:r>
            <a:r>
              <a:rPr lang="nb-NO" sz="1800" b="1" dirty="0"/>
              <a:t>(kino, konsertscener, bibliotek eller lignende) og </a:t>
            </a:r>
            <a:endParaRPr lang="nb-NO" sz="1800" b="1" dirty="0" smtClean="0"/>
          </a:p>
          <a:p>
            <a:pPr>
              <a:buAutoNum type="arabicParenR"/>
            </a:pPr>
            <a:r>
              <a:rPr lang="nb-NO" sz="1800" b="1" u="sng" dirty="0" smtClean="0"/>
              <a:t>Kollektivtilbudet </a:t>
            </a:r>
            <a:r>
              <a:rPr lang="nb-NO" sz="1800" b="1" dirty="0"/>
              <a:t>(buss, tog, trikk eller lignende).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 smtClean="0"/>
              <a:t>Stor variasjon i Agder (fra </a:t>
            </a:r>
            <a:r>
              <a:rPr lang="nb-NO" sz="1800" b="1" dirty="0"/>
              <a:t>17 % i Gjerstad til 64 % i </a:t>
            </a:r>
            <a:r>
              <a:rPr lang="nb-NO" sz="1800" b="1" dirty="0" smtClean="0"/>
              <a:t>Farsund</a:t>
            </a:r>
            <a:r>
              <a:rPr lang="nb-NO" sz="1800" b="1" dirty="0"/>
              <a:t>)</a:t>
            </a:r>
          </a:p>
          <a:p>
            <a:endParaRPr lang="nb-NO" sz="1400" dirty="0"/>
          </a:p>
        </p:txBody>
      </p:sp>
      <p:pic>
        <p:nvPicPr>
          <p:cNvPr id="7" name="Plassholder for innhold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168503" y="5599142"/>
            <a:ext cx="1795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b-NO" sz="1200" dirty="0"/>
              <a:t>Kilde: Ung i Agder 2016</a:t>
            </a:r>
          </a:p>
        </p:txBody>
      </p:sp>
    </p:spTree>
    <p:extLst>
      <p:ext uri="{BB962C8B-B14F-4D97-AF65-F5344CB8AC3E}">
        <p14:creationId xmlns:p14="http://schemas.microsoft.com/office/powerpoint/2010/main" val="11187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2698" y="1063307"/>
            <a:ext cx="8229600" cy="11430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" y="148590"/>
            <a:ext cx="9091276" cy="450998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88" y="4899202"/>
            <a:ext cx="4766310" cy="71693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348" y="4952374"/>
            <a:ext cx="4030118" cy="6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/>
              <a:t>Organisert aktivitet</a:t>
            </a:r>
            <a:endParaRPr lang="nb-NO" b="1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71689" y="1281004"/>
            <a:ext cx="4686672" cy="454265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32563" y="1984350"/>
            <a:ext cx="42303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Andelen ungdomsskoleelever </a:t>
            </a:r>
            <a:endParaRPr lang="nb-NO" sz="2000" b="1" dirty="0" smtClean="0"/>
          </a:p>
          <a:p>
            <a:r>
              <a:rPr lang="nb-NO" sz="2000" b="1" dirty="0" smtClean="0"/>
              <a:t>som </a:t>
            </a:r>
            <a:r>
              <a:rPr lang="nb-NO" sz="2000" b="1" dirty="0"/>
              <a:t>er medlem av en organisasjon, </a:t>
            </a:r>
            <a:r>
              <a:rPr lang="nb-NO" sz="2000" b="1" dirty="0" smtClean="0"/>
              <a:t>klubb</a:t>
            </a:r>
            <a:r>
              <a:rPr lang="nb-NO" sz="2000" b="1" dirty="0"/>
              <a:t>, lag eller </a:t>
            </a:r>
            <a:r>
              <a:rPr lang="nb-NO" sz="2000" b="1" dirty="0" smtClean="0"/>
              <a:t>forening</a:t>
            </a:r>
          </a:p>
          <a:p>
            <a:endParaRPr lang="nb-NO" sz="12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856324" y="4047114"/>
            <a:ext cx="2831422" cy="1152128"/>
          </a:xfrm>
        </p:spPr>
        <p:txBody>
          <a:bodyPr>
            <a:normAutofit lnSpcReduction="10000"/>
          </a:bodyPr>
          <a:lstStyle/>
          <a:p>
            <a:endParaRPr lang="nb-NO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Høyere </a:t>
            </a:r>
            <a:r>
              <a:rPr lang="nb-NO" sz="1800" dirty="0"/>
              <a:t>enn landet </a:t>
            </a:r>
            <a:r>
              <a:rPr lang="nb-NO" sz="1800" dirty="0" smtClean="0"/>
              <a:t>ellers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Variasjon </a:t>
            </a:r>
            <a:r>
              <a:rPr lang="nb-NO" sz="1800" dirty="0"/>
              <a:t>i Agder</a:t>
            </a:r>
          </a:p>
          <a:p>
            <a:endParaRPr lang="nb-NO" sz="1200" dirty="0"/>
          </a:p>
        </p:txBody>
      </p:sp>
      <p:sp>
        <p:nvSpPr>
          <p:cNvPr id="3" name="Rektangel 2"/>
          <p:cNvSpPr/>
          <p:nvPr/>
        </p:nvSpPr>
        <p:spPr>
          <a:xfrm>
            <a:off x="5593410" y="5746374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Kilde: «Ung i Agder 2016»</a:t>
            </a:r>
          </a:p>
        </p:txBody>
      </p:sp>
    </p:spTree>
    <p:extLst>
      <p:ext uri="{BB962C8B-B14F-4D97-AF65-F5344CB8AC3E}">
        <p14:creationId xmlns:p14="http://schemas.microsoft.com/office/powerpoint/2010/main" val="40230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f_mal_0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vaf_mal_002</Template>
  <TotalTime>2204</TotalTime>
  <Words>194</Words>
  <Application>Microsoft Office PowerPoint</Application>
  <PresentationFormat>Skjermfremvisning (4:3)</PresentationFormat>
  <Paragraphs>50</Paragraphs>
  <Slides>16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vaf_mal_002</vt:lpstr>
      <vt:lpstr>Microsoft Excel-regneark</vt:lpstr>
      <vt:lpstr>PowerPoint-presentasjon</vt:lpstr>
      <vt:lpstr>Spillemidler - økning i søknadsbeløp </vt:lpstr>
      <vt:lpstr>Søknader til friluftsanlegg (Spillemidler) </vt:lpstr>
      <vt:lpstr>Målsetting friluftsliv (FK) </vt:lpstr>
      <vt:lpstr>Planlegging </vt:lpstr>
      <vt:lpstr>Vurdering av tilgjengelighet til kulturtilbud og idrettsanlegg i lokalmiljø/kommune </vt:lpstr>
      <vt:lpstr>Lokal tilrettelegging</vt:lpstr>
      <vt:lpstr>PowerPoint-presentasjon</vt:lpstr>
      <vt:lpstr>Organisert aktivitet</vt:lpstr>
      <vt:lpstr>  Er du, eller har du tidligere vært, med i noen organisasjon, klubb, lag eller forening etter at du fylte ti år? </vt:lpstr>
      <vt:lpstr>Transportfordeling på daglige reiser</vt:lpstr>
      <vt:lpstr>Transportfordeling på daglige reiser</vt:lpstr>
      <vt:lpstr>Transportfordeling på daglige reiser</vt:lpstr>
      <vt:lpstr>PowerPoint-presentasjon</vt:lpstr>
      <vt:lpstr>PowerPoint-presentasjon</vt:lpstr>
      <vt:lpstr>Andel med psykiske plager i Agder</vt:lpstr>
    </vt:vector>
  </TitlesOfParts>
  <Company>Vest-Agder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Frøystein, Oddmund</dc:creator>
  <cp:lastModifiedBy>Frøystein, Oddmund</cp:lastModifiedBy>
  <cp:revision>154</cp:revision>
  <cp:lastPrinted>2018-02-12T14:45:42Z</cp:lastPrinted>
  <dcterms:created xsi:type="dcterms:W3CDTF">2017-03-05T19:17:23Z</dcterms:created>
  <dcterms:modified xsi:type="dcterms:W3CDTF">2018-04-17T19:57:37Z</dcterms:modified>
</cp:coreProperties>
</file>