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64" r:id="rId2"/>
    <p:sldId id="272" r:id="rId3"/>
    <p:sldId id="280" r:id="rId4"/>
    <p:sldId id="319" r:id="rId5"/>
    <p:sldId id="281" r:id="rId6"/>
    <p:sldId id="329" r:id="rId7"/>
    <p:sldId id="330" r:id="rId8"/>
    <p:sldId id="331" r:id="rId9"/>
    <p:sldId id="332" r:id="rId10"/>
    <p:sldId id="282" r:id="rId11"/>
    <p:sldId id="283" r:id="rId12"/>
    <p:sldId id="287" r:id="rId13"/>
    <p:sldId id="293" r:id="rId14"/>
    <p:sldId id="315" r:id="rId15"/>
    <p:sldId id="328" r:id="rId16"/>
    <p:sldId id="295" r:id="rId17"/>
    <p:sldId id="316" r:id="rId18"/>
    <p:sldId id="317" r:id="rId19"/>
    <p:sldId id="304" r:id="rId20"/>
    <p:sldId id="318" r:id="rId21"/>
    <p:sldId id="333" r:id="rId22"/>
    <p:sldId id="326" r:id="rId23"/>
    <p:sldId id="325" r:id="rId24"/>
    <p:sldId id="313" r:id="rId25"/>
    <p:sldId id="294" r:id="rId26"/>
    <p:sldId id="314" r:id="rId27"/>
    <p:sldId id="322" r:id="rId28"/>
  </p:sldIdLst>
  <p:sldSz cx="9144000" cy="6858000" type="screen4x3"/>
  <p:notesSz cx="6735763" cy="9866313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9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64" d="100"/>
          <a:sy n="64" d="100"/>
        </p:scale>
        <p:origin x="1340" y="36"/>
      </p:cViewPr>
      <p:guideLst>
        <p:guide orient="horz" pos="2160"/>
        <p:guide pos="319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4B8E507F-8C53-4240-BBF7-9AD8D7EFEFE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B2C59C77-4516-4FA0-B4E4-78D1CADE583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9BE6CA-A499-466A-9FFE-7FE3BF01F3FE}" type="datetimeFigureOut">
              <a:rPr lang="nb-NO" smtClean="0"/>
              <a:t>14.jun 2018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B6FD7D18-0E5F-4F20-9285-8C4AB88A180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A0E9DD2-2AED-4F8C-AAC8-673150D48C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465165-EE73-4619-AEDF-8E96607E5DA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869309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76B818-2EDD-4E43-B695-840BEFC3A6DD}" type="datetimeFigureOut">
              <a:rPr lang="nb-NO" smtClean="0"/>
              <a:t>14.jun 2018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AF5F83-9EE4-401B-B2F8-3D34D702E31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69211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4131001/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7, 12?, 5 og 11 med.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F5F83-9EE4-401B-B2F8-3D34D702E312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8230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800" dirty="0">
              <a:latin typeface="Calibri" panose="020F0502020204030204" pitchFamily="34" charset="0"/>
            </a:endParaRPr>
          </a:p>
          <a:p>
            <a:r>
              <a:rPr lang="nb-NO" dirty="0">
                <a:latin typeface="Arial" panose="020B0604020202020204" pitchFamily="34" charset="0"/>
              </a:rPr>
              <a:t>•</a:t>
            </a:r>
            <a:r>
              <a:rPr lang="nb-NO" dirty="0">
                <a:latin typeface="Calibri" panose="020F0502020204030204" pitchFamily="34" charset="0"/>
              </a:rPr>
              <a:t>Ved valg av én melkevariant: </a:t>
            </a:r>
            <a:r>
              <a:rPr lang="nb-NO" b="1" dirty="0">
                <a:latin typeface="Calibri" panose="020F0502020204030204" pitchFamily="34" charset="0"/>
              </a:rPr>
              <a:t>Lettmelk tilsatt vitamin D </a:t>
            </a:r>
          </a:p>
          <a:p>
            <a:endParaRPr lang="nb-NO" dirty="0">
              <a:latin typeface="Calibri" panose="020F0502020204030204" pitchFamily="34" charset="0"/>
            </a:endParaRPr>
          </a:p>
          <a:p>
            <a:r>
              <a:rPr lang="nb-NO" dirty="0">
                <a:latin typeface="Arial" panose="020B0604020202020204" pitchFamily="34" charset="0"/>
              </a:rPr>
              <a:t>•</a:t>
            </a:r>
            <a:r>
              <a:rPr lang="nb-NO" dirty="0">
                <a:latin typeface="Calibri" panose="020F0502020204030204" pitchFamily="34" charset="0"/>
              </a:rPr>
              <a:t>Helmelk bør ikke tilbys </a:t>
            </a:r>
          </a:p>
          <a:p>
            <a:endParaRPr lang="nb-NO" dirty="0">
              <a:latin typeface="Calibri" panose="020F0502020204030204" pitchFamily="34" charset="0"/>
            </a:endParaRPr>
          </a:p>
          <a:p>
            <a:r>
              <a:rPr lang="nb-NO" dirty="0">
                <a:latin typeface="Arial" panose="020B0604020202020204" pitchFamily="34" charset="0"/>
              </a:rPr>
              <a:t>•</a:t>
            </a:r>
            <a:r>
              <a:rPr lang="nb-NO" dirty="0">
                <a:latin typeface="Calibri" panose="020F0502020204030204" pitchFamily="34" charset="0"/>
              </a:rPr>
              <a:t>Vann bør alltid være tilgjengelig som tørstedrikk </a:t>
            </a:r>
          </a:p>
          <a:p>
            <a:endParaRPr lang="nb-NO" dirty="0">
              <a:latin typeface="Calibri" panose="020F0502020204030204" pitchFamily="34" charset="0"/>
            </a:endParaRPr>
          </a:p>
          <a:p>
            <a:r>
              <a:rPr lang="nb-NO" dirty="0"/>
              <a:t>Servering av kaker, kjeks, is, saft og liknende bør begrenses i barnehagen. Godteri, snacks og brus bør unngås </a:t>
            </a:r>
          </a:p>
          <a:p>
            <a:endParaRPr lang="nb-NO" dirty="0"/>
          </a:p>
          <a:p>
            <a:r>
              <a:rPr lang="nb-NO" dirty="0"/>
              <a:t>•Blir mange bursdager i løpet av et barnehageår </a:t>
            </a:r>
          </a:p>
          <a:p>
            <a:r>
              <a:rPr lang="nb-NO" dirty="0"/>
              <a:t>•Finne alternativ til sukkerholdig mat og drikke </a:t>
            </a:r>
          </a:p>
          <a:p>
            <a:endParaRPr lang="nb-NO" dirty="0"/>
          </a:p>
          <a:p>
            <a:endParaRPr lang="nb-NO" dirty="0"/>
          </a:p>
          <a:p>
            <a:r>
              <a:rPr lang="nb-NO" dirty="0"/>
              <a:t>«de fleste»…..</a:t>
            </a:r>
          </a:p>
          <a:p>
            <a:endParaRPr lang="nb-NO" dirty="0">
              <a:latin typeface="Calibri" panose="020F0502020204030204" pitchFamily="34" charset="0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F5F83-9EE4-401B-B2F8-3D34D702E312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38920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D-</a:t>
            </a:r>
            <a:r>
              <a:rPr lang="en-US" dirty="0" err="1"/>
              <a:t>vit</a:t>
            </a:r>
            <a:r>
              <a:rPr lang="en-US" dirty="0"/>
              <a:t>: Melk </a:t>
            </a:r>
            <a:r>
              <a:rPr lang="en-US" dirty="0" err="1"/>
              <a:t>tilsatt</a:t>
            </a:r>
            <a:r>
              <a:rPr lang="en-US" dirty="0"/>
              <a:t> D, </a:t>
            </a:r>
            <a:r>
              <a:rPr lang="en-US" dirty="0" err="1"/>
              <a:t>Jern</a:t>
            </a:r>
            <a:r>
              <a:rPr lang="en-US" dirty="0"/>
              <a:t>: </a:t>
            </a:r>
            <a:r>
              <a:rPr lang="en-US" dirty="0" err="1"/>
              <a:t>grovt</a:t>
            </a:r>
            <a:r>
              <a:rPr lang="en-US" dirty="0"/>
              <a:t> </a:t>
            </a:r>
            <a:r>
              <a:rPr lang="en-US" dirty="0" err="1"/>
              <a:t>brød</a:t>
            </a:r>
            <a:r>
              <a:rPr lang="en-US" dirty="0"/>
              <a:t> og </a:t>
            </a:r>
            <a:r>
              <a:rPr lang="en-US" dirty="0" err="1"/>
              <a:t>rødt</a:t>
            </a:r>
            <a:r>
              <a:rPr lang="en-US" dirty="0"/>
              <a:t> </a:t>
            </a:r>
            <a:r>
              <a:rPr lang="en-US" dirty="0" err="1"/>
              <a:t>kjøtt</a:t>
            </a:r>
            <a:r>
              <a:rPr lang="en-US" dirty="0"/>
              <a:t> og </a:t>
            </a:r>
            <a:r>
              <a:rPr lang="en-US" dirty="0" err="1"/>
              <a:t>det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inneh</a:t>
            </a:r>
            <a:r>
              <a:rPr lang="en-US" dirty="0"/>
              <a:t>. </a:t>
            </a:r>
            <a:r>
              <a:rPr lang="en-US" dirty="0" err="1"/>
              <a:t>Vit</a:t>
            </a:r>
            <a:r>
              <a:rPr lang="en-US" dirty="0"/>
              <a:t> c)</a:t>
            </a:r>
          </a:p>
          <a:p>
            <a:r>
              <a:rPr lang="en-US" dirty="0"/>
              <a:t>These results indicate that free school fruit might contribute to prevent future excessive weight gain, fra </a:t>
            </a:r>
            <a:b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Free</a:t>
            </a:r>
            <a:r>
              <a:rPr lang="nb-NO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school</a:t>
            </a:r>
            <a:r>
              <a:rPr lang="nb-NO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fruit</a:t>
            </a:r>
            <a:r>
              <a:rPr lang="nb-NO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nb-NO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</a:t>
            </a:r>
            <a:r>
              <a:rPr lang="nb-NO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 </a:t>
            </a:r>
            <a:r>
              <a:rPr lang="nb-NO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extra</a:t>
            </a:r>
            <a:r>
              <a:rPr lang="nb-NO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piece</a:t>
            </a:r>
            <a:r>
              <a:rPr lang="nb-NO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nb-NO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fruit</a:t>
            </a:r>
            <a:r>
              <a:rPr lang="nb-NO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every</a:t>
            </a:r>
            <a:r>
              <a:rPr lang="nb-NO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school</a:t>
            </a:r>
            <a:r>
              <a:rPr lang="nb-NO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day</a:t>
            </a:r>
            <a:r>
              <a:rPr lang="nb-NO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contribute</a:t>
            </a:r>
            <a:r>
              <a:rPr lang="nb-NO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nb-NO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b-NO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prevention</a:t>
            </a:r>
            <a:r>
              <a:rPr lang="nb-NO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nb-NO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future</a:t>
            </a:r>
            <a:r>
              <a:rPr lang="nb-NO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weight</a:t>
            </a:r>
            <a:r>
              <a:rPr lang="nb-NO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gain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Bere, Elling; Klepp, Knut Inge; Øverby, Nina Cecilie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2014</a:t>
            </a: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https://www.ncbi.nlm.nih.gov/pmc/articles/PMC4131001/</a:t>
            </a: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F5F83-9EE4-401B-B2F8-3D34D702E312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0246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350 gram, </a:t>
            </a:r>
            <a:r>
              <a:rPr lang="nb-NO" dirty="0">
                <a:ea typeface="Calibri" panose="020F0502020204030204" pitchFamily="34" charset="0"/>
                <a:cs typeface="Arial" panose="020B0604020202020204" pitchFamily="34" charset="0"/>
              </a:rPr>
              <a:t>(eplejuice på salat),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F5F83-9EE4-401B-B2F8-3D34D702E312}" type="slidenum">
              <a:rPr lang="nb-NO" smtClean="0"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5287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F5F83-9EE4-401B-B2F8-3D34D702E312}" type="slidenum">
              <a:rPr lang="nb-NO" smtClean="0"/>
              <a:t>27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33217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dot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502" y="4380293"/>
            <a:ext cx="4247497" cy="2477706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28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60045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D2A4E-DBAD-D545-9153-5137D499ABE0}" type="datetimeFigureOut">
              <a:rPr lang="nb-NO" smtClean="0"/>
              <a:t>14.jun 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B91AF-FEAD-BE43-948B-E8F431FEDE1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48290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snakkebobler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988" y="2202744"/>
            <a:ext cx="6161061" cy="3201811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844" y="3372637"/>
            <a:ext cx="7471211" cy="901594"/>
          </a:xfrm>
        </p:spPr>
        <p:txBody>
          <a:bodyPr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D2A4E-DBAD-D545-9153-5137D499ABE0}" type="datetimeFigureOut">
              <a:rPr lang="nb-NO" smtClean="0"/>
              <a:t>14.jun 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B91AF-FEAD-BE43-948B-E8F431FEDE1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73095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dots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8968"/>
            <a:ext cx="2358788" cy="1419032"/>
          </a:xfrm>
          <a:prstGeom prst="rect">
            <a:avLst/>
          </a:prstGeom>
        </p:spPr>
      </p:pic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D2A4E-DBAD-D545-9153-5137D499ABE0}" type="datetimeFigureOut">
              <a:rPr lang="nb-NO" smtClean="0"/>
              <a:t>14.jun 2018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B91AF-FEAD-BE43-948B-E8F431FEDE1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81865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dot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502" y="4380293"/>
            <a:ext cx="4247497" cy="2477706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D2A4E-DBAD-D545-9153-5137D499ABE0}" type="datetimeFigureOut">
              <a:rPr lang="nb-NO" smtClean="0"/>
              <a:t>14.jun 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B91AF-FEAD-BE43-948B-E8F431FEDE1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41175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i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dots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8968"/>
            <a:ext cx="2358788" cy="1419032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843" y="2469586"/>
            <a:ext cx="4053113" cy="365657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260420" y="2469586"/>
            <a:ext cx="3883580" cy="321438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D2A4E-DBAD-D545-9153-5137D499ABE0}" type="datetimeFigureOut">
              <a:rPr lang="nb-NO" smtClean="0"/>
              <a:t>14.jun 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B91AF-FEAD-BE43-948B-E8F431FEDE1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2827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885914"/>
            <a:ext cx="9144000" cy="59720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595959"/>
              </a:solidFill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chemeClr val="bg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843" y="2469586"/>
            <a:ext cx="4053113" cy="3656577"/>
          </a:xfrm>
        </p:spPr>
        <p:txBody>
          <a:bodyPr>
            <a:normAutofit/>
          </a:bodyPr>
          <a:lstStyle>
            <a:lvl1pPr>
              <a:defRPr sz="1800">
                <a:solidFill>
                  <a:srgbClr val="FFFFFF"/>
                </a:solidFill>
              </a:defRPr>
            </a:lvl1pPr>
            <a:lvl2pPr>
              <a:defRPr sz="1800">
                <a:solidFill>
                  <a:srgbClr val="FFFFFF"/>
                </a:solidFill>
              </a:defRPr>
            </a:lvl2pPr>
            <a:lvl3pPr>
              <a:defRPr sz="1800">
                <a:solidFill>
                  <a:srgbClr val="FFFFFF"/>
                </a:solidFill>
              </a:defRPr>
            </a:lvl3pPr>
            <a:lvl4pPr>
              <a:defRPr sz="1800">
                <a:solidFill>
                  <a:srgbClr val="FFFFFF"/>
                </a:solidFill>
              </a:defRPr>
            </a:lvl4pPr>
            <a:lvl5pPr>
              <a:defRPr sz="18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260420" y="2469586"/>
            <a:ext cx="3883580" cy="3214381"/>
          </a:xfrm>
        </p:spPr>
        <p:txBody>
          <a:bodyPr>
            <a:normAutofit/>
          </a:bodyPr>
          <a:lstStyle>
            <a:lvl1pPr>
              <a:defRPr sz="1800">
                <a:solidFill>
                  <a:srgbClr val="FFFFFF"/>
                </a:solidFill>
              </a:defRPr>
            </a:lvl1pPr>
            <a:lvl2pPr>
              <a:defRPr sz="1800">
                <a:solidFill>
                  <a:srgbClr val="FFFFFF"/>
                </a:solidFill>
              </a:defRPr>
            </a:lvl2pPr>
            <a:lvl3pPr>
              <a:defRPr sz="1800">
                <a:solidFill>
                  <a:srgbClr val="FFFFFF"/>
                </a:solidFill>
              </a:defRPr>
            </a:lvl3pPr>
            <a:lvl4pPr>
              <a:defRPr sz="1800">
                <a:solidFill>
                  <a:srgbClr val="FFFFFF"/>
                </a:solidFill>
              </a:defRPr>
            </a:lvl4pPr>
            <a:lvl5pPr>
              <a:defRPr sz="18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pic>
        <p:nvPicPr>
          <p:cNvPr id="11" name="Bilde 10" descr="dot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502" y="4380293"/>
            <a:ext cx="4247497" cy="2477706"/>
          </a:xfrm>
          <a:prstGeom prst="rect">
            <a:avLst/>
          </a:prstGeom>
        </p:spPr>
      </p:pic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7ED2A4E-DBAD-D545-9153-5137D499ABE0}" type="datetimeFigureOut">
              <a:rPr lang="nb-NO" smtClean="0"/>
              <a:pPr/>
              <a:t>14.jun 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94B91AF-FEAD-BE43-948B-E8F431FEDE19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2923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i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2312787"/>
            <a:ext cx="9144000" cy="352013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595959"/>
              </a:solidFill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843" y="2469586"/>
            <a:ext cx="4053113" cy="3656577"/>
          </a:xfrm>
        </p:spPr>
        <p:txBody>
          <a:bodyPr>
            <a:normAutofit/>
          </a:bodyPr>
          <a:lstStyle>
            <a:lvl1pPr>
              <a:defRPr sz="1800">
                <a:solidFill>
                  <a:srgbClr val="FFFFFF"/>
                </a:solidFill>
              </a:defRPr>
            </a:lvl1pPr>
            <a:lvl2pPr>
              <a:defRPr sz="1800">
                <a:solidFill>
                  <a:srgbClr val="FFFFFF"/>
                </a:solidFill>
              </a:defRPr>
            </a:lvl2pPr>
            <a:lvl3pPr>
              <a:defRPr sz="1800">
                <a:solidFill>
                  <a:srgbClr val="FFFFFF"/>
                </a:solidFill>
              </a:defRPr>
            </a:lvl3pPr>
            <a:lvl4pPr>
              <a:defRPr sz="1800">
                <a:solidFill>
                  <a:srgbClr val="FFFFFF"/>
                </a:solidFill>
              </a:defRPr>
            </a:lvl4pPr>
            <a:lvl5pPr>
              <a:defRPr sz="18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260420" y="2469586"/>
            <a:ext cx="3883580" cy="3214381"/>
          </a:xfrm>
        </p:spPr>
        <p:txBody>
          <a:bodyPr>
            <a:normAutofit/>
          </a:bodyPr>
          <a:lstStyle>
            <a:lvl1pPr>
              <a:defRPr sz="1800">
                <a:solidFill>
                  <a:srgbClr val="FFFFFF"/>
                </a:solidFill>
              </a:defRPr>
            </a:lvl1pPr>
            <a:lvl2pPr>
              <a:defRPr sz="1800">
                <a:solidFill>
                  <a:srgbClr val="FFFFFF"/>
                </a:solidFill>
              </a:defRPr>
            </a:lvl2pPr>
            <a:lvl3pPr>
              <a:defRPr sz="1800">
                <a:solidFill>
                  <a:srgbClr val="FFFFFF"/>
                </a:solidFill>
              </a:defRPr>
            </a:lvl3pPr>
            <a:lvl4pPr>
              <a:defRPr sz="1800">
                <a:solidFill>
                  <a:srgbClr val="FFFFFF"/>
                </a:solidFill>
              </a:defRPr>
            </a:lvl4pPr>
            <a:lvl5pPr>
              <a:defRPr sz="18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pic>
        <p:nvPicPr>
          <p:cNvPr id="11" name="Bilde 10" descr="dot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502" y="4380293"/>
            <a:ext cx="4247497" cy="2477706"/>
          </a:xfrm>
          <a:prstGeom prst="rect">
            <a:avLst/>
          </a:prstGeom>
        </p:spPr>
      </p:pic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7ED2A4E-DBAD-D545-9153-5137D499ABE0}" type="datetimeFigureOut">
              <a:rPr lang="nb-NO" smtClean="0"/>
              <a:pPr/>
              <a:t>14.jun 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94B91AF-FEAD-BE43-948B-E8F431FEDE19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59070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dots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8968"/>
            <a:ext cx="2358788" cy="1419032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844" y="2140936"/>
            <a:ext cx="7471211" cy="901594"/>
          </a:xfrm>
        </p:spPr>
        <p:txBody>
          <a:bodyPr>
            <a:normAutofit/>
          </a:bodyPr>
          <a:lstStyle>
            <a:lvl1pPr algn="ctr">
              <a:defRPr sz="28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D2A4E-DBAD-D545-9153-5137D499ABE0}" type="datetimeFigureOut">
              <a:rPr lang="nb-NO" smtClean="0"/>
              <a:t>14.jun 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B91AF-FEAD-BE43-948B-E8F431FEDE1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5805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dots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8968"/>
            <a:ext cx="2358788" cy="1419032"/>
          </a:xfrm>
          <a:prstGeom prst="rect">
            <a:avLst/>
          </a:prstGeom>
        </p:spPr>
      </p:pic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D2A4E-DBAD-D545-9153-5137D499ABE0}" type="datetimeFigureOut">
              <a:rPr lang="nb-NO" smtClean="0"/>
              <a:t>14.jun 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B91AF-FEAD-BE43-948B-E8F431FEDE19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innhold 2"/>
          <p:cNvSpPr>
            <a:spLocks noGrp="1"/>
          </p:cNvSpPr>
          <p:nvPr>
            <p:ph idx="1"/>
          </p:nvPr>
        </p:nvSpPr>
        <p:spPr>
          <a:xfrm>
            <a:off x="1452375" y="1880490"/>
            <a:ext cx="6349758" cy="4124915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21141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dot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502" y="4380293"/>
            <a:ext cx="4247497" cy="2477706"/>
          </a:xfrm>
          <a:prstGeom prst="rect">
            <a:avLst/>
          </a:prstGeom>
        </p:spPr>
      </p:pic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D2A4E-DBAD-D545-9153-5137D499ABE0}" type="datetimeFigureOut">
              <a:rPr lang="nb-NO" smtClean="0"/>
              <a:t>14.jun 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B91AF-FEAD-BE43-948B-E8F431FEDE19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innhold 2"/>
          <p:cNvSpPr>
            <a:spLocks noGrp="1"/>
          </p:cNvSpPr>
          <p:nvPr>
            <p:ph idx="13"/>
          </p:nvPr>
        </p:nvSpPr>
        <p:spPr>
          <a:xfrm>
            <a:off x="1452375" y="1880490"/>
            <a:ext cx="6349758" cy="4124915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65518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dot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8889"/>
            <a:ext cx="9144000" cy="572911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D2A4E-DBAD-D545-9153-5137D499ABE0}" type="datetimeFigureOut">
              <a:rPr lang="nb-NO" smtClean="0"/>
              <a:t>14.jun 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B91AF-FEAD-BE43-948B-E8F431FEDE1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15131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FMAA–VA_logo-utkast.pdf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67" y="56355"/>
            <a:ext cx="3598512" cy="832309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844" y="1411193"/>
            <a:ext cx="7471211" cy="901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845" y="2461746"/>
            <a:ext cx="7471210" cy="3543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D2A4E-DBAD-D545-9153-5137D499ABE0}" type="datetimeFigureOut">
              <a:rPr lang="nb-NO" smtClean="0"/>
              <a:t>14.jun 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B91AF-FEAD-BE43-948B-E8F431FEDE1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7895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8" r:id="rId4"/>
    <p:sldLayoutId id="2147483659" r:id="rId5"/>
    <p:sldLayoutId id="2147483654" r:id="rId6"/>
    <p:sldLayoutId id="2147483661" r:id="rId7"/>
    <p:sldLayoutId id="2147483660" r:id="rId8"/>
    <p:sldLayoutId id="2147483662" r:id="rId9"/>
    <p:sldLayoutId id="2147483663" r:id="rId10"/>
    <p:sldLayoutId id="214748365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rgbClr val="595959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portalen.no/" TargetMode="External"/><Relationship Id="rId2" Type="http://schemas.openxmlformats.org/officeDocument/2006/relationships/hyperlink" Target="http://mhfa.no/ressurser-category/barnehage+mat-og-maltid/" TargetMode="Externa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8.png"/><Relationship Id="rId4" Type="http://schemas.openxmlformats.org/officeDocument/2006/relationships/hyperlink" Target="https://helsedirektoratet.no/Lists/Publikasjoner/Attachments/406/Bra-mat-i-barnehagen-tips-rad-og-oppskrifter-IS-1536.pdf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isor.kommune.no/utviklingsarbeid/bti-agder-folkehelseprogram-i-agder.26258.aspx" TargetMode="Externa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isor.kommune.no/utviklingsarbeid/bti-agder-folkehelseprogram-i-agder.26258.aspx" TargetMode="Externa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1595733"/>
            <a:ext cx="7772400" cy="1470025"/>
          </a:xfrm>
        </p:spPr>
        <p:txBody>
          <a:bodyPr>
            <a:normAutofit/>
          </a:bodyPr>
          <a:lstStyle/>
          <a:p>
            <a:r>
              <a:rPr lang="nb-NO" sz="4000" dirty="0">
                <a:solidFill>
                  <a:schemeClr val="tx1"/>
                </a:solidFill>
              </a:rPr>
              <a:t>Nytt fra folkehelseområdet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ved Solveig Pettersen Hervik</a:t>
            </a:r>
          </a:p>
          <a:p>
            <a:r>
              <a:rPr lang="nb-NO" dirty="0"/>
              <a:t>Seniorrådgiver</a:t>
            </a:r>
          </a:p>
          <a:p>
            <a:r>
              <a:rPr lang="nb-NO" dirty="0"/>
              <a:t>Fylkesmannen i Aust- og Vest-Agder</a:t>
            </a:r>
          </a:p>
          <a:p>
            <a:r>
              <a:rPr lang="nb-NO" dirty="0"/>
              <a:t>Juni 2018</a:t>
            </a:r>
          </a:p>
        </p:txBody>
      </p:sp>
    </p:spTree>
    <p:extLst>
      <p:ext uri="{BB962C8B-B14F-4D97-AF65-F5344CB8AC3E}">
        <p14:creationId xmlns:p14="http://schemas.microsoft.com/office/powerpoint/2010/main" val="4119111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FB11937E-7B55-4843-838E-A83C3BD8D099}"/>
              </a:ext>
            </a:extLst>
          </p:cNvPr>
          <p:cNvSpPr/>
          <p:nvPr/>
        </p:nvSpPr>
        <p:spPr>
          <a:xfrm>
            <a:off x="898902" y="1222780"/>
            <a:ext cx="7338448" cy="477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26 kommuner </a:t>
            </a:r>
            <a:r>
              <a:rPr lang="nb-NO" dirty="0">
                <a:ea typeface="Times New Roman" panose="02020603050405020304" pitchFamily="18" charset="0"/>
                <a:cs typeface="Times New Roman" panose="02020603050405020304" pitchFamily="18" charset="0"/>
              </a:rPr>
              <a:t>er med på en eller flere satsinger.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n-NO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dirty="0">
                <a:ea typeface="Times New Roman" panose="02020603050405020304" pitchFamily="18" charset="0"/>
                <a:cs typeface="Times New Roman" panose="02020603050405020304" pitchFamily="18" charset="0"/>
              </a:rPr>
              <a:t>Får positiv oppmerksomhet på at vi har noen </a:t>
            </a:r>
            <a:r>
              <a:rPr lang="nb-NO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få satsingsområder</a:t>
            </a:r>
            <a:r>
              <a:rPr lang="nb-NO" dirty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nn-NO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dirty="0">
                <a:ea typeface="Times New Roman" panose="02020603050405020304" pitchFamily="18" charset="0"/>
                <a:cs typeface="Times New Roman" panose="02020603050405020304" pitchFamily="18" charset="0"/>
              </a:rPr>
              <a:t>Krav om </a:t>
            </a:r>
            <a:r>
              <a:rPr lang="nb-NO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evaluering</a:t>
            </a:r>
            <a:r>
              <a:rPr lang="nb-NO" dirty="0">
                <a:ea typeface="Times New Roman" panose="02020603050405020304" pitchFamily="18" charset="0"/>
                <a:cs typeface="Times New Roman" panose="02020603050405020304" pitchFamily="18" charset="0"/>
              </a:rPr>
              <a:t> av alle tiltak.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nn-NO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dirty="0">
                <a:ea typeface="Times New Roman" panose="02020603050405020304" pitchFamily="18" charset="0"/>
                <a:cs typeface="Times New Roman" panose="02020603050405020304" pitchFamily="18" charset="0"/>
              </a:rPr>
              <a:t>Programmet er en stor satsing på Agder, vi har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dirty="0">
                <a:ea typeface="Times New Roman" panose="02020603050405020304" pitchFamily="18" charset="0"/>
                <a:cs typeface="Times New Roman" panose="02020603050405020304" pitchFamily="18" charset="0"/>
              </a:rPr>
              <a:t>    blitt tildelt en stor del av den nasjonale pott.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dirty="0">
                <a:ea typeface="Times New Roman" panose="02020603050405020304" pitchFamily="18" charset="0"/>
                <a:cs typeface="Times New Roman" panose="02020603050405020304" pitchFamily="18" charset="0"/>
              </a:rPr>
              <a:t>    Mange aktører skal få til noe sammen, gir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dirty="0">
                <a:ea typeface="Times New Roman" panose="02020603050405020304" pitchFamily="18" charset="0"/>
                <a:cs typeface="Times New Roman" panose="02020603050405020304" pitchFamily="18" charset="0"/>
              </a:rPr>
              <a:t>    muligheter for Agder, men også utfordringer.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nb-NO" dirty="0"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nn-NO" dirty="0"/>
          </a:p>
        </p:txBody>
      </p:sp>
      <p:pic>
        <p:nvPicPr>
          <p:cNvPr id="3" name="Plassholder for innhold 4">
            <a:extLst>
              <a:ext uri="{FF2B5EF4-FFF2-40B4-BE49-F238E27FC236}">
                <a16:creationId xmlns:a16="http://schemas.microsoft.com/office/drawing/2014/main" id="{659D8A2F-3615-454A-BAE6-7156FE8BD2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3681" y="3370882"/>
            <a:ext cx="2286560" cy="3179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571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E63D748D-3008-4216-BC62-43C85F71029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809" y="3708227"/>
            <a:ext cx="4821491" cy="305316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76B082A8-B6A6-4EA6-A4A5-E4C952290726}"/>
              </a:ext>
            </a:extLst>
          </p:cNvPr>
          <p:cNvSpPr/>
          <p:nvPr/>
        </p:nvSpPr>
        <p:spPr>
          <a:xfrm>
            <a:off x="333213" y="1673226"/>
            <a:ext cx="768867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God helse er viktig for barns utvikling og evne til mestring.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Barnehagene er en viktig arena for god helseutvikling. Og de favner barnegrupper på tvers av sosiale skillelinjer og kulturell bakgrunn.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Å fremme god helse er mer enn å hindre sykdom, det dreier seg også om trivsel, mestring, gode relasjoner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3DFA6003-3F1E-4B8C-94CF-3A8A8216A99A}"/>
              </a:ext>
            </a:extLst>
          </p:cNvPr>
          <p:cNvSpPr/>
          <p:nvPr/>
        </p:nvSpPr>
        <p:spPr>
          <a:xfrm>
            <a:off x="720671" y="1051323"/>
            <a:ext cx="76266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800" b="1" dirty="0">
                <a:latin typeface="+mj-lt"/>
              </a:rPr>
              <a:t>2) Mat og måltid i barnehagen</a:t>
            </a:r>
          </a:p>
        </p:txBody>
      </p:sp>
    </p:spTree>
    <p:extLst>
      <p:ext uri="{BB962C8B-B14F-4D97-AF65-F5344CB8AC3E}">
        <p14:creationId xmlns:p14="http://schemas.microsoft.com/office/powerpoint/2010/main" val="1174597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C098BED-FB68-42CE-B057-E0852F6905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6111" y="1682413"/>
            <a:ext cx="4053113" cy="3656577"/>
          </a:xfrm>
        </p:spPr>
        <p:txBody>
          <a:bodyPr/>
          <a:lstStyle/>
          <a:p>
            <a:r>
              <a:rPr lang="nb-NO" dirty="0">
                <a:solidFill>
                  <a:schemeClr val="tx1"/>
                </a:solidFill>
              </a:rPr>
              <a:t>Ca. 3000 av et barns måltider inntas i løpet av barnehagetiden. </a:t>
            </a:r>
          </a:p>
          <a:p>
            <a:endParaRPr lang="nb-NO" dirty="0">
              <a:solidFill>
                <a:schemeClr val="tx1"/>
              </a:solidFill>
            </a:endParaRPr>
          </a:p>
          <a:p>
            <a:endParaRPr lang="nb-NO" dirty="0">
              <a:solidFill>
                <a:schemeClr val="tx1"/>
              </a:solidFill>
            </a:endParaRPr>
          </a:p>
          <a:p>
            <a:r>
              <a:rPr lang="nb-NO" dirty="0">
                <a:solidFill>
                  <a:schemeClr val="tx1"/>
                </a:solidFill>
              </a:rPr>
              <a:t>Ca. 40-60 % av et barns daglig energiinntak.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D45E0E7F-5573-4812-99DA-F8696C253B2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77482" y="1803723"/>
            <a:ext cx="3213100" cy="3213100"/>
          </a:xfrm>
        </p:spPr>
      </p:pic>
    </p:spTree>
    <p:extLst>
      <p:ext uri="{BB962C8B-B14F-4D97-AF65-F5344CB8AC3E}">
        <p14:creationId xmlns:p14="http://schemas.microsoft.com/office/powerpoint/2010/main" val="12124802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1522F079-D3A5-4D66-B314-2AF6934219BC}"/>
              </a:ext>
            </a:extLst>
          </p:cNvPr>
          <p:cNvSpPr/>
          <p:nvPr/>
        </p:nvSpPr>
        <p:spPr>
          <a:xfrm>
            <a:off x="464949" y="1009107"/>
            <a:ext cx="8237349" cy="4729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2000" b="1" dirty="0">
                <a:solidFill>
                  <a:srgbClr val="222222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Lovverk: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222222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Barnehageloven (§2): «Barnehagen skal ha en helsefremmende og en forebyggende funksjon og bidra til å utjevne sosiale forskjeller»</a:t>
            </a:r>
            <a:br>
              <a:rPr lang="nb-NO" dirty="0">
                <a:solidFill>
                  <a:srgbClr val="222222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nb-NO" dirty="0">
              <a:solidFill>
                <a:srgbClr val="222222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222222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Ifølge folkehelseloven skal kommunen i alle sine funksjoner, også som barnehageeier, «fremme helse og trivsel samt bidra til å utjevne sosiale helseforskjeller»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nb-NO" dirty="0">
              <a:solidFill>
                <a:srgbClr val="222222"/>
              </a:solidFill>
              <a:ea typeface="Calibri" panose="020F050202020403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222222"/>
                </a:solidFill>
                <a:ea typeface="Calibri" panose="020F0502020204030204" pitchFamily="34" charset="0"/>
              </a:rPr>
              <a:t>I følge forskrift om miljørettet helsevern i barnehager og skoler mv. skal barnehagen være helsemessig tilfredsstillende, som bl.a. innebærer å sikre måltidenes ernæringsmessige og sosiale verdi.</a:t>
            </a:r>
            <a:endParaRPr lang="nb-NO" dirty="0">
              <a:solidFill>
                <a:srgbClr val="222222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br>
              <a:rPr lang="nb-NO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nb-NO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nb-NO" dirty="0"/>
          </a:p>
        </p:txBody>
      </p:sp>
      <p:pic>
        <p:nvPicPr>
          <p:cNvPr id="3" name="Plassholder for innhold 5">
            <a:extLst>
              <a:ext uri="{FF2B5EF4-FFF2-40B4-BE49-F238E27FC236}">
                <a16:creationId xmlns:a16="http://schemas.microsoft.com/office/drawing/2014/main" id="{8D4AFE66-350D-405A-952E-461ED2F98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872" y="4912963"/>
            <a:ext cx="2619332" cy="174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240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E9EAE0F0-EDF1-46CF-B34B-3A86FC2CD8F7}"/>
              </a:ext>
            </a:extLst>
          </p:cNvPr>
          <p:cNvSpPr/>
          <p:nvPr/>
        </p:nvSpPr>
        <p:spPr>
          <a:xfrm>
            <a:off x="650929" y="1080484"/>
            <a:ext cx="8028122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000" b="1" dirty="0">
                <a:solidFill>
                  <a:srgbClr val="222222"/>
                </a:solidFill>
                <a:ea typeface="Calibri" panose="020F0502020204030204" pitchFamily="34" charset="0"/>
              </a:rPr>
              <a:t>Rammeplan for barnehagen:</a:t>
            </a:r>
          </a:p>
          <a:p>
            <a:endParaRPr lang="nb-NO" dirty="0">
              <a:solidFill>
                <a:srgbClr val="222222"/>
              </a:solidFill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1" dirty="0">
                <a:solidFill>
                  <a:srgbClr val="222222"/>
                </a:solidFill>
                <a:ea typeface="Calibri" panose="020F0502020204030204" pitchFamily="34" charset="0"/>
              </a:rPr>
              <a:t>Kropp, bevegelse, mat og helse</a:t>
            </a:r>
            <a:r>
              <a:rPr lang="nb-NO" dirty="0">
                <a:solidFill>
                  <a:srgbClr val="222222"/>
                </a:solidFill>
                <a:ea typeface="Calibri" panose="020F0502020204030204" pitchFamily="34" charset="0"/>
              </a:rPr>
              <a:t> er et av barnehagens fagområder som fremheves i rammeplanen.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>
              <a:solidFill>
                <a:srgbClr val="222222"/>
              </a:solidFill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Barnehagen skal bidra til at barna blir kjent med egne behov, får </a:t>
            </a:r>
            <a:r>
              <a:rPr lang="nb-NO" b="1" dirty="0"/>
              <a:t>kjennskap til menneskekroppen </a:t>
            </a:r>
            <a:r>
              <a:rPr lang="nb-NO" dirty="0"/>
              <a:t>og utvikler gode </a:t>
            </a:r>
            <a:r>
              <a:rPr lang="nb-NO" b="1" dirty="0"/>
              <a:t>vaner for hygiene </a:t>
            </a:r>
            <a:r>
              <a:rPr lang="nb-NO" dirty="0"/>
              <a:t>og et </a:t>
            </a:r>
            <a:r>
              <a:rPr lang="nb-NO" b="1" dirty="0"/>
              <a:t>variert kosthold </a:t>
            </a:r>
          </a:p>
          <a:p>
            <a:endParaRPr lang="nb-NO" dirty="0">
              <a:solidFill>
                <a:srgbClr val="22222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Personalet i barnehagen skal legge til rette for at måltider og matlaging bidrar til </a:t>
            </a:r>
            <a:r>
              <a:rPr lang="nb-NO" b="1" dirty="0"/>
              <a:t>måltidsglede, deltakelse, samtaler og fellesskapsfølelse hos barna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Barnehagene skal </a:t>
            </a:r>
            <a:r>
              <a:rPr lang="nb-NO" b="1" dirty="0"/>
              <a:t>kjenne til og praktisere de nasjonale føringer</a:t>
            </a:r>
            <a:r>
              <a:rPr lang="nb-NO" dirty="0"/>
              <a:t> for helsefremmende og forebyggende tiltak som gjelder barn.</a:t>
            </a:r>
            <a:endParaRPr lang="nb-NO" dirty="0">
              <a:solidFill>
                <a:srgbClr val="222222"/>
              </a:solidFill>
            </a:endParaRPr>
          </a:p>
          <a:p>
            <a:endParaRPr lang="nb-NO" dirty="0">
              <a:solidFill>
                <a:srgbClr val="222222"/>
              </a:solidFill>
            </a:endParaRPr>
          </a:p>
          <a:p>
            <a:endParaRPr lang="nb-NO" dirty="0">
              <a:solidFill>
                <a:srgbClr val="222222"/>
              </a:solidFill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3904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B94B21B3-E8A8-43A0-B5CF-EDF7AC1777E1}"/>
              </a:ext>
            </a:extLst>
          </p:cNvPr>
          <p:cNvSpPr/>
          <p:nvPr/>
        </p:nvSpPr>
        <p:spPr>
          <a:xfrm>
            <a:off x="485345" y="1139538"/>
            <a:ext cx="8028067" cy="5007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dirty="0">
                <a:ea typeface="Calibri" panose="020F0502020204030204" pitchFamily="34" charset="0"/>
                <a:cs typeface="Calibri" panose="020F0502020204030204" pitchFamily="34" charset="0"/>
              </a:rPr>
              <a:t>I Nasjonal handlingsplan for bedre kosthold fra 8 departement er det besluttet å revidere Retningslinjer for mat og måltider i barnehagen.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nb-NO" dirty="0">
              <a:solidFill>
                <a:srgbClr val="4B4B4B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nb-NO" dirty="0">
              <a:solidFill>
                <a:srgbClr val="4B4B4B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nb-NO" dirty="0">
              <a:solidFill>
                <a:srgbClr val="4B4B4B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nb-NO" dirty="0">
              <a:solidFill>
                <a:srgbClr val="4B4B4B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nb-NO" dirty="0">
              <a:solidFill>
                <a:srgbClr val="4B4B4B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nb-NO" dirty="0">
              <a:solidFill>
                <a:srgbClr val="4B4B4B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nb-NO" dirty="0">
              <a:solidFill>
                <a:srgbClr val="4B4B4B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nb-NO" dirty="0">
              <a:solidFill>
                <a:srgbClr val="4B4B4B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nb-NO" dirty="0">
              <a:solidFill>
                <a:srgbClr val="4B4B4B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b-NO" sz="1600" dirty="0">
              <a:solidFill>
                <a:srgbClr val="4B4B4B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b-NO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C6783837-018D-4A19-B5F7-237ADCE16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0807" y="2549471"/>
            <a:ext cx="2618100" cy="3688856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0123F9AB-ECFA-401D-9EFE-D2F6D5DF1A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6773" y="2456481"/>
            <a:ext cx="2870371" cy="422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88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tningslinjer for mat og mÃ¥ltider i barnehagen">
            <a:extLst>
              <a:ext uri="{FF2B5EF4-FFF2-40B4-BE49-F238E27FC236}">
                <a16:creationId xmlns:a16="http://schemas.microsoft.com/office/drawing/2014/main" id="{E5796BB0-871C-4178-96E4-6BFF2A9E5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393" y="4786942"/>
            <a:ext cx="3053166" cy="193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E8CBDB4B-711B-4BF4-8DDD-9B26B6D23346}"/>
              </a:ext>
            </a:extLst>
          </p:cNvPr>
          <p:cNvSpPr/>
          <p:nvPr/>
        </p:nvSpPr>
        <p:spPr>
          <a:xfrm>
            <a:off x="798162" y="1193086"/>
            <a:ext cx="7462433" cy="4070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dirty="0">
                <a:ea typeface="Calibri" panose="020F0502020204030204" pitchFamily="34" charset="0"/>
                <a:cs typeface="Arial" panose="020B0604020202020204" pitchFamily="34" charset="0"/>
              </a:rPr>
              <a:t>Retningslinjen for mat og måltider i barnehagen, er fra 2007. Den nye har vært på høring og </a:t>
            </a:r>
            <a:r>
              <a:rPr lang="nb-NO" b="1" dirty="0">
                <a:ea typeface="Calibri" panose="020F0502020204030204" pitchFamily="34" charset="0"/>
                <a:cs typeface="Arial" panose="020B0604020202020204" pitchFamily="34" charset="0"/>
              </a:rPr>
              <a:t>skal publiseres høsten 2018.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nb-NO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dirty="0">
                <a:ea typeface="Calibri" panose="020F0502020204030204" pitchFamily="34" charset="0"/>
                <a:cs typeface="Arial" panose="020B0604020202020204" pitchFamily="34" charset="0"/>
              </a:rPr>
              <a:t>Retningslinjen inneholder konkrete råd om maten og om måltidene, som er kunnskapsbasert.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nb-NO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dirty="0">
                <a:ea typeface="Calibri" panose="020F0502020204030204" pitchFamily="34" charset="0"/>
                <a:cs typeface="Arial" panose="020B0604020202020204" pitchFamily="34" charset="0"/>
              </a:rPr>
              <a:t>Ny retningslinje vil være mer opptatt av </a:t>
            </a:r>
            <a:r>
              <a:rPr lang="nb-NO" b="1" dirty="0">
                <a:ea typeface="Calibri" panose="020F0502020204030204" pitchFamily="34" charset="0"/>
                <a:cs typeface="Arial" panose="020B0604020202020204" pitchFamily="34" charset="0"/>
              </a:rPr>
              <a:t>utjevning av sosiale forskjeller og sosiale rammer for måltidet.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b-NO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dirty="0">
                <a:ea typeface="Calibri" panose="020F0502020204030204" pitchFamily="34" charset="0"/>
                <a:cs typeface="Arial" panose="020B0604020202020204" pitchFamily="34" charset="0"/>
              </a:rPr>
              <a:t>Og inneholde nye temaer om </a:t>
            </a:r>
            <a:r>
              <a:rPr lang="nb-NO" b="1" dirty="0">
                <a:ea typeface="Calibri" panose="020F0502020204030204" pitchFamily="34" charset="0"/>
                <a:cs typeface="Arial" panose="020B0604020202020204" pitchFamily="34" charset="0"/>
              </a:rPr>
              <a:t>matallergier/intoleranser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dirty="0">
                <a:ea typeface="Calibri" panose="020F0502020204030204" pitchFamily="34" charset="0"/>
                <a:cs typeface="Arial" panose="020B0604020202020204" pitchFamily="34" charset="0"/>
              </a:rPr>
              <a:t>    og </a:t>
            </a:r>
            <a:r>
              <a:rPr lang="nb-NO" b="1" dirty="0">
                <a:ea typeface="Calibri" panose="020F0502020204030204" pitchFamily="34" charset="0"/>
                <a:cs typeface="Arial" panose="020B0604020202020204" pitchFamily="34" charset="0"/>
              </a:rPr>
              <a:t>bærekraft/miljøhensyn</a:t>
            </a:r>
            <a:r>
              <a:rPr lang="nb-NO" dirty="0"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52750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FDED9AA2-5372-43F3-9013-D7B813A41F74}"/>
              </a:ext>
            </a:extLst>
          </p:cNvPr>
          <p:cNvSpPr/>
          <p:nvPr/>
        </p:nvSpPr>
        <p:spPr>
          <a:xfrm>
            <a:off x="883403" y="1130467"/>
            <a:ext cx="747018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u="sng" dirty="0">
                <a:solidFill>
                  <a:srgbClr val="004E66"/>
                </a:solidFill>
              </a:rPr>
              <a:t>7 råd om Mat og drikke:</a:t>
            </a:r>
          </a:p>
          <a:p>
            <a:endParaRPr lang="nb-NO" u="sng" dirty="0">
              <a:solidFill>
                <a:srgbClr val="004E66"/>
              </a:solidFill>
            </a:endParaRPr>
          </a:p>
          <a:p>
            <a:r>
              <a:rPr lang="nb-NO" dirty="0">
                <a:solidFill>
                  <a:srgbClr val="222222"/>
                </a:solidFill>
              </a:rPr>
              <a:t>1) Maten bør varieres over tid og gi varierte smaksopplevelser</a:t>
            </a:r>
          </a:p>
          <a:p>
            <a:pPr>
              <a:buFont typeface="+mj-lt"/>
              <a:buAutoNum type="arabicPeriod"/>
            </a:pPr>
            <a:endParaRPr lang="nb-NO" dirty="0">
              <a:solidFill>
                <a:srgbClr val="222222"/>
              </a:solidFill>
            </a:endParaRPr>
          </a:p>
          <a:p>
            <a:r>
              <a:rPr lang="nb-NO" dirty="0">
                <a:solidFill>
                  <a:srgbClr val="222222"/>
                </a:solidFill>
              </a:rPr>
              <a:t>2) Måltidene bør settes sammen av mat fra følgende tre grupper: </a:t>
            </a:r>
          </a:p>
          <a:p>
            <a:br>
              <a:rPr lang="nb-NO" dirty="0">
                <a:solidFill>
                  <a:srgbClr val="222222"/>
                </a:solidFill>
              </a:rPr>
            </a:br>
            <a:r>
              <a:rPr lang="nb-NO" dirty="0">
                <a:solidFill>
                  <a:srgbClr val="222222"/>
                </a:solidFill>
              </a:rPr>
              <a:t>Gruppe 1: Grovt brød, grove kornprodukter, poteter, ris, pasta etc. </a:t>
            </a:r>
            <a:br>
              <a:rPr lang="nb-NO" dirty="0">
                <a:solidFill>
                  <a:srgbClr val="222222"/>
                </a:solidFill>
              </a:rPr>
            </a:br>
            <a:r>
              <a:rPr lang="nb-NO" dirty="0">
                <a:solidFill>
                  <a:srgbClr val="222222"/>
                </a:solidFill>
              </a:rPr>
              <a:t>Gruppe 2: Grønnsaker og frukt/bær </a:t>
            </a:r>
            <a:br>
              <a:rPr lang="nb-NO" dirty="0">
                <a:solidFill>
                  <a:srgbClr val="222222"/>
                </a:solidFill>
              </a:rPr>
            </a:br>
            <a:r>
              <a:rPr lang="nb-NO" dirty="0">
                <a:solidFill>
                  <a:srgbClr val="222222"/>
                </a:solidFill>
              </a:rPr>
              <a:t>Gruppe 3: Fisk, annen sjømat, kjøtt, ost, egg, </a:t>
            </a:r>
          </a:p>
          <a:p>
            <a:r>
              <a:rPr lang="nb-NO" dirty="0">
                <a:solidFill>
                  <a:srgbClr val="222222"/>
                </a:solidFill>
              </a:rPr>
              <a:t>                 erter, bønner, linser etc.</a:t>
            </a:r>
          </a:p>
          <a:p>
            <a:pPr>
              <a:buFont typeface="+mj-lt"/>
              <a:buAutoNum type="arabicPeriod"/>
            </a:pPr>
            <a:endParaRPr lang="nb-NO" dirty="0">
              <a:solidFill>
                <a:srgbClr val="222222"/>
              </a:solidFill>
            </a:endParaRPr>
          </a:p>
          <a:p>
            <a:r>
              <a:rPr lang="nb-NO" dirty="0">
                <a:solidFill>
                  <a:srgbClr val="222222"/>
                </a:solidFill>
              </a:rPr>
              <a:t>3) Plantemargarin og olje bør velges framfor </a:t>
            </a:r>
          </a:p>
          <a:p>
            <a:r>
              <a:rPr lang="nb-NO" dirty="0">
                <a:solidFill>
                  <a:srgbClr val="222222"/>
                </a:solidFill>
              </a:rPr>
              <a:t>    smør og smørblandede margarintyper</a:t>
            </a:r>
          </a:p>
          <a:p>
            <a:pPr>
              <a:buFont typeface="+mj-lt"/>
              <a:buAutoNum type="arabicPeriod"/>
            </a:pPr>
            <a:endParaRPr lang="nb-NO" dirty="0">
              <a:solidFill>
                <a:srgbClr val="222222"/>
              </a:solidFill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8C047528-CD8A-4F93-A868-28B921FA8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5079" y="3227433"/>
            <a:ext cx="2456480" cy="347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853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079DB678-FA30-41F0-BF78-E4CB9FDC34AE}"/>
              </a:ext>
            </a:extLst>
          </p:cNvPr>
          <p:cNvSpPr/>
          <p:nvPr/>
        </p:nvSpPr>
        <p:spPr>
          <a:xfrm>
            <a:off x="821410" y="1379877"/>
            <a:ext cx="77414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>
                <a:solidFill>
                  <a:srgbClr val="222222"/>
                </a:solidFill>
              </a:rPr>
              <a:t>4) Drikke til måltidene bør være skummet melk, ekstra lettmelk eller lettmelk</a:t>
            </a:r>
          </a:p>
          <a:p>
            <a:pPr>
              <a:buFont typeface="+mj-lt"/>
              <a:buAutoNum type="arabicPeriod"/>
            </a:pPr>
            <a:endParaRPr lang="nb-NO" dirty="0">
              <a:solidFill>
                <a:srgbClr val="222222"/>
              </a:solidFill>
            </a:endParaRPr>
          </a:p>
          <a:p>
            <a:r>
              <a:rPr lang="nb-NO" dirty="0">
                <a:solidFill>
                  <a:srgbClr val="222222"/>
                </a:solidFill>
              </a:rPr>
              <a:t>5) Vann er tørstedrikk mellom måltidene, og bør også tilbys til måltidene</a:t>
            </a:r>
          </a:p>
          <a:p>
            <a:pPr>
              <a:buFont typeface="+mj-lt"/>
              <a:buAutoNum type="arabicPeriod"/>
            </a:pPr>
            <a:endParaRPr lang="nb-NO" dirty="0">
              <a:solidFill>
                <a:srgbClr val="222222"/>
              </a:solidFill>
            </a:endParaRPr>
          </a:p>
          <a:p>
            <a:r>
              <a:rPr lang="nb-NO" dirty="0">
                <a:solidFill>
                  <a:srgbClr val="222222"/>
                </a:solidFill>
              </a:rPr>
              <a:t>6) Mat og drikke med mye tilsatt sukker bør unngås</a:t>
            </a:r>
          </a:p>
          <a:p>
            <a:pPr>
              <a:buFont typeface="+mj-lt"/>
              <a:buAutoNum type="arabicPeriod"/>
            </a:pPr>
            <a:endParaRPr lang="nb-NO" dirty="0">
              <a:solidFill>
                <a:srgbClr val="222222"/>
              </a:solidFill>
            </a:endParaRPr>
          </a:p>
          <a:p>
            <a:r>
              <a:rPr lang="nb-NO" dirty="0">
                <a:solidFill>
                  <a:srgbClr val="222222"/>
                </a:solidFill>
              </a:rPr>
              <a:t>7) De fleste markeringer og feiringer bør gjennomføres uten servering av søt og fet mat og søt drikke</a:t>
            </a:r>
          </a:p>
        </p:txBody>
      </p:sp>
    </p:spTree>
    <p:extLst>
      <p:ext uri="{BB962C8B-B14F-4D97-AF65-F5344CB8AC3E}">
        <p14:creationId xmlns:p14="http://schemas.microsoft.com/office/powerpoint/2010/main" val="16589507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52D08F09-C247-4443-8034-918A73FEE28F}"/>
              </a:ext>
            </a:extLst>
          </p:cNvPr>
          <p:cNvSpPr/>
          <p:nvPr/>
        </p:nvSpPr>
        <p:spPr>
          <a:xfrm>
            <a:off x="728421" y="970292"/>
            <a:ext cx="716796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u="sng" dirty="0">
                <a:solidFill>
                  <a:srgbClr val="004E66"/>
                </a:solidFill>
              </a:rPr>
              <a:t>8 råd om Måltider</a:t>
            </a:r>
          </a:p>
          <a:p>
            <a:endParaRPr lang="nb-NO" u="sng" dirty="0">
              <a:solidFill>
                <a:srgbClr val="004E66"/>
              </a:solidFill>
            </a:endParaRPr>
          </a:p>
          <a:p>
            <a:r>
              <a:rPr lang="nb-NO" dirty="0">
                <a:solidFill>
                  <a:srgbClr val="222222"/>
                </a:solidFill>
              </a:rPr>
              <a:t>Barnehagen bør:</a:t>
            </a:r>
          </a:p>
          <a:p>
            <a:endParaRPr lang="nb-NO" dirty="0">
              <a:solidFill>
                <a:srgbClr val="222222"/>
              </a:solidFill>
            </a:endParaRPr>
          </a:p>
          <a:p>
            <a:r>
              <a:rPr lang="nb-NO" dirty="0">
                <a:solidFill>
                  <a:srgbClr val="222222"/>
                </a:solidFill>
              </a:rPr>
              <a:t>1) Legge til rette for minimum to faste, ernæringsmessig fullverdige måltider hver dag med medbrakt eller servert mat</a:t>
            </a:r>
          </a:p>
          <a:p>
            <a:pPr>
              <a:buFont typeface="+mj-lt"/>
              <a:buAutoNum type="arabicPeriod"/>
            </a:pPr>
            <a:endParaRPr lang="nb-NO" dirty="0">
              <a:solidFill>
                <a:srgbClr val="222222"/>
              </a:solidFill>
            </a:endParaRPr>
          </a:p>
          <a:p>
            <a:r>
              <a:rPr lang="nb-NO" dirty="0">
                <a:solidFill>
                  <a:srgbClr val="222222"/>
                </a:solidFill>
              </a:rPr>
              <a:t>2) Sette av god tid til hvert måltid, minimum 30 minutter til å spise, slik at barna får i seg tilstrekkelig med mat (h</a:t>
            </a:r>
            <a:r>
              <a:rPr lang="nb-NO" dirty="0"/>
              <a:t>åndvask og etterarbeid kommer i tillegg, i 2011 satt kun litt over halvparten av barnehagene av denne tiden).</a:t>
            </a:r>
          </a:p>
          <a:p>
            <a:endParaRPr lang="nb-NO" dirty="0">
              <a:solidFill>
                <a:srgbClr val="222222"/>
              </a:solidFill>
            </a:endParaRPr>
          </a:p>
          <a:p>
            <a:r>
              <a:rPr lang="nb-NO" dirty="0">
                <a:solidFill>
                  <a:srgbClr val="222222"/>
                </a:solidFill>
              </a:rPr>
              <a:t>3) Legge til rette for å kunne spise frokost for de barna som ikke har spist frokost hjemme</a:t>
            </a:r>
          </a:p>
          <a:p>
            <a:pPr>
              <a:buFont typeface="+mj-lt"/>
              <a:buAutoNum type="arabicPeriod"/>
            </a:pPr>
            <a:endParaRPr lang="nb-NO" dirty="0">
              <a:solidFill>
                <a:srgbClr val="222222"/>
              </a:solidFill>
            </a:endParaRPr>
          </a:p>
          <a:p>
            <a:r>
              <a:rPr lang="nb-NO" dirty="0">
                <a:solidFill>
                  <a:srgbClr val="222222"/>
                </a:solidFill>
              </a:rPr>
              <a:t>4) Ha maksimum 3 timer mellom hvert måltid. Noen barn, særlig de yngste, kan ha behov for å spise oftere</a:t>
            </a:r>
          </a:p>
          <a:p>
            <a:pPr>
              <a:buFont typeface="+mj-lt"/>
              <a:buAutoNum type="arabicPeriod"/>
            </a:pPr>
            <a:endParaRPr lang="nb-NO" dirty="0">
              <a:solidFill>
                <a:srgbClr val="2222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216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845" y="1070230"/>
            <a:ext cx="7471211" cy="901594"/>
          </a:xfrm>
        </p:spPr>
        <p:txBody>
          <a:bodyPr>
            <a:normAutofit/>
          </a:bodyPr>
          <a:lstStyle/>
          <a:p>
            <a:r>
              <a:rPr lang="nb-NO" sz="3200" dirty="0">
                <a:solidFill>
                  <a:schemeClr val="tx1"/>
                </a:solidFill>
              </a:rPr>
              <a:t>Innhold: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2800" b="1" dirty="0">
                <a:solidFill>
                  <a:schemeClr val="tx1"/>
                </a:solidFill>
              </a:rPr>
              <a:t>1) Folkehelseprogrammet i Agder</a:t>
            </a:r>
          </a:p>
          <a:p>
            <a:endParaRPr lang="nb-NO" sz="2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nb-NO" sz="2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nb-NO" sz="2800" b="1" dirty="0">
                <a:solidFill>
                  <a:schemeClr val="tx1"/>
                </a:solidFill>
              </a:rPr>
              <a:t>2) Mat og måltid i barnehagen</a:t>
            </a:r>
          </a:p>
        </p:txBody>
      </p:sp>
    </p:spTree>
    <p:extLst>
      <p:ext uri="{BB962C8B-B14F-4D97-AF65-F5344CB8AC3E}">
        <p14:creationId xmlns:p14="http://schemas.microsoft.com/office/powerpoint/2010/main" val="1386895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065D1E1E-9BD0-485B-9A12-73C2D88B8355}"/>
              </a:ext>
            </a:extLst>
          </p:cNvPr>
          <p:cNvSpPr/>
          <p:nvPr/>
        </p:nvSpPr>
        <p:spPr>
          <a:xfrm>
            <a:off x="805912" y="1375937"/>
            <a:ext cx="75089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>
                <a:solidFill>
                  <a:srgbClr val="222222"/>
                </a:solidFill>
              </a:rPr>
              <a:t>5) Legge til rette for at de voksne tar aktivt del i måltidet og spiser sammen med barna</a:t>
            </a:r>
          </a:p>
          <a:p>
            <a:endParaRPr lang="nb-NO" dirty="0">
              <a:solidFill>
                <a:srgbClr val="222222"/>
              </a:solidFill>
            </a:endParaRPr>
          </a:p>
          <a:p>
            <a:pPr>
              <a:buFont typeface="+mj-lt"/>
              <a:buAutoNum type="arabicPeriod"/>
            </a:pPr>
            <a:endParaRPr lang="nb-NO" dirty="0">
              <a:solidFill>
                <a:srgbClr val="222222"/>
              </a:solidFill>
            </a:endParaRPr>
          </a:p>
          <a:p>
            <a:r>
              <a:rPr lang="nb-NO" dirty="0">
                <a:solidFill>
                  <a:srgbClr val="222222"/>
                </a:solidFill>
              </a:rPr>
              <a:t>6) Legge til rette for et godt fungerende og </a:t>
            </a:r>
          </a:p>
          <a:p>
            <a:r>
              <a:rPr lang="nb-NO" dirty="0">
                <a:solidFill>
                  <a:srgbClr val="222222"/>
                </a:solidFill>
              </a:rPr>
              <a:t>    trivelig spisemiljø</a:t>
            </a:r>
          </a:p>
          <a:p>
            <a:endParaRPr lang="nb-NO" dirty="0">
              <a:solidFill>
                <a:srgbClr val="222222"/>
              </a:solidFill>
            </a:endParaRPr>
          </a:p>
          <a:p>
            <a:pPr>
              <a:buFont typeface="+mj-lt"/>
              <a:buAutoNum type="arabicPeriod"/>
            </a:pPr>
            <a:endParaRPr lang="nb-NO" dirty="0">
              <a:solidFill>
                <a:srgbClr val="222222"/>
              </a:solidFill>
            </a:endParaRPr>
          </a:p>
          <a:p>
            <a:r>
              <a:rPr lang="nb-NO" dirty="0">
                <a:solidFill>
                  <a:srgbClr val="222222"/>
                </a:solidFill>
              </a:rPr>
              <a:t>7) Sørge for god hygiene før og under </a:t>
            </a:r>
          </a:p>
          <a:p>
            <a:r>
              <a:rPr lang="nb-NO" dirty="0">
                <a:solidFill>
                  <a:srgbClr val="222222"/>
                </a:solidFill>
              </a:rPr>
              <a:t>    måltidene og ved oppbevaring og </a:t>
            </a:r>
          </a:p>
          <a:p>
            <a:r>
              <a:rPr lang="nb-NO" dirty="0">
                <a:solidFill>
                  <a:srgbClr val="222222"/>
                </a:solidFill>
              </a:rPr>
              <a:t>    tilberedning av mat</a:t>
            </a:r>
          </a:p>
          <a:p>
            <a:endParaRPr lang="nb-NO" dirty="0">
              <a:solidFill>
                <a:srgbClr val="222222"/>
              </a:solidFill>
            </a:endParaRPr>
          </a:p>
          <a:p>
            <a:pPr>
              <a:buFont typeface="+mj-lt"/>
              <a:buAutoNum type="arabicPeriod"/>
            </a:pPr>
            <a:endParaRPr lang="nb-NO" dirty="0">
              <a:solidFill>
                <a:srgbClr val="222222"/>
              </a:solidFill>
            </a:endParaRPr>
          </a:p>
          <a:p>
            <a:r>
              <a:rPr lang="nb-NO" dirty="0">
                <a:solidFill>
                  <a:srgbClr val="222222"/>
                </a:solidFill>
              </a:rPr>
              <a:t>8) Ivareta måltidenes pedagogiske funksjon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1F920A57-A56F-4488-858D-892B5969B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2162" y="2487478"/>
            <a:ext cx="3058372" cy="422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3264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0B288BE1-75A4-4CB1-8C8C-672D61BE3F99}"/>
              </a:ext>
            </a:extLst>
          </p:cNvPr>
          <p:cNvSpPr/>
          <p:nvPr/>
        </p:nvSpPr>
        <p:spPr>
          <a:xfrm>
            <a:off x="658678" y="1443923"/>
            <a:ext cx="7733653" cy="5164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dirty="0">
                <a:ea typeface="Calibri" panose="020F0502020204030204" pitchFamily="34" charset="0"/>
                <a:cs typeface="Arial" panose="020B0604020202020204" pitchFamily="34" charset="0"/>
              </a:rPr>
              <a:t>Kostholdsundersøkelser (Ungkost 3 om 4-åringer, siste i 2016) viste at 4-åringer har hatt god utvikling, særlig i nedgang av sukker, takket være barnehager. Stor betydning i en folkehelsekontekst.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nb-NO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dirty="0">
                <a:ea typeface="Calibri" panose="020F0502020204030204" pitchFamily="34" charset="0"/>
                <a:cs typeface="Arial" panose="020B0604020202020204" pitchFamily="34" charset="0"/>
              </a:rPr>
              <a:t>Utfordringer nå er nok D-vitamin, jern og grønnsaker (9 av 10 spiser for lite grønnsaker).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nb-NO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dirty="0">
                <a:ea typeface="Calibri" panose="020F0502020204030204" pitchFamily="34" charset="0"/>
                <a:cs typeface="Arial" panose="020B0604020202020204" pitchFamily="34" charset="0"/>
              </a:rPr>
              <a:t>Barnehager serverer frukt daglig, men de færreste har daglig tilbud om grønnsaker.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nb-NO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nb-NO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b-NO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b-NO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b-NO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0724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5C2587BB-A59E-48BE-B399-D457CA51513A}"/>
              </a:ext>
            </a:extLst>
          </p:cNvPr>
          <p:cNvSpPr/>
          <p:nvPr/>
        </p:nvSpPr>
        <p:spPr>
          <a:xfrm>
            <a:off x="681926" y="1023527"/>
            <a:ext cx="640855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000" b="1" dirty="0"/>
              <a:t>Mer om servering av grønnsaker og frukt:</a:t>
            </a:r>
            <a:endParaRPr lang="nb-NO" dirty="0"/>
          </a:p>
          <a:p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Mål er at barn i barnehager inntar minst </a:t>
            </a:r>
            <a:r>
              <a:rPr lang="nb-NO" b="1" dirty="0"/>
              <a:t>3 av «fem om dagen»</a:t>
            </a:r>
            <a:r>
              <a:rPr lang="nb-NO" dirty="0"/>
              <a:t>, der halvparten er grønnsaker.</a:t>
            </a:r>
          </a:p>
          <a:p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ea typeface="Calibri" panose="020F0502020204030204" pitchFamily="34" charset="0"/>
                <a:cs typeface="Arial" panose="020B0604020202020204" pitchFamily="34" charset="0"/>
              </a:rPr>
              <a:t>Forskning viser at det som gjør at barn </a:t>
            </a:r>
          </a:p>
          <a:p>
            <a:r>
              <a:rPr lang="nb-NO" dirty="0">
                <a:ea typeface="Calibri" panose="020F0502020204030204" pitchFamily="34" charset="0"/>
                <a:cs typeface="Arial" panose="020B0604020202020204" pitchFamily="34" charset="0"/>
              </a:rPr>
              <a:t>     spiser mer grønnsaker var:</a:t>
            </a:r>
          </a:p>
          <a:p>
            <a:endParaRPr lang="nb-NO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nb-NO" dirty="0">
                <a:ea typeface="Calibri" panose="020F0502020204030204" pitchFamily="34" charset="0"/>
                <a:cs typeface="Arial" panose="020B0604020202020204" pitchFamily="34" charset="0"/>
              </a:rPr>
              <a:t>-Eksponering </a:t>
            </a:r>
          </a:p>
          <a:p>
            <a:r>
              <a:rPr lang="nb-NO" dirty="0">
                <a:ea typeface="Calibri" panose="020F0502020204030204" pitchFamily="34" charset="0"/>
                <a:cs typeface="Arial" panose="020B0604020202020204" pitchFamily="34" charset="0"/>
              </a:rPr>
              <a:t>-Grønnsaker «først og alene»</a:t>
            </a:r>
          </a:p>
          <a:p>
            <a:r>
              <a:rPr lang="nb-NO" dirty="0">
                <a:ea typeface="Calibri" panose="020F0502020204030204" pitchFamily="34" charset="0"/>
                <a:cs typeface="Arial" panose="020B0604020202020204" pitchFamily="34" charset="0"/>
              </a:rPr>
              <a:t>-Flere valgalternativer (slik at de opplever </a:t>
            </a:r>
          </a:p>
          <a:p>
            <a:r>
              <a:rPr lang="nb-NO" dirty="0">
                <a:ea typeface="Calibri" panose="020F0502020204030204" pitchFamily="34" charset="0"/>
                <a:cs typeface="Arial" panose="020B0604020202020204" pitchFamily="34" charset="0"/>
              </a:rPr>
              <a:t> å velge selv)</a:t>
            </a:r>
          </a:p>
          <a:p>
            <a:r>
              <a:rPr lang="nb-NO" dirty="0">
                <a:ea typeface="Calibri" panose="020F0502020204030204" pitchFamily="34" charset="0"/>
                <a:cs typeface="Arial" panose="020B0604020202020204" pitchFamily="34" charset="0"/>
              </a:rPr>
              <a:t>-Kombinere med andre søtere smaker</a:t>
            </a:r>
          </a:p>
          <a:p>
            <a:r>
              <a:rPr lang="nb-NO" dirty="0">
                <a:ea typeface="Calibri" panose="020F0502020204030204" pitchFamily="34" charset="0"/>
                <a:cs typeface="Arial" panose="020B0604020202020204" pitchFamily="34" charset="0"/>
              </a:rPr>
              <a:t>-Gode rollemodeller </a:t>
            </a:r>
          </a:p>
          <a:p>
            <a:r>
              <a:rPr lang="nb-NO" dirty="0">
                <a:ea typeface="Calibri" panose="020F0502020204030204" pitchFamily="34" charset="0"/>
                <a:cs typeface="Arial" panose="020B0604020202020204" pitchFamily="34" charset="0"/>
              </a:rPr>
              <a:t>-Variere tilberedelsesmetodene (</a:t>
            </a:r>
            <a:r>
              <a:rPr lang="nb-NO" dirty="0" err="1">
                <a:ea typeface="Calibri" panose="020F0502020204030204" pitchFamily="34" charset="0"/>
                <a:cs typeface="Arial" panose="020B0604020202020204" pitchFamily="34" charset="0"/>
              </a:rPr>
              <a:t>mosing</a:t>
            </a:r>
            <a:r>
              <a:rPr lang="nb-NO" dirty="0"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</a:p>
          <a:p>
            <a:endParaRPr lang="nb-NO" dirty="0"/>
          </a:p>
          <a:p>
            <a:endParaRPr lang="nb-NO" dirty="0"/>
          </a:p>
          <a:p>
            <a:endParaRPr lang="nb-NO" dirty="0">
              <a:latin typeface="Calibri" panose="020F0502020204030204" pitchFamily="34" charset="0"/>
            </a:endParaRPr>
          </a:p>
          <a:p>
            <a:r>
              <a:rPr lang="nb-NO" sz="600" dirty="0">
                <a:latin typeface="Calibri" panose="020F0502020204030204" pitchFamily="34" charset="0"/>
              </a:rPr>
              <a:t>.</a:t>
            </a:r>
            <a:endParaRPr lang="nb-NO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2B4FC1BB-9CB0-41EE-B985-6EC1CA3B18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572" y="2862108"/>
            <a:ext cx="3419472" cy="3294040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9AA5B1E0-7784-4387-AD9E-ED6A4B028962}"/>
              </a:ext>
            </a:extLst>
          </p:cNvPr>
          <p:cNvSpPr/>
          <p:nvPr/>
        </p:nvSpPr>
        <p:spPr>
          <a:xfrm>
            <a:off x="5711125" y="6272386"/>
            <a:ext cx="320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800" dirty="0">
                <a:latin typeface="Calibri" panose="020F0502020204030204" pitchFamily="34" charset="0"/>
              </a:rPr>
              <a:t>Måltider, fysisk aktivitet og miljørettet helsevern i barnehagen. En undersøkelse blant styrere og pedagogiske ledere. Helsedirektoratet 2012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482251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E9322D8C-D54A-447D-9E6B-7CB17B817C9A}"/>
              </a:ext>
            </a:extLst>
          </p:cNvPr>
          <p:cNvSpPr/>
          <p:nvPr/>
        </p:nvSpPr>
        <p:spPr>
          <a:xfrm>
            <a:off x="2905931" y="6252976"/>
            <a:ext cx="623806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2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Figuren viser andel voksne som oppgir at de spiser grønnsaker daglig etter utdanning.</a:t>
            </a:r>
            <a:endParaRPr lang="nb-NO" sz="1200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lassholder for innhold 4" descr="http://www.norgeshelsa.no/norgeshelsa/temp/55ED5ED9C733EA4D02D9462DF40EF7D313310298683365989302875.png">
            <a:extLst>
              <a:ext uri="{FF2B5EF4-FFF2-40B4-BE49-F238E27FC236}">
                <a16:creationId xmlns:a16="http://schemas.microsoft.com/office/drawing/2014/main" id="{7A3E5EA9-FA49-4094-9F4B-6404052172B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995" y="2217834"/>
            <a:ext cx="4360837" cy="392540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A77ABAA8-FB75-499F-8E5C-5EBA1971D506}"/>
              </a:ext>
            </a:extLst>
          </p:cNvPr>
          <p:cNvSpPr/>
          <p:nvPr/>
        </p:nvSpPr>
        <p:spPr>
          <a:xfrm>
            <a:off x="333214" y="1017505"/>
            <a:ext cx="74391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ea typeface="Calibri" panose="020F0502020204030204" pitchFamily="34" charset="0"/>
                <a:cs typeface="Arial" panose="020B0604020202020204" pitchFamily="34" charset="0"/>
              </a:rPr>
              <a:t>Utfordring også med sosiale forskjeller. </a:t>
            </a:r>
            <a:r>
              <a:rPr lang="nb-NO" dirty="0"/>
              <a:t>De med lang utdanning har et sunnere kosthold, spiser oftere grønnsaker, frukt og fisk og drikker sjeldnere sukkerholdig drikke enn de med kort utdanning. Dette gjelder også blant barn.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Universelle tiltak som når alle </a:t>
            </a:r>
          </a:p>
          <a:p>
            <a:r>
              <a:rPr lang="nb-NO" dirty="0"/>
              <a:t>     er særlig viktig for de grupper</a:t>
            </a:r>
          </a:p>
          <a:p>
            <a:r>
              <a:rPr lang="nb-NO" dirty="0"/>
              <a:t>     som trenger det mest. </a:t>
            </a:r>
          </a:p>
        </p:txBody>
      </p:sp>
    </p:spTree>
    <p:extLst>
      <p:ext uri="{BB962C8B-B14F-4D97-AF65-F5344CB8AC3E}">
        <p14:creationId xmlns:p14="http://schemas.microsoft.com/office/powerpoint/2010/main" val="10665909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D532934B-D18B-4330-B7D1-2B0804C8E457}"/>
              </a:ext>
            </a:extLst>
          </p:cNvPr>
          <p:cNvSpPr/>
          <p:nvPr/>
        </p:nvSpPr>
        <p:spPr>
          <a:xfrm>
            <a:off x="534692" y="1614132"/>
            <a:ext cx="7307450" cy="2075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dirty="0">
                <a:ea typeface="Calibri" panose="020F0502020204030204" pitchFamily="34" charset="0"/>
                <a:cs typeface="Arial" panose="020B0604020202020204" pitchFamily="34" charset="0"/>
              </a:rPr>
              <a:t>Viktig å gå vekk fra å snakke om hva som er rett og galt og hva som er sunt og usunt.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nb-NO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dirty="0">
                <a:ea typeface="Calibri" panose="020F0502020204030204" pitchFamily="34" charset="0"/>
                <a:cs typeface="Arial" panose="020B0604020202020204" pitchFamily="34" charset="0"/>
              </a:rPr>
              <a:t>Mer fokus mot at barn må få lov og tid til å utforske og undre seg og skape glede over ulike matvarer og de sosiale rammene rundt måltidene.</a:t>
            </a:r>
          </a:p>
        </p:txBody>
      </p:sp>
    </p:spTree>
    <p:extLst>
      <p:ext uri="{BB962C8B-B14F-4D97-AF65-F5344CB8AC3E}">
        <p14:creationId xmlns:p14="http://schemas.microsoft.com/office/powerpoint/2010/main" val="25066655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3ADEF3E1-7560-4E72-A22D-2FBE04D3FD5F}"/>
              </a:ext>
            </a:extLst>
          </p:cNvPr>
          <p:cNvSpPr/>
          <p:nvPr/>
        </p:nvSpPr>
        <p:spPr>
          <a:xfrm>
            <a:off x="612182" y="943396"/>
            <a:ext cx="7005234" cy="5962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dirty="0">
                <a:ea typeface="Calibri" panose="020F0502020204030204" pitchFamily="34" charset="0"/>
                <a:cs typeface="Arial" panose="020B0604020202020204" pitchFamily="34" charset="0"/>
              </a:rPr>
              <a:t>Mye bra oppdatert og praktisk informasjon på sidene til </a:t>
            </a:r>
            <a:r>
              <a:rPr lang="nb-NO" b="1" dirty="0">
                <a:ea typeface="Calibri" panose="020F0502020204030204" pitchFamily="34" charset="0"/>
                <a:cs typeface="Arial" panose="020B0604020202020204" pitchFamily="34" charset="0"/>
              </a:rPr>
              <a:t>Nasjonalt senter for mat, helse og fysisk aktivitet </a:t>
            </a:r>
            <a:r>
              <a:rPr lang="nb-NO" dirty="0">
                <a:ea typeface="Calibri" panose="020F0502020204030204" pitchFamily="34" charset="0"/>
                <a:cs typeface="Arial" panose="020B0604020202020204" pitchFamily="34" charset="0"/>
              </a:rPr>
              <a:t>(KD og HOD, etablert i 2013):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u="sng" dirty="0">
                <a:solidFill>
                  <a:srgbClr val="0563C1"/>
                </a:solidFill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http://mhfa.no/ressurser-category/barnehage+mat-og-maltid/</a:t>
            </a:r>
            <a:endParaRPr lang="nb-NO" u="sng" dirty="0">
              <a:solidFill>
                <a:srgbClr val="0563C1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b-NO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dirty="0">
                <a:ea typeface="Calibri" panose="020F0502020204030204" pitchFamily="34" charset="0"/>
                <a:cs typeface="Arial" panose="020B0604020202020204" pitchFamily="34" charset="0"/>
              </a:rPr>
              <a:t>Her fins egne «</a:t>
            </a:r>
            <a:r>
              <a:rPr lang="nb-NO" b="1" dirty="0" err="1">
                <a:ea typeface="Calibri" panose="020F0502020204030204" pitchFamily="34" charset="0"/>
                <a:cs typeface="Arial" panose="020B0604020202020204" pitchFamily="34" charset="0"/>
              </a:rPr>
              <a:t>Webinar</a:t>
            </a:r>
            <a:r>
              <a:rPr lang="nb-NO" b="1" dirty="0">
                <a:ea typeface="Calibri" panose="020F0502020204030204" pitchFamily="34" charset="0"/>
                <a:cs typeface="Arial" panose="020B0604020202020204" pitchFamily="34" charset="0"/>
              </a:rPr>
              <a:t>» </a:t>
            </a:r>
            <a:r>
              <a:rPr lang="nb-NO" dirty="0">
                <a:ea typeface="Calibri" panose="020F0502020204030204" pitchFamily="34" charset="0"/>
                <a:cs typeface="Arial" panose="020B0604020202020204" pitchFamily="34" charset="0"/>
              </a:rPr>
              <a:t>om ulike temaer rundt mat og måltider i barnehagen, gratis for barnehageansatte. Om mat og friluftsliv, mat og religion, om barns medvirkning, etc. Disse skal oppdateres når nye retningslinjer kommer.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b-NO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dirty="0">
                <a:ea typeface="Calibri" panose="020F0502020204030204" pitchFamily="34" charset="0"/>
                <a:cs typeface="Arial" panose="020B0604020202020204" pitchFamily="34" charset="0"/>
              </a:rPr>
              <a:t>Råd om alt rundt mat, inkludert hva som gjelder for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dirty="0">
                <a:ea typeface="Calibri" panose="020F0502020204030204" pitchFamily="34" charset="0"/>
                <a:cs typeface="Arial" panose="020B0604020202020204" pitchFamily="34" charset="0"/>
              </a:rPr>
              <a:t>    spesielle grupper: </a:t>
            </a:r>
            <a:r>
              <a:rPr lang="nb-NO" u="sng" dirty="0">
                <a:solidFill>
                  <a:srgbClr val="0563C1"/>
                </a:solidFill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http://www.matportalen.no/</a:t>
            </a:r>
            <a:endParaRPr lang="nb-NO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dirty="0">
                <a:ea typeface="Calibri" panose="020F0502020204030204" pitchFamily="34" charset="0"/>
                <a:cs typeface="Arial" panose="020B0604020202020204" pitchFamily="34" charset="0"/>
              </a:rPr>
              <a:t>    Her kan en også sende inn spørsmål.</a:t>
            </a:r>
            <a:endParaRPr lang="nb-NO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b-NO" sz="1200" u="sng" dirty="0">
              <a:solidFill>
                <a:srgbClr val="0563C1"/>
              </a:solidFill>
              <a:ea typeface="Calibri" panose="020F0502020204030204" pitchFamily="34" charset="0"/>
              <a:cs typeface="Arial" panose="020B0604020202020204" pitchFamily="34" charset="0"/>
              <a:hlinkClick r:id="rId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200" u="sng" dirty="0">
                <a:solidFill>
                  <a:srgbClr val="0563C1"/>
                </a:solidFill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https://helsedirektoratet.no/Lists/Publikasjoner/Attachments/406/Bra-mat-i-barnehagen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200" u="sng" dirty="0">
                <a:solidFill>
                  <a:srgbClr val="0563C1"/>
                </a:solidFill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-tips-rad-og-oppskrifter-IS-1536.pdf</a:t>
            </a:r>
            <a:endParaRPr lang="nb-NO" sz="12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b-NO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Bilde 2" descr="Bra mat i bhg">
            <a:extLst>
              <a:ext uri="{FF2B5EF4-FFF2-40B4-BE49-F238E27FC236}">
                <a16:creationId xmlns:a16="http://schemas.microsoft.com/office/drawing/2014/main" id="{8B33761F-329E-4DAB-90C9-6F0A19789EA2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528" y="3849129"/>
            <a:ext cx="2009775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55433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7E0DE0E3-2AB0-4E79-9222-DB438F22DC66}"/>
              </a:ext>
            </a:extLst>
          </p:cNvPr>
          <p:cNvSpPr/>
          <p:nvPr/>
        </p:nvSpPr>
        <p:spPr>
          <a:xfrm>
            <a:off x="294467" y="1335574"/>
            <a:ext cx="8717798" cy="27052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2800" b="1" dirty="0">
                <a:solidFill>
                  <a:srgbClr val="4B4B4B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Voksen: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2800" b="1" dirty="0">
                <a:solidFill>
                  <a:srgbClr val="4B4B4B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«Så mye du spiser i dag…»</a:t>
            </a:r>
            <a:br>
              <a:rPr lang="nb-NO" sz="2800" b="1" dirty="0">
                <a:solidFill>
                  <a:srgbClr val="4B4B4B"/>
                </a:solidFill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nb-NO" sz="2800" b="1" dirty="0">
              <a:solidFill>
                <a:srgbClr val="4B4B4B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2800" b="1" dirty="0">
                <a:solidFill>
                  <a:srgbClr val="4B4B4B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Barn: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2800" b="1" dirty="0">
                <a:solidFill>
                  <a:srgbClr val="4B4B4B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«Det er fordi maten smaker så godt når du er her.»</a:t>
            </a:r>
            <a:endParaRPr lang="nb-NO" sz="2800" b="1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71404ED0-E8ED-47A2-88C4-C8A08822E8EF}"/>
              </a:ext>
            </a:extLst>
          </p:cNvPr>
          <p:cNvSpPr/>
          <p:nvPr/>
        </p:nvSpPr>
        <p:spPr>
          <a:xfrm>
            <a:off x="4785101" y="5140944"/>
            <a:ext cx="3011594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nb-NO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Kjell </a:t>
            </a:r>
            <a:r>
              <a:rPr lang="nb-NO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Gustumhaugen</a:t>
            </a:r>
            <a:r>
              <a:rPr lang="nb-NO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RVTS Sør</a:t>
            </a:r>
            <a:endParaRPr lang="nb-NO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3116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65DD27F-D98A-4707-ADCE-8A120D414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851" y="2090402"/>
            <a:ext cx="7471211" cy="901594"/>
          </a:xfrm>
        </p:spPr>
        <p:txBody>
          <a:bodyPr>
            <a:normAutofit fontScale="90000"/>
          </a:bodyPr>
          <a:lstStyle/>
          <a:p>
            <a:r>
              <a:rPr lang="nb-NO" sz="3100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Takk for meg</a:t>
            </a:r>
            <a:r>
              <a:rPr lang="nb-NO" sz="3100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  <a:sym typeface="Segoe UI Emoji" panose="020B0502040204020203" pitchFamily="34" charset="0"/>
              </a:rPr>
              <a:t>😊</a:t>
            </a:r>
            <a:br>
              <a:rPr lang="nb-NO" dirty="0"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nb-NO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nb-NO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nb-NO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nb-NO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</a:br>
            <a:endParaRPr lang="nb-NO" dirty="0"/>
          </a:p>
        </p:txBody>
      </p:sp>
      <p:pic>
        <p:nvPicPr>
          <p:cNvPr id="4" name="Plassholder for innhold 4">
            <a:extLst>
              <a:ext uri="{FF2B5EF4-FFF2-40B4-BE49-F238E27FC236}">
                <a16:creationId xmlns:a16="http://schemas.microsoft.com/office/drawing/2014/main" id="{2BC7EC8E-4076-4D51-B9D0-8CA5D2562A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1942" y="2913682"/>
            <a:ext cx="2286560" cy="3179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67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A91389C7-0DF2-4FC5-91E7-57ED926F1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7843" y="2363682"/>
            <a:ext cx="2820435" cy="4005743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FC914C8D-A0E9-4FDB-A2BE-DE2E930F48A7}"/>
              </a:ext>
            </a:extLst>
          </p:cNvPr>
          <p:cNvSpPr/>
          <p:nvPr/>
        </p:nvSpPr>
        <p:spPr>
          <a:xfrm>
            <a:off x="403123" y="904265"/>
            <a:ext cx="8485155" cy="5739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AutoNum type="arabicParenR"/>
            </a:pPr>
            <a:r>
              <a:rPr lang="nb-NO" sz="28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FOLKEHELSEPROGRAMMET I AGDER: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arenR"/>
            </a:pPr>
            <a:endParaRPr lang="nn-NO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dirty="0">
                <a:ea typeface="Times New Roman" panose="02020603050405020304" pitchFamily="18" charset="0"/>
                <a:cs typeface="Times New Roman" panose="02020603050405020304" pitchFamily="18" charset="0"/>
              </a:rPr>
              <a:t>Nasjonalt program for å fremme </a:t>
            </a:r>
            <a:r>
              <a:rPr lang="nb-NO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barn og unges psykiske helse.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nn-NO" u="sng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dirty="0">
                <a:ea typeface="Times New Roman" panose="02020603050405020304" pitchFamily="18" charset="0"/>
                <a:cs typeface="Times New Roman" panose="02020603050405020304" pitchFamily="18" charset="0"/>
              </a:rPr>
              <a:t>Agder tildelt en stor del av den nasjonale pott,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dirty="0"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nb-NO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70 millioner </a:t>
            </a:r>
            <a:r>
              <a:rPr lang="nb-NO" dirty="0">
                <a:ea typeface="Times New Roman" panose="02020603050405020304" pitchFamily="18" charset="0"/>
                <a:cs typeface="Times New Roman" panose="02020603050405020304" pitchFamily="18" charset="0"/>
              </a:rPr>
              <a:t>over fem år.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nn-NO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dirty="0">
                <a:ea typeface="Times New Roman" panose="02020603050405020304" pitchFamily="18" charset="0"/>
                <a:cs typeface="Times New Roman" panose="02020603050405020304" pitchFamily="18" charset="0"/>
              </a:rPr>
              <a:t>Grunnlag for </a:t>
            </a:r>
            <a:r>
              <a:rPr lang="nb-NO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Regjeringens nye opptrappingsplan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    for barn og unges psykiske helse.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nb-NO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dirty="0">
                <a:ea typeface="Times New Roman" panose="02020603050405020304" pitchFamily="18" charset="0"/>
                <a:cs typeface="Times New Roman" panose="02020603050405020304" pitchFamily="18" charset="0"/>
              </a:rPr>
              <a:t>Fylkeskommunene er prosjekteier.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nn-NO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dirty="0">
                <a:ea typeface="Times New Roman" panose="02020603050405020304" pitchFamily="18" charset="0"/>
                <a:cs typeface="Times New Roman" panose="02020603050405020304" pitchFamily="18" charset="0"/>
              </a:rPr>
              <a:t>Agder har valgt fire satsingsområder.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nb-NO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802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039F6C11-0A50-478B-B597-F59646B4E7DE}"/>
              </a:ext>
            </a:extLst>
          </p:cNvPr>
          <p:cNvSpPr/>
          <p:nvPr/>
        </p:nvSpPr>
        <p:spPr>
          <a:xfrm>
            <a:off x="441702" y="989871"/>
            <a:ext cx="816760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000" b="1" dirty="0">
                <a:solidFill>
                  <a:srgbClr val="000000"/>
                </a:solidFill>
              </a:rPr>
              <a:t>Tre hovedmål for Agder:</a:t>
            </a:r>
            <a:endParaRPr lang="nn-NO" sz="2000" b="1" dirty="0">
              <a:solidFill>
                <a:srgbClr val="000000"/>
              </a:solidFill>
            </a:endParaRPr>
          </a:p>
          <a:p>
            <a:r>
              <a:rPr lang="nn-NO" sz="2000" dirty="0"/>
              <a:t> </a:t>
            </a:r>
          </a:p>
          <a:p>
            <a:r>
              <a:rPr lang="nb-NO" dirty="0"/>
              <a:t>1) Det er etablert tverrfaglige samarbeidsstrukturer </a:t>
            </a:r>
          </a:p>
          <a:p>
            <a:r>
              <a:rPr lang="nb-NO" dirty="0"/>
              <a:t>    som bidrar til en varig endring for hvordan vi jobber kunnskaps- og    </a:t>
            </a:r>
          </a:p>
          <a:p>
            <a:r>
              <a:rPr lang="nb-NO" dirty="0"/>
              <a:t>    forskningsbasert med folkehelse i regionen.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  <a:p>
            <a:r>
              <a:rPr lang="nb-NO" dirty="0"/>
              <a:t>2) Flere barn og unge på Agder opplever </a:t>
            </a:r>
          </a:p>
          <a:p>
            <a:r>
              <a:rPr lang="nb-NO" dirty="0"/>
              <a:t>    god psykisk helse ved programslutt </a:t>
            </a:r>
          </a:p>
          <a:p>
            <a:r>
              <a:rPr lang="nb-NO" dirty="0"/>
              <a:t>    sammenlignet med programstart. </a:t>
            </a:r>
          </a:p>
          <a:p>
            <a:endParaRPr lang="nb-NO" dirty="0"/>
          </a:p>
          <a:p>
            <a:r>
              <a:rPr lang="nb-NO" dirty="0"/>
              <a:t>3) Sosial ulikhet i barn og unges </a:t>
            </a:r>
          </a:p>
          <a:p>
            <a:r>
              <a:rPr lang="nb-NO" dirty="0"/>
              <a:t>    psykiske helse og livskvalitet er redusert </a:t>
            </a:r>
          </a:p>
          <a:p>
            <a:r>
              <a:rPr lang="nb-NO" dirty="0"/>
              <a:t>    i løpet av programperioden</a:t>
            </a:r>
            <a:r>
              <a:rPr lang="nb-NO" sz="2000" dirty="0"/>
              <a:t>. </a:t>
            </a:r>
            <a:endParaRPr lang="nn-NO" sz="2000" dirty="0"/>
          </a:p>
        </p:txBody>
      </p:sp>
      <p:pic>
        <p:nvPicPr>
          <p:cNvPr id="3" name="Plassholder for innhold 6">
            <a:extLst>
              <a:ext uri="{FF2B5EF4-FFF2-40B4-BE49-F238E27FC236}">
                <a16:creationId xmlns:a16="http://schemas.microsoft.com/office/drawing/2014/main" id="{50E5F57A-8339-4BD1-8CED-D558DD6C9C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7266" y="3224899"/>
            <a:ext cx="2409825" cy="321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835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FD5F59AE-118B-4376-AFA9-57A06784970E}"/>
              </a:ext>
            </a:extLst>
          </p:cNvPr>
          <p:cNvSpPr/>
          <p:nvPr/>
        </p:nvSpPr>
        <p:spPr>
          <a:xfrm>
            <a:off x="381001" y="1038522"/>
            <a:ext cx="84762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000" b="1" dirty="0"/>
              <a:t>Satsningsområder</a:t>
            </a:r>
            <a:r>
              <a:rPr lang="nb-NO" sz="2000" b="1" dirty="0">
                <a:solidFill>
                  <a:schemeClr val="bg1"/>
                </a:solidFill>
              </a:rPr>
              <a:t> </a:t>
            </a:r>
            <a:r>
              <a:rPr lang="nb-NO" sz="2000" b="1" dirty="0"/>
              <a:t>i programmet på Agder:</a:t>
            </a:r>
            <a:endParaRPr lang="nn-NO" sz="2000" b="1" dirty="0"/>
          </a:p>
        </p:txBody>
      </p:sp>
      <p:graphicFrame>
        <p:nvGraphicFramePr>
          <p:cNvPr id="3" name="Tabell 2">
            <a:extLst>
              <a:ext uri="{FF2B5EF4-FFF2-40B4-BE49-F238E27FC236}">
                <a16:creationId xmlns:a16="http://schemas.microsoft.com/office/drawing/2014/main" id="{28F3ADA7-CA86-4B5D-B02C-07CE9488B0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2549657"/>
              </p:ext>
            </p:extLst>
          </p:nvPr>
        </p:nvGraphicFramePr>
        <p:xfrm>
          <a:off x="381001" y="2041064"/>
          <a:ext cx="8212810" cy="33229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4680">
                  <a:extLst>
                    <a:ext uri="{9D8B030D-6E8A-4147-A177-3AD203B41FA5}">
                      <a16:colId xmlns:a16="http://schemas.microsoft.com/office/drawing/2014/main" val="2611821204"/>
                    </a:ext>
                  </a:extLst>
                </a:gridCol>
                <a:gridCol w="3618130">
                  <a:extLst>
                    <a:ext uri="{9D8B030D-6E8A-4147-A177-3AD203B41FA5}">
                      <a16:colId xmlns:a16="http://schemas.microsoft.com/office/drawing/2014/main" val="559160448"/>
                    </a:ext>
                  </a:extLst>
                </a:gridCol>
              </a:tblGrid>
              <a:tr h="392984">
                <a:tc>
                  <a:txBody>
                    <a:bodyPr/>
                    <a:lstStyle/>
                    <a:p>
                      <a:r>
                        <a:rPr lang="nb-NO" dirty="0"/>
                        <a:t>Satsning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Ledende aktør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4305090"/>
                  </a:ext>
                </a:extLst>
              </a:tr>
              <a:tr h="392984">
                <a:tc>
                  <a:txBody>
                    <a:bodyPr/>
                    <a:lstStyle/>
                    <a:p>
                      <a:r>
                        <a:rPr lang="nb-NO" b="1" dirty="0"/>
                        <a:t>Aktiviteter og rusfrie møteplasser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Blå Kors</a:t>
                      </a:r>
                    </a:p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7092030"/>
                  </a:ext>
                </a:extLst>
              </a:tr>
              <a:tr h="743148">
                <a:tc>
                  <a:txBody>
                    <a:bodyPr/>
                    <a:lstStyle/>
                    <a:p>
                      <a:r>
                        <a:rPr lang="nb-NO" b="1" dirty="0"/>
                        <a:t>BTI (Bedre tverrfaglig innsats)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Lister regionen og Risør kommune</a:t>
                      </a:r>
                    </a:p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0800963"/>
                  </a:ext>
                </a:extLst>
              </a:tr>
              <a:tr h="687722">
                <a:tc>
                  <a:txBody>
                    <a:bodyPr/>
                    <a:lstStyle/>
                    <a:p>
                      <a:r>
                        <a:rPr lang="nb-NO" b="1" dirty="0"/>
                        <a:t>Helsefremmende barnehager og skoler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/>
                        <a:t>Lillesand kommune</a:t>
                      </a:r>
                    </a:p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3448619"/>
                  </a:ext>
                </a:extLst>
              </a:tr>
              <a:tr h="6877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b="1" dirty="0"/>
                        <a:t>Nye mønstre: Barnefattigdom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/>
                        <a:t>Kristiansand kommune</a:t>
                      </a:r>
                    </a:p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45233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5817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43B35BAF-5077-47DE-84C0-0FBE78E644E5}"/>
              </a:ext>
            </a:extLst>
          </p:cNvPr>
          <p:cNvSpPr/>
          <p:nvPr/>
        </p:nvSpPr>
        <p:spPr>
          <a:xfrm>
            <a:off x="608201" y="1004311"/>
            <a:ext cx="8242183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000" dirty="0">
                <a:hlinkClick r:id="rId2"/>
              </a:rPr>
              <a:t>Blå Kors:</a:t>
            </a:r>
          </a:p>
          <a:p>
            <a:endParaRPr lang="nb-NO" dirty="0">
              <a:hlinkClick r:id="" action="ppaction://noaction"/>
            </a:endParaRPr>
          </a:p>
          <a:p>
            <a:endParaRPr lang="nb-NO" dirty="0">
              <a:hlinkClick r:id="" action="ppaction://noactio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Videreutvikle møteplasser på sosiale medier (med ungdom) og fysiske møteplasser.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Utvikle </a:t>
            </a:r>
            <a:r>
              <a:rPr lang="nb-NO" dirty="0" err="1"/>
              <a:t>youtube</a:t>
            </a:r>
            <a:r>
              <a:rPr lang="nb-NO" dirty="0"/>
              <a:t>-kanal om psykisk helse i samarbeid med ABUP.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Innovativt og rusforebyggende.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I samarbeid med 7 kommuner. </a:t>
            </a:r>
            <a:endParaRPr lang="nb-NO" dirty="0">
              <a:hlinkClick r:id="" action="ppaction://noaction"/>
            </a:endParaRPr>
          </a:p>
          <a:p>
            <a:endParaRPr lang="nb-NO" dirty="0">
              <a:hlinkClick r:id="" action="ppaction://noaction"/>
            </a:endParaRPr>
          </a:p>
          <a:p>
            <a:endParaRPr lang="nn-NO" dirty="0">
              <a:hlinkClick r:id="" action="ppaction://noaction"/>
            </a:endParaRPr>
          </a:p>
          <a:p>
            <a:endParaRPr lang="nn-NO" dirty="0">
              <a:hlinkClick r:id="" action="ppaction://noaction"/>
            </a:endParaRPr>
          </a:p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245026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4E67F380-732C-40FF-997D-DC1FAC685350}"/>
              </a:ext>
            </a:extLst>
          </p:cNvPr>
          <p:cNvSpPr/>
          <p:nvPr/>
        </p:nvSpPr>
        <p:spPr>
          <a:xfrm>
            <a:off x="608200" y="1004311"/>
            <a:ext cx="7998903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000" dirty="0">
                <a:hlinkClick r:id="rId2"/>
              </a:rPr>
              <a:t>Bedre tverrfaglig samarbeid (BTI):</a:t>
            </a:r>
            <a:endParaRPr lang="nb-NO" sz="2000" dirty="0">
              <a:hlinkClick r:id="" action="ppaction://noaction"/>
            </a:endParaRPr>
          </a:p>
          <a:p>
            <a:endParaRPr lang="nb-NO" dirty="0"/>
          </a:p>
          <a:p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Fange utsatte barn og unge så tidlig som mulig.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Risør og Lister-kommunene er ledende aktører.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Fokus på å videreutvikle stafettlogg, handlingsveiledere (digitalt) og kompetanseplan for alle ansatte.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11 kommuner med.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Egen nettside: </a:t>
            </a:r>
            <a:r>
              <a:rPr lang="nn-NO" dirty="0">
                <a:hlinkClick r:id="" action="ppaction://noaction"/>
              </a:rPr>
              <a:t>http://www.risor.kommune.no/utviklingsarbeid/bti-agder-   </a:t>
            </a:r>
          </a:p>
          <a:p>
            <a:r>
              <a:rPr lang="nn-NO" dirty="0">
                <a:hlinkClick r:id="" action="ppaction://noaction"/>
              </a:rPr>
              <a:t>folkehelseprogram-i-agder.26258.aspx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838943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3"/>
          </p:nvPr>
        </p:nvSpPr>
        <p:spPr>
          <a:xfrm>
            <a:off x="601215" y="1161051"/>
            <a:ext cx="7822114" cy="412491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 sz="2000" dirty="0">
                <a:hlinkClick r:id="" action="ppaction://noaction"/>
              </a:rPr>
              <a:t>Helsefremmende barnehager og skoler:</a:t>
            </a:r>
          </a:p>
          <a:p>
            <a:pPr marL="0" indent="0">
              <a:buNone/>
            </a:pPr>
            <a:endParaRPr lang="nb-NO" sz="2000" b="1" u="sng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nb-NO" sz="1900" dirty="0"/>
          </a:p>
          <a:p>
            <a:r>
              <a:rPr lang="nb-NO" sz="1900" dirty="0">
                <a:solidFill>
                  <a:schemeClr val="tx1"/>
                </a:solidFill>
              </a:rPr>
              <a:t>Universelt, tiltak mot alle. Barnehager og skoler er sentrale arenaer for å nå alle barn og unge med helsefremmende tiltak.</a:t>
            </a:r>
          </a:p>
          <a:p>
            <a:pPr marL="0" indent="0">
              <a:buNone/>
            </a:pPr>
            <a:endParaRPr lang="nb-NO" sz="1900" dirty="0">
              <a:solidFill>
                <a:schemeClr val="tx1"/>
              </a:solidFill>
            </a:endParaRPr>
          </a:p>
          <a:p>
            <a:r>
              <a:rPr lang="nb-NO" dirty="0">
                <a:solidFill>
                  <a:schemeClr val="tx1"/>
                </a:solidFill>
              </a:rPr>
              <a:t>Lillesand kommune er ledende aktør. I tillegg er kommunene Grimstad, Birkenes, Gjerstad og Åmli med. </a:t>
            </a:r>
          </a:p>
          <a:p>
            <a:endParaRPr lang="nb-NO" dirty="0">
              <a:solidFill>
                <a:schemeClr val="tx1"/>
              </a:solidFill>
            </a:endParaRPr>
          </a:p>
          <a:p>
            <a:r>
              <a:rPr lang="nb-NO" dirty="0">
                <a:solidFill>
                  <a:schemeClr val="tx1"/>
                </a:solidFill>
              </a:rPr>
              <a:t>Ulike tiltak i kommunene, men felles mål, rapportering og evaluering. Mål at en skal satse på noen gode tiltak for alle fem kommuner.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>
              <a:solidFill>
                <a:schemeClr val="tx1"/>
              </a:solidFill>
            </a:endParaRPr>
          </a:p>
          <a:p>
            <a:r>
              <a:rPr lang="nb-NO" dirty="0">
                <a:solidFill>
                  <a:schemeClr val="tx1"/>
                </a:solidFill>
              </a:rPr>
              <a:t>Særlig fokus på </a:t>
            </a:r>
            <a:r>
              <a:rPr lang="nb-NO" dirty="0">
                <a:solidFill>
                  <a:schemeClr val="tx1"/>
                </a:solidFill>
                <a:cs typeface="Times New Roman" panose="02020603050405020304" pitchFamily="18" charset="0"/>
              </a:rPr>
              <a:t>f</a:t>
            </a:r>
            <a:r>
              <a:rPr lang="nb-NO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elles opplæringsplaner for barnehager og skoler, for å </a:t>
            </a:r>
            <a:r>
              <a:rPr lang="nb-NO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fremme barn og unges og de voksnes sosiale og emosjonelle kompetanse. </a:t>
            </a:r>
            <a:endParaRPr lang="nb-NO" dirty="0">
              <a:solidFill>
                <a:schemeClr val="tx1"/>
              </a:solidFill>
            </a:endParaRP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42265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369AD215-8126-4E63-964A-A913545D997E}"/>
              </a:ext>
            </a:extLst>
          </p:cNvPr>
          <p:cNvSpPr/>
          <p:nvPr/>
        </p:nvSpPr>
        <p:spPr>
          <a:xfrm>
            <a:off x="662563" y="937362"/>
            <a:ext cx="7835485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000" dirty="0">
                <a:hlinkClick r:id="" action="ppaction://noaction"/>
              </a:rPr>
              <a:t>Nye Mønstre/Barnefattigdom. </a:t>
            </a:r>
            <a:endParaRPr lang="nb-NO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b-NO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ea typeface="Calibri" panose="020F0502020204030204" pitchFamily="34" charset="0"/>
                <a:cs typeface="Times New Roman" panose="02020603050405020304" pitchFamily="18" charset="0"/>
              </a:rPr>
              <a:t>Videreføring av prosjekt med helhetlig oppfølging av hele familien med familiekoordinatorer til «fattige».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ea typeface="Calibri" panose="020F0502020204030204" pitchFamily="34" charset="0"/>
                <a:cs typeface="Times New Roman" panose="02020603050405020304" pitchFamily="18" charset="0"/>
              </a:rPr>
              <a:t>Kristiansand er ledende aktør.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ea typeface="Calibri" panose="020F0502020204030204" pitchFamily="34" charset="0"/>
                <a:cs typeface="Times New Roman" panose="02020603050405020304" pitchFamily="18" charset="0"/>
              </a:rPr>
              <a:t>11 kommuner med.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ea typeface="Calibri" panose="020F0502020204030204" pitchFamily="34" charset="0"/>
                <a:cs typeface="Times New Roman" panose="02020603050405020304" pitchFamily="18" charset="0"/>
              </a:rPr>
              <a:t>Og god plan for følgeevaluering av familiene. </a:t>
            </a:r>
            <a:endParaRPr lang="nn-NO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b-NO" sz="2400" dirty="0">
              <a:hlinkClick r:id="" action="ppaction://noaction"/>
            </a:endParaRPr>
          </a:p>
          <a:p>
            <a:endParaRPr lang="nb-NO" dirty="0">
              <a:hlinkClick r:id="" action="ppaction://noaction"/>
            </a:endParaRPr>
          </a:p>
          <a:p>
            <a:endParaRPr lang="nb-NO" dirty="0">
              <a:hlinkClick r:id="" action="ppaction://noaction"/>
            </a:endParaRPr>
          </a:p>
          <a:p>
            <a:endParaRPr lang="nb-NO" dirty="0">
              <a:hlinkClick r:id="" action="ppaction://noaction"/>
            </a:endParaRPr>
          </a:p>
          <a:p>
            <a:endParaRPr lang="nb-NO" dirty="0">
              <a:hlinkClick r:id="" action="ppaction://noaction"/>
            </a:endParaRPr>
          </a:p>
          <a:p>
            <a:endParaRPr lang="nb-NO" dirty="0">
              <a:hlinkClick r:id="" action="ppaction://noaction"/>
            </a:endParaRPr>
          </a:p>
        </p:txBody>
      </p:sp>
    </p:spTree>
    <p:extLst>
      <p:ext uri="{BB962C8B-B14F-4D97-AF65-F5344CB8AC3E}">
        <p14:creationId xmlns:p14="http://schemas.microsoft.com/office/powerpoint/2010/main" val="3327138931"/>
      </p:ext>
    </p:extLst>
  </p:cSld>
  <p:clrMapOvr>
    <a:masterClrMapping/>
  </p:clrMapOvr>
</p:sld>
</file>

<file path=ppt/theme/theme1.xml><?xml version="1.0" encoding="utf-8"?>
<a:theme xmlns:a="http://schemas.openxmlformats.org/drawingml/2006/main" name="Fylkesmannen-PPT-mal">
  <a:themeElements>
    <a:clrScheme name="Fylkesmannen">
      <a:dk1>
        <a:sysClr val="windowText" lastClr="000000"/>
      </a:dk1>
      <a:lt1>
        <a:sysClr val="window" lastClr="FFFFFF"/>
      </a:lt1>
      <a:dk2>
        <a:srgbClr val="3B8CAB"/>
      </a:dk2>
      <a:lt2>
        <a:srgbClr val="FFFFFF"/>
      </a:lt2>
      <a:accent1>
        <a:srgbClr val="3B8CAB"/>
      </a:accent1>
      <a:accent2>
        <a:srgbClr val="C5C8C7"/>
      </a:accent2>
      <a:accent3>
        <a:srgbClr val="66B5BB"/>
      </a:accent3>
      <a:accent4>
        <a:srgbClr val="E2882E"/>
      </a:accent4>
      <a:accent5>
        <a:srgbClr val="DB4E24"/>
      </a:accent5>
      <a:accent6>
        <a:srgbClr val="42A740"/>
      </a:accent6>
      <a:hlink>
        <a:srgbClr val="66B5BB"/>
      </a:hlink>
      <a:folHlink>
        <a:srgbClr val="E2882E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Fylkesmannen-PPT-mal.potx</Template>
  <TotalTime>6528</TotalTime>
  <Words>1622</Words>
  <Application>Microsoft Office PowerPoint</Application>
  <PresentationFormat>Skjermfremvisning (4:3)</PresentationFormat>
  <Paragraphs>271</Paragraphs>
  <Slides>27</Slides>
  <Notes>5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27</vt:i4>
      </vt:variant>
    </vt:vector>
  </HeadingPairs>
  <TitlesOfParts>
    <vt:vector size="32" baseType="lpstr">
      <vt:lpstr>Arial</vt:lpstr>
      <vt:lpstr>Calibri</vt:lpstr>
      <vt:lpstr>Segoe UI Emoji</vt:lpstr>
      <vt:lpstr>Times New Roman</vt:lpstr>
      <vt:lpstr>Fylkesmannen-PPT-mal</vt:lpstr>
      <vt:lpstr>Nytt fra folkehelseområdet</vt:lpstr>
      <vt:lpstr>Innhold: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Takk for meg😊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Stig Solberg</dc:creator>
  <cp:lastModifiedBy>Mork, Cecilie Thorbjørnsen</cp:lastModifiedBy>
  <cp:revision>108</cp:revision>
  <dcterms:created xsi:type="dcterms:W3CDTF">2013-06-27T08:24:43Z</dcterms:created>
  <dcterms:modified xsi:type="dcterms:W3CDTF">2018-06-14T12:27:48Z</dcterms:modified>
</cp:coreProperties>
</file>