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8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29280A-987B-4020-BA2C-A1EF15DD261A}" type="datetimeFigureOut">
              <a:rPr lang="nb-NO" smtClean="0"/>
              <a:t>30.jul 2017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7346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8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775921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1866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8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72134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8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574797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8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998226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8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9190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8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13723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149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8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759669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8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773694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5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8" cy="6858000"/>
          </a:xfrm>
          <a:prstGeom prst="rect">
            <a:avLst/>
          </a:prstGeom>
        </p:spPr>
      </p:pic>
      <p:sp>
        <p:nvSpPr>
          <p:cNvPr id="3" name="TekstSylinder 4"/>
          <p:cNvSpPr txBox="1"/>
          <p:nvPr/>
        </p:nvSpPr>
        <p:spPr>
          <a:xfrm>
            <a:off x="1763688" y="5589240"/>
            <a:ext cx="69605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b-NO" sz="1600" dirty="0">
                <a:latin typeface="Arial"/>
                <a:cs typeface="Arial"/>
              </a:rPr>
              <a:t>Kompetanse for mangfold 13.juni 2017</a:t>
            </a:r>
          </a:p>
        </p:txBody>
      </p:sp>
    </p:spTree>
    <p:extLst>
      <p:ext uri="{BB962C8B-B14F-4D97-AF65-F5344CB8AC3E}">
        <p14:creationId xmlns:p14="http://schemas.microsoft.com/office/powerpoint/2010/main" val="3994103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Årsaker til at skolen ble med i KFM: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/>
              <a:t>Vågsbygd </a:t>
            </a:r>
            <a:r>
              <a:rPr lang="nb-NO" sz="2400" dirty="0" err="1"/>
              <a:t>vgs</a:t>
            </a:r>
            <a:r>
              <a:rPr lang="nb-NO" sz="2400" dirty="0"/>
              <a:t> er en inkluderende skole, men med forbedringspotensial</a:t>
            </a:r>
          </a:p>
          <a:p>
            <a:pPr lvl="1"/>
            <a:r>
              <a:rPr lang="nb-NO" sz="2400" dirty="0"/>
              <a:t>Har i utgangspunktet få minoritetsspråklige elever, men vi ønsker de skal bli sett og inkludert. Unngå segregering.</a:t>
            </a:r>
          </a:p>
          <a:p>
            <a:pPr marL="457200" lvl="1" indent="0">
              <a:buNone/>
            </a:pPr>
            <a:endParaRPr lang="nb-NO" sz="2400" dirty="0"/>
          </a:p>
          <a:p>
            <a:r>
              <a:rPr lang="nb-NO" sz="2400" dirty="0"/>
              <a:t>Hvordan kan vi fange opp elevene på vår skole slik at alle føler seg inkludert, uansett språklig og kulturell bakgrunn?</a:t>
            </a:r>
          </a:p>
          <a:p>
            <a:r>
              <a:rPr lang="nb-NO" sz="2400" dirty="0"/>
              <a:t>Hvordan er det mulig å legge til rette for en mer systematisk og god språkopplæring for minoritetselever?</a:t>
            </a:r>
          </a:p>
          <a:p>
            <a:r>
              <a:rPr lang="nb-NO" sz="2400" dirty="0"/>
              <a:t>Generell kompetanseheving for ansatte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43473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Sosiale tiltak – bevisstgjøring av alle elever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/>
              <a:t>videreutvikling av det psykososiale miljøet</a:t>
            </a:r>
          </a:p>
          <a:p>
            <a:pPr lvl="1"/>
            <a:r>
              <a:rPr lang="nb-NO" sz="2400" dirty="0"/>
              <a:t>fadderordning</a:t>
            </a:r>
          </a:p>
          <a:p>
            <a:pPr lvl="1"/>
            <a:r>
              <a:rPr lang="nb-NO" sz="2400" dirty="0" err="1"/>
              <a:t>trivselsvakter</a:t>
            </a:r>
            <a:endParaRPr lang="nb-NO" sz="2400" dirty="0"/>
          </a:p>
          <a:p>
            <a:pPr lvl="1"/>
            <a:r>
              <a:rPr lang="nb-NO" sz="2400" dirty="0"/>
              <a:t>bibliotek – ulike brettspill, bordtennis</a:t>
            </a:r>
          </a:p>
          <a:p>
            <a:pPr lvl="1"/>
            <a:r>
              <a:rPr lang="nb-NO" sz="2400" dirty="0"/>
              <a:t>internasjonal matdager i kantina for alle elever</a:t>
            </a:r>
          </a:p>
          <a:p>
            <a:r>
              <a:rPr lang="nb-NO" sz="2400" dirty="0"/>
              <a:t>foredrag v/ Masood </a:t>
            </a:r>
            <a:r>
              <a:rPr lang="nb-NO" sz="2400" dirty="0" err="1"/>
              <a:t>Ansari</a:t>
            </a:r>
            <a:r>
              <a:rPr lang="nb-NO" sz="2400" dirty="0"/>
              <a:t> for alle Vg1-elever</a:t>
            </a:r>
          </a:p>
          <a:p>
            <a:r>
              <a:rPr lang="nb-NO" sz="2400" dirty="0"/>
              <a:t>foredrag for alle tillitsvalgte v/ helsesøster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Ellipse 3"/>
          <p:cNvSpPr/>
          <p:nvPr/>
        </p:nvSpPr>
        <p:spPr>
          <a:xfrm>
            <a:off x="539552" y="4797152"/>
            <a:ext cx="1959428" cy="1004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Trygghet</a:t>
            </a:r>
          </a:p>
        </p:txBody>
      </p:sp>
      <p:sp>
        <p:nvSpPr>
          <p:cNvPr id="5" name="Ellipse 4"/>
          <p:cNvSpPr/>
          <p:nvPr/>
        </p:nvSpPr>
        <p:spPr>
          <a:xfrm>
            <a:off x="3644537" y="4797152"/>
            <a:ext cx="1854925" cy="10040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Tilhørighet</a:t>
            </a:r>
          </a:p>
        </p:txBody>
      </p:sp>
      <p:sp>
        <p:nvSpPr>
          <p:cNvPr id="6" name="Ellipse 5"/>
          <p:cNvSpPr/>
          <p:nvPr/>
        </p:nvSpPr>
        <p:spPr>
          <a:xfrm>
            <a:off x="6335759" y="4860698"/>
            <a:ext cx="1994263" cy="9405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Tillit</a:t>
            </a:r>
          </a:p>
        </p:txBody>
      </p:sp>
    </p:spTree>
    <p:extLst>
      <p:ext uri="{BB962C8B-B14F-4D97-AF65-F5344CB8AC3E}">
        <p14:creationId xmlns:p14="http://schemas.microsoft.com/office/powerpoint/2010/main" val="61897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Drop</a:t>
            </a:r>
            <a:r>
              <a:rPr lang="nb-NO" dirty="0"/>
              <a:t> in hos elevkontakt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41934" y="1415453"/>
            <a:ext cx="8229600" cy="4525963"/>
          </a:xfrm>
        </p:spPr>
        <p:txBody>
          <a:bodyPr/>
          <a:lstStyle/>
          <a:p>
            <a:r>
              <a:rPr lang="nb-NO" sz="2000" dirty="0"/>
              <a:t>Spenningsforhold</a:t>
            </a:r>
          </a:p>
          <a:p>
            <a:pPr lvl="1"/>
            <a:r>
              <a:rPr lang="nb-NO" sz="2000" dirty="0"/>
              <a:t>skole-hjem</a:t>
            </a:r>
          </a:p>
          <a:p>
            <a:pPr lvl="1"/>
            <a:r>
              <a:rPr lang="nb-NO" sz="2000" dirty="0"/>
              <a:t>minoritet-majoritet</a:t>
            </a:r>
          </a:p>
          <a:p>
            <a:pPr lvl="1"/>
            <a:r>
              <a:rPr lang="nb-NO" sz="2000" dirty="0"/>
              <a:t>individ- og/eller kollektivt orientert</a:t>
            </a:r>
          </a:p>
          <a:p>
            <a:pPr marL="457200" lvl="1" indent="0">
              <a:buNone/>
            </a:pPr>
            <a:endParaRPr lang="nb-NO" sz="2000" dirty="0"/>
          </a:p>
          <a:p>
            <a:r>
              <a:rPr lang="nb-NO" sz="2000" dirty="0"/>
              <a:t>Forebygge eller reparere?</a:t>
            </a:r>
          </a:p>
          <a:p>
            <a:pPr lvl="1"/>
            <a:r>
              <a:rPr lang="nb-NO" sz="2000" dirty="0"/>
              <a:t>mangel på tilhørighet gir kort vei til ekstreme miljøer</a:t>
            </a:r>
          </a:p>
          <a:p>
            <a:pPr lvl="1"/>
            <a:r>
              <a:rPr lang="nb-NO" sz="2000" dirty="0"/>
              <a:t>traumer gir grobunn for onde sirkler</a:t>
            </a:r>
          </a:p>
          <a:p>
            <a:pPr lvl="1"/>
            <a:r>
              <a:rPr lang="nb-NO" sz="2000" dirty="0"/>
              <a:t>marginaliserte liv gir kort vei til kriminalitet</a:t>
            </a:r>
          </a:p>
          <a:p>
            <a:pPr lvl="1"/>
            <a:r>
              <a:rPr lang="nb-NO" sz="2000" dirty="0"/>
              <a:t>Norge vil aldri bli et monokulturelt samfunn igjen og må tilpasse seg dette</a:t>
            </a:r>
          </a:p>
          <a:p>
            <a:pPr marL="457200" lvl="1" indent="0">
              <a:buNone/>
            </a:pPr>
            <a:endParaRPr lang="nb-NO" sz="2000" dirty="0"/>
          </a:p>
          <a:p>
            <a:r>
              <a:rPr lang="nb-NO" sz="2000" dirty="0"/>
              <a:t>Synlig </a:t>
            </a:r>
            <a:r>
              <a:rPr lang="nb-NO" sz="2000" dirty="0" err="1"/>
              <a:t>vs</a:t>
            </a:r>
            <a:r>
              <a:rPr lang="nb-NO" sz="2000" dirty="0"/>
              <a:t> usynlig kultur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35148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Norskspråklig/faglig utvikling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oppstartssamtale</a:t>
            </a:r>
            <a:r>
              <a:rPr lang="nb-NO" dirty="0"/>
              <a:t>	</a:t>
            </a:r>
            <a:br>
              <a:rPr lang="nb-NO" dirty="0"/>
            </a:br>
            <a:r>
              <a:rPr lang="nb-NO" dirty="0"/>
              <a:t>samarbeid kontaktlærer – rådgiver:</a:t>
            </a:r>
            <a:br>
              <a:rPr lang="nb-NO" dirty="0"/>
            </a:br>
            <a:r>
              <a:rPr lang="nb-NO" dirty="0"/>
              <a:t> minoritetsspråklige elever </a:t>
            </a:r>
            <a:r>
              <a:rPr lang="nb-NO" dirty="0" err="1"/>
              <a:t>språktestes</a:t>
            </a:r>
            <a:r>
              <a:rPr lang="nb-NO" dirty="0"/>
              <a:t> </a:t>
            </a:r>
          </a:p>
          <a:p>
            <a:pPr lvl="1"/>
            <a:r>
              <a:rPr lang="nb-NO" dirty="0"/>
              <a:t>språkkartlegging (Min språkbiografi - </a:t>
            </a:r>
            <a:r>
              <a:rPr lang="nb-NO" dirty="0" err="1"/>
              <a:t>udir</a:t>
            </a:r>
            <a:r>
              <a:rPr lang="nb-NO" dirty="0"/>
              <a:t>)</a:t>
            </a:r>
          </a:p>
          <a:p>
            <a:pPr lvl="1"/>
            <a:r>
              <a:rPr lang="nb-NO" dirty="0"/>
              <a:t>tidligere fritak for vurdering i sidemål</a:t>
            </a:r>
          </a:p>
          <a:p>
            <a:pPr lvl="1"/>
            <a:r>
              <a:rPr lang="nb-NO" dirty="0"/>
              <a:t>i hvilken grad eleven er tospråklig</a:t>
            </a:r>
          </a:p>
          <a:p>
            <a:pPr marL="457200" lvl="1" indent="0">
              <a:buNone/>
            </a:pPr>
            <a:endParaRPr lang="nb-NO" dirty="0"/>
          </a:p>
          <a:p>
            <a:r>
              <a:rPr lang="nb-NO" dirty="0"/>
              <a:t>ressursgruppe for minoritetsspråklige elever</a:t>
            </a:r>
          </a:p>
          <a:p>
            <a:pPr lvl="1"/>
            <a:r>
              <a:rPr lang="nb-NO" dirty="0"/>
              <a:t>rådgiver, norsklærer, kontaktlærer</a:t>
            </a:r>
          </a:p>
          <a:p>
            <a:pPr marL="457200" lvl="1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54238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Ressursgruppe for minoritetsspråklige elever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000" dirty="0"/>
              <a:t>frivillig gruppe for elever på Vg1, Vg2 og Vg3</a:t>
            </a:r>
          </a:p>
          <a:p>
            <a:r>
              <a:rPr lang="nb-NO" sz="2000" dirty="0"/>
              <a:t>undervisningstid (8.-9.time): 1 time med norsklærer – 1 time med elevkontakt (kulturforståelse)</a:t>
            </a:r>
          </a:p>
          <a:p>
            <a:r>
              <a:rPr lang="nb-NO" sz="2000" dirty="0"/>
              <a:t>norskundervisning</a:t>
            </a:r>
          </a:p>
          <a:p>
            <a:pPr lvl="1"/>
            <a:r>
              <a:rPr lang="nb-NO" sz="2000" dirty="0"/>
              <a:t>hverdagsspråk</a:t>
            </a:r>
          </a:p>
          <a:p>
            <a:pPr lvl="1"/>
            <a:r>
              <a:rPr lang="nb-NO" sz="2000" dirty="0"/>
              <a:t>skriving, grammatikk, begreper, oppgaveforståelse, tekststruktur</a:t>
            </a:r>
          </a:p>
          <a:p>
            <a:pPr lvl="1"/>
            <a:endParaRPr lang="nb-NO" sz="2000" dirty="0"/>
          </a:p>
          <a:p>
            <a:r>
              <a:rPr lang="nb-NO" sz="2000" dirty="0"/>
              <a:t>individuell skrivetest</a:t>
            </a:r>
          </a:p>
          <a:p>
            <a:pPr lvl="1"/>
            <a:r>
              <a:rPr lang="nb-NO" sz="2000" dirty="0"/>
              <a:t>kartlegge elevenes skriveferdigheter – elevene skrev en tekst med selvvalgt tema</a:t>
            </a:r>
          </a:p>
          <a:p>
            <a:pPr lvl="1"/>
            <a:r>
              <a:rPr lang="nb-NO" sz="2000" dirty="0"/>
              <a:t>elevenes språkbehov avdekkes </a:t>
            </a:r>
          </a:p>
          <a:p>
            <a:pPr marL="457200" lvl="1" indent="0">
              <a:buNone/>
            </a:pPr>
            <a:endParaRPr lang="nb-NO" sz="2000" dirty="0"/>
          </a:p>
          <a:p>
            <a:r>
              <a:rPr lang="nb-NO" sz="2000" dirty="0"/>
              <a:t>individuell opplæring basert på kartleggingen</a:t>
            </a:r>
          </a:p>
          <a:p>
            <a:pPr lvl="1"/>
            <a:endParaRPr lang="nb-NO" sz="20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11375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Utfordringer med språkgruppen og opplæringstilbudet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25963"/>
          </a:xfrm>
        </p:spPr>
        <p:txBody>
          <a:bodyPr/>
          <a:lstStyle/>
          <a:p>
            <a:r>
              <a:rPr lang="nb-NO" dirty="0"/>
              <a:t>ulik norskspråklig nivå på elevene i gruppen</a:t>
            </a:r>
          </a:p>
          <a:p>
            <a:r>
              <a:rPr lang="nb-NO" dirty="0"/>
              <a:t>variert motivasjon</a:t>
            </a:r>
          </a:p>
          <a:p>
            <a:r>
              <a:rPr lang="nb-NO" dirty="0"/>
              <a:t>møtetidspunkt/oppmøte</a:t>
            </a:r>
          </a:p>
          <a:p>
            <a:pPr lvl="1"/>
            <a:r>
              <a:rPr lang="nb-NO" dirty="0"/>
              <a:t>Brev til foresatte med informasjon om tilbudet og med oppfordring om oppmøte</a:t>
            </a:r>
          </a:p>
          <a:p>
            <a:r>
              <a:rPr lang="nb-NO" dirty="0"/>
              <a:t>stigmatisering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84689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Kompetanseheving for ansatte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28782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nb-NO" sz="2400" dirty="0"/>
              <a:t>Personalmøte</a:t>
            </a:r>
          </a:p>
          <a:p>
            <a:r>
              <a:rPr lang="nb-NO" sz="2400" dirty="0"/>
              <a:t>foredrag v/Masood </a:t>
            </a:r>
            <a:r>
              <a:rPr lang="nb-NO" sz="2400" dirty="0" err="1"/>
              <a:t>Ansari</a:t>
            </a:r>
            <a:endParaRPr lang="nb-NO" sz="2400" dirty="0"/>
          </a:p>
          <a:p>
            <a:pPr lvl="1"/>
            <a:r>
              <a:rPr lang="nb-NO" sz="2400" dirty="0"/>
              <a:t>egne erfaringer med skolehverdagen både faglig og sosialt</a:t>
            </a:r>
          </a:p>
          <a:p>
            <a:pPr marL="457200" lvl="1" indent="0">
              <a:buNone/>
            </a:pPr>
            <a:endParaRPr lang="nb-NO" sz="2400" dirty="0"/>
          </a:p>
          <a:p>
            <a:r>
              <a:rPr lang="nb-NO" sz="2400" dirty="0"/>
              <a:t>foredrag v/Torild Olsen</a:t>
            </a:r>
          </a:p>
          <a:p>
            <a:pPr lvl="1"/>
            <a:r>
              <a:rPr lang="nb-NO" sz="2400" dirty="0"/>
              <a:t>hvilke utfordringer minoritetsspråklige har i møtet med de ulike fag, og som faglærere bør være oppmerksomme på </a:t>
            </a:r>
          </a:p>
          <a:p>
            <a:pPr marL="457200" lvl="1" indent="0">
              <a:buNone/>
            </a:pPr>
            <a:endParaRPr lang="nb-NO" sz="2400" dirty="0"/>
          </a:p>
          <a:p>
            <a:r>
              <a:rPr lang="nb-NO" sz="2400" dirty="0"/>
              <a:t>klasselærerråd </a:t>
            </a:r>
          </a:p>
          <a:p>
            <a:pPr lvl="1"/>
            <a:r>
              <a:rPr lang="nb-NO" sz="2400" dirty="0"/>
              <a:t>Enkeltelever</a:t>
            </a:r>
          </a:p>
          <a:p>
            <a:pPr lvl="1"/>
            <a:r>
              <a:rPr lang="nb-NO" sz="2400" dirty="0"/>
              <a:t>Psykososiale miljøet i klassen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08776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34668" y="457200"/>
            <a:ext cx="8229600" cy="1143000"/>
          </a:xfrm>
        </p:spPr>
        <p:txBody>
          <a:bodyPr/>
          <a:lstStyle/>
          <a:p>
            <a:r>
              <a:rPr lang="nb-NO" dirty="0"/>
              <a:t>Veien videre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/>
              <a:t>videreutvikle skolens satsing på det psykososiale miljøet</a:t>
            </a:r>
          </a:p>
          <a:p>
            <a:r>
              <a:rPr lang="nb-NO" sz="2400" dirty="0"/>
              <a:t>foredrag for alle elevene på skolen</a:t>
            </a:r>
          </a:p>
          <a:p>
            <a:pPr lvl="1"/>
            <a:r>
              <a:rPr lang="nb-NO" sz="2400" dirty="0"/>
              <a:t>Masood </a:t>
            </a:r>
            <a:r>
              <a:rPr lang="nb-NO" sz="2400" dirty="0" err="1"/>
              <a:t>Ansari</a:t>
            </a:r>
            <a:endParaRPr lang="nb-NO" sz="2400" dirty="0"/>
          </a:p>
          <a:p>
            <a:pPr lvl="1"/>
            <a:r>
              <a:rPr lang="nb-NO" sz="2400" dirty="0"/>
              <a:t>Elevkontakt, </a:t>
            </a:r>
            <a:r>
              <a:rPr lang="nb-NO" sz="2400" dirty="0" err="1"/>
              <a:t>Zuhra</a:t>
            </a:r>
            <a:r>
              <a:rPr lang="nb-NO" sz="2400" dirty="0"/>
              <a:t> </a:t>
            </a:r>
            <a:r>
              <a:rPr lang="nb-NO" sz="2400" dirty="0" err="1"/>
              <a:t>Abdula</a:t>
            </a:r>
            <a:endParaRPr lang="nb-NO" sz="2400" dirty="0"/>
          </a:p>
          <a:p>
            <a:pPr lvl="2"/>
            <a:r>
              <a:rPr lang="nb-NO" dirty="0" err="1"/>
              <a:t>Flexid</a:t>
            </a:r>
            <a:r>
              <a:rPr lang="nb-NO" dirty="0"/>
              <a:t> kurs</a:t>
            </a:r>
          </a:p>
          <a:p>
            <a:r>
              <a:rPr lang="nb-NO" sz="2400" dirty="0"/>
              <a:t>kartlegging av nye elever på Vg1</a:t>
            </a:r>
          </a:p>
          <a:p>
            <a:r>
              <a:rPr lang="nb-NO" sz="2400" dirty="0"/>
              <a:t>kurs i lesing, studieteknikk	</a:t>
            </a:r>
          </a:p>
          <a:p>
            <a:r>
              <a:rPr lang="nb-NO" sz="2400" dirty="0"/>
              <a:t>mangfoldkafé</a:t>
            </a:r>
          </a:p>
          <a:p>
            <a:r>
              <a:rPr lang="nb-NO" sz="2400" dirty="0" err="1"/>
              <a:t>drop</a:t>
            </a:r>
            <a:r>
              <a:rPr lang="nb-NO" sz="2400" dirty="0"/>
              <a:t> in v/elevkontakt</a:t>
            </a:r>
          </a:p>
          <a:p>
            <a:r>
              <a:rPr lang="nb-NO" sz="2400" dirty="0"/>
              <a:t>flagg fra ulike nasjonaliteter</a:t>
            </a:r>
          </a:p>
        </p:txBody>
      </p:sp>
    </p:spTree>
    <p:extLst>
      <p:ext uri="{BB962C8B-B14F-4D97-AF65-F5344CB8AC3E}">
        <p14:creationId xmlns:p14="http://schemas.microsoft.com/office/powerpoint/2010/main" val="346968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372</Words>
  <Application>Microsoft Office PowerPoint</Application>
  <PresentationFormat>Skjermfremvisning (4:3)</PresentationFormat>
  <Paragraphs>80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Office-tema</vt:lpstr>
      <vt:lpstr>PowerPoint-presentasjon</vt:lpstr>
      <vt:lpstr>Årsaker til at skolen ble med i KFM:</vt:lpstr>
      <vt:lpstr>Sosiale tiltak – bevisstgjøring av alle elever</vt:lpstr>
      <vt:lpstr>Drop in hos elevkontakt</vt:lpstr>
      <vt:lpstr>Norskspråklig/faglig utvikling</vt:lpstr>
      <vt:lpstr>Ressursgruppe for minoritetsspråklige elever</vt:lpstr>
      <vt:lpstr>Utfordringer med språkgruppen og opplæringstilbudet</vt:lpstr>
      <vt:lpstr>Kompetanseheving for ansatte</vt:lpstr>
      <vt:lpstr>Veien videre</vt:lpstr>
    </vt:vector>
  </TitlesOfParts>
  <Company>Vest-Agder fylkeskommune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Fjose, Astrid Austeid</dc:creator>
  <cp:lastModifiedBy>Mork, Cecilie Thorbjørnsen</cp:lastModifiedBy>
  <cp:revision>4</cp:revision>
  <dcterms:created xsi:type="dcterms:W3CDTF">2016-12-21T19:30:52Z</dcterms:created>
  <dcterms:modified xsi:type="dcterms:W3CDTF">2017-07-30T12:50:57Z</dcterms:modified>
</cp:coreProperties>
</file>