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62" r:id="rId4"/>
    <p:sldId id="256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5417-5E98-4176-A140-FF769F4FA429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9B804-EBC0-4F5C-A29E-35318029C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64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/>
              <a:t>Frammøte blitt dårligere utover våren for de eldste elevene. De synes det er å kaste </a:t>
            </a:r>
            <a:r>
              <a:rPr lang="nb-NO" dirty="0" err="1"/>
              <a:t>bolrt</a:t>
            </a:r>
            <a:r>
              <a:rPr lang="nb-NO" dirty="0"/>
              <a:t> et år å gå i </a:t>
            </a:r>
            <a:r>
              <a:rPr lang="nb-NO" baseline="0" dirty="0"/>
              <a:t> innføringsklassen</a:t>
            </a:r>
          </a:p>
          <a:p>
            <a:pPr marL="228600" indent="-228600">
              <a:buAutoNum type="arabicPeriod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9B804-EBC0-4F5C-A29E-35318029C4B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00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63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54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54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97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52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7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0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595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5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23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05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C013-DB38-4B24-9718-1CF0492A8CAD}" type="datetimeFigureOut">
              <a:rPr lang="nb-NO" smtClean="0"/>
              <a:t>30.jul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40B2-4619-4A93-B5DB-3570F3C5A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46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9142617" cy="6858000"/>
          </a:xfrm>
          <a:prstGeom prst="rect">
            <a:avLst/>
          </a:prstGeom>
        </p:spPr>
      </p:pic>
      <p:sp>
        <p:nvSpPr>
          <p:cNvPr id="3" name="TekstSylinder 4"/>
          <p:cNvSpPr txBox="1"/>
          <p:nvPr/>
        </p:nvSpPr>
        <p:spPr>
          <a:xfrm>
            <a:off x="827584" y="602128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dirty="0">
                <a:solidFill>
                  <a:schemeClr val="bg1"/>
                </a:solidFill>
                <a:latin typeface="Arial"/>
                <a:cs typeface="Arial"/>
              </a:rPr>
              <a:t>Kompetanse for </a:t>
            </a:r>
            <a:r>
              <a:rPr lang="nb-NO" sz="2800" dirty="0" err="1">
                <a:solidFill>
                  <a:schemeClr val="bg1"/>
                </a:solidFill>
                <a:latin typeface="Arial"/>
                <a:cs typeface="Arial"/>
              </a:rPr>
              <a:t>manfgfold</a:t>
            </a:r>
            <a:r>
              <a:rPr lang="nb-NO" sz="2800" dirty="0">
                <a:solidFill>
                  <a:schemeClr val="bg1"/>
                </a:solidFill>
                <a:latin typeface="Arial"/>
                <a:cs typeface="Arial"/>
              </a:rPr>
              <a:t> 13.06.17</a:t>
            </a:r>
          </a:p>
        </p:txBody>
      </p:sp>
      <p:pic>
        <p:nvPicPr>
          <p:cNvPr id="4" name="Picture 2" descr="G:\Økonomi\Bygg og inventar\Byggeprosjekt\Detaljprosjekt\Utomhus\Hovedinng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308" cy="501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4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11560" y="-27562"/>
            <a:ext cx="7772400" cy="1470025"/>
          </a:xfrm>
        </p:spPr>
        <p:txBody>
          <a:bodyPr/>
          <a:lstStyle/>
          <a:p>
            <a:r>
              <a:rPr lang="nb-NO" dirty="0"/>
              <a:t>Innføringsklasser Mandal </a:t>
            </a:r>
            <a:r>
              <a:rPr lang="nb-NO" dirty="0" err="1"/>
              <a:t>vgs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056784" cy="432048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36 elever fordelt på to klasser. 7 jenter og resten gutter.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Majoritet fra Afghanistan og Syria.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Majoritet født i 2000.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Majoritet av gutter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Delt etter alder, botid i Norge, faglig nivå.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To klasserom sentralt i skolen, som kan åpnes til et stort ved behov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10 plasser betales av Mandal kommune.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Samarbeider med kvalifiseringsenheten i kommune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184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nb-NO" dirty="0"/>
              <a:t>Innføringsklasser Mandal </a:t>
            </a:r>
            <a:r>
              <a:rPr lang="nb-NO" dirty="0" err="1"/>
              <a:t>vgs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984776" cy="46805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b-NO" dirty="0"/>
              <a:t>30 timer i uka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Norsk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Engelsk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Naturfag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Matematikk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Samfunnsfag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Kroppsøving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Yrkesfaglig fordypning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/>
              <a:t>Karriereveiledning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76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98968"/>
              </p:ext>
            </p:extLst>
          </p:nvPr>
        </p:nvGraphicFramePr>
        <p:xfrm>
          <a:off x="683568" y="404664"/>
          <a:ext cx="7200800" cy="7709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9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dirty="0">
                          <a:effectLst/>
                        </a:rPr>
                        <a:t>1</a:t>
                      </a:r>
                      <a:r>
                        <a:rPr lang="nb-NO" sz="1200" b="0" dirty="0">
                          <a:effectLst/>
                        </a:rPr>
                        <a:t>. Hva fungerer godt?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b="0" dirty="0">
                          <a:effectLst/>
                        </a:rPr>
                        <a:t>Frammøte til undervisningen for et stort flertall</a:t>
                      </a:r>
                      <a:r>
                        <a:rPr lang="nb-NO" sz="1200" b="0" baseline="0" dirty="0">
                          <a:effectLst/>
                        </a:rPr>
                        <a:t> av elevene.</a:t>
                      </a:r>
                      <a:endParaRPr lang="nb-NO" sz="1200" b="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b="0" dirty="0">
                          <a:effectLst/>
                        </a:rPr>
                        <a:t>Høy motivasjon for læring for et stort flertall av elevene.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b="0" dirty="0">
                          <a:effectLst/>
                        </a:rPr>
                        <a:t>Klassemiljøet har</a:t>
                      </a:r>
                      <a:r>
                        <a:rPr lang="nb-NO" sz="1200" b="0" baseline="0" dirty="0">
                          <a:effectLst/>
                        </a:rPr>
                        <a:t> vært støttende og godt.</a:t>
                      </a:r>
                      <a:endParaRPr lang="nb-NO" sz="1200" b="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b="0" dirty="0">
                          <a:effectLst/>
                        </a:rPr>
                        <a:t>Lærernes</a:t>
                      </a:r>
                      <a:r>
                        <a:rPr lang="nb-NO" sz="1200" b="0" baseline="0" dirty="0">
                          <a:effectLst/>
                        </a:rPr>
                        <a:t> arbeid og samarbeid.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b="0" baseline="0" dirty="0">
                          <a:effectLst/>
                        </a:rPr>
                        <a:t>Fokuset på hva som møter elvene på vg1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b="0" baseline="0" dirty="0">
                          <a:effectLst/>
                        </a:rPr>
                        <a:t>Elevene har lært hva det vi si å gå i norsk skole.</a:t>
                      </a:r>
                      <a:endParaRPr lang="nb-NO" sz="1200" b="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b-NO" sz="1200" b="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b-NO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nb-NO" sz="1200" b="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b-NO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b-NO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9017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nb-NO" sz="1200" b="0" dirty="0">
                          <a:effectLst/>
                        </a:rPr>
                        <a:t>2. Hvorfor fungerer det?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nb-NO" sz="1200" b="0" dirty="0">
                          <a:effectLst/>
                        </a:rPr>
                        <a:t>Dyktige, positive og fleksible lærere.</a:t>
                      </a:r>
                      <a:br>
                        <a:rPr lang="nb-NO" sz="1200" b="0" dirty="0">
                          <a:effectLst/>
                        </a:rPr>
                      </a:br>
                      <a:r>
                        <a:rPr lang="nb-NO" sz="1200" b="0" dirty="0">
                          <a:effectLst/>
                        </a:rPr>
                        <a:t>Variasjon i undervisningen.</a:t>
                      </a:r>
                      <a:br>
                        <a:rPr lang="nb-NO" sz="1200" b="0" dirty="0">
                          <a:effectLst/>
                        </a:rPr>
                      </a:br>
                      <a:r>
                        <a:rPr lang="nb-NO" sz="1200" b="0" dirty="0">
                          <a:effectLst/>
                        </a:rPr>
                        <a:t>God tilpasset opplæring.</a:t>
                      </a:r>
                      <a:br>
                        <a:rPr lang="nb-NO" sz="1200" b="0" dirty="0">
                          <a:effectLst/>
                        </a:rPr>
                      </a:br>
                      <a:r>
                        <a:rPr lang="nb-NO" sz="1200" b="0" dirty="0">
                          <a:effectLst/>
                        </a:rPr>
                        <a:t>Ser hele eleven.</a:t>
                      </a:r>
                      <a:br>
                        <a:rPr lang="nb-NO" sz="1200" b="0" dirty="0">
                          <a:effectLst/>
                        </a:rPr>
                      </a:br>
                      <a:r>
                        <a:rPr lang="nb-NO" sz="1200" b="0" dirty="0">
                          <a:effectLst/>
                        </a:rPr>
                        <a:t>Kontaktlærerne</a:t>
                      </a:r>
                      <a:r>
                        <a:rPr lang="nb-NO" sz="1200" b="0" baseline="0" dirty="0">
                          <a:effectLst/>
                        </a:rPr>
                        <a:t> har gått langt utover det som normalt er «instruksen» for kontaktlærere.</a:t>
                      </a:r>
                      <a:endParaRPr lang="nb-NO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8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nb-NO" sz="1200" b="0" dirty="0">
                          <a:effectLst/>
                        </a:rPr>
                        <a:t>3. Hva kan bli bedre?</a:t>
                      </a:r>
                      <a:br>
                        <a:rPr lang="nb-NO" sz="1200" b="0" dirty="0">
                          <a:effectLst/>
                        </a:rPr>
                      </a:br>
                      <a:r>
                        <a:rPr lang="nb-NO" sz="1200" b="0" dirty="0">
                          <a:effectLst/>
                        </a:rPr>
                        <a:t>Inkludering </a:t>
                      </a:r>
                      <a:r>
                        <a:rPr lang="nb-NO" sz="1200" b="0" baseline="0" dirty="0">
                          <a:effectLst/>
                        </a:rPr>
                        <a:t>og fellesskap med norske elever.</a:t>
                      </a:r>
                      <a:br>
                        <a:rPr lang="nb-NO" sz="1200" b="0" baseline="0" dirty="0">
                          <a:effectLst/>
                        </a:rPr>
                      </a:br>
                      <a:r>
                        <a:rPr lang="nb-NO" sz="1200" b="0" baseline="0" dirty="0">
                          <a:effectLst/>
                        </a:rPr>
                        <a:t>Mer bruk av norsk i timer og friminutt.</a:t>
                      </a:r>
                      <a:br>
                        <a:rPr lang="nb-NO" sz="1200" b="0" baseline="0" dirty="0">
                          <a:effectLst/>
                        </a:rPr>
                      </a:br>
                      <a:r>
                        <a:rPr lang="nb-NO" sz="1200" b="0" baseline="0" dirty="0">
                          <a:effectLst/>
                        </a:rPr>
                        <a:t>Klarere mål på hva som er hensikt og innhold i innføringsklassene.</a:t>
                      </a:r>
                      <a:br>
                        <a:rPr lang="nb-NO" sz="1200" b="0" baseline="0" dirty="0">
                          <a:effectLst/>
                        </a:rPr>
                      </a:br>
                      <a:r>
                        <a:rPr lang="nb-NO" sz="1200" b="0" baseline="0" dirty="0">
                          <a:effectLst/>
                        </a:rPr>
                        <a:t>Mer og bedre karriereveiledning</a:t>
                      </a:r>
                      <a:br>
                        <a:rPr lang="nb-NO" sz="1200" b="0" baseline="0" dirty="0">
                          <a:effectLst/>
                        </a:rPr>
                      </a:br>
                      <a:r>
                        <a:rPr lang="nb-NO" sz="1200" b="0" baseline="0" dirty="0">
                          <a:effectLst/>
                        </a:rPr>
                        <a:t>Mer jobbing med kartlegging av elevenes interesser og ferdigheter</a:t>
                      </a:r>
                      <a:br>
                        <a:rPr lang="nb-NO" sz="1200" b="0" baseline="0" dirty="0">
                          <a:effectLst/>
                        </a:rPr>
                      </a:br>
                      <a:r>
                        <a:rPr lang="nb-NO" sz="1200" b="0" baseline="0" dirty="0">
                          <a:effectLst/>
                        </a:rPr>
                        <a:t>Realitetsorientering</a:t>
                      </a:r>
                      <a:br>
                        <a:rPr lang="nb-NO" sz="1200" b="0" baseline="0" dirty="0">
                          <a:effectLst/>
                        </a:rPr>
                      </a:br>
                      <a:br>
                        <a:rPr lang="nb-NO" sz="1200" b="0" baseline="0" dirty="0">
                          <a:effectLst/>
                        </a:rPr>
                      </a:br>
                      <a:r>
                        <a:rPr lang="nb-NO" sz="1200" b="0" baseline="0" dirty="0">
                          <a:effectLst/>
                        </a:rPr>
                        <a:t> </a:t>
                      </a:r>
                      <a:br>
                        <a:rPr lang="nb-NO" sz="1200" b="0" dirty="0">
                          <a:effectLst/>
                        </a:rPr>
                      </a:br>
                      <a:endParaRPr lang="nb-NO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nb-NO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br>
                        <a:rPr lang="nb-NO" sz="1200" dirty="0">
                          <a:effectLst/>
                          <a:latin typeface="Arial"/>
                          <a:cs typeface="Times New Roman"/>
                        </a:rPr>
                      </a:br>
                      <a:endParaRPr lang="nb-NO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nb-NO" sz="1200" dirty="0">
                        <a:effectLst/>
                      </a:endParaRPr>
                    </a:p>
                  </a:txBody>
                  <a:tcPr marL="68580" marR="68580" marT="9017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nb-NO" sz="1200" dirty="0">
                          <a:effectLst/>
                        </a:rPr>
                        <a:t>4. Hvordan får vi det til?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nb-NO" sz="1200" dirty="0">
                          <a:effectLst/>
                        </a:rPr>
                        <a:t>Miljøarbeid/fadderordninger </a:t>
                      </a:r>
                      <a:r>
                        <a:rPr lang="nb-NO" sz="1200" dirty="0" err="1">
                          <a:effectLst/>
                        </a:rPr>
                        <a:t>etc</a:t>
                      </a:r>
                      <a:r>
                        <a:rPr lang="nb-NO" sz="1200" dirty="0">
                          <a:effectLst/>
                        </a:rPr>
                        <a:t> på skolen. 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baseline="0" dirty="0">
                          <a:effectLst/>
                        </a:rPr>
                        <a:t>Utvikle bedre hospiteringsordninger slik at eleven kan oppleve det «virkelige» livet på vg1. 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baseline="0" dirty="0">
                          <a:effectLst/>
                        </a:rPr>
                        <a:t>Homogene grupper når det gjelder alder.</a:t>
                      </a:r>
                      <a:br>
                        <a:rPr lang="nb-NO" sz="1200" baseline="0" dirty="0">
                          <a:effectLst/>
                        </a:rPr>
                      </a:br>
                      <a:r>
                        <a:rPr lang="nb-NO" sz="1200" baseline="0" dirty="0">
                          <a:effectLst/>
                        </a:rPr>
                        <a:t>Sette felles mål med undervisningen, vurderingspraksis o.l.  for alle elevene.</a:t>
                      </a:r>
                      <a:br>
                        <a:rPr lang="nb-NO" sz="1200" baseline="0" dirty="0">
                          <a:effectLst/>
                        </a:rPr>
                      </a:br>
                      <a:r>
                        <a:rPr lang="nb-NO" sz="1200" baseline="0" dirty="0">
                          <a:effectLst/>
                        </a:rPr>
                        <a:t>Forklare grundig elever, foresatte hva det vil si å gå i innføringsklassene.</a:t>
                      </a:r>
                      <a:br>
                        <a:rPr lang="nb-NO" sz="1200" baseline="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Bedre</a:t>
                      </a:r>
                      <a:r>
                        <a:rPr lang="nb-NO" sz="1200" baseline="0" dirty="0">
                          <a:effectLst/>
                        </a:rPr>
                        <a:t> og mer forpliktende samarbeid med kvalifiseringsenheten i kommunen.</a:t>
                      </a:r>
                      <a:br>
                        <a:rPr lang="nb-NO" sz="1200" baseline="0" dirty="0">
                          <a:effectLst/>
                        </a:rPr>
                      </a:br>
                      <a:endParaRPr lang="nb-NO" sz="1200" baseline="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nb-NO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r>
              <a:rPr lang="nb-NO" sz="2000" dirty="0"/>
              <a:t>Innføringsklasser Mandal </a:t>
            </a:r>
            <a:r>
              <a:rPr lang="nb-NO" sz="2000" dirty="0" err="1"/>
              <a:t>vgs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32443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nb-NO" dirty="0"/>
              <a:t>Innføringsklasser Mandal </a:t>
            </a:r>
            <a:r>
              <a:rPr lang="nb-NO" dirty="0" err="1"/>
              <a:t>vgs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696744" cy="3960440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Hvem bør gå i innføringsklassen?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Nylig ankomne til Norge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De som åpenbart trenger mer norskkunnskaper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De som trenger trening i å gå på skole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Fortrinnsvis de som går ut av 10. klasse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Elever som av ulike grunner trenger mer tid. (analfabeter, psykososiale forhold)</a:t>
            </a:r>
          </a:p>
        </p:txBody>
      </p:sp>
    </p:spTree>
    <p:extLst>
      <p:ext uri="{BB962C8B-B14F-4D97-AF65-F5344CB8AC3E}">
        <p14:creationId xmlns:p14="http://schemas.microsoft.com/office/powerpoint/2010/main" val="193303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nb-NO" dirty="0"/>
              <a:t>Innføringsklasser Mandal </a:t>
            </a:r>
            <a:r>
              <a:rPr lang="nb-NO" dirty="0" err="1"/>
              <a:t>vgs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1163" y="1798183"/>
            <a:ext cx="7272808" cy="3456384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Veien videre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Endrer til kombinasjonsklasser fra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Målet er grunnskoleeksamen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Får inn lærere fra kvalifiseringsenheten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Tilsetter «inspektør» i 50 % stilling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/>
              <a:t>Fortsatt fokus på at elevene går på en videregående skole</a:t>
            </a:r>
            <a:br>
              <a:rPr lang="nb-NO" dirty="0"/>
            </a:br>
            <a:endParaRPr lang="nb-NO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83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Innføringsklasser Mandal </a:t>
            </a:r>
            <a:r>
              <a:rPr lang="nb-NO" dirty="0" err="1"/>
              <a:t>vgs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5277"/>
            <a:ext cx="2880320" cy="385629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32" y="1425276"/>
            <a:ext cx="2664895" cy="356707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25276"/>
            <a:ext cx="2664296" cy="35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2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300</Words>
  <Application>Microsoft Office PowerPoint</Application>
  <PresentationFormat>Skjermfremvisning (4:3)</PresentationFormat>
  <Paragraphs>67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Office-tema</vt:lpstr>
      <vt:lpstr>PowerPoint-presentasjon</vt:lpstr>
      <vt:lpstr>Innføringsklasser Mandal vgs</vt:lpstr>
      <vt:lpstr>Innføringsklasser Mandal vgs</vt:lpstr>
      <vt:lpstr>Innføringsklasser Mandal vgs</vt:lpstr>
      <vt:lpstr>Innføringsklasser Mandal vgs</vt:lpstr>
      <vt:lpstr>Innføringsklasser Mandal vgs</vt:lpstr>
      <vt:lpstr>Innføringsklasser Mandal vgs</vt:lpstr>
    </vt:vector>
  </TitlesOfParts>
  <Company>Vest-Agder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Innføringsklasser Mandal vgs</dc:title>
  <dc:creator>gela103</dc:creator>
  <cp:lastModifiedBy>Mork, Cecilie Thorbjørnsen</cp:lastModifiedBy>
  <cp:revision>17</cp:revision>
  <dcterms:created xsi:type="dcterms:W3CDTF">2016-11-24T18:17:47Z</dcterms:created>
  <dcterms:modified xsi:type="dcterms:W3CDTF">2017-07-30T12:48:57Z</dcterms:modified>
</cp:coreProperties>
</file>