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3" r:id="rId4"/>
    <p:sldId id="264" r:id="rId5"/>
    <p:sldId id="259" r:id="rId6"/>
    <p:sldId id="273" r:id="rId7"/>
    <p:sldId id="267" r:id="rId8"/>
    <p:sldId id="268" r:id="rId9"/>
    <p:sldId id="274" r:id="rId10"/>
    <p:sldId id="262" r:id="rId11"/>
    <p:sldId id="269" r:id="rId12"/>
    <p:sldId id="270" r:id="rId13"/>
    <p:sldId id="271" r:id="rId14"/>
    <p:sldId id="272" r:id="rId15"/>
    <p:sldId id="276" r:id="rId16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1" autoAdjust="0"/>
    <p:restoredTop sz="79108" autoAdjust="0"/>
  </p:normalViewPr>
  <p:slideViewPr>
    <p:cSldViewPr snapToGrid="0">
      <p:cViewPr varScale="1">
        <p:scale>
          <a:sx n="52" d="100"/>
          <a:sy n="52" d="100"/>
        </p:scale>
        <p:origin x="1027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kommuneøkonomi, </a:t>
          </a:r>
          <a:br>
            <a:rPr lang="nb-NO" sz="1050" dirty="0"/>
          </a:br>
          <a:r>
            <a:rPr lang="nb-NO" sz="1050" dirty="0"/>
            <a:t>beredskap og</a:t>
          </a:r>
          <a:br>
            <a:rPr lang="nb-NO" sz="1050" dirty="0"/>
          </a:br>
          <a:r>
            <a:rPr lang="nb-NO" sz="1050" dirty="0"/>
            <a:t>kommunikasjon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miljø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landbruk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helse og sosial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administrasjonsstab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utdanning og barnevern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7BD07FB-4A52-4F46-B7CF-45288A060C8B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justis og vergemål</a:t>
          </a:r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b-NO"/>
        </a:p>
      </dgm:t>
    </dgm:pt>
    <dgm:pt modelId="{C2666936-01D9-4D82-8949-FB4E86C82636}" type="sibTrans" cxnId="{E491CD53-40BC-4777-9FDB-C68678E25FCF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7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7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7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7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4" presStyleCnt="7"/>
      <dgm:spPr/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4" presStyleCnt="5">
        <dgm:presLayoutVars>
          <dgm:chPref val="3"/>
        </dgm:presLayoutVars>
      </dgm:prSet>
      <dgm:spPr/>
    </dgm:pt>
    <dgm:pt modelId="{591D1F56-5BC4-4C89-89CA-2A723395BE04}" type="pres">
      <dgm:prSet presAssocID="{B7BD07FB-4A52-4F46-B7CF-45288A060C8B}" presName="rootConnector" presStyleLbl="node2" presStyleIdx="4" presStyleCnt="5"/>
      <dgm:spPr/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7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2" custScaleX="136884" custScaleY="88309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2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6" presStyleCnt="7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1" presStyleCnt="2" custScaleX="136884" custScaleY="88309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1" presStyleCnt="2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651820C-F4E9-4CC4-99A6-F14A52D89E3E}" srcId="{02DF0E28-7F03-47C9-BE2A-3E1C280F7C0C}" destId="{72C476B0-F20A-4EF5-BE1E-2645092B995D}" srcOrd="5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3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E491CD53-40BC-4777-9FDB-C68678E25FCF}" srcId="{02DF0E28-7F03-47C9-BE2A-3E1C280F7C0C}" destId="{B7BD07FB-4A52-4F46-B7CF-45288A060C8B}" srcOrd="6" destOrd="0" parTransId="{01E3AB34-70C7-4DF5-9D46-DD82E07704A7}" sibTransId="{C2666936-01D9-4D82-8949-FB4E86C82636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2" destOrd="0" parTransId="{36C0BA03-B3F1-4EFA-A62F-84B733E6686C}" sibTransId="{414D6496-57F0-4C69-9D0A-7BCAF1F387C5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1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4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BC07A839-98C2-48C4-A3B9-DF1A46FD3584}" type="presParOf" srcId="{3EA867F1-AC1B-459B-80F7-AEB6AB13D79D}" destId="{6C543AC1-CDEB-4FB0-958B-F8BD89E27C2C}" srcOrd="8" destOrd="0" presId="urn:microsoft.com/office/officeart/2005/8/layout/orgChart1"/>
    <dgm:cxn modelId="{C0FDB761-9A6F-49FA-8307-E29D8F452725}" type="presParOf" srcId="{3EA867F1-AC1B-459B-80F7-AEB6AB13D79D}" destId="{3DD3B26F-87B0-4F5F-9479-6D9BD47930A2}" srcOrd="9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0E9FA9D8-7279-455D-B0E1-1CBD1BDBC2CE}" type="presParOf" srcId="{0D12B508-1CD4-4C9C-8EEA-0560C19CD9EC}" destId="{5D40459F-5C50-401D-84C7-174C86CC711B}" srcOrd="2" destOrd="0" presId="urn:microsoft.com/office/officeart/2005/8/layout/orgChart1"/>
    <dgm:cxn modelId="{C0966F3E-FBB6-4C88-8435-91DB8F3E8973}" type="presParOf" srcId="{0D12B508-1CD4-4C9C-8EEA-0560C19CD9EC}" destId="{33109E18-10ED-449E-8AF1-AFA7926EC76C}" srcOrd="3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F906C2-32A3-41D8-A248-729AE44808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nb-NO"/>
        </a:p>
      </dgm:t>
    </dgm:pt>
    <dgm:pt modelId="{3F8DEE87-BAE8-43F3-A595-19BC43F2ABFE}">
      <dgm:prSet/>
      <dgm:spPr/>
      <dgm:t>
        <a:bodyPr/>
        <a:lstStyle/>
        <a:p>
          <a:r>
            <a:rPr lang="nb-NO"/>
            <a:t>Besøksrapporter fra Sivilombudets forebyggende enhet</a:t>
          </a:r>
        </a:p>
      </dgm:t>
    </dgm:pt>
    <dgm:pt modelId="{E20F33E2-3690-4C9E-9A1F-E56B434E47CB}" type="parTrans" cxnId="{D3D58202-C3EB-4DDA-907E-88ED7A83F650}">
      <dgm:prSet/>
      <dgm:spPr/>
      <dgm:t>
        <a:bodyPr/>
        <a:lstStyle/>
        <a:p>
          <a:endParaRPr lang="nb-NO"/>
        </a:p>
      </dgm:t>
    </dgm:pt>
    <dgm:pt modelId="{74F721EB-CC99-4F6F-8D42-6130B361946E}" type="sibTrans" cxnId="{D3D58202-C3EB-4DDA-907E-88ED7A83F650}">
      <dgm:prSet/>
      <dgm:spPr/>
      <dgm:t>
        <a:bodyPr/>
        <a:lstStyle/>
        <a:p>
          <a:endParaRPr lang="nb-NO"/>
        </a:p>
      </dgm:t>
    </dgm:pt>
    <dgm:pt modelId="{AD843841-E9E2-418A-9351-A4D7C867A898}">
      <dgm:prSet/>
      <dgm:spPr/>
      <dgm:t>
        <a:bodyPr/>
        <a:lstStyle/>
        <a:p>
          <a:r>
            <a:rPr lang="nb-NO"/>
            <a:t>LOT 2022 og 2023</a:t>
          </a:r>
        </a:p>
      </dgm:t>
    </dgm:pt>
    <dgm:pt modelId="{F5C9B322-D648-4B3C-93AE-BAE2AAFDD39A}" type="parTrans" cxnId="{8D7D2103-5F8F-409E-A1F2-6A0C3FBCCD2F}">
      <dgm:prSet/>
      <dgm:spPr/>
      <dgm:t>
        <a:bodyPr/>
        <a:lstStyle/>
        <a:p>
          <a:endParaRPr lang="nb-NO"/>
        </a:p>
      </dgm:t>
    </dgm:pt>
    <dgm:pt modelId="{1F7974E0-C626-40DC-A779-D0BC0B2E7B1A}" type="sibTrans" cxnId="{8D7D2103-5F8F-409E-A1F2-6A0C3FBCCD2F}">
      <dgm:prSet/>
      <dgm:spPr/>
      <dgm:t>
        <a:bodyPr/>
        <a:lstStyle/>
        <a:p>
          <a:endParaRPr lang="nb-NO"/>
        </a:p>
      </dgm:t>
    </dgm:pt>
    <dgm:pt modelId="{ED43B429-B488-4AE9-A76D-82B90F3FC0A6}" type="pres">
      <dgm:prSet presAssocID="{86F906C2-32A3-41D8-A248-729AE448084D}" presName="linear" presStyleCnt="0">
        <dgm:presLayoutVars>
          <dgm:animLvl val="lvl"/>
          <dgm:resizeHandles val="exact"/>
        </dgm:presLayoutVars>
      </dgm:prSet>
      <dgm:spPr/>
    </dgm:pt>
    <dgm:pt modelId="{AE93D039-D0AB-4E9C-B8A1-28A5774265F7}" type="pres">
      <dgm:prSet presAssocID="{3F8DEE87-BAE8-43F3-A595-19BC43F2ABF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C88845A-1A2D-4E14-AD31-56205DEB5961}" type="pres">
      <dgm:prSet presAssocID="{74F721EB-CC99-4F6F-8D42-6130B361946E}" presName="spacer" presStyleCnt="0"/>
      <dgm:spPr/>
    </dgm:pt>
    <dgm:pt modelId="{5E89A5F0-6F47-49C9-80AF-518A74D433E2}" type="pres">
      <dgm:prSet presAssocID="{AD843841-E9E2-418A-9351-A4D7C867A89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3D58202-C3EB-4DDA-907E-88ED7A83F650}" srcId="{86F906C2-32A3-41D8-A248-729AE448084D}" destId="{3F8DEE87-BAE8-43F3-A595-19BC43F2ABFE}" srcOrd="0" destOrd="0" parTransId="{E20F33E2-3690-4C9E-9A1F-E56B434E47CB}" sibTransId="{74F721EB-CC99-4F6F-8D42-6130B361946E}"/>
    <dgm:cxn modelId="{8D7D2103-5F8F-409E-A1F2-6A0C3FBCCD2F}" srcId="{86F906C2-32A3-41D8-A248-729AE448084D}" destId="{AD843841-E9E2-418A-9351-A4D7C867A898}" srcOrd="1" destOrd="0" parTransId="{F5C9B322-D648-4B3C-93AE-BAE2AAFDD39A}" sibTransId="{1F7974E0-C626-40DC-A779-D0BC0B2E7B1A}"/>
    <dgm:cxn modelId="{9ADD7803-FC5C-4BEB-A9C6-31DFA5510E82}" type="presOf" srcId="{3F8DEE87-BAE8-43F3-A595-19BC43F2ABFE}" destId="{AE93D039-D0AB-4E9C-B8A1-28A5774265F7}" srcOrd="0" destOrd="0" presId="urn:microsoft.com/office/officeart/2005/8/layout/vList2"/>
    <dgm:cxn modelId="{6FC20CD4-BA64-4E38-BBA4-FBB5237BD710}" type="presOf" srcId="{86F906C2-32A3-41D8-A248-729AE448084D}" destId="{ED43B429-B488-4AE9-A76D-82B90F3FC0A6}" srcOrd="0" destOrd="0" presId="urn:microsoft.com/office/officeart/2005/8/layout/vList2"/>
    <dgm:cxn modelId="{ED5ADEE4-5A51-4220-AE1B-35C73D4AEFFE}" type="presOf" srcId="{AD843841-E9E2-418A-9351-A4D7C867A898}" destId="{5E89A5F0-6F47-49C9-80AF-518A74D433E2}" srcOrd="0" destOrd="0" presId="urn:microsoft.com/office/officeart/2005/8/layout/vList2"/>
    <dgm:cxn modelId="{FF3997DE-4E1E-4B54-A8B1-0C3935A4F18E}" type="presParOf" srcId="{ED43B429-B488-4AE9-A76D-82B90F3FC0A6}" destId="{AE93D039-D0AB-4E9C-B8A1-28A5774265F7}" srcOrd="0" destOrd="0" presId="urn:microsoft.com/office/officeart/2005/8/layout/vList2"/>
    <dgm:cxn modelId="{CC9D54B4-7E47-4D7E-95B5-CAA94F1C072B}" type="presParOf" srcId="{ED43B429-B488-4AE9-A76D-82B90F3FC0A6}" destId="{3C88845A-1A2D-4E14-AD31-56205DEB5961}" srcOrd="1" destOrd="0" presId="urn:microsoft.com/office/officeart/2005/8/layout/vList2"/>
    <dgm:cxn modelId="{6F1B672D-6109-4037-B122-28500D59370C}" type="presParOf" srcId="{ED43B429-B488-4AE9-A76D-82B90F3FC0A6}" destId="{5E89A5F0-6F47-49C9-80AF-518A74D433E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BD64A4-B83C-4A77-9323-6AF6E5C20E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nb-NO"/>
        </a:p>
      </dgm:t>
    </dgm:pt>
    <dgm:pt modelId="{1EA1C937-A123-453B-B264-560D5C12A312}">
      <dgm:prSet/>
      <dgm:spPr/>
      <dgm:t>
        <a:bodyPr/>
        <a:lstStyle/>
        <a:p>
          <a:r>
            <a:rPr lang="nb-NO"/>
            <a:t>Forebygging av tortur og annen grusom, umenneskelig eller nedverdigende behandling eller straff ved frihetsberøvelse</a:t>
          </a:r>
        </a:p>
      </dgm:t>
    </dgm:pt>
    <dgm:pt modelId="{5F10D194-2698-4C29-9DA7-F31FF7DBA208}" type="parTrans" cxnId="{871CEEF5-FD24-48EF-A5CE-0EABC955049D}">
      <dgm:prSet/>
      <dgm:spPr/>
      <dgm:t>
        <a:bodyPr/>
        <a:lstStyle/>
        <a:p>
          <a:endParaRPr lang="nb-NO"/>
        </a:p>
      </dgm:t>
    </dgm:pt>
    <dgm:pt modelId="{6340B0B2-F92D-40A5-861C-62EF1595AB2D}" type="sibTrans" cxnId="{871CEEF5-FD24-48EF-A5CE-0EABC955049D}">
      <dgm:prSet/>
      <dgm:spPr/>
      <dgm:t>
        <a:bodyPr/>
        <a:lstStyle/>
        <a:p>
          <a:endParaRPr lang="nb-NO"/>
        </a:p>
      </dgm:t>
    </dgm:pt>
    <dgm:pt modelId="{8DA1A4B3-73FE-4471-9A20-AF7DFDC224E1}" type="pres">
      <dgm:prSet presAssocID="{DABD64A4-B83C-4A77-9323-6AF6E5C20E5F}" presName="linear" presStyleCnt="0">
        <dgm:presLayoutVars>
          <dgm:animLvl val="lvl"/>
          <dgm:resizeHandles val="exact"/>
        </dgm:presLayoutVars>
      </dgm:prSet>
      <dgm:spPr/>
    </dgm:pt>
    <dgm:pt modelId="{75D5F758-A6F6-4309-A1CE-C995C6FBA02E}" type="pres">
      <dgm:prSet presAssocID="{1EA1C937-A123-453B-B264-560D5C12A31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8BD6B99-1CCE-49F6-9101-0941A62FE078}" type="presOf" srcId="{1EA1C937-A123-453B-B264-560D5C12A312}" destId="{75D5F758-A6F6-4309-A1CE-C995C6FBA02E}" srcOrd="0" destOrd="0" presId="urn:microsoft.com/office/officeart/2005/8/layout/vList2"/>
    <dgm:cxn modelId="{701D2CB1-69B6-4A28-AD8F-DAADFBF51DE3}" type="presOf" srcId="{DABD64A4-B83C-4A77-9323-6AF6E5C20E5F}" destId="{8DA1A4B3-73FE-4471-9A20-AF7DFDC224E1}" srcOrd="0" destOrd="0" presId="urn:microsoft.com/office/officeart/2005/8/layout/vList2"/>
    <dgm:cxn modelId="{871CEEF5-FD24-48EF-A5CE-0EABC955049D}" srcId="{DABD64A4-B83C-4A77-9323-6AF6E5C20E5F}" destId="{1EA1C937-A123-453B-B264-560D5C12A312}" srcOrd="0" destOrd="0" parTransId="{5F10D194-2698-4C29-9DA7-F31FF7DBA208}" sibTransId="{6340B0B2-F92D-40A5-861C-62EF1595AB2D}"/>
    <dgm:cxn modelId="{6BF2F300-0869-4B3C-B36F-EBC63F5F9E29}" type="presParOf" srcId="{8DA1A4B3-73FE-4471-9A20-AF7DFDC224E1}" destId="{75D5F758-A6F6-4309-A1CE-C995C6FBA0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EB69E2-BFA4-4DDF-99FF-0C3BD2A76E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nb-NO"/>
        </a:p>
      </dgm:t>
    </dgm:pt>
    <dgm:pt modelId="{E764B40F-4517-401B-A6D7-BEFA16F51544}">
      <dgm:prSet/>
      <dgm:spPr/>
      <dgm:t>
        <a:bodyPr/>
        <a:lstStyle/>
        <a:p>
          <a:r>
            <a:rPr lang="nb-NO"/>
            <a:t>Vedtak</a:t>
          </a:r>
        </a:p>
      </dgm:t>
    </dgm:pt>
    <dgm:pt modelId="{CBCFD438-8959-4007-8826-30099CE082C6}" type="parTrans" cxnId="{69257D30-458D-4BEF-8F5C-548E5FB50831}">
      <dgm:prSet/>
      <dgm:spPr/>
      <dgm:t>
        <a:bodyPr/>
        <a:lstStyle/>
        <a:p>
          <a:endParaRPr lang="nb-NO"/>
        </a:p>
      </dgm:t>
    </dgm:pt>
    <dgm:pt modelId="{BE38B621-D163-4DE5-A75C-6D4153555DF3}" type="sibTrans" cxnId="{69257D30-458D-4BEF-8F5C-548E5FB50831}">
      <dgm:prSet/>
      <dgm:spPr/>
      <dgm:t>
        <a:bodyPr/>
        <a:lstStyle/>
        <a:p>
          <a:endParaRPr lang="nb-NO"/>
        </a:p>
      </dgm:t>
    </dgm:pt>
    <dgm:pt modelId="{55E8032C-905B-4678-9B67-A8EEAA609FF0}">
      <dgm:prSet/>
      <dgm:spPr/>
      <dgm:t>
        <a:bodyPr/>
        <a:lstStyle/>
        <a:p>
          <a:r>
            <a:rPr lang="nb-NO"/>
            <a:t>Observasjoner</a:t>
          </a:r>
        </a:p>
      </dgm:t>
    </dgm:pt>
    <dgm:pt modelId="{C28F34A1-E85E-4D59-9FA8-F8E987DBF793}" type="parTrans" cxnId="{A45C3891-7EE6-4A25-8036-E76D01B6F884}">
      <dgm:prSet/>
      <dgm:spPr/>
      <dgm:t>
        <a:bodyPr/>
        <a:lstStyle/>
        <a:p>
          <a:endParaRPr lang="nb-NO"/>
        </a:p>
      </dgm:t>
    </dgm:pt>
    <dgm:pt modelId="{50FB32D5-0AF2-4638-8236-82A713904B0D}" type="sibTrans" cxnId="{A45C3891-7EE6-4A25-8036-E76D01B6F884}">
      <dgm:prSet/>
      <dgm:spPr/>
      <dgm:t>
        <a:bodyPr/>
        <a:lstStyle/>
        <a:p>
          <a:endParaRPr lang="nb-NO"/>
        </a:p>
      </dgm:t>
    </dgm:pt>
    <dgm:pt modelId="{B001BF3E-333E-4CC8-BE0A-5CB64768BCAD}">
      <dgm:prSet/>
      <dgm:spPr/>
      <dgm:t>
        <a:bodyPr/>
        <a:lstStyle/>
        <a:p>
          <a:r>
            <a:rPr lang="nb-NO"/>
            <a:t>Samtaler</a:t>
          </a:r>
        </a:p>
      </dgm:t>
    </dgm:pt>
    <dgm:pt modelId="{FDBADF31-233E-4801-9438-793B4693585B}" type="parTrans" cxnId="{381C0ED0-3CDA-4CFD-A3B1-9A15A9AA598F}">
      <dgm:prSet/>
      <dgm:spPr/>
      <dgm:t>
        <a:bodyPr/>
        <a:lstStyle/>
        <a:p>
          <a:endParaRPr lang="nb-NO"/>
        </a:p>
      </dgm:t>
    </dgm:pt>
    <dgm:pt modelId="{0F958C3E-6A16-48BE-9CA0-54B47054751D}" type="sibTrans" cxnId="{381C0ED0-3CDA-4CFD-A3B1-9A15A9AA598F}">
      <dgm:prSet/>
      <dgm:spPr/>
      <dgm:t>
        <a:bodyPr/>
        <a:lstStyle/>
        <a:p>
          <a:endParaRPr lang="nb-NO"/>
        </a:p>
      </dgm:t>
    </dgm:pt>
    <dgm:pt modelId="{46EE7D70-B812-459F-8FD0-8FA300805A2E}">
      <dgm:prSet/>
      <dgm:spPr/>
      <dgm:t>
        <a:bodyPr/>
        <a:lstStyle/>
        <a:p>
          <a:r>
            <a:rPr lang="nb-NO"/>
            <a:t>Dokumentasjon</a:t>
          </a:r>
        </a:p>
      </dgm:t>
    </dgm:pt>
    <dgm:pt modelId="{C3932ED2-6C68-41E1-A066-1CB5A6E8D67E}" type="parTrans" cxnId="{23E63D9B-46E9-4DDB-A4C1-48D06DBC30C7}">
      <dgm:prSet/>
      <dgm:spPr/>
      <dgm:t>
        <a:bodyPr/>
        <a:lstStyle/>
        <a:p>
          <a:endParaRPr lang="nb-NO"/>
        </a:p>
      </dgm:t>
    </dgm:pt>
    <dgm:pt modelId="{31F02888-7D6E-4F14-ABA8-5EE6D78258AF}" type="sibTrans" cxnId="{23E63D9B-46E9-4DDB-A4C1-48D06DBC30C7}">
      <dgm:prSet/>
      <dgm:spPr/>
      <dgm:t>
        <a:bodyPr/>
        <a:lstStyle/>
        <a:p>
          <a:endParaRPr lang="nb-NO"/>
        </a:p>
      </dgm:t>
    </dgm:pt>
    <dgm:pt modelId="{F15D0484-11F5-417C-B453-E5DAC90BA6D9}">
      <dgm:prSet/>
      <dgm:spPr/>
      <dgm:t>
        <a:bodyPr/>
        <a:lstStyle/>
        <a:p>
          <a:r>
            <a:rPr lang="nb-NO"/>
            <a:t>Logger, helsedokumentasjon</a:t>
          </a:r>
        </a:p>
      </dgm:t>
    </dgm:pt>
    <dgm:pt modelId="{378081AA-AAC2-4BD9-8BCD-6DC4D206E890}" type="parTrans" cxnId="{59AA4622-2C7C-418F-B2E4-427F018B2FDE}">
      <dgm:prSet/>
      <dgm:spPr/>
      <dgm:t>
        <a:bodyPr/>
        <a:lstStyle/>
        <a:p>
          <a:endParaRPr lang="nb-NO"/>
        </a:p>
      </dgm:t>
    </dgm:pt>
    <dgm:pt modelId="{BD56E0A7-7088-484D-96DF-1437F6794D8E}" type="sibTrans" cxnId="{59AA4622-2C7C-418F-B2E4-427F018B2FDE}">
      <dgm:prSet/>
      <dgm:spPr/>
      <dgm:t>
        <a:bodyPr/>
        <a:lstStyle/>
        <a:p>
          <a:endParaRPr lang="nb-NO"/>
        </a:p>
      </dgm:t>
    </dgm:pt>
    <dgm:pt modelId="{45C6B22C-1124-4D2B-A33A-FE3C747D4A64}" type="pres">
      <dgm:prSet presAssocID="{DDEB69E2-BFA4-4DDF-99FF-0C3BD2A76EF9}" presName="linear" presStyleCnt="0">
        <dgm:presLayoutVars>
          <dgm:animLvl val="lvl"/>
          <dgm:resizeHandles val="exact"/>
        </dgm:presLayoutVars>
      </dgm:prSet>
      <dgm:spPr/>
    </dgm:pt>
    <dgm:pt modelId="{E40DBF4B-AC24-40EC-B3D2-C45ABFC05971}" type="pres">
      <dgm:prSet presAssocID="{E764B40F-4517-401B-A6D7-BEFA16F5154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FC7336C-FB6D-47E6-A5E9-43638BAD1C9E}" type="pres">
      <dgm:prSet presAssocID="{BE38B621-D163-4DE5-A75C-6D4153555DF3}" presName="spacer" presStyleCnt="0"/>
      <dgm:spPr/>
    </dgm:pt>
    <dgm:pt modelId="{02BB18DF-88EA-4CEE-8A08-B2CF6C6EF7FE}" type="pres">
      <dgm:prSet presAssocID="{55E8032C-905B-4678-9B67-A8EEAA609FF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FE51602-CB68-4813-B84F-4775F4A8F6FB}" type="pres">
      <dgm:prSet presAssocID="{50FB32D5-0AF2-4638-8236-82A713904B0D}" presName="spacer" presStyleCnt="0"/>
      <dgm:spPr/>
    </dgm:pt>
    <dgm:pt modelId="{33A75319-793C-483E-82A3-F6CCCC4BBF97}" type="pres">
      <dgm:prSet presAssocID="{B001BF3E-333E-4CC8-BE0A-5CB64768BCA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34E2D12-FE08-4E36-BAB7-B957D29334D6}" type="pres">
      <dgm:prSet presAssocID="{0F958C3E-6A16-48BE-9CA0-54B47054751D}" presName="spacer" presStyleCnt="0"/>
      <dgm:spPr/>
    </dgm:pt>
    <dgm:pt modelId="{3490D918-72BE-4C80-90BA-8410DD9F4A39}" type="pres">
      <dgm:prSet presAssocID="{46EE7D70-B812-459F-8FD0-8FA300805A2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8EE291B-C29D-4200-AA91-B51730FE2FAE}" type="pres">
      <dgm:prSet presAssocID="{46EE7D70-B812-459F-8FD0-8FA300805A2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1C30B14-67D6-45AB-8B7E-EC986412C64A}" type="presOf" srcId="{46EE7D70-B812-459F-8FD0-8FA300805A2E}" destId="{3490D918-72BE-4C80-90BA-8410DD9F4A39}" srcOrd="0" destOrd="0" presId="urn:microsoft.com/office/officeart/2005/8/layout/vList2"/>
    <dgm:cxn modelId="{59AA4622-2C7C-418F-B2E4-427F018B2FDE}" srcId="{46EE7D70-B812-459F-8FD0-8FA300805A2E}" destId="{F15D0484-11F5-417C-B453-E5DAC90BA6D9}" srcOrd="0" destOrd="0" parTransId="{378081AA-AAC2-4BD9-8BCD-6DC4D206E890}" sibTransId="{BD56E0A7-7088-484D-96DF-1437F6794D8E}"/>
    <dgm:cxn modelId="{78CE2D23-4459-436C-8FD9-D3521DEBE47A}" type="presOf" srcId="{DDEB69E2-BFA4-4DDF-99FF-0C3BD2A76EF9}" destId="{45C6B22C-1124-4D2B-A33A-FE3C747D4A64}" srcOrd="0" destOrd="0" presId="urn:microsoft.com/office/officeart/2005/8/layout/vList2"/>
    <dgm:cxn modelId="{69257D30-458D-4BEF-8F5C-548E5FB50831}" srcId="{DDEB69E2-BFA4-4DDF-99FF-0C3BD2A76EF9}" destId="{E764B40F-4517-401B-A6D7-BEFA16F51544}" srcOrd="0" destOrd="0" parTransId="{CBCFD438-8959-4007-8826-30099CE082C6}" sibTransId="{BE38B621-D163-4DE5-A75C-6D4153555DF3}"/>
    <dgm:cxn modelId="{B7959F59-C2C1-4DD4-AAB1-3C84F4EEABB9}" type="presOf" srcId="{B001BF3E-333E-4CC8-BE0A-5CB64768BCAD}" destId="{33A75319-793C-483E-82A3-F6CCCC4BBF97}" srcOrd="0" destOrd="0" presId="urn:microsoft.com/office/officeart/2005/8/layout/vList2"/>
    <dgm:cxn modelId="{9977977B-7E30-4B92-87D8-08442A7FD4D3}" type="presOf" srcId="{55E8032C-905B-4678-9B67-A8EEAA609FF0}" destId="{02BB18DF-88EA-4CEE-8A08-B2CF6C6EF7FE}" srcOrd="0" destOrd="0" presId="urn:microsoft.com/office/officeart/2005/8/layout/vList2"/>
    <dgm:cxn modelId="{3EFF487D-B586-47B9-8A6B-1A2641B73B42}" type="presOf" srcId="{F15D0484-11F5-417C-B453-E5DAC90BA6D9}" destId="{48EE291B-C29D-4200-AA91-B51730FE2FAE}" srcOrd="0" destOrd="0" presId="urn:microsoft.com/office/officeart/2005/8/layout/vList2"/>
    <dgm:cxn modelId="{A45C3891-7EE6-4A25-8036-E76D01B6F884}" srcId="{DDEB69E2-BFA4-4DDF-99FF-0C3BD2A76EF9}" destId="{55E8032C-905B-4678-9B67-A8EEAA609FF0}" srcOrd="1" destOrd="0" parTransId="{C28F34A1-E85E-4D59-9FA8-F8E987DBF793}" sibTransId="{50FB32D5-0AF2-4638-8236-82A713904B0D}"/>
    <dgm:cxn modelId="{23E63D9B-46E9-4DDB-A4C1-48D06DBC30C7}" srcId="{DDEB69E2-BFA4-4DDF-99FF-0C3BD2A76EF9}" destId="{46EE7D70-B812-459F-8FD0-8FA300805A2E}" srcOrd="3" destOrd="0" parTransId="{C3932ED2-6C68-41E1-A066-1CB5A6E8D67E}" sibTransId="{31F02888-7D6E-4F14-ABA8-5EE6D78258AF}"/>
    <dgm:cxn modelId="{381C0ED0-3CDA-4CFD-A3B1-9A15A9AA598F}" srcId="{DDEB69E2-BFA4-4DDF-99FF-0C3BD2A76EF9}" destId="{B001BF3E-333E-4CC8-BE0A-5CB64768BCAD}" srcOrd="2" destOrd="0" parTransId="{FDBADF31-233E-4801-9438-793B4693585B}" sibTransId="{0F958C3E-6A16-48BE-9CA0-54B47054751D}"/>
    <dgm:cxn modelId="{8A65DFEA-3008-4101-902C-669CEC147DBD}" type="presOf" srcId="{E764B40F-4517-401B-A6D7-BEFA16F51544}" destId="{E40DBF4B-AC24-40EC-B3D2-C45ABFC05971}" srcOrd="0" destOrd="0" presId="urn:microsoft.com/office/officeart/2005/8/layout/vList2"/>
    <dgm:cxn modelId="{D9B93D54-E53C-4F38-AC18-D232CC2CE892}" type="presParOf" srcId="{45C6B22C-1124-4D2B-A33A-FE3C747D4A64}" destId="{E40DBF4B-AC24-40EC-B3D2-C45ABFC05971}" srcOrd="0" destOrd="0" presId="urn:microsoft.com/office/officeart/2005/8/layout/vList2"/>
    <dgm:cxn modelId="{533EF238-B05B-499A-A9A5-CEDE8D5D6084}" type="presParOf" srcId="{45C6B22C-1124-4D2B-A33A-FE3C747D4A64}" destId="{0FC7336C-FB6D-47E6-A5E9-43638BAD1C9E}" srcOrd="1" destOrd="0" presId="urn:microsoft.com/office/officeart/2005/8/layout/vList2"/>
    <dgm:cxn modelId="{9A04D2BB-24FB-4743-9E84-BF0EA9D28F56}" type="presParOf" srcId="{45C6B22C-1124-4D2B-A33A-FE3C747D4A64}" destId="{02BB18DF-88EA-4CEE-8A08-B2CF6C6EF7FE}" srcOrd="2" destOrd="0" presId="urn:microsoft.com/office/officeart/2005/8/layout/vList2"/>
    <dgm:cxn modelId="{B47CD683-2FAD-40DD-91C8-F67C641489FC}" type="presParOf" srcId="{45C6B22C-1124-4D2B-A33A-FE3C747D4A64}" destId="{FFE51602-CB68-4813-B84F-4775F4A8F6FB}" srcOrd="3" destOrd="0" presId="urn:microsoft.com/office/officeart/2005/8/layout/vList2"/>
    <dgm:cxn modelId="{73D8BD5E-BDE6-4069-A51B-C2CF68965E1F}" type="presParOf" srcId="{45C6B22C-1124-4D2B-A33A-FE3C747D4A64}" destId="{33A75319-793C-483E-82A3-F6CCCC4BBF97}" srcOrd="4" destOrd="0" presId="urn:microsoft.com/office/officeart/2005/8/layout/vList2"/>
    <dgm:cxn modelId="{28CC973C-2DBC-4C9B-9EDA-A2200D0CC4C3}" type="presParOf" srcId="{45C6B22C-1124-4D2B-A33A-FE3C747D4A64}" destId="{F34E2D12-FE08-4E36-BAB7-B957D29334D6}" srcOrd="5" destOrd="0" presId="urn:microsoft.com/office/officeart/2005/8/layout/vList2"/>
    <dgm:cxn modelId="{A4322121-CA40-422A-9C02-F179324B70BD}" type="presParOf" srcId="{45C6B22C-1124-4D2B-A33A-FE3C747D4A64}" destId="{3490D918-72BE-4C80-90BA-8410DD9F4A39}" srcOrd="6" destOrd="0" presId="urn:microsoft.com/office/officeart/2005/8/layout/vList2"/>
    <dgm:cxn modelId="{C678AACF-F1B7-4D81-A391-4CECD4F45257}" type="presParOf" srcId="{45C6B22C-1124-4D2B-A33A-FE3C747D4A64}" destId="{48EE291B-C29D-4200-AA91-B51730FE2FA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5039093" y="1570085"/>
          <a:ext cx="188588" cy="771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436"/>
              </a:lnTo>
              <a:lnTo>
                <a:pt x="188588" y="77143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857923" y="1570085"/>
          <a:ext cx="181169" cy="764016"/>
        </a:xfrm>
        <a:custGeom>
          <a:avLst/>
          <a:gdLst/>
          <a:ahLst/>
          <a:cxnLst/>
          <a:rect l="0" t="0" r="0" b="0"/>
          <a:pathLst>
            <a:path>
              <a:moveTo>
                <a:pt x="181169" y="0"/>
              </a:moveTo>
              <a:lnTo>
                <a:pt x="181169" y="764016"/>
              </a:lnTo>
              <a:lnTo>
                <a:pt x="0" y="76401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5039093" y="1570085"/>
          <a:ext cx="4175520" cy="1587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218"/>
              </a:lnTo>
              <a:lnTo>
                <a:pt x="4175520" y="1406218"/>
              </a:lnTo>
              <a:lnTo>
                <a:pt x="4175520" y="15873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5039093" y="1570085"/>
          <a:ext cx="2087760" cy="1587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218"/>
              </a:lnTo>
              <a:lnTo>
                <a:pt x="2087760" y="1406218"/>
              </a:lnTo>
              <a:lnTo>
                <a:pt x="2087760" y="15873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993372" y="1570085"/>
          <a:ext cx="91440" cy="15873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73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951332" y="1570085"/>
          <a:ext cx="2087760" cy="1587388"/>
        </a:xfrm>
        <a:custGeom>
          <a:avLst/>
          <a:gdLst/>
          <a:ahLst/>
          <a:cxnLst/>
          <a:rect l="0" t="0" r="0" b="0"/>
          <a:pathLst>
            <a:path>
              <a:moveTo>
                <a:pt x="2087760" y="0"/>
              </a:moveTo>
              <a:lnTo>
                <a:pt x="2087760" y="1406218"/>
              </a:lnTo>
              <a:lnTo>
                <a:pt x="0" y="1406218"/>
              </a:lnTo>
              <a:lnTo>
                <a:pt x="0" y="15873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863572" y="1570085"/>
          <a:ext cx="4175520" cy="1587388"/>
        </a:xfrm>
        <a:custGeom>
          <a:avLst/>
          <a:gdLst/>
          <a:ahLst/>
          <a:cxnLst/>
          <a:rect l="0" t="0" r="0" b="0"/>
          <a:pathLst>
            <a:path>
              <a:moveTo>
                <a:pt x="4175520" y="0"/>
              </a:moveTo>
              <a:lnTo>
                <a:pt x="4175520" y="1406218"/>
              </a:lnTo>
              <a:lnTo>
                <a:pt x="0" y="1406218"/>
              </a:lnTo>
              <a:lnTo>
                <a:pt x="0" y="15873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665933" y="998695"/>
          <a:ext cx="2746319" cy="57139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665933" y="998695"/>
        <a:ext cx="2746319" cy="571390"/>
      </dsp:txXfrm>
    </dsp:sp>
    <dsp:sp modelId="{909C95B6-E601-4D07-A8B9-4253AA4B192F}">
      <dsp:nvSpPr>
        <dsp:cNvPr id="0" name=""/>
        <dsp:cNvSpPr/>
      </dsp:nvSpPr>
      <dsp:spPr>
        <a:xfrm>
          <a:off x="861" y="3157473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miljø</a:t>
          </a:r>
        </a:p>
      </dsp:txBody>
      <dsp:txXfrm>
        <a:off x="861" y="3157473"/>
        <a:ext cx="1725421" cy="862710"/>
      </dsp:txXfrm>
    </dsp:sp>
    <dsp:sp modelId="{CDDA0DEA-00AB-4476-B1F6-F3D5C4F5B05A}">
      <dsp:nvSpPr>
        <dsp:cNvPr id="0" name=""/>
        <dsp:cNvSpPr/>
      </dsp:nvSpPr>
      <dsp:spPr>
        <a:xfrm>
          <a:off x="2088621" y="3157473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landbruk</a:t>
          </a:r>
        </a:p>
      </dsp:txBody>
      <dsp:txXfrm>
        <a:off x="2088621" y="3157473"/>
        <a:ext cx="1725421" cy="862710"/>
      </dsp:txXfrm>
    </dsp:sp>
    <dsp:sp modelId="{111B72F2-6D3E-4A9C-A953-9ECE5CECD5F6}">
      <dsp:nvSpPr>
        <dsp:cNvPr id="0" name=""/>
        <dsp:cNvSpPr/>
      </dsp:nvSpPr>
      <dsp:spPr>
        <a:xfrm>
          <a:off x="4176382" y="3157473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 og sosial</a:t>
          </a:r>
        </a:p>
      </dsp:txBody>
      <dsp:txXfrm>
        <a:off x="4176382" y="3157473"/>
        <a:ext cx="1725421" cy="862710"/>
      </dsp:txXfrm>
    </dsp:sp>
    <dsp:sp modelId="{659292F3-2B21-4827-9546-D01800201700}">
      <dsp:nvSpPr>
        <dsp:cNvPr id="0" name=""/>
        <dsp:cNvSpPr/>
      </dsp:nvSpPr>
      <dsp:spPr>
        <a:xfrm>
          <a:off x="6264142" y="3157473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utdanning og barnevern</a:t>
          </a:r>
        </a:p>
      </dsp:txBody>
      <dsp:txXfrm>
        <a:off x="6264142" y="3157473"/>
        <a:ext cx="1725421" cy="862710"/>
      </dsp:txXfrm>
    </dsp:sp>
    <dsp:sp modelId="{EFB304F1-F6B6-401C-BEFD-6DEB5E98C5F2}">
      <dsp:nvSpPr>
        <dsp:cNvPr id="0" name=""/>
        <dsp:cNvSpPr/>
      </dsp:nvSpPr>
      <dsp:spPr>
        <a:xfrm>
          <a:off x="8351902" y="3157473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justis og vergemål</a:t>
          </a:r>
        </a:p>
      </dsp:txBody>
      <dsp:txXfrm>
        <a:off x="8351902" y="3157473"/>
        <a:ext cx="1725421" cy="862710"/>
      </dsp:txXfrm>
    </dsp:sp>
    <dsp:sp modelId="{7D1CE52B-6125-4CAE-B58D-0204E7AEA1B6}">
      <dsp:nvSpPr>
        <dsp:cNvPr id="0" name=""/>
        <dsp:cNvSpPr/>
      </dsp:nvSpPr>
      <dsp:spPr>
        <a:xfrm>
          <a:off x="2496097" y="1953176"/>
          <a:ext cx="2361826" cy="76185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kommuneøkonomi, </a:t>
          </a:r>
          <a:br>
            <a:rPr lang="nb-NO" sz="1050" kern="1200" dirty="0"/>
          </a:br>
          <a:r>
            <a:rPr lang="nb-NO" sz="1050" kern="1200" dirty="0"/>
            <a:t>beredskap og</a:t>
          </a:r>
          <a:br>
            <a:rPr lang="nb-NO" sz="1050" kern="1200" dirty="0"/>
          </a:br>
          <a:r>
            <a:rPr lang="nb-NO" sz="1050" kern="1200" dirty="0"/>
            <a:t>kommunikasjon</a:t>
          </a:r>
        </a:p>
      </dsp:txBody>
      <dsp:txXfrm>
        <a:off x="2496097" y="1953176"/>
        <a:ext cx="2361826" cy="761851"/>
      </dsp:txXfrm>
    </dsp:sp>
    <dsp:sp modelId="{C32C0C48-A0F3-41D4-8BB6-B6566DFE356D}">
      <dsp:nvSpPr>
        <dsp:cNvPr id="0" name=""/>
        <dsp:cNvSpPr/>
      </dsp:nvSpPr>
      <dsp:spPr>
        <a:xfrm>
          <a:off x="5227681" y="1960596"/>
          <a:ext cx="2361826" cy="76185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administrasjonsstab</a:t>
          </a:r>
        </a:p>
      </dsp:txBody>
      <dsp:txXfrm>
        <a:off x="5227681" y="1960596"/>
        <a:ext cx="2361826" cy="761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3D039-D0AB-4E9C-B8A1-28A5774265F7}">
      <dsp:nvSpPr>
        <dsp:cNvPr id="0" name=""/>
        <dsp:cNvSpPr/>
      </dsp:nvSpPr>
      <dsp:spPr>
        <a:xfrm>
          <a:off x="0" y="16889"/>
          <a:ext cx="4889692" cy="2007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/>
            <a:t>Besøksrapporter fra Sivilombudets forebyggende enhet</a:t>
          </a:r>
        </a:p>
      </dsp:txBody>
      <dsp:txXfrm>
        <a:off x="98009" y="114898"/>
        <a:ext cx="4693674" cy="1811702"/>
      </dsp:txXfrm>
    </dsp:sp>
    <dsp:sp modelId="{5E89A5F0-6F47-49C9-80AF-518A74D433E2}">
      <dsp:nvSpPr>
        <dsp:cNvPr id="0" name=""/>
        <dsp:cNvSpPr/>
      </dsp:nvSpPr>
      <dsp:spPr>
        <a:xfrm>
          <a:off x="0" y="2119649"/>
          <a:ext cx="4889692" cy="2007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/>
            <a:t>LOT 2022 og 2023</a:t>
          </a:r>
        </a:p>
      </dsp:txBody>
      <dsp:txXfrm>
        <a:off x="98009" y="2217658"/>
        <a:ext cx="4693674" cy="1811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5F758-A6F6-4309-A1CE-C995C6FBA02E}">
      <dsp:nvSpPr>
        <dsp:cNvPr id="0" name=""/>
        <dsp:cNvSpPr/>
      </dsp:nvSpPr>
      <dsp:spPr>
        <a:xfrm>
          <a:off x="0" y="275009"/>
          <a:ext cx="4889692" cy="359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Forebygging av tortur og annen grusom, umenneskelig eller nedverdigende behandling eller straff ved frihetsberøvelse</a:t>
          </a:r>
        </a:p>
      </dsp:txBody>
      <dsp:txXfrm>
        <a:off x="175456" y="450465"/>
        <a:ext cx="4538780" cy="3243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DBF4B-AC24-40EC-B3D2-C45ABFC05971}">
      <dsp:nvSpPr>
        <dsp:cNvPr id="0" name=""/>
        <dsp:cNvSpPr/>
      </dsp:nvSpPr>
      <dsp:spPr>
        <a:xfrm>
          <a:off x="0" y="85649"/>
          <a:ext cx="4889692" cy="797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Vedtak</a:t>
          </a:r>
        </a:p>
      </dsp:txBody>
      <dsp:txXfrm>
        <a:off x="38952" y="124601"/>
        <a:ext cx="4811788" cy="720036"/>
      </dsp:txXfrm>
    </dsp:sp>
    <dsp:sp modelId="{02BB18DF-88EA-4CEE-8A08-B2CF6C6EF7FE}">
      <dsp:nvSpPr>
        <dsp:cNvPr id="0" name=""/>
        <dsp:cNvSpPr/>
      </dsp:nvSpPr>
      <dsp:spPr>
        <a:xfrm>
          <a:off x="0" y="972869"/>
          <a:ext cx="4889692" cy="797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Observasjoner</a:t>
          </a:r>
        </a:p>
      </dsp:txBody>
      <dsp:txXfrm>
        <a:off x="38952" y="1011821"/>
        <a:ext cx="4811788" cy="720036"/>
      </dsp:txXfrm>
    </dsp:sp>
    <dsp:sp modelId="{33A75319-793C-483E-82A3-F6CCCC4BBF97}">
      <dsp:nvSpPr>
        <dsp:cNvPr id="0" name=""/>
        <dsp:cNvSpPr/>
      </dsp:nvSpPr>
      <dsp:spPr>
        <a:xfrm>
          <a:off x="0" y="1860089"/>
          <a:ext cx="4889692" cy="797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Samtaler</a:t>
          </a:r>
        </a:p>
      </dsp:txBody>
      <dsp:txXfrm>
        <a:off x="38952" y="1899041"/>
        <a:ext cx="4811788" cy="720036"/>
      </dsp:txXfrm>
    </dsp:sp>
    <dsp:sp modelId="{3490D918-72BE-4C80-90BA-8410DD9F4A39}">
      <dsp:nvSpPr>
        <dsp:cNvPr id="0" name=""/>
        <dsp:cNvSpPr/>
      </dsp:nvSpPr>
      <dsp:spPr>
        <a:xfrm>
          <a:off x="0" y="2747309"/>
          <a:ext cx="4889692" cy="797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Dokumentasjon</a:t>
          </a:r>
        </a:p>
      </dsp:txBody>
      <dsp:txXfrm>
        <a:off x="38952" y="2786261"/>
        <a:ext cx="4811788" cy="720036"/>
      </dsp:txXfrm>
    </dsp:sp>
    <dsp:sp modelId="{48EE291B-C29D-4200-AA91-B51730FE2FAE}">
      <dsp:nvSpPr>
        <dsp:cNvPr id="0" name=""/>
        <dsp:cNvSpPr/>
      </dsp:nvSpPr>
      <dsp:spPr>
        <a:xfrm>
          <a:off x="0" y="3545249"/>
          <a:ext cx="4889692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24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400" kern="1200"/>
            <a:t>Logger, helsedokumentasjon</a:t>
          </a:r>
        </a:p>
      </dsp:txBody>
      <dsp:txXfrm>
        <a:off x="0" y="3545249"/>
        <a:ext cx="4889692" cy="51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13.12.2022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490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7761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703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022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1971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1416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661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263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1829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429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3334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0478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0004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340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58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13.12.2022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E8A85DF1-748E-7242-BFF4-FBCD74184A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4549"/>
            <a:ext cx="5091596" cy="15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78E5DD6-4909-2041-9F56-7E3E9CF8EEA9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7131E36-7A28-CA43-BCF7-06723AF58DE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20AD192-F0F1-F04C-9A81-3A2976A6C0E7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E021E96-51B6-5F45-8EE8-3EEDFDA19B25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831B9BFC-C231-224C-889C-18968DA40A3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0C60832-1878-2F40-8DF8-CFCB14A45B9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8C247E1-C8A7-014C-80A1-F0B00371D3C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ED26B669-E3EA-414A-91E0-98958DA5287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AC2F612-5312-954F-8EAD-420318230B59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B8E59E44-6C06-5F48-9199-8557F0D3E1A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13.12.2022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74BD6FE1-F1B8-6541-B601-CB01026E2A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4549"/>
            <a:ext cx="5091596" cy="15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BDA44F3-C77F-2144-91DD-047D4B4A61F5}"/>
              </a:ext>
            </a:extLst>
          </p:cNvPr>
          <p:cNvSpPr txBox="1"/>
          <p:nvPr userDrawn="1"/>
        </p:nvSpPr>
        <p:spPr>
          <a:xfrm>
            <a:off x="9918700" y="664260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23A31C5-4FFA-A64C-85AF-44E3512CA58B}"/>
              </a:ext>
            </a:extLst>
          </p:cNvPr>
          <p:cNvSpPr txBox="1"/>
          <p:nvPr userDrawn="1"/>
        </p:nvSpPr>
        <p:spPr>
          <a:xfrm>
            <a:off x="9918700" y="663209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FD85543-5CFC-4773-9D5C-C0D8C75AA642}"/>
              </a:ext>
            </a:extLst>
          </p:cNvPr>
          <p:cNvSpPr txBox="1"/>
          <p:nvPr userDrawn="1"/>
        </p:nvSpPr>
        <p:spPr>
          <a:xfrm>
            <a:off x="9918700" y="663209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A01AAE-AE02-4D85-895C-1E1DB1C50045}"/>
              </a:ext>
            </a:extLst>
          </p:cNvPr>
          <p:cNvSpPr txBox="1"/>
          <p:nvPr userDrawn="1"/>
        </p:nvSpPr>
        <p:spPr>
          <a:xfrm>
            <a:off x="9918700" y="663209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17167567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A8006ADF-9C80-481D-9788-0FE05C4E347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86F416E-DCDD-D943-A517-E77ED9881F89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D8E6ACE4-145F-AE40-AA9F-A366872467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663" y="5071717"/>
            <a:ext cx="3850093" cy="115502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C4BA68-BC6B-4CE7-A84C-A83EB76F7625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478A4916-4E7D-594F-93AA-C6823BCBB4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663" y="5071717"/>
            <a:ext cx="3850093" cy="115502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11881B8-559C-4DD9-968F-BF8BD5DD780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AE4178B-A5E2-4C90-98B8-4EC7F7565405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9BA7390-BF2B-2C44-AE9F-EF33A91960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663" y="5071717"/>
            <a:ext cx="3850093" cy="1155028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955FEF15-F022-4250-9B94-802C2CB62132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CE9FCD0F-013D-4E4B-9F81-B58F5C7ACD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017" y="5322411"/>
            <a:ext cx="3850093" cy="115502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D58A1AE-36E9-4141-A92B-E6E16B76536F}"/>
              </a:ext>
            </a:extLst>
          </p:cNvPr>
          <p:cNvSpPr txBox="1"/>
          <p:nvPr userDrawn="1"/>
        </p:nvSpPr>
        <p:spPr>
          <a:xfrm>
            <a:off x="9247301" y="575317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13.12.2022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CCD27E50-7936-F242-9C91-77ED46E19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4549"/>
            <a:ext cx="5091596" cy="15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1DBB7E2-021F-4AD3-939F-235519C1ADF5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E0FB740-F46E-458B-BF9A-E8BA2C95766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13.12.2022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Grafikk 8">
            <a:extLst>
              <a:ext uri="{FF2B5EF4-FFF2-40B4-BE49-F238E27FC236}">
                <a16:creationId xmlns:a16="http://schemas.microsoft.com/office/drawing/2014/main" id="{BD543683-6752-5142-A97D-8847E34E98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4549"/>
            <a:ext cx="5091596" cy="15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13.12.2022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Grafikk 15">
            <a:extLst>
              <a:ext uri="{FF2B5EF4-FFF2-40B4-BE49-F238E27FC236}">
                <a16:creationId xmlns:a16="http://schemas.microsoft.com/office/drawing/2014/main" id="{655ECC2A-4B08-C542-85F0-8BAE469914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4549"/>
            <a:ext cx="5091596" cy="15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13.12.2022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10A073BB-8BAA-C945-AD81-BBA242953F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4549"/>
            <a:ext cx="5091596" cy="15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2010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Pass på at ikke tekstlinjene blir for lange.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brukes når du bare skal ha noen få punkter.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tydelig. </a:t>
            </a:r>
            <a:br>
              <a:rPr lang="nb-NO" dirty="0"/>
            </a:br>
            <a:r>
              <a:rPr lang="nb-NO" dirty="0"/>
              <a:t>1 spalte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FA46597-83EE-864E-9411-86BBB7109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78" b="9724"/>
          <a:stretch/>
        </p:blipFill>
        <p:spPr>
          <a:xfrm>
            <a:off x="7948775" y="1859156"/>
            <a:ext cx="4243225" cy="499884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5D7FCC5-AE82-4CFF-881B-35AC9BBC676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138182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tydelig. </a:t>
            </a:r>
            <a:br>
              <a:rPr lang="nb-NO" dirty="0"/>
            </a:br>
            <a:r>
              <a:rPr lang="nb-NO" dirty="0"/>
              <a:t>1 spalte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DF1B22E6-F42A-8440-BAAA-AD139C4CFC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2010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Pass på at ikke tekstlinjene blir for lange.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brukes når du bare skal ha noen få punkter.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B44D60B9-ADB7-CF47-A09A-1B47D1D3B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3" b="14429"/>
          <a:stretch/>
        </p:blipFill>
        <p:spPr>
          <a:xfrm>
            <a:off x="0" y="2370303"/>
            <a:ext cx="2736633" cy="448769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B46CDFB9-BDD0-1C4F-BF78-69A2BD280A4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Agder</a:t>
            </a:r>
          </a:p>
        </p:txBody>
      </p:sp>
    </p:spTree>
    <p:extLst>
      <p:ext uri="{BB962C8B-B14F-4D97-AF65-F5344CB8AC3E}">
        <p14:creationId xmlns:p14="http://schemas.microsoft.com/office/powerpoint/2010/main" val="3513375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760" r:id="rId7"/>
    <p:sldLayoutId id="2147483664" r:id="rId8"/>
    <p:sldLayoutId id="2147483761" r:id="rId9"/>
    <p:sldLayoutId id="2147483713" r:id="rId10"/>
    <p:sldLayoutId id="2147483685" r:id="rId11"/>
    <p:sldLayoutId id="2147483714" r:id="rId12"/>
    <p:sldLayoutId id="2147483702" r:id="rId13"/>
    <p:sldLayoutId id="2147483736" r:id="rId14"/>
    <p:sldLayoutId id="2147483733" r:id="rId15"/>
    <p:sldLayoutId id="2147483716" r:id="rId16"/>
    <p:sldLayoutId id="2147483707" r:id="rId17"/>
    <p:sldLayoutId id="2147483675" r:id="rId18"/>
    <p:sldLayoutId id="2147483706" r:id="rId19"/>
    <p:sldLayoutId id="2147483709" r:id="rId20"/>
    <p:sldLayoutId id="2147483711" r:id="rId21"/>
    <p:sldLayoutId id="2147483710" r:id="rId22"/>
    <p:sldLayoutId id="2147483712" r:id="rId23"/>
    <p:sldLayoutId id="2147483655" r:id="rId24"/>
    <p:sldLayoutId id="2147483705" r:id="rId25"/>
    <p:sldLayoutId id="2147483759" r:id="rId26"/>
    <p:sldLayoutId id="2147483758" r:id="rId27"/>
    <p:sldLayoutId id="2147483757" r:id="rId28"/>
    <p:sldLayoutId id="2147483746" r:id="rId29"/>
    <p:sldLayoutId id="2147483718" r:id="rId30"/>
    <p:sldLayoutId id="2147483719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0028D22-29E7-6F41-A74A-35DF425993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13.12.2022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8F993C-3634-ED40-8F6E-FE789B362E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Dagskonferanse - </a:t>
            </a:r>
            <a:r>
              <a:rPr lang="nb-NO" dirty="0" err="1"/>
              <a:t>Tyholmen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4F2C629-C1AE-9D4A-B12B-382EE5B06D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16.11.2022</a:t>
            </a:r>
          </a:p>
        </p:txBody>
      </p:sp>
    </p:spTree>
    <p:extLst>
      <p:ext uri="{BB962C8B-B14F-4D97-AF65-F5344CB8AC3E}">
        <p14:creationId xmlns:p14="http://schemas.microsoft.com/office/powerpoint/2010/main" val="104593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8C46C-BC0D-B5C5-5F35-89B62E2D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2EF59A-7C83-6DC5-9B73-8F027588EE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Retten til helsetjenester</a:t>
            </a:r>
          </a:p>
          <a:p>
            <a:pPr marL="1028700" lvl="1" indent="-342900"/>
            <a:r>
              <a:rPr lang="nb-NO" dirty="0"/>
              <a:t>Smerter og helsetilstand ikke tilstrekkelig kartlagt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Praktiske barrierer for å få kontakt med helsepersonell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Manglende samarbeid mellom helsetjenestene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Blir ikke tatt på alvor av psykisk helsevern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Ros til Kristiansand kommune</a:t>
            </a:r>
          </a:p>
          <a:p>
            <a:pPr marL="1028700" lvl="1" indent="-342900"/>
            <a:r>
              <a:rPr lang="nb-NO" dirty="0"/>
              <a:t>Primærhelseteamene</a:t>
            </a:r>
          </a:p>
        </p:txBody>
      </p:sp>
    </p:spTree>
    <p:extLst>
      <p:ext uri="{BB962C8B-B14F-4D97-AF65-F5344CB8AC3E}">
        <p14:creationId xmlns:p14="http://schemas.microsoft.com/office/powerpoint/2010/main" val="106961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99ECAC1-7035-73F4-81DC-0E86546160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13.12.2022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D545A55-0F61-CC84-CA4C-E96D2EEC2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Landsomfattende tilsyn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52DF918-8B10-6B85-46A0-37064FABA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2022 - 2023</a:t>
            </a:r>
          </a:p>
        </p:txBody>
      </p:sp>
    </p:spTree>
    <p:extLst>
      <p:ext uri="{BB962C8B-B14F-4D97-AF65-F5344CB8AC3E}">
        <p14:creationId xmlns:p14="http://schemas.microsoft.com/office/powerpoint/2010/main" val="4271947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259CDE-FED2-6B32-90C7-E9B6B88A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Tema for tilsynet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83C429-A626-3798-6E83-C53E19818D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Får barn i barne- og avlastningsbolig  opplæring/habilitering i tråd med sine behov</a:t>
            </a:r>
          </a:p>
          <a:p>
            <a:pPr marL="1028700" lvl="1" indent="-342900"/>
            <a:r>
              <a:rPr lang="nb-NO" dirty="0"/>
              <a:t>Om kommunen har informasjon om barna</a:t>
            </a:r>
          </a:p>
          <a:p>
            <a:pPr marL="1028700" lvl="1" indent="-342900"/>
            <a:r>
              <a:rPr lang="nb-NO" dirty="0"/>
              <a:t>Bruker informasjonen i en faglig prosess for å utforme mål og tiltak</a:t>
            </a:r>
          </a:p>
          <a:p>
            <a:pPr marL="1028700" lvl="1" indent="-342900"/>
            <a:r>
              <a:rPr lang="nb-NO" dirty="0"/>
              <a:t>Tiltakene blir gjennomført</a:t>
            </a:r>
          </a:p>
          <a:p>
            <a:pPr marL="1028700" lvl="1" indent="-342900"/>
            <a:r>
              <a:rPr lang="nb-NO" dirty="0"/>
              <a:t>Tiltakene blir evaluert og </a:t>
            </a:r>
            <a:r>
              <a:rPr lang="nb-NO" dirty="0" err="1"/>
              <a:t>korigert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3029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C9BE1E-6A72-5E69-38DC-600ED64E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Gjennomføring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2177D8-E905-0B3E-6CBE-A4648C0362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Risør, oktober -22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Sirdal, november – 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Lindesnes, desember -22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Tvedestrand, januar -23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Arendal, mars -23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Farsund, mai -23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Kvinesdal, september -23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Kristiansand, oktober -23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Grimstad, november -23</a:t>
            </a:r>
          </a:p>
        </p:txBody>
      </p:sp>
    </p:spTree>
    <p:extLst>
      <p:ext uri="{BB962C8B-B14F-4D97-AF65-F5344CB8AC3E}">
        <p14:creationId xmlns:p14="http://schemas.microsoft.com/office/powerpoint/2010/main" val="275309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71A7E8-DC88-ED4A-416D-EA3DC7BD9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ser vi etter?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776CEC-A104-9EE3-001E-88A09C9AC0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Journal</a:t>
            </a:r>
          </a:p>
          <a:p>
            <a:pPr marL="1028700" lvl="1" indent="-342900"/>
            <a:r>
              <a:rPr lang="nb-NO" dirty="0"/>
              <a:t>Inneholder journalene nødvendig informasjon om barna?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Tiltaksplaner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Har tiltakene formulerte mål?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Lar disse seg måle?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Evaluering av tiltakene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Samarbeid, medvirkning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Gjennomføring av tiltakene</a:t>
            </a:r>
          </a:p>
        </p:txBody>
      </p:sp>
    </p:spTree>
    <p:extLst>
      <p:ext uri="{BB962C8B-B14F-4D97-AF65-F5344CB8AC3E}">
        <p14:creationId xmlns:p14="http://schemas.microsoft.com/office/powerpoint/2010/main" val="706102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9C20A0-33EB-4AD3-B083-C9CD7AA4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Felles mål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485B1-6821-4EAF-AC2F-6FE35FAFB3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nb-NO" dirty="0"/>
              <a:t>Best mulig kvalitet i tjenestene og et godt samordnet tjenestetilbud </a:t>
            </a:r>
          </a:p>
          <a:p>
            <a:pPr algn="ctr"/>
            <a:r>
              <a:rPr lang="nb-NO" dirty="0"/>
              <a:t>- til beste for borgerne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C012FAF-8A92-46AE-9E67-10EA4BC81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062" y="3429000"/>
            <a:ext cx="390787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0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53D686A-EF9C-2D53-D60C-2769399C7C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9813" y="2486213"/>
            <a:ext cx="6400800" cy="3585882"/>
          </a:xfrm>
        </p:spPr>
        <p:txBody>
          <a:bodyPr/>
          <a:lstStyle/>
          <a:p>
            <a:r>
              <a:rPr lang="en-US" dirty="0"/>
              <a:t>09.30 – 10.15	</a:t>
            </a:r>
            <a:r>
              <a:rPr lang="en-US" dirty="0" err="1"/>
              <a:t>Innledning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Statsforvalteren</a:t>
            </a:r>
          </a:p>
          <a:p>
            <a:r>
              <a:rPr lang="en-US" dirty="0"/>
              <a:t>10.30 – 11.30 NAKU </a:t>
            </a:r>
            <a:r>
              <a:rPr lang="en-US" dirty="0" err="1"/>
              <a:t>personsentrerte</a:t>
            </a:r>
            <a:r>
              <a:rPr lang="en-US" dirty="0"/>
              <a:t> og </a:t>
            </a:r>
            <a:r>
              <a:rPr lang="en-US" dirty="0" err="1"/>
              <a:t>individuelt</a:t>
            </a:r>
            <a:r>
              <a:rPr lang="en-US" dirty="0"/>
              <a:t> 		</a:t>
            </a:r>
            <a:r>
              <a:rPr lang="en-US" dirty="0" err="1"/>
              <a:t>tilrettelagte</a:t>
            </a:r>
            <a:r>
              <a:rPr lang="en-US" dirty="0"/>
              <a:t> </a:t>
            </a:r>
            <a:r>
              <a:rPr lang="en-US" dirty="0" err="1"/>
              <a:t>tjenester</a:t>
            </a:r>
            <a:endParaRPr lang="en-US" dirty="0"/>
          </a:p>
          <a:p>
            <a:r>
              <a:rPr lang="en-US" dirty="0"/>
              <a:t>11.30 – 12.30 </a:t>
            </a:r>
            <a:r>
              <a:rPr lang="en-US" dirty="0" err="1"/>
              <a:t>Lunsj</a:t>
            </a:r>
            <a:endParaRPr lang="en-US" dirty="0"/>
          </a:p>
          <a:p>
            <a:r>
              <a:rPr lang="en-US" dirty="0"/>
              <a:t>12.30 – 12.55 USHT Agder</a:t>
            </a:r>
          </a:p>
          <a:p>
            <a:r>
              <a:rPr lang="en-US" dirty="0"/>
              <a:t>12.55 – 13.30 Habilitering og </a:t>
            </a:r>
            <a:r>
              <a:rPr lang="en-US" dirty="0" err="1"/>
              <a:t>bistand</a:t>
            </a:r>
            <a:r>
              <a:rPr lang="en-US" dirty="0"/>
              <a:t> I </a:t>
            </a:r>
            <a:r>
              <a:rPr lang="en-US" dirty="0" err="1"/>
              <a:t>dagliglivet</a:t>
            </a:r>
            <a:endParaRPr lang="en-US" dirty="0"/>
          </a:p>
          <a:p>
            <a:r>
              <a:rPr lang="en-US" dirty="0"/>
              <a:t>13.45 – 14.30 </a:t>
            </a:r>
            <a:r>
              <a:rPr lang="en-US" dirty="0" err="1"/>
              <a:t>Utfordrende</a:t>
            </a:r>
            <a:r>
              <a:rPr lang="en-US" dirty="0"/>
              <a:t> </a:t>
            </a:r>
            <a:r>
              <a:rPr lang="en-US" dirty="0" err="1"/>
              <a:t>atferd</a:t>
            </a:r>
            <a:endParaRPr lang="en-US" dirty="0"/>
          </a:p>
          <a:p>
            <a:r>
              <a:rPr lang="en-US" dirty="0"/>
              <a:t>14.45. – 15.30 HAVO; </a:t>
            </a:r>
            <a:r>
              <a:rPr lang="en-US" dirty="0" err="1"/>
              <a:t>Positiv</a:t>
            </a:r>
            <a:r>
              <a:rPr lang="en-US" dirty="0"/>
              <a:t> </a:t>
            </a:r>
            <a:r>
              <a:rPr lang="en-US"/>
              <a:t>Atferdsstøtte</a:t>
            </a:r>
            <a:endParaRPr lang="en-US" dirty="0"/>
          </a:p>
        </p:txBody>
      </p:sp>
      <p:pic>
        <p:nvPicPr>
          <p:cNvPr id="6" name="Plassholder for bilde 5" descr="Omslagsbilde til veilederen Gode helse- og omsorgstjenester til personer med utviklingshemming">
            <a:extLst>
              <a:ext uri="{FF2B5EF4-FFF2-40B4-BE49-F238E27FC236}">
                <a16:creationId xmlns:a16="http://schemas.microsoft.com/office/drawing/2014/main" id="{00CA60BD-05CF-BFFF-A3AA-FF3056331C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4" r="4" b="6174"/>
          <a:stretch/>
        </p:blipFill>
        <p:spPr bwMode="auto">
          <a:xfrm>
            <a:off x="1055687" y="2164466"/>
            <a:ext cx="3348037" cy="41442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72AFF181-6320-3CCF-1792-7FE98058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873125"/>
            <a:ext cx="10080625" cy="1077208"/>
          </a:xfrm>
        </p:spPr>
        <p:txBody>
          <a:bodyPr/>
          <a:lstStyle/>
          <a:p>
            <a:r>
              <a:rPr lang="en-US" dirty="0" err="1"/>
              <a:t>Gode</a:t>
            </a:r>
            <a:r>
              <a:rPr lang="en-US" dirty="0"/>
              <a:t> </a:t>
            </a:r>
            <a:r>
              <a:rPr lang="en-US" dirty="0" err="1"/>
              <a:t>helse</a:t>
            </a:r>
            <a:r>
              <a:rPr lang="en-US" dirty="0"/>
              <a:t>- og </a:t>
            </a:r>
            <a:r>
              <a:rPr lang="en-US" dirty="0" err="1"/>
              <a:t>omsorgstjenester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personer</a:t>
            </a:r>
            <a:r>
              <a:rPr lang="en-US" dirty="0"/>
              <a:t> med </a:t>
            </a:r>
            <a:r>
              <a:rPr lang="en-US" dirty="0" err="1"/>
              <a:t>utviklingshemming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E123049-19F7-5892-B089-2552B183EE6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95685" y="6401731"/>
            <a:ext cx="3868452" cy="153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4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7839F0-9226-F656-E6A2-2CD75ED7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 fra Statsforvalteren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23029B6-3F65-9E15-8860-972BF725A9F2}"/>
              </a:ext>
            </a:extLst>
          </p:cNvPr>
          <p:cNvGraphicFramePr/>
          <p:nvPr/>
        </p:nvGraphicFramePr>
        <p:xfrm>
          <a:off x="3312010" y="2164988"/>
          <a:ext cx="4889693" cy="4144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262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88101EE-89E4-58F4-B506-D540E476E9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338912"/>
            <a:ext cx="6096000" cy="3312000"/>
          </a:xfrm>
        </p:spPr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61A81C1-9D7D-2322-34FE-2FD2F769A52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D7DFA47-689C-75AE-91A4-24A9E938DB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FF3A8667-CD81-10E6-7C3D-87DD5458C23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7" name="Plassholder for bilde 1">
            <a:extLst>
              <a:ext uri="{FF2B5EF4-FFF2-40B4-BE49-F238E27FC236}">
                <a16:creationId xmlns:a16="http://schemas.microsoft.com/office/drawing/2014/main" id="{42447B5B-49FE-D4E6-57F7-68EC55CE7DAB}"/>
              </a:ext>
            </a:extLst>
          </p:cNvPr>
          <p:cNvSpPr txBox="1">
            <a:spLocks/>
          </p:cNvSpPr>
          <p:nvPr/>
        </p:nvSpPr>
        <p:spPr>
          <a:xfrm>
            <a:off x="0" y="-7121"/>
            <a:ext cx="6096000" cy="3312000"/>
          </a:xfrm>
          <a:prstGeom prst="rect">
            <a:avLst/>
          </a:prstGeom>
        </p:spPr>
      </p:sp>
      <p:pic>
        <p:nvPicPr>
          <p:cNvPr id="14" name="Plassholder for bilde 13">
            <a:extLst>
              <a:ext uri="{FF2B5EF4-FFF2-40B4-BE49-F238E27FC236}">
                <a16:creationId xmlns:a16="http://schemas.microsoft.com/office/drawing/2014/main" id="{585C2434-12C8-718A-FFF0-C03EFAB638F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67337" t="22480" r="17163" b="14888"/>
          <a:stretch/>
        </p:blipFill>
        <p:spPr>
          <a:xfrm>
            <a:off x="8776612" y="1648879"/>
            <a:ext cx="3262988" cy="4120784"/>
          </a:xfrm>
        </p:spPr>
      </p:pic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151BD20B-DBC4-00B0-F68C-F4972A1D774D}"/>
              </a:ext>
            </a:extLst>
          </p:cNvPr>
          <p:cNvSpPr txBox="1">
            <a:spLocks/>
          </p:cNvSpPr>
          <p:nvPr/>
        </p:nvSpPr>
        <p:spPr>
          <a:xfrm>
            <a:off x="152400" y="3491312"/>
            <a:ext cx="6096000" cy="3312000"/>
          </a:xfrm>
          <a:prstGeom prst="rect">
            <a:avLst/>
          </a:prstGeom>
        </p:spPr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8B7B41BE-D3AC-0BFE-D68D-7AD1E62D5547}"/>
              </a:ext>
            </a:extLst>
          </p:cNvPr>
          <p:cNvSpPr txBox="1">
            <a:spLocks/>
          </p:cNvSpPr>
          <p:nvPr/>
        </p:nvSpPr>
        <p:spPr>
          <a:xfrm>
            <a:off x="0" y="3355684"/>
            <a:ext cx="6096000" cy="3312000"/>
          </a:xfrm>
          <a:prstGeom prst="rect">
            <a:avLst/>
          </a:prstGeom>
        </p:spPr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2412A20E-3CD4-77CF-703F-410F182B99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523" t="22650" r="16949" b="14715"/>
          <a:stretch/>
        </p:blipFill>
        <p:spPr>
          <a:xfrm>
            <a:off x="664918" y="3315308"/>
            <a:ext cx="2568899" cy="3238007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6AFC5E18-0418-079D-B555-37A349C18D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875" t="23203" r="17476" b="14490"/>
          <a:stretch/>
        </p:blipFill>
        <p:spPr>
          <a:xfrm>
            <a:off x="4440054" y="1648879"/>
            <a:ext cx="3311892" cy="4120784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B5D1420A-85BF-82A5-3A95-9B6E422566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500" t="23141" r="16851" b="15896"/>
          <a:stretch/>
        </p:blipFill>
        <p:spPr>
          <a:xfrm>
            <a:off x="557405" y="299091"/>
            <a:ext cx="2186354" cy="266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6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76163F-D193-3CFD-824C-A441FAF9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Sivilombudets mandat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F7EED7-721A-CBCA-72D1-23A402AA774E}"/>
              </a:ext>
            </a:extLst>
          </p:cNvPr>
          <p:cNvGraphicFramePr/>
          <p:nvPr/>
        </p:nvGraphicFramePr>
        <p:xfrm>
          <a:off x="3312010" y="2164988"/>
          <a:ext cx="4889693" cy="4144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937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1FC0B3-3685-0A11-7348-09126D11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Undersøkelser i kommunen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72F6FBB-1205-873B-F7D9-5DE6CD96FD00}"/>
              </a:ext>
            </a:extLst>
          </p:cNvPr>
          <p:cNvGraphicFramePr/>
          <p:nvPr/>
        </p:nvGraphicFramePr>
        <p:xfrm>
          <a:off x="3312010" y="2164988"/>
          <a:ext cx="4889693" cy="4144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721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3B1C063-F45B-5391-7E50-F13DC4F043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Vergeoppnevning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Medvirkning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Begrunnelser og konkrete vurderinger opp mot lovens vilkår – hvert tiltak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Nytt vedtak sendes i tide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Reglene for skjerming følges – ikke rutinemessig innlåsing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Evaluering av tiltakene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Særlig om boforholdene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Forsvarlig bemanning-kompetanse</a:t>
            </a:r>
          </a:p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EB9A41-4A08-B7A8-133A-86C73717A5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Helseoppfølging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Gjenkjenne tegn på smerte, sykdom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Individuell plan og koordinator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Beskyttelse mot vold og overgrep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Økt bevissthet og kunnskap om vold og overgrep, for å forebygge, fange opp og håndtere slike forhold.</a:t>
            </a:r>
          </a:p>
          <a:p>
            <a:pPr lvl="1"/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D580A690-307E-CF1D-0F84-25A84402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Funn i kommunene</a:t>
            </a:r>
          </a:p>
        </p:txBody>
      </p:sp>
    </p:spTree>
    <p:extLst>
      <p:ext uri="{BB962C8B-B14F-4D97-AF65-F5344CB8AC3E}">
        <p14:creationId xmlns:p14="http://schemas.microsoft.com/office/powerpoint/2010/main" val="351237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87F03E-5B6D-DCC4-7CBC-AF9E4859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Funn - Statsforvalteren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A0A0AA8-67EF-028A-B7CA-D66806B6AF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Vergemandat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Forsvarlig kontroll av kommunens vedtak</a:t>
            </a:r>
          </a:p>
          <a:p>
            <a:pPr marL="1028700" lvl="1" indent="-342900"/>
            <a:r>
              <a:rPr lang="nb-NO" dirty="0"/>
              <a:t>Etterprøvbare begrunnelser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Tidsfrister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Stedlig tilsyn av godkjente vedtak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Opplæring av verger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9269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24C7C9-CE22-86A3-47D5-AA371A6AED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3200"/>
              <a:t>Likeverdige helsetjenester for mennesker med utviklingshemmede – hvorfor har vi ikke kommet lenger?</a:t>
            </a:r>
            <a:endParaRPr lang="nb-NO" sz="32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6D56FF-288E-16A2-C5B9-3356D7F14C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Likestillings og diskrimineringsombudet &amp; Sivilombudet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145BDA3-D54A-1BAA-2789-E39A5628164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168054" y="2312377"/>
            <a:ext cx="1899138" cy="2461846"/>
          </a:xfrm>
        </p:spPr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9956311-99B0-0374-C83C-EAA673D142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13.12.2022</a:t>
            </a:fld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E4E08F6-22AE-F039-EC19-C35CBE4AA3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95" t="20693" r="17428" b="16641"/>
          <a:stretch/>
        </p:blipFill>
        <p:spPr>
          <a:xfrm>
            <a:off x="8053321" y="668215"/>
            <a:ext cx="3321663" cy="41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5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FAG" id="{39076D8C-EE3A-45F2-B86A-8362F2CF6C06}" vid="{DC8CB727-F3E0-4F54-9E3A-A47C949E3EA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653</TotalTime>
  <Words>408</Words>
  <Application>Microsoft Office PowerPoint</Application>
  <PresentationFormat>Widescreen</PresentationFormat>
  <Paragraphs>100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Open Sans</vt:lpstr>
      <vt:lpstr>Open Sans Light</vt:lpstr>
      <vt:lpstr>Open Sans SemiBold</vt:lpstr>
      <vt:lpstr>Office-tema</vt:lpstr>
      <vt:lpstr>PowerPoint-presentasjon</vt:lpstr>
      <vt:lpstr>Gode helse- og omsorgstjenester til personer med utviklingshemming</vt:lpstr>
      <vt:lpstr>Info fra Statsforvalteren</vt:lpstr>
      <vt:lpstr>PowerPoint-presentasjon</vt:lpstr>
      <vt:lpstr>Sivilombudets mandat</vt:lpstr>
      <vt:lpstr>Undersøkelser i kommunen</vt:lpstr>
      <vt:lpstr>Funn i kommunene</vt:lpstr>
      <vt:lpstr>Funn - Statsforvalteren</vt:lpstr>
      <vt:lpstr>Likeverdige helsetjenester for mennesker med utviklingshemmede – hvorfor har vi ikke kommet lenger?</vt:lpstr>
      <vt:lpstr>Oppsummert</vt:lpstr>
      <vt:lpstr>PowerPoint-presentasjon</vt:lpstr>
      <vt:lpstr>Tema for tilsynet</vt:lpstr>
      <vt:lpstr>Gjennomføring</vt:lpstr>
      <vt:lpstr>Hva ser vi etter?</vt:lpstr>
      <vt:lpstr>Felles mål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Svensen, Ole Wilhelm</dc:creator>
  <cp:lastModifiedBy>Sandtveit, Heidi Svindland</cp:lastModifiedBy>
  <cp:revision>34</cp:revision>
  <cp:lastPrinted>2022-11-16T06:59:56Z</cp:lastPrinted>
  <dcterms:created xsi:type="dcterms:W3CDTF">2021-01-12T08:38:08Z</dcterms:created>
  <dcterms:modified xsi:type="dcterms:W3CDTF">2022-12-13T08:55:51Z</dcterms:modified>
</cp:coreProperties>
</file>