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-1592" y="-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79B12B-5277-D098-FB93-46603167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77B5DA-21BA-F77F-1A02-721FDB506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3AEF0A-A1DC-DD0B-08E3-8EDC0CE9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39065-DBF0-7842-4216-DCD13861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6E7212-472B-8546-C609-6CCCE564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7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D7DED-DBC8-A67C-4348-95A4BB5F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B209D4-743D-BA06-D1E2-EAE4E502B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5C9ED7-22BD-1F78-3AB0-8485ADAF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62E937-C1FD-6271-6D0C-0EDAAC45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DE033D-97BC-248B-ECE9-B5D736E5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6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359E274-2593-9368-32B3-A6BEE7BCA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AB2E26-C53D-636D-670B-5E5DD2CB4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CDBFCF-066F-9FFF-DF8A-9B0D6091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9DDE71-5A5B-A171-8BD8-4B251ED5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5A5CF2-30D8-E708-FBBD-55680DE8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27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FB3273-7FBE-E0CE-205E-137569CD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8CF406-4BD8-20C2-B32B-21AD944E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A192C0-5A75-1EA8-4478-E2BCFD7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BF87A6-CE30-A95A-7258-7496B903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4D9A6B-B2CE-4F8B-9333-1D6E685E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74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C99110-C297-0745-62E7-E6FDEB80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1ACC25-0A8D-2D3D-9A30-FB5B43510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C4D210-1BA1-B980-CA27-9DC213D2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F31F53-02AB-83F0-4925-C74291BF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74B5FA-5DEC-A91A-D207-AA49BCD0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30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B9166-1E01-8B14-34A7-0E12DA66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946739-AD6F-8BE8-7E08-E4AA918BF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2899A6-58A4-C7E4-804E-86E632B8E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CAC3DA2-E143-EE2C-9AF5-0575A2C7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71AE97-6864-1B91-B55A-0613A622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C2DCF52-2514-93BE-9A2E-5EC43BCC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61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34799A-1C22-2BEB-BC52-4427B41C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6A39CF-C52B-7C11-00A8-9470158E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3A32DB9-934E-9341-AAE8-828FB24E2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9681C11-7545-C798-8BE9-FED6BF146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471BC59-FB3A-09ED-F0D4-6AFB20950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B111D5E-E50E-A093-D613-E078220E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44BF9E7-660E-36A9-7F4F-BA9F397E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B890B06-AD3A-8D8F-3B89-EBCED1BE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16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468C98-F66F-31FB-0A2B-46877688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80D1D4-114F-1305-A3D1-78573CCB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6E6EF2-E9FC-EBF5-1DE7-769E0296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568A8D-037D-0EF7-ADD4-65D270DF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94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38616E4-8942-2743-377C-CF57570F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8A76E51-4ECD-AA43-3A57-215C500C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D25C79-F71A-31BA-0663-D126F520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76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F59D13-455F-1A70-9D81-D1E1B9BE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BAA0B4-1ECE-CCCE-2D78-48219621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03EFD5-319E-E370-9310-7729F7EA0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EAECFCC-AFFF-36BD-B0E1-8A5CC5EA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CA45AF-6D4D-0EA3-9943-9B6DC655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C98A6-8436-E6FA-6762-57EF51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4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85E2DC-2DF3-F255-85E3-5BBBBD5C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A96044-7D4E-F464-62C3-5340E9D7B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902074-48F8-0BAE-90CD-62EC8E01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833C80-7599-A702-51FE-E6D60D94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C8E5F8-C587-9F8E-153A-F2D509F1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6A372E-74E2-B477-C451-8D8ED02C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40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D5FADEA-6B74-9094-3F15-41D2D7CD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3AB9BC-BF54-AAE0-1ED3-8979B7A7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8CC5CA-F66D-6A5C-5F3F-84B10FE06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A079CA-B11C-47F3-ACAE-CFCBFFC559E4}" type="datetimeFigureOut">
              <a:rPr lang="nb-NO" smtClean="0"/>
              <a:t>19.03.2026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A81F7E-1316-AE2A-0EDC-8409B189B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3E2ECB-1C9D-F1A9-5225-D88F8F1BB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DD898-A34A-4512-BC54-652E41DE2E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4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650DDD-39A3-6D9B-44E3-843B779FA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nb-NO" sz="4800"/>
              <a:t>Tilsyn av krisesentertilbudet i  Kragerø kommune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024C51-BBF4-879D-776F-C2D74F5F0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endParaRPr lang="nb-NO"/>
          </a:p>
        </p:txBody>
      </p:sp>
      <p:pic>
        <p:nvPicPr>
          <p:cNvPr id="7" name="Graphic 6" descr="Skolebygning">
            <a:extLst>
              <a:ext uri="{FF2B5EF4-FFF2-40B4-BE49-F238E27FC236}">
                <a16:creationId xmlns:a16="http://schemas.microsoft.com/office/drawing/2014/main" id="{B8BF4B86-17E8-5029-1847-0BFEDF91CF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Skolebygning">
            <a:extLst>
              <a:ext uri="{FF2B5EF4-FFF2-40B4-BE49-F238E27FC236}">
                <a16:creationId xmlns:a16="http://schemas.microsoft.com/office/drawing/2014/main" id="{D975A34C-859B-4DA2-8CA0-FAB4A970F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FB48BC-560E-FFD8-35B3-B3D549DE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nb-NO" sz="5600"/>
              <a:t>Tilsynet skulle undersøke: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95E425-1330-DFF0-4D8C-6C93618F9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nb-NO" sz="2200"/>
              <a:t> Hvordan Kommunen sikret forpliktelsene i krisesenterloven § 3 annet ledd til å ivareta barn</a:t>
            </a:r>
          </a:p>
          <a:p>
            <a:r>
              <a:rPr lang="nb-NO" sz="2200"/>
              <a:t>Hvordan kommunen sikrer forpliktelsene i krisesenterloven § 4 til samarbeid og samordning</a:t>
            </a:r>
          </a:p>
          <a:p>
            <a:r>
              <a:rPr lang="nb-NO" sz="2200"/>
              <a:t>Hvordan plikten til internkontroll etter kommuneloven § 25-1 oppfyltes  for de virksomheter og tjenester som utgjør kommunenes helhetlige krisesentertilbud, jf. krisesenterloven § 4 og3 annet ledd</a:t>
            </a:r>
          </a:p>
          <a:p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25290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975443-9748-B1CD-A896-A4646152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nb-NO" sz="7200"/>
              <a:t>Hva ble avdekket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5D9223-0755-5FC2-FAD2-BA16B3B0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nb-NO" sz="2000" dirty="0"/>
              <a:t>Uklare og ufullstendige rutiner  i kommunen for krisesentertilbudet</a:t>
            </a:r>
          </a:p>
          <a:p>
            <a:pPr marL="0" indent="0">
              <a:buNone/>
            </a:pPr>
            <a:r>
              <a:rPr lang="nb-NO" sz="2000" dirty="0"/>
              <a:t>• Uklar ansvars- og rolledeling i kommunen</a:t>
            </a:r>
          </a:p>
          <a:p>
            <a:pPr marL="0" indent="0">
              <a:buNone/>
            </a:pPr>
            <a:r>
              <a:rPr lang="nb-NO" sz="2000" dirty="0"/>
              <a:t>• Svak internkontroll i oppfølgingen av krisesenteret</a:t>
            </a:r>
          </a:p>
          <a:p>
            <a:pPr marL="0" indent="0">
              <a:buNone/>
            </a:pPr>
            <a:r>
              <a:rPr lang="nb-NO" sz="2000" dirty="0"/>
              <a:t>• Utilstrekkelig samhandling mellom kommunen og Krisesenteret</a:t>
            </a:r>
          </a:p>
        </p:txBody>
      </p:sp>
    </p:spTree>
    <p:extLst>
      <p:ext uri="{BB962C8B-B14F-4D97-AF65-F5344CB8AC3E}">
        <p14:creationId xmlns:p14="http://schemas.microsoft.com/office/powerpoint/2010/main" val="5081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91BF98-637E-D619-F4A4-41154E9E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nb-NO" sz="7200"/>
              <a:t>Utfordringsbildet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2A30EC-FAC8-1F9D-3311-B3F2305CB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nb-NO" sz="1700"/>
              <a:t>Samarbeidsavtalen mellom kommunen og krisesenteret forelå, men var ikke tilstrekkelig implementert i tjenestene i kommunen</a:t>
            </a:r>
          </a:p>
          <a:p>
            <a:r>
              <a:rPr lang="nb-NO" sz="1700"/>
              <a:t>Manglende tydeliggjøring av ansvar og eierskap på ledernivå og i tjenestene</a:t>
            </a:r>
          </a:p>
          <a:p>
            <a:r>
              <a:rPr lang="nb-NO" sz="1700"/>
              <a:t>Fravær av en definert og stabil kontaktperson inn mot krisesenteret</a:t>
            </a:r>
          </a:p>
          <a:p>
            <a:r>
              <a:rPr lang="nb-NO" sz="1700"/>
              <a:t>Manglende systematikk i informasjonsflyt ut til øvrige kommunale virksomheter og politisk nivå</a:t>
            </a:r>
          </a:p>
          <a:p>
            <a:r>
              <a:rPr lang="nb-NO" sz="1700"/>
              <a:t>Sårbarhet ved utskifting av ansatte og ledere – roller, ansvar og rutiner var personavhengige, noe som skapte risiko ved jobbskifter, permisjoner eller turnover</a:t>
            </a:r>
          </a:p>
        </p:txBody>
      </p:sp>
    </p:spTree>
    <p:extLst>
      <p:ext uri="{BB962C8B-B14F-4D97-AF65-F5344CB8AC3E}">
        <p14:creationId xmlns:p14="http://schemas.microsoft.com/office/powerpoint/2010/main" val="37260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77A29D-1EEF-B411-C7BF-C2A22431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nb-NO" sz="6700"/>
              <a:t>Hvilke tiltak ble satt inn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F6045-81E0-5E01-AF9B-2AA7C069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nb-NO" sz="1300"/>
              <a:t>Kommunen har etablert egen Prosedyre for internkontroll – som beskriver roller, ansvar og rutiner</a:t>
            </a:r>
          </a:p>
          <a:p>
            <a:r>
              <a:rPr lang="nb-NO" sz="1300"/>
              <a:t>Bruk av QM+ kvalitetssystem for registrering av avvik og uønskede hendelser. Alle ansatte skal melde avvik der</a:t>
            </a:r>
          </a:p>
          <a:p>
            <a:r>
              <a:rPr lang="nb-NO" sz="1300"/>
              <a:t>Utarbeidelse og bruk av to sjekklister:</a:t>
            </a:r>
          </a:p>
          <a:p>
            <a:pPr marL="0" indent="0">
              <a:buNone/>
            </a:pPr>
            <a:r>
              <a:rPr lang="nb-NO" sz="1300"/>
              <a:t>-Sjekkliste for god informasjon om krisesentertilbudet</a:t>
            </a:r>
          </a:p>
          <a:p>
            <a:pPr marL="0" indent="0">
              <a:buNone/>
            </a:pPr>
            <a:r>
              <a:rPr lang="nb-NO" sz="1300"/>
              <a:t>-Sjekkliste for helhetlig krisesentertilbud.</a:t>
            </a:r>
          </a:p>
          <a:p>
            <a:r>
              <a:rPr lang="nb-NO" sz="1300"/>
              <a:t>Kommunen mottar og legger fram en årlig melding fra krisesenteret til orientering i kommunestyret, som del av sin internkontroll</a:t>
            </a:r>
          </a:p>
          <a:p>
            <a:r>
              <a:rPr lang="nb-NO" sz="1300"/>
              <a:t>Ettablert kontaktperson</a:t>
            </a:r>
          </a:p>
          <a:p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55790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2A6E57-94A8-1E84-BCCD-5D2F9299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4800"/>
              <a:t>Suksess kriterier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FBE42B-9B38-7564-C956-CFFCC82E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nb-NO" sz="1000" b="1"/>
              <a:t>Tydelige roller, ansvar og forpliktelser</a:t>
            </a:r>
            <a:endParaRPr lang="nb-NO" sz="1000"/>
          </a:p>
          <a:p>
            <a:pPr lvl="0"/>
            <a:r>
              <a:rPr lang="nb-NO" sz="1000"/>
              <a:t>Klare, oppdaterte og implementerte samarbeidsavtaler som er kjent i tjenestene i kommunen</a:t>
            </a:r>
          </a:p>
          <a:p>
            <a:pPr lvl="0"/>
            <a:r>
              <a:rPr lang="nb-NO" sz="1000"/>
              <a:t>Redusert personavhengighet gjennom etablerte strukturer og faste rutiner.</a:t>
            </a:r>
          </a:p>
          <a:p>
            <a:r>
              <a:rPr lang="nb-NO" sz="1000" b="1"/>
              <a:t>Forutsigbare og trygge kommunikasjonslinjer</a:t>
            </a:r>
            <a:endParaRPr lang="nb-NO" sz="1000"/>
          </a:p>
          <a:p>
            <a:pPr lvl="0"/>
            <a:r>
              <a:rPr lang="nb-NO" sz="1000"/>
              <a:t>Tydelige kontaktpunkter mellom kommunen og krisesenteret.</a:t>
            </a:r>
          </a:p>
          <a:p>
            <a:pPr lvl="0"/>
            <a:r>
              <a:rPr lang="nb-NO" sz="1000"/>
              <a:t>Plan for kontinuitet når nøkkelpersoner bytter stilling, slutter eller er i permisjon.</a:t>
            </a:r>
          </a:p>
          <a:p>
            <a:r>
              <a:rPr lang="nb-NO" sz="1000" b="1"/>
              <a:t>3. Felles kompetanse og faglig plattform</a:t>
            </a:r>
            <a:endParaRPr lang="nb-NO" sz="1000"/>
          </a:p>
          <a:p>
            <a:pPr lvl="0"/>
            <a:r>
              <a:rPr lang="nb-NO" sz="1000"/>
              <a:t>Felles forståelse av risiko, beskyttelsesfaktorer og tverrfaglige arbeidsprosesser.</a:t>
            </a:r>
          </a:p>
          <a:p>
            <a:pPr lvl="0"/>
            <a:r>
              <a:rPr lang="nb-NO" sz="1000"/>
              <a:t>Kompetansen spres bredt – ikke bundet til enkeltpersoner.</a:t>
            </a:r>
          </a:p>
          <a:p>
            <a:r>
              <a:rPr lang="nb-NO" sz="1000" b="1"/>
              <a:t>4. Tillit, samarbeid og gode relasjoner</a:t>
            </a:r>
            <a:endParaRPr lang="nb-NO" sz="1000"/>
          </a:p>
          <a:p>
            <a:pPr lvl="0"/>
            <a:r>
              <a:rPr lang="nb-NO" sz="1000"/>
              <a:t>Lav terskel for kontakt, åpen dialog og transparens i samarbeidet.</a:t>
            </a:r>
          </a:p>
          <a:p>
            <a:pPr lvl="0"/>
            <a:r>
              <a:rPr lang="nb-NO" sz="1000"/>
              <a:t>Faste samarbeidsmøter med tydelig agenda, referat og oppfølging.</a:t>
            </a:r>
          </a:p>
          <a:p>
            <a:r>
              <a:rPr lang="nb-NO" sz="1000" b="1"/>
              <a:t>5. Systematikk i implementering og informasjonsflyt</a:t>
            </a:r>
            <a:endParaRPr lang="nb-NO" sz="1000"/>
          </a:p>
          <a:p>
            <a:pPr lvl="0"/>
            <a:r>
              <a:rPr lang="nb-NO" sz="1000"/>
              <a:t>Informasjon forankres på tvers av virksomheter og opp mot politisk nivå.</a:t>
            </a:r>
          </a:p>
          <a:p>
            <a:pPr lvl="0"/>
            <a:r>
              <a:rPr lang="nb-NO" sz="1000"/>
              <a:t>Planlagt introduksjon og oppdatering av nye ansatte sikrer kontinuitet.</a:t>
            </a:r>
          </a:p>
          <a:p>
            <a:pPr marL="0" marR="0" lvl="0" indent="0" defTabSz="914400" rtl="0" eaLnBrk="1" fontAlgn="auto" latinLnBrk="0" hangingPunct="1">
              <a:spcBef>
                <a:spcPts val="2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379304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17456E7-6CD5-7FA7-ADCF-A0A770EAD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5775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394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Tilsyn av krisesentertilbudet i  Kragerø kommune</vt:lpstr>
      <vt:lpstr>Tilsynet skulle undersøke:</vt:lpstr>
      <vt:lpstr>Hva ble avdekket</vt:lpstr>
      <vt:lpstr>Utfordringsbildet</vt:lpstr>
      <vt:lpstr>Hvilke tiltak ble satt inn</vt:lpstr>
      <vt:lpstr>Suksess kriterier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Ellen Mentzen</dc:creator>
  <cp:lastModifiedBy>Ellen Mentzen</cp:lastModifiedBy>
  <cp:revision>3</cp:revision>
  <dcterms:created xsi:type="dcterms:W3CDTF">2026-03-19T10:12:48Z</dcterms:created>
  <dcterms:modified xsi:type="dcterms:W3CDTF">2026-03-19T11:28:17Z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3ea473-89a6-4aad-a1f7-35a25520c31d_Enabled">
    <vt:lpwstr>true</vt:lpwstr>
  </property>
  <property fmtid="{D5CDD505-2E9C-101B-9397-08002B2CF9AE}" pid="3" name="MSIP_Label_1e3ea473-89a6-4aad-a1f7-35a25520c31d_SetDate">
    <vt:lpwstr>2026-03-19T10:16:22Z</vt:lpwstr>
  </property>
  <property fmtid="{D5CDD505-2E9C-101B-9397-08002B2CF9AE}" pid="4" name="MSIP_Label_1e3ea473-89a6-4aad-a1f7-35a25520c31d_Method">
    <vt:lpwstr>Privileged</vt:lpwstr>
  </property>
  <property fmtid="{D5CDD505-2E9C-101B-9397-08002B2CF9AE}" pid="5" name="MSIP_Label_1e3ea473-89a6-4aad-a1f7-35a25520c31d_Name">
    <vt:lpwstr>Offentlig</vt:lpwstr>
  </property>
  <property fmtid="{D5CDD505-2E9C-101B-9397-08002B2CF9AE}" pid="6" name="MSIP_Label_1e3ea473-89a6-4aad-a1f7-35a25520c31d_SiteId">
    <vt:lpwstr>11da1125-a196-40df-90ab-a63d87723b59</vt:lpwstr>
  </property>
  <property fmtid="{D5CDD505-2E9C-101B-9397-08002B2CF9AE}" pid="7" name="MSIP_Label_1e3ea473-89a6-4aad-a1f7-35a25520c31d_ActionId">
    <vt:lpwstr>fe4c3fa8-e0be-43f5-b3c6-353b7ef49db2</vt:lpwstr>
  </property>
  <property fmtid="{D5CDD505-2E9C-101B-9397-08002B2CF9AE}" pid="8" name="MSIP_Label_1e3ea473-89a6-4aad-a1f7-35a25520c31d_ContentBits">
    <vt:lpwstr>0</vt:lpwstr>
  </property>
  <property fmtid="{D5CDD505-2E9C-101B-9397-08002B2CF9AE}" pid="9" name="MSIP_Label_1e3ea473-89a6-4aad-a1f7-35a25520c31d_Tag">
    <vt:lpwstr>10, 0, 1, 1</vt:lpwstr>
  </property>
</Properties>
</file>