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7"/>
  </p:notesMasterIdLst>
  <p:sldIdLst>
    <p:sldId id="256" r:id="rId5"/>
    <p:sldId id="319" r:id="rId6"/>
    <p:sldId id="321" r:id="rId7"/>
    <p:sldId id="313" r:id="rId8"/>
    <p:sldId id="310" r:id="rId9"/>
    <p:sldId id="314" r:id="rId10"/>
    <p:sldId id="315" r:id="rId11"/>
    <p:sldId id="311" r:id="rId12"/>
    <p:sldId id="316" r:id="rId13"/>
    <p:sldId id="312" r:id="rId14"/>
    <p:sldId id="299" r:id="rId15"/>
    <p:sldId id="320" r:id="rId16"/>
  </p:sldIdLst>
  <p:sldSz cx="12192000" cy="6858000"/>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0352BE-2727-3C81-33D4-B6EA9BDFE11E}" name="Linn Ruså Gule" initials="LG" userId="S::linnrusa.gule@bufdir.no::118ac48b-ec07-4a13-81ae-468e9ac9e95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BBFD8F-95EA-489E-8405-815D40701867}" v="9" dt="2026-03-19T14:11:04.290"/>
    <p1510:client id="{BF819BF7-6E89-4DAB-9CB9-0E948B3297C5}" v="65" dt="2026-03-19T18:35:15.3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9714" autoAdjust="0"/>
  </p:normalViewPr>
  <p:slideViewPr>
    <p:cSldViewPr snapToGrid="0">
      <p:cViewPr varScale="1">
        <p:scale>
          <a:sx n="55" d="100"/>
          <a:sy n="55" d="100"/>
        </p:scale>
        <p:origin x="4338" y="6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BE8CCC-EB70-4775-AE89-C8CBB1A68C36}"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nb-NO"/>
        </a:p>
      </dgm:t>
    </dgm:pt>
    <dgm:pt modelId="{B54B3F34-6C5B-41D4-89B5-F9B4EA394A03}">
      <dgm:prSet custT="1"/>
      <dgm:spPr>
        <a:effectLst>
          <a:glow rad="127000">
            <a:schemeClr val="accent1">
              <a:lumMod val="50000"/>
            </a:schemeClr>
          </a:glow>
        </a:effectLst>
      </dgm:spPr>
      <dgm:t>
        <a:bodyPr/>
        <a:lstStyle/>
        <a:p>
          <a:r>
            <a:rPr lang="nb-NO" sz="1800" b="1" noProof="0">
              <a:solidFill>
                <a:schemeClr val="tx1"/>
              </a:solidFill>
            </a:rPr>
            <a:t>Praktisk verktøy for å forstå loven</a:t>
          </a:r>
        </a:p>
      </dgm:t>
    </dgm:pt>
    <dgm:pt modelId="{65EC1548-023E-4BE1-AC6F-D1AEC32EFB2A}" type="parTrans" cxnId="{F75D3FDE-1C13-4A99-8F34-27EC6E4AEE17}">
      <dgm:prSet/>
      <dgm:spPr/>
      <dgm:t>
        <a:bodyPr/>
        <a:lstStyle/>
        <a:p>
          <a:endParaRPr lang="nb-NO"/>
        </a:p>
      </dgm:t>
    </dgm:pt>
    <dgm:pt modelId="{C4FFDF33-7511-4FC2-A067-C1EABC4B97BD}" type="sibTrans" cxnId="{F75D3FDE-1C13-4A99-8F34-27EC6E4AEE17}">
      <dgm:prSet/>
      <dgm:spPr/>
      <dgm:t>
        <a:bodyPr/>
        <a:lstStyle/>
        <a:p>
          <a:endParaRPr lang="nb-NO" noProof="0"/>
        </a:p>
      </dgm:t>
    </dgm:pt>
    <dgm:pt modelId="{7F083531-B498-4FA5-AAE9-2A2C3A068DC2}">
      <dgm:prSet custT="1"/>
      <dgm:spPr>
        <a:effectLst>
          <a:glow rad="127000">
            <a:schemeClr val="accent1">
              <a:lumMod val="50000"/>
            </a:schemeClr>
          </a:glow>
        </a:effectLst>
      </dgm:spPr>
      <dgm:t>
        <a:bodyPr/>
        <a:lstStyle/>
        <a:p>
          <a:r>
            <a:rPr lang="nb-NO" sz="2000" b="1" noProof="0">
              <a:solidFill>
                <a:schemeClr val="tx1"/>
              </a:solidFill>
            </a:rPr>
            <a:t>Bakgrunn og behov</a:t>
          </a:r>
        </a:p>
      </dgm:t>
    </dgm:pt>
    <dgm:pt modelId="{85E34084-B84C-4FD0-A57A-A22CDDF1D623}" type="parTrans" cxnId="{54D21A92-674D-4B3D-8C5D-28E2B51211DE}">
      <dgm:prSet/>
      <dgm:spPr/>
      <dgm:t>
        <a:bodyPr/>
        <a:lstStyle/>
        <a:p>
          <a:endParaRPr lang="nb-NO"/>
        </a:p>
      </dgm:t>
    </dgm:pt>
    <dgm:pt modelId="{9669414C-9BFE-484E-99DD-7A15BE055401}" type="sibTrans" cxnId="{54D21A92-674D-4B3D-8C5D-28E2B51211DE}">
      <dgm:prSet/>
      <dgm:spPr/>
      <dgm:t>
        <a:bodyPr/>
        <a:lstStyle/>
        <a:p>
          <a:endParaRPr lang="nb-NO" noProof="0"/>
        </a:p>
      </dgm:t>
    </dgm:pt>
    <dgm:pt modelId="{08D3EE56-87BF-4420-9550-5CADC800A439}">
      <dgm:prSet custT="1"/>
      <dgm:spPr>
        <a:effectLst>
          <a:glow rad="127000">
            <a:schemeClr val="accent1">
              <a:lumMod val="50000"/>
            </a:schemeClr>
          </a:glow>
        </a:effectLst>
      </dgm:spPr>
      <dgm:t>
        <a:bodyPr/>
        <a:lstStyle/>
        <a:p>
          <a:r>
            <a:rPr lang="nb-NO" sz="2000" b="1" noProof="0">
              <a:solidFill>
                <a:schemeClr val="tx1"/>
              </a:solidFill>
            </a:rPr>
            <a:t>For alle på feltet</a:t>
          </a:r>
        </a:p>
      </dgm:t>
    </dgm:pt>
    <dgm:pt modelId="{38AB8B71-B35A-4859-B180-70B231B0CC2C}" type="parTrans" cxnId="{7D87175B-6996-4D28-821D-D0D44A2ADAAE}">
      <dgm:prSet/>
      <dgm:spPr/>
      <dgm:t>
        <a:bodyPr/>
        <a:lstStyle/>
        <a:p>
          <a:endParaRPr lang="nb-NO"/>
        </a:p>
      </dgm:t>
    </dgm:pt>
    <dgm:pt modelId="{69B99C8A-0909-499E-AB59-40E501B5B226}" type="sibTrans" cxnId="{7D87175B-6996-4D28-821D-D0D44A2ADAAE}">
      <dgm:prSet/>
      <dgm:spPr/>
      <dgm:t>
        <a:bodyPr/>
        <a:lstStyle/>
        <a:p>
          <a:endParaRPr lang="nb-NO" noProof="0"/>
        </a:p>
      </dgm:t>
    </dgm:pt>
    <dgm:pt modelId="{A5C24EDB-787C-4725-8D9D-EE9BC9D3E4E6}">
      <dgm:prSet custT="1"/>
      <dgm:spPr>
        <a:effectLst>
          <a:glow rad="127000">
            <a:schemeClr val="accent1">
              <a:lumMod val="50000"/>
            </a:schemeClr>
          </a:glow>
        </a:effectLst>
      </dgm:spPr>
      <dgm:t>
        <a:bodyPr/>
        <a:lstStyle/>
        <a:p>
          <a:r>
            <a:rPr lang="nb-NO" sz="2000" b="1" noProof="0">
              <a:solidFill>
                <a:schemeClr val="tx1"/>
              </a:solidFill>
            </a:rPr>
            <a:t>Innhold</a:t>
          </a:r>
        </a:p>
      </dgm:t>
    </dgm:pt>
    <dgm:pt modelId="{57F45F86-026D-4B43-889A-55B9B6B46086}" type="parTrans" cxnId="{5CFE21D2-B57D-4BCA-A5F0-66050767CD94}">
      <dgm:prSet/>
      <dgm:spPr/>
      <dgm:t>
        <a:bodyPr/>
        <a:lstStyle/>
        <a:p>
          <a:endParaRPr lang="nb-NO"/>
        </a:p>
      </dgm:t>
    </dgm:pt>
    <dgm:pt modelId="{9BFB6517-3BC0-4BBF-B267-C9A324E4255F}" type="sibTrans" cxnId="{5CFE21D2-B57D-4BCA-A5F0-66050767CD94}">
      <dgm:prSet/>
      <dgm:spPr/>
      <dgm:t>
        <a:bodyPr/>
        <a:lstStyle/>
        <a:p>
          <a:endParaRPr lang="nb-NO" noProof="0"/>
        </a:p>
      </dgm:t>
    </dgm:pt>
    <dgm:pt modelId="{5EE8D736-9980-4EC5-BC9B-511B5CE632C4}" type="pres">
      <dgm:prSet presAssocID="{E2BE8CCC-EB70-4775-AE89-C8CBB1A68C36}" presName="cycle" presStyleCnt="0">
        <dgm:presLayoutVars>
          <dgm:dir/>
          <dgm:resizeHandles val="exact"/>
        </dgm:presLayoutVars>
      </dgm:prSet>
      <dgm:spPr/>
    </dgm:pt>
    <dgm:pt modelId="{39007315-3A3D-4CBF-A223-BA05619A088A}" type="pres">
      <dgm:prSet presAssocID="{B54B3F34-6C5B-41D4-89B5-F9B4EA394A03}" presName="node" presStyleLbl="node1" presStyleIdx="0" presStyleCnt="4">
        <dgm:presLayoutVars>
          <dgm:bulletEnabled val="1"/>
        </dgm:presLayoutVars>
      </dgm:prSet>
      <dgm:spPr/>
    </dgm:pt>
    <dgm:pt modelId="{4BB2ADF4-6B84-4128-BCF1-FE523ED0AB86}" type="pres">
      <dgm:prSet presAssocID="{C4FFDF33-7511-4FC2-A067-C1EABC4B97BD}" presName="sibTrans" presStyleLbl="sibTrans2D1" presStyleIdx="0" presStyleCnt="4"/>
      <dgm:spPr/>
    </dgm:pt>
    <dgm:pt modelId="{7EFCECA3-82EC-4659-B303-94C0BBC5F4B8}" type="pres">
      <dgm:prSet presAssocID="{C4FFDF33-7511-4FC2-A067-C1EABC4B97BD}" presName="connectorText" presStyleLbl="sibTrans2D1" presStyleIdx="0" presStyleCnt="4"/>
      <dgm:spPr/>
    </dgm:pt>
    <dgm:pt modelId="{E1C43BBC-B172-4E62-A8F3-9D929B384199}" type="pres">
      <dgm:prSet presAssocID="{7F083531-B498-4FA5-AAE9-2A2C3A068DC2}" presName="node" presStyleLbl="node1" presStyleIdx="1" presStyleCnt="4">
        <dgm:presLayoutVars>
          <dgm:bulletEnabled val="1"/>
        </dgm:presLayoutVars>
      </dgm:prSet>
      <dgm:spPr/>
    </dgm:pt>
    <dgm:pt modelId="{60E8155B-BAE6-4394-B96F-F2A1E7837863}" type="pres">
      <dgm:prSet presAssocID="{9669414C-9BFE-484E-99DD-7A15BE055401}" presName="sibTrans" presStyleLbl="sibTrans2D1" presStyleIdx="1" presStyleCnt="4"/>
      <dgm:spPr/>
    </dgm:pt>
    <dgm:pt modelId="{6C34D126-5C29-4B9E-B77D-AEC003916693}" type="pres">
      <dgm:prSet presAssocID="{9669414C-9BFE-484E-99DD-7A15BE055401}" presName="connectorText" presStyleLbl="sibTrans2D1" presStyleIdx="1" presStyleCnt="4"/>
      <dgm:spPr/>
    </dgm:pt>
    <dgm:pt modelId="{3502BFC5-BEA3-46CF-8D7E-5EA63CECDF5F}" type="pres">
      <dgm:prSet presAssocID="{08D3EE56-87BF-4420-9550-5CADC800A439}" presName="node" presStyleLbl="node1" presStyleIdx="2" presStyleCnt="4">
        <dgm:presLayoutVars>
          <dgm:bulletEnabled val="1"/>
        </dgm:presLayoutVars>
      </dgm:prSet>
      <dgm:spPr/>
    </dgm:pt>
    <dgm:pt modelId="{2966A2D8-8181-4111-9322-BA0819DDE2BC}" type="pres">
      <dgm:prSet presAssocID="{69B99C8A-0909-499E-AB59-40E501B5B226}" presName="sibTrans" presStyleLbl="sibTrans2D1" presStyleIdx="2" presStyleCnt="4"/>
      <dgm:spPr/>
    </dgm:pt>
    <dgm:pt modelId="{50B23488-EA8A-402A-B5B7-7B6FCA65AF15}" type="pres">
      <dgm:prSet presAssocID="{69B99C8A-0909-499E-AB59-40E501B5B226}" presName="connectorText" presStyleLbl="sibTrans2D1" presStyleIdx="2" presStyleCnt="4"/>
      <dgm:spPr/>
    </dgm:pt>
    <dgm:pt modelId="{9D29E306-C987-463D-ADBC-603133392B8B}" type="pres">
      <dgm:prSet presAssocID="{A5C24EDB-787C-4725-8D9D-EE9BC9D3E4E6}" presName="node" presStyleLbl="node1" presStyleIdx="3" presStyleCnt="4">
        <dgm:presLayoutVars>
          <dgm:bulletEnabled val="1"/>
        </dgm:presLayoutVars>
      </dgm:prSet>
      <dgm:spPr/>
    </dgm:pt>
    <dgm:pt modelId="{B505669B-868E-430D-99B1-AA31D68EE3A8}" type="pres">
      <dgm:prSet presAssocID="{9BFB6517-3BC0-4BBF-B267-C9A324E4255F}" presName="sibTrans" presStyleLbl="sibTrans2D1" presStyleIdx="3" presStyleCnt="4"/>
      <dgm:spPr/>
    </dgm:pt>
    <dgm:pt modelId="{E9243943-FAFD-4168-A964-C76E4A17DFD5}" type="pres">
      <dgm:prSet presAssocID="{9BFB6517-3BC0-4BBF-B267-C9A324E4255F}" presName="connectorText" presStyleLbl="sibTrans2D1" presStyleIdx="3" presStyleCnt="4"/>
      <dgm:spPr/>
    </dgm:pt>
  </dgm:ptLst>
  <dgm:cxnLst>
    <dgm:cxn modelId="{9F022310-CCF9-45A9-A0B3-BC00DCD16904}" type="presOf" srcId="{9BFB6517-3BC0-4BBF-B267-C9A324E4255F}" destId="{B505669B-868E-430D-99B1-AA31D68EE3A8}" srcOrd="0" destOrd="0" presId="urn:microsoft.com/office/officeart/2005/8/layout/cycle2"/>
    <dgm:cxn modelId="{A0B03710-5A65-4907-A1E3-3EF69DEF065E}" type="presOf" srcId="{C4FFDF33-7511-4FC2-A067-C1EABC4B97BD}" destId="{4BB2ADF4-6B84-4128-BCF1-FE523ED0AB86}" srcOrd="0" destOrd="0" presId="urn:microsoft.com/office/officeart/2005/8/layout/cycle2"/>
    <dgm:cxn modelId="{3D405715-4616-4556-882E-E078B23C01CA}" type="presOf" srcId="{9669414C-9BFE-484E-99DD-7A15BE055401}" destId="{60E8155B-BAE6-4394-B96F-F2A1E7837863}" srcOrd="0" destOrd="0" presId="urn:microsoft.com/office/officeart/2005/8/layout/cycle2"/>
    <dgm:cxn modelId="{7D87175B-6996-4D28-821D-D0D44A2ADAAE}" srcId="{E2BE8CCC-EB70-4775-AE89-C8CBB1A68C36}" destId="{08D3EE56-87BF-4420-9550-5CADC800A439}" srcOrd="2" destOrd="0" parTransId="{38AB8B71-B35A-4859-B180-70B231B0CC2C}" sibTransId="{69B99C8A-0909-499E-AB59-40E501B5B226}"/>
    <dgm:cxn modelId="{DA142342-7334-4549-B1C9-23FFEE462842}" type="presOf" srcId="{9BFB6517-3BC0-4BBF-B267-C9A324E4255F}" destId="{E9243943-FAFD-4168-A964-C76E4A17DFD5}" srcOrd="1" destOrd="0" presId="urn:microsoft.com/office/officeart/2005/8/layout/cycle2"/>
    <dgm:cxn modelId="{44F9E462-AD73-40C6-BB3B-C4A2277BA2DB}" type="presOf" srcId="{69B99C8A-0909-499E-AB59-40E501B5B226}" destId="{50B23488-EA8A-402A-B5B7-7B6FCA65AF15}" srcOrd="1" destOrd="0" presId="urn:microsoft.com/office/officeart/2005/8/layout/cycle2"/>
    <dgm:cxn modelId="{B24A524D-D9AD-4B43-B4BD-F92EB35CBF37}" type="presOf" srcId="{08D3EE56-87BF-4420-9550-5CADC800A439}" destId="{3502BFC5-BEA3-46CF-8D7E-5EA63CECDF5F}" srcOrd="0" destOrd="0" presId="urn:microsoft.com/office/officeart/2005/8/layout/cycle2"/>
    <dgm:cxn modelId="{D5E85357-36F9-4534-AEBA-580CB0264167}" type="presOf" srcId="{69B99C8A-0909-499E-AB59-40E501B5B226}" destId="{2966A2D8-8181-4111-9322-BA0819DDE2BC}" srcOrd="0" destOrd="0" presId="urn:microsoft.com/office/officeart/2005/8/layout/cycle2"/>
    <dgm:cxn modelId="{54D21A92-674D-4B3D-8C5D-28E2B51211DE}" srcId="{E2BE8CCC-EB70-4775-AE89-C8CBB1A68C36}" destId="{7F083531-B498-4FA5-AAE9-2A2C3A068DC2}" srcOrd="1" destOrd="0" parTransId="{85E34084-B84C-4FD0-A57A-A22CDDF1D623}" sibTransId="{9669414C-9BFE-484E-99DD-7A15BE055401}"/>
    <dgm:cxn modelId="{18F534C4-1354-4E3F-8194-8B851759F61E}" type="presOf" srcId="{A5C24EDB-787C-4725-8D9D-EE9BC9D3E4E6}" destId="{9D29E306-C987-463D-ADBC-603133392B8B}" srcOrd="0" destOrd="0" presId="urn:microsoft.com/office/officeart/2005/8/layout/cycle2"/>
    <dgm:cxn modelId="{7F65B5C8-416C-43D9-A9BC-8798A8254A7C}" type="presOf" srcId="{7F083531-B498-4FA5-AAE9-2A2C3A068DC2}" destId="{E1C43BBC-B172-4E62-A8F3-9D929B384199}" srcOrd="0" destOrd="0" presId="urn:microsoft.com/office/officeart/2005/8/layout/cycle2"/>
    <dgm:cxn modelId="{5CFE21D2-B57D-4BCA-A5F0-66050767CD94}" srcId="{E2BE8CCC-EB70-4775-AE89-C8CBB1A68C36}" destId="{A5C24EDB-787C-4725-8D9D-EE9BC9D3E4E6}" srcOrd="3" destOrd="0" parTransId="{57F45F86-026D-4B43-889A-55B9B6B46086}" sibTransId="{9BFB6517-3BC0-4BBF-B267-C9A324E4255F}"/>
    <dgm:cxn modelId="{3D8235D2-DD2E-42F6-A6F5-5F0E6D5DFCFA}" type="presOf" srcId="{B54B3F34-6C5B-41D4-89B5-F9B4EA394A03}" destId="{39007315-3A3D-4CBF-A223-BA05619A088A}" srcOrd="0" destOrd="0" presId="urn:microsoft.com/office/officeart/2005/8/layout/cycle2"/>
    <dgm:cxn modelId="{3D682BD4-FA0E-4BD2-803C-9D45BA630439}" type="presOf" srcId="{9669414C-9BFE-484E-99DD-7A15BE055401}" destId="{6C34D126-5C29-4B9E-B77D-AEC003916693}" srcOrd="1" destOrd="0" presId="urn:microsoft.com/office/officeart/2005/8/layout/cycle2"/>
    <dgm:cxn modelId="{89BA32D6-108D-4839-84F9-8AC3AE4C5E2E}" type="presOf" srcId="{C4FFDF33-7511-4FC2-A067-C1EABC4B97BD}" destId="{7EFCECA3-82EC-4659-B303-94C0BBC5F4B8}" srcOrd="1" destOrd="0" presId="urn:microsoft.com/office/officeart/2005/8/layout/cycle2"/>
    <dgm:cxn modelId="{F75D3FDE-1C13-4A99-8F34-27EC6E4AEE17}" srcId="{E2BE8CCC-EB70-4775-AE89-C8CBB1A68C36}" destId="{B54B3F34-6C5B-41D4-89B5-F9B4EA394A03}" srcOrd="0" destOrd="0" parTransId="{65EC1548-023E-4BE1-AC6F-D1AEC32EFB2A}" sibTransId="{C4FFDF33-7511-4FC2-A067-C1EABC4B97BD}"/>
    <dgm:cxn modelId="{19BC2BE7-959A-41B5-8365-BB3B58847BF5}" type="presOf" srcId="{E2BE8CCC-EB70-4775-AE89-C8CBB1A68C36}" destId="{5EE8D736-9980-4EC5-BC9B-511B5CE632C4}" srcOrd="0" destOrd="0" presId="urn:microsoft.com/office/officeart/2005/8/layout/cycle2"/>
    <dgm:cxn modelId="{A657B85D-ECB1-4238-898C-78B22C29F273}" type="presParOf" srcId="{5EE8D736-9980-4EC5-BC9B-511B5CE632C4}" destId="{39007315-3A3D-4CBF-A223-BA05619A088A}" srcOrd="0" destOrd="0" presId="urn:microsoft.com/office/officeart/2005/8/layout/cycle2"/>
    <dgm:cxn modelId="{774C395F-9BC9-4FBD-915D-19FA1C2FE989}" type="presParOf" srcId="{5EE8D736-9980-4EC5-BC9B-511B5CE632C4}" destId="{4BB2ADF4-6B84-4128-BCF1-FE523ED0AB86}" srcOrd="1" destOrd="0" presId="urn:microsoft.com/office/officeart/2005/8/layout/cycle2"/>
    <dgm:cxn modelId="{8CE58E80-1AB6-4E52-B31A-E68927FAEE1E}" type="presParOf" srcId="{4BB2ADF4-6B84-4128-BCF1-FE523ED0AB86}" destId="{7EFCECA3-82EC-4659-B303-94C0BBC5F4B8}" srcOrd="0" destOrd="0" presId="urn:microsoft.com/office/officeart/2005/8/layout/cycle2"/>
    <dgm:cxn modelId="{2E9CB607-1AEF-4BAD-B43F-705DB592E9D1}" type="presParOf" srcId="{5EE8D736-9980-4EC5-BC9B-511B5CE632C4}" destId="{E1C43BBC-B172-4E62-A8F3-9D929B384199}" srcOrd="2" destOrd="0" presId="urn:microsoft.com/office/officeart/2005/8/layout/cycle2"/>
    <dgm:cxn modelId="{40886FD3-2ECA-4B83-AFF6-4D65F7E38149}" type="presParOf" srcId="{5EE8D736-9980-4EC5-BC9B-511B5CE632C4}" destId="{60E8155B-BAE6-4394-B96F-F2A1E7837863}" srcOrd="3" destOrd="0" presId="urn:microsoft.com/office/officeart/2005/8/layout/cycle2"/>
    <dgm:cxn modelId="{F11CFDAC-E5FE-43A2-BDC0-7AC689291FC6}" type="presParOf" srcId="{60E8155B-BAE6-4394-B96F-F2A1E7837863}" destId="{6C34D126-5C29-4B9E-B77D-AEC003916693}" srcOrd="0" destOrd="0" presId="urn:microsoft.com/office/officeart/2005/8/layout/cycle2"/>
    <dgm:cxn modelId="{AEDF7939-24F4-4861-8F05-A3DF3C8C9DC3}" type="presParOf" srcId="{5EE8D736-9980-4EC5-BC9B-511B5CE632C4}" destId="{3502BFC5-BEA3-46CF-8D7E-5EA63CECDF5F}" srcOrd="4" destOrd="0" presId="urn:microsoft.com/office/officeart/2005/8/layout/cycle2"/>
    <dgm:cxn modelId="{A435460E-5A0C-4BD3-A6F8-C24964304213}" type="presParOf" srcId="{5EE8D736-9980-4EC5-BC9B-511B5CE632C4}" destId="{2966A2D8-8181-4111-9322-BA0819DDE2BC}" srcOrd="5" destOrd="0" presId="urn:microsoft.com/office/officeart/2005/8/layout/cycle2"/>
    <dgm:cxn modelId="{1790517A-4D7C-4E90-B174-AA6B5AE04AC4}" type="presParOf" srcId="{2966A2D8-8181-4111-9322-BA0819DDE2BC}" destId="{50B23488-EA8A-402A-B5B7-7B6FCA65AF15}" srcOrd="0" destOrd="0" presId="urn:microsoft.com/office/officeart/2005/8/layout/cycle2"/>
    <dgm:cxn modelId="{8D35B1CD-C9FB-438B-B9C6-294B058B72FA}" type="presParOf" srcId="{5EE8D736-9980-4EC5-BC9B-511B5CE632C4}" destId="{9D29E306-C987-463D-ADBC-603133392B8B}" srcOrd="6" destOrd="0" presId="urn:microsoft.com/office/officeart/2005/8/layout/cycle2"/>
    <dgm:cxn modelId="{CEDF58A9-AA76-4A2D-BBB8-EC7764D0503B}" type="presParOf" srcId="{5EE8D736-9980-4EC5-BC9B-511B5CE632C4}" destId="{B505669B-868E-430D-99B1-AA31D68EE3A8}" srcOrd="7" destOrd="0" presId="urn:microsoft.com/office/officeart/2005/8/layout/cycle2"/>
    <dgm:cxn modelId="{46E87341-79FF-45C2-8E85-F155D77F534E}" type="presParOf" srcId="{B505669B-868E-430D-99B1-AA31D68EE3A8}" destId="{E9243943-FAFD-4168-A964-C76E4A17DFD5}" srcOrd="0" destOrd="0" presId="urn:microsoft.com/office/officeart/2005/8/layout/cycle2"/>
  </dgm:cxnLst>
  <dgm:bg>
    <a:effectLst>
      <a:glow rad="228600">
        <a:schemeClr val="accent1">
          <a:satMod val="175000"/>
          <a:alpha val="40000"/>
        </a:schemeClr>
      </a:glo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007315-3A3D-4CBF-A223-BA05619A088A}">
      <dsp:nvSpPr>
        <dsp:cNvPr id="0" name=""/>
        <dsp:cNvSpPr/>
      </dsp:nvSpPr>
      <dsp:spPr>
        <a:xfrm>
          <a:off x="2392263" y="800"/>
          <a:ext cx="1730573" cy="173057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127000">
            <a:schemeClr val="accent1">
              <a:lumMod val="5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nb-NO" sz="1800" b="1" kern="1200" noProof="0">
              <a:solidFill>
                <a:schemeClr val="tx1"/>
              </a:solidFill>
            </a:rPr>
            <a:t>Praktisk verktøy for å forstå loven</a:t>
          </a:r>
        </a:p>
      </dsp:txBody>
      <dsp:txXfrm>
        <a:off x="2645700" y="254237"/>
        <a:ext cx="1223699" cy="1223699"/>
      </dsp:txXfrm>
    </dsp:sp>
    <dsp:sp modelId="{4BB2ADF4-6B84-4128-BCF1-FE523ED0AB86}">
      <dsp:nvSpPr>
        <dsp:cNvPr id="0" name=""/>
        <dsp:cNvSpPr/>
      </dsp:nvSpPr>
      <dsp:spPr>
        <a:xfrm rot="2700000">
          <a:off x="3937228" y="1484329"/>
          <a:ext cx="461196" cy="5840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nb-NO" sz="2500" kern="1200" noProof="0"/>
        </a:p>
      </dsp:txBody>
      <dsp:txXfrm>
        <a:off x="3957490" y="1552226"/>
        <a:ext cx="322837" cy="350440"/>
      </dsp:txXfrm>
    </dsp:sp>
    <dsp:sp modelId="{E1C43BBC-B172-4E62-A8F3-9D929B384199}">
      <dsp:nvSpPr>
        <dsp:cNvPr id="0" name=""/>
        <dsp:cNvSpPr/>
      </dsp:nvSpPr>
      <dsp:spPr>
        <a:xfrm>
          <a:off x="4231275" y="1839812"/>
          <a:ext cx="1730573" cy="173057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127000">
            <a:schemeClr val="accent1">
              <a:lumMod val="5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nb-NO" sz="2000" b="1" kern="1200" noProof="0">
              <a:solidFill>
                <a:schemeClr val="tx1"/>
              </a:solidFill>
            </a:rPr>
            <a:t>Bakgrunn og behov</a:t>
          </a:r>
        </a:p>
      </dsp:txBody>
      <dsp:txXfrm>
        <a:off x="4484712" y="2093249"/>
        <a:ext cx="1223699" cy="1223699"/>
      </dsp:txXfrm>
    </dsp:sp>
    <dsp:sp modelId="{60E8155B-BAE6-4394-B96F-F2A1E7837863}">
      <dsp:nvSpPr>
        <dsp:cNvPr id="0" name=""/>
        <dsp:cNvSpPr/>
      </dsp:nvSpPr>
      <dsp:spPr>
        <a:xfrm rot="8100000">
          <a:off x="3955687" y="3323341"/>
          <a:ext cx="461196" cy="5840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nb-NO" sz="2500" kern="1200" noProof="0"/>
        </a:p>
      </dsp:txBody>
      <dsp:txXfrm rot="10800000">
        <a:off x="4073784" y="3391238"/>
        <a:ext cx="322837" cy="350440"/>
      </dsp:txXfrm>
    </dsp:sp>
    <dsp:sp modelId="{3502BFC5-BEA3-46CF-8D7E-5EA63CECDF5F}">
      <dsp:nvSpPr>
        <dsp:cNvPr id="0" name=""/>
        <dsp:cNvSpPr/>
      </dsp:nvSpPr>
      <dsp:spPr>
        <a:xfrm>
          <a:off x="2392263" y="3678824"/>
          <a:ext cx="1730573" cy="173057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127000">
            <a:schemeClr val="accent1">
              <a:lumMod val="5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nb-NO" sz="2000" b="1" kern="1200" noProof="0">
              <a:solidFill>
                <a:schemeClr val="tx1"/>
              </a:solidFill>
            </a:rPr>
            <a:t>For alle på feltet</a:t>
          </a:r>
        </a:p>
      </dsp:txBody>
      <dsp:txXfrm>
        <a:off x="2645700" y="3932261"/>
        <a:ext cx="1223699" cy="1223699"/>
      </dsp:txXfrm>
    </dsp:sp>
    <dsp:sp modelId="{2966A2D8-8181-4111-9322-BA0819DDE2BC}">
      <dsp:nvSpPr>
        <dsp:cNvPr id="0" name=""/>
        <dsp:cNvSpPr/>
      </dsp:nvSpPr>
      <dsp:spPr>
        <a:xfrm rot="13500000">
          <a:off x="2116675" y="3341800"/>
          <a:ext cx="461196" cy="5840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nb-NO" sz="2500" kern="1200" noProof="0"/>
        </a:p>
      </dsp:txBody>
      <dsp:txXfrm rot="10800000">
        <a:off x="2234772" y="3507531"/>
        <a:ext cx="322837" cy="350440"/>
      </dsp:txXfrm>
    </dsp:sp>
    <dsp:sp modelId="{9D29E306-C987-463D-ADBC-603133392B8B}">
      <dsp:nvSpPr>
        <dsp:cNvPr id="0" name=""/>
        <dsp:cNvSpPr/>
      </dsp:nvSpPr>
      <dsp:spPr>
        <a:xfrm>
          <a:off x="553251" y="1839812"/>
          <a:ext cx="1730573" cy="173057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glow rad="127000">
            <a:schemeClr val="accent1">
              <a:lumMod val="5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nb-NO" sz="2000" b="1" kern="1200" noProof="0">
              <a:solidFill>
                <a:schemeClr val="tx1"/>
              </a:solidFill>
            </a:rPr>
            <a:t>Innhold</a:t>
          </a:r>
        </a:p>
      </dsp:txBody>
      <dsp:txXfrm>
        <a:off x="806688" y="2093249"/>
        <a:ext cx="1223699" cy="1223699"/>
      </dsp:txXfrm>
    </dsp:sp>
    <dsp:sp modelId="{B505669B-868E-430D-99B1-AA31D68EE3A8}">
      <dsp:nvSpPr>
        <dsp:cNvPr id="0" name=""/>
        <dsp:cNvSpPr/>
      </dsp:nvSpPr>
      <dsp:spPr>
        <a:xfrm rot="18900000">
          <a:off x="2098216" y="1502788"/>
          <a:ext cx="461196" cy="5840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nb-NO" sz="2500" kern="1200" noProof="0"/>
        </a:p>
      </dsp:txBody>
      <dsp:txXfrm>
        <a:off x="2118478" y="1668519"/>
        <a:ext cx="322837" cy="35044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0"/>
            <a:ext cx="2944283" cy="498295"/>
          </a:xfrm>
          <a:prstGeom prst="rect">
            <a:avLst/>
          </a:prstGeom>
        </p:spPr>
        <p:txBody>
          <a:bodyPr vert="horz" lIns="95568" tIns="47784" rIns="95568" bIns="47784" rtlCol="0"/>
          <a:lstStyle>
            <a:lvl1pPr algn="l">
              <a:defRPr sz="1300"/>
            </a:lvl1pPr>
          </a:lstStyle>
          <a:p>
            <a:endParaRPr lang="nb-NO"/>
          </a:p>
        </p:txBody>
      </p:sp>
      <p:sp>
        <p:nvSpPr>
          <p:cNvPr id="3" name="Plassholder for dato 2"/>
          <p:cNvSpPr>
            <a:spLocks noGrp="1"/>
          </p:cNvSpPr>
          <p:nvPr>
            <p:ph type="dt" idx="1"/>
          </p:nvPr>
        </p:nvSpPr>
        <p:spPr>
          <a:xfrm>
            <a:off x="3848645" y="0"/>
            <a:ext cx="2944283" cy="498295"/>
          </a:xfrm>
          <a:prstGeom prst="rect">
            <a:avLst/>
          </a:prstGeom>
        </p:spPr>
        <p:txBody>
          <a:bodyPr vert="horz" lIns="95568" tIns="47784" rIns="95568" bIns="47784" rtlCol="0"/>
          <a:lstStyle>
            <a:lvl1pPr algn="r">
              <a:defRPr sz="1300"/>
            </a:lvl1pPr>
          </a:lstStyle>
          <a:p>
            <a:fld id="{2AE5EC5C-2232-42B0-8930-C26249F0F1E0}" type="datetimeFigureOut">
              <a:rPr lang="nb-NO" smtClean="0"/>
              <a:t>20.03.2026</a:t>
            </a:fld>
            <a:endParaRPr lang="nb-NO"/>
          </a:p>
        </p:txBody>
      </p:sp>
      <p:sp>
        <p:nvSpPr>
          <p:cNvPr id="4" name="Plassholder for lysbilde 3"/>
          <p:cNvSpPr>
            <a:spLocks noGrp="1" noRot="1" noChangeAspect="1"/>
          </p:cNvSpPr>
          <p:nvPr>
            <p:ph type="sldImg" idx="2"/>
          </p:nvPr>
        </p:nvSpPr>
        <p:spPr>
          <a:xfrm>
            <a:off x="419100" y="1241425"/>
            <a:ext cx="5957888" cy="3352800"/>
          </a:xfrm>
          <a:prstGeom prst="rect">
            <a:avLst/>
          </a:prstGeom>
          <a:noFill/>
          <a:ln w="12700">
            <a:solidFill>
              <a:prstClr val="black"/>
            </a:solidFill>
          </a:ln>
        </p:spPr>
        <p:txBody>
          <a:bodyPr vert="horz" lIns="95568" tIns="47784" rIns="95568" bIns="47784" rtlCol="0" anchor="ctr"/>
          <a:lstStyle/>
          <a:p>
            <a:endParaRPr lang="nb-NO"/>
          </a:p>
        </p:txBody>
      </p:sp>
      <p:sp>
        <p:nvSpPr>
          <p:cNvPr id="5" name="Plassholder for notater 4"/>
          <p:cNvSpPr>
            <a:spLocks noGrp="1"/>
          </p:cNvSpPr>
          <p:nvPr>
            <p:ph type="body" sz="quarter" idx="3"/>
          </p:nvPr>
        </p:nvSpPr>
        <p:spPr>
          <a:xfrm>
            <a:off x="679450" y="4779486"/>
            <a:ext cx="5435600" cy="3910489"/>
          </a:xfrm>
          <a:prstGeom prst="rect">
            <a:avLst/>
          </a:prstGeom>
        </p:spPr>
        <p:txBody>
          <a:bodyPr vert="horz" lIns="95568" tIns="47784" rIns="95568" bIns="47784"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1" y="9433108"/>
            <a:ext cx="2944283" cy="498294"/>
          </a:xfrm>
          <a:prstGeom prst="rect">
            <a:avLst/>
          </a:prstGeom>
        </p:spPr>
        <p:txBody>
          <a:bodyPr vert="horz" lIns="95568" tIns="47784" rIns="95568" bIns="47784" rtlCol="0" anchor="b"/>
          <a:lstStyle>
            <a:lvl1pPr algn="l">
              <a:defRPr sz="1300"/>
            </a:lvl1pPr>
          </a:lstStyle>
          <a:p>
            <a:endParaRPr lang="nb-NO"/>
          </a:p>
        </p:txBody>
      </p:sp>
      <p:sp>
        <p:nvSpPr>
          <p:cNvPr id="7" name="Plassholder for lysbildenummer 6"/>
          <p:cNvSpPr>
            <a:spLocks noGrp="1"/>
          </p:cNvSpPr>
          <p:nvPr>
            <p:ph type="sldNum" sz="quarter" idx="5"/>
          </p:nvPr>
        </p:nvSpPr>
        <p:spPr>
          <a:xfrm>
            <a:off x="3848645" y="9433108"/>
            <a:ext cx="2944283" cy="498294"/>
          </a:xfrm>
          <a:prstGeom prst="rect">
            <a:avLst/>
          </a:prstGeom>
        </p:spPr>
        <p:txBody>
          <a:bodyPr vert="horz" lIns="95568" tIns="47784" rIns="95568" bIns="47784" rtlCol="0" anchor="b"/>
          <a:lstStyle>
            <a:lvl1pPr algn="r">
              <a:defRPr sz="1300"/>
            </a:lvl1pPr>
          </a:lstStyle>
          <a:p>
            <a:fld id="{19ADAA56-3BC1-41EE-A3D2-B8F84A52F325}" type="slidenum">
              <a:rPr lang="nb-NO" smtClean="0"/>
              <a:t>‹#›</a:t>
            </a:fld>
            <a:endParaRPr lang="nb-NO"/>
          </a:p>
        </p:txBody>
      </p:sp>
    </p:spTree>
    <p:extLst>
      <p:ext uri="{BB962C8B-B14F-4D97-AF65-F5344CB8AC3E}">
        <p14:creationId xmlns:p14="http://schemas.microsoft.com/office/powerpoint/2010/main" val="275221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rtl="0"/>
            <a:endParaRPr lang="nn-NO" sz="1300" b="1" u="sng"/>
          </a:p>
          <a:p>
            <a:pPr rtl="0"/>
            <a:endParaRPr lang="nn-NO" sz="1300" b="1" u="sng"/>
          </a:p>
          <a:p>
            <a:pPr rtl="0"/>
            <a:endParaRPr lang="nb-NO" sz="1300"/>
          </a:p>
          <a:p>
            <a:endParaRPr lang="nb-NO"/>
          </a:p>
        </p:txBody>
      </p:sp>
      <p:sp>
        <p:nvSpPr>
          <p:cNvPr id="4" name="Plassholder for lysbildenummer 3"/>
          <p:cNvSpPr>
            <a:spLocks noGrp="1"/>
          </p:cNvSpPr>
          <p:nvPr>
            <p:ph type="sldNum" sz="quarter" idx="5"/>
          </p:nvPr>
        </p:nvSpPr>
        <p:spPr/>
        <p:txBody>
          <a:bodyPr/>
          <a:lstStyle/>
          <a:p>
            <a:fld id="{19ADAA56-3BC1-41EE-A3D2-B8F84A52F325}" type="slidenum">
              <a:rPr lang="nb-NO" smtClean="0"/>
              <a:t>1</a:t>
            </a:fld>
            <a:endParaRPr lang="nb-NO"/>
          </a:p>
        </p:txBody>
      </p:sp>
    </p:spTree>
    <p:extLst>
      <p:ext uri="{BB962C8B-B14F-4D97-AF65-F5344CB8AC3E}">
        <p14:creationId xmlns:p14="http://schemas.microsoft.com/office/powerpoint/2010/main" val="3320255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Krisesenterloven § 5 b er </a:t>
            </a:r>
            <a:r>
              <a:rPr lang="nb-NO" b="1" dirty="0"/>
              <a:t>også helt ny, </a:t>
            </a:r>
            <a:r>
              <a:rPr lang="nb-NO"/>
              <a:t>o</a:t>
            </a:r>
            <a:r>
              <a:rPr lang="nb-NO" dirty="0"/>
              <a:t>g gir nå krisesenteret tilgang til taushetsbelagte opplysninger fra Folkeregisteret, hvis det er nødvendig for å utføre oppgavene på krisesenteret. </a:t>
            </a:r>
          </a:p>
          <a:p>
            <a:pPr marL="185748" indent="-185748">
              <a:buFont typeface="Arial" panose="020B0604020202020204" pitchFamily="34" charset="0"/>
              <a:buChar char="•"/>
            </a:pPr>
            <a:endParaRPr lang="nb-NO" dirty="0"/>
          </a:p>
          <a:p>
            <a:r>
              <a:rPr lang="nb-NO" dirty="0"/>
              <a:t>Det kan være nødvendig i forskjellige sammenhenger, </a:t>
            </a:r>
            <a:r>
              <a:rPr lang="nb-NO" b="1" dirty="0"/>
              <a:t>for eksempel </a:t>
            </a:r>
            <a:r>
              <a:rPr lang="nb-NO" dirty="0"/>
              <a:t>for å få bekreftet taushetsbelagte opplysninger.</a:t>
            </a:r>
          </a:p>
          <a:p>
            <a:pPr marL="185748" indent="-185748">
              <a:buFont typeface="Arial" panose="020B0604020202020204" pitchFamily="34" charset="0"/>
              <a:buChar char="•"/>
            </a:pPr>
            <a:endParaRPr lang="nb-NO" dirty="0"/>
          </a:p>
          <a:p>
            <a:r>
              <a:rPr lang="nb-NO"/>
              <a:t>Hjemmel for å innhente slike taushetsbelagte opplysninger har manglet på krisesenterområdet, så </a:t>
            </a:r>
            <a:r>
              <a:rPr lang="nb-NO" dirty="0"/>
              <a:t>nå har krisesenterloven fått hjemmelen man trenger.</a:t>
            </a:r>
          </a:p>
          <a:p>
            <a:r>
              <a:rPr lang="nb-NO" sz="1300" dirty="0"/>
              <a:t> </a:t>
            </a:r>
          </a:p>
          <a:p>
            <a:endParaRPr lang="nb-NO" b="0" dirty="0">
              <a:ea typeface="Calibri"/>
              <a:cs typeface="Calibri"/>
            </a:endParaRPr>
          </a:p>
        </p:txBody>
      </p:sp>
      <p:sp>
        <p:nvSpPr>
          <p:cNvPr id="4" name="Plassholder for lysbildenummer 3"/>
          <p:cNvSpPr>
            <a:spLocks noGrp="1"/>
          </p:cNvSpPr>
          <p:nvPr>
            <p:ph type="sldNum" sz="quarter" idx="5"/>
          </p:nvPr>
        </p:nvSpPr>
        <p:spPr/>
        <p:txBody>
          <a:bodyPr/>
          <a:lstStyle/>
          <a:p>
            <a:fld id="{089F2583-61A8-417A-A5D5-F76910D02A27}" type="slidenum">
              <a:rPr lang="nb-NO" smtClean="0"/>
              <a:t>10</a:t>
            </a:fld>
            <a:endParaRPr lang="nb-NO"/>
          </a:p>
        </p:txBody>
      </p:sp>
    </p:spTree>
    <p:extLst>
      <p:ext uri="{BB962C8B-B14F-4D97-AF65-F5344CB8AC3E}">
        <p14:creationId xmlns:p14="http://schemas.microsoft.com/office/powerpoint/2010/main" val="2830083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300"/>
              <a:t>Det nye krisesenterrundskrivet </a:t>
            </a:r>
            <a:r>
              <a:rPr lang="nb-NO" sz="1300" b="1" dirty="0"/>
              <a:t>trådte i kraft </a:t>
            </a:r>
            <a:r>
              <a:rPr lang="nb-NO" sz="1300" dirty="0"/>
              <a:t>1. januar i år, og </a:t>
            </a:r>
            <a:r>
              <a:rPr lang="nb-NO" sz="1300" b="1" dirty="0"/>
              <a:t>erstatter</a:t>
            </a:r>
            <a:r>
              <a:rPr lang="nb-NO" sz="1300" dirty="0"/>
              <a:t> veilederen fra 2015.</a:t>
            </a:r>
          </a:p>
          <a:p>
            <a:r>
              <a:rPr lang="nb-NO" dirty="0"/>
              <a:t>Rundskrivet er</a:t>
            </a:r>
            <a:r>
              <a:rPr lang="nb-NO" sz="1300" dirty="0"/>
              <a:t> </a:t>
            </a:r>
            <a:r>
              <a:rPr lang="nb-NO" dirty="0"/>
              <a:t>publisert på </a:t>
            </a:r>
            <a:r>
              <a:rPr lang="nb-NO" sz="1300" b="1" err="1"/>
              <a:t>Bufdirs</a:t>
            </a:r>
            <a:r>
              <a:rPr lang="nb-NO" b="1" dirty="0"/>
              <a:t> nettsider </a:t>
            </a:r>
            <a:r>
              <a:rPr lang="nb-NO" dirty="0"/>
              <a:t>og</a:t>
            </a:r>
            <a:r>
              <a:rPr lang="nb-NO" sz="1300" dirty="0"/>
              <a:t> </a:t>
            </a:r>
            <a:r>
              <a:rPr lang="nb-NO" dirty="0"/>
              <a:t>på</a:t>
            </a:r>
            <a:r>
              <a:rPr lang="nb-NO" b="1" dirty="0"/>
              <a:t> </a:t>
            </a:r>
            <a:r>
              <a:rPr lang="nb-NO" sz="1300" b="1" dirty="0"/>
              <a:t>Lovdata</a:t>
            </a:r>
            <a:r>
              <a:rPr lang="nb-NO" sz="1300" dirty="0"/>
              <a:t>, og det ble </a:t>
            </a:r>
            <a:r>
              <a:rPr lang="nb-NO" dirty="0"/>
              <a:t>også </a:t>
            </a:r>
            <a:r>
              <a:rPr lang="nb-NO" sz="1300" dirty="0"/>
              <a:t>sendt </a:t>
            </a:r>
            <a:r>
              <a:rPr lang="nb-NO" dirty="0"/>
              <a:t>ut </a:t>
            </a:r>
            <a:r>
              <a:rPr lang="nb-NO" sz="1300" dirty="0"/>
              <a:t>til alle statsforvalterne og krisesentrene før jul. </a:t>
            </a:r>
          </a:p>
          <a:p>
            <a:r>
              <a:rPr lang="nb-NO" sz="1300" dirty="0"/>
              <a:t> </a:t>
            </a:r>
          </a:p>
          <a:p>
            <a:r>
              <a:rPr lang="nb-NO" sz="1300" b="1" dirty="0"/>
              <a:t>Nyttig</a:t>
            </a:r>
            <a:r>
              <a:rPr lang="nb-NO" sz="1300" dirty="0"/>
              <a:t> for å forstå krisesenterloven bedre, både for ledere og medarbeidere. </a:t>
            </a:r>
          </a:p>
          <a:p>
            <a:r>
              <a:rPr lang="nb-NO" sz="1300" dirty="0"/>
              <a:t>Tørt stoff, men lurt å vite hva det handler om.</a:t>
            </a:r>
            <a:br>
              <a:rPr lang="nb-NO" sz="1300" dirty="0">
                <a:cs typeface="+mn-lt"/>
              </a:rPr>
            </a:br>
            <a:endParaRPr lang="nb-NO" sz="1300" dirty="0"/>
          </a:p>
          <a:p>
            <a:r>
              <a:rPr lang="nb-NO" sz="1300" b="1" u="sng" dirty="0"/>
              <a:t>Bakgrunn og behov</a:t>
            </a:r>
            <a:endParaRPr lang="nb-NO" sz="1300" dirty="0"/>
          </a:p>
          <a:p>
            <a:r>
              <a:rPr lang="nb-NO" sz="1300" b="1" dirty="0"/>
              <a:t>Vold i nære relasjoner </a:t>
            </a:r>
            <a:r>
              <a:rPr lang="nb-NO" sz="1300" dirty="0"/>
              <a:t>er et stort samfunnsproblem, </a:t>
            </a:r>
          </a:p>
          <a:p>
            <a:r>
              <a:rPr lang="nb-NO" sz="1300" dirty="0"/>
              <a:t>og krisesentrene gjør </a:t>
            </a:r>
            <a:r>
              <a:rPr lang="nb-NO" dirty="0"/>
              <a:t>et veldig viktig</a:t>
            </a:r>
            <a:r>
              <a:rPr lang="nb-NO" sz="1300" dirty="0"/>
              <a:t> arbeid som </a:t>
            </a:r>
            <a:r>
              <a:rPr lang="nb-NO" sz="1300" b="1" dirty="0"/>
              <a:t>sentralt hjelpetilbud</a:t>
            </a:r>
            <a:r>
              <a:rPr lang="nb-NO" sz="1300" dirty="0"/>
              <a:t>.</a:t>
            </a:r>
          </a:p>
          <a:p>
            <a:r>
              <a:rPr lang="nb-NO" sz="1300" dirty="0"/>
              <a:t> </a:t>
            </a:r>
          </a:p>
          <a:p>
            <a:r>
              <a:rPr lang="nb-NO" sz="1300" dirty="0"/>
              <a:t>Godt tilbud, men det er avdekket </a:t>
            </a:r>
            <a:r>
              <a:rPr lang="nb-NO" sz="1300" b="1" dirty="0"/>
              <a:t>svakheter</a:t>
            </a:r>
            <a:r>
              <a:rPr lang="nb-NO" sz="1300" dirty="0"/>
              <a:t>.</a:t>
            </a:r>
          </a:p>
          <a:p>
            <a:r>
              <a:rPr lang="nb-NO" sz="1300" dirty="0"/>
              <a:t>Loven er vag, og det har vært behov for </a:t>
            </a:r>
            <a:r>
              <a:rPr lang="nb-NO" sz="1300" b="1" dirty="0"/>
              <a:t>tydeliggjøring av kommunenes ansvar og plikter </a:t>
            </a:r>
            <a:r>
              <a:rPr lang="nb-NO" sz="1300" dirty="0"/>
              <a:t>på krisesenterområdet </a:t>
            </a:r>
          </a:p>
          <a:p>
            <a:r>
              <a:rPr lang="nb-NO" sz="1300" dirty="0"/>
              <a:t>og </a:t>
            </a:r>
            <a:r>
              <a:rPr lang="nb-NO" sz="1300" b="1" dirty="0"/>
              <a:t>avklaring av ansvarsforholdet</a:t>
            </a:r>
            <a:r>
              <a:rPr lang="nb-NO" sz="1300" dirty="0"/>
              <a:t> mellom kommunene og krisesentrene.</a:t>
            </a:r>
          </a:p>
          <a:p>
            <a:r>
              <a:rPr lang="nb-NO" sz="1300" dirty="0"/>
              <a:t>Dette er noe av bakgrunnen for lovendringene som nå har kommet (</a:t>
            </a:r>
            <a:r>
              <a:rPr lang="nb-NO" sz="1300" err="1"/>
              <a:t>Prop</a:t>
            </a:r>
            <a:r>
              <a:rPr lang="nb-NO" sz="1300" dirty="0"/>
              <a:t>. 122 L).</a:t>
            </a:r>
            <a:br>
              <a:rPr lang="nb-NO" sz="1300" dirty="0">
                <a:cs typeface="+mn-lt"/>
              </a:rPr>
            </a:br>
            <a:endParaRPr lang="nb-NO" sz="1300" dirty="0"/>
          </a:p>
          <a:p>
            <a:r>
              <a:rPr lang="nb-NO" sz="1300" dirty="0"/>
              <a:t>Planen vår var </a:t>
            </a:r>
            <a:r>
              <a:rPr lang="nb-NO" dirty="0"/>
              <a:t>å</a:t>
            </a:r>
            <a:r>
              <a:rPr lang="nb-NO" sz="1300" dirty="0"/>
              <a:t> ganske raskt</a:t>
            </a:r>
            <a:r>
              <a:rPr lang="nb-NO" dirty="0"/>
              <a:t> oppdatere </a:t>
            </a:r>
            <a:r>
              <a:rPr lang="nb-NO" sz="1300" dirty="0"/>
              <a:t>den gamle veilederen, men </a:t>
            </a:r>
            <a:r>
              <a:rPr lang="nb-NO" dirty="0"/>
              <a:t>vi så</a:t>
            </a:r>
            <a:r>
              <a:rPr lang="nb-NO" sz="1300" dirty="0"/>
              <a:t> raskt at det var behov for en </a:t>
            </a:r>
            <a:r>
              <a:rPr lang="nb-NO" sz="1300" b="1" dirty="0"/>
              <a:t>grundigere tolking </a:t>
            </a:r>
            <a:r>
              <a:rPr lang="nb-NO" sz="1300" dirty="0"/>
              <a:t>av loven. </a:t>
            </a:r>
          </a:p>
          <a:p>
            <a:r>
              <a:rPr lang="nb-NO" sz="1300" dirty="0"/>
              <a:t>Krisesenterområdet er et underregulert område, og rundskrivet har blitt grundig og detaljert. </a:t>
            </a:r>
          </a:p>
          <a:p>
            <a:r>
              <a:rPr lang="nb-NO" sz="1300" dirty="0"/>
              <a:t>Det kan brukes som et oppslagsverk, og være et praktisk verktøy for å forstå loven.</a:t>
            </a:r>
            <a:br>
              <a:rPr lang="nb-NO" sz="1300" dirty="0">
                <a:cs typeface="+mn-lt"/>
              </a:rPr>
            </a:br>
            <a:endParaRPr lang="nb-NO" sz="1300" dirty="0"/>
          </a:p>
          <a:p>
            <a:endParaRPr lang="nb-NO" sz="1300" b="1" u="sng" dirty="0"/>
          </a:p>
          <a:p>
            <a:r>
              <a:rPr lang="nb-NO" sz="1300" b="1" u="sng" dirty="0"/>
              <a:t>For alle på feltet</a:t>
            </a:r>
            <a:br>
              <a:rPr lang="nb-NO" sz="1300" b="1" u="sng" dirty="0">
                <a:cs typeface="+mn-lt"/>
              </a:rPr>
            </a:br>
            <a:r>
              <a:rPr lang="nb-NO" sz="1300" dirty="0"/>
              <a:t>Nyttig for alle som jobber med krisesenterfeltet: Kommunene, krisesentrene, statsforvalterne.</a:t>
            </a:r>
          </a:p>
          <a:p>
            <a:r>
              <a:rPr lang="nb-NO" sz="1300" dirty="0"/>
              <a:t>Og ellers andre interesserte – rundskriv er skikkelig fint å ha for å forstå et rettsområde bedre.</a:t>
            </a:r>
            <a:br>
              <a:rPr lang="nb-NO" sz="1300" dirty="0">
                <a:cs typeface="+mn-lt"/>
              </a:rPr>
            </a:br>
            <a:endParaRPr lang="nb-NO" sz="1300" dirty="0"/>
          </a:p>
          <a:p>
            <a:endParaRPr lang="nb-NO" sz="1300" b="1" u="sng" dirty="0"/>
          </a:p>
          <a:p>
            <a:r>
              <a:rPr lang="nb-NO" sz="1300" b="1" u="sng" dirty="0"/>
              <a:t>Rundskrivets innhold</a:t>
            </a:r>
            <a:endParaRPr lang="nb-NO" sz="1300" dirty="0"/>
          </a:p>
          <a:p>
            <a:r>
              <a:rPr lang="nb-NO" sz="1300" dirty="0"/>
              <a:t>Vi har brukt </a:t>
            </a:r>
            <a:r>
              <a:rPr lang="nb-NO" sz="1300" b="1" dirty="0"/>
              <a:t>forskjellige rettskilder i </a:t>
            </a:r>
            <a:r>
              <a:rPr lang="nb-NO" sz="1300" dirty="0"/>
              <a:t>rundskrivet, de er listet opp bakerst. </a:t>
            </a:r>
          </a:p>
          <a:p>
            <a:r>
              <a:rPr lang="nb-NO" sz="1300" b="1" dirty="0"/>
              <a:t>Et kapittel </a:t>
            </a:r>
            <a:r>
              <a:rPr lang="nb-NO" sz="1300" dirty="0"/>
              <a:t>til hver bestemmelse i loven, og et kapittel om saksbehandling.</a:t>
            </a:r>
            <a:r>
              <a:rPr lang="nb-NO" dirty="0"/>
              <a:t> </a:t>
            </a:r>
            <a:r>
              <a:rPr lang="nb-NO" sz="1300" dirty="0"/>
              <a:t>Saksbehandlingskapittelet gjelder journalføring, oppbevaring av dokumentasjon og retting og sletting av personopplysninger. </a:t>
            </a:r>
          </a:p>
          <a:p>
            <a:pPr defTabSz="955679">
              <a:defRPr/>
            </a:pPr>
            <a:endParaRPr lang="nb-NO" sz="1300" dirty="0"/>
          </a:p>
          <a:p>
            <a:pPr defTabSz="955679">
              <a:defRPr/>
            </a:pPr>
            <a:r>
              <a:rPr lang="nb-NO" sz="1300" dirty="0"/>
              <a:t>Internkontroll er ikke behandlet i rundskrivet nå, men det fins en egen veileder om kommunenes internkontroll.</a:t>
            </a:r>
          </a:p>
          <a:p>
            <a:pPr defTabSz="955679">
              <a:defRPr/>
            </a:pPr>
            <a:r>
              <a:rPr lang="nb-NO" sz="1300" dirty="0"/>
              <a:t>Tilsyn er kort behandlet, siden veilederen </a:t>
            </a:r>
            <a:r>
              <a:rPr lang="nb-NO" sz="1300"/>
              <a:t>skal oppdateres.</a:t>
            </a:r>
          </a:p>
          <a:p>
            <a:pPr defTabSz="955679">
              <a:defRPr/>
            </a:pPr>
            <a:endParaRPr lang="nb-NO" sz="1300" dirty="0"/>
          </a:p>
          <a:p>
            <a:pPr defTabSz="955679">
              <a:defRPr/>
            </a:pPr>
            <a:r>
              <a:rPr lang="nb-NO" sz="1300" dirty="0"/>
              <a:t>Vi har brukt </a:t>
            </a:r>
            <a:r>
              <a:rPr lang="nb-NO" sz="1300" err="1"/>
              <a:t>hyperlinker</a:t>
            </a:r>
            <a:r>
              <a:rPr lang="nb-NO" sz="1300" dirty="0"/>
              <a:t> til rettskildene og andre viktige nettsteder, så det er praktisk å finne frem. </a:t>
            </a:r>
          </a:p>
          <a:p>
            <a:endParaRPr lang="nb-NO" sz="1300" dirty="0"/>
          </a:p>
          <a:p>
            <a:r>
              <a:rPr lang="nb-NO" sz="1300" dirty="0"/>
              <a:t>Vi skal prøve </a:t>
            </a:r>
            <a:r>
              <a:rPr lang="nb-NO" sz="1300" b="1" dirty="0"/>
              <a:t>å oppdatere</a:t>
            </a:r>
            <a:r>
              <a:rPr lang="nb-NO" sz="1300" dirty="0"/>
              <a:t> rundskrivet fortløpende. </a:t>
            </a:r>
          </a:p>
          <a:p>
            <a:r>
              <a:rPr lang="nb-NO" sz="1300" dirty="0"/>
              <a:t>For eksempel når det kommer </a:t>
            </a:r>
            <a:r>
              <a:rPr lang="nb-NO" sz="1300" b="1" dirty="0"/>
              <a:t>ny barnelov og forvaltningslov</a:t>
            </a:r>
            <a:r>
              <a:rPr lang="nb-NO" sz="1300" dirty="0"/>
              <a:t>.</a:t>
            </a:r>
          </a:p>
          <a:p>
            <a:endParaRPr lang="nb-NO" sz="1400" dirty="0">
              <a:solidFill>
                <a:srgbClr val="000000"/>
              </a:solidFill>
              <a:ea typeface="Calibri"/>
              <a:cs typeface="Calibri"/>
            </a:endParaRPr>
          </a:p>
        </p:txBody>
      </p:sp>
      <p:sp>
        <p:nvSpPr>
          <p:cNvPr id="4" name="Slide Number Placeholder 3"/>
          <p:cNvSpPr>
            <a:spLocks noGrp="1"/>
          </p:cNvSpPr>
          <p:nvPr>
            <p:ph type="sldNum" sz="quarter" idx="5"/>
          </p:nvPr>
        </p:nvSpPr>
        <p:spPr/>
        <p:txBody>
          <a:bodyPr/>
          <a:lstStyle/>
          <a:p>
            <a:pPr defTabSz="955679">
              <a:defRPr/>
            </a:pPr>
            <a:fld id="{089F2583-61A8-417A-A5D5-F76910D02A27}" type="slidenum">
              <a:rPr lang="nb-NO">
                <a:solidFill>
                  <a:prstClr val="black"/>
                </a:solidFill>
                <a:latin typeface="Calibri" panose="020F0502020204030204"/>
              </a:rPr>
              <a:pPr defTabSz="955679">
                <a:defRPr/>
              </a:pPr>
              <a:t>11</a:t>
            </a:fld>
            <a:endParaRPr lang="nb-NO">
              <a:solidFill>
                <a:prstClr val="black"/>
              </a:solidFill>
              <a:latin typeface="Calibri" panose="020F0502020204030204"/>
            </a:endParaRPr>
          </a:p>
        </p:txBody>
      </p:sp>
    </p:spTree>
    <p:extLst>
      <p:ext uri="{BB962C8B-B14F-4D97-AF65-F5344CB8AC3E}">
        <p14:creationId xmlns:p14="http://schemas.microsoft.com/office/powerpoint/2010/main" val="65088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O" dirty="0"/>
          </a:p>
          <a:p>
            <a:r>
              <a:rPr lang="en-NO" dirty="0"/>
              <a:t>Bufdir har fått i oppdrag å revidere veilederen for Statsforvalterens tilsyn med krisesentertilbudet i kommunene</a:t>
            </a:r>
            <a:r>
              <a:rPr lang="nb-NO"/>
              <a:t> nå i 2026</a:t>
            </a:r>
            <a:r>
              <a:rPr lang="en-NO"/>
              <a:t> </a:t>
            </a:r>
            <a:endParaRPr lang="nb-NO" dirty="0"/>
          </a:p>
          <a:p>
            <a:endParaRPr lang="nb-NO" dirty="0"/>
          </a:p>
          <a:p>
            <a:r>
              <a:rPr lang="nb-NO" dirty="0"/>
              <a:t>Statsforvalteren fører tilsyn med kommunenes krisesentertilbud etter krisesenterlova § 9. </a:t>
            </a:r>
          </a:p>
          <a:p>
            <a:r>
              <a:rPr lang="nb-NO" dirty="0"/>
              <a:t>Det føres tilsyn med §§ 2-4 om krav til krisesentertilbudet, individuell tilrettelegging og samarbeid og samordning med andre instanser, samt kommunenes internkontroll.</a:t>
            </a:r>
          </a:p>
          <a:p>
            <a:endParaRPr lang="nb-NO" dirty="0"/>
          </a:p>
          <a:p>
            <a:r>
              <a:rPr lang="nb-NO" dirty="0"/>
              <a:t>Det fins en veileder fra 2010, den må oppdateres. Kan være et praktisk verktøy i tilsynsarbeidet.</a:t>
            </a:r>
          </a:p>
          <a:p>
            <a:endParaRPr lang="nb-NO" dirty="0"/>
          </a:p>
          <a:p>
            <a:r>
              <a:rPr lang="en-NO" dirty="0"/>
              <a:t>Målet er at veilederen skal bli tydeligere og gi klarere føringer for tilsynet. Dette vil på sikt styrke krisesentertilbudet. </a:t>
            </a:r>
          </a:p>
          <a:p>
            <a:endParaRPr lang="en-NO" dirty="0"/>
          </a:p>
          <a:p>
            <a:endParaRPr lang="en-NO" dirty="0"/>
          </a:p>
        </p:txBody>
      </p:sp>
      <p:sp>
        <p:nvSpPr>
          <p:cNvPr id="4" name="Slide Number Placeholder 3"/>
          <p:cNvSpPr>
            <a:spLocks noGrp="1"/>
          </p:cNvSpPr>
          <p:nvPr>
            <p:ph type="sldNum" sz="quarter" idx="5"/>
          </p:nvPr>
        </p:nvSpPr>
        <p:spPr/>
        <p:txBody>
          <a:bodyPr/>
          <a:lstStyle/>
          <a:p>
            <a:fld id="{19ADAA56-3BC1-41EE-A3D2-B8F84A52F325}" type="slidenum">
              <a:rPr lang="nb-NO" smtClean="0"/>
              <a:t>12</a:t>
            </a:fld>
            <a:endParaRPr lang="nb-NO"/>
          </a:p>
        </p:txBody>
      </p:sp>
    </p:spTree>
    <p:extLst>
      <p:ext uri="{BB962C8B-B14F-4D97-AF65-F5344CB8AC3E}">
        <p14:creationId xmlns:p14="http://schemas.microsoft.com/office/powerpoint/2010/main" val="1180602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solidFill>
                <a:srgbClr val="FF0000"/>
              </a:solidFill>
            </a:endParaRPr>
          </a:p>
          <a:p>
            <a:r>
              <a:rPr lang="nb-NO"/>
              <a:t>Vi skal først gå gjennom endringene i krisesenterloven, som trådte i kraft 1. januar i år. </a:t>
            </a:r>
          </a:p>
          <a:p>
            <a:endParaRPr lang="nb-NO" dirty="0"/>
          </a:p>
          <a:p>
            <a:r>
              <a:rPr lang="nb-NO" dirty="0"/>
              <a:t>Det er gjort endringer i </a:t>
            </a:r>
            <a:r>
              <a:rPr lang="nb-NO"/>
              <a:t>4 paragrafer – det er for det første </a:t>
            </a:r>
            <a:r>
              <a:rPr lang="nb-NO" dirty="0"/>
              <a:t>§ 2 og § 3, som gjelder krav til krisesentertilbudet og individuell tilrettelegging av tilbudet. I tillegg har loven fått to nye bestemmelser, §§ 5 a og 5 b, som gjelder behandling av personopplysninger og tilgang til taushetsbelagte opplysninger fra Folkeregisteret. </a:t>
            </a:r>
          </a:p>
          <a:p>
            <a:endParaRPr lang="nb-NO" dirty="0"/>
          </a:p>
          <a:p>
            <a:r>
              <a:rPr lang="nb-NO" dirty="0"/>
              <a:t>Vi skal se nærmere på hver av disse paragrafene, og si noe om bakgrunnen for lovendringene, og hva de innebærer. </a:t>
            </a:r>
          </a:p>
          <a:p>
            <a:endParaRPr lang="nb-NO" dirty="0"/>
          </a:p>
          <a:p>
            <a:r>
              <a:rPr lang="nb-NO" dirty="0"/>
              <a:t>Deretter skal vi fortelle litt om det nye rundskrivet til krisesenterloven, og til sist si litt om </a:t>
            </a:r>
            <a:r>
              <a:rPr lang="nb-NO" err="1"/>
              <a:t>Bufdirs</a:t>
            </a:r>
            <a:r>
              <a:rPr lang="nb-NO" dirty="0"/>
              <a:t> arbeid med å oppdatere veilederen om statsforvalterens tilsyn med </a:t>
            </a:r>
            <a:r>
              <a:rPr lang="nb-NO"/>
              <a:t>kommunenes krisesentertilbud</a:t>
            </a:r>
            <a:r>
              <a:rPr lang="nb-NO" dirty="0"/>
              <a:t>. </a:t>
            </a:r>
          </a:p>
        </p:txBody>
      </p:sp>
      <p:sp>
        <p:nvSpPr>
          <p:cNvPr id="4" name="Plassholder for lysbildenummer 3"/>
          <p:cNvSpPr>
            <a:spLocks noGrp="1"/>
          </p:cNvSpPr>
          <p:nvPr>
            <p:ph type="sldNum" sz="quarter" idx="5"/>
          </p:nvPr>
        </p:nvSpPr>
        <p:spPr/>
        <p:txBody>
          <a:bodyPr/>
          <a:lstStyle/>
          <a:p>
            <a:fld id="{089F2583-61A8-417A-A5D5-F76910D02A27}" type="slidenum">
              <a:rPr lang="nb-NO" smtClean="0"/>
              <a:t>2</a:t>
            </a:fld>
            <a:endParaRPr lang="nb-NO"/>
          </a:p>
        </p:txBody>
      </p:sp>
    </p:spTree>
    <p:extLst>
      <p:ext uri="{BB962C8B-B14F-4D97-AF65-F5344CB8AC3E}">
        <p14:creationId xmlns:p14="http://schemas.microsoft.com/office/powerpoint/2010/main" val="3110174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DB5C6-EC44-E756-8089-ED76DA8A9873}"/>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0D9CF7A9-D71A-5D88-F180-18FBE0F0FCF5}"/>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5ABF140D-068E-C7C8-D5EA-1A794435E207}"/>
              </a:ext>
            </a:extLst>
          </p:cNvPr>
          <p:cNvSpPr>
            <a:spLocks noGrp="1"/>
          </p:cNvSpPr>
          <p:nvPr>
            <p:ph type="body" idx="1"/>
          </p:nvPr>
        </p:nvSpPr>
        <p:spPr/>
        <p:txBody>
          <a:bodyPr/>
          <a:lstStyle/>
          <a:p>
            <a:br>
              <a:rPr lang="nb-NO" dirty="0">
                <a:cs typeface="+mn-lt"/>
              </a:rPr>
            </a:br>
            <a:r>
              <a:rPr lang="nb-NO">
                <a:solidFill>
                  <a:srgbClr val="444444"/>
                </a:solidFill>
              </a:rPr>
              <a:t>2</a:t>
            </a:r>
            <a:r>
              <a:rPr lang="nb-NO"/>
              <a:t> endringer i denne bestemmelsen – den første endringen handler bare om plassering av tekst. Man har flyttet en del av teksten, den som er merket med gult, fra andre ledd og ned til et nytt tredje ledd. </a:t>
            </a:r>
            <a:endParaRPr lang="nb-NO">
              <a:solidFill>
                <a:srgbClr val="444444"/>
              </a:solidFill>
            </a:endParaRPr>
          </a:p>
          <a:p>
            <a:br>
              <a:rPr lang="nb-NO" dirty="0">
                <a:cs typeface="+mn-lt"/>
              </a:rPr>
            </a:br>
            <a:r>
              <a:rPr lang="nb-NO"/>
              <a:t>Det er ikke noen endring i selve innholdet – betydningen er helt den samme som før. Man har gjort det for å skille tydeligere mellom hva som handler om det som krisesentertilbudet skal omfatte – og hva som handler om det tilbudet skal gi brukerne. </a:t>
            </a:r>
            <a:endParaRPr lang="nb-NO">
              <a:solidFill>
                <a:srgbClr val="444444"/>
              </a:solidFill>
            </a:endParaRPr>
          </a:p>
          <a:p>
            <a:endParaRPr lang="nb-NO">
              <a:solidFill>
                <a:srgbClr val="444444"/>
              </a:solidFill>
            </a:endParaRPr>
          </a:p>
          <a:p>
            <a:r>
              <a:rPr lang="nb-NO" dirty="0"/>
              <a:t>Den andre endringen - grønn merking. Tidligere stod det at tilbudet skal omfatte «oppfølging i reetableringsfasen, jf. § 4». Nå har man lagt til at dette skal skje «</a:t>
            </a:r>
            <a:r>
              <a:rPr lang="nb-NO" i="1" dirty="0"/>
              <a:t>i samarbeid med andre deler av tjenesteapparatet</a:t>
            </a:r>
            <a:r>
              <a:rPr lang="nb-NO"/>
              <a:t>». Det er kommunen som er pålagt å sørge for dette. Men det er ikke  en ny plikt for kommunen – de hadde den også før lovendringen. Ikke en endring av rettstilstanden – medfører ikke noen nye oppgaver for kommunene. </a:t>
            </a:r>
            <a:endParaRPr lang="en-US">
              <a:solidFill>
                <a:srgbClr val="444444"/>
              </a:solidFill>
            </a:endParaRPr>
          </a:p>
          <a:p>
            <a:endParaRPr lang="nb-NO" dirty="0"/>
          </a:p>
          <a:p>
            <a:r>
              <a:rPr lang="nb-NO"/>
              <a:t>Grunnen til at man har valgt å tydeliggjøre i lovteksten at oppfølging i reetableringsfasen skal skje i samarbeid med andre tjenester – er </a:t>
            </a:r>
            <a:r>
              <a:rPr lang="nb-NO">
                <a:solidFill>
                  <a:srgbClr val="000000"/>
                </a:solidFill>
              </a:rPr>
              <a:t>at</a:t>
            </a:r>
            <a:r>
              <a:rPr lang="nb-NO"/>
              <a:t> det har kommet fram at en del kommuner mangler gode rutiner for dette. Oppfølgingen både under og etter et opphold på krisesenter er for lite systematisert. Det har også vist seg at flere kommuner synes det er uklart hvilken tjeneste som egentlig har ansvaret for å koordinere tilbudet i reetableringsfasen. I praksis tar mange krisesentre på seg en for stor del av ansvaret for reetableringsprosessen – og lovgiver er opptatt av at andre relevante tjenester skal inn så fort som mulig. </a:t>
            </a:r>
            <a:br>
              <a:rPr lang="nb-NO" dirty="0">
                <a:cs typeface="+mn-lt"/>
              </a:rPr>
            </a:br>
            <a:endParaRPr lang="nb-NO" dirty="0"/>
          </a:p>
          <a:p>
            <a:endParaRPr lang="nb-NO"/>
          </a:p>
          <a:p>
            <a:pPr>
              <a:buFont typeface="Arial" panose="020B0604020202020204" pitchFamily="34" charset="0"/>
            </a:pPr>
            <a:endParaRPr lang="nb-NO">
              <a:ea typeface="Calibri"/>
              <a:cs typeface="Calibri"/>
            </a:endParaRPr>
          </a:p>
          <a:p>
            <a:pPr>
              <a:buFont typeface="Arial" panose="020B0604020202020204" pitchFamily="34" charset="0"/>
            </a:pPr>
            <a:endParaRPr lang="nb-NO">
              <a:solidFill>
                <a:srgbClr val="000000"/>
              </a:solidFill>
              <a:ea typeface="Calibri"/>
              <a:cs typeface="Calibri"/>
            </a:endParaRPr>
          </a:p>
          <a:p>
            <a:endParaRPr lang="en-GB">
              <a:solidFill>
                <a:srgbClr val="000000"/>
              </a:solidFill>
              <a:ea typeface="Calibri" panose="020F0502020204030204"/>
              <a:cs typeface="Calibri" panose="020F0502020204030204"/>
            </a:endParaRPr>
          </a:p>
          <a:p>
            <a:endParaRPr lang="nb-NO">
              <a:solidFill>
                <a:srgbClr val="000000"/>
              </a:solidFill>
              <a:ea typeface="Calibri" panose="020F0502020204030204"/>
              <a:cs typeface="Calibri" panose="020F0502020204030204"/>
            </a:endParaRPr>
          </a:p>
          <a:p>
            <a:pPr>
              <a:buFont typeface="Arial" panose="020B0604020202020204" pitchFamily="34" charset="0"/>
            </a:pPr>
            <a:endParaRPr lang="nb-NO">
              <a:solidFill>
                <a:srgbClr val="000000"/>
              </a:solidFill>
              <a:ea typeface="Calibri" panose="020F0502020204030204"/>
              <a:cs typeface="Calibri" panose="020F0502020204030204"/>
            </a:endParaRPr>
          </a:p>
        </p:txBody>
      </p:sp>
      <p:sp>
        <p:nvSpPr>
          <p:cNvPr id="4" name="Plassholder for lysbildenummer 3">
            <a:extLst>
              <a:ext uri="{FF2B5EF4-FFF2-40B4-BE49-F238E27FC236}">
                <a16:creationId xmlns:a16="http://schemas.microsoft.com/office/drawing/2014/main" id="{F12C5FC3-8855-9148-2997-562048AF135D}"/>
              </a:ext>
            </a:extLst>
          </p:cNvPr>
          <p:cNvSpPr>
            <a:spLocks noGrp="1"/>
          </p:cNvSpPr>
          <p:nvPr>
            <p:ph type="sldNum" sz="quarter" idx="5"/>
          </p:nvPr>
        </p:nvSpPr>
        <p:spPr/>
        <p:txBody>
          <a:bodyPr/>
          <a:lstStyle/>
          <a:p>
            <a:fld id="{089F2583-61A8-417A-A5D5-F76910D02A27}" type="slidenum">
              <a:rPr lang="nb-NO" smtClean="0"/>
              <a:t>3</a:t>
            </a:fld>
            <a:endParaRPr lang="nb-NO"/>
          </a:p>
        </p:txBody>
      </p:sp>
    </p:spTree>
    <p:extLst>
      <p:ext uri="{BB962C8B-B14F-4D97-AF65-F5344CB8AC3E}">
        <p14:creationId xmlns:p14="http://schemas.microsoft.com/office/powerpoint/2010/main" val="22392908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dirty="0">
              <a:solidFill>
                <a:srgbClr val="FF0000"/>
              </a:solidFill>
            </a:endParaRPr>
          </a:p>
          <a:p>
            <a:r>
              <a:rPr lang="nb-NO"/>
              <a:t>Andre tjenester skal inn så tidlig som mulig i reetableringsfasen – viktig å vite når reetableringsfasen begynner. </a:t>
            </a:r>
            <a:endParaRPr lang="en-US">
              <a:ea typeface="Calibri" panose="020F0502020204030204"/>
              <a:cs typeface="Calibri" panose="020F0502020204030204"/>
            </a:endParaRPr>
          </a:p>
          <a:p>
            <a:endParaRPr lang="nb-NO"/>
          </a:p>
          <a:p>
            <a:r>
              <a:rPr lang="nb-NO">
                <a:ea typeface="Calibri" panose="020F0502020204030204"/>
                <a:cs typeface="Calibri" panose="020F0502020204030204"/>
              </a:rPr>
              <a:t>Dette er noe som har vært litt uklart tidligere – for verken krisesenterloven eller de opprinnelige forarbeidene gir noen definisjon av "reetableringsfasen". </a:t>
            </a:r>
          </a:p>
          <a:p>
            <a:endParaRPr lang="nb-NO" dirty="0"/>
          </a:p>
          <a:p>
            <a:r>
              <a:rPr lang="nb-NO"/>
              <a:t>Men nå er dette klargjort i de nye forarbeidene. Der står det at reetableringsfasen begynner allerede ved den første kontakten med krisesenteret – enten det skjer gjennom botilbudet, dagtilbudet, eller på telefon. Så det betyr at krisesenteret helt fra start skal etablere et samarbeid med andre relevante tjenester – og kommunen er ansvarlig for at krisesentertilbudet samvirker med andre tjenester til det beste for brukeren. Det er fortsatt opp til den enkelte kommune å bestemme hvordan dette skjer. </a:t>
            </a:r>
            <a:endParaRPr lang="en-US">
              <a:ea typeface="Calibri"/>
              <a:cs typeface="Calibri"/>
            </a:endParaRPr>
          </a:p>
          <a:p>
            <a:endParaRPr lang="nb-NO" dirty="0">
              <a:ea typeface="Calibri"/>
              <a:cs typeface="Calibri"/>
            </a:endParaRPr>
          </a:p>
          <a:p>
            <a:r>
              <a:rPr lang="nb-NO">
                <a:ea typeface="Calibri"/>
                <a:cs typeface="Calibri"/>
              </a:rPr>
              <a:t>Når slutter reetableringsfasen? </a:t>
            </a:r>
          </a:p>
          <a:p>
            <a:endParaRPr lang="nb-NO">
              <a:ea typeface="Calibri"/>
              <a:cs typeface="Calibri"/>
            </a:endParaRPr>
          </a:p>
          <a:p>
            <a:r>
              <a:rPr lang="en-US" err="1"/>
              <a:t>Forarbeidene</a:t>
            </a:r>
            <a:r>
              <a:rPr lang="en-US"/>
              <a:t> </a:t>
            </a:r>
            <a:r>
              <a:rPr lang="en-US" err="1"/>
              <a:t>sier</a:t>
            </a:r>
            <a:r>
              <a:rPr lang="en-US"/>
              <a:t> </a:t>
            </a:r>
            <a:r>
              <a:rPr lang="en-US" err="1"/>
              <a:t>ikke</a:t>
            </a:r>
            <a:r>
              <a:rPr lang="en-US"/>
              <a:t> </a:t>
            </a:r>
            <a:r>
              <a:rPr lang="en-US" err="1"/>
              <a:t>noe</a:t>
            </a:r>
            <a:r>
              <a:rPr lang="en-US"/>
              <a:t> </a:t>
            </a:r>
            <a:r>
              <a:rPr lang="en-US" err="1"/>
              <a:t>konkret</a:t>
            </a:r>
            <a:r>
              <a:rPr lang="en-US"/>
              <a:t> om </a:t>
            </a:r>
            <a:r>
              <a:rPr lang="en-US" err="1"/>
              <a:t>dette</a:t>
            </a:r>
            <a:r>
              <a:rPr lang="en-US"/>
              <a:t> - men </a:t>
            </a:r>
            <a:r>
              <a:rPr lang="en-US" err="1"/>
              <a:t>viser</a:t>
            </a:r>
            <a:r>
              <a:rPr lang="en-US"/>
              <a:t> </a:t>
            </a:r>
            <a:r>
              <a:rPr lang="en-US" err="1"/>
              <a:t>til</a:t>
            </a:r>
            <a:r>
              <a:rPr lang="en-US"/>
              <a:t> </a:t>
            </a:r>
            <a:r>
              <a:rPr lang="en-US" err="1"/>
              <a:t>erfaringene</a:t>
            </a:r>
            <a:r>
              <a:rPr lang="en-US"/>
              <a:t> med at </a:t>
            </a:r>
            <a:r>
              <a:rPr lang="en-US" err="1"/>
              <a:t>voldsutsatte</a:t>
            </a:r>
            <a:r>
              <a:rPr lang="en-US"/>
              <a:t> </a:t>
            </a:r>
            <a:r>
              <a:rPr lang="en-US" err="1"/>
              <a:t>kan</a:t>
            </a:r>
            <a:r>
              <a:rPr lang="en-US"/>
              <a:t> ha </a:t>
            </a:r>
            <a:r>
              <a:rPr lang="en-US" err="1"/>
              <a:t>behov</a:t>
            </a:r>
            <a:r>
              <a:rPr lang="en-US"/>
              <a:t> for </a:t>
            </a:r>
            <a:r>
              <a:rPr lang="en-US" err="1"/>
              <a:t>hjelp</a:t>
            </a:r>
            <a:r>
              <a:rPr lang="en-US"/>
              <a:t> over </a:t>
            </a:r>
            <a:r>
              <a:rPr lang="en-US" err="1"/>
              <a:t>lengre</a:t>
            </a:r>
            <a:r>
              <a:rPr lang="en-US"/>
              <a:t> </a:t>
            </a:r>
            <a:r>
              <a:rPr lang="en-US" err="1"/>
              <a:t>tid</a:t>
            </a:r>
            <a:r>
              <a:rPr lang="en-US"/>
              <a:t>, </a:t>
            </a:r>
            <a:r>
              <a:rPr lang="en-US" err="1"/>
              <a:t>også</a:t>
            </a:r>
            <a:r>
              <a:rPr lang="en-US"/>
              <a:t> </a:t>
            </a:r>
            <a:r>
              <a:rPr lang="en-US" err="1"/>
              <a:t>etter</a:t>
            </a:r>
            <a:r>
              <a:rPr lang="en-US"/>
              <a:t> at de </a:t>
            </a:r>
            <a:r>
              <a:rPr lang="en-US" err="1"/>
              <a:t>har</a:t>
            </a:r>
            <a:r>
              <a:rPr lang="en-US"/>
              <a:t> </a:t>
            </a:r>
            <a:r>
              <a:rPr lang="en-US" err="1"/>
              <a:t>flyttet</a:t>
            </a:r>
            <a:r>
              <a:rPr lang="en-US"/>
              <a:t> </a:t>
            </a:r>
            <a:r>
              <a:rPr lang="en-US" err="1"/>
              <a:t>ut</a:t>
            </a:r>
            <a:r>
              <a:rPr lang="en-US"/>
              <a:t> </a:t>
            </a:r>
            <a:r>
              <a:rPr lang="en-US" err="1"/>
              <a:t>fra</a:t>
            </a:r>
            <a:r>
              <a:rPr lang="en-US"/>
              <a:t> </a:t>
            </a:r>
            <a:r>
              <a:rPr lang="en-US" err="1"/>
              <a:t>krisesenteret</a:t>
            </a:r>
            <a:r>
              <a:rPr lang="en-US"/>
              <a:t>. </a:t>
            </a:r>
            <a:r>
              <a:rPr lang="en-US" err="1"/>
              <a:t>Også</a:t>
            </a:r>
            <a:r>
              <a:rPr lang="en-US"/>
              <a:t> </a:t>
            </a:r>
            <a:r>
              <a:rPr lang="en-US" err="1"/>
              <a:t>sier</a:t>
            </a:r>
            <a:r>
              <a:rPr lang="en-US"/>
              <a:t> de at </a:t>
            </a:r>
            <a:r>
              <a:rPr lang="en-US" err="1"/>
              <a:t>voldsutsatte</a:t>
            </a:r>
            <a:r>
              <a:rPr lang="en-US"/>
              <a:t> </a:t>
            </a:r>
            <a:r>
              <a:rPr lang="en-US" err="1"/>
              <a:t>må</a:t>
            </a:r>
            <a:r>
              <a:rPr lang="en-US"/>
              <a:t> </a:t>
            </a:r>
            <a:r>
              <a:rPr lang="en-US" err="1"/>
              <a:t>følges</a:t>
            </a:r>
            <a:r>
              <a:rPr lang="en-US"/>
              <a:t> </a:t>
            </a:r>
            <a:r>
              <a:rPr lang="en-US" err="1"/>
              <a:t>opp</a:t>
            </a:r>
            <a:r>
              <a:rPr lang="en-US"/>
              <a:t> </a:t>
            </a:r>
            <a:r>
              <a:rPr lang="en-US" err="1"/>
              <a:t>så</a:t>
            </a:r>
            <a:r>
              <a:rPr lang="en-US"/>
              <a:t> </a:t>
            </a:r>
            <a:r>
              <a:rPr lang="en-US" err="1"/>
              <a:t>lenge</a:t>
            </a:r>
            <a:r>
              <a:rPr lang="en-US"/>
              <a:t> det </a:t>
            </a:r>
            <a:r>
              <a:rPr lang="en-US" err="1"/>
              <a:t>trengs</a:t>
            </a:r>
            <a:r>
              <a:rPr lang="en-US"/>
              <a:t> for å </a:t>
            </a:r>
            <a:r>
              <a:rPr lang="en-US" err="1"/>
              <a:t>få</a:t>
            </a:r>
            <a:r>
              <a:rPr lang="en-US"/>
              <a:t> </a:t>
            </a:r>
            <a:r>
              <a:rPr lang="en-US" err="1"/>
              <a:t>til</a:t>
            </a:r>
            <a:r>
              <a:rPr lang="en-US"/>
              <a:t> </a:t>
            </a:r>
            <a:r>
              <a:rPr lang="en-US" err="1"/>
              <a:t>en</a:t>
            </a:r>
            <a:r>
              <a:rPr lang="en-US"/>
              <a:t> </a:t>
            </a:r>
            <a:r>
              <a:rPr lang="en-US" err="1"/>
              <a:t>vellykket</a:t>
            </a:r>
            <a:r>
              <a:rPr lang="en-US"/>
              <a:t> </a:t>
            </a:r>
            <a:r>
              <a:rPr lang="en-US" err="1"/>
              <a:t>etablering</a:t>
            </a:r>
            <a:r>
              <a:rPr lang="en-US"/>
              <a:t>. </a:t>
            </a:r>
            <a:endParaRPr lang="en-US">
              <a:solidFill>
                <a:srgbClr val="000000"/>
              </a:solidFill>
              <a:ea typeface="Calibri"/>
              <a:cs typeface="Calibri"/>
            </a:endParaRPr>
          </a:p>
          <a:p>
            <a:endParaRPr lang="nb-NO">
              <a:ea typeface="Calibri"/>
              <a:cs typeface="Calibri"/>
            </a:endParaRPr>
          </a:p>
          <a:p>
            <a:r>
              <a:rPr lang="nb-NO">
                <a:solidFill>
                  <a:srgbClr val="000000"/>
                </a:solidFill>
                <a:ea typeface="Calibri"/>
                <a:cs typeface="Calibri" panose="020F0502020204030204"/>
              </a:rPr>
              <a:t>Det er kommunen selv som må ta stilling til hvilken tjeneste som skal koordinere hjelpen rundt brukerne av krisesenteret – og at alle tjenestene vet hvilket ansvar de har. Nyttig verktøy: den nasjonale veilederen om samarbeid om tjenester til barn, unge og deres familier.</a:t>
            </a:r>
          </a:p>
          <a:p>
            <a:endParaRPr lang="nb-NO">
              <a:solidFill>
                <a:srgbClr val="000000"/>
              </a:solidFill>
              <a:ea typeface="Calibri"/>
              <a:cs typeface="Calibri" panose="020F0502020204030204"/>
            </a:endParaRPr>
          </a:p>
          <a:p>
            <a:endParaRPr lang="nb-NO">
              <a:ea typeface="Calibri" panose="020F0502020204030204"/>
              <a:cs typeface="Calibri" panose="020F0502020204030204"/>
            </a:endParaRPr>
          </a:p>
          <a:p>
            <a:pPr marL="238920" indent="-238920">
              <a:buAutoNum type="arabicPeriod"/>
            </a:pPr>
            <a:endParaRPr lang="nb-NO">
              <a:ea typeface="Calibri" panose="020F0502020204030204"/>
              <a:cs typeface="Calibri" panose="020F0502020204030204"/>
            </a:endParaRPr>
          </a:p>
          <a:p>
            <a:endParaRPr lang="nb-NO">
              <a:ea typeface="Calibri" panose="020F0502020204030204"/>
              <a:cs typeface="Calibri" panose="020F0502020204030204"/>
            </a:endParaRPr>
          </a:p>
          <a:p>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9F2583-61A8-417A-A5D5-F76910D02A27}" type="slidenum">
              <a:rPr lang="nb-NO" smtClean="0"/>
              <a:t>4</a:t>
            </a:fld>
            <a:endParaRPr lang="nb-NO"/>
          </a:p>
        </p:txBody>
      </p:sp>
    </p:spTree>
    <p:extLst>
      <p:ext uri="{BB962C8B-B14F-4D97-AF65-F5344CB8AC3E}">
        <p14:creationId xmlns:p14="http://schemas.microsoft.com/office/powerpoint/2010/main" val="3416935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a:t>2 endringer. </a:t>
            </a:r>
            <a:endParaRPr lang="nb-NO" dirty="0"/>
          </a:p>
          <a:p>
            <a:endParaRPr lang="nb-NO" dirty="0">
              <a:ea typeface="Calibri"/>
              <a:cs typeface="Calibri"/>
            </a:endParaRPr>
          </a:p>
          <a:p>
            <a:r>
              <a:rPr lang="nb-NO" dirty="0"/>
              <a:t>Den første endringen er i første ledd, andre punktum. Der er det nå lovfestet et krav om </a:t>
            </a:r>
            <a:r>
              <a:rPr lang="nb-NO" b="1" dirty="0"/>
              <a:t>likeverdige, alternative krisesentertilbud </a:t>
            </a:r>
            <a:r>
              <a:rPr lang="nb-NO" dirty="0"/>
              <a:t>– for de brukerne som ikke kan benytte det vanlige tilbudet ved krisesenteret. Dette kravet gjaldt også før lovendringen, så kommunen har ikke fått  noen nye plikter. Men det var behov for å  ta et rettslig grep for å gjøre det enda tydeligere at kommunen har dette ansvaret. </a:t>
            </a:r>
            <a:endParaRPr lang="nb-NO" dirty="0">
              <a:ea typeface="Calibri"/>
              <a:cs typeface="Calibri"/>
            </a:endParaRPr>
          </a:p>
          <a:p>
            <a:endParaRPr lang="nb-NO" dirty="0"/>
          </a:p>
          <a:p>
            <a:r>
              <a:rPr lang="nb-NO" dirty="0">
                <a:cs typeface="+mn-lt"/>
              </a:rPr>
              <a:t>Grunnen til dette er at man har sett at enkelte grupper ikke alltid får et likeverdig krisesentertilbud. Dette gjelder for eksempel voldsutsatte med rusmiddelproblemer og psykiske lidelser. Noen har også en atferd som gjør at de ikke kan bo sammen med andre brukere. </a:t>
            </a:r>
            <a:r>
              <a:rPr lang="nb-NO" dirty="0"/>
              <a:t>Når krisesentrene ikke har tilgang til separate botilbud, så får disse personene rett og slett ikke noe botilbud – de blir avvist. </a:t>
            </a:r>
          </a:p>
          <a:p>
            <a:endParaRPr lang="nb-NO" dirty="0"/>
          </a:p>
          <a:p>
            <a:r>
              <a:rPr lang="nb-NO" dirty="0"/>
              <a:t>Stortinget har vært spesielt opptatt av krisesentertilbudet til voldsutsatte med rusproblemer – og har fattet flere anmodningsvedtak om dette. I juni 2023 fattet Stortinget anmodningsvedtak, der de ba regjeringen fremme forslag om endringer i krisesenterloven, for å tydeliggjøre kommunens ansvar for krisesentertilbudet til utsatte grupper. </a:t>
            </a:r>
          </a:p>
          <a:p>
            <a:endParaRPr lang="nb-NO" dirty="0">
              <a:solidFill>
                <a:srgbClr val="FF0000"/>
              </a:solidFill>
            </a:endParaRPr>
          </a:p>
          <a:p>
            <a:r>
              <a:rPr lang="nb-NO" dirty="0"/>
              <a:t>Den andre endringen i § 3 er et nytt tredje ledd. Der er det slått fast at de særlige rettighetene til samiske brukere skal ivaretas i krisesentertilbudet.</a:t>
            </a:r>
            <a:endParaRPr lang="nb-NO" dirty="0">
              <a:ea typeface="Calibri"/>
              <a:cs typeface="Calibri"/>
            </a:endParaRPr>
          </a:p>
          <a:p>
            <a:r>
              <a:rPr lang="nb-NO" dirty="0">
                <a:ea typeface="Calibri"/>
                <a:cs typeface="+mn-lt"/>
              </a:rPr>
              <a:t>Det</a:t>
            </a:r>
            <a:r>
              <a:rPr lang="nb-NO" dirty="0"/>
              <a:t> betyr ikke at samiske voldsutsatte får noen nye rettigheter - de har allerede krav på et likeverdig tjenestetilbud, på lik linje med alle andre – og tilpasset sine behov. Men lovgiver har valgt å omtale samiske voldsutsatte direkte i lovteksten for å understreke kommunenes ansvar for å gi et individuelt og tilpasset tilbud også til samiske brukere. </a:t>
            </a:r>
            <a:endParaRPr lang="nb-NO" dirty="0">
              <a:ea typeface="Calibri"/>
              <a:cs typeface="Calibri"/>
            </a:endParaRPr>
          </a:p>
          <a:p>
            <a:endParaRPr lang="nb-NO" dirty="0"/>
          </a:p>
          <a:p>
            <a:r>
              <a:rPr lang="nb-NO" dirty="0">
                <a:ea typeface="Calibri"/>
                <a:cs typeface="Calibri"/>
              </a:rPr>
              <a:t>Bakgrunnen for denne endringen er at krisesentertilbudet er lite tilrettelagt for den samiske befolkningen. Det finnes lite informasjon på samisk – mange krisesentre mangler kunnskap om samisk kultur – og det mangler ansatte som snakker samisk. </a:t>
            </a:r>
            <a:endParaRPr lang="en-GB">
              <a:solidFill>
                <a:srgbClr val="444444"/>
              </a:solidFill>
              <a:ea typeface="Calibri"/>
              <a:cs typeface="Calibri"/>
            </a:endParaRPr>
          </a:p>
          <a:p>
            <a:r>
              <a:rPr lang="en-GB" dirty="0" err="1"/>
              <a:t>Hensikten</a:t>
            </a:r>
            <a:r>
              <a:rPr lang="en-GB" dirty="0"/>
              <a:t> med </a:t>
            </a:r>
            <a:r>
              <a:rPr lang="en-GB" dirty="0" err="1"/>
              <a:t>lovendringen</a:t>
            </a:r>
            <a:r>
              <a:rPr lang="en-GB" dirty="0"/>
              <a:t> er at </a:t>
            </a:r>
            <a:r>
              <a:rPr lang="en-GB" dirty="0" err="1"/>
              <a:t>kommunene</a:t>
            </a:r>
            <a:r>
              <a:rPr lang="en-GB" dirty="0"/>
              <a:t> </a:t>
            </a:r>
            <a:r>
              <a:rPr lang="en-GB" dirty="0" err="1"/>
              <a:t>skal</a:t>
            </a:r>
            <a:r>
              <a:rPr lang="en-GB" dirty="0"/>
              <a:t> </a:t>
            </a:r>
            <a:r>
              <a:rPr lang="en-GB" dirty="0" err="1"/>
              <a:t>få</a:t>
            </a:r>
            <a:r>
              <a:rPr lang="en-GB" dirty="0"/>
              <a:t> et </a:t>
            </a:r>
            <a:r>
              <a:rPr lang="en-GB" dirty="0" err="1"/>
              <a:t>tydeligere</a:t>
            </a:r>
            <a:r>
              <a:rPr lang="en-GB" dirty="0"/>
              <a:t> </a:t>
            </a:r>
            <a:r>
              <a:rPr lang="en-GB" dirty="0" err="1"/>
              <a:t>fokus</a:t>
            </a:r>
            <a:r>
              <a:rPr lang="en-GB" dirty="0"/>
              <a:t> </a:t>
            </a:r>
            <a:r>
              <a:rPr lang="en-GB" dirty="0" err="1"/>
              <a:t>på</a:t>
            </a:r>
            <a:r>
              <a:rPr lang="en-GB" dirty="0"/>
              <a:t> </a:t>
            </a:r>
            <a:r>
              <a:rPr lang="en-GB" dirty="0" err="1"/>
              <a:t>samenes</a:t>
            </a:r>
            <a:r>
              <a:rPr lang="en-GB" dirty="0"/>
              <a:t> </a:t>
            </a:r>
            <a:r>
              <a:rPr lang="en-GB" dirty="0" err="1"/>
              <a:t>rettigheter</a:t>
            </a:r>
            <a:r>
              <a:rPr lang="en-GB" dirty="0"/>
              <a:t> </a:t>
            </a:r>
            <a:r>
              <a:rPr lang="en-GB" dirty="0" err="1"/>
              <a:t>og</a:t>
            </a:r>
            <a:r>
              <a:rPr lang="en-GB" dirty="0"/>
              <a:t> </a:t>
            </a:r>
            <a:r>
              <a:rPr lang="en-GB" dirty="0" err="1"/>
              <a:t>behov</a:t>
            </a:r>
            <a:r>
              <a:rPr lang="en-GB" dirty="0"/>
              <a:t>, </a:t>
            </a:r>
            <a:r>
              <a:rPr lang="en-GB" dirty="0" err="1"/>
              <a:t>slik</a:t>
            </a:r>
            <a:r>
              <a:rPr lang="en-GB" dirty="0"/>
              <a:t> at </a:t>
            </a:r>
            <a:r>
              <a:rPr lang="en-GB" dirty="0" err="1"/>
              <a:t>krisesentrene</a:t>
            </a:r>
            <a:r>
              <a:rPr lang="en-GB" dirty="0"/>
              <a:t> </a:t>
            </a:r>
            <a:r>
              <a:rPr lang="en-GB" dirty="0" err="1"/>
              <a:t>kan</a:t>
            </a:r>
            <a:r>
              <a:rPr lang="en-GB" dirty="0"/>
              <a:t> </a:t>
            </a:r>
            <a:r>
              <a:rPr lang="en-GB" dirty="0" err="1"/>
              <a:t>gi</a:t>
            </a:r>
            <a:r>
              <a:rPr lang="en-GB" dirty="0"/>
              <a:t> et </a:t>
            </a:r>
            <a:r>
              <a:rPr lang="en-GB" dirty="0" err="1"/>
              <a:t>tilpasset</a:t>
            </a:r>
            <a:r>
              <a:rPr lang="en-GB" dirty="0"/>
              <a:t> </a:t>
            </a:r>
            <a:r>
              <a:rPr lang="en-GB" dirty="0" err="1"/>
              <a:t>tilbud</a:t>
            </a:r>
            <a:r>
              <a:rPr lang="en-GB" dirty="0"/>
              <a:t>, </a:t>
            </a:r>
            <a:r>
              <a:rPr lang="en-GB" dirty="0" err="1"/>
              <a:t>og</a:t>
            </a:r>
            <a:r>
              <a:rPr lang="en-GB" dirty="0"/>
              <a:t> at de </a:t>
            </a:r>
            <a:r>
              <a:rPr lang="en-GB" dirty="0" err="1"/>
              <a:t>ansatte</a:t>
            </a:r>
            <a:r>
              <a:rPr lang="en-GB" dirty="0"/>
              <a:t> </a:t>
            </a:r>
            <a:r>
              <a:rPr lang="en-GB" dirty="0" err="1"/>
              <a:t>får</a:t>
            </a:r>
            <a:r>
              <a:rPr lang="en-GB" dirty="0"/>
              <a:t> </a:t>
            </a:r>
            <a:r>
              <a:rPr lang="en-GB" dirty="0" err="1"/>
              <a:t>tilstrekkelig</a:t>
            </a:r>
            <a:r>
              <a:rPr lang="en-GB" dirty="0"/>
              <a:t> </a:t>
            </a:r>
            <a:r>
              <a:rPr lang="en-GB" dirty="0" err="1"/>
              <a:t>kompetanse</a:t>
            </a:r>
            <a:r>
              <a:rPr lang="en-GB" dirty="0"/>
              <a:t> </a:t>
            </a:r>
            <a:r>
              <a:rPr lang="en-GB" dirty="0" err="1"/>
              <a:t>til</a:t>
            </a:r>
            <a:r>
              <a:rPr lang="en-GB" dirty="0"/>
              <a:t> å </a:t>
            </a:r>
            <a:r>
              <a:rPr lang="en-GB" dirty="0" err="1"/>
              <a:t>møte</a:t>
            </a:r>
            <a:r>
              <a:rPr lang="en-GB" dirty="0"/>
              <a:t> </a:t>
            </a:r>
            <a:r>
              <a:rPr lang="en-GB" dirty="0" err="1"/>
              <a:t>samiske</a:t>
            </a:r>
            <a:r>
              <a:rPr lang="en-GB" dirty="0"/>
              <a:t> </a:t>
            </a:r>
            <a:r>
              <a:rPr lang="en-GB" dirty="0" err="1"/>
              <a:t>brukere</a:t>
            </a:r>
            <a:r>
              <a:rPr lang="en-GB" dirty="0"/>
              <a:t> </a:t>
            </a:r>
            <a:r>
              <a:rPr lang="en-GB" dirty="0" err="1"/>
              <a:t>på</a:t>
            </a:r>
            <a:r>
              <a:rPr lang="en-GB" dirty="0"/>
              <a:t> </a:t>
            </a:r>
            <a:r>
              <a:rPr lang="en-GB" dirty="0" err="1"/>
              <a:t>en</a:t>
            </a:r>
            <a:r>
              <a:rPr lang="en-GB" dirty="0"/>
              <a:t> god </a:t>
            </a:r>
            <a:r>
              <a:rPr lang="en-GB" dirty="0" err="1"/>
              <a:t>måte</a:t>
            </a:r>
            <a:r>
              <a:rPr lang="en-GB" dirty="0"/>
              <a:t>.</a:t>
            </a:r>
            <a:endParaRPr lang="nb-NO" dirty="0"/>
          </a:p>
        </p:txBody>
      </p:sp>
      <p:sp>
        <p:nvSpPr>
          <p:cNvPr id="4" name="Slide Number Placeholder 3"/>
          <p:cNvSpPr>
            <a:spLocks noGrp="1"/>
          </p:cNvSpPr>
          <p:nvPr>
            <p:ph type="sldNum" sz="quarter" idx="5"/>
          </p:nvPr>
        </p:nvSpPr>
        <p:spPr/>
        <p:txBody>
          <a:bodyPr/>
          <a:lstStyle/>
          <a:p>
            <a:fld id="{089F2583-61A8-417A-A5D5-F76910D02A27}" type="slidenum">
              <a:rPr lang="nb-NO" smtClean="0"/>
              <a:t>5</a:t>
            </a:fld>
            <a:endParaRPr lang="nb-NO"/>
          </a:p>
        </p:txBody>
      </p:sp>
    </p:spTree>
    <p:extLst>
      <p:ext uri="{BB962C8B-B14F-4D97-AF65-F5344CB8AC3E}">
        <p14:creationId xmlns:p14="http://schemas.microsoft.com/office/powerpoint/2010/main" val="1699234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dirty="0"/>
          </a:p>
          <a:p>
            <a:r>
              <a:rPr lang="nb-NO"/>
              <a:t>Denne plikten som kommunen har til å sørge for likeverdige alternative krisesentertilbud  er som sagt ikke en ny plikt, men nå står den uttrykkelig i lovteksten. Det er kommunen – og ikke det enkelte krisesenteret – sitt ansvar. </a:t>
            </a:r>
            <a:endParaRPr lang="nb-NO" dirty="0"/>
          </a:p>
          <a:p>
            <a:endParaRPr lang="nb-NO" dirty="0"/>
          </a:p>
          <a:p>
            <a:r>
              <a:rPr lang="nb-NO"/>
              <a:t>Men først og fremst har kommunen plikt til å tilrettelegge for den enkelte bruker innenfor det ordinære krisesentertilbudet. </a:t>
            </a:r>
            <a:endParaRPr lang="nb-NO" dirty="0"/>
          </a:p>
          <a:p>
            <a:endParaRPr lang="nb-NO" dirty="0"/>
          </a:p>
          <a:p>
            <a:r>
              <a:rPr lang="nb-NO"/>
              <a:t>Ifølge lovteksten er det krav om tilrettelegging "så langt råd er" - men det betyr ikke at kommunen kan velge å la være å tilrettelegge. Det handler om er erkjennelse av at det finnes en praktisk grense for hva som er faktisk mulig å få til. </a:t>
            </a:r>
            <a:endParaRPr lang="nb-NO" dirty="0">
              <a:ea typeface="Calibri"/>
              <a:cs typeface="Calibri"/>
            </a:endParaRPr>
          </a:p>
          <a:p>
            <a:endParaRPr lang="nb-NO" dirty="0"/>
          </a:p>
          <a:p>
            <a:r>
              <a:rPr lang="nb-NO"/>
              <a:t>Hvis det faktisk ikke er mulig med tilrettelegging- så skal kommunen sørge for likeverdige alternative krisesentertilbud. Dette kan for eksempel være tilfellet for personer med alvorlige psykiske lidelser eller personer i aktiv rus. </a:t>
            </a:r>
            <a:endParaRPr lang="nb-NO" dirty="0"/>
          </a:p>
          <a:p>
            <a:endParaRPr lang="nb-NO" dirty="0">
              <a:ea typeface="Calibri"/>
              <a:cs typeface="Calibri"/>
            </a:endParaRPr>
          </a:p>
          <a:p>
            <a:r>
              <a:rPr lang="nb-NO"/>
              <a:t>Et viktig poeng er at det alternative krisesentertilbudet må oppfylle alle kravene i krisesenterloven. Det skal være et likeverdig tilbud, og da må det også holde samme standard som et ordinært krisesenter.</a:t>
            </a:r>
            <a:endParaRPr lang="nb-NO" dirty="0">
              <a:ea typeface="Calibri"/>
              <a:cs typeface="Calibri"/>
            </a:endParaRPr>
          </a:p>
          <a:p>
            <a:endParaRPr lang="nb-NO" dirty="0">
              <a:ea typeface="Calibri"/>
              <a:cs typeface="Calibri"/>
            </a:endParaRPr>
          </a:p>
          <a:p>
            <a:r>
              <a:rPr lang="nb-NO"/>
              <a:t>Kommunen kan for eksempel opprette egne krisesenterplasser innenfor andre tjenester – blant annet i institusjoner for behandling av psykiske lidelser eller rusproblemer. De kan også samarbeide med private eller frivillige aktører.</a:t>
            </a:r>
            <a:r>
              <a:rPr lang="nb-NO" dirty="0">
                <a:cs typeface="Calibri"/>
              </a:rPr>
              <a:t> </a:t>
            </a:r>
            <a:r>
              <a:rPr lang="nb-NO"/>
              <a:t>Det er opp til den enkelte kommune å bestemme hvordan dette skal organiseres. </a:t>
            </a:r>
            <a:endParaRPr lang="nb-NO" dirty="0">
              <a:ea typeface="Calibri"/>
              <a:cs typeface="Calibri"/>
            </a:endParaRPr>
          </a:p>
          <a:p>
            <a:endParaRPr lang="nb-NO" dirty="0">
              <a:ea typeface="Calibri"/>
              <a:cs typeface="Calibri"/>
            </a:endParaRPr>
          </a:p>
          <a:p>
            <a:r>
              <a:rPr lang="nb-NO"/>
              <a:t>Samtidig er det viktig å huske at krisesentertilbudet skal være et lavterskeltilbud for voldsutsatte – og ikke en behandlingsinstitusjon. Brukerne skal få et trygt sted å være, og de skal få psykososial støtte og hjelp til å bearbeide voldserfaringene og komme seg ut av en voldelig relasjon. Midlertidige botilbud eller botilbud for bostedsløse oppfyller ikke kravene i krisesenterloven.</a:t>
            </a:r>
            <a:endParaRPr lang="nb-NO" dirty="0">
              <a:ea typeface="Calibri"/>
              <a:cs typeface="Calibri"/>
            </a:endParaRPr>
          </a:p>
          <a:p>
            <a:endParaRPr lang="nb-NO" dirty="0">
              <a:ea typeface="Calibri"/>
              <a:cs typeface="Calibri"/>
            </a:endParaRPr>
          </a:p>
          <a:p>
            <a:r>
              <a:rPr lang="nb-NO"/>
              <a:t>Et annet viktig poeng er at kommunen ikke kan ha en rutine for å henvise enkelte grupper direkte til et alternativt tilbud. For eksempel kan man ikke automatisk plassere alle med funksjonsnedsettelser i et alternativt krisesentertilbud.</a:t>
            </a:r>
            <a:r>
              <a:rPr lang="nb-NO">
                <a:ea typeface="Calibri"/>
                <a:cs typeface="Calibri"/>
              </a:rPr>
              <a:t> Man skal gjøre en konkret vurdering av behovene til den enkelte brukeren, og prøve så godt man kan å legge til rette for dette på det ordinære krisesenteret. </a:t>
            </a:r>
            <a:endParaRPr lang="nb-NO">
              <a:solidFill>
                <a:srgbClr val="FF0000"/>
              </a:solidFill>
              <a:ea typeface="Calibri"/>
              <a:cs typeface="Calibri"/>
            </a:endParaRPr>
          </a:p>
          <a:p>
            <a:endParaRPr lang="nb-NO" dirty="0">
              <a:ea typeface="Calibri"/>
              <a:cs typeface="Calibri"/>
            </a:endParaRPr>
          </a:p>
          <a:p>
            <a:endParaRPr lang="nb-NO">
              <a:ea typeface="Calibri"/>
              <a:cs typeface="Calibri"/>
            </a:endParaRPr>
          </a:p>
          <a:p>
            <a:endParaRPr lang="nb-NO">
              <a:ea typeface="Calibri"/>
              <a:cs typeface="Calibri"/>
            </a:endParaRPr>
          </a:p>
        </p:txBody>
      </p:sp>
      <p:sp>
        <p:nvSpPr>
          <p:cNvPr id="4" name="Slide Number Placeholder 3"/>
          <p:cNvSpPr>
            <a:spLocks noGrp="1"/>
          </p:cNvSpPr>
          <p:nvPr>
            <p:ph type="sldNum" sz="quarter" idx="5"/>
          </p:nvPr>
        </p:nvSpPr>
        <p:spPr/>
        <p:txBody>
          <a:bodyPr/>
          <a:lstStyle/>
          <a:p>
            <a:fld id="{089F2583-61A8-417A-A5D5-F76910D02A27}" type="slidenum">
              <a:rPr lang="nb-NO" smtClean="0"/>
              <a:t>6</a:t>
            </a:fld>
            <a:endParaRPr lang="nb-NO"/>
          </a:p>
        </p:txBody>
      </p:sp>
    </p:spTree>
    <p:extLst>
      <p:ext uri="{BB962C8B-B14F-4D97-AF65-F5344CB8AC3E}">
        <p14:creationId xmlns:p14="http://schemas.microsoft.com/office/powerpoint/2010/main" val="2798689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000000"/>
              </a:solidFill>
              <a:ea typeface="Calibri"/>
              <a:cs typeface="Calibri"/>
            </a:endParaRPr>
          </a:p>
          <a:p>
            <a:r>
              <a:rPr lang="en-US" dirty="0" err="1">
                <a:solidFill>
                  <a:srgbClr val="000000"/>
                </a:solidFill>
                <a:ea typeface="Calibri"/>
                <a:cs typeface="Calibri"/>
              </a:rPr>
              <a:t>Hva</a:t>
            </a:r>
            <a:r>
              <a:rPr lang="en-US" dirty="0">
                <a:solidFill>
                  <a:srgbClr val="000000"/>
                </a:solidFill>
                <a:ea typeface="Calibri"/>
                <a:cs typeface="Calibri"/>
              </a:rPr>
              <a:t> </a:t>
            </a:r>
            <a:r>
              <a:rPr lang="en-US" dirty="0" err="1">
                <a:solidFill>
                  <a:srgbClr val="000000"/>
                </a:solidFill>
                <a:ea typeface="Calibri"/>
                <a:cs typeface="Calibri"/>
              </a:rPr>
              <a:t>kreves</a:t>
            </a:r>
            <a:r>
              <a:rPr lang="en-US" dirty="0">
                <a:solidFill>
                  <a:srgbClr val="000000"/>
                </a:solidFill>
                <a:ea typeface="Calibri"/>
                <a:cs typeface="Calibri"/>
              </a:rPr>
              <a:t> for å </a:t>
            </a:r>
            <a:r>
              <a:rPr lang="en-US" dirty="0" err="1">
                <a:solidFill>
                  <a:srgbClr val="000000"/>
                </a:solidFill>
              </a:rPr>
              <a:t>oppfylle</a:t>
            </a:r>
            <a:r>
              <a:rPr lang="en-US" dirty="0">
                <a:solidFill>
                  <a:srgbClr val="000000"/>
                </a:solidFill>
              </a:rPr>
              <a:t> l</a:t>
            </a:r>
            <a:r>
              <a:rPr lang="nb-NO" dirty="0" err="1">
                <a:solidFill>
                  <a:srgbClr val="000000"/>
                </a:solidFill>
              </a:rPr>
              <a:t>ovens</a:t>
            </a:r>
            <a:r>
              <a:rPr lang="nb-NO" dirty="0">
                <a:solidFill>
                  <a:srgbClr val="000000"/>
                </a:solidFill>
              </a:rPr>
              <a:t> krav om tilrettelegging for samiske brukere</a:t>
            </a:r>
            <a:r>
              <a:rPr lang="nb-NO" dirty="0">
                <a:solidFill>
                  <a:srgbClr val="000000"/>
                </a:solidFill>
                <a:ea typeface="Calibri"/>
                <a:cs typeface="Calibri"/>
              </a:rPr>
              <a:t>?</a:t>
            </a:r>
            <a:endParaRPr lang="en-US">
              <a:ea typeface="Calibri" panose="020F0502020204030204"/>
              <a:cs typeface="Calibri" panose="020F0502020204030204"/>
            </a:endParaRPr>
          </a:p>
          <a:p>
            <a:endParaRPr lang="en-US">
              <a:solidFill>
                <a:srgbClr val="000000"/>
              </a:solidFill>
              <a:ea typeface="Calibri"/>
              <a:cs typeface="Calibri"/>
            </a:endParaRPr>
          </a:p>
          <a:p>
            <a:r>
              <a:rPr lang="en-US" dirty="0">
                <a:solidFill>
                  <a:srgbClr val="000000"/>
                </a:solidFill>
                <a:ea typeface="Calibri"/>
                <a:cs typeface="Calibri"/>
              </a:rPr>
              <a:t>Det </a:t>
            </a:r>
            <a:r>
              <a:rPr lang="en-US" dirty="0" err="1">
                <a:solidFill>
                  <a:srgbClr val="000000"/>
                </a:solidFill>
                <a:ea typeface="Calibri"/>
                <a:cs typeface="Calibri"/>
              </a:rPr>
              <a:t>kommer</a:t>
            </a:r>
            <a:r>
              <a:rPr lang="en-US" dirty="0">
                <a:solidFill>
                  <a:srgbClr val="000000"/>
                </a:solidFill>
                <a:ea typeface="Calibri"/>
                <a:cs typeface="Calibri"/>
              </a:rPr>
              <a:t> an </a:t>
            </a:r>
            <a:r>
              <a:rPr lang="en-US" dirty="0" err="1">
                <a:solidFill>
                  <a:srgbClr val="000000"/>
                </a:solidFill>
                <a:ea typeface="Calibri"/>
                <a:cs typeface="Calibri"/>
              </a:rPr>
              <a:t>på</a:t>
            </a:r>
            <a:r>
              <a:rPr lang="en-US" dirty="0">
                <a:solidFill>
                  <a:srgbClr val="000000"/>
                </a:solidFill>
                <a:ea typeface="Calibri"/>
                <a:cs typeface="Calibri"/>
              </a:rPr>
              <a:t> </a:t>
            </a:r>
            <a:r>
              <a:rPr lang="en-US" dirty="0" err="1">
                <a:solidFill>
                  <a:srgbClr val="000000"/>
                </a:solidFill>
                <a:ea typeface="Calibri"/>
                <a:cs typeface="Calibri"/>
              </a:rPr>
              <a:t>hvor</a:t>
            </a:r>
            <a:r>
              <a:rPr lang="en-US" dirty="0">
                <a:solidFill>
                  <a:srgbClr val="000000"/>
                </a:solidFill>
                <a:ea typeface="Calibri"/>
                <a:cs typeface="Calibri"/>
              </a:rPr>
              <a:t> </a:t>
            </a:r>
            <a:r>
              <a:rPr lang="en-US" dirty="0" err="1">
                <a:solidFill>
                  <a:srgbClr val="000000"/>
                </a:solidFill>
                <a:ea typeface="Calibri"/>
                <a:cs typeface="Calibri"/>
              </a:rPr>
              <a:t>stor</a:t>
            </a:r>
            <a:r>
              <a:rPr lang="en-US" dirty="0">
                <a:solidFill>
                  <a:srgbClr val="000000"/>
                </a:solidFill>
                <a:ea typeface="Calibri"/>
                <a:cs typeface="Calibri"/>
              </a:rPr>
              <a:t> </a:t>
            </a:r>
            <a:r>
              <a:rPr lang="en-US" dirty="0" err="1">
                <a:solidFill>
                  <a:srgbClr val="000000"/>
                </a:solidFill>
                <a:ea typeface="Calibri"/>
                <a:cs typeface="Calibri"/>
              </a:rPr>
              <a:t>andel</a:t>
            </a:r>
            <a:r>
              <a:rPr lang="en-US" dirty="0">
                <a:solidFill>
                  <a:srgbClr val="000000"/>
                </a:solidFill>
                <a:ea typeface="Calibri"/>
                <a:cs typeface="Calibri"/>
              </a:rPr>
              <a:t> av </a:t>
            </a:r>
            <a:r>
              <a:rPr lang="en-US" dirty="0" err="1">
                <a:solidFill>
                  <a:srgbClr val="000000"/>
                </a:solidFill>
                <a:ea typeface="Calibri"/>
                <a:cs typeface="Calibri"/>
              </a:rPr>
              <a:t>befolkningen</a:t>
            </a:r>
            <a:r>
              <a:rPr lang="en-US" dirty="0">
                <a:solidFill>
                  <a:srgbClr val="000000"/>
                </a:solidFill>
                <a:ea typeface="Calibri"/>
                <a:cs typeface="Calibri"/>
              </a:rPr>
              <a:t> </a:t>
            </a:r>
            <a:r>
              <a:rPr lang="en-US" dirty="0" err="1">
                <a:solidFill>
                  <a:srgbClr val="000000"/>
                </a:solidFill>
                <a:ea typeface="Calibri"/>
                <a:cs typeface="Calibri"/>
              </a:rPr>
              <a:t>i</a:t>
            </a:r>
            <a:r>
              <a:rPr lang="en-US" dirty="0">
                <a:solidFill>
                  <a:srgbClr val="000000"/>
                </a:solidFill>
                <a:ea typeface="Calibri"/>
                <a:cs typeface="Calibri"/>
              </a:rPr>
              <a:t> </a:t>
            </a:r>
            <a:r>
              <a:rPr lang="en-US" dirty="0" err="1">
                <a:solidFill>
                  <a:srgbClr val="000000"/>
                </a:solidFill>
                <a:ea typeface="Calibri"/>
                <a:cs typeface="Calibri"/>
              </a:rPr>
              <a:t>kommunen</a:t>
            </a:r>
            <a:r>
              <a:rPr lang="en-US" dirty="0">
                <a:solidFill>
                  <a:srgbClr val="000000"/>
                </a:solidFill>
                <a:ea typeface="Calibri"/>
                <a:cs typeface="Calibri"/>
              </a:rPr>
              <a:t> </a:t>
            </a:r>
            <a:r>
              <a:rPr lang="en-US" dirty="0" err="1">
                <a:solidFill>
                  <a:srgbClr val="000000"/>
                </a:solidFill>
                <a:ea typeface="Calibri"/>
                <a:cs typeface="Calibri"/>
              </a:rPr>
              <a:t>som</a:t>
            </a:r>
            <a:r>
              <a:rPr lang="en-US" dirty="0">
                <a:solidFill>
                  <a:srgbClr val="000000"/>
                </a:solidFill>
                <a:ea typeface="Calibri"/>
                <a:cs typeface="Calibri"/>
              </a:rPr>
              <a:t> er </a:t>
            </a:r>
            <a:r>
              <a:rPr lang="en-US" dirty="0" err="1">
                <a:solidFill>
                  <a:srgbClr val="000000"/>
                </a:solidFill>
                <a:ea typeface="Calibri"/>
                <a:cs typeface="Calibri"/>
              </a:rPr>
              <a:t>samer</a:t>
            </a:r>
            <a:r>
              <a:rPr lang="en-US" dirty="0">
                <a:solidFill>
                  <a:srgbClr val="000000"/>
                </a:solidFill>
                <a:ea typeface="Calibri"/>
                <a:cs typeface="Calibri"/>
              </a:rPr>
              <a:t>, </a:t>
            </a:r>
            <a:r>
              <a:rPr lang="en-US" dirty="0" err="1">
                <a:solidFill>
                  <a:srgbClr val="000000"/>
                </a:solidFill>
                <a:ea typeface="Calibri"/>
                <a:cs typeface="Calibri"/>
              </a:rPr>
              <a:t>noe</a:t>
            </a:r>
            <a:r>
              <a:rPr lang="en-US" dirty="0">
                <a:solidFill>
                  <a:srgbClr val="000000"/>
                </a:solidFill>
                <a:ea typeface="Calibri"/>
                <a:cs typeface="Calibri"/>
              </a:rPr>
              <a:t> </a:t>
            </a:r>
            <a:r>
              <a:rPr lang="en-US" dirty="0" err="1">
                <a:solidFill>
                  <a:srgbClr val="000000"/>
                </a:solidFill>
                <a:ea typeface="Calibri"/>
                <a:cs typeface="Calibri"/>
              </a:rPr>
              <a:t>som</a:t>
            </a:r>
            <a:r>
              <a:rPr lang="en-US" dirty="0">
                <a:solidFill>
                  <a:srgbClr val="000000"/>
                </a:solidFill>
                <a:ea typeface="Calibri"/>
                <a:cs typeface="Calibri"/>
              </a:rPr>
              <a:t> </a:t>
            </a:r>
            <a:r>
              <a:rPr lang="en-US" dirty="0" err="1">
                <a:solidFill>
                  <a:srgbClr val="000000"/>
                </a:solidFill>
                <a:ea typeface="Calibri"/>
                <a:cs typeface="Calibri"/>
              </a:rPr>
              <a:t>varierer</a:t>
            </a:r>
            <a:r>
              <a:rPr lang="en-US" dirty="0">
                <a:solidFill>
                  <a:srgbClr val="000000"/>
                </a:solidFill>
                <a:ea typeface="Calibri"/>
                <a:cs typeface="Calibri"/>
              </a:rPr>
              <a:t>. </a:t>
            </a:r>
            <a:endParaRPr lang="en-US" dirty="0">
              <a:ea typeface="Calibri"/>
              <a:cs typeface="Calibri"/>
            </a:endParaRPr>
          </a:p>
          <a:p>
            <a:endParaRPr lang="en-US">
              <a:solidFill>
                <a:srgbClr val="000000"/>
              </a:solidFill>
              <a:ea typeface="Calibri"/>
              <a:cs typeface="Calibri"/>
            </a:endParaRPr>
          </a:p>
          <a:p>
            <a:r>
              <a:rPr lang="en-US" dirty="0">
                <a:solidFill>
                  <a:srgbClr val="000000"/>
                </a:solidFill>
              </a:rPr>
              <a:t>I </a:t>
            </a:r>
            <a:r>
              <a:rPr lang="en-US" dirty="0" err="1">
                <a:solidFill>
                  <a:srgbClr val="000000"/>
                </a:solidFill>
              </a:rPr>
              <a:t>noen</a:t>
            </a:r>
            <a:r>
              <a:rPr lang="en-US" dirty="0">
                <a:solidFill>
                  <a:srgbClr val="000000"/>
                </a:solidFill>
              </a:rPr>
              <a:t> </a:t>
            </a:r>
            <a:r>
              <a:rPr lang="en-US" dirty="0" err="1">
                <a:solidFill>
                  <a:srgbClr val="000000"/>
                </a:solidFill>
              </a:rPr>
              <a:t>kommuner</a:t>
            </a:r>
            <a:r>
              <a:rPr lang="en-US" dirty="0">
                <a:solidFill>
                  <a:srgbClr val="000000"/>
                </a:solidFill>
              </a:rPr>
              <a:t> er det </a:t>
            </a:r>
            <a:r>
              <a:rPr lang="en-US" dirty="0" err="1">
                <a:solidFill>
                  <a:srgbClr val="000000"/>
                </a:solidFill>
              </a:rPr>
              <a:t>tilstrekkelig</a:t>
            </a:r>
            <a:r>
              <a:rPr lang="en-US" dirty="0">
                <a:solidFill>
                  <a:srgbClr val="000000"/>
                </a:solidFill>
              </a:rPr>
              <a:t> med </a:t>
            </a:r>
            <a:r>
              <a:rPr lang="en-US" dirty="0" err="1">
                <a:solidFill>
                  <a:srgbClr val="000000"/>
                </a:solidFill>
              </a:rPr>
              <a:t>synlige</a:t>
            </a:r>
            <a:r>
              <a:rPr lang="en-US" dirty="0">
                <a:solidFill>
                  <a:srgbClr val="000000"/>
                </a:solidFill>
              </a:rPr>
              <a:t> </a:t>
            </a:r>
            <a:r>
              <a:rPr lang="en-US" dirty="0" err="1">
                <a:solidFill>
                  <a:srgbClr val="000000"/>
                </a:solidFill>
              </a:rPr>
              <a:t>samiske</a:t>
            </a:r>
            <a:r>
              <a:rPr lang="en-US" dirty="0">
                <a:solidFill>
                  <a:srgbClr val="000000"/>
                </a:solidFill>
              </a:rPr>
              <a:t> </a:t>
            </a:r>
            <a:r>
              <a:rPr lang="en-US" dirty="0" err="1">
                <a:solidFill>
                  <a:srgbClr val="000000"/>
                </a:solidFill>
              </a:rPr>
              <a:t>markører</a:t>
            </a:r>
            <a:r>
              <a:rPr lang="en-US" dirty="0">
                <a:solidFill>
                  <a:srgbClr val="000000"/>
                </a:solidFill>
              </a:rPr>
              <a:t> – </a:t>
            </a:r>
            <a:r>
              <a:rPr lang="en-US" dirty="0" err="1">
                <a:solidFill>
                  <a:srgbClr val="000000"/>
                </a:solidFill>
              </a:rPr>
              <a:t>som</a:t>
            </a:r>
            <a:r>
              <a:rPr lang="en-US" dirty="0">
                <a:solidFill>
                  <a:srgbClr val="000000"/>
                </a:solidFill>
              </a:rPr>
              <a:t> for </a:t>
            </a:r>
            <a:r>
              <a:rPr lang="en-US" dirty="0" err="1">
                <a:solidFill>
                  <a:srgbClr val="000000"/>
                </a:solidFill>
              </a:rPr>
              <a:t>eksempel</a:t>
            </a:r>
            <a:r>
              <a:rPr lang="en-US" dirty="0">
                <a:solidFill>
                  <a:srgbClr val="000000"/>
                </a:solidFill>
              </a:rPr>
              <a:t> </a:t>
            </a:r>
            <a:r>
              <a:rPr lang="en-US" dirty="0" err="1">
                <a:solidFill>
                  <a:srgbClr val="000000"/>
                </a:solidFill>
              </a:rPr>
              <a:t>samiske</a:t>
            </a:r>
            <a:r>
              <a:rPr lang="en-US" dirty="0">
                <a:solidFill>
                  <a:srgbClr val="000000"/>
                </a:solidFill>
              </a:rPr>
              <a:t> </a:t>
            </a:r>
            <a:r>
              <a:rPr lang="en-US" dirty="0" err="1">
                <a:solidFill>
                  <a:srgbClr val="000000"/>
                </a:solidFill>
              </a:rPr>
              <a:t>flagg</a:t>
            </a:r>
            <a:r>
              <a:rPr lang="en-US" dirty="0">
                <a:solidFill>
                  <a:srgbClr val="000000"/>
                </a:solidFill>
              </a:rPr>
              <a:t>, </a:t>
            </a:r>
            <a:r>
              <a:rPr lang="en-US" dirty="0" err="1">
                <a:solidFill>
                  <a:srgbClr val="000000"/>
                </a:solidFill>
              </a:rPr>
              <a:t>leker</a:t>
            </a:r>
            <a:r>
              <a:rPr lang="en-US" dirty="0">
                <a:solidFill>
                  <a:srgbClr val="000000"/>
                </a:solidFill>
              </a:rPr>
              <a:t>, </a:t>
            </a:r>
            <a:r>
              <a:rPr lang="en-US" dirty="0" err="1">
                <a:solidFill>
                  <a:srgbClr val="000000"/>
                </a:solidFill>
              </a:rPr>
              <a:t>bøker</a:t>
            </a:r>
            <a:r>
              <a:rPr lang="en-US" dirty="0">
                <a:solidFill>
                  <a:srgbClr val="000000"/>
                </a:solidFill>
              </a:rPr>
              <a:t>, </a:t>
            </a:r>
            <a:r>
              <a:rPr lang="en-US" dirty="0" err="1">
                <a:solidFill>
                  <a:srgbClr val="000000"/>
                </a:solidFill>
              </a:rPr>
              <a:t>og</a:t>
            </a:r>
            <a:r>
              <a:rPr lang="en-US" dirty="0">
                <a:solidFill>
                  <a:srgbClr val="000000"/>
                </a:solidFill>
              </a:rPr>
              <a:t> </a:t>
            </a:r>
            <a:r>
              <a:rPr lang="en-US" dirty="0" err="1">
                <a:solidFill>
                  <a:srgbClr val="000000"/>
                </a:solidFill>
              </a:rPr>
              <a:t>ansatte</a:t>
            </a:r>
            <a:r>
              <a:rPr lang="en-US" dirty="0">
                <a:solidFill>
                  <a:srgbClr val="000000"/>
                </a:solidFill>
              </a:rPr>
              <a:t> </a:t>
            </a:r>
            <a:r>
              <a:rPr lang="en-US" dirty="0" err="1">
                <a:solidFill>
                  <a:srgbClr val="000000"/>
                </a:solidFill>
              </a:rPr>
              <a:t>som</a:t>
            </a:r>
            <a:r>
              <a:rPr lang="en-US" dirty="0">
                <a:solidFill>
                  <a:srgbClr val="000000"/>
                </a:solidFill>
              </a:rPr>
              <a:t> </a:t>
            </a:r>
            <a:r>
              <a:rPr lang="en-US" dirty="0" err="1">
                <a:solidFill>
                  <a:srgbClr val="000000"/>
                </a:solidFill>
              </a:rPr>
              <a:t>har</a:t>
            </a:r>
            <a:r>
              <a:rPr lang="en-US" dirty="0">
                <a:solidFill>
                  <a:srgbClr val="000000"/>
                </a:solidFill>
              </a:rPr>
              <a:t> </a:t>
            </a:r>
            <a:r>
              <a:rPr lang="en-US" dirty="0" err="1">
                <a:solidFill>
                  <a:srgbClr val="000000"/>
                </a:solidFill>
              </a:rPr>
              <a:t>kjennskap</a:t>
            </a:r>
            <a:r>
              <a:rPr lang="en-US" dirty="0">
                <a:solidFill>
                  <a:srgbClr val="000000"/>
                </a:solidFill>
              </a:rPr>
              <a:t> </a:t>
            </a:r>
            <a:r>
              <a:rPr lang="en-US" dirty="0" err="1">
                <a:solidFill>
                  <a:srgbClr val="000000"/>
                </a:solidFill>
              </a:rPr>
              <a:t>til</a:t>
            </a:r>
            <a:r>
              <a:rPr lang="en-US" dirty="0">
                <a:solidFill>
                  <a:srgbClr val="000000"/>
                </a:solidFill>
              </a:rPr>
              <a:t> </a:t>
            </a:r>
            <a:r>
              <a:rPr lang="en-US" dirty="0" err="1">
                <a:solidFill>
                  <a:srgbClr val="000000"/>
                </a:solidFill>
              </a:rPr>
              <a:t>samiske</a:t>
            </a:r>
            <a:r>
              <a:rPr lang="en-US" dirty="0">
                <a:solidFill>
                  <a:srgbClr val="000000"/>
                </a:solidFill>
              </a:rPr>
              <a:t> </a:t>
            </a:r>
            <a:r>
              <a:rPr lang="en-US" dirty="0" err="1">
                <a:solidFill>
                  <a:srgbClr val="000000"/>
                </a:solidFill>
              </a:rPr>
              <a:t>spørsmål</a:t>
            </a:r>
            <a:r>
              <a:rPr lang="en-US" dirty="0">
                <a:solidFill>
                  <a:srgbClr val="000000"/>
                </a:solidFill>
              </a:rPr>
              <a:t>.</a:t>
            </a:r>
            <a:endParaRPr lang="en-US" dirty="0"/>
          </a:p>
          <a:p>
            <a:r>
              <a:rPr lang="en-US">
                <a:solidFill>
                  <a:srgbClr val="000000"/>
                </a:solidFill>
              </a:rPr>
              <a:t>I andre kommuner kan det være behov for ansatte som snakker samisk, og som kjenner godt til hvordan de samiske samfunnene fungerer. </a:t>
            </a:r>
            <a:endParaRPr lang="en-US"/>
          </a:p>
          <a:p>
            <a:endParaRPr lang="en-US">
              <a:solidFill>
                <a:srgbClr val="000000"/>
              </a:solidFill>
              <a:ea typeface="Calibri"/>
              <a:cs typeface="Calibri"/>
            </a:endParaRPr>
          </a:p>
          <a:p>
            <a:r>
              <a:rPr lang="en-US" dirty="0">
                <a:ea typeface="Calibri" panose="020F0502020204030204"/>
                <a:cs typeface="Calibri" panose="020F0502020204030204"/>
              </a:rPr>
              <a:t>Et </a:t>
            </a:r>
            <a:r>
              <a:rPr lang="en-US" dirty="0" err="1">
                <a:ea typeface="Calibri" panose="020F0502020204030204"/>
                <a:cs typeface="Calibri" panose="020F0502020204030204"/>
              </a:rPr>
              <a:t>annet</a:t>
            </a:r>
            <a:r>
              <a:rPr lang="en-US" dirty="0">
                <a:ea typeface="Calibri" panose="020F0502020204030204"/>
                <a:cs typeface="Calibri" panose="020F0502020204030204"/>
              </a:rPr>
              <a:t> </a:t>
            </a:r>
            <a:r>
              <a:rPr lang="en-US" dirty="0" err="1">
                <a:ea typeface="Calibri" panose="020F0502020204030204"/>
                <a:cs typeface="Calibri" panose="020F0502020204030204"/>
              </a:rPr>
              <a:t>eksempel</a:t>
            </a:r>
            <a:r>
              <a:rPr lang="en-US" dirty="0">
                <a:ea typeface="Calibri" panose="020F0502020204030204"/>
                <a:cs typeface="Calibri" panose="020F0502020204030204"/>
              </a:rPr>
              <a:t> </a:t>
            </a:r>
            <a:r>
              <a:rPr lang="en-US" dirty="0" err="1">
                <a:ea typeface="Calibri" panose="020F0502020204030204"/>
                <a:cs typeface="Calibri" panose="020F0502020204030204"/>
              </a:rPr>
              <a:t>på</a:t>
            </a:r>
            <a:r>
              <a:rPr lang="en-US" dirty="0">
                <a:ea typeface="Calibri" panose="020F0502020204030204"/>
                <a:cs typeface="Calibri" panose="020F0502020204030204"/>
              </a:rPr>
              <a:t> </a:t>
            </a:r>
            <a:r>
              <a:rPr lang="en-US" dirty="0" err="1">
                <a:ea typeface="Calibri" panose="020F0502020204030204"/>
                <a:cs typeface="Calibri" panose="020F0502020204030204"/>
              </a:rPr>
              <a:t>konkret</a:t>
            </a:r>
            <a:r>
              <a:rPr lang="en-US" dirty="0">
                <a:ea typeface="Calibri" panose="020F0502020204030204"/>
                <a:cs typeface="Calibri" panose="020F0502020204030204"/>
              </a:rPr>
              <a:t> </a:t>
            </a:r>
            <a:r>
              <a:rPr lang="en-US" dirty="0" err="1">
                <a:ea typeface="Calibri" panose="020F0502020204030204"/>
                <a:cs typeface="Calibri" panose="020F0502020204030204"/>
              </a:rPr>
              <a:t>tilrettelegging</a:t>
            </a:r>
            <a:r>
              <a:rPr lang="en-US" dirty="0">
                <a:ea typeface="Calibri" panose="020F0502020204030204"/>
                <a:cs typeface="Calibri" panose="020F0502020204030204"/>
              </a:rPr>
              <a:t> er </a:t>
            </a:r>
            <a:r>
              <a:rPr lang="en-US" dirty="0" err="1">
                <a:ea typeface="Calibri" panose="020F0502020204030204"/>
                <a:cs typeface="Calibri" panose="020F0502020204030204"/>
              </a:rPr>
              <a:t>informasjon</a:t>
            </a:r>
            <a:r>
              <a:rPr lang="en-US" dirty="0">
                <a:ea typeface="Calibri" panose="020F0502020204030204"/>
                <a:cs typeface="Calibri" panose="020F0502020204030204"/>
              </a:rPr>
              <a:t> om </a:t>
            </a:r>
            <a:r>
              <a:rPr lang="en-US" dirty="0" err="1">
                <a:ea typeface="Calibri" panose="020F0502020204030204"/>
                <a:cs typeface="Calibri" panose="020F0502020204030204"/>
              </a:rPr>
              <a:t>krisesentertilbudet</a:t>
            </a:r>
            <a:r>
              <a:rPr lang="en-US" dirty="0">
                <a:ea typeface="Calibri" panose="020F0502020204030204"/>
                <a:cs typeface="Calibri" panose="020F0502020204030204"/>
              </a:rPr>
              <a:t> </a:t>
            </a:r>
            <a:r>
              <a:rPr lang="en-US" dirty="0" err="1">
                <a:ea typeface="Calibri" panose="020F0502020204030204"/>
                <a:cs typeface="Calibri" panose="020F0502020204030204"/>
              </a:rPr>
              <a:t>på</a:t>
            </a:r>
            <a:r>
              <a:rPr lang="en-US" dirty="0">
                <a:ea typeface="Calibri" panose="020F0502020204030204"/>
                <a:cs typeface="Calibri" panose="020F0502020204030204"/>
              </a:rPr>
              <a:t> </a:t>
            </a:r>
            <a:r>
              <a:rPr lang="en-US" dirty="0" err="1">
                <a:ea typeface="Calibri" panose="020F0502020204030204"/>
                <a:cs typeface="Calibri" panose="020F0502020204030204"/>
              </a:rPr>
              <a:t>samisk</a:t>
            </a:r>
            <a:r>
              <a:rPr lang="en-US" dirty="0">
                <a:ea typeface="Calibri" panose="020F0502020204030204"/>
                <a:cs typeface="Calibri" panose="020F0502020204030204"/>
              </a:rPr>
              <a:t>. </a:t>
            </a:r>
          </a:p>
          <a:p>
            <a:endParaRPr lang="en-US"/>
          </a:p>
          <a:p>
            <a:r>
              <a:rPr lang="en-US" dirty="0"/>
              <a:t>Det er </a:t>
            </a:r>
            <a:r>
              <a:rPr lang="en-US" dirty="0" err="1"/>
              <a:t>opp</a:t>
            </a:r>
            <a:r>
              <a:rPr lang="en-US" dirty="0"/>
              <a:t> </a:t>
            </a:r>
            <a:r>
              <a:rPr lang="en-US" dirty="0" err="1"/>
              <a:t>til</a:t>
            </a:r>
            <a:r>
              <a:rPr lang="en-US" dirty="0"/>
              <a:t> </a:t>
            </a:r>
            <a:r>
              <a:rPr lang="en-US" dirty="0" err="1"/>
              <a:t>kommunene</a:t>
            </a:r>
            <a:r>
              <a:rPr lang="en-US" dirty="0"/>
              <a:t> </a:t>
            </a:r>
            <a:r>
              <a:rPr lang="en-US" dirty="0" err="1"/>
              <a:t>selv</a:t>
            </a:r>
            <a:r>
              <a:rPr lang="en-US" dirty="0"/>
              <a:t> å </a:t>
            </a:r>
            <a:r>
              <a:rPr lang="en-US" dirty="0" err="1"/>
              <a:t>finne</a:t>
            </a:r>
            <a:r>
              <a:rPr lang="en-US" dirty="0"/>
              <a:t> </a:t>
            </a:r>
            <a:r>
              <a:rPr lang="en-US" dirty="0" err="1"/>
              <a:t>ut</a:t>
            </a:r>
            <a:r>
              <a:rPr lang="en-US" dirty="0"/>
              <a:t> </a:t>
            </a:r>
            <a:r>
              <a:rPr lang="en-US" dirty="0" err="1"/>
              <a:t>hvordan</a:t>
            </a:r>
            <a:r>
              <a:rPr lang="en-US" dirty="0"/>
              <a:t> de best </a:t>
            </a:r>
            <a:r>
              <a:rPr lang="en-US" dirty="0" err="1"/>
              <a:t>kan</a:t>
            </a:r>
            <a:r>
              <a:rPr lang="en-US" dirty="0"/>
              <a:t> </a:t>
            </a:r>
            <a:r>
              <a:rPr lang="en-US" dirty="0" err="1"/>
              <a:t>organisere</a:t>
            </a:r>
            <a:r>
              <a:rPr lang="en-US" dirty="0"/>
              <a:t> </a:t>
            </a:r>
            <a:r>
              <a:rPr lang="en-US" dirty="0" err="1"/>
              <a:t>krisesentertilbudet</a:t>
            </a:r>
            <a:r>
              <a:rPr lang="en-US" dirty="0"/>
              <a:t> </a:t>
            </a:r>
            <a:r>
              <a:rPr lang="en-US" dirty="0" err="1"/>
              <a:t>sitt</a:t>
            </a:r>
            <a:r>
              <a:rPr lang="en-US" dirty="0"/>
              <a:t>, </a:t>
            </a:r>
            <a:r>
              <a:rPr lang="en-US" dirty="0" err="1"/>
              <a:t>og</a:t>
            </a:r>
            <a:r>
              <a:rPr lang="en-US" dirty="0"/>
              <a:t> </a:t>
            </a:r>
            <a:r>
              <a:rPr lang="en-US" dirty="0" err="1"/>
              <a:t>hva</a:t>
            </a:r>
            <a:r>
              <a:rPr lang="en-US" dirty="0"/>
              <a:t> slags </a:t>
            </a:r>
            <a:r>
              <a:rPr lang="en-US" dirty="0" err="1"/>
              <a:t>kompetanse</a:t>
            </a:r>
            <a:r>
              <a:rPr lang="en-US" dirty="0"/>
              <a:t> de </a:t>
            </a:r>
            <a:r>
              <a:rPr lang="en-US" dirty="0" err="1"/>
              <a:t>trenger</a:t>
            </a:r>
            <a:r>
              <a:rPr lang="en-US" dirty="0"/>
              <a:t>, for å </a:t>
            </a:r>
            <a:r>
              <a:rPr lang="en-US" dirty="0" err="1"/>
              <a:t>møte</a:t>
            </a:r>
            <a:r>
              <a:rPr lang="en-US" dirty="0"/>
              <a:t> </a:t>
            </a:r>
            <a:r>
              <a:rPr lang="en-US" dirty="0" err="1"/>
              <a:t>lovens</a:t>
            </a:r>
            <a:r>
              <a:rPr lang="en-US" dirty="0"/>
              <a:t> </a:t>
            </a:r>
            <a:r>
              <a:rPr lang="en-US" dirty="0" err="1"/>
              <a:t>krav</a:t>
            </a:r>
            <a:r>
              <a:rPr lang="en-US" dirty="0"/>
              <a:t> om </a:t>
            </a:r>
            <a:r>
              <a:rPr lang="en-US" dirty="0" err="1"/>
              <a:t>tilrettelegging</a:t>
            </a:r>
            <a:r>
              <a:rPr lang="en-US" dirty="0"/>
              <a:t> for </a:t>
            </a:r>
            <a:r>
              <a:rPr lang="en-US" dirty="0" err="1"/>
              <a:t>samiske</a:t>
            </a:r>
            <a:r>
              <a:rPr lang="en-US" dirty="0"/>
              <a:t> </a:t>
            </a:r>
            <a:r>
              <a:rPr lang="en-US" dirty="0" err="1"/>
              <a:t>brukere</a:t>
            </a:r>
            <a:r>
              <a:rPr lang="en-US" dirty="0"/>
              <a:t>.</a:t>
            </a:r>
            <a:endParaRPr lang="en-US" dirty="0">
              <a:ea typeface="Calibri"/>
              <a:cs typeface="Calibri"/>
            </a:endParaRPr>
          </a:p>
          <a:p>
            <a:endParaRPr lang="en-US">
              <a:solidFill>
                <a:srgbClr val="000000"/>
              </a:solidFill>
              <a:ea typeface="Calibri"/>
              <a:cs typeface="Calibri"/>
            </a:endParaRPr>
          </a:p>
          <a:p>
            <a:endParaRPr lang="en-US">
              <a:solidFill>
                <a:srgbClr val="000000"/>
              </a:solidFill>
              <a:ea typeface="Calibri"/>
              <a:cs typeface="Calibri"/>
            </a:endParaRPr>
          </a:p>
          <a:p>
            <a:endParaRPr lang="en-US">
              <a:solidFill>
                <a:srgbClr val="000000"/>
              </a:solidFill>
              <a:ea typeface="Calibri"/>
              <a:cs typeface="Calibri"/>
            </a:endParaRPr>
          </a:p>
          <a:p>
            <a:endParaRPr lang="en-US">
              <a:solidFill>
                <a:srgbClr val="000000"/>
              </a:solidFill>
              <a:ea typeface="Calibri"/>
              <a:cs typeface="Calibri"/>
            </a:endParaRPr>
          </a:p>
          <a:p>
            <a:endParaRPr lang="nb-NO">
              <a:solidFill>
                <a:srgbClr val="000000"/>
              </a:solidFill>
              <a:ea typeface="Calibri"/>
              <a:cs typeface="Calibri"/>
            </a:endParaRPr>
          </a:p>
          <a:p>
            <a:endParaRPr lang="en-US">
              <a:solidFill>
                <a:srgbClr val="444444"/>
              </a:solidFill>
              <a:ea typeface="Calibri"/>
              <a:cs typeface="Calibri"/>
            </a:endParaRPr>
          </a:p>
          <a:p>
            <a:endParaRPr lang="en-US">
              <a:solidFill>
                <a:srgbClr val="000000"/>
              </a:solidFill>
              <a:ea typeface="Calibri"/>
              <a:cs typeface="Calibri"/>
            </a:endParaRPr>
          </a:p>
        </p:txBody>
      </p:sp>
      <p:sp>
        <p:nvSpPr>
          <p:cNvPr id="4" name="Slide Number Placeholder 3"/>
          <p:cNvSpPr>
            <a:spLocks noGrp="1"/>
          </p:cNvSpPr>
          <p:nvPr>
            <p:ph type="sldNum" sz="quarter" idx="5"/>
          </p:nvPr>
        </p:nvSpPr>
        <p:spPr/>
        <p:txBody>
          <a:bodyPr/>
          <a:lstStyle/>
          <a:p>
            <a:fld id="{089F2583-61A8-417A-A5D5-F76910D02A27}" type="slidenum">
              <a:rPr lang="nb-NO" smtClean="0"/>
              <a:t>7</a:t>
            </a:fld>
            <a:endParaRPr lang="nb-NO"/>
          </a:p>
        </p:txBody>
      </p:sp>
    </p:spTree>
    <p:extLst>
      <p:ext uri="{BB962C8B-B14F-4D97-AF65-F5344CB8AC3E}">
        <p14:creationId xmlns:p14="http://schemas.microsoft.com/office/powerpoint/2010/main" val="2065522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sz="1300"/>
              <a:t>Vi kan si litt om krisesenterloven § 5 a om behandling av personopplysninger, som er en helt ny bestemmelse.</a:t>
            </a:r>
            <a:endParaRPr lang="nb-NO" sz="1300" dirty="0"/>
          </a:p>
          <a:p>
            <a:r>
              <a:rPr lang="nb-NO" sz="1300" dirty="0"/>
              <a:t> </a:t>
            </a:r>
            <a:endParaRPr lang="nb-NO" dirty="0"/>
          </a:p>
          <a:p>
            <a:r>
              <a:rPr lang="nb-NO" sz="1300" dirty="0"/>
              <a:t>Den inneholder mye tekst, men kort sagt så er bestemmelsen </a:t>
            </a:r>
            <a:r>
              <a:rPr lang="nb-NO" sz="1300" b="1" dirty="0"/>
              <a:t>rettslig grunnlag </a:t>
            </a:r>
            <a:r>
              <a:rPr lang="nb-NO" sz="1300" dirty="0"/>
              <a:t>for krisesenteret til å behandle brukeres personopplysninger.</a:t>
            </a:r>
          </a:p>
          <a:p>
            <a:pPr marL="179190" indent="-179190">
              <a:buFont typeface="Arial" panose="020B0604020202020204" pitchFamily="34" charset="0"/>
              <a:buChar char="•"/>
            </a:pPr>
            <a:endParaRPr lang="nb-NO" sz="1300" dirty="0"/>
          </a:p>
          <a:p>
            <a:r>
              <a:rPr lang="nb-NO" sz="1300" dirty="0"/>
              <a:t>Frem til nå har jo krisesentrene i praksis innhentet </a:t>
            </a:r>
            <a:r>
              <a:rPr lang="nb-NO" sz="1300" b="1" dirty="0"/>
              <a:t>samtykke</a:t>
            </a:r>
            <a:r>
              <a:rPr lang="nb-NO" sz="1300" dirty="0"/>
              <a:t> fra brukerne som rettslig grunnlag for å behandle opplysningene.</a:t>
            </a:r>
          </a:p>
          <a:p>
            <a:r>
              <a:rPr lang="nb-NO" sz="1300" dirty="0"/>
              <a:t>Nå gjelder </a:t>
            </a:r>
            <a:r>
              <a:rPr lang="nb-NO" sz="1300" err="1"/>
              <a:t>istedet</a:t>
            </a:r>
            <a:r>
              <a:rPr lang="nb-NO" sz="1300" dirty="0"/>
              <a:t> § 5 a, og krisesentrene </a:t>
            </a:r>
            <a:r>
              <a:rPr lang="nb-NO" sz="1300" b="1" dirty="0"/>
              <a:t>skal ikke lenger </a:t>
            </a:r>
            <a:r>
              <a:rPr lang="nb-NO" sz="1300" dirty="0"/>
              <a:t>innhente samtykke.</a:t>
            </a:r>
          </a:p>
          <a:p>
            <a:endParaRPr lang="nb-NO" sz="1300" dirty="0"/>
          </a:p>
          <a:p>
            <a:r>
              <a:rPr lang="nb-NO" sz="1300" dirty="0"/>
              <a:t>Formålet med § 5 a er å </a:t>
            </a:r>
            <a:r>
              <a:rPr lang="nb-NO" sz="1300" b="1" dirty="0"/>
              <a:t>sikre forsvarlig behandling </a:t>
            </a:r>
            <a:r>
              <a:rPr lang="nb-NO" sz="1300" dirty="0"/>
              <a:t>av personopplysninger på krisesenteret, </a:t>
            </a:r>
            <a:r>
              <a:rPr lang="nb-NO" sz="1300" b="1" dirty="0"/>
              <a:t>og styrking av brukernes personvern</a:t>
            </a:r>
            <a:r>
              <a:rPr lang="nb-NO" sz="1300" dirty="0"/>
              <a:t>.</a:t>
            </a:r>
          </a:p>
          <a:p>
            <a:r>
              <a:rPr lang="nb-NO" sz="1300" dirty="0"/>
              <a:t> </a:t>
            </a:r>
          </a:p>
          <a:p>
            <a:r>
              <a:rPr lang="nb-NO" sz="1300" dirty="0"/>
              <a:t>Reglene om personopplysninger står i </a:t>
            </a:r>
            <a:r>
              <a:rPr lang="nb-NO" sz="1300" b="1" dirty="0"/>
              <a:t>personopplysningsloven</a:t>
            </a:r>
            <a:r>
              <a:rPr lang="nb-NO" sz="1300" dirty="0"/>
              <a:t>, som GDPR (personvernforordningen) er en del av. </a:t>
            </a:r>
          </a:p>
          <a:p>
            <a:r>
              <a:rPr lang="nb-NO" sz="1300" dirty="0"/>
              <a:t>GDPR er en del av </a:t>
            </a:r>
            <a:r>
              <a:rPr lang="nb-NO" sz="1300" b="1" dirty="0"/>
              <a:t>EU-regelverket</a:t>
            </a:r>
            <a:r>
              <a:rPr lang="nb-NO" sz="1300" dirty="0"/>
              <a:t>. </a:t>
            </a:r>
          </a:p>
          <a:p>
            <a:pPr defTabSz="955679">
              <a:defRPr/>
            </a:pPr>
            <a:endParaRPr lang="nb-NO" sz="1300" dirty="0"/>
          </a:p>
          <a:p>
            <a:pPr defTabSz="955679">
              <a:defRPr/>
            </a:pPr>
            <a:r>
              <a:rPr lang="nb-NO" sz="1300" dirty="0"/>
              <a:t>Personvern er et stort område som kan virke </a:t>
            </a:r>
            <a:r>
              <a:rPr lang="nb-NO" sz="1300" b="1" err="1"/>
              <a:t>uoversiktelig</a:t>
            </a:r>
            <a:r>
              <a:rPr lang="nb-NO" sz="1300" b="1" dirty="0"/>
              <a:t>, </a:t>
            </a:r>
            <a:r>
              <a:rPr lang="nb-NO" sz="1300" dirty="0"/>
              <a:t>men det er mye nyttig informasjon på Datatilsynet.no.</a:t>
            </a:r>
          </a:p>
          <a:p>
            <a:pPr marL="179190" indent="-179190" defTabSz="955679">
              <a:buFont typeface="Arial" panose="020B0604020202020204" pitchFamily="34" charset="0"/>
              <a:buChar char="•"/>
              <a:defRPr/>
            </a:pPr>
            <a:endParaRPr lang="nb-NO" sz="1300" dirty="0"/>
          </a:p>
          <a:p>
            <a:pPr marL="179190" indent="-179190">
              <a:buFont typeface="Arial" panose="020B0604020202020204" pitchFamily="34" charset="0"/>
              <a:buChar char="•"/>
            </a:pPr>
            <a:endParaRPr lang="nb-NO" sz="1300" dirty="0"/>
          </a:p>
          <a:p>
            <a:endParaRPr lang="en-US" b="0" dirty="0">
              <a:solidFill>
                <a:srgbClr val="120101"/>
              </a:solidFill>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089F2583-61A8-417A-A5D5-F76910D02A27}" type="slidenum">
              <a:rPr lang="nb-NO" smtClean="0"/>
              <a:t>8</a:t>
            </a:fld>
            <a:endParaRPr lang="nb-NO"/>
          </a:p>
        </p:txBody>
      </p:sp>
    </p:spTree>
    <p:extLst>
      <p:ext uri="{BB962C8B-B14F-4D97-AF65-F5344CB8AC3E}">
        <p14:creationId xmlns:p14="http://schemas.microsoft.com/office/powerpoint/2010/main" val="1236350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300"/>
              <a:t>Vi kan kort forklare de forskjellige begrepene i bestemmelsen.</a:t>
            </a:r>
            <a:endParaRPr lang="nb-NO" sz="1300" dirty="0"/>
          </a:p>
          <a:p>
            <a:endParaRPr lang="nb-NO" sz="1300" dirty="0"/>
          </a:p>
          <a:p>
            <a:r>
              <a:rPr lang="nb-NO" sz="1300" dirty="0"/>
              <a:t>Personopplysninger er et </a:t>
            </a:r>
            <a:r>
              <a:rPr lang="nb-NO" sz="1300" b="1" dirty="0"/>
              <a:t>vidt </a:t>
            </a:r>
            <a:r>
              <a:rPr lang="nb-NO" sz="1300" dirty="0"/>
              <a:t>begrep, og omfatter alle opplysninger om en bestemt fysisk person. </a:t>
            </a:r>
          </a:p>
          <a:p>
            <a:r>
              <a:rPr lang="nb-NO" sz="1300" dirty="0"/>
              <a:t>Både </a:t>
            </a:r>
            <a:r>
              <a:rPr lang="nb-NO" sz="1300" b="1" dirty="0"/>
              <a:t>objektive </a:t>
            </a:r>
            <a:r>
              <a:rPr lang="nb-NO" sz="1300" dirty="0"/>
              <a:t>opplysninger og</a:t>
            </a:r>
            <a:r>
              <a:rPr lang="nb-NO" sz="1300" b="1" dirty="0"/>
              <a:t> subjektive </a:t>
            </a:r>
            <a:r>
              <a:rPr lang="nb-NO" sz="1300" dirty="0"/>
              <a:t>vurderinger om voksne og barn.</a:t>
            </a:r>
          </a:p>
          <a:p>
            <a:r>
              <a:rPr lang="nb-NO" sz="1300" b="1" dirty="0"/>
              <a:t> </a:t>
            </a:r>
            <a:endParaRPr lang="nb-NO" sz="1300" dirty="0"/>
          </a:p>
          <a:p>
            <a:r>
              <a:rPr lang="nb-NO" sz="1300" dirty="0"/>
              <a:t>Behandling handler om </a:t>
            </a:r>
            <a:r>
              <a:rPr lang="nb-NO" sz="1300" b="1" dirty="0"/>
              <a:t>alt som gjøres </a:t>
            </a:r>
            <a:r>
              <a:rPr lang="nb-NO" sz="1300" dirty="0"/>
              <a:t>med opplysningene. </a:t>
            </a:r>
          </a:p>
          <a:p>
            <a:r>
              <a:rPr lang="nb-NO" sz="1300" dirty="0"/>
              <a:t>Typiske eksempler er journalføring, lagring og sletting. </a:t>
            </a:r>
          </a:p>
          <a:p>
            <a:endParaRPr lang="nb-NO" sz="1300" b="1" u="sng" dirty="0"/>
          </a:p>
          <a:p>
            <a:r>
              <a:rPr lang="nb-NO" sz="1300" dirty="0"/>
              <a:t>Behandlingen må være </a:t>
            </a:r>
            <a:r>
              <a:rPr lang="nb-NO" sz="1300" b="1" dirty="0"/>
              <a:t>nødvendig</a:t>
            </a:r>
            <a:r>
              <a:rPr lang="nb-NO" sz="1300" dirty="0"/>
              <a:t> for å utføre oppgavene etter krisesenterloven. </a:t>
            </a:r>
          </a:p>
          <a:p>
            <a:pPr defTabSz="955679">
              <a:defRPr/>
            </a:pPr>
            <a:endParaRPr lang="nb-NO" sz="1300" dirty="0"/>
          </a:p>
          <a:p>
            <a:pPr defTabSz="955679">
              <a:defRPr/>
            </a:pPr>
            <a:r>
              <a:rPr lang="nb-NO" sz="1300" dirty="0"/>
              <a:t>Poenget er at krisesentrene </a:t>
            </a:r>
            <a:r>
              <a:rPr lang="nb-NO" sz="1300" u="sng" dirty="0"/>
              <a:t>ikke</a:t>
            </a:r>
            <a:r>
              <a:rPr lang="nb-NO" sz="1300" dirty="0"/>
              <a:t> skal innhente flere personopplysninger enn det som </a:t>
            </a:r>
            <a:r>
              <a:rPr lang="nb-NO" sz="1300" b="1" dirty="0"/>
              <a:t>trengs </a:t>
            </a:r>
            <a:r>
              <a:rPr lang="nb-NO" sz="1300" dirty="0"/>
              <a:t>for å kunne gi et trygt krisesentertilbud, råd og veiledning, for å samarbeide med andre instanser eller gi oppfølging i reetableringsfasen. </a:t>
            </a:r>
          </a:p>
          <a:p>
            <a:endParaRPr lang="nb-NO" sz="1300" dirty="0"/>
          </a:p>
          <a:p>
            <a:r>
              <a:rPr lang="nb-NO" sz="1300" dirty="0"/>
              <a:t>Ordlyden i § 5 a viser til </a:t>
            </a:r>
            <a:r>
              <a:rPr lang="nb-NO" sz="1300" b="1" dirty="0"/>
              <a:t>at organer som utfører krisesenteroppgaver </a:t>
            </a:r>
            <a:r>
              <a:rPr lang="nb-NO" sz="1300" dirty="0"/>
              <a:t>kan behandle personopplysninger.</a:t>
            </a:r>
          </a:p>
          <a:p>
            <a:r>
              <a:rPr lang="nb-NO" sz="1300" dirty="0"/>
              <a:t>Begrepet «behandlingsansvarlig» brukes i GDPR, og er </a:t>
            </a:r>
            <a:r>
              <a:rPr lang="nb-NO" sz="1300" b="1" dirty="0"/>
              <a:t>den som bestemmer hvorfor personopplysningene behandles og hvordan det gjøres</a:t>
            </a:r>
            <a:r>
              <a:rPr lang="nb-NO" sz="1300" dirty="0"/>
              <a:t>. </a:t>
            </a:r>
          </a:p>
          <a:p>
            <a:pPr defTabSz="955679">
              <a:defRPr/>
            </a:pPr>
            <a:endParaRPr lang="nb-NO" sz="1300" dirty="0"/>
          </a:p>
          <a:p>
            <a:pPr defTabSz="955679">
              <a:defRPr/>
            </a:pPr>
            <a:r>
              <a:rPr lang="nb-NO" sz="1300" dirty="0"/>
              <a:t>I lovforarbeidene står det at det er </a:t>
            </a:r>
            <a:r>
              <a:rPr lang="nb-NO" sz="1300" b="1"/>
              <a:t>kommunen </a:t>
            </a:r>
            <a:r>
              <a:rPr lang="nb-NO" sz="1300"/>
              <a:t>som </a:t>
            </a:r>
            <a:r>
              <a:rPr lang="nb-NO" sz="1300" dirty="0"/>
              <a:t>er behandlingsansvarlig, fordi de er ansvarlig for krisesentertilbudet. Dette er ikke noe kommunen kan fraskrive seg. </a:t>
            </a:r>
          </a:p>
          <a:p>
            <a:r>
              <a:rPr lang="nb-NO" sz="1300" dirty="0"/>
              <a:t>Den behandlingsansvarlige har </a:t>
            </a:r>
            <a:r>
              <a:rPr lang="nb-NO" sz="1300" b="1" dirty="0"/>
              <a:t>det overordnede ansvaret for at behandlingen følger regelverket</a:t>
            </a:r>
            <a:r>
              <a:rPr lang="nb-NO" sz="1300" dirty="0"/>
              <a:t>, blant annet at personopplysningene blir håndtert på en trygg måte og at brukernes rettigheter blir ivaretatt.  </a:t>
            </a:r>
          </a:p>
          <a:p>
            <a:r>
              <a:rPr lang="nb-NO" sz="1300" dirty="0"/>
              <a:t> </a:t>
            </a:r>
          </a:p>
          <a:p>
            <a:pPr defTabSz="955679">
              <a:defRPr/>
            </a:pPr>
            <a:r>
              <a:rPr lang="nb-NO" sz="1300" dirty="0"/>
              <a:t>Men det kan også være såkalt «felles behandlingsansvar» mellom kommunen og den som organiserer krisesentertilbudet, altså et IKS, en vertskommune eller en privat/ideell aktør. </a:t>
            </a:r>
          </a:p>
          <a:p>
            <a:pPr defTabSz="955679">
              <a:defRPr/>
            </a:pPr>
            <a:endParaRPr lang="nb-NO" sz="1300" dirty="0"/>
          </a:p>
          <a:p>
            <a:pPr defTabSz="955679">
              <a:defRPr/>
            </a:pPr>
            <a:r>
              <a:rPr lang="nb-NO" sz="1300" dirty="0"/>
              <a:t>Dette står det veldig detaljert om i rundskrivet – så vi anbefaler å lese </a:t>
            </a:r>
            <a:r>
              <a:rPr lang="nb-NO" sz="1300" err="1"/>
              <a:t>dét</a:t>
            </a:r>
            <a:r>
              <a:rPr lang="nb-NO" sz="1300" dirty="0"/>
              <a:t> ved behov. </a:t>
            </a:r>
          </a:p>
          <a:p>
            <a:pPr defTabSz="955679">
              <a:defRPr/>
            </a:pPr>
            <a:r>
              <a:rPr lang="nb-NO" sz="1300" dirty="0"/>
              <a:t>Vi kan kort nevne at _hvis_ det er felles behandlingsansvar – så skal kommunen og krisesentertilbudet inngå en avtale om dette. </a:t>
            </a:r>
          </a:p>
          <a:p>
            <a:pPr defTabSz="955679">
              <a:defRPr/>
            </a:pPr>
            <a:endParaRPr lang="nb-NO" sz="1300" dirty="0"/>
          </a:p>
          <a:p>
            <a:pPr defTabSz="955679">
              <a:defRPr/>
            </a:pPr>
            <a:r>
              <a:rPr lang="nb-NO" sz="1300" dirty="0"/>
              <a:t>For mer informasjon om journalføring, oppbevaring av dokumentasjon, retting og sletting og anonymitet, så kan dere se i krisesenterrundskrivet.</a:t>
            </a:r>
          </a:p>
          <a:p>
            <a:pPr defTabSz="955679">
              <a:defRPr/>
            </a:pPr>
            <a:endParaRPr lang="nb-NO" sz="1300" dirty="0"/>
          </a:p>
          <a:p>
            <a:pPr defTabSz="955679">
              <a:defRPr/>
            </a:pPr>
            <a:endParaRPr lang="nb-NO" sz="1300" dirty="0"/>
          </a:p>
          <a:p>
            <a:pPr defTabSz="955679">
              <a:defRPr/>
            </a:pPr>
            <a:endParaRPr lang="nb-NO" sz="1300" dirty="0"/>
          </a:p>
          <a:p>
            <a:endParaRPr lang="nb-NO" sz="1300" dirty="0"/>
          </a:p>
          <a:p>
            <a:endParaRPr lang="nb-NO" b="0" dirty="0">
              <a:ea typeface="Calibri"/>
              <a:cs typeface="Calibri"/>
            </a:endParaRPr>
          </a:p>
        </p:txBody>
      </p:sp>
      <p:sp>
        <p:nvSpPr>
          <p:cNvPr id="4" name="Plassholder for lysbildenummer 3"/>
          <p:cNvSpPr>
            <a:spLocks noGrp="1"/>
          </p:cNvSpPr>
          <p:nvPr>
            <p:ph type="sldNum" sz="quarter" idx="5"/>
          </p:nvPr>
        </p:nvSpPr>
        <p:spPr/>
        <p:txBody>
          <a:bodyPr/>
          <a:lstStyle/>
          <a:p>
            <a:fld id="{089F2583-61A8-417A-A5D5-F76910D02A27}" type="slidenum">
              <a:rPr lang="nb-NO" smtClean="0"/>
              <a:t>9</a:t>
            </a:fld>
            <a:endParaRPr lang="nb-NO"/>
          </a:p>
        </p:txBody>
      </p:sp>
    </p:spTree>
    <p:extLst>
      <p:ext uri="{BB962C8B-B14F-4D97-AF65-F5344CB8AC3E}">
        <p14:creationId xmlns:p14="http://schemas.microsoft.com/office/powerpoint/2010/main" val="7926357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pic>
        <p:nvPicPr>
          <p:cNvPr id="16" name="Bilde 15">
            <a:extLst>
              <a:ext uri="{FF2B5EF4-FFF2-40B4-BE49-F238E27FC236}">
                <a16:creationId xmlns:a16="http://schemas.microsoft.com/office/drawing/2014/main" id="{07D2EEFC-1359-4048-B51A-068B22B84F0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71376" y="5547420"/>
            <a:ext cx="916623" cy="936000"/>
          </a:xfrm>
          <a:prstGeom prst="rect">
            <a:avLst/>
          </a:prstGeom>
        </p:spPr>
      </p:pic>
      <p:pic>
        <p:nvPicPr>
          <p:cNvPr id="8" name="Bilde 7">
            <a:extLst>
              <a:ext uri="{FF2B5EF4-FFF2-40B4-BE49-F238E27FC236}">
                <a16:creationId xmlns:a16="http://schemas.microsoft.com/office/drawing/2014/main" id="{5DFC390B-3E7B-4B40-9FBF-F48201196F7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5443728" cy="6858000"/>
          </a:xfrm>
          <a:prstGeom prst="rect">
            <a:avLst/>
          </a:prstGeom>
        </p:spPr>
      </p:pic>
      <p:sp>
        <p:nvSpPr>
          <p:cNvPr id="2" name="Tittel 1">
            <a:extLst>
              <a:ext uri="{FF2B5EF4-FFF2-40B4-BE49-F238E27FC236}">
                <a16:creationId xmlns:a16="http://schemas.microsoft.com/office/drawing/2014/main" id="{1D995976-8DC1-4555-8167-7073823CCB61}"/>
              </a:ext>
            </a:extLst>
          </p:cNvPr>
          <p:cNvSpPr>
            <a:spLocks noGrp="1"/>
          </p:cNvSpPr>
          <p:nvPr>
            <p:ph type="ctrTitle"/>
          </p:nvPr>
        </p:nvSpPr>
        <p:spPr>
          <a:xfrm>
            <a:off x="6120765" y="1235475"/>
            <a:ext cx="5258436" cy="1846659"/>
          </a:xfrm>
        </p:spPr>
        <p:txBody>
          <a:bodyPr anchor="b">
            <a:normAutofit/>
          </a:bodyPr>
          <a:lstStyle>
            <a:lvl1pPr algn="l">
              <a:defRPr sz="4000"/>
            </a:lvl1pPr>
          </a:lstStyle>
          <a:p>
            <a:r>
              <a:rPr lang="nb-NO"/>
              <a:t>Klikk for å redigere tittelstil</a:t>
            </a:r>
          </a:p>
        </p:txBody>
      </p:sp>
      <p:sp>
        <p:nvSpPr>
          <p:cNvPr id="3" name="Undertittel 2">
            <a:extLst>
              <a:ext uri="{FF2B5EF4-FFF2-40B4-BE49-F238E27FC236}">
                <a16:creationId xmlns:a16="http://schemas.microsoft.com/office/drawing/2014/main" id="{736484B8-5D06-445C-BD84-C5FD0A2A2385}"/>
              </a:ext>
            </a:extLst>
          </p:cNvPr>
          <p:cNvSpPr>
            <a:spLocks noGrp="1"/>
          </p:cNvSpPr>
          <p:nvPr>
            <p:ph type="subTitle" idx="1" hasCustomPrompt="1"/>
          </p:nvPr>
        </p:nvSpPr>
        <p:spPr>
          <a:xfrm>
            <a:off x="6120764" y="3528220"/>
            <a:ext cx="5258428" cy="738664"/>
          </a:xfrm>
        </p:spPr>
        <p:txBody>
          <a:bodyPr>
            <a:normAutofit/>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Undertittel / Navn på foredragsholder</a:t>
            </a:r>
          </a:p>
        </p:txBody>
      </p:sp>
      <p:sp>
        <p:nvSpPr>
          <p:cNvPr id="17" name="Plassholder for dato 16">
            <a:extLst>
              <a:ext uri="{FF2B5EF4-FFF2-40B4-BE49-F238E27FC236}">
                <a16:creationId xmlns:a16="http://schemas.microsoft.com/office/drawing/2014/main" id="{AEAA9278-EE73-4A64-A7BA-067865015EFA}"/>
              </a:ext>
            </a:extLst>
          </p:cNvPr>
          <p:cNvSpPr>
            <a:spLocks noGrp="1"/>
          </p:cNvSpPr>
          <p:nvPr>
            <p:ph type="dt" sz="half" idx="10"/>
          </p:nvPr>
        </p:nvSpPr>
        <p:spPr>
          <a:xfrm>
            <a:off x="6096000" y="6272545"/>
            <a:ext cx="4406900" cy="276999"/>
          </a:xfrm>
        </p:spPr>
        <p:txBody>
          <a:bodyPr wrap="square">
            <a:spAutoFit/>
          </a:bodyPr>
          <a:lstStyle>
            <a:lvl1pPr>
              <a:defRPr sz="1800"/>
            </a:lvl1pPr>
          </a:lstStyle>
          <a:p>
            <a:fld id="{C56A6BEB-426D-45CB-97C3-435439755013}" type="datetime1">
              <a:rPr lang="nb-NO" smtClean="0"/>
              <a:t>20.03.2026</a:t>
            </a:fld>
            <a:endParaRPr lang="nb-NO"/>
          </a:p>
        </p:txBody>
      </p:sp>
    </p:spTree>
    <p:extLst>
      <p:ext uri="{BB962C8B-B14F-4D97-AF65-F5344CB8AC3E}">
        <p14:creationId xmlns:p14="http://schemas.microsoft.com/office/powerpoint/2010/main" val="747858398"/>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itatside (grønn)">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5380E9C0-5A44-4486-923B-4E711EA2FCFE}"/>
              </a:ext>
            </a:extLst>
          </p:cNvPr>
          <p:cNvSpPr/>
          <p:nvPr userDrawn="1"/>
        </p:nvSpPr>
        <p:spPr>
          <a:xfrm>
            <a:off x="275771" y="957942"/>
            <a:ext cx="11640458" cy="552547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3" name="Picture 4" descr="Bilderesultat for quotation mark png">
            <a:extLst>
              <a:ext uri="{FF2B5EF4-FFF2-40B4-BE49-F238E27FC236}">
                <a16:creationId xmlns:a16="http://schemas.microsoft.com/office/drawing/2014/main" id="{03BDF3BF-791C-40C2-A233-EA7E2AB6DD01}"/>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rot="10800000">
            <a:off x="10439053" y="1524124"/>
            <a:ext cx="829845" cy="764704"/>
          </a:xfrm>
          <a:prstGeom prst="rect">
            <a:avLst/>
          </a:prstGeom>
          <a:noFill/>
          <a:extLst>
            <a:ext uri="{909E8E84-426E-40DD-AFC4-6F175D3DCCD1}">
              <a14:hiddenFill xmlns:a14="http://schemas.microsoft.com/office/drawing/2010/main">
                <a:solidFill>
                  <a:srgbClr val="FFFFFF"/>
                </a:solidFill>
              </a14:hiddenFill>
            </a:ext>
          </a:extLst>
        </p:spPr>
      </p:pic>
      <p:sp>
        <p:nvSpPr>
          <p:cNvPr id="2" name="Tittel 1">
            <a:extLst>
              <a:ext uri="{FF2B5EF4-FFF2-40B4-BE49-F238E27FC236}">
                <a16:creationId xmlns:a16="http://schemas.microsoft.com/office/drawing/2014/main" id="{D5BA9F40-4EC1-4731-A562-8AA7EEF1AEF7}"/>
              </a:ext>
            </a:extLst>
          </p:cNvPr>
          <p:cNvSpPr>
            <a:spLocks noGrp="1"/>
          </p:cNvSpPr>
          <p:nvPr>
            <p:ph type="title" hasCustomPrompt="1"/>
          </p:nvPr>
        </p:nvSpPr>
        <p:spPr>
          <a:xfrm>
            <a:off x="864108" y="1922820"/>
            <a:ext cx="10463784" cy="2954655"/>
          </a:xfrm>
        </p:spPr>
        <p:txBody>
          <a:bodyPr anchor="ctr" anchorCtr="1">
            <a:normAutofit/>
          </a:bodyPr>
          <a:lstStyle>
            <a:lvl1pPr algn="ctr">
              <a:defRPr lang="nb-NO" sz="4000" dirty="0"/>
            </a:lvl1pPr>
          </a:lstStyle>
          <a:p>
            <a:r>
              <a:rPr lang="nb-NO">
                <a:latin typeface="Calibri" panose="020F0502020204030204" pitchFamily="34" charset="0"/>
                <a:cs typeface="Calibri" panose="020F0502020204030204" pitchFamily="34" charset="0"/>
              </a:rPr>
              <a:t>“</a:t>
            </a:r>
            <a:r>
              <a:rPr lang="nb-NO"/>
              <a:t>Sitat</a:t>
            </a:r>
            <a:r>
              <a:rPr lang="nb-NO">
                <a:latin typeface="Calibri" panose="020F0502020204030204" pitchFamily="34" charset="0"/>
                <a:cs typeface="Calibri" panose="020F0502020204030204" pitchFamily="34" charset="0"/>
              </a:rPr>
              <a:t>”</a:t>
            </a:r>
            <a:endParaRPr lang="nb-NO"/>
          </a:p>
        </p:txBody>
      </p:sp>
      <p:sp>
        <p:nvSpPr>
          <p:cNvPr id="9" name="Plassholder for dato 8">
            <a:extLst>
              <a:ext uri="{FF2B5EF4-FFF2-40B4-BE49-F238E27FC236}">
                <a16:creationId xmlns:a16="http://schemas.microsoft.com/office/drawing/2014/main" id="{B232C7B6-D9F8-4B61-97DF-48612EA60F19}"/>
              </a:ext>
            </a:extLst>
          </p:cNvPr>
          <p:cNvSpPr>
            <a:spLocks noGrp="1"/>
          </p:cNvSpPr>
          <p:nvPr>
            <p:ph type="dt" sz="half" idx="10"/>
          </p:nvPr>
        </p:nvSpPr>
        <p:spPr/>
        <p:txBody>
          <a:bodyPr/>
          <a:lstStyle/>
          <a:p>
            <a:fld id="{BD550EF7-3086-4711-B336-1123211C85F1}" type="datetime1">
              <a:rPr lang="nb-NO" smtClean="0"/>
              <a:t>20.03.2026</a:t>
            </a:fld>
            <a:endParaRPr lang="nb-NO"/>
          </a:p>
        </p:txBody>
      </p:sp>
      <p:sp>
        <p:nvSpPr>
          <p:cNvPr id="10" name="Plassholder for bunntekst 9">
            <a:extLst>
              <a:ext uri="{FF2B5EF4-FFF2-40B4-BE49-F238E27FC236}">
                <a16:creationId xmlns:a16="http://schemas.microsoft.com/office/drawing/2014/main" id="{129E0172-EBFC-4EAD-94D8-5A59F9471CF5}"/>
              </a:ext>
            </a:extLst>
          </p:cNvPr>
          <p:cNvSpPr>
            <a:spLocks noGrp="1"/>
          </p:cNvSpPr>
          <p:nvPr>
            <p:ph type="ftr" sz="quarter" idx="11"/>
          </p:nvPr>
        </p:nvSpPr>
        <p:spPr/>
        <p:txBody>
          <a:bodyPr/>
          <a:lstStyle/>
          <a:p>
            <a:r>
              <a:rPr lang="nb-NO"/>
              <a:t>Tittel foredrag</a:t>
            </a:r>
          </a:p>
        </p:txBody>
      </p:sp>
      <p:sp>
        <p:nvSpPr>
          <p:cNvPr id="11" name="Plassholder for lysbildenummer 10">
            <a:extLst>
              <a:ext uri="{FF2B5EF4-FFF2-40B4-BE49-F238E27FC236}">
                <a16:creationId xmlns:a16="http://schemas.microsoft.com/office/drawing/2014/main" id="{2E93A983-FBF8-470D-ACD8-9FC527BF9485}"/>
              </a:ext>
            </a:extLst>
          </p:cNvPr>
          <p:cNvSpPr>
            <a:spLocks noGrp="1"/>
          </p:cNvSpPr>
          <p:nvPr>
            <p:ph type="sldNum" sz="quarter" idx="12"/>
          </p:nvPr>
        </p:nvSpPr>
        <p:spPr/>
        <p:txBody>
          <a:bodyPr/>
          <a:lstStyle/>
          <a:p>
            <a:fld id="{74DC5C6B-5FF5-4C51-B1C4-3E46E479ECBD}" type="slidenum">
              <a:rPr lang="nb-NO" smtClean="0"/>
              <a:pPr/>
              <a:t>‹#›</a:t>
            </a:fld>
            <a:endParaRPr lang="nb-NO"/>
          </a:p>
        </p:txBody>
      </p:sp>
      <p:sp>
        <p:nvSpPr>
          <p:cNvPr id="4" name="Plassholder for tekst 3">
            <a:extLst>
              <a:ext uri="{FF2B5EF4-FFF2-40B4-BE49-F238E27FC236}">
                <a16:creationId xmlns:a16="http://schemas.microsoft.com/office/drawing/2014/main" id="{CC66E5A8-F060-43C0-85D4-ADF7CDE668DF}"/>
              </a:ext>
            </a:extLst>
          </p:cNvPr>
          <p:cNvSpPr>
            <a:spLocks noGrp="1"/>
          </p:cNvSpPr>
          <p:nvPr>
            <p:ph type="body" sz="quarter" idx="13"/>
          </p:nvPr>
        </p:nvSpPr>
        <p:spPr>
          <a:xfrm>
            <a:off x="864109" y="5276171"/>
            <a:ext cx="10463783" cy="623887"/>
          </a:xfrm>
        </p:spPr>
        <p:txBody>
          <a:bodyPr/>
          <a:lstStyle>
            <a:lvl1pPr marL="0" indent="0" algn="ctr">
              <a:buNone/>
              <a:defRPr/>
            </a:lvl1pPr>
          </a:lstStyle>
          <a:p>
            <a:pPr lvl="0"/>
            <a:r>
              <a:rPr lang="nb-NO"/>
              <a:t>Klikk for å redigere tekststiler i malen</a:t>
            </a:r>
          </a:p>
        </p:txBody>
      </p:sp>
      <p:sp>
        <p:nvSpPr>
          <p:cNvPr id="5" name="TekstSylinder 4">
            <a:extLst>
              <a:ext uri="{FF2B5EF4-FFF2-40B4-BE49-F238E27FC236}">
                <a16:creationId xmlns:a16="http://schemas.microsoft.com/office/drawing/2014/main" id="{46ECE0DC-DB9D-4EB5-BEF1-17123C2E290D}"/>
              </a:ext>
            </a:extLst>
          </p:cNvPr>
          <p:cNvSpPr txBox="1"/>
          <p:nvPr userDrawn="1"/>
        </p:nvSpPr>
        <p:spPr>
          <a:xfrm>
            <a:off x="4699819" y="167517"/>
            <a:ext cx="1946787" cy="1171942"/>
          </a:xfrm>
          <a:prstGeom prst="rect">
            <a:avLst/>
          </a:prstGeom>
          <a:noFill/>
        </p:spPr>
        <p:txBody>
          <a:bodyPr wrap="square" rtlCol="0">
            <a:spAutoFit/>
          </a:bodyPr>
          <a:lstStyle/>
          <a:p>
            <a:endParaRPr lang="nb-NO"/>
          </a:p>
        </p:txBody>
      </p:sp>
    </p:spTree>
    <p:extLst>
      <p:ext uri="{BB962C8B-B14F-4D97-AF65-F5344CB8AC3E}">
        <p14:creationId xmlns:p14="http://schemas.microsoft.com/office/powerpoint/2010/main" val="275725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tel, tekst og bilde (høyre)">
    <p:spTree>
      <p:nvGrpSpPr>
        <p:cNvPr id="1" name=""/>
        <p:cNvGrpSpPr/>
        <p:nvPr/>
      </p:nvGrpSpPr>
      <p:grpSpPr>
        <a:xfrm>
          <a:off x="0" y="0"/>
          <a:ext cx="0" cy="0"/>
          <a:chOff x="0" y="0"/>
          <a:chExt cx="0" cy="0"/>
        </a:xfrm>
      </p:grpSpPr>
      <p:sp>
        <p:nvSpPr>
          <p:cNvPr id="11" name="Plassholder for tekst 2">
            <a:extLst>
              <a:ext uri="{FF2B5EF4-FFF2-40B4-BE49-F238E27FC236}">
                <a16:creationId xmlns:a16="http://schemas.microsoft.com/office/drawing/2014/main" id="{BDF56B18-C0C8-4A05-805B-C91E5B28AD74}"/>
              </a:ext>
            </a:extLst>
          </p:cNvPr>
          <p:cNvSpPr>
            <a:spLocks noGrp="1"/>
          </p:cNvSpPr>
          <p:nvPr>
            <p:ph type="body" sz="quarter" idx="17"/>
          </p:nvPr>
        </p:nvSpPr>
        <p:spPr>
          <a:xfrm>
            <a:off x="864106" y="1956619"/>
            <a:ext cx="5644849" cy="3805551"/>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3" name="Plassholder for bilde 7">
            <a:extLst>
              <a:ext uri="{FF2B5EF4-FFF2-40B4-BE49-F238E27FC236}">
                <a16:creationId xmlns:a16="http://schemas.microsoft.com/office/drawing/2014/main" id="{6F389596-D1B8-48DB-B40E-0C4288631A88}"/>
              </a:ext>
            </a:extLst>
          </p:cNvPr>
          <p:cNvSpPr>
            <a:spLocks noGrp="1"/>
          </p:cNvSpPr>
          <p:nvPr>
            <p:ph type="pic" sz="quarter" idx="15"/>
          </p:nvPr>
        </p:nvSpPr>
        <p:spPr>
          <a:xfrm>
            <a:off x="6882580" y="1956619"/>
            <a:ext cx="4445311" cy="3805551"/>
          </a:xfrm>
          <a:solidFill>
            <a:schemeClr val="bg1">
              <a:lumMod val="75000"/>
            </a:schemeClr>
          </a:solidFill>
        </p:spPr>
        <p:txBody>
          <a:bodyPr tIns="180000"/>
          <a:lstStyle>
            <a:lvl1pPr marL="0" indent="0" algn="ctr">
              <a:buNone/>
              <a:defRPr sz="2400">
                <a:solidFill>
                  <a:schemeClr val="tx2"/>
                </a:solidFill>
              </a:defRPr>
            </a:lvl1pPr>
          </a:lstStyle>
          <a:p>
            <a:r>
              <a:rPr lang="nb-NO"/>
              <a:t>Klikk på ikonet for å legge til et bilde</a:t>
            </a:r>
          </a:p>
        </p:txBody>
      </p:sp>
      <p:sp>
        <p:nvSpPr>
          <p:cNvPr id="7" name="Plassholder for dato 6">
            <a:extLst>
              <a:ext uri="{FF2B5EF4-FFF2-40B4-BE49-F238E27FC236}">
                <a16:creationId xmlns:a16="http://schemas.microsoft.com/office/drawing/2014/main" id="{4FC5F22B-561B-489D-8330-63380CC4820D}"/>
              </a:ext>
            </a:extLst>
          </p:cNvPr>
          <p:cNvSpPr>
            <a:spLocks noGrp="1"/>
          </p:cNvSpPr>
          <p:nvPr>
            <p:ph type="dt" sz="half" idx="10"/>
          </p:nvPr>
        </p:nvSpPr>
        <p:spPr/>
        <p:txBody>
          <a:bodyPr/>
          <a:lstStyle/>
          <a:p>
            <a:fld id="{4D29130D-D633-4DC4-A82E-1FA82DDB9454}" type="datetime1">
              <a:rPr lang="nb-NO" smtClean="0"/>
              <a:t>20.03.2026</a:t>
            </a:fld>
            <a:endParaRPr lang="nb-NO"/>
          </a:p>
        </p:txBody>
      </p:sp>
      <p:sp>
        <p:nvSpPr>
          <p:cNvPr id="8" name="Plassholder for bunntekst 7">
            <a:extLst>
              <a:ext uri="{FF2B5EF4-FFF2-40B4-BE49-F238E27FC236}">
                <a16:creationId xmlns:a16="http://schemas.microsoft.com/office/drawing/2014/main" id="{9B976B9A-87B2-4F30-A7D5-84E3E78C4FED}"/>
              </a:ext>
            </a:extLst>
          </p:cNvPr>
          <p:cNvSpPr>
            <a:spLocks noGrp="1"/>
          </p:cNvSpPr>
          <p:nvPr>
            <p:ph type="ftr" sz="quarter" idx="11"/>
          </p:nvPr>
        </p:nvSpPr>
        <p:spPr/>
        <p:txBody>
          <a:bodyPr/>
          <a:lstStyle/>
          <a:p>
            <a:r>
              <a:rPr lang="nb-NO"/>
              <a:t>Tittel foredrag</a:t>
            </a:r>
          </a:p>
        </p:txBody>
      </p:sp>
      <p:sp>
        <p:nvSpPr>
          <p:cNvPr id="9" name="Plassholder for lysbildenummer 8">
            <a:extLst>
              <a:ext uri="{FF2B5EF4-FFF2-40B4-BE49-F238E27FC236}">
                <a16:creationId xmlns:a16="http://schemas.microsoft.com/office/drawing/2014/main" id="{AD9CAD1D-7AEB-48A4-BF2D-2EEB34A0C328}"/>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10" name="Tittel 9">
            <a:extLst>
              <a:ext uri="{FF2B5EF4-FFF2-40B4-BE49-F238E27FC236}">
                <a16:creationId xmlns:a16="http://schemas.microsoft.com/office/drawing/2014/main" id="{FCAD0A85-D3E6-4054-8485-581C18C917D7}"/>
              </a:ext>
            </a:extLst>
          </p:cNvPr>
          <p:cNvSpPr>
            <a:spLocks noGrp="1"/>
          </p:cNvSpPr>
          <p:nvPr>
            <p:ph type="title"/>
          </p:nvPr>
        </p:nvSpPr>
        <p:spPr>
          <a:xfrm>
            <a:off x="864107" y="569531"/>
            <a:ext cx="10463783" cy="1052596"/>
          </a:xfrm>
        </p:spPr>
        <p:txBody>
          <a:bodyPr/>
          <a:lstStyle/>
          <a:p>
            <a:r>
              <a:rPr lang="nb-NO"/>
              <a:t>Klikk for å redigere tittelstil</a:t>
            </a:r>
          </a:p>
        </p:txBody>
      </p:sp>
      <p:sp>
        <p:nvSpPr>
          <p:cNvPr id="12" name="Tittel 1">
            <a:extLst>
              <a:ext uri="{FF2B5EF4-FFF2-40B4-BE49-F238E27FC236}">
                <a16:creationId xmlns:a16="http://schemas.microsoft.com/office/drawing/2014/main" id="{7594C2F5-CC97-4537-A36D-6C971236B09B}"/>
              </a:ext>
            </a:extLst>
          </p:cNvPr>
          <p:cNvSpPr txBox="1">
            <a:spLocks/>
          </p:cNvSpPr>
          <p:nvPr userDrawn="1"/>
        </p:nvSpPr>
        <p:spPr>
          <a:xfrm>
            <a:off x="-2235200" y="331195"/>
            <a:ext cx="2064657" cy="2339434"/>
          </a:xfrm>
          <a:prstGeom prst="rect">
            <a:avLst/>
          </a:prstGeom>
        </p:spPr>
        <p:txBody>
          <a:bodyPr vert="horz" lIns="0" tIns="0" rIns="0" bIns="0" rtlCol="0" anchor="t" anchorCtr="0">
            <a:normAutofit/>
          </a:bodyPr>
          <a:lstStyle>
            <a:lvl1pPr algn="l" defTabSz="914400" rtl="0" eaLnBrk="1" latinLnBrk="0" hangingPunct="1">
              <a:lnSpc>
                <a:spcPct val="100000"/>
              </a:lnSpc>
              <a:spcBef>
                <a:spcPts val="0"/>
              </a:spcBef>
              <a:buNone/>
              <a:defRPr sz="4000" b="1" kern="1200">
                <a:solidFill>
                  <a:schemeClr val="tx2"/>
                </a:solidFill>
                <a:latin typeface="+mj-lt"/>
                <a:ea typeface="+mj-ea"/>
                <a:cs typeface="+mj-cs"/>
              </a:defRPr>
            </a:lvl1pPr>
          </a:lstStyle>
          <a:p>
            <a:pPr algn="r"/>
            <a:r>
              <a:rPr lang="nb-NO" sz="1600" b="1">
                <a:latin typeface="+mn-lt"/>
              </a:rPr>
              <a:t>For å endre utsnitt i bildeplassholderen kan du </a:t>
            </a:r>
            <a:r>
              <a:rPr lang="nb-NO" sz="1600" b="1" err="1">
                <a:latin typeface="+mn-lt"/>
              </a:rPr>
              <a:t>høyreklikke</a:t>
            </a:r>
            <a:r>
              <a:rPr lang="nb-NO" sz="1600" b="1">
                <a:latin typeface="+mn-lt"/>
              </a:rPr>
              <a:t> på bildet etter at det er satt inn og velge «Beskjær».</a:t>
            </a:r>
          </a:p>
        </p:txBody>
      </p:sp>
    </p:spTree>
    <p:extLst>
      <p:ext uri="{BB962C8B-B14F-4D97-AF65-F5344CB8AC3E}">
        <p14:creationId xmlns:p14="http://schemas.microsoft.com/office/powerpoint/2010/main" val="925368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graf (høyre)">
    <p:spTree>
      <p:nvGrpSpPr>
        <p:cNvPr id="1" name=""/>
        <p:cNvGrpSpPr/>
        <p:nvPr/>
      </p:nvGrpSpPr>
      <p:grpSpPr>
        <a:xfrm>
          <a:off x="0" y="0"/>
          <a:ext cx="0" cy="0"/>
          <a:chOff x="0" y="0"/>
          <a:chExt cx="0" cy="0"/>
        </a:xfrm>
      </p:grpSpPr>
      <p:sp>
        <p:nvSpPr>
          <p:cNvPr id="10" name="Plassholder for innhold 5">
            <a:extLst>
              <a:ext uri="{FF2B5EF4-FFF2-40B4-BE49-F238E27FC236}">
                <a16:creationId xmlns:a16="http://schemas.microsoft.com/office/drawing/2014/main" id="{2A997653-2816-416F-9852-4FA2780EC3D7}"/>
              </a:ext>
            </a:extLst>
          </p:cNvPr>
          <p:cNvSpPr>
            <a:spLocks noGrp="1"/>
          </p:cNvSpPr>
          <p:nvPr>
            <p:ph sz="quarter" idx="20" hasCustomPrompt="1"/>
          </p:nvPr>
        </p:nvSpPr>
        <p:spPr>
          <a:xfrm>
            <a:off x="901065" y="1956619"/>
            <a:ext cx="5607889" cy="3805552"/>
          </a:xfrm>
        </p:spPr>
        <p:txBody>
          <a:bodyPr/>
          <a:lstStyle>
            <a:lvl1pPr marL="0" indent="0">
              <a:buNone/>
              <a:defRPr/>
            </a:lvl1pPr>
          </a:lstStyle>
          <a:p>
            <a:pPr lvl="0"/>
            <a:r>
              <a:rPr lang="nb-NO"/>
              <a:t> </a:t>
            </a:r>
          </a:p>
        </p:txBody>
      </p:sp>
      <p:sp>
        <p:nvSpPr>
          <p:cNvPr id="7" name="Plassholder for dato 6">
            <a:extLst>
              <a:ext uri="{FF2B5EF4-FFF2-40B4-BE49-F238E27FC236}">
                <a16:creationId xmlns:a16="http://schemas.microsoft.com/office/drawing/2014/main" id="{4FC5F22B-561B-489D-8330-63380CC4820D}"/>
              </a:ext>
            </a:extLst>
          </p:cNvPr>
          <p:cNvSpPr>
            <a:spLocks noGrp="1"/>
          </p:cNvSpPr>
          <p:nvPr>
            <p:ph type="dt" sz="half" idx="10"/>
          </p:nvPr>
        </p:nvSpPr>
        <p:spPr/>
        <p:txBody>
          <a:bodyPr/>
          <a:lstStyle/>
          <a:p>
            <a:fld id="{FA721B20-A4E7-492F-BD04-447E99BFD22F}" type="datetime1">
              <a:rPr lang="nb-NO" smtClean="0"/>
              <a:t>20.03.2026</a:t>
            </a:fld>
            <a:endParaRPr lang="nb-NO"/>
          </a:p>
        </p:txBody>
      </p:sp>
      <p:sp>
        <p:nvSpPr>
          <p:cNvPr id="8" name="Plassholder for bunntekst 7">
            <a:extLst>
              <a:ext uri="{FF2B5EF4-FFF2-40B4-BE49-F238E27FC236}">
                <a16:creationId xmlns:a16="http://schemas.microsoft.com/office/drawing/2014/main" id="{9B976B9A-87B2-4F30-A7D5-84E3E78C4FED}"/>
              </a:ext>
            </a:extLst>
          </p:cNvPr>
          <p:cNvSpPr>
            <a:spLocks noGrp="1"/>
          </p:cNvSpPr>
          <p:nvPr>
            <p:ph type="ftr" sz="quarter" idx="11"/>
          </p:nvPr>
        </p:nvSpPr>
        <p:spPr/>
        <p:txBody>
          <a:bodyPr/>
          <a:lstStyle/>
          <a:p>
            <a:r>
              <a:rPr lang="nb-NO"/>
              <a:t>Tittel foredrag</a:t>
            </a:r>
          </a:p>
        </p:txBody>
      </p:sp>
      <p:sp>
        <p:nvSpPr>
          <p:cNvPr id="9" name="Plassholder for lysbildenummer 8">
            <a:extLst>
              <a:ext uri="{FF2B5EF4-FFF2-40B4-BE49-F238E27FC236}">
                <a16:creationId xmlns:a16="http://schemas.microsoft.com/office/drawing/2014/main" id="{AD9CAD1D-7AEB-48A4-BF2D-2EEB34A0C328}"/>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12" name="Plassholder for tekst 2">
            <a:extLst>
              <a:ext uri="{FF2B5EF4-FFF2-40B4-BE49-F238E27FC236}">
                <a16:creationId xmlns:a16="http://schemas.microsoft.com/office/drawing/2014/main" id="{C83581B4-FDEE-4B56-9809-81EDA683E69F}"/>
              </a:ext>
            </a:extLst>
          </p:cNvPr>
          <p:cNvSpPr>
            <a:spLocks noGrp="1"/>
          </p:cNvSpPr>
          <p:nvPr>
            <p:ph type="body" sz="quarter" idx="18"/>
          </p:nvPr>
        </p:nvSpPr>
        <p:spPr>
          <a:xfrm>
            <a:off x="6882582" y="1956619"/>
            <a:ext cx="4445310" cy="3805551"/>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2" name="Tittel 1">
            <a:extLst>
              <a:ext uri="{FF2B5EF4-FFF2-40B4-BE49-F238E27FC236}">
                <a16:creationId xmlns:a16="http://schemas.microsoft.com/office/drawing/2014/main" id="{C881C793-6917-4814-A73A-7174079C6F87}"/>
              </a:ext>
            </a:extLst>
          </p:cNvPr>
          <p:cNvSpPr>
            <a:spLocks noGrp="1"/>
          </p:cNvSpPr>
          <p:nvPr>
            <p:ph type="title"/>
          </p:nvPr>
        </p:nvSpPr>
        <p:spPr>
          <a:xfrm>
            <a:off x="864108" y="569531"/>
            <a:ext cx="10463784" cy="1052596"/>
          </a:xfrm>
        </p:spPr>
        <p:txBody>
          <a:bodyPr/>
          <a:lstStyle/>
          <a:p>
            <a:r>
              <a:rPr lang="nb-NO"/>
              <a:t>Klikk for å redigere tittelstil</a:t>
            </a:r>
          </a:p>
        </p:txBody>
      </p:sp>
    </p:spTree>
    <p:extLst>
      <p:ext uri="{BB962C8B-B14F-4D97-AF65-F5344CB8AC3E}">
        <p14:creationId xmlns:p14="http://schemas.microsoft.com/office/powerpoint/2010/main" val="16846363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o bilder">
    <p:spTree>
      <p:nvGrpSpPr>
        <p:cNvPr id="1" name=""/>
        <p:cNvGrpSpPr/>
        <p:nvPr/>
      </p:nvGrpSpPr>
      <p:grpSpPr>
        <a:xfrm>
          <a:off x="0" y="0"/>
          <a:ext cx="0" cy="0"/>
          <a:chOff x="0" y="0"/>
          <a:chExt cx="0" cy="0"/>
        </a:xfrm>
      </p:grpSpPr>
      <p:sp>
        <p:nvSpPr>
          <p:cNvPr id="8" name="Plassholder for bilde 7">
            <a:extLst>
              <a:ext uri="{FF2B5EF4-FFF2-40B4-BE49-F238E27FC236}">
                <a16:creationId xmlns:a16="http://schemas.microsoft.com/office/drawing/2014/main" id="{0BCBC816-F638-4BD1-A69A-222553C658B0}"/>
              </a:ext>
            </a:extLst>
          </p:cNvPr>
          <p:cNvSpPr>
            <a:spLocks noGrp="1"/>
          </p:cNvSpPr>
          <p:nvPr>
            <p:ph type="pic" sz="quarter" idx="16"/>
          </p:nvPr>
        </p:nvSpPr>
        <p:spPr>
          <a:xfrm>
            <a:off x="7332453" y="1095829"/>
            <a:ext cx="3995439" cy="5141069"/>
          </a:xfrm>
          <a:solidFill>
            <a:schemeClr val="bg1">
              <a:lumMod val="75000"/>
            </a:schemeClr>
          </a:solidFill>
        </p:spPr>
        <p:txBody>
          <a:bodyPr tIns="180000"/>
          <a:lstStyle>
            <a:lvl1pPr marL="0" indent="0" algn="ctr">
              <a:buNone/>
              <a:defRPr sz="2400">
                <a:solidFill>
                  <a:schemeClr val="tx2"/>
                </a:solidFill>
              </a:defRPr>
            </a:lvl1pPr>
          </a:lstStyle>
          <a:p>
            <a:r>
              <a:rPr lang="nb-NO"/>
              <a:t>Klikk på ikonet for å legge til et bilde</a:t>
            </a:r>
          </a:p>
        </p:txBody>
      </p:sp>
      <p:sp>
        <p:nvSpPr>
          <p:cNvPr id="2" name="Plassholder for dato 1">
            <a:extLst>
              <a:ext uri="{FF2B5EF4-FFF2-40B4-BE49-F238E27FC236}">
                <a16:creationId xmlns:a16="http://schemas.microsoft.com/office/drawing/2014/main" id="{86BB4A9E-1D2F-43F8-87CF-670AB038CC43}"/>
              </a:ext>
            </a:extLst>
          </p:cNvPr>
          <p:cNvSpPr>
            <a:spLocks noGrp="1"/>
          </p:cNvSpPr>
          <p:nvPr>
            <p:ph type="dt" sz="half" idx="10"/>
          </p:nvPr>
        </p:nvSpPr>
        <p:spPr/>
        <p:txBody>
          <a:bodyPr/>
          <a:lstStyle/>
          <a:p>
            <a:fld id="{E9840B4A-ACD1-4001-BEC2-82CB1BB542F8}" type="datetime1">
              <a:rPr lang="nb-NO" smtClean="0"/>
              <a:t>20.03.2026</a:t>
            </a:fld>
            <a:endParaRPr lang="nb-NO"/>
          </a:p>
        </p:txBody>
      </p:sp>
      <p:sp>
        <p:nvSpPr>
          <p:cNvPr id="3" name="Plassholder for bunntekst 2">
            <a:extLst>
              <a:ext uri="{FF2B5EF4-FFF2-40B4-BE49-F238E27FC236}">
                <a16:creationId xmlns:a16="http://schemas.microsoft.com/office/drawing/2014/main" id="{EBB7BA1F-5A8D-4A00-BDC3-F7E1CE2098B4}"/>
              </a:ext>
            </a:extLst>
          </p:cNvPr>
          <p:cNvSpPr>
            <a:spLocks noGrp="1"/>
          </p:cNvSpPr>
          <p:nvPr>
            <p:ph type="ftr" sz="quarter" idx="11"/>
          </p:nvPr>
        </p:nvSpPr>
        <p:spPr/>
        <p:txBody>
          <a:bodyPr/>
          <a:lstStyle>
            <a:lvl1pPr algn="ctr">
              <a:defRPr/>
            </a:lvl1pPr>
          </a:lstStyle>
          <a:p>
            <a:r>
              <a:rPr lang="nb-NO"/>
              <a:t>Tittel foredrag</a:t>
            </a:r>
          </a:p>
        </p:txBody>
      </p:sp>
      <p:sp>
        <p:nvSpPr>
          <p:cNvPr id="4" name="Plassholder for lysbildenummer 3">
            <a:extLst>
              <a:ext uri="{FF2B5EF4-FFF2-40B4-BE49-F238E27FC236}">
                <a16:creationId xmlns:a16="http://schemas.microsoft.com/office/drawing/2014/main" id="{96E734C9-890B-4149-802B-6ADB2B7495D3}"/>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11" name="Plassholder for bilde 7">
            <a:extLst>
              <a:ext uri="{FF2B5EF4-FFF2-40B4-BE49-F238E27FC236}">
                <a16:creationId xmlns:a16="http://schemas.microsoft.com/office/drawing/2014/main" id="{8A1B8B95-4B40-483C-8075-5F4DA2EA8485}"/>
              </a:ext>
            </a:extLst>
          </p:cNvPr>
          <p:cNvSpPr>
            <a:spLocks noGrp="1"/>
          </p:cNvSpPr>
          <p:nvPr>
            <p:ph type="pic" sz="quarter" idx="15"/>
          </p:nvPr>
        </p:nvSpPr>
        <p:spPr>
          <a:xfrm>
            <a:off x="864107" y="1095829"/>
            <a:ext cx="6149169" cy="5141069"/>
          </a:xfrm>
          <a:solidFill>
            <a:schemeClr val="bg1">
              <a:lumMod val="75000"/>
            </a:schemeClr>
          </a:solidFill>
        </p:spPr>
        <p:txBody>
          <a:bodyPr tIns="180000"/>
          <a:lstStyle>
            <a:lvl1pPr marL="0" indent="0" algn="ctr">
              <a:buNone/>
              <a:defRPr sz="2400">
                <a:solidFill>
                  <a:schemeClr val="tx2"/>
                </a:solidFill>
              </a:defRPr>
            </a:lvl1pPr>
          </a:lstStyle>
          <a:p>
            <a:r>
              <a:rPr lang="nb-NO"/>
              <a:t>Klikk på ikonet for å legge til et bilde</a:t>
            </a:r>
          </a:p>
        </p:txBody>
      </p:sp>
      <p:sp>
        <p:nvSpPr>
          <p:cNvPr id="7" name="Tittel 1">
            <a:extLst>
              <a:ext uri="{FF2B5EF4-FFF2-40B4-BE49-F238E27FC236}">
                <a16:creationId xmlns:a16="http://schemas.microsoft.com/office/drawing/2014/main" id="{ACBBED51-3F69-4F11-B52D-0F4B532BF3A8}"/>
              </a:ext>
            </a:extLst>
          </p:cNvPr>
          <p:cNvSpPr txBox="1">
            <a:spLocks/>
          </p:cNvSpPr>
          <p:nvPr userDrawn="1"/>
        </p:nvSpPr>
        <p:spPr>
          <a:xfrm>
            <a:off x="-2235200" y="331195"/>
            <a:ext cx="2064657" cy="2339434"/>
          </a:xfrm>
          <a:prstGeom prst="rect">
            <a:avLst/>
          </a:prstGeom>
        </p:spPr>
        <p:txBody>
          <a:bodyPr vert="horz" lIns="0" tIns="0" rIns="0" bIns="0" rtlCol="0" anchor="t" anchorCtr="0">
            <a:normAutofit/>
          </a:bodyPr>
          <a:lstStyle>
            <a:lvl1pPr algn="l" defTabSz="914400" rtl="0" eaLnBrk="1" latinLnBrk="0" hangingPunct="1">
              <a:lnSpc>
                <a:spcPct val="100000"/>
              </a:lnSpc>
              <a:spcBef>
                <a:spcPts val="0"/>
              </a:spcBef>
              <a:buNone/>
              <a:defRPr sz="4000" b="1" kern="1200">
                <a:solidFill>
                  <a:schemeClr val="tx2"/>
                </a:solidFill>
                <a:latin typeface="+mj-lt"/>
                <a:ea typeface="+mj-ea"/>
                <a:cs typeface="+mj-cs"/>
              </a:defRPr>
            </a:lvl1pPr>
          </a:lstStyle>
          <a:p>
            <a:pPr algn="r"/>
            <a:r>
              <a:rPr lang="nb-NO" sz="1600" b="1">
                <a:latin typeface="+mn-lt"/>
              </a:rPr>
              <a:t>For å endre utsnitt i bildeplassholderen kan du </a:t>
            </a:r>
            <a:r>
              <a:rPr lang="nb-NO" sz="1600" b="1" err="1">
                <a:latin typeface="+mn-lt"/>
              </a:rPr>
              <a:t>høyreklikke</a:t>
            </a:r>
            <a:r>
              <a:rPr lang="nb-NO" sz="1600" b="1">
                <a:latin typeface="+mn-lt"/>
              </a:rPr>
              <a:t> på bildet etter at det er satt inn og velge «Beskjær».</a:t>
            </a:r>
          </a:p>
        </p:txBody>
      </p:sp>
    </p:spTree>
    <p:extLst>
      <p:ext uri="{BB962C8B-B14F-4D97-AF65-F5344CB8AC3E}">
        <p14:creationId xmlns:p14="http://schemas.microsoft.com/office/powerpoint/2010/main" val="3370285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Ett bilde">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86BB4A9E-1D2F-43F8-87CF-670AB038CC43}"/>
              </a:ext>
            </a:extLst>
          </p:cNvPr>
          <p:cNvSpPr>
            <a:spLocks noGrp="1"/>
          </p:cNvSpPr>
          <p:nvPr>
            <p:ph type="dt" sz="half" idx="10"/>
          </p:nvPr>
        </p:nvSpPr>
        <p:spPr/>
        <p:txBody>
          <a:bodyPr/>
          <a:lstStyle/>
          <a:p>
            <a:fld id="{378E25BB-B829-4C70-9543-9BB9D8FAC879}" type="datetime1">
              <a:rPr lang="nb-NO" smtClean="0"/>
              <a:t>20.03.2026</a:t>
            </a:fld>
            <a:endParaRPr lang="nb-NO"/>
          </a:p>
        </p:txBody>
      </p:sp>
      <p:sp>
        <p:nvSpPr>
          <p:cNvPr id="3" name="Plassholder for bunntekst 2">
            <a:extLst>
              <a:ext uri="{FF2B5EF4-FFF2-40B4-BE49-F238E27FC236}">
                <a16:creationId xmlns:a16="http://schemas.microsoft.com/office/drawing/2014/main" id="{EBB7BA1F-5A8D-4A00-BDC3-F7E1CE2098B4}"/>
              </a:ext>
            </a:extLst>
          </p:cNvPr>
          <p:cNvSpPr>
            <a:spLocks noGrp="1"/>
          </p:cNvSpPr>
          <p:nvPr>
            <p:ph type="ftr" sz="quarter" idx="11"/>
          </p:nvPr>
        </p:nvSpPr>
        <p:spPr/>
        <p:txBody>
          <a:bodyPr/>
          <a:lstStyle/>
          <a:p>
            <a:r>
              <a:rPr lang="nb-NO"/>
              <a:t>Tittel foredrag</a:t>
            </a:r>
          </a:p>
        </p:txBody>
      </p:sp>
      <p:sp>
        <p:nvSpPr>
          <p:cNvPr id="4" name="Plassholder for lysbildenummer 3">
            <a:extLst>
              <a:ext uri="{FF2B5EF4-FFF2-40B4-BE49-F238E27FC236}">
                <a16:creationId xmlns:a16="http://schemas.microsoft.com/office/drawing/2014/main" id="{96E734C9-890B-4149-802B-6ADB2B7495D3}"/>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6" name="Plassholder for bilde 7">
            <a:extLst>
              <a:ext uri="{FF2B5EF4-FFF2-40B4-BE49-F238E27FC236}">
                <a16:creationId xmlns:a16="http://schemas.microsoft.com/office/drawing/2014/main" id="{E96225AC-2339-4269-B4D6-802F0014A4C1}"/>
              </a:ext>
            </a:extLst>
          </p:cNvPr>
          <p:cNvSpPr>
            <a:spLocks noGrp="1"/>
          </p:cNvSpPr>
          <p:nvPr>
            <p:ph type="pic" sz="quarter" idx="13"/>
          </p:nvPr>
        </p:nvSpPr>
        <p:spPr>
          <a:xfrm>
            <a:off x="864108" y="715993"/>
            <a:ext cx="10463785" cy="5520906"/>
          </a:xfrm>
          <a:solidFill>
            <a:schemeClr val="bg1">
              <a:lumMod val="75000"/>
            </a:schemeClr>
          </a:solidFill>
        </p:spPr>
        <p:txBody>
          <a:bodyPr tIns="180000"/>
          <a:lstStyle>
            <a:lvl1pPr marL="0" indent="0" algn="ctr">
              <a:buNone/>
              <a:defRPr sz="2400">
                <a:solidFill>
                  <a:schemeClr val="tx2"/>
                </a:solidFill>
              </a:defRPr>
            </a:lvl1pPr>
          </a:lstStyle>
          <a:p>
            <a:r>
              <a:rPr lang="nb-NO"/>
              <a:t>Klikk på ikonet for å legge til et bilde</a:t>
            </a:r>
          </a:p>
        </p:txBody>
      </p:sp>
      <p:sp>
        <p:nvSpPr>
          <p:cNvPr id="7" name="Tittel 1">
            <a:extLst>
              <a:ext uri="{FF2B5EF4-FFF2-40B4-BE49-F238E27FC236}">
                <a16:creationId xmlns:a16="http://schemas.microsoft.com/office/drawing/2014/main" id="{56B5981F-C5CD-4449-B299-6D27536ABEA7}"/>
              </a:ext>
            </a:extLst>
          </p:cNvPr>
          <p:cNvSpPr txBox="1">
            <a:spLocks/>
          </p:cNvSpPr>
          <p:nvPr userDrawn="1"/>
        </p:nvSpPr>
        <p:spPr>
          <a:xfrm>
            <a:off x="-2235200" y="331195"/>
            <a:ext cx="2064657" cy="2339434"/>
          </a:xfrm>
          <a:prstGeom prst="rect">
            <a:avLst/>
          </a:prstGeom>
        </p:spPr>
        <p:txBody>
          <a:bodyPr vert="horz" lIns="0" tIns="0" rIns="0" bIns="0" rtlCol="0" anchor="t" anchorCtr="0">
            <a:normAutofit/>
          </a:bodyPr>
          <a:lstStyle>
            <a:lvl1pPr algn="l" defTabSz="914400" rtl="0" eaLnBrk="1" latinLnBrk="0" hangingPunct="1">
              <a:lnSpc>
                <a:spcPct val="100000"/>
              </a:lnSpc>
              <a:spcBef>
                <a:spcPts val="0"/>
              </a:spcBef>
              <a:buNone/>
              <a:defRPr sz="4000" b="1" kern="1200">
                <a:solidFill>
                  <a:schemeClr val="tx2"/>
                </a:solidFill>
                <a:latin typeface="+mj-lt"/>
                <a:ea typeface="+mj-ea"/>
                <a:cs typeface="+mj-cs"/>
              </a:defRPr>
            </a:lvl1pPr>
          </a:lstStyle>
          <a:p>
            <a:pPr algn="r"/>
            <a:r>
              <a:rPr lang="nb-NO" sz="1600" b="1">
                <a:latin typeface="+mn-lt"/>
              </a:rPr>
              <a:t>For å endre utsnitt i bildeplassholderen kan du </a:t>
            </a:r>
            <a:r>
              <a:rPr lang="nb-NO" sz="1600" b="1" err="1">
                <a:latin typeface="+mn-lt"/>
              </a:rPr>
              <a:t>høyreklikke</a:t>
            </a:r>
            <a:r>
              <a:rPr lang="nb-NO" sz="1600" b="1">
                <a:latin typeface="+mn-lt"/>
              </a:rPr>
              <a:t> på bildet etter at det er satt inn og velge «Beskjær».</a:t>
            </a:r>
          </a:p>
        </p:txBody>
      </p:sp>
    </p:spTree>
    <p:extLst>
      <p:ext uri="{BB962C8B-B14F-4D97-AF65-F5344CB8AC3E}">
        <p14:creationId xmlns:p14="http://schemas.microsoft.com/office/powerpoint/2010/main" val="2805398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re tittel">
    <p:spTree>
      <p:nvGrpSpPr>
        <p:cNvPr id="1" name=""/>
        <p:cNvGrpSpPr/>
        <p:nvPr/>
      </p:nvGrpSpPr>
      <p:grpSpPr>
        <a:xfrm>
          <a:off x="0" y="0"/>
          <a:ext cx="0" cy="0"/>
          <a:chOff x="0" y="0"/>
          <a:chExt cx="0" cy="0"/>
        </a:xfrm>
      </p:grpSpPr>
      <p:sp>
        <p:nvSpPr>
          <p:cNvPr id="3" name="Plassholder for dato 2">
            <a:extLst>
              <a:ext uri="{FF2B5EF4-FFF2-40B4-BE49-F238E27FC236}">
                <a16:creationId xmlns:a16="http://schemas.microsoft.com/office/drawing/2014/main" id="{48C01A9D-ABCE-4C71-80EA-10CB24A60484}"/>
              </a:ext>
            </a:extLst>
          </p:cNvPr>
          <p:cNvSpPr>
            <a:spLocks noGrp="1"/>
          </p:cNvSpPr>
          <p:nvPr>
            <p:ph type="dt" sz="half" idx="10"/>
          </p:nvPr>
        </p:nvSpPr>
        <p:spPr/>
        <p:txBody>
          <a:bodyPr/>
          <a:lstStyle/>
          <a:p>
            <a:fld id="{219A6717-8D52-427D-9864-635C8CDF9FDB}" type="datetime1">
              <a:rPr lang="nb-NO" smtClean="0"/>
              <a:t>20.03.2026</a:t>
            </a:fld>
            <a:endParaRPr lang="nb-NO"/>
          </a:p>
        </p:txBody>
      </p:sp>
      <p:sp>
        <p:nvSpPr>
          <p:cNvPr id="4" name="Plassholder for bunntekst 3">
            <a:extLst>
              <a:ext uri="{FF2B5EF4-FFF2-40B4-BE49-F238E27FC236}">
                <a16:creationId xmlns:a16="http://schemas.microsoft.com/office/drawing/2014/main" id="{C0697C09-DA3F-49E2-AFE2-17C81B58D441}"/>
              </a:ext>
            </a:extLst>
          </p:cNvPr>
          <p:cNvSpPr>
            <a:spLocks noGrp="1"/>
          </p:cNvSpPr>
          <p:nvPr>
            <p:ph type="ftr" sz="quarter" idx="11"/>
          </p:nvPr>
        </p:nvSpPr>
        <p:spPr/>
        <p:txBody>
          <a:bodyPr/>
          <a:lstStyle/>
          <a:p>
            <a:r>
              <a:rPr lang="nb-NO"/>
              <a:t>Tittel foredrag</a:t>
            </a:r>
          </a:p>
        </p:txBody>
      </p:sp>
      <p:sp>
        <p:nvSpPr>
          <p:cNvPr id="5" name="Plassholder for lysbildenummer 4">
            <a:extLst>
              <a:ext uri="{FF2B5EF4-FFF2-40B4-BE49-F238E27FC236}">
                <a16:creationId xmlns:a16="http://schemas.microsoft.com/office/drawing/2014/main" id="{5C1DF212-B43C-4E27-8A32-30A911DB7BC0}"/>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6" name="Tittel 5">
            <a:extLst>
              <a:ext uri="{FF2B5EF4-FFF2-40B4-BE49-F238E27FC236}">
                <a16:creationId xmlns:a16="http://schemas.microsoft.com/office/drawing/2014/main" id="{180A75A8-7C10-4B2C-9953-D7864D9E7D50}"/>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17240164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86BB4A9E-1D2F-43F8-87CF-670AB038CC43}"/>
              </a:ext>
            </a:extLst>
          </p:cNvPr>
          <p:cNvSpPr>
            <a:spLocks noGrp="1"/>
          </p:cNvSpPr>
          <p:nvPr>
            <p:ph type="dt" sz="half" idx="10"/>
          </p:nvPr>
        </p:nvSpPr>
        <p:spPr/>
        <p:txBody>
          <a:bodyPr/>
          <a:lstStyle/>
          <a:p>
            <a:fld id="{E49BA10B-A554-4693-A5F0-8428E0D93F1B}" type="datetime1">
              <a:rPr lang="nb-NO" smtClean="0"/>
              <a:t>20.03.2026</a:t>
            </a:fld>
            <a:endParaRPr lang="nb-NO"/>
          </a:p>
        </p:txBody>
      </p:sp>
      <p:sp>
        <p:nvSpPr>
          <p:cNvPr id="3" name="Plassholder for bunntekst 2">
            <a:extLst>
              <a:ext uri="{FF2B5EF4-FFF2-40B4-BE49-F238E27FC236}">
                <a16:creationId xmlns:a16="http://schemas.microsoft.com/office/drawing/2014/main" id="{EBB7BA1F-5A8D-4A00-BDC3-F7E1CE2098B4}"/>
              </a:ext>
            </a:extLst>
          </p:cNvPr>
          <p:cNvSpPr>
            <a:spLocks noGrp="1"/>
          </p:cNvSpPr>
          <p:nvPr>
            <p:ph type="ftr" sz="quarter" idx="11"/>
          </p:nvPr>
        </p:nvSpPr>
        <p:spPr/>
        <p:txBody>
          <a:bodyPr/>
          <a:lstStyle/>
          <a:p>
            <a:r>
              <a:rPr lang="nb-NO"/>
              <a:t>Tittel foredrag</a:t>
            </a:r>
          </a:p>
        </p:txBody>
      </p:sp>
      <p:sp>
        <p:nvSpPr>
          <p:cNvPr id="4" name="Plassholder for lysbildenummer 3">
            <a:extLst>
              <a:ext uri="{FF2B5EF4-FFF2-40B4-BE49-F238E27FC236}">
                <a16:creationId xmlns:a16="http://schemas.microsoft.com/office/drawing/2014/main" id="{96E734C9-890B-4149-802B-6ADB2B7495D3}"/>
              </a:ext>
            </a:extLst>
          </p:cNvPr>
          <p:cNvSpPr>
            <a:spLocks noGrp="1"/>
          </p:cNvSpPr>
          <p:nvPr>
            <p:ph type="sldNum" sz="quarter" idx="12"/>
          </p:nvPr>
        </p:nvSpPr>
        <p:spPr/>
        <p:txBody>
          <a:bodyPr/>
          <a:lstStyle/>
          <a:p>
            <a:fld id="{74DC5C6B-5FF5-4C51-B1C4-3E46E479ECBD}" type="slidenum">
              <a:rPr lang="nb-NO" smtClean="0"/>
              <a:t>‹#›</a:t>
            </a:fld>
            <a:endParaRPr lang="nb-NO"/>
          </a:p>
        </p:txBody>
      </p:sp>
    </p:spTree>
    <p:extLst>
      <p:ext uri="{BB962C8B-B14F-4D97-AF65-F5344CB8AC3E}">
        <p14:creationId xmlns:p14="http://schemas.microsoft.com/office/powerpoint/2010/main" val="29498083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Kontaktinfo">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BB5DA3DB-FF70-4CEA-8CF2-3B0E2E49BCDC}"/>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9" name="Plassholder for dato 8">
            <a:extLst>
              <a:ext uri="{FF2B5EF4-FFF2-40B4-BE49-F238E27FC236}">
                <a16:creationId xmlns:a16="http://schemas.microsoft.com/office/drawing/2014/main" id="{B232C7B6-D9F8-4B61-97DF-48612EA60F19}"/>
              </a:ext>
            </a:extLst>
          </p:cNvPr>
          <p:cNvSpPr>
            <a:spLocks noGrp="1"/>
          </p:cNvSpPr>
          <p:nvPr>
            <p:ph type="dt" sz="half" idx="10"/>
          </p:nvPr>
        </p:nvSpPr>
        <p:spPr/>
        <p:txBody>
          <a:bodyPr/>
          <a:lstStyle/>
          <a:p>
            <a:fld id="{09A38C31-C31E-4FC1-BA0B-928192F26BE1}" type="datetime1">
              <a:rPr lang="nb-NO" smtClean="0"/>
              <a:t>20.03.2026</a:t>
            </a:fld>
            <a:endParaRPr lang="nb-NO"/>
          </a:p>
        </p:txBody>
      </p:sp>
      <p:sp>
        <p:nvSpPr>
          <p:cNvPr id="10" name="Plassholder for bunntekst 9">
            <a:extLst>
              <a:ext uri="{FF2B5EF4-FFF2-40B4-BE49-F238E27FC236}">
                <a16:creationId xmlns:a16="http://schemas.microsoft.com/office/drawing/2014/main" id="{129E0172-EBFC-4EAD-94D8-5A59F9471CF5}"/>
              </a:ext>
            </a:extLst>
          </p:cNvPr>
          <p:cNvSpPr>
            <a:spLocks noGrp="1"/>
          </p:cNvSpPr>
          <p:nvPr>
            <p:ph type="ftr" sz="quarter" idx="11"/>
          </p:nvPr>
        </p:nvSpPr>
        <p:spPr/>
        <p:txBody>
          <a:bodyPr/>
          <a:lstStyle/>
          <a:p>
            <a:r>
              <a:rPr lang="nb-NO"/>
              <a:t>Tittel foredrag</a:t>
            </a:r>
          </a:p>
        </p:txBody>
      </p:sp>
      <p:sp>
        <p:nvSpPr>
          <p:cNvPr id="11" name="Plassholder for lysbildenummer 10">
            <a:extLst>
              <a:ext uri="{FF2B5EF4-FFF2-40B4-BE49-F238E27FC236}">
                <a16:creationId xmlns:a16="http://schemas.microsoft.com/office/drawing/2014/main" id="{2E93A983-FBF8-470D-ACD8-9FC527BF9485}"/>
              </a:ext>
            </a:extLst>
          </p:cNvPr>
          <p:cNvSpPr>
            <a:spLocks noGrp="1"/>
          </p:cNvSpPr>
          <p:nvPr>
            <p:ph type="sldNum" sz="quarter" idx="12"/>
          </p:nvPr>
        </p:nvSpPr>
        <p:spPr/>
        <p:txBody>
          <a:bodyPr/>
          <a:lstStyle/>
          <a:p>
            <a:fld id="{74DC5C6B-5FF5-4C51-B1C4-3E46E479ECBD}" type="slidenum">
              <a:rPr lang="nb-NO" smtClean="0"/>
              <a:pPr/>
              <a:t>‹#›</a:t>
            </a:fld>
            <a:endParaRPr lang="nb-NO"/>
          </a:p>
        </p:txBody>
      </p:sp>
      <p:sp>
        <p:nvSpPr>
          <p:cNvPr id="6" name="TekstSylinder 5">
            <a:extLst>
              <a:ext uri="{FF2B5EF4-FFF2-40B4-BE49-F238E27FC236}">
                <a16:creationId xmlns:a16="http://schemas.microsoft.com/office/drawing/2014/main" id="{0191679D-1E07-4BD9-A48F-9AD5B5A363D4}"/>
              </a:ext>
            </a:extLst>
          </p:cNvPr>
          <p:cNvSpPr txBox="1"/>
          <p:nvPr userDrawn="1"/>
        </p:nvSpPr>
        <p:spPr>
          <a:xfrm>
            <a:off x="504064" y="1908659"/>
            <a:ext cx="5591936" cy="492443"/>
          </a:xfrm>
          <a:prstGeom prst="rect">
            <a:avLst/>
          </a:prstGeom>
          <a:noFill/>
        </p:spPr>
        <p:txBody>
          <a:bodyPr wrap="square" lIns="0" tIns="0" rIns="0" bIns="0" rtlCol="0">
            <a:spAutoFit/>
          </a:bodyPr>
          <a:lstStyle/>
          <a:p>
            <a:r>
              <a:rPr lang="nb-NO" sz="3200" b="1">
                <a:solidFill>
                  <a:schemeClr val="dk2"/>
                </a:solidFill>
              </a:rPr>
              <a:t>Kontaktinformasjon</a:t>
            </a:r>
          </a:p>
        </p:txBody>
      </p:sp>
      <p:sp>
        <p:nvSpPr>
          <p:cNvPr id="13" name="Plassholder for tekst 12">
            <a:extLst>
              <a:ext uri="{FF2B5EF4-FFF2-40B4-BE49-F238E27FC236}">
                <a16:creationId xmlns:a16="http://schemas.microsoft.com/office/drawing/2014/main" id="{B459BD94-C578-443F-A2D1-76801A4ADF72}"/>
              </a:ext>
            </a:extLst>
          </p:cNvPr>
          <p:cNvSpPr>
            <a:spLocks noGrp="1"/>
          </p:cNvSpPr>
          <p:nvPr>
            <p:ph type="body" sz="quarter" idx="13" hasCustomPrompt="1"/>
          </p:nvPr>
        </p:nvSpPr>
        <p:spPr>
          <a:xfrm>
            <a:off x="501191" y="2398055"/>
            <a:ext cx="5594809" cy="307777"/>
          </a:xfrm>
        </p:spPr>
        <p:txBody>
          <a:bodyPr wrap="square">
            <a:spAutoFit/>
          </a:bodyPr>
          <a:lstStyle>
            <a:lvl1pPr marL="0" indent="0">
              <a:buNone/>
              <a:defRPr sz="2000"/>
            </a:lvl1pPr>
          </a:lstStyle>
          <a:p>
            <a:pPr lvl="0"/>
            <a:r>
              <a:rPr lang="nb-NO"/>
              <a:t>Navn </a:t>
            </a:r>
            <a:r>
              <a:rPr lang="nb-NO" err="1"/>
              <a:t>Navnesen</a:t>
            </a:r>
            <a:endParaRPr lang="nb-NO"/>
          </a:p>
        </p:txBody>
      </p:sp>
      <p:sp>
        <p:nvSpPr>
          <p:cNvPr id="14" name="Plassholder for tekst 12">
            <a:extLst>
              <a:ext uri="{FF2B5EF4-FFF2-40B4-BE49-F238E27FC236}">
                <a16:creationId xmlns:a16="http://schemas.microsoft.com/office/drawing/2014/main" id="{B93B0BA4-7BFD-4A1D-A0A2-F34E607303F9}"/>
              </a:ext>
            </a:extLst>
          </p:cNvPr>
          <p:cNvSpPr>
            <a:spLocks noGrp="1"/>
          </p:cNvSpPr>
          <p:nvPr>
            <p:ph type="body" sz="quarter" idx="14" hasCustomPrompt="1"/>
          </p:nvPr>
        </p:nvSpPr>
        <p:spPr>
          <a:xfrm>
            <a:off x="501190" y="2704309"/>
            <a:ext cx="5594809" cy="307777"/>
          </a:xfrm>
        </p:spPr>
        <p:txBody>
          <a:bodyPr wrap="square">
            <a:spAutoFit/>
          </a:bodyPr>
          <a:lstStyle>
            <a:lvl1pPr marL="0" indent="0">
              <a:buNone/>
              <a:defRPr sz="2000"/>
            </a:lvl1pPr>
          </a:lstStyle>
          <a:p>
            <a:pPr lvl="0"/>
            <a:r>
              <a:rPr lang="nb-NO" err="1"/>
              <a:t>Tlf</a:t>
            </a:r>
            <a:r>
              <a:rPr lang="nb-NO"/>
              <a:t> / epost</a:t>
            </a:r>
          </a:p>
        </p:txBody>
      </p:sp>
      <p:sp>
        <p:nvSpPr>
          <p:cNvPr id="15" name="TekstSylinder 14">
            <a:extLst>
              <a:ext uri="{FF2B5EF4-FFF2-40B4-BE49-F238E27FC236}">
                <a16:creationId xmlns:a16="http://schemas.microsoft.com/office/drawing/2014/main" id="{CE1C347E-0371-4952-8773-14BEE0056E78}"/>
              </a:ext>
            </a:extLst>
          </p:cNvPr>
          <p:cNvSpPr txBox="1"/>
          <p:nvPr userDrawn="1"/>
        </p:nvSpPr>
        <p:spPr>
          <a:xfrm>
            <a:off x="504063" y="3319101"/>
            <a:ext cx="5591936" cy="492443"/>
          </a:xfrm>
          <a:prstGeom prst="rect">
            <a:avLst/>
          </a:prstGeom>
          <a:noFill/>
        </p:spPr>
        <p:txBody>
          <a:bodyPr wrap="square" lIns="0" tIns="0" rIns="0" bIns="0" rtlCol="0">
            <a:spAutoFit/>
          </a:bodyPr>
          <a:lstStyle/>
          <a:p>
            <a:r>
              <a:rPr lang="nb-NO" sz="3200" b="1">
                <a:solidFill>
                  <a:schemeClr val="dk2"/>
                </a:solidFill>
              </a:rPr>
              <a:t>Mer informasjon</a:t>
            </a:r>
          </a:p>
        </p:txBody>
      </p:sp>
      <p:sp>
        <p:nvSpPr>
          <p:cNvPr id="16" name="Plassholder for tekst 12">
            <a:extLst>
              <a:ext uri="{FF2B5EF4-FFF2-40B4-BE49-F238E27FC236}">
                <a16:creationId xmlns:a16="http://schemas.microsoft.com/office/drawing/2014/main" id="{51288EF3-989E-4C73-A412-BFDE260BFBC1}"/>
              </a:ext>
            </a:extLst>
          </p:cNvPr>
          <p:cNvSpPr>
            <a:spLocks noGrp="1"/>
          </p:cNvSpPr>
          <p:nvPr>
            <p:ph type="body" sz="quarter" idx="15"/>
          </p:nvPr>
        </p:nvSpPr>
        <p:spPr>
          <a:xfrm>
            <a:off x="501190" y="3808497"/>
            <a:ext cx="5594809" cy="307777"/>
          </a:xfrm>
        </p:spPr>
        <p:txBody>
          <a:bodyPr wrap="square">
            <a:spAutoFit/>
          </a:bodyPr>
          <a:lstStyle>
            <a:lvl1pPr marL="0" indent="0">
              <a:buNone/>
              <a:defRPr sz="2000"/>
            </a:lvl1pPr>
          </a:lstStyle>
          <a:p>
            <a:pPr lvl="0"/>
            <a:r>
              <a:rPr lang="nb-NO"/>
              <a:t>Klikk for å redigere tekststiler i malen</a:t>
            </a:r>
          </a:p>
        </p:txBody>
      </p:sp>
      <p:pic>
        <p:nvPicPr>
          <p:cNvPr id="18" name="Grafikk 17">
            <a:extLst>
              <a:ext uri="{FF2B5EF4-FFF2-40B4-BE49-F238E27FC236}">
                <a16:creationId xmlns:a16="http://schemas.microsoft.com/office/drawing/2014/main" id="{82AD6D79-4C46-4FB3-A99A-16D1E0E8A5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771377" y="5547420"/>
            <a:ext cx="918085" cy="936000"/>
          </a:xfrm>
          <a:prstGeom prst="rect">
            <a:avLst/>
          </a:prstGeom>
        </p:spPr>
      </p:pic>
    </p:spTree>
    <p:extLst>
      <p:ext uri="{BB962C8B-B14F-4D97-AF65-F5344CB8AC3E}">
        <p14:creationId xmlns:p14="http://schemas.microsoft.com/office/powerpoint/2010/main" val="475717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ilde">
    <p:spTree>
      <p:nvGrpSpPr>
        <p:cNvPr id="1" name=""/>
        <p:cNvGrpSpPr/>
        <p:nvPr/>
      </p:nvGrpSpPr>
      <p:grpSpPr>
        <a:xfrm>
          <a:off x="0" y="0"/>
          <a:ext cx="0" cy="0"/>
          <a:chOff x="0" y="0"/>
          <a:chExt cx="0" cy="0"/>
        </a:xfrm>
      </p:grpSpPr>
      <p:pic>
        <p:nvPicPr>
          <p:cNvPr id="14" name="Bilde 13">
            <a:extLst>
              <a:ext uri="{FF2B5EF4-FFF2-40B4-BE49-F238E27FC236}">
                <a16:creationId xmlns:a16="http://schemas.microsoft.com/office/drawing/2014/main" id="{16C6A15A-F378-40E9-A114-5AA829B37D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4284000" cy="6858000"/>
          </a:xfrm>
          <a:prstGeom prst="rect">
            <a:avLst/>
          </a:prstGeom>
        </p:spPr>
      </p:pic>
      <p:pic>
        <p:nvPicPr>
          <p:cNvPr id="16" name="Bilde 15">
            <a:extLst>
              <a:ext uri="{FF2B5EF4-FFF2-40B4-BE49-F238E27FC236}">
                <a16:creationId xmlns:a16="http://schemas.microsoft.com/office/drawing/2014/main" id="{07D2EEFC-1359-4048-B51A-068B22B84F0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71376" y="5547420"/>
            <a:ext cx="916623" cy="936000"/>
          </a:xfrm>
          <a:prstGeom prst="rect">
            <a:avLst/>
          </a:prstGeom>
        </p:spPr>
      </p:pic>
      <p:sp>
        <p:nvSpPr>
          <p:cNvPr id="2" name="Tittel 1">
            <a:extLst>
              <a:ext uri="{FF2B5EF4-FFF2-40B4-BE49-F238E27FC236}">
                <a16:creationId xmlns:a16="http://schemas.microsoft.com/office/drawing/2014/main" id="{1D995976-8DC1-4555-8167-7073823CCB61}"/>
              </a:ext>
            </a:extLst>
          </p:cNvPr>
          <p:cNvSpPr>
            <a:spLocks noGrp="1"/>
          </p:cNvSpPr>
          <p:nvPr>
            <p:ph type="ctrTitle"/>
          </p:nvPr>
        </p:nvSpPr>
        <p:spPr>
          <a:xfrm>
            <a:off x="5724715" y="1235475"/>
            <a:ext cx="5654486" cy="1846659"/>
          </a:xfrm>
        </p:spPr>
        <p:txBody>
          <a:bodyPr anchor="b">
            <a:normAutofit/>
          </a:bodyPr>
          <a:lstStyle>
            <a:lvl1pPr algn="l">
              <a:defRPr sz="4000"/>
            </a:lvl1pPr>
          </a:lstStyle>
          <a:p>
            <a:r>
              <a:rPr lang="nb-NO"/>
              <a:t>Klikk for å redigere tittelstil</a:t>
            </a:r>
          </a:p>
        </p:txBody>
      </p:sp>
      <p:sp>
        <p:nvSpPr>
          <p:cNvPr id="3" name="Undertittel 2">
            <a:extLst>
              <a:ext uri="{FF2B5EF4-FFF2-40B4-BE49-F238E27FC236}">
                <a16:creationId xmlns:a16="http://schemas.microsoft.com/office/drawing/2014/main" id="{736484B8-5D06-445C-BD84-C5FD0A2A2385}"/>
              </a:ext>
            </a:extLst>
          </p:cNvPr>
          <p:cNvSpPr>
            <a:spLocks noGrp="1"/>
          </p:cNvSpPr>
          <p:nvPr>
            <p:ph type="subTitle" idx="1" hasCustomPrompt="1"/>
          </p:nvPr>
        </p:nvSpPr>
        <p:spPr>
          <a:xfrm>
            <a:off x="5724715" y="3528220"/>
            <a:ext cx="5654477" cy="738664"/>
          </a:xfrm>
        </p:spPr>
        <p:txBody>
          <a:bodyPr>
            <a:normAutofit/>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Undertittel / Navn på foredragsholder</a:t>
            </a:r>
          </a:p>
        </p:txBody>
      </p:sp>
      <p:sp>
        <p:nvSpPr>
          <p:cNvPr id="19" name="Plassholder for bilde 18">
            <a:extLst>
              <a:ext uri="{FF2B5EF4-FFF2-40B4-BE49-F238E27FC236}">
                <a16:creationId xmlns:a16="http://schemas.microsoft.com/office/drawing/2014/main" id="{8EA40D06-D6EA-4C6D-9B36-D7D695E0AD90}"/>
              </a:ext>
            </a:extLst>
          </p:cNvPr>
          <p:cNvSpPr>
            <a:spLocks noGrp="1"/>
          </p:cNvSpPr>
          <p:nvPr>
            <p:ph type="pic" sz="quarter" idx="11"/>
          </p:nvPr>
        </p:nvSpPr>
        <p:spPr>
          <a:xfrm>
            <a:off x="2" y="3006375"/>
            <a:ext cx="4270374" cy="2833547"/>
          </a:xfrm>
          <a:custGeom>
            <a:avLst/>
            <a:gdLst>
              <a:gd name="connsiteX0" fmla="*/ 0 w 4284535"/>
              <a:gd name="connsiteY0" fmla="*/ 0 h 2833547"/>
              <a:gd name="connsiteX1" fmla="*/ 4284535 w 4284535"/>
              <a:gd name="connsiteY1" fmla="*/ 1126800 h 2833547"/>
              <a:gd name="connsiteX2" fmla="*/ 4284535 w 4284535"/>
              <a:gd name="connsiteY2" fmla="*/ 2833547 h 2833547"/>
              <a:gd name="connsiteX3" fmla="*/ 0 w 4284535"/>
              <a:gd name="connsiteY3" fmla="*/ 1706748 h 2833547"/>
            </a:gdLst>
            <a:ahLst/>
            <a:cxnLst>
              <a:cxn ang="0">
                <a:pos x="connsiteX0" y="connsiteY0"/>
              </a:cxn>
              <a:cxn ang="0">
                <a:pos x="connsiteX1" y="connsiteY1"/>
              </a:cxn>
              <a:cxn ang="0">
                <a:pos x="connsiteX2" y="connsiteY2"/>
              </a:cxn>
              <a:cxn ang="0">
                <a:pos x="connsiteX3" y="connsiteY3"/>
              </a:cxn>
            </a:cxnLst>
            <a:rect l="l" t="t" r="r" b="b"/>
            <a:pathLst>
              <a:path w="4284535" h="2833547">
                <a:moveTo>
                  <a:pt x="0" y="0"/>
                </a:moveTo>
                <a:lnTo>
                  <a:pt x="4284535" y="1126800"/>
                </a:lnTo>
                <a:lnTo>
                  <a:pt x="4284535" y="2833547"/>
                </a:lnTo>
                <a:lnTo>
                  <a:pt x="0" y="1706748"/>
                </a:lnTo>
                <a:close/>
              </a:path>
            </a:pathLst>
          </a:custGeom>
          <a:solidFill>
            <a:schemeClr val="bg1">
              <a:lumMod val="50000"/>
            </a:schemeClr>
          </a:solidFill>
        </p:spPr>
        <p:txBody>
          <a:bodyPr wrap="square" tIns="180000">
            <a:noAutofit/>
          </a:bodyPr>
          <a:lstStyle>
            <a:lvl1pPr marL="0" indent="0" algn="ctr">
              <a:buNone/>
              <a:defRPr sz="1800"/>
            </a:lvl1pPr>
          </a:lstStyle>
          <a:p>
            <a:r>
              <a:rPr lang="nb-NO"/>
              <a:t>Klikk på ikonet for å legge til et bilde</a:t>
            </a:r>
          </a:p>
        </p:txBody>
      </p:sp>
      <p:sp>
        <p:nvSpPr>
          <p:cNvPr id="8" name="Plassholder for dato 16">
            <a:extLst>
              <a:ext uri="{FF2B5EF4-FFF2-40B4-BE49-F238E27FC236}">
                <a16:creationId xmlns:a16="http://schemas.microsoft.com/office/drawing/2014/main" id="{B8B1C97E-D357-46A6-B7AD-2B302C8B0448}"/>
              </a:ext>
            </a:extLst>
          </p:cNvPr>
          <p:cNvSpPr>
            <a:spLocks noGrp="1"/>
          </p:cNvSpPr>
          <p:nvPr>
            <p:ph type="dt" sz="half" idx="10"/>
          </p:nvPr>
        </p:nvSpPr>
        <p:spPr>
          <a:xfrm>
            <a:off x="5724715" y="6272545"/>
            <a:ext cx="4778185" cy="276999"/>
          </a:xfrm>
        </p:spPr>
        <p:txBody>
          <a:bodyPr wrap="square">
            <a:spAutoFit/>
          </a:bodyPr>
          <a:lstStyle>
            <a:lvl1pPr>
              <a:defRPr sz="1800"/>
            </a:lvl1pPr>
          </a:lstStyle>
          <a:p>
            <a:fld id="{3B3C9C59-039E-4E2D-B07F-56C30D30A692}" type="datetime1">
              <a:rPr lang="nb-NO" smtClean="0"/>
              <a:t>20.03.2026</a:t>
            </a:fld>
            <a:endParaRPr lang="nb-NO"/>
          </a:p>
        </p:txBody>
      </p:sp>
      <p:sp>
        <p:nvSpPr>
          <p:cNvPr id="10" name="Tittel 1">
            <a:extLst>
              <a:ext uri="{FF2B5EF4-FFF2-40B4-BE49-F238E27FC236}">
                <a16:creationId xmlns:a16="http://schemas.microsoft.com/office/drawing/2014/main" id="{82356B52-4FF4-48FC-AEB3-B5674A05AF90}"/>
              </a:ext>
            </a:extLst>
          </p:cNvPr>
          <p:cNvSpPr txBox="1">
            <a:spLocks/>
          </p:cNvSpPr>
          <p:nvPr userDrawn="1"/>
        </p:nvSpPr>
        <p:spPr>
          <a:xfrm>
            <a:off x="-2235200" y="331195"/>
            <a:ext cx="2064657" cy="2339434"/>
          </a:xfrm>
          <a:prstGeom prst="rect">
            <a:avLst/>
          </a:prstGeom>
        </p:spPr>
        <p:txBody>
          <a:bodyPr vert="horz" lIns="0" tIns="0" rIns="0" bIns="0" rtlCol="0" anchor="t" anchorCtr="0">
            <a:normAutofit/>
          </a:bodyPr>
          <a:lstStyle>
            <a:lvl1pPr algn="l" defTabSz="914400" rtl="0" eaLnBrk="1" latinLnBrk="0" hangingPunct="1">
              <a:lnSpc>
                <a:spcPct val="100000"/>
              </a:lnSpc>
              <a:spcBef>
                <a:spcPts val="0"/>
              </a:spcBef>
              <a:buNone/>
              <a:defRPr sz="4000" b="1" kern="1200">
                <a:solidFill>
                  <a:schemeClr val="tx2"/>
                </a:solidFill>
                <a:latin typeface="+mj-lt"/>
                <a:ea typeface="+mj-ea"/>
                <a:cs typeface="+mj-cs"/>
              </a:defRPr>
            </a:lvl1pPr>
          </a:lstStyle>
          <a:p>
            <a:pPr algn="r"/>
            <a:r>
              <a:rPr lang="nb-NO" sz="1600" b="1">
                <a:latin typeface="+mn-lt"/>
              </a:rPr>
              <a:t>For å endre utsnitt i bildeplassholderen kan du </a:t>
            </a:r>
            <a:r>
              <a:rPr lang="nb-NO" sz="1600" b="1" err="1">
                <a:latin typeface="+mn-lt"/>
              </a:rPr>
              <a:t>høyreklikke</a:t>
            </a:r>
            <a:r>
              <a:rPr lang="nb-NO" sz="1600" b="1">
                <a:latin typeface="+mn-lt"/>
              </a:rPr>
              <a:t> på bildet etter at det er satt inn og velge «Beskjær».</a:t>
            </a:r>
          </a:p>
        </p:txBody>
      </p:sp>
    </p:spTree>
    <p:extLst>
      <p:ext uri="{BB962C8B-B14F-4D97-AF65-F5344CB8AC3E}">
        <p14:creationId xmlns:p14="http://schemas.microsoft.com/office/powerpoint/2010/main" val="2833101957"/>
      </p:ext>
    </p:extLst>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ilde #2">
    <p:spTree>
      <p:nvGrpSpPr>
        <p:cNvPr id="1" name=""/>
        <p:cNvGrpSpPr/>
        <p:nvPr/>
      </p:nvGrpSpPr>
      <p:grpSpPr>
        <a:xfrm>
          <a:off x="0" y="0"/>
          <a:ext cx="0" cy="0"/>
          <a:chOff x="0" y="0"/>
          <a:chExt cx="0" cy="0"/>
        </a:xfrm>
      </p:grpSpPr>
      <p:pic>
        <p:nvPicPr>
          <p:cNvPr id="14" name="Bilde 13">
            <a:extLst>
              <a:ext uri="{FF2B5EF4-FFF2-40B4-BE49-F238E27FC236}">
                <a16:creationId xmlns:a16="http://schemas.microsoft.com/office/drawing/2014/main" id="{16C6A15A-F378-40E9-A114-5AA829B37D9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37782"/>
          <a:stretch/>
        </p:blipFill>
        <p:spPr>
          <a:xfrm>
            <a:off x="0" y="0"/>
            <a:ext cx="4284000" cy="4266884"/>
          </a:xfrm>
          <a:prstGeom prst="rect">
            <a:avLst/>
          </a:prstGeom>
        </p:spPr>
      </p:pic>
      <p:sp>
        <p:nvSpPr>
          <p:cNvPr id="9" name="Picture Placeholder 11">
            <a:extLst>
              <a:ext uri="{FF2B5EF4-FFF2-40B4-BE49-F238E27FC236}">
                <a16:creationId xmlns:a16="http://schemas.microsoft.com/office/drawing/2014/main" id="{8B2DABE7-0E97-4765-8BAE-B357CF66F302}"/>
              </a:ext>
            </a:extLst>
          </p:cNvPr>
          <p:cNvSpPr>
            <a:spLocks noGrp="1"/>
          </p:cNvSpPr>
          <p:nvPr>
            <p:ph type="pic" sz="quarter" idx="12"/>
          </p:nvPr>
        </p:nvSpPr>
        <p:spPr>
          <a:xfrm>
            <a:off x="2" y="3006375"/>
            <a:ext cx="4270374" cy="3851625"/>
          </a:xfrm>
          <a:custGeom>
            <a:avLst/>
            <a:gdLst>
              <a:gd name="connsiteX0" fmla="*/ 0 w 4270374"/>
              <a:gd name="connsiteY0" fmla="*/ 0 h 3851625"/>
              <a:gd name="connsiteX1" fmla="*/ 4270374 w 4270374"/>
              <a:gd name="connsiteY1" fmla="*/ 1126800 h 3851625"/>
              <a:gd name="connsiteX2" fmla="*/ 4270374 w 4270374"/>
              <a:gd name="connsiteY2" fmla="*/ 2811762 h 3851625"/>
              <a:gd name="connsiteX3" fmla="*/ 4270374 w 4270374"/>
              <a:gd name="connsiteY3" fmla="*/ 2833547 h 3851625"/>
              <a:gd name="connsiteX4" fmla="*/ 4270374 w 4270374"/>
              <a:gd name="connsiteY4" fmla="*/ 3851625 h 3851625"/>
              <a:gd name="connsiteX5" fmla="*/ 1742999 w 4270374"/>
              <a:gd name="connsiteY5" fmla="*/ 3851625 h 3851625"/>
              <a:gd name="connsiteX6" fmla="*/ 0 w 4270374"/>
              <a:gd name="connsiteY6" fmla="*/ 3391710 h 3851625"/>
              <a:gd name="connsiteX7" fmla="*/ 0 w 4270374"/>
              <a:gd name="connsiteY7" fmla="*/ 1706748 h 3851625"/>
              <a:gd name="connsiteX8" fmla="*/ 0 w 4270374"/>
              <a:gd name="connsiteY8" fmla="*/ 1684962 h 3851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70374" h="3851625">
                <a:moveTo>
                  <a:pt x="0" y="0"/>
                </a:moveTo>
                <a:lnTo>
                  <a:pt x="4270374" y="1126800"/>
                </a:lnTo>
                <a:lnTo>
                  <a:pt x="4270374" y="2811762"/>
                </a:lnTo>
                <a:lnTo>
                  <a:pt x="4270374" y="2833547"/>
                </a:lnTo>
                <a:lnTo>
                  <a:pt x="4270374" y="3851625"/>
                </a:lnTo>
                <a:lnTo>
                  <a:pt x="1742999" y="3851625"/>
                </a:lnTo>
                <a:lnTo>
                  <a:pt x="0" y="3391710"/>
                </a:lnTo>
                <a:lnTo>
                  <a:pt x="0" y="1706748"/>
                </a:lnTo>
                <a:lnTo>
                  <a:pt x="0" y="1684962"/>
                </a:lnTo>
                <a:close/>
              </a:path>
            </a:pathLst>
          </a:custGeom>
          <a:solidFill>
            <a:schemeClr val="bg1">
              <a:lumMod val="50000"/>
            </a:schemeClr>
          </a:solidFill>
        </p:spPr>
        <p:txBody>
          <a:bodyPr wrap="square" tIns="180000">
            <a:noAutofit/>
          </a:bodyPr>
          <a:lstStyle>
            <a:lvl1pPr marL="0" indent="0" algn="ctr">
              <a:buNone/>
              <a:defRPr sz="1800"/>
            </a:lvl1pPr>
          </a:lstStyle>
          <a:p>
            <a:r>
              <a:rPr lang="nb-NO"/>
              <a:t>Klikk på ikonet for å legge til et bilde</a:t>
            </a:r>
          </a:p>
        </p:txBody>
      </p:sp>
      <p:pic>
        <p:nvPicPr>
          <p:cNvPr id="16" name="Bilde 15">
            <a:extLst>
              <a:ext uri="{FF2B5EF4-FFF2-40B4-BE49-F238E27FC236}">
                <a16:creationId xmlns:a16="http://schemas.microsoft.com/office/drawing/2014/main" id="{07D2EEFC-1359-4048-B51A-068B22B84F0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71376" y="5547420"/>
            <a:ext cx="916623" cy="936000"/>
          </a:xfrm>
          <a:prstGeom prst="rect">
            <a:avLst/>
          </a:prstGeom>
        </p:spPr>
      </p:pic>
      <p:sp>
        <p:nvSpPr>
          <p:cNvPr id="2" name="Tittel 1">
            <a:extLst>
              <a:ext uri="{FF2B5EF4-FFF2-40B4-BE49-F238E27FC236}">
                <a16:creationId xmlns:a16="http://schemas.microsoft.com/office/drawing/2014/main" id="{1D995976-8DC1-4555-8167-7073823CCB61}"/>
              </a:ext>
            </a:extLst>
          </p:cNvPr>
          <p:cNvSpPr>
            <a:spLocks noGrp="1"/>
          </p:cNvSpPr>
          <p:nvPr>
            <p:ph type="ctrTitle"/>
          </p:nvPr>
        </p:nvSpPr>
        <p:spPr>
          <a:xfrm>
            <a:off x="5724715" y="1235475"/>
            <a:ext cx="5654486" cy="1846659"/>
          </a:xfrm>
        </p:spPr>
        <p:txBody>
          <a:bodyPr anchor="b">
            <a:normAutofit/>
          </a:bodyPr>
          <a:lstStyle>
            <a:lvl1pPr algn="l">
              <a:defRPr sz="4000"/>
            </a:lvl1pPr>
          </a:lstStyle>
          <a:p>
            <a:r>
              <a:rPr lang="nb-NO"/>
              <a:t>Klikk for å redigere tittelstil</a:t>
            </a:r>
          </a:p>
        </p:txBody>
      </p:sp>
      <p:sp>
        <p:nvSpPr>
          <p:cNvPr id="3" name="Undertittel 2">
            <a:extLst>
              <a:ext uri="{FF2B5EF4-FFF2-40B4-BE49-F238E27FC236}">
                <a16:creationId xmlns:a16="http://schemas.microsoft.com/office/drawing/2014/main" id="{736484B8-5D06-445C-BD84-C5FD0A2A2385}"/>
              </a:ext>
            </a:extLst>
          </p:cNvPr>
          <p:cNvSpPr>
            <a:spLocks noGrp="1"/>
          </p:cNvSpPr>
          <p:nvPr>
            <p:ph type="subTitle" idx="1" hasCustomPrompt="1"/>
          </p:nvPr>
        </p:nvSpPr>
        <p:spPr>
          <a:xfrm>
            <a:off x="5724715" y="3528220"/>
            <a:ext cx="5654477" cy="738664"/>
          </a:xfrm>
        </p:spPr>
        <p:txBody>
          <a:bodyPr>
            <a:normAutofit/>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Undertittel / Navn på foredragsholder</a:t>
            </a:r>
          </a:p>
        </p:txBody>
      </p:sp>
      <p:sp>
        <p:nvSpPr>
          <p:cNvPr id="8" name="Plassholder for dato 16">
            <a:extLst>
              <a:ext uri="{FF2B5EF4-FFF2-40B4-BE49-F238E27FC236}">
                <a16:creationId xmlns:a16="http://schemas.microsoft.com/office/drawing/2014/main" id="{B8B1C97E-D357-46A6-B7AD-2B302C8B0448}"/>
              </a:ext>
            </a:extLst>
          </p:cNvPr>
          <p:cNvSpPr>
            <a:spLocks noGrp="1"/>
          </p:cNvSpPr>
          <p:nvPr>
            <p:ph type="dt" sz="half" idx="10"/>
          </p:nvPr>
        </p:nvSpPr>
        <p:spPr>
          <a:xfrm>
            <a:off x="5724715" y="6272545"/>
            <a:ext cx="4778185" cy="276999"/>
          </a:xfrm>
        </p:spPr>
        <p:txBody>
          <a:bodyPr wrap="square">
            <a:spAutoFit/>
          </a:bodyPr>
          <a:lstStyle>
            <a:lvl1pPr>
              <a:defRPr sz="1800"/>
            </a:lvl1pPr>
          </a:lstStyle>
          <a:p>
            <a:fld id="{3B3C9C59-039E-4E2D-B07F-56C30D30A692}" type="datetime1">
              <a:rPr lang="nb-NO" smtClean="0"/>
              <a:t>20.03.2026</a:t>
            </a:fld>
            <a:endParaRPr lang="nb-NO"/>
          </a:p>
        </p:txBody>
      </p:sp>
      <p:sp>
        <p:nvSpPr>
          <p:cNvPr id="10" name="Tittel 1">
            <a:extLst>
              <a:ext uri="{FF2B5EF4-FFF2-40B4-BE49-F238E27FC236}">
                <a16:creationId xmlns:a16="http://schemas.microsoft.com/office/drawing/2014/main" id="{E1E848D3-2890-4F3F-9DDC-6953925607F7}"/>
              </a:ext>
            </a:extLst>
          </p:cNvPr>
          <p:cNvSpPr txBox="1">
            <a:spLocks/>
          </p:cNvSpPr>
          <p:nvPr userDrawn="1"/>
        </p:nvSpPr>
        <p:spPr>
          <a:xfrm>
            <a:off x="-2235200" y="331195"/>
            <a:ext cx="2064657" cy="2339434"/>
          </a:xfrm>
          <a:prstGeom prst="rect">
            <a:avLst/>
          </a:prstGeom>
        </p:spPr>
        <p:txBody>
          <a:bodyPr vert="horz" lIns="0" tIns="0" rIns="0" bIns="0" rtlCol="0" anchor="t" anchorCtr="0">
            <a:normAutofit/>
          </a:bodyPr>
          <a:lstStyle>
            <a:lvl1pPr algn="l" defTabSz="914400" rtl="0" eaLnBrk="1" latinLnBrk="0" hangingPunct="1">
              <a:lnSpc>
                <a:spcPct val="100000"/>
              </a:lnSpc>
              <a:spcBef>
                <a:spcPts val="0"/>
              </a:spcBef>
              <a:buNone/>
              <a:defRPr sz="4000" b="1" kern="1200">
                <a:solidFill>
                  <a:schemeClr val="tx2"/>
                </a:solidFill>
                <a:latin typeface="+mj-lt"/>
                <a:ea typeface="+mj-ea"/>
                <a:cs typeface="+mj-cs"/>
              </a:defRPr>
            </a:lvl1pPr>
          </a:lstStyle>
          <a:p>
            <a:pPr algn="r"/>
            <a:r>
              <a:rPr lang="nb-NO" sz="1600" b="1">
                <a:latin typeface="+mn-lt"/>
              </a:rPr>
              <a:t>For å endre utsnitt i bildeplassholderen kan du </a:t>
            </a:r>
            <a:r>
              <a:rPr lang="nb-NO" sz="1600" b="1" err="1">
                <a:latin typeface="+mn-lt"/>
              </a:rPr>
              <a:t>høyreklikke</a:t>
            </a:r>
            <a:r>
              <a:rPr lang="nb-NO" sz="1600" b="1">
                <a:latin typeface="+mn-lt"/>
              </a:rPr>
              <a:t> på bildet etter at det er satt inn og velge «Beskjær».</a:t>
            </a:r>
          </a:p>
        </p:txBody>
      </p:sp>
    </p:spTree>
    <p:extLst>
      <p:ext uri="{BB962C8B-B14F-4D97-AF65-F5344CB8AC3E}">
        <p14:creationId xmlns:p14="http://schemas.microsoft.com/office/powerpoint/2010/main" val="787479510"/>
      </p:ext>
    </p:extLst>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BB5DA3DB-FF70-4CEA-8CF2-3B0E2E49BCDC}"/>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Tittel 1">
            <a:extLst>
              <a:ext uri="{FF2B5EF4-FFF2-40B4-BE49-F238E27FC236}">
                <a16:creationId xmlns:a16="http://schemas.microsoft.com/office/drawing/2014/main" id="{D5BA9F40-4EC1-4731-A562-8AA7EEF1AEF7}"/>
              </a:ext>
            </a:extLst>
          </p:cNvPr>
          <p:cNvSpPr>
            <a:spLocks noGrp="1"/>
          </p:cNvSpPr>
          <p:nvPr>
            <p:ph type="title"/>
          </p:nvPr>
        </p:nvSpPr>
        <p:spPr>
          <a:xfrm>
            <a:off x="864108" y="2505671"/>
            <a:ext cx="10463784" cy="1846659"/>
          </a:xfrm>
        </p:spPr>
        <p:txBody>
          <a:bodyPr anchor="ctr" anchorCtr="1">
            <a:normAutofit/>
          </a:bodyPr>
          <a:lstStyle>
            <a:lvl1pPr algn="ctr">
              <a:defRPr sz="6000">
                <a:solidFill>
                  <a:schemeClr val="tx2"/>
                </a:solidFill>
              </a:defRPr>
            </a:lvl1pPr>
          </a:lstStyle>
          <a:p>
            <a:r>
              <a:rPr lang="nb-NO"/>
              <a:t>Klikk for å redigere tittelstil</a:t>
            </a:r>
          </a:p>
        </p:txBody>
      </p:sp>
      <p:sp>
        <p:nvSpPr>
          <p:cNvPr id="9" name="Plassholder for dato 8">
            <a:extLst>
              <a:ext uri="{FF2B5EF4-FFF2-40B4-BE49-F238E27FC236}">
                <a16:creationId xmlns:a16="http://schemas.microsoft.com/office/drawing/2014/main" id="{B232C7B6-D9F8-4B61-97DF-48612EA60F19}"/>
              </a:ext>
            </a:extLst>
          </p:cNvPr>
          <p:cNvSpPr>
            <a:spLocks noGrp="1"/>
          </p:cNvSpPr>
          <p:nvPr>
            <p:ph type="dt" sz="half" idx="10"/>
          </p:nvPr>
        </p:nvSpPr>
        <p:spPr/>
        <p:txBody>
          <a:bodyPr/>
          <a:lstStyle/>
          <a:p>
            <a:fld id="{356568B0-D749-4A25-881B-E42FF18F177E}" type="datetime1">
              <a:rPr lang="nb-NO" smtClean="0"/>
              <a:t>20.03.2026</a:t>
            </a:fld>
            <a:endParaRPr lang="nb-NO"/>
          </a:p>
        </p:txBody>
      </p:sp>
      <p:sp>
        <p:nvSpPr>
          <p:cNvPr id="10" name="Plassholder for bunntekst 9">
            <a:extLst>
              <a:ext uri="{FF2B5EF4-FFF2-40B4-BE49-F238E27FC236}">
                <a16:creationId xmlns:a16="http://schemas.microsoft.com/office/drawing/2014/main" id="{129E0172-EBFC-4EAD-94D8-5A59F9471CF5}"/>
              </a:ext>
            </a:extLst>
          </p:cNvPr>
          <p:cNvSpPr>
            <a:spLocks noGrp="1"/>
          </p:cNvSpPr>
          <p:nvPr>
            <p:ph type="ftr" sz="quarter" idx="11"/>
          </p:nvPr>
        </p:nvSpPr>
        <p:spPr/>
        <p:txBody>
          <a:bodyPr/>
          <a:lstStyle/>
          <a:p>
            <a:r>
              <a:rPr lang="nb-NO"/>
              <a:t>Tittel foredrag</a:t>
            </a:r>
          </a:p>
        </p:txBody>
      </p:sp>
      <p:sp>
        <p:nvSpPr>
          <p:cNvPr id="11" name="Plassholder for lysbildenummer 10">
            <a:extLst>
              <a:ext uri="{FF2B5EF4-FFF2-40B4-BE49-F238E27FC236}">
                <a16:creationId xmlns:a16="http://schemas.microsoft.com/office/drawing/2014/main" id="{2E93A983-FBF8-470D-ACD8-9FC527BF9485}"/>
              </a:ext>
            </a:extLst>
          </p:cNvPr>
          <p:cNvSpPr>
            <a:spLocks noGrp="1"/>
          </p:cNvSpPr>
          <p:nvPr>
            <p:ph type="sldNum" sz="quarter" idx="12"/>
          </p:nvPr>
        </p:nvSpPr>
        <p:spPr/>
        <p:txBody>
          <a:bodyPr/>
          <a:lstStyle/>
          <a:p>
            <a:fld id="{74DC5C6B-5FF5-4C51-B1C4-3E46E479ECBD}" type="slidenum">
              <a:rPr lang="nb-NO" smtClean="0"/>
              <a:pPr/>
              <a:t>‹#›</a:t>
            </a:fld>
            <a:endParaRPr lang="nb-NO"/>
          </a:p>
        </p:txBody>
      </p:sp>
    </p:spTree>
    <p:extLst>
      <p:ext uri="{BB962C8B-B14F-4D97-AF65-F5344CB8AC3E}">
        <p14:creationId xmlns:p14="http://schemas.microsoft.com/office/powerpoint/2010/main" val="582306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47E0BE78-B74D-4B7F-962A-E57611EC1FBE}"/>
              </a:ext>
            </a:extLst>
          </p:cNvPr>
          <p:cNvSpPr>
            <a:spLocks noGrp="1"/>
          </p:cNvSpPr>
          <p:nvPr>
            <p:ph idx="1"/>
          </p:nvPr>
        </p:nvSpPr>
        <p:spPr>
          <a:xfrm>
            <a:off x="864108" y="1966452"/>
            <a:ext cx="6906098" cy="3795719"/>
          </a:xfrm>
        </p:spPr>
        <p:txBody>
          <a:bodyPr/>
          <a:lstStyle>
            <a:lvl1pPr>
              <a:lnSpc>
                <a:spcPct val="100000"/>
              </a:lnSpc>
              <a:spcBef>
                <a:spcPts val="120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DD2E9DA-1709-4F09-82C7-5C0D6BE3D3CF}"/>
              </a:ext>
            </a:extLst>
          </p:cNvPr>
          <p:cNvSpPr>
            <a:spLocks noGrp="1"/>
          </p:cNvSpPr>
          <p:nvPr>
            <p:ph type="dt" sz="half" idx="10"/>
          </p:nvPr>
        </p:nvSpPr>
        <p:spPr/>
        <p:txBody>
          <a:bodyPr/>
          <a:lstStyle/>
          <a:p>
            <a:fld id="{D2700759-8AE4-48D4-A199-03D181A8D204}" type="datetime1">
              <a:rPr lang="nb-NO" smtClean="0"/>
              <a:t>20.03.2026</a:t>
            </a:fld>
            <a:endParaRPr lang="nb-NO"/>
          </a:p>
        </p:txBody>
      </p:sp>
      <p:sp>
        <p:nvSpPr>
          <p:cNvPr id="5" name="Plassholder for bunntekst 4">
            <a:extLst>
              <a:ext uri="{FF2B5EF4-FFF2-40B4-BE49-F238E27FC236}">
                <a16:creationId xmlns:a16="http://schemas.microsoft.com/office/drawing/2014/main" id="{03D99CDA-2F22-4D7A-88DA-0CC1C790FE3D}"/>
              </a:ext>
            </a:extLst>
          </p:cNvPr>
          <p:cNvSpPr>
            <a:spLocks noGrp="1"/>
          </p:cNvSpPr>
          <p:nvPr>
            <p:ph type="ftr" sz="quarter" idx="11"/>
          </p:nvPr>
        </p:nvSpPr>
        <p:spPr/>
        <p:txBody>
          <a:bodyPr/>
          <a:lstStyle/>
          <a:p>
            <a:r>
              <a:rPr lang="nb-NO"/>
              <a:t>Tittel foredrag</a:t>
            </a:r>
          </a:p>
        </p:txBody>
      </p:sp>
      <p:sp>
        <p:nvSpPr>
          <p:cNvPr id="6" name="Plassholder for lysbildenummer 5">
            <a:extLst>
              <a:ext uri="{FF2B5EF4-FFF2-40B4-BE49-F238E27FC236}">
                <a16:creationId xmlns:a16="http://schemas.microsoft.com/office/drawing/2014/main" id="{49D4A5AF-AF2A-43ED-91B1-0B2BA8AC83FF}"/>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8" name="Tittel 7">
            <a:extLst>
              <a:ext uri="{FF2B5EF4-FFF2-40B4-BE49-F238E27FC236}">
                <a16:creationId xmlns:a16="http://schemas.microsoft.com/office/drawing/2014/main" id="{081FF9D8-C584-47D4-BA50-9AA308D4018B}"/>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1910352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D3B1A36-0F0E-481E-A154-AEEC07C55F01}"/>
              </a:ext>
            </a:extLst>
          </p:cNvPr>
          <p:cNvSpPr>
            <a:spLocks noGrp="1"/>
          </p:cNvSpPr>
          <p:nvPr>
            <p:ph type="title"/>
          </p:nvPr>
        </p:nvSpPr>
        <p:spPr>
          <a:xfrm>
            <a:off x="864108" y="569531"/>
            <a:ext cx="10463784" cy="1052596"/>
          </a:xfrm>
        </p:spPr>
        <p:txBody>
          <a:bodyPr/>
          <a:lstStyle/>
          <a:p>
            <a:r>
              <a:rPr lang="nb-NO"/>
              <a:t>Klikk for å redigere tittelstil</a:t>
            </a:r>
          </a:p>
        </p:txBody>
      </p:sp>
      <p:sp>
        <p:nvSpPr>
          <p:cNvPr id="5" name="Plassholder for dato 4">
            <a:extLst>
              <a:ext uri="{FF2B5EF4-FFF2-40B4-BE49-F238E27FC236}">
                <a16:creationId xmlns:a16="http://schemas.microsoft.com/office/drawing/2014/main" id="{AE92AE38-8CAB-4844-AF33-D7D0CB09421E}"/>
              </a:ext>
            </a:extLst>
          </p:cNvPr>
          <p:cNvSpPr>
            <a:spLocks noGrp="1"/>
          </p:cNvSpPr>
          <p:nvPr>
            <p:ph type="dt" sz="half" idx="10"/>
          </p:nvPr>
        </p:nvSpPr>
        <p:spPr/>
        <p:txBody>
          <a:bodyPr/>
          <a:lstStyle/>
          <a:p>
            <a:fld id="{53A2ED2A-3F74-4684-9B44-F79FD5968C17}" type="datetime1">
              <a:rPr lang="nb-NO" smtClean="0"/>
              <a:t>20.03.2026</a:t>
            </a:fld>
            <a:endParaRPr lang="nb-NO"/>
          </a:p>
        </p:txBody>
      </p:sp>
      <p:sp>
        <p:nvSpPr>
          <p:cNvPr id="6" name="Plassholder for bunntekst 5">
            <a:extLst>
              <a:ext uri="{FF2B5EF4-FFF2-40B4-BE49-F238E27FC236}">
                <a16:creationId xmlns:a16="http://schemas.microsoft.com/office/drawing/2014/main" id="{DA3B093B-D6C5-4FDE-B866-F784DE077CD9}"/>
              </a:ext>
            </a:extLst>
          </p:cNvPr>
          <p:cNvSpPr>
            <a:spLocks noGrp="1"/>
          </p:cNvSpPr>
          <p:nvPr>
            <p:ph type="ftr" sz="quarter" idx="11"/>
          </p:nvPr>
        </p:nvSpPr>
        <p:spPr/>
        <p:txBody>
          <a:bodyPr/>
          <a:lstStyle/>
          <a:p>
            <a:r>
              <a:rPr lang="nb-NO"/>
              <a:t>Tittel foredrag</a:t>
            </a:r>
          </a:p>
        </p:txBody>
      </p:sp>
      <p:sp>
        <p:nvSpPr>
          <p:cNvPr id="7" name="Plassholder for lysbildenummer 6">
            <a:extLst>
              <a:ext uri="{FF2B5EF4-FFF2-40B4-BE49-F238E27FC236}">
                <a16:creationId xmlns:a16="http://schemas.microsoft.com/office/drawing/2014/main" id="{879120CF-1D4F-4209-A4D8-22A6D75734C7}"/>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13" name="Plassholder for innhold 2">
            <a:extLst>
              <a:ext uri="{FF2B5EF4-FFF2-40B4-BE49-F238E27FC236}">
                <a16:creationId xmlns:a16="http://schemas.microsoft.com/office/drawing/2014/main" id="{690147EF-0EA3-4FDB-B9CA-36577ED4B658}"/>
              </a:ext>
            </a:extLst>
          </p:cNvPr>
          <p:cNvSpPr>
            <a:spLocks noGrp="1"/>
          </p:cNvSpPr>
          <p:nvPr>
            <p:ph idx="14"/>
          </p:nvPr>
        </p:nvSpPr>
        <p:spPr>
          <a:xfrm>
            <a:off x="864108" y="1966452"/>
            <a:ext cx="5040629" cy="3795719"/>
          </a:xfrm>
        </p:spPr>
        <p:txBody>
          <a:bodyPr/>
          <a:lstStyle>
            <a:lvl1pPr>
              <a:lnSpc>
                <a:spcPct val="100000"/>
              </a:lnSpc>
              <a:spcBef>
                <a:spcPts val="120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4" name="Plassholder for innhold 2">
            <a:extLst>
              <a:ext uri="{FF2B5EF4-FFF2-40B4-BE49-F238E27FC236}">
                <a16:creationId xmlns:a16="http://schemas.microsoft.com/office/drawing/2014/main" id="{233A48A5-4ACF-4DE0-B37D-537E4B0EA3FC}"/>
              </a:ext>
            </a:extLst>
          </p:cNvPr>
          <p:cNvSpPr>
            <a:spLocks noGrp="1"/>
          </p:cNvSpPr>
          <p:nvPr>
            <p:ph idx="15"/>
          </p:nvPr>
        </p:nvSpPr>
        <p:spPr>
          <a:xfrm>
            <a:off x="6287263" y="1966452"/>
            <a:ext cx="5040629" cy="3795719"/>
          </a:xfrm>
        </p:spPr>
        <p:txBody>
          <a:bodyPr/>
          <a:lstStyle>
            <a:lvl1pPr>
              <a:lnSpc>
                <a:spcPct val="100000"/>
              </a:lnSpc>
              <a:spcBef>
                <a:spcPts val="120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918498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re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D3B1A36-0F0E-481E-A154-AEEC07C55F01}"/>
              </a:ext>
            </a:extLst>
          </p:cNvPr>
          <p:cNvSpPr>
            <a:spLocks noGrp="1"/>
          </p:cNvSpPr>
          <p:nvPr>
            <p:ph type="title"/>
          </p:nvPr>
        </p:nvSpPr>
        <p:spPr>
          <a:xfrm>
            <a:off x="864108" y="569531"/>
            <a:ext cx="10463784" cy="1052596"/>
          </a:xfrm>
        </p:spPr>
        <p:txBody>
          <a:bodyPr/>
          <a:lstStyle/>
          <a:p>
            <a:r>
              <a:rPr lang="nb-NO"/>
              <a:t>Klikk for å redigere tittelstil</a:t>
            </a:r>
          </a:p>
        </p:txBody>
      </p:sp>
      <p:sp>
        <p:nvSpPr>
          <p:cNvPr id="5" name="Plassholder for dato 4">
            <a:extLst>
              <a:ext uri="{FF2B5EF4-FFF2-40B4-BE49-F238E27FC236}">
                <a16:creationId xmlns:a16="http://schemas.microsoft.com/office/drawing/2014/main" id="{AE92AE38-8CAB-4844-AF33-D7D0CB09421E}"/>
              </a:ext>
            </a:extLst>
          </p:cNvPr>
          <p:cNvSpPr>
            <a:spLocks noGrp="1"/>
          </p:cNvSpPr>
          <p:nvPr>
            <p:ph type="dt" sz="half" idx="10"/>
          </p:nvPr>
        </p:nvSpPr>
        <p:spPr/>
        <p:txBody>
          <a:bodyPr/>
          <a:lstStyle/>
          <a:p>
            <a:fld id="{D1DD6EC3-0786-40FB-B84D-E81538D6CD80}" type="datetime1">
              <a:rPr lang="nb-NO" smtClean="0"/>
              <a:t>20.03.2026</a:t>
            </a:fld>
            <a:endParaRPr lang="nb-NO"/>
          </a:p>
        </p:txBody>
      </p:sp>
      <p:sp>
        <p:nvSpPr>
          <p:cNvPr id="6" name="Plassholder for bunntekst 5">
            <a:extLst>
              <a:ext uri="{FF2B5EF4-FFF2-40B4-BE49-F238E27FC236}">
                <a16:creationId xmlns:a16="http://schemas.microsoft.com/office/drawing/2014/main" id="{DA3B093B-D6C5-4FDE-B866-F784DE077CD9}"/>
              </a:ext>
            </a:extLst>
          </p:cNvPr>
          <p:cNvSpPr>
            <a:spLocks noGrp="1"/>
          </p:cNvSpPr>
          <p:nvPr>
            <p:ph type="ftr" sz="quarter" idx="11"/>
          </p:nvPr>
        </p:nvSpPr>
        <p:spPr/>
        <p:txBody>
          <a:bodyPr/>
          <a:lstStyle/>
          <a:p>
            <a:r>
              <a:rPr lang="nb-NO"/>
              <a:t>Tittel foredrag</a:t>
            </a:r>
          </a:p>
        </p:txBody>
      </p:sp>
      <p:sp>
        <p:nvSpPr>
          <p:cNvPr id="7" name="Plassholder for lysbildenummer 6">
            <a:extLst>
              <a:ext uri="{FF2B5EF4-FFF2-40B4-BE49-F238E27FC236}">
                <a16:creationId xmlns:a16="http://schemas.microsoft.com/office/drawing/2014/main" id="{879120CF-1D4F-4209-A4D8-22A6D75734C7}"/>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14" name="Plassholder for innhold 2">
            <a:extLst>
              <a:ext uri="{FF2B5EF4-FFF2-40B4-BE49-F238E27FC236}">
                <a16:creationId xmlns:a16="http://schemas.microsoft.com/office/drawing/2014/main" id="{770EB2C9-947F-4330-B178-9FD8BBD252B3}"/>
              </a:ext>
            </a:extLst>
          </p:cNvPr>
          <p:cNvSpPr>
            <a:spLocks noGrp="1"/>
          </p:cNvSpPr>
          <p:nvPr>
            <p:ph idx="15"/>
          </p:nvPr>
        </p:nvSpPr>
        <p:spPr>
          <a:xfrm>
            <a:off x="864109" y="1966452"/>
            <a:ext cx="3312414" cy="3795719"/>
          </a:xfrm>
        </p:spPr>
        <p:txBody>
          <a:bodyPr/>
          <a:lstStyle>
            <a:lvl1pPr>
              <a:lnSpc>
                <a:spcPct val="100000"/>
              </a:lnSpc>
              <a:spcBef>
                <a:spcPts val="0"/>
              </a:spcBef>
              <a:defRPr sz="1800"/>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5" name="Plassholder for innhold 2">
            <a:extLst>
              <a:ext uri="{FF2B5EF4-FFF2-40B4-BE49-F238E27FC236}">
                <a16:creationId xmlns:a16="http://schemas.microsoft.com/office/drawing/2014/main" id="{3CDEF495-6FEC-4C77-9B9B-C2916C4F7027}"/>
              </a:ext>
            </a:extLst>
          </p:cNvPr>
          <p:cNvSpPr>
            <a:spLocks noGrp="1"/>
          </p:cNvSpPr>
          <p:nvPr>
            <p:ph idx="16"/>
          </p:nvPr>
        </p:nvSpPr>
        <p:spPr>
          <a:xfrm>
            <a:off x="8015477" y="1966452"/>
            <a:ext cx="3312415" cy="3795719"/>
          </a:xfrm>
        </p:spPr>
        <p:txBody>
          <a:bodyPr/>
          <a:lstStyle>
            <a:lvl1pPr>
              <a:lnSpc>
                <a:spcPct val="100000"/>
              </a:lnSpc>
              <a:spcBef>
                <a:spcPts val="0"/>
              </a:spcBef>
              <a:defRPr sz="1800"/>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6" name="Plassholder for innhold 2">
            <a:extLst>
              <a:ext uri="{FF2B5EF4-FFF2-40B4-BE49-F238E27FC236}">
                <a16:creationId xmlns:a16="http://schemas.microsoft.com/office/drawing/2014/main" id="{E91174AE-615D-436D-9ED0-A47C80C7340A}"/>
              </a:ext>
            </a:extLst>
          </p:cNvPr>
          <p:cNvSpPr>
            <a:spLocks noGrp="1"/>
          </p:cNvSpPr>
          <p:nvPr>
            <p:ph idx="17"/>
          </p:nvPr>
        </p:nvSpPr>
        <p:spPr>
          <a:xfrm>
            <a:off x="4439793" y="1966452"/>
            <a:ext cx="3312414" cy="3795719"/>
          </a:xfrm>
        </p:spPr>
        <p:txBody>
          <a:bodyPr/>
          <a:lstStyle>
            <a:lvl1pPr>
              <a:lnSpc>
                <a:spcPct val="100000"/>
              </a:lnSpc>
              <a:spcBef>
                <a:spcPts val="0"/>
              </a:spcBef>
              <a:defRPr sz="1800"/>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3289405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re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D3B1A36-0F0E-481E-A154-AEEC07C55F01}"/>
              </a:ext>
            </a:extLst>
          </p:cNvPr>
          <p:cNvSpPr>
            <a:spLocks noGrp="1"/>
          </p:cNvSpPr>
          <p:nvPr>
            <p:ph type="title"/>
          </p:nvPr>
        </p:nvSpPr>
        <p:spPr>
          <a:xfrm>
            <a:off x="864108" y="569531"/>
            <a:ext cx="10531386" cy="1052596"/>
          </a:xfrm>
        </p:spPr>
        <p:txBody>
          <a:bodyPr/>
          <a:lstStyle/>
          <a:p>
            <a:r>
              <a:rPr lang="nb-NO"/>
              <a:t>Klikk for å redigere tittelstil</a:t>
            </a:r>
          </a:p>
        </p:txBody>
      </p:sp>
      <p:sp>
        <p:nvSpPr>
          <p:cNvPr id="5" name="Plassholder for dato 4">
            <a:extLst>
              <a:ext uri="{FF2B5EF4-FFF2-40B4-BE49-F238E27FC236}">
                <a16:creationId xmlns:a16="http://schemas.microsoft.com/office/drawing/2014/main" id="{AE92AE38-8CAB-4844-AF33-D7D0CB09421E}"/>
              </a:ext>
            </a:extLst>
          </p:cNvPr>
          <p:cNvSpPr>
            <a:spLocks noGrp="1"/>
          </p:cNvSpPr>
          <p:nvPr>
            <p:ph type="dt" sz="half" idx="10"/>
          </p:nvPr>
        </p:nvSpPr>
        <p:spPr/>
        <p:txBody>
          <a:bodyPr/>
          <a:lstStyle/>
          <a:p>
            <a:fld id="{82D954C0-AA98-490A-BFD1-B6F8295C0AFD}" type="datetime1">
              <a:rPr lang="nb-NO" smtClean="0"/>
              <a:t>20.03.2026</a:t>
            </a:fld>
            <a:endParaRPr lang="nb-NO"/>
          </a:p>
        </p:txBody>
      </p:sp>
      <p:sp>
        <p:nvSpPr>
          <p:cNvPr id="6" name="Plassholder for bunntekst 5">
            <a:extLst>
              <a:ext uri="{FF2B5EF4-FFF2-40B4-BE49-F238E27FC236}">
                <a16:creationId xmlns:a16="http://schemas.microsoft.com/office/drawing/2014/main" id="{DA3B093B-D6C5-4FDE-B866-F784DE077CD9}"/>
              </a:ext>
            </a:extLst>
          </p:cNvPr>
          <p:cNvSpPr>
            <a:spLocks noGrp="1"/>
          </p:cNvSpPr>
          <p:nvPr>
            <p:ph type="ftr" sz="quarter" idx="11"/>
          </p:nvPr>
        </p:nvSpPr>
        <p:spPr/>
        <p:txBody>
          <a:bodyPr/>
          <a:lstStyle/>
          <a:p>
            <a:r>
              <a:rPr lang="nb-NO"/>
              <a:t>Tittel foredrag</a:t>
            </a:r>
          </a:p>
        </p:txBody>
      </p:sp>
      <p:sp>
        <p:nvSpPr>
          <p:cNvPr id="7" name="Plassholder for lysbildenummer 6">
            <a:extLst>
              <a:ext uri="{FF2B5EF4-FFF2-40B4-BE49-F238E27FC236}">
                <a16:creationId xmlns:a16="http://schemas.microsoft.com/office/drawing/2014/main" id="{879120CF-1D4F-4209-A4D8-22A6D75734C7}"/>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16" name="Plassholder for innhold 2">
            <a:extLst>
              <a:ext uri="{FF2B5EF4-FFF2-40B4-BE49-F238E27FC236}">
                <a16:creationId xmlns:a16="http://schemas.microsoft.com/office/drawing/2014/main" id="{94A5B35D-2758-4E3E-B237-B325C7435F0C}"/>
              </a:ext>
            </a:extLst>
          </p:cNvPr>
          <p:cNvSpPr>
            <a:spLocks noGrp="1"/>
          </p:cNvSpPr>
          <p:nvPr>
            <p:ph idx="16"/>
          </p:nvPr>
        </p:nvSpPr>
        <p:spPr>
          <a:xfrm>
            <a:off x="864109" y="1966452"/>
            <a:ext cx="2370909" cy="3795719"/>
          </a:xfrm>
        </p:spPr>
        <p:txBody>
          <a:bodyPr/>
          <a:lstStyle>
            <a:lvl1pPr>
              <a:lnSpc>
                <a:spcPct val="100000"/>
              </a:lnSpc>
              <a:spcBef>
                <a:spcPts val="0"/>
              </a:spcBef>
              <a:defRPr sz="1800"/>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7" name="Plassholder for innhold 2">
            <a:extLst>
              <a:ext uri="{FF2B5EF4-FFF2-40B4-BE49-F238E27FC236}">
                <a16:creationId xmlns:a16="http://schemas.microsoft.com/office/drawing/2014/main" id="{44025B41-6561-415C-9A20-8688EC70A268}"/>
              </a:ext>
            </a:extLst>
          </p:cNvPr>
          <p:cNvSpPr>
            <a:spLocks noGrp="1"/>
          </p:cNvSpPr>
          <p:nvPr>
            <p:ph idx="17"/>
          </p:nvPr>
        </p:nvSpPr>
        <p:spPr>
          <a:xfrm>
            <a:off x="8956981" y="1966452"/>
            <a:ext cx="2370910" cy="3795719"/>
          </a:xfrm>
        </p:spPr>
        <p:txBody>
          <a:bodyPr/>
          <a:lstStyle>
            <a:lvl1pPr>
              <a:lnSpc>
                <a:spcPct val="100000"/>
              </a:lnSpc>
              <a:spcBef>
                <a:spcPts val="0"/>
              </a:spcBef>
              <a:defRPr sz="1800"/>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8" name="Plassholder for innhold 2">
            <a:extLst>
              <a:ext uri="{FF2B5EF4-FFF2-40B4-BE49-F238E27FC236}">
                <a16:creationId xmlns:a16="http://schemas.microsoft.com/office/drawing/2014/main" id="{737E6355-653D-4626-B7AF-1983E00104C1}"/>
              </a:ext>
            </a:extLst>
          </p:cNvPr>
          <p:cNvSpPr>
            <a:spLocks noGrp="1"/>
          </p:cNvSpPr>
          <p:nvPr>
            <p:ph idx="18"/>
          </p:nvPr>
        </p:nvSpPr>
        <p:spPr>
          <a:xfrm>
            <a:off x="3561734" y="1966452"/>
            <a:ext cx="2370909" cy="3795719"/>
          </a:xfrm>
        </p:spPr>
        <p:txBody>
          <a:bodyPr/>
          <a:lstStyle>
            <a:lvl1pPr>
              <a:lnSpc>
                <a:spcPct val="100000"/>
              </a:lnSpc>
              <a:spcBef>
                <a:spcPts val="0"/>
              </a:spcBef>
              <a:defRPr sz="1800"/>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19" name="Plassholder for innhold 2">
            <a:extLst>
              <a:ext uri="{FF2B5EF4-FFF2-40B4-BE49-F238E27FC236}">
                <a16:creationId xmlns:a16="http://schemas.microsoft.com/office/drawing/2014/main" id="{B9515DC9-E05C-497B-81C9-9D5C29E2E0E8}"/>
              </a:ext>
            </a:extLst>
          </p:cNvPr>
          <p:cNvSpPr>
            <a:spLocks noGrp="1"/>
          </p:cNvSpPr>
          <p:nvPr>
            <p:ph idx="19"/>
          </p:nvPr>
        </p:nvSpPr>
        <p:spPr>
          <a:xfrm>
            <a:off x="6259359" y="1966452"/>
            <a:ext cx="2370909" cy="3795719"/>
          </a:xfrm>
        </p:spPr>
        <p:txBody>
          <a:bodyPr/>
          <a:lstStyle>
            <a:lvl1pPr>
              <a:lnSpc>
                <a:spcPct val="100000"/>
              </a:lnSpc>
              <a:spcBef>
                <a:spcPts val="0"/>
              </a:spcBef>
              <a:defRPr sz="1800"/>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1921284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tel, innhold og sitatboks">
    <p:spTree>
      <p:nvGrpSpPr>
        <p:cNvPr id="1" name=""/>
        <p:cNvGrpSpPr/>
        <p:nvPr/>
      </p:nvGrpSpPr>
      <p:grpSpPr>
        <a:xfrm>
          <a:off x="0" y="0"/>
          <a:ext cx="0" cy="0"/>
          <a:chOff x="0" y="0"/>
          <a:chExt cx="0" cy="0"/>
        </a:xfrm>
      </p:grpSpPr>
      <p:sp>
        <p:nvSpPr>
          <p:cNvPr id="4" name="Plassholder for tekst 3">
            <a:extLst>
              <a:ext uri="{FF2B5EF4-FFF2-40B4-BE49-F238E27FC236}">
                <a16:creationId xmlns:a16="http://schemas.microsoft.com/office/drawing/2014/main" id="{DA6C6DF2-CA12-4E3F-8CA0-6F8BCA249580}"/>
              </a:ext>
            </a:extLst>
          </p:cNvPr>
          <p:cNvSpPr>
            <a:spLocks noGrp="1"/>
          </p:cNvSpPr>
          <p:nvPr>
            <p:ph type="body" sz="quarter" idx="14" hasCustomPrompt="1"/>
          </p:nvPr>
        </p:nvSpPr>
        <p:spPr>
          <a:xfrm>
            <a:off x="6287262" y="1956620"/>
            <a:ext cx="5040630" cy="3805551"/>
          </a:xfrm>
          <a:solidFill>
            <a:schemeClr val="accent1"/>
          </a:solidFill>
        </p:spPr>
        <p:txBody>
          <a:bodyPr lIns="180000" tIns="180000" rIns="180000" bIns="180000" anchor="ctr"/>
          <a:lstStyle>
            <a:lvl1pPr marL="0" indent="0" algn="ctr">
              <a:buNone/>
              <a:defRPr b="1" i="0">
                <a:solidFill>
                  <a:schemeClr val="tx2"/>
                </a:solidFill>
              </a:defRPr>
            </a:lvl1pPr>
            <a:lvl2pPr algn="ctr">
              <a:defRPr/>
            </a:lvl2pPr>
            <a:lvl3pPr algn="ctr">
              <a:defRPr/>
            </a:lvl3pPr>
            <a:lvl4pPr algn="ctr">
              <a:defRPr/>
            </a:lvl4pPr>
            <a:lvl5pPr algn="ctr">
              <a:defRPr/>
            </a:lvl5pPr>
          </a:lstStyle>
          <a:p>
            <a:pPr lvl="0"/>
            <a:r>
              <a:rPr lang="nb-NO">
                <a:latin typeface="Calibri" panose="020F0502020204030204" pitchFamily="34" charset="0"/>
                <a:cs typeface="Calibri" panose="020F0502020204030204" pitchFamily="34" charset="0"/>
              </a:rPr>
              <a:t>“</a:t>
            </a:r>
            <a:r>
              <a:rPr lang="nb-NO"/>
              <a:t>Sitat</a:t>
            </a:r>
            <a:r>
              <a:rPr lang="nb-NO">
                <a:latin typeface="Calibri" panose="020F0502020204030204" pitchFamily="34" charset="0"/>
                <a:cs typeface="Calibri" panose="020F0502020204030204" pitchFamily="34" charset="0"/>
              </a:rPr>
              <a:t>”</a:t>
            </a:r>
            <a:endParaRPr lang="nb-NO"/>
          </a:p>
        </p:txBody>
      </p:sp>
      <p:sp>
        <p:nvSpPr>
          <p:cNvPr id="2" name="Tittel 1">
            <a:extLst>
              <a:ext uri="{FF2B5EF4-FFF2-40B4-BE49-F238E27FC236}">
                <a16:creationId xmlns:a16="http://schemas.microsoft.com/office/drawing/2014/main" id="{8D3B1A36-0F0E-481E-A154-AEEC07C55F01}"/>
              </a:ext>
            </a:extLst>
          </p:cNvPr>
          <p:cNvSpPr>
            <a:spLocks noGrp="1"/>
          </p:cNvSpPr>
          <p:nvPr>
            <p:ph type="title"/>
          </p:nvPr>
        </p:nvSpPr>
        <p:spPr>
          <a:xfrm>
            <a:off x="864108" y="569531"/>
            <a:ext cx="10463784" cy="1052596"/>
          </a:xfrm>
        </p:spPr>
        <p:txBody>
          <a:bodyPr/>
          <a:lstStyle/>
          <a:p>
            <a:r>
              <a:rPr lang="nb-NO"/>
              <a:t>Klikk for å redigere tittelstil</a:t>
            </a:r>
          </a:p>
        </p:txBody>
      </p:sp>
      <p:sp>
        <p:nvSpPr>
          <p:cNvPr id="5" name="Plassholder for dato 4">
            <a:extLst>
              <a:ext uri="{FF2B5EF4-FFF2-40B4-BE49-F238E27FC236}">
                <a16:creationId xmlns:a16="http://schemas.microsoft.com/office/drawing/2014/main" id="{AE92AE38-8CAB-4844-AF33-D7D0CB09421E}"/>
              </a:ext>
            </a:extLst>
          </p:cNvPr>
          <p:cNvSpPr>
            <a:spLocks noGrp="1"/>
          </p:cNvSpPr>
          <p:nvPr>
            <p:ph type="dt" sz="half" idx="10"/>
          </p:nvPr>
        </p:nvSpPr>
        <p:spPr/>
        <p:txBody>
          <a:bodyPr/>
          <a:lstStyle/>
          <a:p>
            <a:fld id="{6325B395-91F4-4E61-828A-EDE00913DA0B}" type="datetime1">
              <a:rPr lang="nb-NO" smtClean="0"/>
              <a:t>20.03.2026</a:t>
            </a:fld>
            <a:endParaRPr lang="nb-NO"/>
          </a:p>
        </p:txBody>
      </p:sp>
      <p:sp>
        <p:nvSpPr>
          <p:cNvPr id="6" name="Plassholder for bunntekst 5">
            <a:extLst>
              <a:ext uri="{FF2B5EF4-FFF2-40B4-BE49-F238E27FC236}">
                <a16:creationId xmlns:a16="http://schemas.microsoft.com/office/drawing/2014/main" id="{DA3B093B-D6C5-4FDE-B866-F784DE077CD9}"/>
              </a:ext>
            </a:extLst>
          </p:cNvPr>
          <p:cNvSpPr>
            <a:spLocks noGrp="1"/>
          </p:cNvSpPr>
          <p:nvPr>
            <p:ph type="ftr" sz="quarter" idx="11"/>
          </p:nvPr>
        </p:nvSpPr>
        <p:spPr/>
        <p:txBody>
          <a:bodyPr/>
          <a:lstStyle/>
          <a:p>
            <a:r>
              <a:rPr lang="nb-NO"/>
              <a:t>Tittel foredrag</a:t>
            </a:r>
          </a:p>
        </p:txBody>
      </p:sp>
      <p:sp>
        <p:nvSpPr>
          <p:cNvPr id="7" name="Plassholder for lysbildenummer 6">
            <a:extLst>
              <a:ext uri="{FF2B5EF4-FFF2-40B4-BE49-F238E27FC236}">
                <a16:creationId xmlns:a16="http://schemas.microsoft.com/office/drawing/2014/main" id="{879120CF-1D4F-4209-A4D8-22A6D75734C7}"/>
              </a:ext>
            </a:extLst>
          </p:cNvPr>
          <p:cNvSpPr>
            <a:spLocks noGrp="1"/>
          </p:cNvSpPr>
          <p:nvPr>
            <p:ph type="sldNum" sz="quarter" idx="12"/>
          </p:nvPr>
        </p:nvSpPr>
        <p:spPr/>
        <p:txBody>
          <a:bodyPr/>
          <a:lstStyle/>
          <a:p>
            <a:fld id="{74DC5C6B-5FF5-4C51-B1C4-3E46E479ECBD}" type="slidenum">
              <a:rPr lang="nb-NO" smtClean="0"/>
              <a:t>‹#›</a:t>
            </a:fld>
            <a:endParaRPr lang="nb-NO"/>
          </a:p>
        </p:txBody>
      </p:sp>
      <p:sp>
        <p:nvSpPr>
          <p:cNvPr id="3" name="Plassholder for tekst 2">
            <a:extLst>
              <a:ext uri="{FF2B5EF4-FFF2-40B4-BE49-F238E27FC236}">
                <a16:creationId xmlns:a16="http://schemas.microsoft.com/office/drawing/2014/main" id="{7F88CF1F-E29F-4916-AE22-EF6A56959F0B}"/>
              </a:ext>
            </a:extLst>
          </p:cNvPr>
          <p:cNvSpPr>
            <a:spLocks noGrp="1"/>
          </p:cNvSpPr>
          <p:nvPr>
            <p:ph type="body" sz="quarter" idx="15" hasCustomPrompt="1"/>
          </p:nvPr>
        </p:nvSpPr>
        <p:spPr>
          <a:xfrm rot="10800000">
            <a:off x="10608819" y="2275001"/>
            <a:ext cx="422788" cy="389600"/>
          </a:xfrm>
          <a:prstGeom prst="rect">
            <a:avLst/>
          </a:prstGeom>
          <a:blipFill>
            <a:blip r:embed="rId2"/>
            <a:stretch>
              <a:fillRect/>
            </a:stretch>
          </a:blipFill>
        </p:spPr>
        <p:txBody>
          <a:bodyPr/>
          <a:lstStyle>
            <a:lvl1pPr>
              <a:defRPr sz="100">
                <a:solidFill>
                  <a:srgbClr val="000000"/>
                </a:solidFill>
              </a:defRPr>
            </a:lvl1pPr>
            <a:lvl2pPr>
              <a:defRPr sz="100">
                <a:solidFill>
                  <a:srgbClr val="000000"/>
                </a:solidFill>
              </a:defRPr>
            </a:lvl2pPr>
            <a:lvl3pPr>
              <a:defRPr sz="100">
                <a:solidFill>
                  <a:srgbClr val="000000"/>
                </a:solidFill>
              </a:defRPr>
            </a:lvl3pPr>
            <a:lvl4pPr>
              <a:defRPr sz="100">
                <a:solidFill>
                  <a:srgbClr val="000000"/>
                </a:solidFill>
              </a:defRPr>
            </a:lvl4pPr>
            <a:lvl5pPr>
              <a:defRPr sz="100">
                <a:solidFill>
                  <a:srgbClr val="000000"/>
                </a:solidFill>
              </a:defRPr>
            </a:lvl5pPr>
          </a:lstStyle>
          <a:p>
            <a:pPr lvl="0"/>
            <a:r>
              <a:rPr lang="nb-NO"/>
              <a:t> </a:t>
            </a:r>
          </a:p>
        </p:txBody>
      </p:sp>
      <p:sp>
        <p:nvSpPr>
          <p:cNvPr id="10" name="Plassholder for innhold 2">
            <a:extLst>
              <a:ext uri="{FF2B5EF4-FFF2-40B4-BE49-F238E27FC236}">
                <a16:creationId xmlns:a16="http://schemas.microsoft.com/office/drawing/2014/main" id="{16A88CB7-1D6F-4A76-B6DB-6BD9CA321121}"/>
              </a:ext>
            </a:extLst>
          </p:cNvPr>
          <p:cNvSpPr>
            <a:spLocks noGrp="1"/>
          </p:cNvSpPr>
          <p:nvPr>
            <p:ph idx="16"/>
          </p:nvPr>
        </p:nvSpPr>
        <p:spPr>
          <a:xfrm>
            <a:off x="864109" y="1966452"/>
            <a:ext cx="5040628" cy="3795719"/>
          </a:xfrm>
        </p:spPr>
        <p:txBody>
          <a:bodyPr/>
          <a:lstStyle>
            <a:lvl1pPr>
              <a:lnSpc>
                <a:spcPct val="100000"/>
              </a:lnSpc>
              <a:spcBef>
                <a:spcPts val="0"/>
              </a:spcBef>
              <a:defRPr sz="1800"/>
            </a:lvl1pPr>
            <a:lvl2pPr>
              <a:spcBef>
                <a:spcPts val="0"/>
              </a:spcBef>
              <a:defRPr/>
            </a:lvl2pPr>
            <a:lvl3pPr>
              <a:spcBef>
                <a:spcPts val="0"/>
              </a:spcBef>
              <a:defRPr/>
            </a:lvl3pPr>
            <a:lvl4pPr>
              <a:spcBef>
                <a:spcPts val="0"/>
              </a:spcBef>
              <a:defRPr/>
            </a:lvl4pPr>
            <a:lvl5pPr>
              <a:spcBef>
                <a:spcPts val="0"/>
              </a:spcBef>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3907417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Bilde 10">
            <a:extLst>
              <a:ext uri="{FF2B5EF4-FFF2-40B4-BE49-F238E27FC236}">
                <a16:creationId xmlns:a16="http://schemas.microsoft.com/office/drawing/2014/main" id="{25C12EDE-7AFA-4380-AD47-99C67D88EBFA}"/>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0766323" y="6232379"/>
            <a:ext cx="927985" cy="251040"/>
          </a:xfrm>
          <a:prstGeom prst="rect">
            <a:avLst/>
          </a:prstGeom>
        </p:spPr>
      </p:pic>
      <p:sp>
        <p:nvSpPr>
          <p:cNvPr id="2" name="Plassholder for tittel 1">
            <a:extLst>
              <a:ext uri="{FF2B5EF4-FFF2-40B4-BE49-F238E27FC236}">
                <a16:creationId xmlns:a16="http://schemas.microsoft.com/office/drawing/2014/main" id="{F18F55A1-2788-43EB-93D4-6CA30951E6AD}"/>
              </a:ext>
            </a:extLst>
          </p:cNvPr>
          <p:cNvSpPr>
            <a:spLocks noGrp="1"/>
          </p:cNvSpPr>
          <p:nvPr>
            <p:ph type="title"/>
          </p:nvPr>
        </p:nvSpPr>
        <p:spPr>
          <a:xfrm>
            <a:off x="864108" y="569531"/>
            <a:ext cx="6906098" cy="1052596"/>
          </a:xfrm>
          <a:prstGeom prst="rect">
            <a:avLst/>
          </a:prstGeom>
        </p:spPr>
        <p:txBody>
          <a:bodyPr vert="horz" lIns="0" tIns="0" rIns="0" bIns="0" rtlCol="0" anchor="b" anchorCtr="0">
            <a:normAutofit/>
          </a:bodyPr>
          <a:lstStyle/>
          <a:p>
            <a:r>
              <a:rPr lang="nb-NO"/>
              <a:t>Klikk for å redigere tittelstil</a:t>
            </a:r>
          </a:p>
        </p:txBody>
      </p:sp>
      <p:sp>
        <p:nvSpPr>
          <p:cNvPr id="3" name="Plassholder for tekst 2">
            <a:extLst>
              <a:ext uri="{FF2B5EF4-FFF2-40B4-BE49-F238E27FC236}">
                <a16:creationId xmlns:a16="http://schemas.microsoft.com/office/drawing/2014/main" id="{ED1B710B-CF37-4F14-80D8-CC57FEE5D125}"/>
              </a:ext>
            </a:extLst>
          </p:cNvPr>
          <p:cNvSpPr>
            <a:spLocks noGrp="1"/>
          </p:cNvSpPr>
          <p:nvPr>
            <p:ph type="body" idx="1"/>
          </p:nvPr>
        </p:nvSpPr>
        <p:spPr>
          <a:xfrm>
            <a:off x="864108" y="1966452"/>
            <a:ext cx="6906098" cy="3795719"/>
          </a:xfrm>
          <a:prstGeom prst="rect">
            <a:avLst/>
          </a:prstGeom>
        </p:spPr>
        <p:txBody>
          <a:bodyPr vert="horz" lIns="0" tIns="0" rIns="0" bIns="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39DDD969-0A65-4C0E-ADEB-68220519C75D}"/>
              </a:ext>
            </a:extLst>
          </p:cNvPr>
          <p:cNvSpPr>
            <a:spLocks noGrp="1"/>
          </p:cNvSpPr>
          <p:nvPr>
            <p:ph type="dt" sz="half" idx="2"/>
          </p:nvPr>
        </p:nvSpPr>
        <p:spPr>
          <a:xfrm>
            <a:off x="504064" y="167517"/>
            <a:ext cx="1402079" cy="184666"/>
          </a:xfrm>
          <a:prstGeom prst="rect">
            <a:avLst/>
          </a:prstGeom>
        </p:spPr>
        <p:txBody>
          <a:bodyPr vert="horz" lIns="0" tIns="0" rIns="0" bIns="0" rtlCol="0" anchor="ctr">
            <a:normAutofit/>
          </a:bodyPr>
          <a:lstStyle>
            <a:lvl1pPr algn="l">
              <a:lnSpc>
                <a:spcPct val="100000"/>
              </a:lnSpc>
              <a:spcBef>
                <a:spcPts val="0"/>
              </a:spcBef>
              <a:defRPr sz="1200">
                <a:solidFill>
                  <a:schemeClr val="tx2"/>
                </a:solidFill>
              </a:defRPr>
            </a:lvl1pPr>
          </a:lstStyle>
          <a:p>
            <a:fld id="{E04606C8-B391-4486-BB54-7AA9C6F55133}" type="datetime1">
              <a:rPr lang="nb-NO" smtClean="0"/>
              <a:t>20.03.2026</a:t>
            </a:fld>
            <a:endParaRPr lang="nb-NO"/>
          </a:p>
        </p:txBody>
      </p:sp>
      <p:sp>
        <p:nvSpPr>
          <p:cNvPr id="5" name="Plassholder for bunntekst 4">
            <a:extLst>
              <a:ext uri="{FF2B5EF4-FFF2-40B4-BE49-F238E27FC236}">
                <a16:creationId xmlns:a16="http://schemas.microsoft.com/office/drawing/2014/main" id="{52AE00EB-2CDD-43C9-9EB7-AF9FF8DDB12E}"/>
              </a:ext>
            </a:extLst>
          </p:cNvPr>
          <p:cNvSpPr>
            <a:spLocks noGrp="1"/>
          </p:cNvSpPr>
          <p:nvPr>
            <p:ph type="ftr" sz="quarter" idx="3"/>
          </p:nvPr>
        </p:nvSpPr>
        <p:spPr>
          <a:xfrm>
            <a:off x="3093720" y="167517"/>
            <a:ext cx="6004560" cy="184666"/>
          </a:xfrm>
          <a:prstGeom prst="rect">
            <a:avLst/>
          </a:prstGeom>
        </p:spPr>
        <p:txBody>
          <a:bodyPr vert="horz" lIns="0" tIns="0" rIns="0" bIns="0" rtlCol="0" anchor="ctr">
            <a:normAutofit/>
          </a:bodyPr>
          <a:lstStyle>
            <a:lvl1pPr algn="ctr">
              <a:lnSpc>
                <a:spcPct val="100000"/>
              </a:lnSpc>
              <a:spcBef>
                <a:spcPts val="0"/>
              </a:spcBef>
              <a:defRPr sz="1200">
                <a:solidFill>
                  <a:schemeClr val="tx2"/>
                </a:solidFill>
              </a:defRPr>
            </a:lvl1pPr>
          </a:lstStyle>
          <a:p>
            <a:r>
              <a:rPr lang="nb-NO"/>
              <a:t>Tittel foredrag</a:t>
            </a:r>
          </a:p>
        </p:txBody>
      </p:sp>
      <p:sp>
        <p:nvSpPr>
          <p:cNvPr id="6" name="Plassholder for lysbildenummer 5">
            <a:extLst>
              <a:ext uri="{FF2B5EF4-FFF2-40B4-BE49-F238E27FC236}">
                <a16:creationId xmlns:a16="http://schemas.microsoft.com/office/drawing/2014/main" id="{58CBCF91-8ED7-40C6-ABD1-0C405DB8B156}"/>
              </a:ext>
            </a:extLst>
          </p:cNvPr>
          <p:cNvSpPr>
            <a:spLocks noGrp="1"/>
          </p:cNvSpPr>
          <p:nvPr>
            <p:ph type="sldNum" sz="quarter" idx="4"/>
          </p:nvPr>
        </p:nvSpPr>
        <p:spPr>
          <a:xfrm>
            <a:off x="10285857" y="167517"/>
            <a:ext cx="1402079" cy="184666"/>
          </a:xfrm>
          <a:prstGeom prst="rect">
            <a:avLst/>
          </a:prstGeom>
        </p:spPr>
        <p:txBody>
          <a:bodyPr vert="horz" lIns="0" tIns="0" rIns="0" bIns="0" rtlCol="0" anchor="ctr">
            <a:normAutofit/>
          </a:bodyPr>
          <a:lstStyle>
            <a:lvl1pPr algn="r">
              <a:lnSpc>
                <a:spcPct val="100000"/>
              </a:lnSpc>
              <a:spcBef>
                <a:spcPts val="0"/>
              </a:spcBef>
              <a:defRPr sz="1200">
                <a:solidFill>
                  <a:schemeClr val="tx2"/>
                </a:solidFill>
              </a:defRPr>
            </a:lvl1pPr>
          </a:lstStyle>
          <a:p>
            <a:fld id="{74DC5C6B-5FF5-4C51-B1C4-3E46E479ECBD}" type="slidenum">
              <a:rPr lang="nb-NO" smtClean="0"/>
              <a:pPr/>
              <a:t>‹#›</a:t>
            </a:fld>
            <a:endParaRPr lang="nb-NO"/>
          </a:p>
        </p:txBody>
      </p:sp>
    </p:spTree>
    <p:extLst>
      <p:ext uri="{BB962C8B-B14F-4D97-AF65-F5344CB8AC3E}">
        <p14:creationId xmlns:p14="http://schemas.microsoft.com/office/powerpoint/2010/main" val="36888178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914400" rtl="0" eaLnBrk="1" latinLnBrk="0" hangingPunct="1">
        <a:lnSpc>
          <a:spcPct val="90000"/>
        </a:lnSpc>
        <a:spcBef>
          <a:spcPts val="0"/>
        </a:spcBef>
        <a:buNone/>
        <a:defRPr sz="3800" b="1"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Clr>
          <a:schemeClr val="tx2"/>
        </a:buClr>
        <a:buFont typeface="Arial" panose="020B0604020202020204" pitchFamily="34" charset="0"/>
        <a:buChar char="&gt;"/>
        <a:defRPr sz="2000" kern="1200">
          <a:solidFill>
            <a:schemeClr val="tx2"/>
          </a:solidFill>
          <a:latin typeface="+mn-lt"/>
          <a:ea typeface="+mn-ea"/>
          <a:cs typeface="+mn-cs"/>
        </a:defRPr>
      </a:lvl1pPr>
      <a:lvl2pPr marL="720000" indent="-216000" algn="l" defTabSz="914400" rtl="0" eaLnBrk="1" latinLnBrk="0" hangingPunct="1">
        <a:lnSpc>
          <a:spcPct val="100000"/>
        </a:lnSpc>
        <a:spcBef>
          <a:spcPts val="0"/>
        </a:spcBef>
        <a:buClr>
          <a:schemeClr val="tx2"/>
        </a:buClr>
        <a:buFont typeface="Arial" panose="020B0604020202020204" pitchFamily="34" charset="0"/>
        <a:buChar char="•"/>
        <a:defRPr sz="1600" kern="1200">
          <a:solidFill>
            <a:schemeClr val="tx2"/>
          </a:solidFill>
          <a:latin typeface="+mn-lt"/>
          <a:ea typeface="+mn-ea"/>
          <a:cs typeface="+mn-cs"/>
        </a:defRPr>
      </a:lvl2pPr>
      <a:lvl3pPr marL="1080000" indent="-216000" algn="l" defTabSz="914400" rtl="0" eaLnBrk="1" latinLnBrk="0" hangingPunct="1">
        <a:lnSpc>
          <a:spcPct val="100000"/>
        </a:lnSpc>
        <a:spcBef>
          <a:spcPts val="0"/>
        </a:spcBef>
        <a:buClr>
          <a:schemeClr val="tx2"/>
        </a:buClr>
        <a:buFont typeface="Arial" panose="020B0604020202020204" pitchFamily="34" charset="0"/>
        <a:buChar char="-"/>
        <a:defRPr sz="1400" kern="1200">
          <a:solidFill>
            <a:schemeClr val="tx2"/>
          </a:solidFill>
          <a:latin typeface="+mn-lt"/>
          <a:ea typeface="+mn-ea"/>
          <a:cs typeface="+mn-cs"/>
        </a:defRPr>
      </a:lvl3pPr>
      <a:lvl4pPr marL="1440000" indent="-216000" algn="l" defTabSz="914400" rtl="0" eaLnBrk="1" latinLnBrk="0" hangingPunct="1">
        <a:lnSpc>
          <a:spcPct val="100000"/>
        </a:lnSpc>
        <a:spcBef>
          <a:spcPts val="0"/>
        </a:spcBef>
        <a:buClr>
          <a:schemeClr val="tx2"/>
        </a:buClr>
        <a:buFont typeface="Arial" panose="020B0604020202020204" pitchFamily="34" charset="0"/>
        <a:buChar char="•"/>
        <a:defRPr sz="1200" kern="1200">
          <a:solidFill>
            <a:schemeClr val="tx2"/>
          </a:solidFill>
          <a:latin typeface="+mn-lt"/>
          <a:ea typeface="+mn-ea"/>
          <a:cs typeface="+mn-cs"/>
        </a:defRPr>
      </a:lvl4pPr>
      <a:lvl5pPr marL="1800000" indent="-216000" algn="l" defTabSz="914400" rtl="0" eaLnBrk="1" latinLnBrk="0" hangingPunct="1">
        <a:lnSpc>
          <a:spcPct val="100000"/>
        </a:lnSpc>
        <a:spcBef>
          <a:spcPts val="0"/>
        </a:spcBef>
        <a:buClr>
          <a:schemeClr val="tx2"/>
        </a:buClr>
        <a:buFont typeface="Arial" panose="020B0604020202020204" pitchFamily="34" charset="0"/>
        <a:buChar char="-"/>
        <a:defRPr sz="11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12.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B7ACB03-EC5C-DDC7-2C1F-053C4370A5A9}"/>
              </a:ext>
            </a:extLst>
          </p:cNvPr>
          <p:cNvSpPr>
            <a:spLocks noGrp="1"/>
          </p:cNvSpPr>
          <p:nvPr>
            <p:ph type="ctrTitle"/>
          </p:nvPr>
        </p:nvSpPr>
        <p:spPr>
          <a:xfrm>
            <a:off x="5307106" y="2849122"/>
            <a:ext cx="7376160" cy="1846659"/>
          </a:xfrm>
        </p:spPr>
        <p:txBody>
          <a:bodyPr anchor="b">
            <a:normAutofit fontScale="90000"/>
          </a:bodyPr>
          <a:lstStyle/>
          <a:p>
            <a:pPr algn="ctr"/>
            <a:br>
              <a:rPr lang="nb-NO" sz="5400"/>
            </a:br>
            <a:br>
              <a:rPr lang="nb-NO" sz="5400"/>
            </a:br>
            <a:br>
              <a:rPr lang="nb-NO" sz="5400"/>
            </a:br>
            <a:r>
              <a:rPr lang="nb-NO"/>
              <a:t>Orientering om </a:t>
            </a:r>
            <a:br>
              <a:rPr lang="nb-NO"/>
            </a:br>
            <a:r>
              <a:rPr lang="nb-NO"/>
              <a:t>endringer i krisesenterlova </a:t>
            </a:r>
            <a:br>
              <a:rPr lang="nb-NO"/>
            </a:br>
            <a:r>
              <a:rPr lang="nb-NO"/>
              <a:t>og nytt krisesenterrundskriv</a:t>
            </a:r>
            <a:br>
              <a:rPr lang="nb-NO"/>
            </a:br>
            <a:r>
              <a:rPr lang="nb-NO" sz="2700"/>
              <a:t>(Rundskriv 20/2026 til krisesenterlova) </a:t>
            </a:r>
            <a:br>
              <a:rPr lang="nb-NO"/>
            </a:br>
            <a:br>
              <a:rPr lang="nb-NO" sz="4400"/>
            </a:br>
            <a:endParaRPr lang="nb-NO" sz="4400"/>
          </a:p>
        </p:txBody>
      </p:sp>
      <p:sp>
        <p:nvSpPr>
          <p:cNvPr id="11" name="Date Placeholder 3">
            <a:extLst>
              <a:ext uri="{FF2B5EF4-FFF2-40B4-BE49-F238E27FC236}">
                <a16:creationId xmlns:a16="http://schemas.microsoft.com/office/drawing/2014/main" id="{98BA507D-4DA0-35C1-8FB1-F10192E2603C}"/>
              </a:ext>
            </a:extLst>
          </p:cNvPr>
          <p:cNvSpPr>
            <a:spLocks noGrp="1"/>
          </p:cNvSpPr>
          <p:nvPr>
            <p:ph type="dt" sz="half" idx="10"/>
          </p:nvPr>
        </p:nvSpPr>
        <p:spPr>
          <a:xfrm>
            <a:off x="6096000" y="6272545"/>
            <a:ext cx="4406900" cy="276999"/>
          </a:xfrm>
        </p:spPr>
        <p:txBody>
          <a:bodyPr/>
          <a:lstStyle/>
          <a:p>
            <a:pPr>
              <a:spcAft>
                <a:spcPts val="600"/>
              </a:spcAft>
            </a:pPr>
            <a:r>
              <a:rPr lang="nb-NO"/>
              <a:t>20.3.2026</a:t>
            </a:r>
          </a:p>
        </p:txBody>
      </p:sp>
    </p:spTree>
    <p:extLst>
      <p:ext uri="{BB962C8B-B14F-4D97-AF65-F5344CB8AC3E}">
        <p14:creationId xmlns:p14="http://schemas.microsoft.com/office/powerpoint/2010/main" val="4253124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lysbildenummer 2"/>
          <p:cNvSpPr>
            <a:spLocks noGrp="1"/>
          </p:cNvSpPr>
          <p:nvPr>
            <p:ph type="sldNum" sz="quarter" idx="12"/>
          </p:nvPr>
        </p:nvSpPr>
        <p:spPr/>
        <p:txBody>
          <a:bodyPr/>
          <a:lstStyle/>
          <a:p>
            <a:fld id="{74DC5C6B-5FF5-4C51-B1C4-3E46E479ECBD}" type="slidenum">
              <a:rPr lang="nb-NO" noProof="0" smtClean="0"/>
              <a:t>10</a:t>
            </a:fld>
            <a:endParaRPr lang="nb-NO" noProof="0"/>
          </a:p>
        </p:txBody>
      </p:sp>
      <p:sp>
        <p:nvSpPr>
          <p:cNvPr id="6" name="TextBox 5">
            <a:extLst>
              <a:ext uri="{FF2B5EF4-FFF2-40B4-BE49-F238E27FC236}">
                <a16:creationId xmlns:a16="http://schemas.microsoft.com/office/drawing/2014/main" id="{471A34EF-C741-7E03-C022-8E8B664A3330}"/>
              </a:ext>
            </a:extLst>
          </p:cNvPr>
          <p:cNvSpPr txBox="1"/>
          <p:nvPr/>
        </p:nvSpPr>
        <p:spPr>
          <a:xfrm>
            <a:off x="615904" y="611568"/>
            <a:ext cx="11369618"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b-NO" sz="2800" b="1" noProof="0">
                <a:solidFill>
                  <a:srgbClr val="403E40"/>
                </a:solidFill>
              </a:rPr>
              <a:t>Ny krisesenterlova § 5 b </a:t>
            </a:r>
            <a:endParaRPr lang="nb-NO" sz="2800" b="1" noProof="0">
              <a:solidFill>
                <a:srgbClr val="403E40"/>
              </a:solidFill>
              <a:ea typeface="Calibri"/>
              <a:cs typeface="Calibri"/>
            </a:endParaRPr>
          </a:p>
          <a:p>
            <a:r>
              <a:rPr lang="nb-NO" sz="2800" b="1" noProof="0">
                <a:solidFill>
                  <a:srgbClr val="403E40"/>
                </a:solidFill>
              </a:rPr>
              <a:t>Tilgang til taushetsbelagte opplysninger fra Folkeregisteret</a:t>
            </a:r>
            <a:endParaRPr lang="nb-NO" sz="2800" b="1" noProof="0">
              <a:solidFill>
                <a:srgbClr val="403E40"/>
              </a:solidFill>
              <a:ea typeface="Calibri"/>
              <a:cs typeface="Calibri"/>
            </a:endParaRPr>
          </a:p>
        </p:txBody>
      </p:sp>
      <p:sp>
        <p:nvSpPr>
          <p:cNvPr id="4" name="Tittel 1">
            <a:extLst>
              <a:ext uri="{FF2B5EF4-FFF2-40B4-BE49-F238E27FC236}">
                <a16:creationId xmlns:a16="http://schemas.microsoft.com/office/drawing/2014/main" id="{F0F6E03C-07C5-1165-0C0D-AC036D7875EA}"/>
              </a:ext>
            </a:extLst>
          </p:cNvPr>
          <p:cNvSpPr txBox="1">
            <a:spLocks/>
          </p:cNvSpPr>
          <p:nvPr/>
        </p:nvSpPr>
        <p:spPr>
          <a:xfrm>
            <a:off x="2605566" y="1016378"/>
            <a:ext cx="10463784" cy="1052596"/>
          </a:xfrm>
          <a:prstGeom prst="rect">
            <a:avLst/>
          </a:prstGeom>
        </p:spPr>
        <p:txBody>
          <a:bodyPr lIns="91440" tIns="45720" rIns="91440" bIns="45720" anchor="t">
            <a:normAutofit/>
          </a:bodyPr>
          <a:lstStyle>
            <a:lvl1pPr algn="l" defTabSz="914400" rtl="0" eaLnBrk="1" latinLnBrk="0" hangingPunct="1">
              <a:lnSpc>
                <a:spcPct val="90000"/>
              </a:lnSpc>
              <a:spcBef>
                <a:spcPts val="0"/>
              </a:spcBef>
              <a:buNone/>
              <a:defRPr sz="3800" b="1" kern="1200">
                <a:solidFill>
                  <a:schemeClr val="tx2"/>
                </a:solidFill>
                <a:latin typeface="+mj-lt"/>
                <a:ea typeface="+mj-ea"/>
                <a:cs typeface="+mj-cs"/>
              </a:defRPr>
            </a:lvl1pPr>
          </a:lstStyle>
          <a:p>
            <a:endParaRPr lang="nb-NO" sz="3200" noProof="0"/>
          </a:p>
        </p:txBody>
      </p:sp>
      <p:graphicFrame>
        <p:nvGraphicFramePr>
          <p:cNvPr id="2" name="Tabell 1">
            <a:extLst>
              <a:ext uri="{FF2B5EF4-FFF2-40B4-BE49-F238E27FC236}">
                <a16:creationId xmlns:a16="http://schemas.microsoft.com/office/drawing/2014/main" id="{5988BDF5-F643-FCB1-8ED2-4CC63A61C1BA}"/>
              </a:ext>
            </a:extLst>
          </p:cNvPr>
          <p:cNvGraphicFramePr>
            <a:graphicFrameLocks noGrp="1"/>
          </p:cNvGraphicFramePr>
          <p:nvPr>
            <p:extLst>
              <p:ext uri="{D42A27DB-BD31-4B8C-83A1-F6EECF244321}">
                <p14:modId xmlns:p14="http://schemas.microsoft.com/office/powerpoint/2010/main" val="2239139248"/>
              </p:ext>
            </p:extLst>
          </p:nvPr>
        </p:nvGraphicFramePr>
        <p:xfrm>
          <a:off x="1238422" y="2327439"/>
          <a:ext cx="6237416" cy="2256918"/>
        </p:xfrm>
        <a:graphic>
          <a:graphicData uri="http://schemas.openxmlformats.org/drawingml/2006/table">
            <a:tbl>
              <a:tblPr firstRow="1" bandRow="1">
                <a:tableStyleId>{5C22544A-7EE6-4342-B048-85BDC9FD1C3A}</a:tableStyleId>
              </a:tblPr>
              <a:tblGrid>
                <a:gridCol w="6237416">
                  <a:extLst>
                    <a:ext uri="{9D8B030D-6E8A-4147-A177-3AD203B41FA5}">
                      <a16:colId xmlns:a16="http://schemas.microsoft.com/office/drawing/2014/main" val="4030703764"/>
                    </a:ext>
                  </a:extLst>
                </a:gridCol>
              </a:tblGrid>
              <a:tr h="489612">
                <a:tc>
                  <a:txBody>
                    <a:bodyPr/>
                    <a:lstStyle/>
                    <a:p>
                      <a:r>
                        <a:rPr lang="nb-NO" sz="1800" noProof="0">
                          <a:solidFill>
                            <a:schemeClr val="tx1"/>
                          </a:solidFill>
                        </a:rPr>
                        <a:t>                              Lovteksten</a:t>
                      </a:r>
                    </a:p>
                  </a:txBody>
                  <a:tcPr/>
                </a:tc>
                <a:extLst>
                  <a:ext uri="{0D108BD9-81ED-4DB2-BD59-A6C34878D82A}">
                    <a16:rowId xmlns:a16="http://schemas.microsoft.com/office/drawing/2014/main" val="2745738696"/>
                  </a:ext>
                </a:extLst>
              </a:tr>
              <a:tr h="17673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2000" b="1" i="0" u="none" strike="noStrike" noProof="0">
                          <a:solidFill>
                            <a:srgbClr val="000000"/>
                          </a:solidFill>
                          <a:latin typeface="+mn-lt"/>
                        </a:rPr>
                        <a:t>Organ som utfører </a:t>
                      </a:r>
                      <a:r>
                        <a:rPr lang="nb-NO" sz="2000" b="1" i="0" u="none" strike="noStrike" noProof="0" err="1">
                          <a:solidFill>
                            <a:srgbClr val="000000"/>
                          </a:solidFill>
                          <a:latin typeface="+mn-lt"/>
                        </a:rPr>
                        <a:t>oppgåver</a:t>
                      </a:r>
                      <a:r>
                        <a:rPr lang="nb-NO" sz="2000" b="1" i="0" u="none" strike="noStrike" noProof="0">
                          <a:solidFill>
                            <a:srgbClr val="000000"/>
                          </a:solidFill>
                          <a:latin typeface="+mn-lt"/>
                        </a:rPr>
                        <a:t> etter denne lova, </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2000" b="1" i="0" u="none" strike="noStrike" noProof="0">
                          <a:solidFill>
                            <a:srgbClr val="000000"/>
                          </a:solidFill>
                          <a:latin typeface="+mn-lt"/>
                        </a:rPr>
                        <a:t>kan </a:t>
                      </a:r>
                      <a:r>
                        <a:rPr lang="nb-NO" sz="2000" b="1" i="0" u="none" strike="noStrike" noProof="0" err="1">
                          <a:solidFill>
                            <a:srgbClr val="000000"/>
                          </a:solidFill>
                          <a:latin typeface="+mn-lt"/>
                        </a:rPr>
                        <a:t>utan</a:t>
                      </a:r>
                      <a:r>
                        <a:rPr lang="nb-NO" sz="2000" b="1" i="0" u="none" strike="noStrike" noProof="0">
                          <a:solidFill>
                            <a:srgbClr val="000000"/>
                          </a:solidFill>
                          <a:latin typeface="+mn-lt"/>
                        </a:rPr>
                        <a:t> hinder av teieplikt innhente </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2000" b="1" i="0" u="none" strike="noStrike" noProof="0" err="1">
                          <a:solidFill>
                            <a:srgbClr val="000000"/>
                          </a:solidFill>
                          <a:latin typeface="+mn-lt"/>
                        </a:rPr>
                        <a:t>opplysningar</a:t>
                      </a:r>
                      <a:r>
                        <a:rPr lang="nb-NO" sz="2000" b="1" i="0" u="none" strike="noStrike" noProof="0">
                          <a:solidFill>
                            <a:srgbClr val="000000"/>
                          </a:solidFill>
                          <a:latin typeface="+mn-lt"/>
                        </a:rPr>
                        <a:t> </a:t>
                      </a:r>
                      <a:r>
                        <a:rPr lang="nb-NO" sz="2000" b="1" i="0" u="none" strike="noStrike" noProof="0" err="1">
                          <a:solidFill>
                            <a:srgbClr val="000000"/>
                          </a:solidFill>
                          <a:latin typeface="+mn-lt"/>
                        </a:rPr>
                        <a:t>frå</a:t>
                      </a:r>
                      <a:r>
                        <a:rPr lang="nb-NO" sz="2000" b="1" i="0" u="none" strike="noStrike" noProof="0">
                          <a:solidFill>
                            <a:srgbClr val="000000"/>
                          </a:solidFill>
                          <a:latin typeface="+mn-lt"/>
                        </a:rPr>
                        <a:t> Folkeregisteret som er nødvendige for å utføre </a:t>
                      </a:r>
                      <a:r>
                        <a:rPr lang="nb-NO" sz="2000" b="1" i="0" u="none" strike="noStrike" noProof="0" err="1">
                          <a:solidFill>
                            <a:srgbClr val="000000"/>
                          </a:solidFill>
                          <a:latin typeface="+mn-lt"/>
                        </a:rPr>
                        <a:t>oppgåver</a:t>
                      </a:r>
                      <a:r>
                        <a:rPr lang="nb-NO" sz="2000" b="1" i="0" u="none" strike="noStrike" noProof="0">
                          <a:solidFill>
                            <a:srgbClr val="000000"/>
                          </a:solidFill>
                          <a:latin typeface="+mn-lt"/>
                        </a:rPr>
                        <a:t> etter denne lova.</a:t>
                      </a:r>
                      <a:endParaRPr lang="nb-NO" sz="2000" b="1" i="0" noProof="0"/>
                    </a:p>
                    <a:p>
                      <a:pPr marL="0" marR="0" lvl="0" indent="0" algn="l">
                        <a:lnSpc>
                          <a:spcPct val="100000"/>
                        </a:lnSpc>
                        <a:spcBef>
                          <a:spcPts val="0"/>
                        </a:spcBef>
                        <a:spcAft>
                          <a:spcPts val="0"/>
                        </a:spcAft>
                        <a:buNone/>
                      </a:pPr>
                      <a:endParaRPr lang="nb-NO" sz="1800" b="1" i="0" noProof="0">
                        <a:solidFill>
                          <a:schemeClr val="tx1"/>
                        </a:solidFill>
                      </a:endParaRPr>
                    </a:p>
                  </a:txBody>
                  <a:tcPr/>
                </a:tc>
                <a:extLst>
                  <a:ext uri="{0D108BD9-81ED-4DB2-BD59-A6C34878D82A}">
                    <a16:rowId xmlns:a16="http://schemas.microsoft.com/office/drawing/2014/main" val="119388094"/>
                  </a:ext>
                </a:extLst>
              </a:tr>
            </a:tbl>
          </a:graphicData>
        </a:graphic>
      </p:graphicFrame>
      <p:sp>
        <p:nvSpPr>
          <p:cNvPr id="5" name="TextBox 2">
            <a:extLst>
              <a:ext uri="{FF2B5EF4-FFF2-40B4-BE49-F238E27FC236}">
                <a16:creationId xmlns:a16="http://schemas.microsoft.com/office/drawing/2014/main" id="{EE1FFF59-B5C7-8657-2970-82FD9CFFACB6}"/>
              </a:ext>
            </a:extLst>
          </p:cNvPr>
          <p:cNvSpPr txBox="1"/>
          <p:nvPr/>
        </p:nvSpPr>
        <p:spPr>
          <a:xfrm>
            <a:off x="7839788" y="2327557"/>
            <a:ext cx="3404648" cy="147732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buFont typeface="Wingdings" panose="05000000000000000000" pitchFamily="2" charset="2"/>
              <a:buChar char="ü"/>
            </a:pPr>
            <a:r>
              <a:rPr lang="nb-NO" noProof="0">
                <a:ea typeface="Calibri" panose="020F0502020204030204"/>
                <a:cs typeface="Calibri" panose="020F0502020204030204"/>
              </a:rPr>
              <a:t>Lovhjemmel trengs for å få taushetsbelagte opplysninger</a:t>
            </a:r>
          </a:p>
          <a:p>
            <a:pPr marL="285750" indent="-285750">
              <a:buFont typeface="Wingdings" panose="05000000000000000000" pitchFamily="2" charset="2"/>
              <a:buChar char="ü"/>
            </a:pPr>
            <a:endParaRPr lang="nb-NO" noProof="0">
              <a:ea typeface="Calibri" panose="020F0502020204030204"/>
              <a:cs typeface="Calibri" panose="020F0502020204030204"/>
            </a:endParaRPr>
          </a:p>
          <a:p>
            <a:pPr marL="285750" indent="-285750">
              <a:buFont typeface="Wingdings" panose="05000000000000000000" pitchFamily="2" charset="2"/>
              <a:buChar char="ü"/>
            </a:pPr>
            <a:r>
              <a:rPr lang="nb-NO" noProof="0">
                <a:ea typeface="Calibri" panose="020F0502020204030204"/>
                <a:cs typeface="Calibri" panose="020F0502020204030204"/>
              </a:rPr>
              <a:t>Opplysningene må være nødvendige</a:t>
            </a:r>
          </a:p>
        </p:txBody>
      </p:sp>
    </p:spTree>
    <p:extLst>
      <p:ext uri="{BB962C8B-B14F-4D97-AF65-F5344CB8AC3E}">
        <p14:creationId xmlns:p14="http://schemas.microsoft.com/office/powerpoint/2010/main" val="2735490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43198B-1E1A-6CBF-A206-D417C5472367}"/>
              </a:ext>
            </a:extLst>
          </p:cNvPr>
          <p:cNvSpPr txBox="1"/>
          <p:nvPr/>
        </p:nvSpPr>
        <p:spPr>
          <a:xfrm>
            <a:off x="1476461" y="352184"/>
            <a:ext cx="6287625" cy="1200329"/>
          </a:xfrm>
          <a:prstGeom prst="rect">
            <a:avLst/>
          </a:prstGeom>
          <a:solidFill>
            <a:schemeClr val="bg1"/>
          </a:solidFill>
          <a:ln>
            <a:noFill/>
          </a:ln>
          <a:effectLst>
            <a:glow rad="228600">
              <a:schemeClr val="bg1">
                <a:alpha val="40000"/>
              </a:schemeClr>
            </a:glow>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4400" b="1" i="0" u="none" strike="noStrike" kern="1200" cap="none" spc="0" normalizeH="0" baseline="0" noProof="0">
                <a:ln>
                  <a:noFill/>
                </a:ln>
                <a:solidFill>
                  <a:srgbClr val="120101"/>
                </a:solidFill>
                <a:effectLst/>
                <a:uLnTx/>
                <a:uFillTx/>
                <a:latin typeface="Calibri" panose="020F0502020204030204"/>
                <a:ea typeface="+mn-ea"/>
                <a:cs typeface="+mn-cs"/>
              </a:rPr>
              <a:t>Krisesenterrundskrivet</a:t>
            </a:r>
            <a:r>
              <a:rPr kumimoji="0" lang="nb-NO" sz="4400" b="1" i="0" u="none" strike="noStrike" kern="1200" cap="none" spc="0" normalizeH="0" baseline="0" noProof="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2800" b="1" i="0" u="none" strike="noStrike" kern="1200" cap="none" spc="0" normalizeH="0" baseline="0" noProof="0">
                <a:ln>
                  <a:noFill/>
                </a:ln>
                <a:solidFill>
                  <a:prstClr val="black"/>
                </a:solidFill>
                <a:effectLst/>
                <a:uLnTx/>
                <a:uFillTx/>
                <a:latin typeface="Calibri" panose="020F0502020204030204"/>
                <a:ea typeface="+mn-ea"/>
                <a:cs typeface="+mn-cs"/>
              </a:rPr>
              <a:t>(Rundskriv 20/2026 til krisesenterlova)</a:t>
            </a:r>
          </a:p>
        </p:txBody>
      </p:sp>
      <p:sp>
        <p:nvSpPr>
          <p:cNvPr id="8" name="Rektangel 7">
            <a:extLst>
              <a:ext uri="{FF2B5EF4-FFF2-40B4-BE49-F238E27FC236}">
                <a16:creationId xmlns:a16="http://schemas.microsoft.com/office/drawing/2014/main" id="{6AE0B634-1F88-6C36-8156-4D984DDCF7A8}"/>
              </a:ext>
            </a:extLst>
          </p:cNvPr>
          <p:cNvSpPr/>
          <p:nvPr/>
        </p:nvSpPr>
        <p:spPr>
          <a:xfrm>
            <a:off x="1476462" y="1853967"/>
            <a:ext cx="3779468" cy="4742452"/>
          </a:xfrm>
          <a:prstGeom prst="rect">
            <a:avLst/>
          </a:prstGeom>
          <a:effectLst>
            <a:glow rad="127000">
              <a:schemeClr val="accent1">
                <a:lumMod val="50000"/>
              </a:schemeClr>
            </a:glo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b-N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3" name="Diagram 12">
            <a:extLst>
              <a:ext uri="{FF2B5EF4-FFF2-40B4-BE49-F238E27FC236}">
                <a16:creationId xmlns:a16="http://schemas.microsoft.com/office/drawing/2014/main" id="{37995704-AA77-F9D1-B03F-A6216C8AFFF7}"/>
              </a:ext>
            </a:extLst>
          </p:cNvPr>
          <p:cNvGraphicFramePr/>
          <p:nvPr/>
        </p:nvGraphicFramePr>
        <p:xfrm>
          <a:off x="5588000" y="812800"/>
          <a:ext cx="6515100" cy="5410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Grafikk 11" descr="Justitias vekt med heldekkende fyll">
            <a:extLst>
              <a:ext uri="{FF2B5EF4-FFF2-40B4-BE49-F238E27FC236}">
                <a16:creationId xmlns:a16="http://schemas.microsoft.com/office/drawing/2014/main" id="{9767B899-8916-44A6-0BE3-D9B0651F9A3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671620" y="2036847"/>
            <a:ext cx="3389152" cy="4077050"/>
          </a:xfrm>
          <a:prstGeom prst="rect">
            <a:avLst/>
          </a:prstGeom>
          <a:effectLst>
            <a:glow rad="228600">
              <a:schemeClr val="accent1">
                <a:lumMod val="50000"/>
                <a:alpha val="40000"/>
              </a:schemeClr>
            </a:glow>
          </a:effectLst>
        </p:spPr>
      </p:pic>
    </p:spTree>
    <p:extLst>
      <p:ext uri="{BB962C8B-B14F-4D97-AF65-F5344CB8AC3E}">
        <p14:creationId xmlns:p14="http://schemas.microsoft.com/office/powerpoint/2010/main" val="4265526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Plassholder for lysbildenummer 1">
            <a:extLst>
              <a:ext uri="{FF2B5EF4-FFF2-40B4-BE49-F238E27FC236}">
                <a16:creationId xmlns:a16="http://schemas.microsoft.com/office/drawing/2014/main" id="{A39DF6BB-6E3A-75FD-EF80-63EC4E66776C}"/>
              </a:ext>
            </a:extLst>
          </p:cNvPr>
          <p:cNvSpPr>
            <a:spLocks noGrp="1"/>
          </p:cNvSpPr>
          <p:nvPr>
            <p:ph type="sldNum" sz="quarter" idx="12"/>
          </p:nvPr>
        </p:nvSpPr>
        <p:spPr/>
        <p:txBody>
          <a:bodyPr/>
          <a:lstStyle/>
          <a:p>
            <a:fld id="{74DC5C6B-5FF5-4C51-B1C4-3E46E479ECBD}" type="slidenum">
              <a:rPr lang="nb-NO" smtClean="0"/>
              <a:t>12</a:t>
            </a:fld>
            <a:endParaRPr lang="nb-NO"/>
          </a:p>
        </p:txBody>
      </p:sp>
      <p:sp>
        <p:nvSpPr>
          <p:cNvPr id="3" name="TekstSylinder 2">
            <a:extLst>
              <a:ext uri="{FF2B5EF4-FFF2-40B4-BE49-F238E27FC236}">
                <a16:creationId xmlns:a16="http://schemas.microsoft.com/office/drawing/2014/main" id="{A51A353E-7771-259B-1502-497131CB1E6C}"/>
              </a:ext>
            </a:extLst>
          </p:cNvPr>
          <p:cNvSpPr txBox="1"/>
          <p:nvPr/>
        </p:nvSpPr>
        <p:spPr>
          <a:xfrm>
            <a:off x="-6567" y="610908"/>
            <a:ext cx="12350203"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b-NO" sz="4000" b="1" dirty="0">
                <a:ea typeface="Calibri"/>
                <a:cs typeface="Calibri"/>
              </a:rPr>
              <a:t>Revidering av veileder for statsforvalters tilsyn med kommunenes krisesentertilbud</a:t>
            </a:r>
            <a:endParaRPr lang="nb-NO" sz="4000" dirty="0">
              <a:ea typeface="Calibri" panose="020F0502020204030204"/>
              <a:cs typeface="Calibri" panose="020F0502020204030204"/>
            </a:endParaRPr>
          </a:p>
        </p:txBody>
      </p:sp>
      <p:sp>
        <p:nvSpPr>
          <p:cNvPr id="6" name="TekstSylinder 5">
            <a:extLst>
              <a:ext uri="{FF2B5EF4-FFF2-40B4-BE49-F238E27FC236}">
                <a16:creationId xmlns:a16="http://schemas.microsoft.com/office/drawing/2014/main" id="{0B93F860-7214-D9EF-7DEA-E7242D2EE62E}"/>
              </a:ext>
            </a:extLst>
          </p:cNvPr>
          <p:cNvSpPr txBox="1"/>
          <p:nvPr/>
        </p:nvSpPr>
        <p:spPr>
          <a:xfrm>
            <a:off x="1067400" y="2759826"/>
            <a:ext cx="10620536" cy="3816429"/>
          </a:xfrm>
          <a:prstGeom prst="rect">
            <a:avLst/>
          </a:prstGeom>
          <a:noFill/>
        </p:spPr>
        <p:txBody>
          <a:bodyPr wrap="none" lIns="91440" tIns="45720" rIns="91440" bIns="45720" rtlCol="0" anchor="t">
            <a:spAutoFit/>
          </a:bodyPr>
          <a:lstStyle/>
          <a:p>
            <a:pPr marL="285750" indent="-285750">
              <a:buFont typeface="Wingdings" panose="05000000000000000000" pitchFamily="2" charset="2"/>
              <a:buChar char="ü"/>
            </a:pPr>
            <a:r>
              <a:rPr lang="nb-NO" sz="3200" b="1" dirty="0"/>
              <a:t>Krisesenterlova § 9</a:t>
            </a:r>
          </a:p>
          <a:p>
            <a:pPr marL="285750" indent="-285750">
              <a:buFont typeface="Wingdings" panose="05000000000000000000" pitchFamily="2" charset="2"/>
              <a:buChar char="ü"/>
            </a:pPr>
            <a:endParaRPr lang="nb-NO" sz="3200" b="1" dirty="0">
              <a:ea typeface="Calibri"/>
              <a:cs typeface="Calibri"/>
            </a:endParaRPr>
          </a:p>
          <a:p>
            <a:pPr marL="285750" indent="-285750">
              <a:buFont typeface="Wingdings" panose="05000000000000000000" pitchFamily="2" charset="2"/>
              <a:buChar char="ü"/>
            </a:pPr>
            <a:r>
              <a:rPr lang="nb-NO" sz="3200" b="1">
                <a:ea typeface="Calibri"/>
                <a:cs typeface="Calibri"/>
              </a:rPr>
              <a:t>Styrking av krisesentertilbudene</a:t>
            </a:r>
            <a:endParaRPr lang="nb-NO" sz="3200" b="1" dirty="0">
              <a:ea typeface="Calibri"/>
              <a:cs typeface="Calibri"/>
            </a:endParaRPr>
          </a:p>
          <a:p>
            <a:pPr marL="285750" indent="-285750">
              <a:buFont typeface="Wingdings" panose="05000000000000000000" pitchFamily="2" charset="2"/>
              <a:buChar char="ü"/>
            </a:pPr>
            <a:endParaRPr lang="nb-NO" sz="3200" b="1" dirty="0"/>
          </a:p>
          <a:p>
            <a:pPr marL="285750" indent="-285750">
              <a:buFont typeface="Wingdings" panose="05000000000000000000" pitchFamily="2" charset="2"/>
              <a:buChar char="ü"/>
            </a:pPr>
            <a:r>
              <a:rPr lang="nb-NO" sz="3200" b="1" dirty="0"/>
              <a:t>Mål: Tydeligere veileder som gir klarere føringer for tilsynet</a:t>
            </a:r>
          </a:p>
          <a:p>
            <a:pPr marL="285750" indent="-285750">
              <a:buFont typeface="Wingdings" panose="05000000000000000000" pitchFamily="2" charset="2"/>
              <a:buChar char="ü"/>
            </a:pPr>
            <a:endParaRPr lang="nb-NO" sz="3200" b="1" dirty="0"/>
          </a:p>
          <a:p>
            <a:pPr marL="285750" indent="-285750">
              <a:buFont typeface="Wingdings" panose="05000000000000000000" pitchFamily="2" charset="2"/>
              <a:buChar char="ü"/>
            </a:pPr>
            <a:endParaRPr lang="nb-NO" sz="3200" b="1" dirty="0"/>
          </a:p>
          <a:p>
            <a:pPr marL="285750" indent="-285750">
              <a:buFont typeface="Wingdings" panose="05000000000000000000" pitchFamily="2" charset="2"/>
              <a:buChar char="ü"/>
            </a:pPr>
            <a:endParaRPr lang="nb-NO" dirty="0"/>
          </a:p>
        </p:txBody>
      </p:sp>
    </p:spTree>
    <p:extLst>
      <p:ext uri="{BB962C8B-B14F-4D97-AF65-F5344CB8AC3E}">
        <p14:creationId xmlns:p14="http://schemas.microsoft.com/office/powerpoint/2010/main" val="2211927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tel 2"/>
          <p:cNvSpPr>
            <a:spLocks noGrp="1"/>
          </p:cNvSpPr>
          <p:nvPr>
            <p:ph type="subTitle" idx="1"/>
          </p:nvPr>
        </p:nvSpPr>
        <p:spPr>
          <a:xfrm>
            <a:off x="5885844" y="4945825"/>
            <a:ext cx="5654477" cy="395674"/>
          </a:xfrm>
        </p:spPr>
        <p:txBody>
          <a:bodyPr vert="horz" lIns="0" tIns="0" rIns="0" bIns="0" rtlCol="0" anchor="t">
            <a:normAutofit fontScale="40000" lnSpcReduction="20000"/>
          </a:bodyPr>
          <a:lstStyle/>
          <a:p>
            <a:endParaRPr lang="nb-NO" sz="8000" b="1" noProof="0">
              <a:solidFill>
                <a:schemeClr val="tx1"/>
              </a:solidFill>
              <a:ea typeface="Calibri" panose="020F0502020204030204"/>
              <a:cs typeface="Calibri" panose="020F0502020204030204"/>
            </a:endParaRPr>
          </a:p>
          <a:p>
            <a:pPr marL="342900" indent="-342900">
              <a:buChar char="•"/>
            </a:pPr>
            <a:endParaRPr lang="nb-NO" sz="2000" b="1" noProof="0">
              <a:solidFill>
                <a:schemeClr val="tx1"/>
              </a:solidFill>
              <a:ea typeface="Calibri" panose="020F0502020204030204"/>
              <a:cs typeface="Calibri" panose="020F0502020204030204"/>
            </a:endParaRPr>
          </a:p>
          <a:p>
            <a:endParaRPr lang="nb-NO" sz="2000" noProof="0">
              <a:solidFill>
                <a:schemeClr val="tx1"/>
              </a:solidFill>
              <a:ea typeface="Calibri"/>
              <a:cs typeface="Calibri"/>
            </a:endParaRPr>
          </a:p>
        </p:txBody>
      </p:sp>
      <p:pic>
        <p:nvPicPr>
          <p:cNvPr id="8" name="Plassholder for bilde 7" descr="Et bilde som inneholder person, finger, negl, tekst&#10;&#10;KI-generert innhold kan være feil.">
            <a:extLst>
              <a:ext uri="{FF2B5EF4-FFF2-40B4-BE49-F238E27FC236}">
                <a16:creationId xmlns:a16="http://schemas.microsoft.com/office/drawing/2014/main" id="{CD637079-9DF3-67FE-E203-C84628C8E304}"/>
              </a:ext>
            </a:extLst>
          </p:cNvPr>
          <p:cNvPicPr>
            <a:picLocks noGrp="1" noChangeAspect="1"/>
          </p:cNvPicPr>
          <p:nvPr>
            <p:ph type="pic" sz="quarter" idx="11"/>
          </p:nvPr>
        </p:nvPicPr>
        <p:blipFill>
          <a:blip r:embed="rId3"/>
          <a:srcRect t="8568" b="8568"/>
          <a:stretch/>
        </p:blipFill>
        <p:spPr>
          <a:custGeom>
            <a:avLst/>
            <a:gdLst>
              <a:gd name="connsiteX0" fmla="*/ 0 w 4284535"/>
              <a:gd name="connsiteY0" fmla="*/ 0 h 2833547"/>
              <a:gd name="connsiteX1" fmla="*/ 4284535 w 4284535"/>
              <a:gd name="connsiteY1" fmla="*/ 1126800 h 2833547"/>
              <a:gd name="connsiteX2" fmla="*/ 4284535 w 4284535"/>
              <a:gd name="connsiteY2" fmla="*/ 2833547 h 2833547"/>
              <a:gd name="connsiteX3" fmla="*/ 0 w 4284535"/>
              <a:gd name="connsiteY3" fmla="*/ 1706748 h 2833547"/>
            </a:gdLst>
            <a:ahLst/>
            <a:cxnLst>
              <a:cxn ang="0">
                <a:pos x="connsiteX0" y="connsiteY0"/>
              </a:cxn>
              <a:cxn ang="0">
                <a:pos x="connsiteX1" y="connsiteY1"/>
              </a:cxn>
              <a:cxn ang="0">
                <a:pos x="connsiteX2" y="connsiteY2"/>
              </a:cxn>
              <a:cxn ang="0">
                <a:pos x="connsiteX3" y="connsiteY3"/>
              </a:cxn>
            </a:cxnLst>
            <a:rect l="l" t="t" r="r" b="b"/>
            <a:pathLst>
              <a:path w="4284535" h="2833547">
                <a:moveTo>
                  <a:pt x="0" y="0"/>
                </a:moveTo>
                <a:lnTo>
                  <a:pt x="4284535" y="1126800"/>
                </a:lnTo>
                <a:lnTo>
                  <a:pt x="4284535" y="2833547"/>
                </a:lnTo>
                <a:lnTo>
                  <a:pt x="0" y="1706748"/>
                </a:lnTo>
                <a:close/>
              </a:path>
            </a:pathLst>
          </a:custGeom>
          <a:solidFill>
            <a:prstClr val="white">
              <a:lumMod val="50000"/>
            </a:prstClr>
          </a:solidFill>
        </p:spPr>
      </p:pic>
      <p:sp>
        <p:nvSpPr>
          <p:cNvPr id="14" name="Undertittel 2">
            <a:extLst>
              <a:ext uri="{FF2B5EF4-FFF2-40B4-BE49-F238E27FC236}">
                <a16:creationId xmlns:a16="http://schemas.microsoft.com/office/drawing/2014/main" id="{E90CA27F-1CC4-C4E5-7210-ECABDDC60847}"/>
              </a:ext>
            </a:extLst>
          </p:cNvPr>
          <p:cNvSpPr txBox="1">
            <a:spLocks/>
          </p:cNvSpPr>
          <p:nvPr/>
        </p:nvSpPr>
        <p:spPr>
          <a:xfrm>
            <a:off x="4925802" y="806375"/>
            <a:ext cx="6089905" cy="4401459"/>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Clr>
                <a:schemeClr val="tx2"/>
              </a:buClr>
              <a:buFont typeface="Arial" panose="020B0604020202020204" pitchFamily="34" charset="0"/>
              <a:buNone/>
              <a:defRPr sz="2200" kern="1200">
                <a:solidFill>
                  <a:schemeClr val="tx2"/>
                </a:solidFill>
                <a:latin typeface="+mn-lt"/>
                <a:ea typeface="+mn-ea"/>
                <a:cs typeface="+mn-cs"/>
              </a:defRPr>
            </a:lvl1pPr>
            <a:lvl2pPr marL="457200" indent="0" algn="ctr" defTabSz="914400" rtl="0" eaLnBrk="1" latinLnBrk="0" hangingPunct="1">
              <a:lnSpc>
                <a:spcPct val="100000"/>
              </a:lnSpc>
              <a:spcBef>
                <a:spcPts val="0"/>
              </a:spcBef>
              <a:buClr>
                <a:schemeClr val="tx2"/>
              </a:buClr>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00000"/>
              </a:lnSpc>
              <a:spcBef>
                <a:spcPts val="0"/>
              </a:spcBef>
              <a:buClr>
                <a:schemeClr val="tx2"/>
              </a:buClr>
              <a:buFont typeface="Arial" panose="020B0604020202020204" pitchFamily="34" charset="0"/>
              <a:buNone/>
              <a:defRPr sz="1800" kern="1200">
                <a:solidFill>
                  <a:schemeClr val="tx2"/>
                </a:solidFill>
                <a:latin typeface="+mn-lt"/>
                <a:ea typeface="+mn-ea"/>
                <a:cs typeface="+mn-cs"/>
              </a:defRPr>
            </a:lvl3pPr>
            <a:lvl4pPr marL="1371600" indent="0" algn="ctr" defTabSz="914400" rtl="0" eaLnBrk="1" latinLnBrk="0" hangingPunct="1">
              <a:lnSpc>
                <a:spcPct val="100000"/>
              </a:lnSpc>
              <a:spcBef>
                <a:spcPts val="0"/>
              </a:spcBef>
              <a:buClr>
                <a:schemeClr val="tx2"/>
              </a:buClr>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00000"/>
              </a:lnSpc>
              <a:spcBef>
                <a:spcPts val="0"/>
              </a:spcBef>
              <a:buClr>
                <a:schemeClr val="tx2"/>
              </a:buClr>
              <a:buFont typeface="Arial" panose="020B0604020202020204" pitchFamily="34" charset="0"/>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buFont typeface="Calibri" panose="020B0604020202020204" pitchFamily="34" charset="0"/>
              <a:buChar char="-"/>
            </a:pPr>
            <a:r>
              <a:rPr lang="nb-NO" sz="2800" b="1" dirty="0">
                <a:solidFill>
                  <a:schemeClr val="tx1"/>
                </a:solidFill>
                <a:ea typeface="Calibri"/>
                <a:cs typeface="Calibri"/>
              </a:rPr>
              <a:t>Lovendringene</a:t>
            </a:r>
            <a:endParaRPr lang="nb-NO" dirty="0">
              <a:ea typeface="Calibri" panose="020F0502020204030204"/>
              <a:cs typeface="Calibri" panose="020F0502020204030204"/>
            </a:endParaRPr>
          </a:p>
          <a:p>
            <a:pPr marL="457200" indent="-457200">
              <a:buFont typeface="Calibri" panose="020B0604020202020204" pitchFamily="34" charset="0"/>
              <a:buChar char="-"/>
            </a:pPr>
            <a:r>
              <a:rPr lang="nb-NO" sz="1800" b="1" dirty="0">
                <a:solidFill>
                  <a:schemeClr val="tx1"/>
                </a:solidFill>
                <a:ea typeface="Calibri"/>
                <a:cs typeface="Calibri"/>
              </a:rPr>
              <a:t>Krisesenterlova § 2 – Krav til krisesentertilbudet</a:t>
            </a:r>
          </a:p>
          <a:p>
            <a:pPr marL="457200" indent="-457200">
              <a:buFont typeface="Calibri" panose="020B0604020202020204" pitchFamily="34" charset="0"/>
              <a:buChar char="-"/>
            </a:pPr>
            <a:r>
              <a:rPr lang="nb-NO" sz="1800" b="1" dirty="0">
                <a:solidFill>
                  <a:schemeClr val="tx1"/>
                </a:solidFill>
                <a:ea typeface="Calibri"/>
                <a:cs typeface="Calibri"/>
              </a:rPr>
              <a:t>Krisesenterlova § 3 – Individuell tilrettelegging av tilbudet</a:t>
            </a:r>
          </a:p>
          <a:p>
            <a:pPr marL="457200" indent="-457200">
              <a:buFont typeface="Calibri" panose="020B0604020202020204" pitchFamily="34" charset="0"/>
              <a:buChar char="-"/>
            </a:pPr>
            <a:r>
              <a:rPr lang="nb-NO" sz="1800" b="1" dirty="0">
                <a:solidFill>
                  <a:schemeClr val="tx1"/>
                </a:solidFill>
                <a:ea typeface="Calibri"/>
                <a:cs typeface="Calibri"/>
              </a:rPr>
              <a:t>Krisesenterlova § 5 a – Behandling av personopplysninger</a:t>
            </a:r>
          </a:p>
          <a:p>
            <a:pPr marL="457200" indent="-457200">
              <a:buFont typeface="Calibri" panose="020B0604020202020204" pitchFamily="34" charset="0"/>
              <a:buChar char="-"/>
            </a:pPr>
            <a:r>
              <a:rPr lang="nb-NO" sz="1800" b="1" dirty="0">
                <a:solidFill>
                  <a:schemeClr val="tx1"/>
                </a:solidFill>
                <a:ea typeface="Calibri"/>
                <a:cs typeface="Calibri"/>
              </a:rPr>
              <a:t>Krisesenterlova § 5 b – Tilgang til taushetsbelagte opplysninger fra Folkeregisteret</a:t>
            </a:r>
          </a:p>
          <a:p>
            <a:pPr marL="342900" indent="-342900">
              <a:buFont typeface="Calibri" panose="020B0604020202020204" pitchFamily="34" charset="0"/>
              <a:buChar char="-"/>
            </a:pPr>
            <a:endParaRPr lang="nb-NO" sz="2800" b="1" noProof="0" dirty="0">
              <a:solidFill>
                <a:schemeClr val="tx1"/>
              </a:solidFill>
              <a:ea typeface="Calibri"/>
              <a:cs typeface="Calibri"/>
            </a:endParaRPr>
          </a:p>
          <a:p>
            <a:pPr marL="342900" indent="-342900">
              <a:buFont typeface="Calibri" panose="020B0604020202020204" pitchFamily="34" charset="0"/>
              <a:buChar char="-"/>
            </a:pPr>
            <a:r>
              <a:rPr lang="nb-NO" sz="2800" b="1" dirty="0">
                <a:solidFill>
                  <a:schemeClr val="tx1"/>
                </a:solidFill>
                <a:ea typeface="Calibri"/>
                <a:cs typeface="Calibri"/>
              </a:rPr>
              <a:t>Krisesenterrundskrivet</a:t>
            </a:r>
            <a:endParaRPr lang="nb-NO" sz="2800" b="1" noProof="0" dirty="0">
              <a:solidFill>
                <a:schemeClr val="tx1"/>
              </a:solidFill>
              <a:ea typeface="Calibri"/>
              <a:cs typeface="Calibri"/>
            </a:endParaRPr>
          </a:p>
          <a:p>
            <a:pPr marL="457200" indent="-457200">
              <a:buFont typeface="Calibri" panose="020B0604020202020204" pitchFamily="34" charset="0"/>
              <a:buChar char="-"/>
            </a:pPr>
            <a:r>
              <a:rPr lang="nb-NO" sz="1800" b="1" dirty="0">
                <a:solidFill>
                  <a:schemeClr val="tx1"/>
                </a:solidFill>
                <a:ea typeface="Calibri"/>
                <a:cs typeface="Calibri"/>
              </a:rPr>
              <a:t>Praktisk verktøy for å forstå loven</a:t>
            </a:r>
          </a:p>
          <a:p>
            <a:pPr marL="457200" indent="-457200">
              <a:buFont typeface="Calibri" panose="020B0604020202020204" pitchFamily="34" charset="0"/>
              <a:buChar char="-"/>
            </a:pPr>
            <a:r>
              <a:rPr lang="nb-NO" sz="1800" b="1" dirty="0">
                <a:solidFill>
                  <a:schemeClr val="tx1"/>
                </a:solidFill>
                <a:ea typeface="Calibri"/>
                <a:cs typeface="Calibri"/>
              </a:rPr>
              <a:t>Bakgrunn og behov</a:t>
            </a:r>
          </a:p>
          <a:p>
            <a:pPr marL="457200" indent="-457200">
              <a:buFont typeface="Calibri" panose="020B0604020202020204" pitchFamily="34" charset="0"/>
              <a:buChar char="-"/>
            </a:pPr>
            <a:r>
              <a:rPr lang="nb-NO" sz="1800" b="1" dirty="0">
                <a:solidFill>
                  <a:schemeClr val="tx1"/>
                </a:solidFill>
                <a:ea typeface="Calibri"/>
                <a:cs typeface="Calibri"/>
              </a:rPr>
              <a:t>Innhold</a:t>
            </a:r>
          </a:p>
          <a:p>
            <a:pPr marL="457200" indent="-457200">
              <a:buFont typeface="Calibri" panose="020B0604020202020204" pitchFamily="34" charset="0"/>
              <a:buChar char="-"/>
            </a:pPr>
            <a:endParaRPr lang="nb-NO" sz="1800" b="1" dirty="0">
              <a:solidFill>
                <a:schemeClr val="tx1"/>
              </a:solidFill>
              <a:ea typeface="Calibri"/>
              <a:cs typeface="Calibri"/>
            </a:endParaRPr>
          </a:p>
          <a:p>
            <a:pPr marL="457200" indent="-457200">
              <a:buFont typeface="Calibri" panose="020B0604020202020204" pitchFamily="34" charset="0"/>
              <a:buChar char="-"/>
            </a:pPr>
            <a:r>
              <a:rPr lang="nb-NO" sz="2800" b="1" dirty="0">
                <a:solidFill>
                  <a:schemeClr val="tx1"/>
                </a:solidFill>
                <a:ea typeface="Calibri"/>
                <a:cs typeface="Calibri"/>
              </a:rPr>
              <a:t>Oppdatering av tilsynsveilederen</a:t>
            </a:r>
            <a:endParaRPr lang="nb-NO" sz="2800" b="1" noProof="0" dirty="0">
              <a:solidFill>
                <a:schemeClr val="tx1"/>
              </a:solidFill>
              <a:ea typeface="Calibri"/>
              <a:cs typeface="Calibri"/>
            </a:endParaRPr>
          </a:p>
          <a:p>
            <a:pPr marL="457200" indent="-457200">
              <a:buFont typeface="Calibri" panose="020B0604020202020204" pitchFamily="34" charset="0"/>
              <a:buChar char="-"/>
            </a:pPr>
            <a:endParaRPr lang="nb-NO" sz="1800" b="1" dirty="0">
              <a:solidFill>
                <a:schemeClr val="tx1"/>
              </a:solidFill>
              <a:ea typeface="Calibri"/>
              <a:cs typeface="Calibri"/>
            </a:endParaRPr>
          </a:p>
          <a:p>
            <a:endParaRPr lang="nb-NO" sz="2800" b="1" dirty="0">
              <a:solidFill>
                <a:schemeClr val="tx1"/>
              </a:solidFill>
              <a:ea typeface="Calibri"/>
              <a:cs typeface="Calibri"/>
            </a:endParaRPr>
          </a:p>
          <a:p>
            <a:pPr marL="342900" indent="-342900">
              <a:buFont typeface="Calibri" panose="020B0604020202020204" pitchFamily="34" charset="0"/>
              <a:buChar char="-"/>
            </a:pPr>
            <a:endParaRPr lang="nb-NO" sz="2800" b="1" dirty="0">
              <a:solidFill>
                <a:schemeClr val="tx1"/>
              </a:solidFill>
              <a:ea typeface="Calibri"/>
              <a:cs typeface="Calibri"/>
            </a:endParaRPr>
          </a:p>
          <a:p>
            <a:pPr marL="342900" indent="-342900">
              <a:buFont typeface="Calibri" panose="020B0604020202020204" pitchFamily="34" charset="0"/>
              <a:buChar char="-"/>
            </a:pPr>
            <a:endParaRPr lang="nb-NO" sz="2800" b="1" dirty="0">
              <a:solidFill>
                <a:schemeClr val="tx1"/>
              </a:solidFill>
              <a:ea typeface="Calibri"/>
              <a:cs typeface="Calibri"/>
            </a:endParaRPr>
          </a:p>
        </p:txBody>
      </p:sp>
    </p:spTree>
    <p:extLst>
      <p:ext uri="{BB962C8B-B14F-4D97-AF65-F5344CB8AC3E}">
        <p14:creationId xmlns:p14="http://schemas.microsoft.com/office/powerpoint/2010/main" val="2110958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74D3D-428C-6FAA-367E-0F6EC1FE491A}"/>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E1DDE126-AE1C-AAC5-B059-0C0030D1E046}"/>
              </a:ext>
            </a:extLst>
          </p:cNvPr>
          <p:cNvSpPr>
            <a:spLocks noGrp="1"/>
          </p:cNvSpPr>
          <p:nvPr>
            <p:ph type="title"/>
          </p:nvPr>
        </p:nvSpPr>
        <p:spPr>
          <a:xfrm>
            <a:off x="719666" y="238087"/>
            <a:ext cx="10463784" cy="1052596"/>
          </a:xfrm>
        </p:spPr>
        <p:txBody>
          <a:bodyPr>
            <a:normAutofit/>
          </a:bodyPr>
          <a:lstStyle/>
          <a:p>
            <a:pPr algn="ctr"/>
            <a:r>
              <a:rPr lang="nb-NO" sz="3200" noProof="0">
                <a:solidFill>
                  <a:schemeClr val="tx1"/>
                </a:solidFill>
              </a:rPr>
              <a:t>Krisesenterlova § 2 Krav til krisesentertilbudet</a:t>
            </a:r>
          </a:p>
        </p:txBody>
      </p:sp>
      <p:sp>
        <p:nvSpPr>
          <p:cNvPr id="5" name="Plassholder for dato 4">
            <a:extLst>
              <a:ext uri="{FF2B5EF4-FFF2-40B4-BE49-F238E27FC236}">
                <a16:creationId xmlns:a16="http://schemas.microsoft.com/office/drawing/2014/main" id="{7446A066-CE88-8A82-7039-1F7058C57774}"/>
              </a:ext>
            </a:extLst>
          </p:cNvPr>
          <p:cNvSpPr>
            <a:spLocks noGrp="1"/>
          </p:cNvSpPr>
          <p:nvPr>
            <p:ph type="dt" sz="half" idx="10"/>
          </p:nvPr>
        </p:nvSpPr>
        <p:spPr/>
        <p:txBody>
          <a:bodyPr/>
          <a:lstStyle/>
          <a:p>
            <a:endParaRPr lang="nb-NO" noProof="0"/>
          </a:p>
        </p:txBody>
      </p:sp>
      <p:sp>
        <p:nvSpPr>
          <p:cNvPr id="3" name="Undertittel 2">
            <a:extLst>
              <a:ext uri="{FF2B5EF4-FFF2-40B4-BE49-F238E27FC236}">
                <a16:creationId xmlns:a16="http://schemas.microsoft.com/office/drawing/2014/main" id="{FE01C2FF-B261-33F7-FE1B-6E8A177695FA}"/>
              </a:ext>
            </a:extLst>
          </p:cNvPr>
          <p:cNvSpPr>
            <a:spLocks noGrp="1"/>
          </p:cNvSpPr>
          <p:nvPr>
            <p:ph idx="15"/>
          </p:nvPr>
        </p:nvSpPr>
        <p:spPr/>
        <p:txBody>
          <a:bodyPr vert="horz" lIns="0" tIns="0" rIns="0" bIns="0" rtlCol="0" anchor="t">
            <a:normAutofit/>
          </a:bodyPr>
          <a:lstStyle/>
          <a:p>
            <a:endParaRPr lang="nb-NO" sz="1800" noProof="0">
              <a:ea typeface="Calibri"/>
              <a:cs typeface="Calibri"/>
            </a:endParaRPr>
          </a:p>
          <a:p>
            <a:endParaRPr lang="nb-NO" sz="1800" noProof="0">
              <a:ea typeface="Calibri"/>
              <a:cs typeface="Calibri"/>
            </a:endParaRPr>
          </a:p>
          <a:p>
            <a:pPr marL="342900" indent="-342900">
              <a:buFont typeface="Arial" panose="020B0604020202020204" pitchFamily="34" charset="0"/>
              <a:buChar char="•"/>
            </a:pPr>
            <a:endParaRPr lang="nb-NO" sz="1800" noProof="0"/>
          </a:p>
          <a:p>
            <a:endParaRPr lang="nb-NO" i="1" noProof="0"/>
          </a:p>
        </p:txBody>
      </p:sp>
      <p:sp>
        <p:nvSpPr>
          <p:cNvPr id="6" name="Content Placeholder 5">
            <a:extLst>
              <a:ext uri="{FF2B5EF4-FFF2-40B4-BE49-F238E27FC236}">
                <a16:creationId xmlns:a16="http://schemas.microsoft.com/office/drawing/2014/main" id="{73DCF43B-84E9-86C0-9F5B-8A1090288370}"/>
              </a:ext>
            </a:extLst>
          </p:cNvPr>
          <p:cNvSpPr>
            <a:spLocks noGrp="1"/>
          </p:cNvSpPr>
          <p:nvPr>
            <p:ph idx="17"/>
          </p:nvPr>
        </p:nvSpPr>
        <p:spPr>
          <a:xfrm>
            <a:off x="-5703400" y="1622323"/>
            <a:ext cx="5704091" cy="4490974"/>
          </a:xfrm>
        </p:spPr>
        <p:txBody>
          <a:bodyPr vert="horz" lIns="0" tIns="0" rIns="0" bIns="0" rtlCol="0" anchor="t">
            <a:normAutofit/>
          </a:bodyPr>
          <a:lstStyle/>
          <a:p>
            <a:pPr marL="0" indent="0">
              <a:buNone/>
            </a:pPr>
            <a:r>
              <a:rPr lang="nb-NO" sz="2400" b="1" noProof="0">
                <a:solidFill>
                  <a:srgbClr val="FF0000"/>
                </a:solidFill>
                <a:ea typeface="Calibri"/>
                <a:cs typeface="Calibri"/>
              </a:rPr>
              <a:t> </a:t>
            </a:r>
            <a:endParaRPr lang="nb-NO" sz="2400" b="1" noProof="0">
              <a:solidFill>
                <a:srgbClr val="FF0000"/>
              </a:solidFill>
              <a:latin typeface="Calibri"/>
              <a:ea typeface="Calibri"/>
              <a:cs typeface="Calibri"/>
            </a:endParaRPr>
          </a:p>
          <a:p>
            <a:pPr marL="342900" indent="-342900">
              <a:buAutoNum type="alphaLcPeriod"/>
            </a:pPr>
            <a:endParaRPr lang="nb-NO" noProof="0">
              <a:solidFill>
                <a:srgbClr val="333333"/>
              </a:solidFill>
              <a:latin typeface="Calibri"/>
              <a:ea typeface="Calibri"/>
              <a:cs typeface="Calibri"/>
            </a:endParaRPr>
          </a:p>
          <a:p>
            <a:pPr marL="359410" indent="-359410">
              <a:buAutoNum type="alphaLcPeriod"/>
            </a:pPr>
            <a:endParaRPr lang="nb-NO" noProof="0">
              <a:ea typeface="Calibri"/>
              <a:cs typeface="Calibri"/>
            </a:endParaRPr>
          </a:p>
        </p:txBody>
      </p:sp>
      <p:graphicFrame>
        <p:nvGraphicFramePr>
          <p:cNvPr id="8" name="Table 7">
            <a:extLst>
              <a:ext uri="{FF2B5EF4-FFF2-40B4-BE49-F238E27FC236}">
                <a16:creationId xmlns:a16="http://schemas.microsoft.com/office/drawing/2014/main" id="{CD315F15-289A-A10A-53CF-1496FD26CDE9}"/>
              </a:ext>
            </a:extLst>
          </p:cNvPr>
          <p:cNvGraphicFramePr>
            <a:graphicFrameLocks noGrp="1"/>
          </p:cNvGraphicFramePr>
          <p:nvPr/>
        </p:nvGraphicFramePr>
        <p:xfrm>
          <a:off x="719666" y="1892904"/>
          <a:ext cx="10944348" cy="3870300"/>
        </p:xfrm>
        <a:graphic>
          <a:graphicData uri="http://schemas.openxmlformats.org/drawingml/2006/table">
            <a:tbl>
              <a:tblPr firstRow="1" bandRow="1">
                <a:tableStyleId>{5C22544A-7EE6-4342-B048-85BDC9FD1C3A}</a:tableStyleId>
              </a:tblPr>
              <a:tblGrid>
                <a:gridCol w="5380735">
                  <a:extLst>
                    <a:ext uri="{9D8B030D-6E8A-4147-A177-3AD203B41FA5}">
                      <a16:colId xmlns:a16="http://schemas.microsoft.com/office/drawing/2014/main" val="3137748530"/>
                    </a:ext>
                  </a:extLst>
                </a:gridCol>
                <a:gridCol w="5563613">
                  <a:extLst>
                    <a:ext uri="{9D8B030D-6E8A-4147-A177-3AD203B41FA5}">
                      <a16:colId xmlns:a16="http://schemas.microsoft.com/office/drawing/2014/main" val="1446899959"/>
                    </a:ext>
                  </a:extLst>
                </a:gridCol>
              </a:tblGrid>
              <a:tr h="564853">
                <a:tc>
                  <a:txBody>
                    <a:bodyPr/>
                    <a:lstStyle/>
                    <a:p>
                      <a:r>
                        <a:rPr lang="nb-NO" noProof="0">
                          <a:solidFill>
                            <a:schemeClr val="tx1"/>
                          </a:solidFill>
                        </a:rPr>
                        <a:t>Tidligere lovtekst</a:t>
                      </a:r>
                    </a:p>
                  </a:txBody>
                  <a:tcPr/>
                </a:tc>
                <a:tc>
                  <a:txBody>
                    <a:bodyPr/>
                    <a:lstStyle/>
                    <a:p>
                      <a:r>
                        <a:rPr lang="nb-NO" noProof="0">
                          <a:solidFill>
                            <a:schemeClr val="tx1"/>
                          </a:solidFill>
                        </a:rPr>
                        <a:t>Ny lovtekst</a:t>
                      </a:r>
                    </a:p>
                  </a:txBody>
                  <a:tcPr/>
                </a:tc>
                <a:extLst>
                  <a:ext uri="{0D108BD9-81ED-4DB2-BD59-A6C34878D82A}">
                    <a16:rowId xmlns:a16="http://schemas.microsoft.com/office/drawing/2014/main" val="4208328645"/>
                  </a:ext>
                </a:extLst>
              </a:tr>
              <a:tr h="3305447">
                <a:tc>
                  <a:txBody>
                    <a:bodyPr/>
                    <a:lstStyle/>
                    <a:p>
                      <a:pPr marL="0" marR="0" lvl="0" indent="0" algn="l">
                        <a:lnSpc>
                          <a:spcPct val="100000"/>
                        </a:lnSpc>
                        <a:spcBef>
                          <a:spcPts val="0"/>
                        </a:spcBef>
                        <a:spcAft>
                          <a:spcPts val="0"/>
                        </a:spcAft>
                        <a:buNone/>
                      </a:pPr>
                      <a:r>
                        <a:rPr lang="nb-NO" sz="1700" b="0" i="0" u="none" strike="noStrike" noProof="0" err="1">
                          <a:solidFill>
                            <a:srgbClr val="333333"/>
                          </a:solidFill>
                          <a:highlight>
                            <a:srgbClr val="FFFF00"/>
                          </a:highlight>
                          <a:latin typeface="Calibri"/>
                        </a:rPr>
                        <a:t>Tilbodet</a:t>
                      </a:r>
                      <a:r>
                        <a:rPr lang="nb-NO" sz="1700" b="0" i="0" u="none" strike="noStrike" noProof="0">
                          <a:solidFill>
                            <a:srgbClr val="333333"/>
                          </a:solidFill>
                          <a:highlight>
                            <a:srgbClr val="FFFF00"/>
                          </a:highlight>
                          <a:latin typeface="Calibri"/>
                        </a:rPr>
                        <a:t> skal gi </a:t>
                      </a:r>
                      <a:r>
                        <a:rPr lang="nb-NO" sz="1700" b="0" i="0" u="none" strike="noStrike" noProof="0" err="1">
                          <a:solidFill>
                            <a:srgbClr val="333333"/>
                          </a:solidFill>
                          <a:highlight>
                            <a:srgbClr val="FFFF00"/>
                          </a:highlight>
                          <a:latin typeface="Calibri"/>
                        </a:rPr>
                        <a:t>brukarane</a:t>
                      </a:r>
                      <a:r>
                        <a:rPr lang="nb-NO" sz="1700" b="0" i="0" u="none" strike="noStrike" noProof="0">
                          <a:solidFill>
                            <a:srgbClr val="333333"/>
                          </a:solidFill>
                          <a:highlight>
                            <a:srgbClr val="FFFF00"/>
                          </a:highlight>
                          <a:latin typeface="Calibri"/>
                        </a:rPr>
                        <a:t> støtte, rettleiing, hjelp til å ta kontakt med andre </a:t>
                      </a:r>
                      <a:r>
                        <a:rPr lang="nb-NO" sz="1700" b="0" i="0" u="none" strike="noStrike" noProof="0" err="1">
                          <a:solidFill>
                            <a:srgbClr val="333333"/>
                          </a:solidFill>
                          <a:highlight>
                            <a:srgbClr val="FFFF00"/>
                          </a:highlight>
                          <a:latin typeface="Calibri"/>
                        </a:rPr>
                        <a:t>delar</a:t>
                      </a:r>
                      <a:r>
                        <a:rPr lang="nb-NO" sz="1700" b="0" i="0" u="none" strike="noStrike" noProof="0">
                          <a:solidFill>
                            <a:srgbClr val="333333"/>
                          </a:solidFill>
                          <a:highlight>
                            <a:srgbClr val="FFFF00"/>
                          </a:highlight>
                          <a:latin typeface="Calibri"/>
                        </a:rPr>
                        <a:t> av </a:t>
                      </a:r>
                      <a:r>
                        <a:rPr lang="nb-NO" sz="1700" b="0" i="0" u="none" strike="noStrike" noProof="0" err="1">
                          <a:solidFill>
                            <a:srgbClr val="333333"/>
                          </a:solidFill>
                          <a:highlight>
                            <a:srgbClr val="FFFF00"/>
                          </a:highlight>
                          <a:latin typeface="Calibri"/>
                        </a:rPr>
                        <a:t>tenesteapparatet</a:t>
                      </a:r>
                      <a:r>
                        <a:rPr lang="nb-NO" sz="1700" b="0" i="0" u="none" strike="noStrike" noProof="0">
                          <a:solidFill>
                            <a:srgbClr val="333333"/>
                          </a:solidFill>
                          <a:latin typeface="Calibri"/>
                        </a:rPr>
                        <a:t> og </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skal omfatte:</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a. </a:t>
                      </a:r>
                      <a:r>
                        <a:rPr lang="nb-NO" sz="1700" b="0" i="0" u="none" strike="noStrike" noProof="0" err="1">
                          <a:solidFill>
                            <a:srgbClr val="333333"/>
                          </a:solidFill>
                          <a:latin typeface="Calibri"/>
                        </a:rPr>
                        <a:t>eit</a:t>
                      </a:r>
                      <a:r>
                        <a:rPr lang="nb-NO" sz="1700" b="0" i="0" u="none" strike="noStrike" noProof="0">
                          <a:solidFill>
                            <a:srgbClr val="333333"/>
                          </a:solidFill>
                          <a:latin typeface="Calibri"/>
                        </a:rPr>
                        <a:t> krisesenter eller </a:t>
                      </a:r>
                      <a:r>
                        <a:rPr lang="nb-NO" sz="1700" b="0" i="0" u="none" strike="noStrike" noProof="0" err="1">
                          <a:solidFill>
                            <a:srgbClr val="333333"/>
                          </a:solidFill>
                          <a:latin typeface="Calibri"/>
                        </a:rPr>
                        <a:t>eit</a:t>
                      </a:r>
                      <a:r>
                        <a:rPr lang="nb-NO" sz="1700" b="0" i="0" u="none" strike="noStrike" noProof="0">
                          <a:solidFill>
                            <a:srgbClr val="333333"/>
                          </a:solidFill>
                          <a:latin typeface="Calibri"/>
                        </a:rPr>
                        <a:t> </a:t>
                      </a:r>
                      <a:r>
                        <a:rPr lang="nb-NO" sz="1700" b="0" i="0" u="none" strike="noStrike" noProof="0" err="1">
                          <a:solidFill>
                            <a:srgbClr val="333333"/>
                          </a:solidFill>
                          <a:latin typeface="Calibri"/>
                        </a:rPr>
                        <a:t>tilsvarande</a:t>
                      </a:r>
                      <a:r>
                        <a:rPr lang="nb-NO" sz="1700" b="0" i="0" u="none" strike="noStrike" noProof="0">
                          <a:solidFill>
                            <a:srgbClr val="333333"/>
                          </a:solidFill>
                          <a:latin typeface="Calibri"/>
                        </a:rPr>
                        <a:t> gratis, heilårs, </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err="1">
                          <a:solidFill>
                            <a:srgbClr val="333333"/>
                          </a:solidFill>
                          <a:latin typeface="Calibri"/>
                        </a:rPr>
                        <a:t>heildøgns</a:t>
                      </a:r>
                      <a:r>
                        <a:rPr lang="nb-NO" sz="1700" b="0" i="0" u="none" strike="noStrike" noProof="0">
                          <a:solidFill>
                            <a:srgbClr val="333333"/>
                          </a:solidFill>
                          <a:latin typeface="Calibri"/>
                        </a:rPr>
                        <a:t>, trygt og mellombels </a:t>
                      </a:r>
                      <a:r>
                        <a:rPr lang="nb-NO" sz="1700" b="0" i="0" u="none" strike="noStrike" noProof="0" err="1">
                          <a:solidFill>
                            <a:srgbClr val="333333"/>
                          </a:solidFill>
                          <a:latin typeface="Calibri"/>
                        </a:rPr>
                        <a:t>butilbod</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b. </a:t>
                      </a:r>
                      <a:r>
                        <a:rPr lang="nb-NO" sz="1700" b="0" i="0" u="none" strike="noStrike" noProof="0" err="1">
                          <a:solidFill>
                            <a:srgbClr val="333333"/>
                          </a:solidFill>
                          <a:latin typeface="Calibri"/>
                        </a:rPr>
                        <a:t>eit</a:t>
                      </a:r>
                      <a:r>
                        <a:rPr lang="nb-NO" sz="1700" b="0" i="0" u="none" strike="noStrike" noProof="0">
                          <a:solidFill>
                            <a:srgbClr val="333333"/>
                          </a:solidFill>
                          <a:latin typeface="Calibri"/>
                        </a:rPr>
                        <a:t> gratis </a:t>
                      </a:r>
                      <a:r>
                        <a:rPr lang="nb-NO" sz="1700" b="0" i="0" u="none" strike="noStrike" noProof="0" err="1">
                          <a:solidFill>
                            <a:srgbClr val="333333"/>
                          </a:solidFill>
                          <a:latin typeface="Calibri"/>
                        </a:rPr>
                        <a:t>dagtilbod</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c. </a:t>
                      </a:r>
                      <a:r>
                        <a:rPr lang="nb-NO" sz="1700" b="0" i="0" u="none" strike="noStrike" noProof="0" err="1">
                          <a:solidFill>
                            <a:srgbClr val="333333"/>
                          </a:solidFill>
                          <a:latin typeface="Calibri"/>
                        </a:rPr>
                        <a:t>eit</a:t>
                      </a:r>
                      <a:r>
                        <a:rPr lang="nb-NO" sz="1700" b="0" i="0" u="none" strike="noStrike" noProof="0">
                          <a:solidFill>
                            <a:srgbClr val="333333"/>
                          </a:solidFill>
                          <a:latin typeface="Calibri"/>
                        </a:rPr>
                        <a:t> heilårs og </a:t>
                      </a:r>
                      <a:r>
                        <a:rPr lang="nb-NO" sz="1700" b="0" i="0" u="none" strike="noStrike" noProof="0" err="1">
                          <a:solidFill>
                            <a:srgbClr val="333333"/>
                          </a:solidFill>
                          <a:latin typeface="Calibri"/>
                        </a:rPr>
                        <a:t>heildøgns</a:t>
                      </a:r>
                      <a:r>
                        <a:rPr lang="nb-NO" sz="1700" b="0" i="0" u="none" strike="noStrike" noProof="0">
                          <a:solidFill>
                            <a:srgbClr val="333333"/>
                          </a:solidFill>
                          <a:latin typeface="Calibri"/>
                        </a:rPr>
                        <a:t> </a:t>
                      </a:r>
                      <a:r>
                        <a:rPr lang="nb-NO" sz="1700" b="0" i="0" u="none" strike="noStrike" noProof="0" err="1">
                          <a:solidFill>
                            <a:srgbClr val="333333"/>
                          </a:solidFill>
                          <a:latin typeface="Calibri"/>
                        </a:rPr>
                        <a:t>tilbod</a:t>
                      </a:r>
                      <a:r>
                        <a:rPr lang="nb-NO" sz="1700" b="0" i="0" u="none" strike="noStrike" noProof="0">
                          <a:solidFill>
                            <a:srgbClr val="333333"/>
                          </a:solidFill>
                          <a:latin typeface="Calibri"/>
                        </a:rPr>
                        <a:t> der </a:t>
                      </a:r>
                      <a:r>
                        <a:rPr lang="nb-NO" sz="1700" b="0" i="0" u="none" strike="noStrike" noProof="0" err="1">
                          <a:solidFill>
                            <a:srgbClr val="333333"/>
                          </a:solidFill>
                          <a:latin typeface="Calibri"/>
                        </a:rPr>
                        <a:t>personar</a:t>
                      </a:r>
                      <a:r>
                        <a:rPr lang="nb-NO" sz="1700" b="0" i="0" u="none" strike="noStrike" noProof="0">
                          <a:solidFill>
                            <a:srgbClr val="333333"/>
                          </a:solidFill>
                          <a:latin typeface="Calibri"/>
                        </a:rPr>
                        <a:t> </a:t>
                      </a:r>
                      <a:r>
                        <a:rPr lang="nb-NO" sz="1700" b="0" i="0" u="none" strike="noStrike" noProof="0" err="1">
                          <a:solidFill>
                            <a:srgbClr val="333333"/>
                          </a:solidFill>
                          <a:latin typeface="Calibri"/>
                        </a:rPr>
                        <a:t>nemnde</a:t>
                      </a:r>
                      <a:r>
                        <a:rPr lang="nb-NO" sz="1700" b="0" i="0" u="none" strike="noStrike" noProof="0">
                          <a:solidFill>
                            <a:srgbClr val="333333"/>
                          </a:solidFill>
                          <a:latin typeface="Calibri"/>
                        </a:rPr>
                        <a:t> i første ledd kan få råd og rettleiing per telefon</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d. oppfølging i reetableringsfasen jf. § 4.</a:t>
                      </a:r>
                      <a:endParaRPr lang="nb-NO" sz="1700" noProof="0"/>
                    </a:p>
                  </a:txBody>
                  <a:tcPr/>
                </a:tc>
                <a:tc>
                  <a:txBody>
                    <a:bodyPr/>
                    <a:lstStyle/>
                    <a:p>
                      <a:pPr marL="0" marR="0" lvl="0" indent="0" algn="l">
                        <a:lnSpc>
                          <a:spcPct val="100000"/>
                        </a:lnSpc>
                        <a:spcBef>
                          <a:spcPts val="0"/>
                        </a:spcBef>
                        <a:spcAft>
                          <a:spcPts val="0"/>
                        </a:spcAft>
                        <a:buNone/>
                      </a:pPr>
                      <a:r>
                        <a:rPr lang="nb-NO" sz="1700" b="0" i="0" u="none" strike="noStrike" noProof="0">
                          <a:solidFill>
                            <a:srgbClr val="333333"/>
                          </a:solidFill>
                          <a:latin typeface="Calibri"/>
                        </a:rPr>
                        <a:t>Tilbodet skal omfatte følgjande:</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a. eit krisesenter eller eit tilsvarande gratis, heilårs, heildøgns, trygt og mellombels butilbod</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b. eit gratis dagtilbod</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c. eit heilårs og heildøgns tilbod der personar nemnde i første ledd kan få råd og rettleiing per telefon</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d. oppfølging i reetableringsfasen </a:t>
                      </a:r>
                      <a:r>
                        <a:rPr lang="nb-NO" sz="1700" b="1" i="0" u="none" strike="noStrike" noProof="0">
                          <a:solidFill>
                            <a:srgbClr val="00B050"/>
                          </a:solidFill>
                          <a:latin typeface="Calibri"/>
                        </a:rPr>
                        <a:t>i samarbeid med andre deler av tenesteapparatet,</a:t>
                      </a:r>
                      <a:r>
                        <a:rPr lang="nb-NO" sz="1700" b="0" i="0" u="none" strike="noStrike" noProof="0">
                          <a:solidFill>
                            <a:srgbClr val="333333"/>
                          </a:solidFill>
                          <a:latin typeface="Calibri"/>
                        </a:rPr>
                        <a:t> jf. § 4.</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highlight>
                            <a:srgbClr val="FFFF00"/>
                          </a:highlight>
                          <a:latin typeface="Calibri"/>
                        </a:rPr>
                        <a:t>Tilbodet skal gi brukarane støtte, rettleiing og hjelp til å ta kontakt med andre delar av tenesteapparatet.</a:t>
                      </a:r>
                      <a:endParaRPr lang="nb-NO" sz="1700" i="0" noProof="0"/>
                    </a:p>
                  </a:txBody>
                  <a:tcPr/>
                </a:tc>
                <a:extLst>
                  <a:ext uri="{0D108BD9-81ED-4DB2-BD59-A6C34878D82A}">
                    <a16:rowId xmlns:a16="http://schemas.microsoft.com/office/drawing/2014/main" val="110551073"/>
                  </a:ext>
                </a:extLst>
              </a:tr>
            </a:tbl>
          </a:graphicData>
        </a:graphic>
      </p:graphicFrame>
    </p:spTree>
    <p:extLst>
      <p:ext uri="{BB962C8B-B14F-4D97-AF65-F5344CB8AC3E}">
        <p14:creationId xmlns:p14="http://schemas.microsoft.com/office/powerpoint/2010/main" val="3666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6E06A23-2BEE-D13E-6FCE-4E7EF44DA751}"/>
              </a:ext>
            </a:extLst>
          </p:cNvPr>
          <p:cNvSpPr>
            <a:spLocks noGrp="1"/>
          </p:cNvSpPr>
          <p:nvPr>
            <p:ph type="sldNum" sz="quarter" idx="12"/>
          </p:nvPr>
        </p:nvSpPr>
        <p:spPr/>
        <p:txBody>
          <a:bodyPr/>
          <a:lstStyle/>
          <a:p>
            <a:fld id="{74DC5C6B-5FF5-4C51-B1C4-3E46E479ECBD}" type="slidenum">
              <a:rPr lang="nb-NO" noProof="0" smtClean="0"/>
              <a:t>4</a:t>
            </a:fld>
            <a:endParaRPr lang="nb-NO" noProof="0"/>
          </a:p>
        </p:txBody>
      </p:sp>
      <p:sp>
        <p:nvSpPr>
          <p:cNvPr id="6" name="TextBox 5">
            <a:extLst>
              <a:ext uri="{FF2B5EF4-FFF2-40B4-BE49-F238E27FC236}">
                <a16:creationId xmlns:a16="http://schemas.microsoft.com/office/drawing/2014/main" id="{A719DBC3-E484-EB6C-4D20-4CBF7E1DB2A4}"/>
              </a:ext>
            </a:extLst>
          </p:cNvPr>
          <p:cNvSpPr txBox="1"/>
          <p:nvPr/>
        </p:nvSpPr>
        <p:spPr>
          <a:xfrm>
            <a:off x="4657939" y="1844384"/>
            <a:ext cx="47625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Når begynner reetableringsfasen?</a:t>
            </a:r>
          </a:p>
        </p:txBody>
      </p:sp>
      <p:sp>
        <p:nvSpPr>
          <p:cNvPr id="4" name="TextBox 3">
            <a:extLst>
              <a:ext uri="{FF2B5EF4-FFF2-40B4-BE49-F238E27FC236}">
                <a16:creationId xmlns:a16="http://schemas.microsoft.com/office/drawing/2014/main" id="{DEE1D906-789E-CC7D-D6DD-8B179DA94B98}"/>
              </a:ext>
            </a:extLst>
          </p:cNvPr>
          <p:cNvSpPr txBox="1"/>
          <p:nvPr/>
        </p:nvSpPr>
        <p:spPr>
          <a:xfrm>
            <a:off x="4653952" y="3102083"/>
            <a:ext cx="727976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Fortsatt opp til den enkelte kommune å bestemme hvordan krisesentertilbudet skal samvirke med andre tjenester.</a:t>
            </a:r>
          </a:p>
        </p:txBody>
      </p:sp>
      <p:sp>
        <p:nvSpPr>
          <p:cNvPr id="7" name="TextBox 6">
            <a:extLst>
              <a:ext uri="{FF2B5EF4-FFF2-40B4-BE49-F238E27FC236}">
                <a16:creationId xmlns:a16="http://schemas.microsoft.com/office/drawing/2014/main" id="{9A7CFAE4-132D-FB68-6004-92472B760F4E}"/>
              </a:ext>
            </a:extLst>
          </p:cNvPr>
          <p:cNvSpPr txBox="1"/>
          <p:nvPr/>
        </p:nvSpPr>
        <p:spPr>
          <a:xfrm>
            <a:off x="4687303" y="2433380"/>
            <a:ext cx="750711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Når slutter reetableringsfasen?</a:t>
            </a:r>
          </a:p>
        </p:txBody>
      </p:sp>
      <p:graphicFrame>
        <p:nvGraphicFramePr>
          <p:cNvPr id="8" name="Table 7">
            <a:extLst>
              <a:ext uri="{FF2B5EF4-FFF2-40B4-BE49-F238E27FC236}">
                <a16:creationId xmlns:a16="http://schemas.microsoft.com/office/drawing/2014/main" id="{E9BC1CE8-D0D0-0DE0-68BF-1CFB9C2213EC}"/>
              </a:ext>
            </a:extLst>
          </p:cNvPr>
          <p:cNvGraphicFramePr>
            <a:graphicFrameLocks noGrp="1"/>
          </p:cNvGraphicFramePr>
          <p:nvPr/>
        </p:nvGraphicFramePr>
        <p:xfrm>
          <a:off x="167472" y="1842197"/>
          <a:ext cx="4288705" cy="3634798"/>
        </p:xfrm>
        <a:graphic>
          <a:graphicData uri="http://schemas.openxmlformats.org/drawingml/2006/table">
            <a:tbl>
              <a:tblPr firstRow="1" bandRow="1">
                <a:tableStyleId>{5C22544A-7EE6-4342-B048-85BDC9FD1C3A}</a:tableStyleId>
              </a:tblPr>
              <a:tblGrid>
                <a:gridCol w="4288705">
                  <a:extLst>
                    <a:ext uri="{9D8B030D-6E8A-4147-A177-3AD203B41FA5}">
                      <a16:colId xmlns:a16="http://schemas.microsoft.com/office/drawing/2014/main" val="4087535993"/>
                    </a:ext>
                  </a:extLst>
                </a:gridCol>
              </a:tblGrid>
              <a:tr h="706357">
                <a:tc>
                  <a:txBody>
                    <a:bodyPr/>
                    <a:lstStyle/>
                    <a:p>
                      <a:r>
                        <a:rPr lang="nb-NO" noProof="0">
                          <a:solidFill>
                            <a:schemeClr val="tx1"/>
                          </a:solidFill>
                        </a:rPr>
                        <a:t>Krisesenterloven § 2 andre ledd</a:t>
                      </a:r>
                    </a:p>
                  </a:txBody>
                  <a:tcPr/>
                </a:tc>
                <a:extLst>
                  <a:ext uri="{0D108BD9-81ED-4DB2-BD59-A6C34878D82A}">
                    <a16:rowId xmlns:a16="http://schemas.microsoft.com/office/drawing/2014/main" val="319107769"/>
                  </a:ext>
                </a:extLst>
              </a:tr>
              <a:tr h="2928441">
                <a:tc>
                  <a:txBody>
                    <a:bodyPr/>
                    <a:lstStyle/>
                    <a:p>
                      <a:pPr marL="0" marR="0" lvl="0" indent="0" algn="l">
                        <a:lnSpc>
                          <a:spcPct val="100000"/>
                        </a:lnSpc>
                        <a:spcBef>
                          <a:spcPts val="0"/>
                        </a:spcBef>
                        <a:spcAft>
                          <a:spcPts val="0"/>
                        </a:spcAft>
                        <a:buNone/>
                      </a:pPr>
                      <a:r>
                        <a:rPr lang="nb-NO" sz="1700" b="0" i="0" u="none" strike="noStrike" noProof="0" err="1">
                          <a:solidFill>
                            <a:srgbClr val="333333"/>
                          </a:solidFill>
                          <a:latin typeface="Calibri"/>
                        </a:rPr>
                        <a:t>Tilbodet</a:t>
                      </a:r>
                      <a:r>
                        <a:rPr lang="nb-NO" sz="1700" b="0" i="0" u="none" strike="noStrike" noProof="0">
                          <a:solidFill>
                            <a:srgbClr val="333333"/>
                          </a:solidFill>
                          <a:latin typeface="Calibri"/>
                        </a:rPr>
                        <a:t> skal omfatte </a:t>
                      </a:r>
                      <a:r>
                        <a:rPr lang="nb-NO" sz="1700" b="0" i="0" u="none" strike="noStrike" noProof="0" err="1">
                          <a:solidFill>
                            <a:srgbClr val="333333"/>
                          </a:solidFill>
                          <a:latin typeface="Calibri"/>
                        </a:rPr>
                        <a:t>følgjande</a:t>
                      </a:r>
                      <a:r>
                        <a:rPr lang="nb-NO" sz="1700" b="0" i="0" u="none" strike="noStrike" noProof="0">
                          <a:solidFill>
                            <a:srgbClr val="333333"/>
                          </a:solidFill>
                          <a:latin typeface="Calibri"/>
                        </a:rPr>
                        <a:t>:</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a. </a:t>
                      </a:r>
                      <a:r>
                        <a:rPr lang="nb-NO" sz="1700" b="0" i="0" u="none" strike="noStrike" noProof="0" err="1">
                          <a:solidFill>
                            <a:srgbClr val="333333"/>
                          </a:solidFill>
                          <a:latin typeface="Calibri"/>
                        </a:rPr>
                        <a:t>eit</a:t>
                      </a:r>
                      <a:r>
                        <a:rPr lang="nb-NO" sz="1700" b="0" i="0" u="none" strike="noStrike" noProof="0">
                          <a:solidFill>
                            <a:srgbClr val="333333"/>
                          </a:solidFill>
                          <a:latin typeface="Calibri"/>
                        </a:rPr>
                        <a:t> krisesenter eller </a:t>
                      </a:r>
                      <a:r>
                        <a:rPr lang="nb-NO" sz="1700" b="0" i="0" u="none" strike="noStrike" noProof="0" err="1">
                          <a:solidFill>
                            <a:srgbClr val="333333"/>
                          </a:solidFill>
                          <a:latin typeface="Calibri"/>
                        </a:rPr>
                        <a:t>eit</a:t>
                      </a:r>
                      <a:r>
                        <a:rPr lang="nb-NO" sz="1700" b="0" i="0" u="none" strike="noStrike" noProof="0">
                          <a:solidFill>
                            <a:srgbClr val="333333"/>
                          </a:solidFill>
                          <a:latin typeface="Calibri"/>
                        </a:rPr>
                        <a:t> </a:t>
                      </a:r>
                      <a:r>
                        <a:rPr lang="nb-NO" sz="1700" b="0" i="0" u="none" strike="noStrike" noProof="0" err="1">
                          <a:solidFill>
                            <a:srgbClr val="333333"/>
                          </a:solidFill>
                          <a:latin typeface="Calibri"/>
                        </a:rPr>
                        <a:t>tilsvarande</a:t>
                      </a:r>
                      <a:r>
                        <a:rPr lang="nb-NO" sz="1700" b="0" i="0" u="none" strike="noStrike" noProof="0">
                          <a:solidFill>
                            <a:srgbClr val="333333"/>
                          </a:solidFill>
                          <a:latin typeface="Calibri"/>
                        </a:rPr>
                        <a:t> gratis, heilårs, </a:t>
                      </a:r>
                      <a:r>
                        <a:rPr lang="nb-NO" sz="1700" b="0" i="0" u="none" strike="noStrike" noProof="0" err="1">
                          <a:solidFill>
                            <a:srgbClr val="333333"/>
                          </a:solidFill>
                          <a:latin typeface="Calibri"/>
                        </a:rPr>
                        <a:t>heildøgns</a:t>
                      </a:r>
                      <a:r>
                        <a:rPr lang="nb-NO" sz="1700" b="0" i="0" u="none" strike="noStrike" noProof="0">
                          <a:solidFill>
                            <a:srgbClr val="333333"/>
                          </a:solidFill>
                          <a:latin typeface="Calibri"/>
                        </a:rPr>
                        <a:t>, trygt og mellombels </a:t>
                      </a:r>
                      <a:r>
                        <a:rPr lang="nb-NO" sz="1700" b="0" i="0" u="none" strike="noStrike" noProof="0" err="1">
                          <a:solidFill>
                            <a:srgbClr val="333333"/>
                          </a:solidFill>
                          <a:latin typeface="Calibri"/>
                        </a:rPr>
                        <a:t>butilbod</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b. </a:t>
                      </a:r>
                      <a:r>
                        <a:rPr lang="nb-NO" sz="1700" b="0" i="0" u="none" strike="noStrike" noProof="0" err="1">
                          <a:solidFill>
                            <a:srgbClr val="333333"/>
                          </a:solidFill>
                          <a:latin typeface="Calibri"/>
                        </a:rPr>
                        <a:t>eit</a:t>
                      </a:r>
                      <a:r>
                        <a:rPr lang="nb-NO" sz="1700" b="0" i="0" u="none" strike="noStrike" noProof="0">
                          <a:solidFill>
                            <a:srgbClr val="333333"/>
                          </a:solidFill>
                          <a:latin typeface="Calibri"/>
                        </a:rPr>
                        <a:t> gratis </a:t>
                      </a:r>
                      <a:r>
                        <a:rPr lang="nb-NO" sz="1700" b="0" i="0" u="none" strike="noStrike" noProof="0" err="1">
                          <a:solidFill>
                            <a:srgbClr val="333333"/>
                          </a:solidFill>
                          <a:latin typeface="Calibri"/>
                        </a:rPr>
                        <a:t>dagtilbod</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c. </a:t>
                      </a:r>
                      <a:r>
                        <a:rPr lang="nb-NO" sz="1700" b="0" i="0" u="none" strike="noStrike" noProof="0" err="1">
                          <a:solidFill>
                            <a:srgbClr val="333333"/>
                          </a:solidFill>
                          <a:latin typeface="Calibri"/>
                        </a:rPr>
                        <a:t>eit</a:t>
                      </a:r>
                      <a:r>
                        <a:rPr lang="nb-NO" sz="1700" b="0" i="0" u="none" strike="noStrike" noProof="0">
                          <a:solidFill>
                            <a:srgbClr val="333333"/>
                          </a:solidFill>
                          <a:latin typeface="Calibri"/>
                        </a:rPr>
                        <a:t> heilårs og </a:t>
                      </a:r>
                      <a:r>
                        <a:rPr lang="nb-NO" sz="1700" b="0" i="0" u="none" strike="noStrike" noProof="0" err="1">
                          <a:solidFill>
                            <a:srgbClr val="333333"/>
                          </a:solidFill>
                          <a:latin typeface="Calibri"/>
                        </a:rPr>
                        <a:t>heildøgns</a:t>
                      </a:r>
                      <a:r>
                        <a:rPr lang="nb-NO" sz="1700" b="0" i="0" u="none" strike="noStrike" noProof="0">
                          <a:solidFill>
                            <a:srgbClr val="333333"/>
                          </a:solidFill>
                          <a:latin typeface="Calibri"/>
                        </a:rPr>
                        <a:t> </a:t>
                      </a:r>
                      <a:r>
                        <a:rPr lang="nb-NO" sz="1700" b="0" i="0" u="none" strike="noStrike" noProof="0" err="1">
                          <a:solidFill>
                            <a:srgbClr val="333333"/>
                          </a:solidFill>
                          <a:latin typeface="Calibri"/>
                        </a:rPr>
                        <a:t>tilbod</a:t>
                      </a:r>
                      <a:r>
                        <a:rPr lang="nb-NO" sz="1700" b="0" i="0" u="none" strike="noStrike" noProof="0">
                          <a:solidFill>
                            <a:srgbClr val="333333"/>
                          </a:solidFill>
                          <a:latin typeface="Calibri"/>
                        </a:rPr>
                        <a:t> der </a:t>
                      </a:r>
                      <a:r>
                        <a:rPr lang="nb-NO" sz="1700" b="0" i="0" u="none" strike="noStrike" noProof="0" err="1">
                          <a:solidFill>
                            <a:srgbClr val="333333"/>
                          </a:solidFill>
                          <a:latin typeface="Calibri"/>
                        </a:rPr>
                        <a:t>personar</a:t>
                      </a:r>
                      <a:r>
                        <a:rPr lang="nb-NO" sz="1700" b="0" i="0" u="none" strike="noStrike" noProof="0">
                          <a:solidFill>
                            <a:srgbClr val="333333"/>
                          </a:solidFill>
                          <a:latin typeface="Calibri"/>
                        </a:rPr>
                        <a:t> </a:t>
                      </a:r>
                      <a:r>
                        <a:rPr lang="nb-NO" sz="1700" b="0" i="0" u="none" strike="noStrike" noProof="0" err="1">
                          <a:solidFill>
                            <a:srgbClr val="333333"/>
                          </a:solidFill>
                          <a:latin typeface="Calibri"/>
                        </a:rPr>
                        <a:t>nemnde</a:t>
                      </a:r>
                      <a:r>
                        <a:rPr lang="nb-NO" sz="1700" b="0" i="0" u="none" strike="noStrike" noProof="0">
                          <a:solidFill>
                            <a:srgbClr val="333333"/>
                          </a:solidFill>
                          <a:latin typeface="Calibri"/>
                        </a:rPr>
                        <a:t> i første ledd kan få råd og rettleiing per telefon</a:t>
                      </a:r>
                      <a:endParaRPr lang="nb-NO" sz="1700" b="0" i="0" u="none" strike="noStrike" noProof="0">
                        <a:solidFill>
                          <a:srgbClr val="000000"/>
                        </a:solidFill>
                        <a:latin typeface="Calibri"/>
                      </a:endParaRPr>
                    </a:p>
                    <a:p>
                      <a:pPr marL="0" marR="0" lvl="0" indent="0" algn="l">
                        <a:lnSpc>
                          <a:spcPct val="100000"/>
                        </a:lnSpc>
                        <a:spcBef>
                          <a:spcPts val="0"/>
                        </a:spcBef>
                        <a:spcAft>
                          <a:spcPts val="0"/>
                        </a:spcAft>
                        <a:buNone/>
                      </a:pPr>
                      <a:r>
                        <a:rPr lang="nb-NO" sz="1700" b="0" i="0" u="none" strike="noStrike" noProof="0">
                          <a:solidFill>
                            <a:srgbClr val="333333"/>
                          </a:solidFill>
                          <a:latin typeface="Calibri"/>
                        </a:rPr>
                        <a:t>d. oppfølging i reetableringsfasen </a:t>
                      </a:r>
                      <a:r>
                        <a:rPr lang="nb-NO" sz="1700" b="1" i="0" u="none" strike="noStrike" noProof="0">
                          <a:solidFill>
                            <a:srgbClr val="00B050"/>
                          </a:solidFill>
                          <a:latin typeface="Calibri"/>
                        </a:rPr>
                        <a:t>i samarbeid med andre deler av </a:t>
                      </a:r>
                      <a:r>
                        <a:rPr lang="nb-NO" sz="1700" b="1" i="0" u="none" strike="noStrike" noProof="0" err="1">
                          <a:solidFill>
                            <a:srgbClr val="00B050"/>
                          </a:solidFill>
                          <a:latin typeface="Calibri"/>
                        </a:rPr>
                        <a:t>tenesteapparatet</a:t>
                      </a:r>
                      <a:r>
                        <a:rPr lang="nb-NO" sz="1700" b="1" i="0" u="none" strike="noStrike" noProof="0">
                          <a:solidFill>
                            <a:srgbClr val="00B050"/>
                          </a:solidFill>
                          <a:latin typeface="Calibri"/>
                        </a:rPr>
                        <a:t>,</a:t>
                      </a:r>
                      <a:r>
                        <a:rPr lang="nb-NO" sz="1700" b="0" i="0" u="none" strike="noStrike" noProof="0">
                          <a:solidFill>
                            <a:srgbClr val="333333"/>
                          </a:solidFill>
                          <a:latin typeface="Calibri"/>
                        </a:rPr>
                        <a:t> jf. § 4.</a:t>
                      </a:r>
                      <a:endParaRPr lang="nb-NO" noProof="0"/>
                    </a:p>
                  </a:txBody>
                  <a:tcPr/>
                </a:tc>
                <a:extLst>
                  <a:ext uri="{0D108BD9-81ED-4DB2-BD59-A6C34878D82A}">
                    <a16:rowId xmlns:a16="http://schemas.microsoft.com/office/drawing/2014/main" val="1932495127"/>
                  </a:ext>
                </a:extLst>
              </a:tr>
            </a:tbl>
          </a:graphicData>
        </a:graphic>
      </p:graphicFrame>
      <p:sp>
        <p:nvSpPr>
          <p:cNvPr id="9" name="Tittel 1">
            <a:extLst>
              <a:ext uri="{FF2B5EF4-FFF2-40B4-BE49-F238E27FC236}">
                <a16:creationId xmlns:a16="http://schemas.microsoft.com/office/drawing/2014/main" id="{BE3E8A80-EAD1-25F8-7B94-F7473496421D}"/>
              </a:ext>
            </a:extLst>
          </p:cNvPr>
          <p:cNvSpPr txBox="1">
            <a:spLocks/>
          </p:cNvSpPr>
          <p:nvPr/>
        </p:nvSpPr>
        <p:spPr>
          <a:xfrm>
            <a:off x="518383" y="669408"/>
            <a:ext cx="10463784" cy="1052596"/>
          </a:xfrm>
          <a:prstGeom prst="rect">
            <a:avLst/>
          </a:prstGeom>
        </p:spPr>
        <p:txBody>
          <a:bodyPr>
            <a:normAutofit/>
          </a:bodyPr>
          <a:lstStyle>
            <a:lvl1pPr algn="l" defTabSz="914400" rtl="0" eaLnBrk="1" latinLnBrk="0" hangingPunct="1">
              <a:lnSpc>
                <a:spcPct val="90000"/>
              </a:lnSpc>
              <a:spcBef>
                <a:spcPts val="0"/>
              </a:spcBef>
              <a:buNone/>
              <a:defRPr sz="3800" b="1" kern="1200">
                <a:solidFill>
                  <a:schemeClr val="tx2"/>
                </a:solidFill>
                <a:latin typeface="+mj-lt"/>
                <a:ea typeface="+mj-ea"/>
                <a:cs typeface="+mj-cs"/>
              </a:defRPr>
            </a:lvl1pPr>
          </a:lstStyle>
          <a:p>
            <a:pPr algn="ctr"/>
            <a:r>
              <a:rPr lang="nb-NO" sz="3200">
                <a:solidFill>
                  <a:schemeClr val="tx1"/>
                </a:solidFill>
              </a:rPr>
              <a:t>Krisesenterlova § 2 Krav til krisesentertilbudet</a:t>
            </a:r>
          </a:p>
        </p:txBody>
      </p:sp>
      <p:sp>
        <p:nvSpPr>
          <p:cNvPr id="10" name="TextBox 9">
            <a:extLst>
              <a:ext uri="{FF2B5EF4-FFF2-40B4-BE49-F238E27FC236}">
                <a16:creationId xmlns:a16="http://schemas.microsoft.com/office/drawing/2014/main" id="{AF37F7A9-325C-19A9-1446-673BE4529CA6}"/>
              </a:ext>
            </a:extLst>
          </p:cNvPr>
          <p:cNvSpPr txBox="1"/>
          <p:nvPr/>
        </p:nvSpPr>
        <p:spPr>
          <a:xfrm>
            <a:off x="4695265" y="3966882"/>
            <a:ext cx="725020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err="1">
                <a:ea typeface="Calibri"/>
                <a:cs typeface="Calibri"/>
              </a:rPr>
              <a:t>Tverrsektoriell</a:t>
            </a:r>
            <a:r>
              <a:rPr lang="en-US">
                <a:ea typeface="Calibri"/>
                <a:cs typeface="Calibri"/>
              </a:rPr>
              <a:t> </a:t>
            </a:r>
            <a:r>
              <a:rPr lang="en-US" err="1">
                <a:ea typeface="Calibri"/>
                <a:cs typeface="Calibri"/>
              </a:rPr>
              <a:t>nasjonal</a:t>
            </a:r>
            <a:r>
              <a:rPr lang="en-US">
                <a:ea typeface="Calibri"/>
                <a:cs typeface="Calibri"/>
              </a:rPr>
              <a:t> </a:t>
            </a:r>
            <a:r>
              <a:rPr lang="en-US" err="1">
                <a:ea typeface="Calibri"/>
                <a:cs typeface="Calibri"/>
              </a:rPr>
              <a:t>veileder</a:t>
            </a:r>
            <a:r>
              <a:rPr lang="en-US">
                <a:ea typeface="Calibri"/>
                <a:cs typeface="Calibri"/>
              </a:rPr>
              <a:t> om </a:t>
            </a:r>
            <a:r>
              <a:rPr lang="en-US" err="1">
                <a:ea typeface="Calibri"/>
                <a:cs typeface="Calibri"/>
              </a:rPr>
              <a:t>samarbeid</a:t>
            </a:r>
            <a:r>
              <a:rPr lang="en-US">
                <a:ea typeface="Calibri"/>
                <a:cs typeface="Calibri"/>
              </a:rPr>
              <a:t> om </a:t>
            </a:r>
            <a:r>
              <a:rPr lang="en-US" err="1">
                <a:ea typeface="Calibri"/>
                <a:cs typeface="Calibri"/>
              </a:rPr>
              <a:t>tjenester</a:t>
            </a:r>
            <a:r>
              <a:rPr lang="en-US">
                <a:ea typeface="Calibri"/>
                <a:cs typeface="Calibri"/>
              </a:rPr>
              <a:t> </a:t>
            </a:r>
            <a:r>
              <a:rPr lang="en-US" err="1">
                <a:ea typeface="Calibri"/>
                <a:cs typeface="Calibri"/>
              </a:rPr>
              <a:t>til</a:t>
            </a:r>
            <a:r>
              <a:rPr lang="en-US">
                <a:ea typeface="Calibri"/>
                <a:cs typeface="Calibri"/>
              </a:rPr>
              <a:t> barn, </a:t>
            </a:r>
            <a:r>
              <a:rPr lang="en-US" err="1">
                <a:ea typeface="Calibri"/>
                <a:cs typeface="Calibri"/>
              </a:rPr>
              <a:t>unge</a:t>
            </a:r>
            <a:r>
              <a:rPr lang="en-US">
                <a:ea typeface="Calibri"/>
                <a:cs typeface="Calibri"/>
              </a:rPr>
              <a:t> </a:t>
            </a:r>
            <a:r>
              <a:rPr lang="en-US" err="1">
                <a:ea typeface="Calibri"/>
                <a:cs typeface="Calibri"/>
              </a:rPr>
              <a:t>og</a:t>
            </a:r>
            <a:r>
              <a:rPr lang="en-US">
                <a:ea typeface="Calibri"/>
                <a:cs typeface="Calibri"/>
              </a:rPr>
              <a:t> </a:t>
            </a:r>
            <a:r>
              <a:rPr lang="en-US" err="1">
                <a:ea typeface="Calibri"/>
                <a:cs typeface="Calibri"/>
              </a:rPr>
              <a:t>deres</a:t>
            </a:r>
            <a:r>
              <a:rPr lang="en-US">
                <a:ea typeface="Calibri"/>
                <a:cs typeface="Calibri"/>
              </a:rPr>
              <a:t> </a:t>
            </a:r>
            <a:r>
              <a:rPr lang="en-US" err="1">
                <a:ea typeface="Calibri"/>
                <a:cs typeface="Calibri"/>
              </a:rPr>
              <a:t>familier</a:t>
            </a:r>
            <a:r>
              <a:rPr lang="en-US">
                <a:ea typeface="Calibri"/>
                <a:cs typeface="Calibri"/>
              </a:rPr>
              <a:t> (2022)</a:t>
            </a:r>
          </a:p>
        </p:txBody>
      </p:sp>
    </p:spTree>
    <p:extLst>
      <p:ext uri="{BB962C8B-B14F-4D97-AF65-F5344CB8AC3E}">
        <p14:creationId xmlns:p14="http://schemas.microsoft.com/office/powerpoint/2010/main" val="152155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83F5D-D9CA-F722-2F53-D7A76FC6062B}"/>
              </a:ext>
            </a:extLst>
          </p:cNvPr>
          <p:cNvSpPr>
            <a:spLocks noGrp="1"/>
          </p:cNvSpPr>
          <p:nvPr>
            <p:ph type="title"/>
          </p:nvPr>
        </p:nvSpPr>
        <p:spPr>
          <a:xfrm>
            <a:off x="803305" y="259850"/>
            <a:ext cx="10463784" cy="1052596"/>
          </a:xfrm>
        </p:spPr>
        <p:txBody>
          <a:bodyPr/>
          <a:lstStyle/>
          <a:p>
            <a:r>
              <a:rPr lang="nb-NO" sz="2800" noProof="0">
                <a:solidFill>
                  <a:schemeClr val="tx1"/>
                </a:solidFill>
                <a:ea typeface="Calibri"/>
                <a:cs typeface="Calibri"/>
              </a:rPr>
              <a:t>Krisesenterlova § 3 Individuell tilrettelegging av tilbudet</a:t>
            </a:r>
          </a:p>
          <a:p>
            <a:endParaRPr lang="nb-NO" sz="2800" noProof="0">
              <a:ea typeface="Calibri"/>
              <a:cs typeface="Calibri"/>
            </a:endParaRPr>
          </a:p>
        </p:txBody>
      </p:sp>
      <p:sp>
        <p:nvSpPr>
          <p:cNvPr id="8" name="Tittel 1">
            <a:extLst>
              <a:ext uri="{FF2B5EF4-FFF2-40B4-BE49-F238E27FC236}">
                <a16:creationId xmlns:a16="http://schemas.microsoft.com/office/drawing/2014/main" id="{D240FB56-777A-D069-9F45-C150091F5074}"/>
              </a:ext>
            </a:extLst>
          </p:cNvPr>
          <p:cNvSpPr txBox="1">
            <a:spLocks/>
          </p:cNvSpPr>
          <p:nvPr/>
        </p:nvSpPr>
        <p:spPr>
          <a:xfrm>
            <a:off x="2753050" y="278959"/>
            <a:ext cx="10463784" cy="1052596"/>
          </a:xfrm>
          <a:prstGeom prst="rect">
            <a:avLst/>
          </a:prstGeom>
        </p:spPr>
        <p:txBody>
          <a:bodyPr vert="horz" lIns="0" tIns="0" rIns="0" bIns="0" rtlCol="0" anchor="b" anchorCtr="0">
            <a:normAutofit/>
          </a:bodyPr>
          <a:lstStyle>
            <a:lvl1pPr algn="l" defTabSz="914400" rtl="0" eaLnBrk="1" latinLnBrk="0" hangingPunct="1">
              <a:lnSpc>
                <a:spcPct val="90000"/>
              </a:lnSpc>
              <a:spcBef>
                <a:spcPts val="0"/>
              </a:spcBef>
              <a:buNone/>
              <a:defRPr sz="3800" b="1" kern="1200">
                <a:solidFill>
                  <a:schemeClr val="tx2"/>
                </a:solidFill>
                <a:latin typeface="+mj-lt"/>
                <a:ea typeface="+mj-ea"/>
                <a:cs typeface="+mj-cs"/>
              </a:defRPr>
            </a:lvl1pPr>
          </a:lstStyle>
          <a:p>
            <a:endParaRPr lang="nb-NO" sz="3200" noProof="0"/>
          </a:p>
        </p:txBody>
      </p:sp>
      <p:graphicFrame>
        <p:nvGraphicFramePr>
          <p:cNvPr id="11" name="Table 10">
            <a:extLst>
              <a:ext uri="{FF2B5EF4-FFF2-40B4-BE49-F238E27FC236}">
                <a16:creationId xmlns:a16="http://schemas.microsoft.com/office/drawing/2014/main" id="{1A09B426-F900-2D65-0207-5AD435CFF748}"/>
              </a:ext>
            </a:extLst>
          </p:cNvPr>
          <p:cNvGraphicFramePr>
            <a:graphicFrameLocks noGrp="1"/>
          </p:cNvGraphicFramePr>
          <p:nvPr/>
        </p:nvGraphicFramePr>
        <p:xfrm>
          <a:off x="803305" y="1312446"/>
          <a:ext cx="8144057" cy="3295681"/>
        </p:xfrm>
        <a:graphic>
          <a:graphicData uri="http://schemas.openxmlformats.org/drawingml/2006/table">
            <a:tbl>
              <a:tblPr firstRow="1" bandRow="1">
                <a:tableStyleId>{5C22544A-7EE6-4342-B048-85BDC9FD1C3A}</a:tableStyleId>
              </a:tblPr>
              <a:tblGrid>
                <a:gridCol w="4068108">
                  <a:extLst>
                    <a:ext uri="{9D8B030D-6E8A-4147-A177-3AD203B41FA5}">
                      <a16:colId xmlns:a16="http://schemas.microsoft.com/office/drawing/2014/main" val="1041582495"/>
                    </a:ext>
                  </a:extLst>
                </a:gridCol>
                <a:gridCol w="4075949">
                  <a:extLst>
                    <a:ext uri="{9D8B030D-6E8A-4147-A177-3AD203B41FA5}">
                      <a16:colId xmlns:a16="http://schemas.microsoft.com/office/drawing/2014/main" val="2191321641"/>
                    </a:ext>
                  </a:extLst>
                </a:gridCol>
              </a:tblGrid>
              <a:tr h="726168">
                <a:tc>
                  <a:txBody>
                    <a:bodyPr/>
                    <a:lstStyle/>
                    <a:p>
                      <a:pPr lvl="0" algn="l">
                        <a:lnSpc>
                          <a:spcPct val="100000"/>
                        </a:lnSpc>
                        <a:spcBef>
                          <a:spcPts val="0"/>
                        </a:spcBef>
                        <a:spcAft>
                          <a:spcPts val="0"/>
                        </a:spcAft>
                        <a:buNone/>
                      </a:pPr>
                      <a:r>
                        <a:rPr lang="nb-NO" sz="1800" b="1" i="0" u="none" strike="noStrike" noProof="0">
                          <a:solidFill>
                            <a:srgbClr val="000000"/>
                          </a:solidFill>
                          <a:latin typeface="Calibri"/>
                        </a:rPr>
                        <a:t>§ 3 første ledd andre punktum (nytt)</a:t>
                      </a:r>
                      <a:endParaRPr lang="nb-NO" sz="1800" b="0" i="0" u="none" strike="noStrike" noProof="0">
                        <a:solidFill>
                          <a:srgbClr val="000000"/>
                        </a:solidFill>
                        <a:latin typeface="Calibri"/>
                      </a:endParaRPr>
                    </a:p>
                    <a:p>
                      <a:pPr lvl="0">
                        <a:buNone/>
                      </a:pPr>
                      <a:endParaRPr lang="nb-NO" noProof="0"/>
                    </a:p>
                  </a:txBody>
                  <a:tcPr/>
                </a:tc>
                <a:tc>
                  <a:txBody>
                    <a:bodyPr/>
                    <a:lstStyle/>
                    <a:p>
                      <a:pPr lvl="0">
                        <a:buNone/>
                      </a:pPr>
                      <a:r>
                        <a:rPr lang="nb-NO" sz="1800" b="1" i="0" u="none" strike="noStrike" noProof="0">
                          <a:solidFill>
                            <a:srgbClr val="000000"/>
                          </a:solidFill>
                          <a:latin typeface="Calibri"/>
                        </a:rPr>
                        <a:t>§ 3 andre ledd (nytt) </a:t>
                      </a:r>
                      <a:endParaRPr lang="nb-NO" noProof="0"/>
                    </a:p>
                  </a:txBody>
                  <a:tcPr/>
                </a:tc>
                <a:extLst>
                  <a:ext uri="{0D108BD9-81ED-4DB2-BD59-A6C34878D82A}">
                    <a16:rowId xmlns:a16="http://schemas.microsoft.com/office/drawing/2014/main" val="932103275"/>
                  </a:ext>
                </a:extLst>
              </a:tr>
              <a:tr h="2569513">
                <a:tc>
                  <a:txBody>
                    <a:bodyPr/>
                    <a:lstStyle/>
                    <a:p>
                      <a:pPr lvl="0">
                        <a:buNone/>
                      </a:pPr>
                      <a:r>
                        <a:rPr lang="nb-NO" sz="1800" b="0" i="0" u="none" strike="noStrike" noProof="0">
                          <a:solidFill>
                            <a:srgbClr val="000000"/>
                          </a:solidFill>
                          <a:latin typeface="Calibri"/>
                        </a:rPr>
                        <a:t>Kommunen skal </a:t>
                      </a:r>
                      <a:r>
                        <a:rPr lang="nb-NO" sz="1800" b="0" i="0" u="none" strike="noStrike" noProof="0" err="1">
                          <a:solidFill>
                            <a:srgbClr val="000000"/>
                          </a:solidFill>
                          <a:latin typeface="Calibri"/>
                        </a:rPr>
                        <a:t>sørgje</a:t>
                      </a:r>
                      <a:r>
                        <a:rPr lang="nb-NO" sz="1800" b="0" i="0" u="none" strike="noStrike" noProof="0">
                          <a:solidFill>
                            <a:srgbClr val="000000"/>
                          </a:solidFill>
                          <a:latin typeface="Calibri"/>
                        </a:rPr>
                        <a:t> for at </a:t>
                      </a:r>
                      <a:r>
                        <a:rPr lang="nb-NO" sz="1800" b="0" i="0" u="none" strike="noStrike" noProof="0" err="1">
                          <a:solidFill>
                            <a:srgbClr val="000000"/>
                          </a:solidFill>
                          <a:latin typeface="Calibri"/>
                        </a:rPr>
                        <a:t>tilbodet</a:t>
                      </a:r>
                      <a:r>
                        <a:rPr lang="nb-NO" sz="1800" b="0" i="0" u="none" strike="noStrike" noProof="0">
                          <a:solidFill>
                            <a:srgbClr val="000000"/>
                          </a:solidFill>
                          <a:latin typeface="Calibri"/>
                        </a:rPr>
                        <a:t> så langt råd er blir lagt til rette slik at det kjem </a:t>
                      </a:r>
                      <a:r>
                        <a:rPr lang="nb-NO" sz="1800" b="0" i="0" u="none" strike="noStrike" noProof="0" err="1">
                          <a:solidFill>
                            <a:srgbClr val="000000"/>
                          </a:solidFill>
                          <a:latin typeface="Calibri"/>
                        </a:rPr>
                        <a:t>dei</a:t>
                      </a:r>
                      <a:r>
                        <a:rPr lang="nb-NO" sz="1800" b="0" i="0" u="none" strike="noStrike" noProof="0">
                          <a:solidFill>
                            <a:srgbClr val="000000"/>
                          </a:solidFill>
                          <a:latin typeface="Calibri"/>
                        </a:rPr>
                        <a:t> individuelle behova til </a:t>
                      </a:r>
                      <a:r>
                        <a:rPr lang="nb-NO" sz="1800" b="0" i="0" u="none" strike="noStrike" noProof="0" err="1">
                          <a:solidFill>
                            <a:srgbClr val="000000"/>
                          </a:solidFill>
                          <a:latin typeface="Calibri"/>
                        </a:rPr>
                        <a:t>brukarane</a:t>
                      </a:r>
                      <a:r>
                        <a:rPr lang="nb-NO" sz="1800" b="0" i="0" u="none" strike="noStrike" noProof="0">
                          <a:solidFill>
                            <a:srgbClr val="000000"/>
                          </a:solidFill>
                          <a:latin typeface="Calibri"/>
                        </a:rPr>
                        <a:t> i møte. </a:t>
                      </a:r>
                      <a:r>
                        <a:rPr lang="nb-NO" sz="1800" b="0" i="0" u="none" strike="noStrike" noProof="0">
                          <a:solidFill>
                            <a:srgbClr val="00B050"/>
                          </a:solidFill>
                          <a:latin typeface="Calibri"/>
                        </a:rPr>
                        <a:t>Er tilrettelegging </a:t>
                      </a:r>
                      <a:r>
                        <a:rPr lang="nb-NO" sz="1800" b="0" i="0" u="none" strike="noStrike" noProof="0" err="1">
                          <a:solidFill>
                            <a:srgbClr val="00B050"/>
                          </a:solidFill>
                          <a:latin typeface="Calibri"/>
                        </a:rPr>
                        <a:t>ikkje</a:t>
                      </a:r>
                      <a:r>
                        <a:rPr lang="nb-NO" sz="1800" b="0" i="0" u="none" strike="noStrike" noProof="0">
                          <a:solidFill>
                            <a:srgbClr val="00B050"/>
                          </a:solidFill>
                          <a:latin typeface="Calibri"/>
                        </a:rPr>
                        <a:t> </a:t>
                      </a:r>
                      <a:r>
                        <a:rPr lang="nb-NO" sz="1800" b="0" i="0" u="none" strike="noStrike" noProof="0" err="1">
                          <a:solidFill>
                            <a:srgbClr val="00B050"/>
                          </a:solidFill>
                          <a:latin typeface="Calibri"/>
                        </a:rPr>
                        <a:t>mogleg</a:t>
                      </a:r>
                      <a:r>
                        <a:rPr lang="nb-NO" sz="1800" b="0" i="0" u="none" strike="noStrike" noProof="0">
                          <a:solidFill>
                            <a:srgbClr val="00B050"/>
                          </a:solidFill>
                          <a:latin typeface="Calibri"/>
                        </a:rPr>
                        <a:t>, skal kommunen </a:t>
                      </a:r>
                      <a:r>
                        <a:rPr lang="nb-NO" sz="1800" b="0" i="0" u="none" strike="noStrike" noProof="0" err="1">
                          <a:solidFill>
                            <a:srgbClr val="00B050"/>
                          </a:solidFill>
                          <a:latin typeface="Calibri"/>
                        </a:rPr>
                        <a:t>sørgje</a:t>
                      </a:r>
                      <a:r>
                        <a:rPr lang="nb-NO" sz="1800" b="0" i="0" u="none" strike="noStrike" noProof="0">
                          <a:solidFill>
                            <a:srgbClr val="00B050"/>
                          </a:solidFill>
                          <a:latin typeface="Calibri"/>
                        </a:rPr>
                        <a:t> for likeverdige alternative </a:t>
                      </a:r>
                      <a:r>
                        <a:rPr lang="nb-NO" sz="1800" b="0" i="0" u="none" strike="noStrike" noProof="0" err="1">
                          <a:solidFill>
                            <a:srgbClr val="00B050"/>
                          </a:solidFill>
                          <a:latin typeface="Calibri"/>
                        </a:rPr>
                        <a:t>krisesentertilbod</a:t>
                      </a:r>
                      <a:r>
                        <a:rPr lang="nb-NO" sz="1800" b="0" i="0" u="none" strike="noStrike" noProof="0">
                          <a:solidFill>
                            <a:srgbClr val="00B050"/>
                          </a:solidFill>
                          <a:latin typeface="Calibri"/>
                        </a:rPr>
                        <a:t> for </a:t>
                      </a:r>
                      <a:r>
                        <a:rPr lang="nb-NO" sz="1800" b="0" i="0" u="none" strike="noStrike" noProof="0" err="1">
                          <a:solidFill>
                            <a:srgbClr val="00B050"/>
                          </a:solidFill>
                          <a:latin typeface="Calibri"/>
                        </a:rPr>
                        <a:t>brukarar</a:t>
                      </a:r>
                      <a:r>
                        <a:rPr lang="nb-NO" sz="1800" b="0" i="0" u="none" strike="noStrike" noProof="0">
                          <a:solidFill>
                            <a:srgbClr val="00B050"/>
                          </a:solidFill>
                          <a:latin typeface="Calibri"/>
                        </a:rPr>
                        <a:t> som </a:t>
                      </a:r>
                      <a:r>
                        <a:rPr lang="nb-NO" sz="1800" b="0" i="0" u="none" strike="noStrike" noProof="0" err="1">
                          <a:solidFill>
                            <a:srgbClr val="00B050"/>
                          </a:solidFill>
                          <a:latin typeface="Calibri"/>
                        </a:rPr>
                        <a:t>ikkje</a:t>
                      </a:r>
                      <a:r>
                        <a:rPr lang="nb-NO" sz="1800" b="0" i="0" u="none" strike="noStrike" noProof="0">
                          <a:solidFill>
                            <a:srgbClr val="00B050"/>
                          </a:solidFill>
                          <a:latin typeface="Calibri"/>
                        </a:rPr>
                        <a:t> kan nytte det </a:t>
                      </a:r>
                      <a:r>
                        <a:rPr lang="nb-NO" sz="1800" b="0" i="0" u="none" strike="noStrike" noProof="0" err="1">
                          <a:solidFill>
                            <a:srgbClr val="00B050"/>
                          </a:solidFill>
                          <a:latin typeface="Calibri"/>
                        </a:rPr>
                        <a:t>vanlege</a:t>
                      </a:r>
                      <a:r>
                        <a:rPr lang="nb-NO" sz="1800" b="0" i="0" u="none" strike="noStrike" noProof="0">
                          <a:solidFill>
                            <a:srgbClr val="00B050"/>
                          </a:solidFill>
                          <a:latin typeface="Calibri"/>
                        </a:rPr>
                        <a:t> </a:t>
                      </a:r>
                      <a:r>
                        <a:rPr lang="nb-NO" sz="1800" b="0" i="0" u="none" strike="noStrike" noProof="0" err="1">
                          <a:solidFill>
                            <a:srgbClr val="00B050"/>
                          </a:solidFill>
                          <a:latin typeface="Calibri"/>
                        </a:rPr>
                        <a:t>tilbodet</a:t>
                      </a:r>
                      <a:r>
                        <a:rPr lang="nb-NO" sz="1800" b="0" i="0" u="none" strike="noStrike" noProof="0">
                          <a:solidFill>
                            <a:srgbClr val="00B050"/>
                          </a:solidFill>
                          <a:latin typeface="Calibri"/>
                        </a:rPr>
                        <a:t> ved krisesenteret.</a:t>
                      </a:r>
                      <a:endParaRPr lang="nb-NO" noProof="0"/>
                    </a:p>
                  </a:txBody>
                  <a:tcPr/>
                </a:tc>
                <a:tc>
                  <a:txBody>
                    <a:bodyPr/>
                    <a:lstStyle/>
                    <a:p>
                      <a:pPr lvl="0">
                        <a:buNone/>
                      </a:pPr>
                      <a:r>
                        <a:rPr lang="nb-NO" sz="1800" b="0" i="0" u="none" strike="noStrike" noProof="0">
                          <a:solidFill>
                            <a:srgbClr val="00B050"/>
                          </a:solidFill>
                          <a:latin typeface="Calibri"/>
                        </a:rPr>
                        <a:t>Dei </a:t>
                      </a:r>
                      <a:r>
                        <a:rPr lang="nb-NO" sz="1800" b="0" i="0" u="none" strike="noStrike" noProof="0" err="1">
                          <a:solidFill>
                            <a:srgbClr val="00B050"/>
                          </a:solidFill>
                          <a:latin typeface="Calibri"/>
                        </a:rPr>
                        <a:t>særskilde</a:t>
                      </a:r>
                      <a:r>
                        <a:rPr lang="nb-NO" sz="1800" b="0" i="0" u="none" strike="noStrike" noProof="0">
                          <a:solidFill>
                            <a:srgbClr val="00B050"/>
                          </a:solidFill>
                          <a:latin typeface="Calibri"/>
                        </a:rPr>
                        <a:t> </a:t>
                      </a:r>
                      <a:r>
                        <a:rPr lang="nb-NO" sz="1800" b="0" i="0" u="none" strike="noStrike" noProof="0" err="1">
                          <a:solidFill>
                            <a:srgbClr val="00B050"/>
                          </a:solidFill>
                          <a:latin typeface="Calibri"/>
                        </a:rPr>
                        <a:t>rettane</a:t>
                      </a:r>
                      <a:r>
                        <a:rPr lang="nb-NO" sz="1800" b="0" i="0" u="none" strike="noStrike" noProof="0">
                          <a:solidFill>
                            <a:srgbClr val="00B050"/>
                          </a:solidFill>
                          <a:latin typeface="Calibri"/>
                        </a:rPr>
                        <a:t> til samiske </a:t>
                      </a:r>
                      <a:r>
                        <a:rPr lang="nb-NO" sz="1800" b="0" i="0" u="none" strike="noStrike" noProof="0" err="1">
                          <a:solidFill>
                            <a:srgbClr val="00B050"/>
                          </a:solidFill>
                          <a:latin typeface="Calibri"/>
                        </a:rPr>
                        <a:t>brukarar</a:t>
                      </a:r>
                      <a:r>
                        <a:rPr lang="nb-NO" sz="1800" b="0" i="0" u="none" strike="noStrike" noProof="0">
                          <a:solidFill>
                            <a:srgbClr val="00B050"/>
                          </a:solidFill>
                          <a:latin typeface="Calibri"/>
                        </a:rPr>
                        <a:t> skal varetakast i </a:t>
                      </a:r>
                      <a:r>
                        <a:rPr lang="nb-NO" sz="1800" b="0" i="0" u="none" strike="noStrike" noProof="0" err="1">
                          <a:solidFill>
                            <a:srgbClr val="00B050"/>
                          </a:solidFill>
                          <a:latin typeface="Calibri"/>
                        </a:rPr>
                        <a:t>krisesentertilbodet</a:t>
                      </a:r>
                      <a:r>
                        <a:rPr lang="nb-NO" sz="1800" b="0" i="0" u="none" strike="noStrike" noProof="0">
                          <a:solidFill>
                            <a:srgbClr val="00B050"/>
                          </a:solidFill>
                          <a:latin typeface="Calibri"/>
                        </a:rPr>
                        <a:t>.</a:t>
                      </a:r>
                      <a:endParaRPr lang="nb-NO" noProof="0"/>
                    </a:p>
                  </a:txBody>
                  <a:tcPr/>
                </a:tc>
                <a:extLst>
                  <a:ext uri="{0D108BD9-81ED-4DB2-BD59-A6C34878D82A}">
                    <a16:rowId xmlns:a16="http://schemas.microsoft.com/office/drawing/2014/main" val="3652801537"/>
                  </a:ext>
                </a:extLst>
              </a:tr>
            </a:tbl>
          </a:graphicData>
        </a:graphic>
      </p:graphicFrame>
      <p:sp>
        <p:nvSpPr>
          <p:cNvPr id="3" name="TextBox 2">
            <a:extLst>
              <a:ext uri="{FF2B5EF4-FFF2-40B4-BE49-F238E27FC236}">
                <a16:creationId xmlns:a16="http://schemas.microsoft.com/office/drawing/2014/main" id="{C6834CAB-7F36-9373-3B80-66B447ABD3E6}"/>
              </a:ext>
            </a:extLst>
          </p:cNvPr>
          <p:cNvSpPr txBox="1"/>
          <p:nvPr/>
        </p:nvSpPr>
        <p:spPr>
          <a:xfrm>
            <a:off x="653142" y="5069632"/>
            <a:ext cx="1004595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err="1">
                <a:ea typeface="Calibri" panose="020F0502020204030204"/>
                <a:cs typeface="Calibri" panose="020F0502020204030204"/>
              </a:rPr>
              <a:t>Vedtak</a:t>
            </a:r>
            <a:r>
              <a:rPr lang="en-US" b="1">
                <a:ea typeface="Calibri" panose="020F0502020204030204"/>
                <a:cs typeface="Calibri" panose="020F0502020204030204"/>
              </a:rPr>
              <a:t> nr. 782 </a:t>
            </a:r>
            <a:r>
              <a:rPr lang="en-US" b="1" err="1">
                <a:ea typeface="Calibri" panose="020F0502020204030204"/>
                <a:cs typeface="Calibri" panose="020F0502020204030204"/>
              </a:rPr>
              <a:t>fattet</a:t>
            </a:r>
            <a:r>
              <a:rPr lang="en-US" b="1">
                <a:ea typeface="Calibri" panose="020F0502020204030204"/>
                <a:cs typeface="Calibri" panose="020F0502020204030204"/>
              </a:rPr>
              <a:t> 7. </a:t>
            </a:r>
            <a:r>
              <a:rPr lang="en-US" b="1" err="1">
                <a:ea typeface="Calibri" panose="020F0502020204030204"/>
                <a:cs typeface="Calibri" panose="020F0502020204030204"/>
              </a:rPr>
              <a:t>juni</a:t>
            </a:r>
            <a:r>
              <a:rPr lang="en-US" b="1">
                <a:ea typeface="Calibri" panose="020F0502020204030204"/>
                <a:cs typeface="Calibri" panose="020F0502020204030204"/>
              </a:rPr>
              <a:t> 2023: </a:t>
            </a:r>
            <a:endParaRPr lang="en-US">
              <a:ea typeface="Calibri" panose="020F0502020204030204"/>
              <a:cs typeface="Calibri" panose="020F0502020204030204"/>
            </a:endParaRPr>
          </a:p>
          <a:p>
            <a:pPr marL="285750" indent="-285750">
              <a:buFont typeface="Arial"/>
              <a:buChar char="•"/>
            </a:pPr>
            <a:endParaRPr lang="en-US">
              <a:ea typeface="Calibri" panose="020F0502020204030204"/>
              <a:cs typeface="Calibri" panose="020F0502020204030204"/>
            </a:endParaRPr>
          </a:p>
          <a:p>
            <a:r>
              <a:rPr lang="en-US">
                <a:ea typeface="Calibri" panose="020F0502020204030204"/>
                <a:cs typeface="Calibri" panose="020F0502020204030204"/>
              </a:rPr>
              <a:t>"Stortinget </a:t>
            </a:r>
            <a:r>
              <a:rPr lang="en-US" err="1">
                <a:ea typeface="Calibri" panose="020F0502020204030204"/>
                <a:cs typeface="Calibri" panose="020F0502020204030204"/>
              </a:rPr>
              <a:t>ber</a:t>
            </a:r>
            <a:r>
              <a:rPr lang="en-US">
                <a:ea typeface="Calibri" panose="020F0502020204030204"/>
                <a:cs typeface="Calibri" panose="020F0502020204030204"/>
              </a:rPr>
              <a:t> </a:t>
            </a:r>
            <a:r>
              <a:rPr lang="en-US" err="1">
                <a:ea typeface="Calibri" panose="020F0502020204030204"/>
                <a:cs typeface="Calibri" panose="020F0502020204030204"/>
              </a:rPr>
              <a:t>regjeringen</a:t>
            </a:r>
            <a:r>
              <a:rPr lang="en-US">
                <a:ea typeface="Calibri" panose="020F0502020204030204"/>
                <a:cs typeface="Calibri" panose="020F0502020204030204"/>
              </a:rPr>
              <a:t> </a:t>
            </a:r>
            <a:r>
              <a:rPr lang="en-US" err="1">
                <a:ea typeface="Calibri" panose="020F0502020204030204"/>
                <a:cs typeface="Calibri" panose="020F0502020204030204"/>
              </a:rPr>
              <a:t>fremme</a:t>
            </a:r>
            <a:r>
              <a:rPr lang="en-US">
                <a:ea typeface="Calibri" panose="020F0502020204030204"/>
                <a:cs typeface="Calibri" panose="020F0502020204030204"/>
              </a:rPr>
              <a:t> </a:t>
            </a:r>
            <a:r>
              <a:rPr lang="en-US" err="1">
                <a:ea typeface="Calibri" panose="020F0502020204030204"/>
                <a:cs typeface="Calibri" panose="020F0502020204030204"/>
              </a:rPr>
              <a:t>forslag</a:t>
            </a:r>
            <a:r>
              <a:rPr lang="en-US">
                <a:ea typeface="Calibri" panose="020F0502020204030204"/>
                <a:cs typeface="Calibri" panose="020F0502020204030204"/>
              </a:rPr>
              <a:t> om </a:t>
            </a:r>
            <a:r>
              <a:rPr lang="en-US" err="1">
                <a:ea typeface="Calibri" panose="020F0502020204030204"/>
                <a:cs typeface="Calibri" panose="020F0502020204030204"/>
              </a:rPr>
              <a:t>endringer</a:t>
            </a:r>
            <a:r>
              <a:rPr lang="en-US">
                <a:ea typeface="Calibri" panose="020F0502020204030204"/>
                <a:cs typeface="Calibri" panose="020F0502020204030204"/>
              </a:rPr>
              <a:t> i krisesenterlova, der </a:t>
            </a:r>
            <a:r>
              <a:rPr lang="en-US" err="1">
                <a:ea typeface="Calibri" panose="020F0502020204030204"/>
                <a:cs typeface="Calibri" panose="020F0502020204030204"/>
              </a:rPr>
              <a:t>kommunens</a:t>
            </a:r>
            <a:r>
              <a:rPr lang="en-US">
                <a:ea typeface="Calibri" panose="020F0502020204030204"/>
                <a:cs typeface="Calibri" panose="020F0502020204030204"/>
              </a:rPr>
              <a:t> </a:t>
            </a:r>
            <a:r>
              <a:rPr lang="en-US" err="1">
                <a:ea typeface="Calibri" panose="020F0502020204030204"/>
                <a:cs typeface="Calibri" panose="020F0502020204030204"/>
              </a:rPr>
              <a:t>ansvar</a:t>
            </a:r>
            <a:r>
              <a:rPr lang="en-US">
                <a:ea typeface="Calibri" panose="020F0502020204030204"/>
                <a:cs typeface="Calibri" panose="020F0502020204030204"/>
              </a:rPr>
              <a:t> for </a:t>
            </a:r>
            <a:r>
              <a:rPr lang="en-US" err="1">
                <a:ea typeface="Calibri" panose="020F0502020204030204"/>
                <a:cs typeface="Calibri" panose="020F0502020204030204"/>
              </a:rPr>
              <a:t>krisesentertilbudet</a:t>
            </a:r>
            <a:r>
              <a:rPr lang="en-US">
                <a:ea typeface="Calibri" panose="020F0502020204030204"/>
                <a:cs typeface="Calibri" panose="020F0502020204030204"/>
              </a:rPr>
              <a:t> </a:t>
            </a:r>
            <a:r>
              <a:rPr lang="en-US" err="1">
                <a:ea typeface="Calibri" panose="020F0502020204030204"/>
                <a:cs typeface="Calibri" panose="020F0502020204030204"/>
              </a:rPr>
              <a:t>til</a:t>
            </a:r>
            <a:r>
              <a:rPr lang="en-US">
                <a:ea typeface="Calibri" panose="020F0502020204030204"/>
                <a:cs typeface="Calibri" panose="020F0502020204030204"/>
              </a:rPr>
              <a:t> </a:t>
            </a:r>
            <a:r>
              <a:rPr lang="en-US" err="1">
                <a:ea typeface="Calibri" panose="020F0502020204030204"/>
                <a:cs typeface="Calibri" panose="020F0502020204030204"/>
              </a:rPr>
              <a:t>utsatte</a:t>
            </a:r>
            <a:r>
              <a:rPr lang="en-US">
                <a:ea typeface="Calibri" panose="020F0502020204030204"/>
                <a:cs typeface="Calibri" panose="020F0502020204030204"/>
              </a:rPr>
              <a:t> </a:t>
            </a:r>
            <a:r>
              <a:rPr lang="en-US" err="1">
                <a:ea typeface="Calibri" panose="020F0502020204030204"/>
                <a:cs typeface="Calibri" panose="020F0502020204030204"/>
              </a:rPr>
              <a:t>grupper</a:t>
            </a:r>
            <a:r>
              <a:rPr lang="en-US">
                <a:ea typeface="Calibri" panose="020F0502020204030204"/>
                <a:cs typeface="Calibri" panose="020F0502020204030204"/>
              </a:rPr>
              <a:t> </a:t>
            </a:r>
            <a:r>
              <a:rPr lang="en-US" err="1">
                <a:ea typeface="Calibri" panose="020F0502020204030204"/>
                <a:cs typeface="Calibri" panose="020F0502020204030204"/>
              </a:rPr>
              <a:t>tydeliggjøres</a:t>
            </a:r>
            <a:r>
              <a:rPr lang="en-US">
                <a:ea typeface="Calibri" panose="020F0502020204030204"/>
                <a:cs typeface="Calibri" panose="020F0502020204030204"/>
              </a:rPr>
              <a:t>." </a:t>
            </a:r>
            <a:endParaRPr lang="en-US"/>
          </a:p>
        </p:txBody>
      </p:sp>
    </p:spTree>
    <p:extLst>
      <p:ext uri="{BB962C8B-B14F-4D97-AF65-F5344CB8AC3E}">
        <p14:creationId xmlns:p14="http://schemas.microsoft.com/office/powerpoint/2010/main" val="539107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953CCAA-C1DF-185F-84E0-E795923C6152}"/>
              </a:ext>
            </a:extLst>
          </p:cNvPr>
          <p:cNvSpPr>
            <a:spLocks noGrp="1"/>
          </p:cNvSpPr>
          <p:nvPr>
            <p:ph type="sldNum" sz="quarter" idx="12"/>
          </p:nvPr>
        </p:nvSpPr>
        <p:spPr/>
        <p:txBody>
          <a:bodyPr/>
          <a:lstStyle/>
          <a:p>
            <a:fld id="{74DC5C6B-5FF5-4C51-B1C4-3E46E479ECBD}" type="slidenum">
              <a:rPr lang="nb-NO" noProof="0" smtClean="0"/>
              <a:t>6</a:t>
            </a:fld>
            <a:endParaRPr lang="nb-NO" noProof="0"/>
          </a:p>
        </p:txBody>
      </p:sp>
      <p:graphicFrame>
        <p:nvGraphicFramePr>
          <p:cNvPr id="6" name="Table 5">
            <a:extLst>
              <a:ext uri="{FF2B5EF4-FFF2-40B4-BE49-F238E27FC236}">
                <a16:creationId xmlns:a16="http://schemas.microsoft.com/office/drawing/2014/main" id="{C4FD9A7F-A0A8-37B2-5AF6-4BE8134DE1C7}"/>
              </a:ext>
            </a:extLst>
          </p:cNvPr>
          <p:cNvGraphicFramePr>
            <a:graphicFrameLocks noGrp="1"/>
          </p:cNvGraphicFramePr>
          <p:nvPr/>
        </p:nvGraphicFramePr>
        <p:xfrm>
          <a:off x="250589" y="1705644"/>
          <a:ext cx="4132225" cy="3230880"/>
        </p:xfrm>
        <a:graphic>
          <a:graphicData uri="http://schemas.openxmlformats.org/drawingml/2006/table">
            <a:tbl>
              <a:tblPr firstRow="1" bandRow="1">
                <a:tableStyleId>{5C22544A-7EE6-4342-B048-85BDC9FD1C3A}</a:tableStyleId>
              </a:tblPr>
              <a:tblGrid>
                <a:gridCol w="4132225">
                  <a:extLst>
                    <a:ext uri="{9D8B030D-6E8A-4147-A177-3AD203B41FA5}">
                      <a16:colId xmlns:a16="http://schemas.microsoft.com/office/drawing/2014/main" val="186408251"/>
                    </a:ext>
                  </a:extLst>
                </a:gridCol>
              </a:tblGrid>
              <a:tr h="365759">
                <a:tc>
                  <a:txBody>
                    <a:bodyPr/>
                    <a:lstStyle/>
                    <a:p>
                      <a:pPr lvl="0">
                        <a:buNone/>
                      </a:pPr>
                      <a:r>
                        <a:rPr lang="nb-NO" sz="2000" b="1" i="0" u="none" strike="noStrike" noProof="0">
                          <a:solidFill>
                            <a:srgbClr val="000000"/>
                          </a:solidFill>
                          <a:latin typeface="Calibri"/>
                        </a:rPr>
                        <a:t>§ 3 første ledd andre punktum (nytt)</a:t>
                      </a:r>
                      <a:endParaRPr lang="nb-NO" sz="2000" noProof="0"/>
                    </a:p>
                  </a:txBody>
                  <a:tcPr/>
                </a:tc>
                <a:extLst>
                  <a:ext uri="{0D108BD9-81ED-4DB2-BD59-A6C34878D82A}">
                    <a16:rowId xmlns:a16="http://schemas.microsoft.com/office/drawing/2014/main" val="1212986872"/>
                  </a:ext>
                </a:extLst>
              </a:tr>
              <a:tr h="370840">
                <a:tc>
                  <a:txBody>
                    <a:bodyPr/>
                    <a:lstStyle/>
                    <a:p>
                      <a:pPr lvl="0">
                        <a:buNone/>
                      </a:pPr>
                      <a:r>
                        <a:rPr lang="nb-NO" sz="2000" b="0" i="0" u="none" strike="noStrike" noProof="0">
                          <a:solidFill>
                            <a:srgbClr val="000000"/>
                          </a:solidFill>
                          <a:latin typeface="Calibri"/>
                        </a:rPr>
                        <a:t>Kommunen skal </a:t>
                      </a:r>
                      <a:r>
                        <a:rPr lang="nb-NO" sz="2000" b="0" i="0" u="none" strike="noStrike" noProof="0" err="1">
                          <a:solidFill>
                            <a:srgbClr val="000000"/>
                          </a:solidFill>
                          <a:latin typeface="Calibri"/>
                        </a:rPr>
                        <a:t>sørgje</a:t>
                      </a:r>
                      <a:r>
                        <a:rPr lang="nb-NO" sz="2000" b="0" i="0" u="none" strike="noStrike" noProof="0">
                          <a:solidFill>
                            <a:srgbClr val="000000"/>
                          </a:solidFill>
                          <a:latin typeface="Calibri"/>
                        </a:rPr>
                        <a:t> for at </a:t>
                      </a:r>
                      <a:r>
                        <a:rPr lang="nb-NO" sz="2000" b="0" i="0" u="none" strike="noStrike" noProof="0" err="1">
                          <a:solidFill>
                            <a:srgbClr val="000000"/>
                          </a:solidFill>
                          <a:latin typeface="Calibri"/>
                        </a:rPr>
                        <a:t>tilbodet</a:t>
                      </a:r>
                      <a:r>
                        <a:rPr lang="nb-NO" sz="2000" b="0" i="0" u="none" strike="noStrike" noProof="0">
                          <a:solidFill>
                            <a:srgbClr val="000000"/>
                          </a:solidFill>
                          <a:latin typeface="Calibri"/>
                        </a:rPr>
                        <a:t> så langt råd er blir lagt til rette slik at det kjem </a:t>
                      </a:r>
                      <a:r>
                        <a:rPr lang="nb-NO" sz="2000" b="0" i="0" u="none" strike="noStrike" noProof="0" err="1">
                          <a:solidFill>
                            <a:srgbClr val="000000"/>
                          </a:solidFill>
                          <a:latin typeface="Calibri"/>
                        </a:rPr>
                        <a:t>dei</a:t>
                      </a:r>
                      <a:r>
                        <a:rPr lang="nb-NO" sz="2000" b="0" i="0" u="none" strike="noStrike" noProof="0">
                          <a:solidFill>
                            <a:srgbClr val="000000"/>
                          </a:solidFill>
                          <a:latin typeface="Calibri"/>
                        </a:rPr>
                        <a:t> individuelle behova til </a:t>
                      </a:r>
                      <a:r>
                        <a:rPr lang="nb-NO" sz="2000" b="0" i="0" u="none" strike="noStrike" noProof="0" err="1">
                          <a:solidFill>
                            <a:srgbClr val="000000"/>
                          </a:solidFill>
                          <a:latin typeface="Calibri"/>
                        </a:rPr>
                        <a:t>brukarane</a:t>
                      </a:r>
                      <a:r>
                        <a:rPr lang="nb-NO" sz="2000" b="0" i="0" u="none" strike="noStrike" noProof="0">
                          <a:solidFill>
                            <a:srgbClr val="000000"/>
                          </a:solidFill>
                          <a:latin typeface="Calibri"/>
                        </a:rPr>
                        <a:t> i møte. </a:t>
                      </a:r>
                      <a:r>
                        <a:rPr lang="nb-NO" sz="2000" b="0" i="0" u="none" strike="noStrike" noProof="0">
                          <a:solidFill>
                            <a:srgbClr val="00B050"/>
                          </a:solidFill>
                          <a:latin typeface="Calibri"/>
                        </a:rPr>
                        <a:t>Er tilrettelegging </a:t>
                      </a:r>
                      <a:r>
                        <a:rPr lang="nb-NO" sz="2000" b="0" i="0" u="none" strike="noStrike" noProof="0" err="1">
                          <a:solidFill>
                            <a:srgbClr val="00B050"/>
                          </a:solidFill>
                          <a:latin typeface="Calibri"/>
                        </a:rPr>
                        <a:t>ikkje</a:t>
                      </a:r>
                      <a:r>
                        <a:rPr lang="nb-NO" sz="2000" b="0" i="0" u="none" strike="noStrike" noProof="0">
                          <a:solidFill>
                            <a:srgbClr val="00B050"/>
                          </a:solidFill>
                          <a:latin typeface="Calibri"/>
                        </a:rPr>
                        <a:t> </a:t>
                      </a:r>
                      <a:r>
                        <a:rPr lang="nb-NO" sz="2000" b="0" i="0" u="none" strike="noStrike" noProof="0" err="1">
                          <a:solidFill>
                            <a:srgbClr val="00B050"/>
                          </a:solidFill>
                          <a:latin typeface="Calibri"/>
                        </a:rPr>
                        <a:t>mogleg</a:t>
                      </a:r>
                      <a:r>
                        <a:rPr lang="nb-NO" sz="2000" b="0" i="0" u="none" strike="noStrike" noProof="0">
                          <a:solidFill>
                            <a:srgbClr val="00B050"/>
                          </a:solidFill>
                          <a:latin typeface="Calibri"/>
                        </a:rPr>
                        <a:t>, skal kommunen </a:t>
                      </a:r>
                      <a:r>
                        <a:rPr lang="nb-NO" sz="2000" b="0" i="0" u="none" strike="noStrike" noProof="0" err="1">
                          <a:solidFill>
                            <a:srgbClr val="00B050"/>
                          </a:solidFill>
                          <a:latin typeface="Calibri"/>
                        </a:rPr>
                        <a:t>sørgje</a:t>
                      </a:r>
                      <a:r>
                        <a:rPr lang="nb-NO" sz="2000" b="0" i="0" u="none" strike="noStrike" noProof="0">
                          <a:solidFill>
                            <a:srgbClr val="00B050"/>
                          </a:solidFill>
                          <a:latin typeface="Calibri"/>
                        </a:rPr>
                        <a:t> for likeverdige alternative </a:t>
                      </a:r>
                      <a:r>
                        <a:rPr lang="nb-NO" sz="2000" b="0" i="0" u="none" strike="noStrike" noProof="0" err="1">
                          <a:solidFill>
                            <a:srgbClr val="00B050"/>
                          </a:solidFill>
                          <a:latin typeface="Calibri"/>
                        </a:rPr>
                        <a:t>krisesentertilbod</a:t>
                      </a:r>
                      <a:r>
                        <a:rPr lang="nb-NO" sz="2000" b="0" i="0" u="none" strike="noStrike" noProof="0">
                          <a:solidFill>
                            <a:srgbClr val="00B050"/>
                          </a:solidFill>
                          <a:latin typeface="Calibri"/>
                        </a:rPr>
                        <a:t> for </a:t>
                      </a:r>
                      <a:r>
                        <a:rPr lang="nb-NO" sz="2000" b="0" i="0" u="none" strike="noStrike" noProof="0" err="1">
                          <a:solidFill>
                            <a:srgbClr val="00B050"/>
                          </a:solidFill>
                          <a:latin typeface="Calibri"/>
                        </a:rPr>
                        <a:t>brukarar</a:t>
                      </a:r>
                      <a:r>
                        <a:rPr lang="nb-NO" sz="2000" b="0" i="0" u="none" strike="noStrike" noProof="0">
                          <a:solidFill>
                            <a:srgbClr val="00B050"/>
                          </a:solidFill>
                          <a:latin typeface="Calibri"/>
                        </a:rPr>
                        <a:t> som </a:t>
                      </a:r>
                      <a:r>
                        <a:rPr lang="nb-NO" sz="2000" b="0" i="0" u="none" strike="noStrike" noProof="0" err="1">
                          <a:solidFill>
                            <a:srgbClr val="00B050"/>
                          </a:solidFill>
                          <a:latin typeface="Calibri"/>
                        </a:rPr>
                        <a:t>ikkje</a:t>
                      </a:r>
                      <a:r>
                        <a:rPr lang="nb-NO" sz="2000" b="0" i="0" u="none" strike="noStrike" noProof="0">
                          <a:solidFill>
                            <a:srgbClr val="00B050"/>
                          </a:solidFill>
                          <a:latin typeface="Calibri"/>
                        </a:rPr>
                        <a:t> kan nytte det </a:t>
                      </a:r>
                      <a:r>
                        <a:rPr lang="nb-NO" sz="2000" b="0" i="0" u="none" strike="noStrike" noProof="0" err="1">
                          <a:solidFill>
                            <a:srgbClr val="00B050"/>
                          </a:solidFill>
                          <a:latin typeface="Calibri"/>
                        </a:rPr>
                        <a:t>vanlege</a:t>
                      </a:r>
                      <a:r>
                        <a:rPr lang="nb-NO" sz="2000" b="0" i="0" u="none" strike="noStrike" noProof="0">
                          <a:solidFill>
                            <a:srgbClr val="00B050"/>
                          </a:solidFill>
                          <a:latin typeface="Calibri"/>
                        </a:rPr>
                        <a:t> </a:t>
                      </a:r>
                      <a:r>
                        <a:rPr lang="nb-NO" sz="2000" b="0" i="0" u="none" strike="noStrike" noProof="0" err="1">
                          <a:solidFill>
                            <a:srgbClr val="00B050"/>
                          </a:solidFill>
                          <a:latin typeface="Calibri"/>
                        </a:rPr>
                        <a:t>tilbodet</a:t>
                      </a:r>
                      <a:r>
                        <a:rPr lang="nb-NO" sz="2000" b="0" i="0" u="none" strike="noStrike" noProof="0">
                          <a:solidFill>
                            <a:srgbClr val="00B050"/>
                          </a:solidFill>
                          <a:latin typeface="Calibri"/>
                        </a:rPr>
                        <a:t> ved krisesenteret.</a:t>
                      </a:r>
                      <a:endParaRPr lang="nb-NO" sz="2000" noProof="0"/>
                    </a:p>
                  </a:txBody>
                  <a:tcPr/>
                </a:tc>
                <a:extLst>
                  <a:ext uri="{0D108BD9-81ED-4DB2-BD59-A6C34878D82A}">
                    <a16:rowId xmlns:a16="http://schemas.microsoft.com/office/drawing/2014/main" val="3003029995"/>
                  </a:ext>
                </a:extLst>
              </a:tr>
            </a:tbl>
          </a:graphicData>
        </a:graphic>
      </p:graphicFrame>
      <p:sp>
        <p:nvSpPr>
          <p:cNvPr id="7" name="TextBox 6">
            <a:extLst>
              <a:ext uri="{FF2B5EF4-FFF2-40B4-BE49-F238E27FC236}">
                <a16:creationId xmlns:a16="http://schemas.microsoft.com/office/drawing/2014/main" id="{C344CC59-9B4A-6B1D-209E-3DA5D53668A6}"/>
              </a:ext>
            </a:extLst>
          </p:cNvPr>
          <p:cNvSpPr txBox="1"/>
          <p:nvPr/>
        </p:nvSpPr>
        <p:spPr>
          <a:xfrm>
            <a:off x="4655892" y="2422921"/>
            <a:ext cx="689113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Det alternative krisesentertilbudet må følge alle kravene i krisesenterloven</a:t>
            </a:r>
          </a:p>
        </p:txBody>
      </p:sp>
      <p:sp>
        <p:nvSpPr>
          <p:cNvPr id="8" name="TextBox 7">
            <a:extLst>
              <a:ext uri="{FF2B5EF4-FFF2-40B4-BE49-F238E27FC236}">
                <a16:creationId xmlns:a16="http://schemas.microsoft.com/office/drawing/2014/main" id="{06172C8F-DBFE-6A41-00DE-2396A8D0F53A}"/>
              </a:ext>
            </a:extLst>
          </p:cNvPr>
          <p:cNvSpPr txBox="1"/>
          <p:nvPr/>
        </p:nvSpPr>
        <p:spPr>
          <a:xfrm>
            <a:off x="4655531" y="3195652"/>
            <a:ext cx="617882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Departementet: Midlertidige botilbud og botilbud for bostedsløse oppfyller ikke kravene i krisesenterloven. </a:t>
            </a:r>
          </a:p>
        </p:txBody>
      </p:sp>
      <p:sp>
        <p:nvSpPr>
          <p:cNvPr id="3" name="TekstSylinder 2">
            <a:extLst>
              <a:ext uri="{FF2B5EF4-FFF2-40B4-BE49-F238E27FC236}">
                <a16:creationId xmlns:a16="http://schemas.microsoft.com/office/drawing/2014/main" id="{52C0713C-D8C7-8E9E-8C8B-B3FF9D6E3AE9}"/>
              </a:ext>
            </a:extLst>
          </p:cNvPr>
          <p:cNvSpPr txBox="1"/>
          <p:nvPr/>
        </p:nvSpPr>
        <p:spPr>
          <a:xfrm>
            <a:off x="4657562" y="1705644"/>
            <a:ext cx="648629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Alternative krisesentertilbud </a:t>
            </a:r>
            <a:r>
              <a:rPr lang="nb-NO" u="sng" noProof="0">
                <a:ea typeface="Calibri" panose="020F0502020204030204"/>
                <a:cs typeface="Calibri" panose="020F0502020204030204"/>
              </a:rPr>
              <a:t>kun</a:t>
            </a:r>
            <a:r>
              <a:rPr lang="nb-NO" noProof="0">
                <a:ea typeface="Calibri" panose="020F0502020204030204"/>
                <a:cs typeface="Calibri" panose="020F0502020204030204"/>
              </a:rPr>
              <a:t> der det ikke er mulig med annen tilrettelegging</a:t>
            </a:r>
          </a:p>
        </p:txBody>
      </p:sp>
      <p:sp>
        <p:nvSpPr>
          <p:cNvPr id="5" name="TextBox 4">
            <a:extLst>
              <a:ext uri="{FF2B5EF4-FFF2-40B4-BE49-F238E27FC236}">
                <a16:creationId xmlns:a16="http://schemas.microsoft.com/office/drawing/2014/main" id="{79E41FA1-890D-8ACA-59DD-39EE67648CC0}"/>
              </a:ext>
            </a:extLst>
          </p:cNvPr>
          <p:cNvSpPr txBox="1"/>
          <p:nvPr/>
        </p:nvSpPr>
        <p:spPr>
          <a:xfrm>
            <a:off x="4660900" y="4038600"/>
            <a:ext cx="5664199"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Enkelte grupper kan ikke rutinemessig henvises til et alternativt krisesentertilbud. </a:t>
            </a:r>
          </a:p>
        </p:txBody>
      </p:sp>
      <p:sp>
        <p:nvSpPr>
          <p:cNvPr id="9" name="Title 1">
            <a:extLst>
              <a:ext uri="{FF2B5EF4-FFF2-40B4-BE49-F238E27FC236}">
                <a16:creationId xmlns:a16="http://schemas.microsoft.com/office/drawing/2014/main" id="{9DFAFD19-58D0-B5A9-3A5E-F89980173E2C}"/>
              </a:ext>
            </a:extLst>
          </p:cNvPr>
          <p:cNvSpPr txBox="1">
            <a:spLocks/>
          </p:cNvSpPr>
          <p:nvPr/>
        </p:nvSpPr>
        <p:spPr>
          <a:xfrm>
            <a:off x="673909" y="662416"/>
            <a:ext cx="10463784" cy="1052596"/>
          </a:xfrm>
          <a:prstGeom prst="rect">
            <a:avLst/>
          </a:prstGeom>
        </p:spPr>
        <p:txBody>
          <a:bodyPr/>
          <a:lstStyle>
            <a:lvl1pPr algn="l" defTabSz="914400" rtl="0" eaLnBrk="1" latinLnBrk="0" hangingPunct="1">
              <a:lnSpc>
                <a:spcPct val="90000"/>
              </a:lnSpc>
              <a:spcBef>
                <a:spcPts val="0"/>
              </a:spcBef>
              <a:buNone/>
              <a:defRPr sz="3800" b="1" kern="1200">
                <a:solidFill>
                  <a:schemeClr val="tx2"/>
                </a:solidFill>
                <a:latin typeface="+mj-lt"/>
                <a:ea typeface="+mj-ea"/>
                <a:cs typeface="+mj-cs"/>
              </a:defRPr>
            </a:lvl1pPr>
          </a:lstStyle>
          <a:p>
            <a:r>
              <a:rPr lang="nb-NO" sz="2800">
                <a:solidFill>
                  <a:schemeClr val="tx1"/>
                </a:solidFill>
                <a:ea typeface="Calibri"/>
                <a:cs typeface="Calibri"/>
              </a:rPr>
              <a:t>Krisesenterlova § 3 Individuell tilrettelegging av tilbudet</a:t>
            </a:r>
          </a:p>
          <a:p>
            <a:endParaRPr lang="nb-NO" sz="2800">
              <a:ea typeface="Calibri"/>
              <a:cs typeface="Calibri"/>
            </a:endParaRPr>
          </a:p>
        </p:txBody>
      </p:sp>
    </p:spTree>
    <p:extLst>
      <p:ext uri="{BB962C8B-B14F-4D97-AF65-F5344CB8AC3E}">
        <p14:creationId xmlns:p14="http://schemas.microsoft.com/office/powerpoint/2010/main" val="5733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E8503B9-52C9-BF2B-0F5A-17A0B5EDECC5}"/>
              </a:ext>
            </a:extLst>
          </p:cNvPr>
          <p:cNvSpPr>
            <a:spLocks noGrp="1"/>
          </p:cNvSpPr>
          <p:nvPr>
            <p:ph type="sldNum" sz="quarter" idx="12"/>
          </p:nvPr>
        </p:nvSpPr>
        <p:spPr/>
        <p:txBody>
          <a:bodyPr/>
          <a:lstStyle/>
          <a:p>
            <a:fld id="{74DC5C6B-5FF5-4C51-B1C4-3E46E479ECBD}" type="slidenum">
              <a:rPr lang="nb-NO" noProof="0" smtClean="0"/>
              <a:t>7</a:t>
            </a:fld>
            <a:endParaRPr lang="nb-NO" noProof="0"/>
          </a:p>
        </p:txBody>
      </p:sp>
      <p:graphicFrame>
        <p:nvGraphicFramePr>
          <p:cNvPr id="4" name="Table 3">
            <a:extLst>
              <a:ext uri="{FF2B5EF4-FFF2-40B4-BE49-F238E27FC236}">
                <a16:creationId xmlns:a16="http://schemas.microsoft.com/office/drawing/2014/main" id="{5DD8BB61-9CE4-CEEC-7730-67EB3C99BF68}"/>
              </a:ext>
            </a:extLst>
          </p:cNvPr>
          <p:cNvGraphicFramePr>
            <a:graphicFrameLocks noGrp="1"/>
          </p:cNvGraphicFramePr>
          <p:nvPr>
            <p:extLst>
              <p:ext uri="{D42A27DB-BD31-4B8C-83A1-F6EECF244321}">
                <p14:modId xmlns:p14="http://schemas.microsoft.com/office/powerpoint/2010/main" val="2734940381"/>
              </p:ext>
            </p:extLst>
          </p:nvPr>
        </p:nvGraphicFramePr>
        <p:xfrm>
          <a:off x="565548" y="1712420"/>
          <a:ext cx="3526797" cy="1867275"/>
        </p:xfrm>
        <a:graphic>
          <a:graphicData uri="http://schemas.openxmlformats.org/drawingml/2006/table">
            <a:tbl>
              <a:tblPr firstRow="1" bandRow="1">
                <a:tableStyleId>{5C22544A-7EE6-4342-B048-85BDC9FD1C3A}</a:tableStyleId>
              </a:tblPr>
              <a:tblGrid>
                <a:gridCol w="3526797">
                  <a:extLst>
                    <a:ext uri="{9D8B030D-6E8A-4147-A177-3AD203B41FA5}">
                      <a16:colId xmlns:a16="http://schemas.microsoft.com/office/drawing/2014/main" val="186408251"/>
                    </a:ext>
                  </a:extLst>
                </a:gridCol>
              </a:tblGrid>
              <a:tr h="323078">
                <a:tc>
                  <a:txBody>
                    <a:bodyPr/>
                    <a:lstStyle/>
                    <a:p>
                      <a:pPr lvl="0">
                        <a:buNone/>
                      </a:pPr>
                      <a:r>
                        <a:rPr lang="nb-NO" sz="2000" b="1" i="0" u="none" strike="noStrike" noProof="0">
                          <a:solidFill>
                            <a:srgbClr val="000000"/>
                          </a:solidFill>
                          <a:latin typeface="Calibri"/>
                        </a:rPr>
                        <a:t>§ 3 andre ledd (nytt)</a:t>
                      </a:r>
                      <a:endParaRPr lang="nb-NO" sz="2000" noProof="0"/>
                    </a:p>
                  </a:txBody>
                  <a:tcPr/>
                </a:tc>
                <a:extLst>
                  <a:ext uri="{0D108BD9-81ED-4DB2-BD59-A6C34878D82A}">
                    <a16:rowId xmlns:a16="http://schemas.microsoft.com/office/drawing/2014/main" val="1212986872"/>
                  </a:ext>
                </a:extLst>
              </a:tr>
              <a:tr h="1471035">
                <a:tc>
                  <a:txBody>
                    <a:bodyPr/>
                    <a:lstStyle/>
                    <a:p>
                      <a:pPr lvl="0" algn="l">
                        <a:lnSpc>
                          <a:spcPct val="100000"/>
                        </a:lnSpc>
                        <a:spcBef>
                          <a:spcPts val="0"/>
                        </a:spcBef>
                        <a:spcAft>
                          <a:spcPts val="0"/>
                        </a:spcAft>
                        <a:buNone/>
                      </a:pPr>
                      <a:r>
                        <a:rPr lang="nb-NO" sz="2000" b="0" i="0" u="none" strike="noStrike" noProof="0">
                          <a:solidFill>
                            <a:srgbClr val="00B050"/>
                          </a:solidFill>
                          <a:latin typeface="Calibri"/>
                        </a:rPr>
                        <a:t>Dei </a:t>
                      </a:r>
                      <a:r>
                        <a:rPr lang="nb-NO" sz="2000" b="0" i="0" u="none" strike="noStrike" noProof="0" err="1">
                          <a:solidFill>
                            <a:srgbClr val="00B050"/>
                          </a:solidFill>
                          <a:latin typeface="Calibri"/>
                        </a:rPr>
                        <a:t>særskilde</a:t>
                      </a:r>
                      <a:r>
                        <a:rPr lang="nb-NO" sz="2000" b="0" i="0" u="none" strike="noStrike" noProof="0">
                          <a:solidFill>
                            <a:srgbClr val="00B050"/>
                          </a:solidFill>
                          <a:latin typeface="Calibri"/>
                        </a:rPr>
                        <a:t> </a:t>
                      </a:r>
                      <a:r>
                        <a:rPr lang="nb-NO" sz="2000" b="0" i="0" u="none" strike="noStrike" noProof="0" err="1">
                          <a:solidFill>
                            <a:srgbClr val="00B050"/>
                          </a:solidFill>
                          <a:latin typeface="Calibri"/>
                        </a:rPr>
                        <a:t>rettane</a:t>
                      </a:r>
                      <a:r>
                        <a:rPr lang="nb-NO" sz="2000" b="0" i="0" u="none" strike="noStrike" noProof="0">
                          <a:solidFill>
                            <a:srgbClr val="00B050"/>
                          </a:solidFill>
                          <a:latin typeface="Calibri"/>
                        </a:rPr>
                        <a:t> til samiske </a:t>
                      </a:r>
                      <a:r>
                        <a:rPr lang="nb-NO" sz="2000" b="0" i="0" u="none" strike="noStrike" noProof="0" err="1">
                          <a:solidFill>
                            <a:srgbClr val="00B050"/>
                          </a:solidFill>
                          <a:latin typeface="Calibri"/>
                        </a:rPr>
                        <a:t>brukarar</a:t>
                      </a:r>
                      <a:r>
                        <a:rPr lang="nb-NO" sz="2000" b="0" i="0" u="none" strike="noStrike" noProof="0">
                          <a:solidFill>
                            <a:srgbClr val="00B050"/>
                          </a:solidFill>
                          <a:latin typeface="Calibri"/>
                        </a:rPr>
                        <a:t> skal varetakast i </a:t>
                      </a:r>
                      <a:r>
                        <a:rPr lang="nb-NO" sz="2000" b="0" i="0" u="none" strike="noStrike" noProof="0" err="1">
                          <a:solidFill>
                            <a:srgbClr val="00B050"/>
                          </a:solidFill>
                          <a:latin typeface="Calibri"/>
                        </a:rPr>
                        <a:t>krisesentertilbodet</a:t>
                      </a:r>
                      <a:r>
                        <a:rPr lang="nb-NO" sz="2000" b="0" i="0" u="none" strike="noStrike" noProof="0">
                          <a:solidFill>
                            <a:srgbClr val="00B050"/>
                          </a:solidFill>
                          <a:latin typeface="Calibri"/>
                        </a:rPr>
                        <a:t>.</a:t>
                      </a:r>
                      <a:endParaRPr lang="nb-NO" sz="2000" b="0" i="0" u="none" strike="noStrike" noProof="0">
                        <a:solidFill>
                          <a:srgbClr val="000000"/>
                        </a:solidFill>
                        <a:latin typeface="Calibri"/>
                      </a:endParaRPr>
                    </a:p>
                    <a:p>
                      <a:pPr lvl="0">
                        <a:buNone/>
                      </a:pPr>
                      <a:endParaRPr lang="nb-NO" sz="2400" b="0" i="0" u="none" strike="noStrike" noProof="0">
                        <a:solidFill>
                          <a:srgbClr val="00B050"/>
                        </a:solidFill>
                        <a:latin typeface="Calibri"/>
                      </a:endParaRPr>
                    </a:p>
                  </a:txBody>
                  <a:tcPr/>
                </a:tc>
                <a:extLst>
                  <a:ext uri="{0D108BD9-81ED-4DB2-BD59-A6C34878D82A}">
                    <a16:rowId xmlns:a16="http://schemas.microsoft.com/office/drawing/2014/main" val="3003029995"/>
                  </a:ext>
                </a:extLst>
              </a:tr>
            </a:tbl>
          </a:graphicData>
        </a:graphic>
      </p:graphicFrame>
      <p:sp>
        <p:nvSpPr>
          <p:cNvPr id="7" name="TextBox 6">
            <a:extLst>
              <a:ext uri="{FF2B5EF4-FFF2-40B4-BE49-F238E27FC236}">
                <a16:creationId xmlns:a16="http://schemas.microsoft.com/office/drawing/2014/main" id="{4EE9B86E-C1E1-CFBB-FA74-01B6E38EE69C}"/>
              </a:ext>
            </a:extLst>
          </p:cNvPr>
          <p:cNvSpPr txBox="1"/>
          <p:nvPr/>
        </p:nvSpPr>
        <p:spPr>
          <a:xfrm>
            <a:off x="4248816" y="1729370"/>
            <a:ext cx="507331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Hva kreves?</a:t>
            </a:r>
          </a:p>
        </p:txBody>
      </p:sp>
      <p:sp>
        <p:nvSpPr>
          <p:cNvPr id="8" name="TextBox 7">
            <a:extLst>
              <a:ext uri="{FF2B5EF4-FFF2-40B4-BE49-F238E27FC236}">
                <a16:creationId xmlns:a16="http://schemas.microsoft.com/office/drawing/2014/main" id="{6F889AD7-6622-F1C3-36F7-3C1FDA8E6F90}"/>
              </a:ext>
            </a:extLst>
          </p:cNvPr>
          <p:cNvSpPr txBox="1"/>
          <p:nvPr/>
        </p:nvSpPr>
        <p:spPr>
          <a:xfrm>
            <a:off x="4251157" y="2172417"/>
            <a:ext cx="7424742"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nb-NO" noProof="0">
                <a:ea typeface="Calibri"/>
                <a:cs typeface="Calibri"/>
              </a:rPr>
              <a:t>Samiske markører, som f.eks. samiske flagg, leker og bøker og ansatte med kjennskap til samiske spørsmål. </a:t>
            </a:r>
          </a:p>
        </p:txBody>
      </p:sp>
      <p:sp>
        <p:nvSpPr>
          <p:cNvPr id="9" name="TextBox 8">
            <a:extLst>
              <a:ext uri="{FF2B5EF4-FFF2-40B4-BE49-F238E27FC236}">
                <a16:creationId xmlns:a16="http://schemas.microsoft.com/office/drawing/2014/main" id="{7B3C1317-1648-E02E-EAF7-94CA6AAAC74A}"/>
              </a:ext>
            </a:extLst>
          </p:cNvPr>
          <p:cNvSpPr txBox="1"/>
          <p:nvPr/>
        </p:nvSpPr>
        <p:spPr>
          <a:xfrm>
            <a:off x="4248816" y="2966179"/>
            <a:ext cx="7519736"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nb-NO" noProof="0">
                <a:ea typeface="Calibri" panose="020F0502020204030204"/>
                <a:cs typeface="Calibri" panose="020F0502020204030204"/>
              </a:rPr>
              <a:t>Kommuner der en viss andel av innbyggerne har samisk bakgrunn: Samisktalende ansatte med god kjennskap til de samiske samfunnsstrukturene. </a:t>
            </a:r>
          </a:p>
        </p:txBody>
      </p:sp>
      <p:sp>
        <p:nvSpPr>
          <p:cNvPr id="11" name="TextBox 10">
            <a:extLst>
              <a:ext uri="{FF2B5EF4-FFF2-40B4-BE49-F238E27FC236}">
                <a16:creationId xmlns:a16="http://schemas.microsoft.com/office/drawing/2014/main" id="{A848DD55-746F-5113-810A-DEECF56986D1}"/>
              </a:ext>
            </a:extLst>
          </p:cNvPr>
          <p:cNvSpPr txBox="1"/>
          <p:nvPr/>
        </p:nvSpPr>
        <p:spPr>
          <a:xfrm>
            <a:off x="4293494" y="4163919"/>
            <a:ext cx="754520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nb-NO" noProof="0">
                <a:ea typeface="Calibri" panose="020F0502020204030204"/>
                <a:cs typeface="Calibri" panose="020F0502020204030204"/>
              </a:rPr>
              <a:t>Plikt til å tilby kvalifisert tolk, jf. krisesenterloven § 3 fjerde ledd. </a:t>
            </a:r>
          </a:p>
        </p:txBody>
      </p:sp>
      <p:pic>
        <p:nvPicPr>
          <p:cNvPr id="3" name="Bilde 2" descr="Et bilde som inneholder flagg, himmel, sky, utendørs&#10;&#10;KI-generert innhold kan være feil.">
            <a:extLst>
              <a:ext uri="{FF2B5EF4-FFF2-40B4-BE49-F238E27FC236}">
                <a16:creationId xmlns:a16="http://schemas.microsoft.com/office/drawing/2014/main" id="{91A66ED9-C406-7D8F-5C4E-E64A48095EB8}"/>
              </a:ext>
            </a:extLst>
          </p:cNvPr>
          <p:cNvPicPr>
            <a:picLocks noChangeAspect="1"/>
          </p:cNvPicPr>
          <p:nvPr/>
        </p:nvPicPr>
        <p:blipFill>
          <a:blip r:embed="rId3"/>
          <a:stretch>
            <a:fillRect/>
          </a:stretch>
        </p:blipFill>
        <p:spPr>
          <a:xfrm>
            <a:off x="8179369" y="467983"/>
            <a:ext cx="3073550" cy="1557003"/>
          </a:xfrm>
          <a:prstGeom prst="rect">
            <a:avLst/>
          </a:prstGeom>
        </p:spPr>
      </p:pic>
      <p:sp>
        <p:nvSpPr>
          <p:cNvPr id="6" name="Title 1">
            <a:extLst>
              <a:ext uri="{FF2B5EF4-FFF2-40B4-BE49-F238E27FC236}">
                <a16:creationId xmlns:a16="http://schemas.microsoft.com/office/drawing/2014/main" id="{E72843AB-2021-F099-AD93-ADEF91D01EC9}"/>
              </a:ext>
            </a:extLst>
          </p:cNvPr>
          <p:cNvSpPr txBox="1">
            <a:spLocks/>
          </p:cNvSpPr>
          <p:nvPr/>
        </p:nvSpPr>
        <p:spPr>
          <a:xfrm>
            <a:off x="558890" y="676793"/>
            <a:ext cx="7401407" cy="1052596"/>
          </a:xfrm>
          <a:prstGeom prst="rect">
            <a:avLst/>
          </a:prstGeom>
        </p:spPr>
        <p:txBody>
          <a:bodyPr lIns="91440" tIns="45720" rIns="91440" bIns="45720" anchor="t"/>
          <a:lstStyle>
            <a:lvl1pPr algn="l" defTabSz="914400" rtl="0" eaLnBrk="1" latinLnBrk="0" hangingPunct="1">
              <a:lnSpc>
                <a:spcPct val="90000"/>
              </a:lnSpc>
              <a:spcBef>
                <a:spcPts val="0"/>
              </a:spcBef>
              <a:buNone/>
              <a:defRPr sz="3800" b="1" kern="1200">
                <a:solidFill>
                  <a:schemeClr val="tx2"/>
                </a:solidFill>
                <a:latin typeface="+mj-lt"/>
                <a:ea typeface="+mj-ea"/>
                <a:cs typeface="+mj-cs"/>
              </a:defRPr>
            </a:lvl1pPr>
          </a:lstStyle>
          <a:p>
            <a:r>
              <a:rPr lang="nb-NO" sz="2800">
                <a:solidFill>
                  <a:schemeClr val="tx1"/>
                </a:solidFill>
                <a:ea typeface="Calibri"/>
                <a:cs typeface="Calibri"/>
              </a:rPr>
              <a:t>Krisesenterlova § 3 Individuell tilrettelegging av tilbudet</a:t>
            </a:r>
          </a:p>
          <a:p>
            <a:endParaRPr lang="nb-NO" sz="2800">
              <a:ea typeface="Calibri"/>
              <a:cs typeface="Calibri"/>
            </a:endParaRPr>
          </a:p>
        </p:txBody>
      </p:sp>
    </p:spTree>
    <p:extLst>
      <p:ext uri="{BB962C8B-B14F-4D97-AF65-F5344CB8AC3E}">
        <p14:creationId xmlns:p14="http://schemas.microsoft.com/office/powerpoint/2010/main" val="178776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405AA49F-9B22-E6F3-6692-2ED3C49A4238}"/>
              </a:ext>
            </a:extLst>
          </p:cNvPr>
          <p:cNvSpPr>
            <a:spLocks noGrp="1"/>
          </p:cNvSpPr>
          <p:nvPr>
            <p:ph type="title"/>
          </p:nvPr>
        </p:nvSpPr>
        <p:spPr>
          <a:xfrm>
            <a:off x="935642" y="0"/>
            <a:ext cx="11815475" cy="843188"/>
          </a:xfrm>
        </p:spPr>
        <p:txBody>
          <a:bodyPr>
            <a:normAutofit/>
          </a:bodyPr>
          <a:lstStyle/>
          <a:p>
            <a:r>
              <a:rPr lang="nb-NO" sz="2800" noProof="0"/>
              <a:t>Ny krisesenterlova § 5 a Behandling av personopplysninger</a:t>
            </a:r>
            <a:endParaRPr lang="nb-NO" sz="2800" noProof="0">
              <a:ea typeface="Calibri"/>
              <a:cs typeface="Calibri"/>
            </a:endParaRPr>
          </a:p>
        </p:txBody>
      </p:sp>
      <p:sp>
        <p:nvSpPr>
          <p:cNvPr id="2" name="TekstSylinder 1">
            <a:extLst>
              <a:ext uri="{FF2B5EF4-FFF2-40B4-BE49-F238E27FC236}">
                <a16:creationId xmlns:a16="http://schemas.microsoft.com/office/drawing/2014/main" id="{C4659778-672C-B1A7-6BE9-F534E882380E}"/>
              </a:ext>
            </a:extLst>
          </p:cNvPr>
          <p:cNvSpPr txBox="1"/>
          <p:nvPr/>
        </p:nvSpPr>
        <p:spPr>
          <a:xfrm>
            <a:off x="6487120" y="1625518"/>
            <a:ext cx="5351831" cy="3416320"/>
          </a:xfrm>
          <a:prstGeom prst="rect">
            <a:avLst/>
          </a:prstGeom>
          <a:noFill/>
        </p:spPr>
        <p:txBody>
          <a:bodyPr wrap="square" lIns="91440" tIns="45720" rIns="91440" bIns="45720" rtlCol="0" anchor="t">
            <a:spAutoFit/>
          </a:bodyPr>
          <a:lstStyle/>
          <a:p>
            <a:pPr marL="285750" indent="-285750">
              <a:buFont typeface="Arial"/>
              <a:buChar char="•"/>
            </a:pPr>
            <a:r>
              <a:rPr lang="nb-NO" noProof="0">
                <a:ea typeface="Calibri" panose="020F0502020204030204"/>
                <a:cs typeface="Calibri" panose="020F0502020204030204"/>
              </a:rPr>
              <a:t>Helt ny bestemmelse</a:t>
            </a:r>
          </a:p>
          <a:p>
            <a:pPr marL="285750" indent="-285750">
              <a:buFont typeface="Arial"/>
              <a:buChar char="•"/>
            </a:pPr>
            <a:endParaRPr lang="nb-NO">
              <a:ea typeface="Calibri" panose="020F0502020204030204"/>
              <a:cs typeface="Calibri" panose="020F0502020204030204"/>
            </a:endParaRPr>
          </a:p>
          <a:p>
            <a:pPr marL="285750" indent="-285750">
              <a:buFont typeface="Arial"/>
              <a:buChar char="•"/>
            </a:pPr>
            <a:r>
              <a:rPr lang="nb-NO" noProof="0">
                <a:ea typeface="Calibri" panose="020F0502020204030204"/>
                <a:cs typeface="Calibri" panose="020F0502020204030204"/>
              </a:rPr>
              <a:t>Krisesenteret skal ikke lenger innhente samtykke fra brukere</a:t>
            </a:r>
          </a:p>
          <a:p>
            <a:pPr marL="285750" indent="-285750">
              <a:buFont typeface="Arial"/>
              <a:buChar char="•"/>
            </a:pPr>
            <a:endParaRPr lang="nb-NO" noProof="0">
              <a:ea typeface="Calibri" panose="020F0502020204030204"/>
              <a:cs typeface="Calibri" panose="020F0502020204030204"/>
            </a:endParaRPr>
          </a:p>
          <a:p>
            <a:pPr marL="285750" indent="-285750">
              <a:buFont typeface="Arial"/>
              <a:buChar char="•"/>
            </a:pPr>
            <a:r>
              <a:rPr lang="nb-NO" noProof="0">
                <a:ea typeface="Calibri" panose="020F0502020204030204"/>
                <a:cs typeface="Calibri" panose="020F0502020204030204"/>
              </a:rPr>
              <a:t>Forsvarlig behandling av personopplysninger og styrking av brukernes personvern</a:t>
            </a:r>
          </a:p>
          <a:p>
            <a:pPr marL="285750" indent="-285750">
              <a:buFont typeface="Arial"/>
              <a:buChar char="•"/>
            </a:pPr>
            <a:endParaRPr lang="nb-NO" noProof="0">
              <a:ea typeface="Calibri" panose="020F0502020204030204"/>
              <a:cs typeface="Calibri" panose="020F0502020204030204"/>
            </a:endParaRPr>
          </a:p>
          <a:p>
            <a:pPr marL="285750" indent="-285750">
              <a:buFont typeface="Arial"/>
              <a:buChar char="•"/>
            </a:pPr>
            <a:r>
              <a:rPr lang="nb-NO" noProof="0">
                <a:ea typeface="Calibri" panose="020F0502020204030204"/>
                <a:cs typeface="Calibri" panose="020F0502020204030204"/>
              </a:rPr>
              <a:t>GDPR (personvernforordningen)</a:t>
            </a:r>
            <a:endParaRPr lang="nb-NO">
              <a:ea typeface="Calibri" panose="020F0502020204030204"/>
              <a:cs typeface="Calibri" panose="020F0502020204030204"/>
            </a:endParaRPr>
          </a:p>
          <a:p>
            <a:pPr marL="285750" indent="-285750">
              <a:buFont typeface="Arial"/>
              <a:buChar char="•"/>
            </a:pPr>
            <a:endParaRPr lang="nb-NO" noProof="0">
              <a:ea typeface="Calibri" panose="020F0502020204030204"/>
              <a:cs typeface="Calibri" panose="020F0502020204030204"/>
            </a:endParaRPr>
          </a:p>
          <a:p>
            <a:pPr marL="285750" indent="-285750">
              <a:buFont typeface="Arial"/>
              <a:buChar char="•"/>
            </a:pPr>
            <a:r>
              <a:rPr lang="nb-NO" noProof="0">
                <a:ea typeface="Calibri" panose="020F0502020204030204"/>
                <a:cs typeface="Calibri" panose="020F0502020204030204"/>
              </a:rPr>
              <a:t>Datatilsynet.no</a:t>
            </a:r>
          </a:p>
          <a:p>
            <a:endParaRPr lang="nb-NO" noProof="0">
              <a:ea typeface="Calibri" panose="020F0502020204030204"/>
              <a:cs typeface="Calibri" panose="020F0502020204030204"/>
            </a:endParaRPr>
          </a:p>
        </p:txBody>
      </p:sp>
      <p:graphicFrame>
        <p:nvGraphicFramePr>
          <p:cNvPr id="3" name="Tabell 2">
            <a:extLst>
              <a:ext uri="{FF2B5EF4-FFF2-40B4-BE49-F238E27FC236}">
                <a16:creationId xmlns:a16="http://schemas.microsoft.com/office/drawing/2014/main" id="{92EE642C-578D-85F1-9EF1-6929CBD3C633}"/>
              </a:ext>
            </a:extLst>
          </p:cNvPr>
          <p:cNvGraphicFramePr>
            <a:graphicFrameLocks noGrp="1"/>
          </p:cNvGraphicFramePr>
          <p:nvPr/>
        </p:nvGraphicFramePr>
        <p:xfrm>
          <a:off x="935384" y="1255964"/>
          <a:ext cx="4858579" cy="5434519"/>
        </p:xfrm>
        <a:graphic>
          <a:graphicData uri="http://schemas.openxmlformats.org/drawingml/2006/table">
            <a:tbl>
              <a:tblPr firstRow="1" bandRow="1">
                <a:tableStyleId>{5C22544A-7EE6-4342-B048-85BDC9FD1C3A}</a:tableStyleId>
              </a:tblPr>
              <a:tblGrid>
                <a:gridCol w="4858579">
                  <a:extLst>
                    <a:ext uri="{9D8B030D-6E8A-4147-A177-3AD203B41FA5}">
                      <a16:colId xmlns:a16="http://schemas.microsoft.com/office/drawing/2014/main" val="3693373162"/>
                    </a:ext>
                  </a:extLst>
                </a:gridCol>
              </a:tblGrid>
              <a:tr h="405319">
                <a:tc>
                  <a:txBody>
                    <a:bodyPr/>
                    <a:lstStyle/>
                    <a:p>
                      <a:r>
                        <a:rPr lang="nb-NO" sz="1800" noProof="0">
                          <a:solidFill>
                            <a:schemeClr val="tx1"/>
                          </a:solidFill>
                        </a:rPr>
                        <a:t>                              Lovteksten</a:t>
                      </a:r>
                    </a:p>
                  </a:txBody>
                  <a:tcPr/>
                </a:tc>
                <a:extLst>
                  <a:ext uri="{0D108BD9-81ED-4DB2-BD59-A6C34878D82A}">
                    <a16:rowId xmlns:a16="http://schemas.microsoft.com/office/drawing/2014/main" val="2779670589"/>
                  </a:ext>
                </a:extLst>
              </a:tr>
              <a:tr h="1335002">
                <a:tc>
                  <a:txBody>
                    <a:bodyPr/>
                    <a:lstStyle/>
                    <a:p>
                      <a:pPr marL="0" marR="0" lvl="0" indent="0" algn="l">
                        <a:lnSpc>
                          <a:spcPct val="100000"/>
                        </a:lnSpc>
                        <a:spcBef>
                          <a:spcPts val="0"/>
                        </a:spcBef>
                        <a:spcAft>
                          <a:spcPts val="0"/>
                        </a:spcAft>
                        <a:buNone/>
                      </a:pPr>
                      <a:r>
                        <a:rPr lang="nb-NO" sz="1800" b="1" i="0" u="none" strike="noStrike" noProof="0">
                          <a:solidFill>
                            <a:schemeClr val="tx1"/>
                          </a:solidFill>
                          <a:latin typeface="Calibri"/>
                        </a:rPr>
                        <a:t>1   Organ som utfører </a:t>
                      </a:r>
                      <a:r>
                        <a:rPr lang="nb-NO" sz="1800" b="1" i="0" u="none" strike="noStrike" noProof="0" err="1">
                          <a:solidFill>
                            <a:schemeClr val="tx1"/>
                          </a:solidFill>
                          <a:latin typeface="Calibri"/>
                        </a:rPr>
                        <a:t>oppgåver</a:t>
                      </a:r>
                      <a:r>
                        <a:rPr lang="nb-NO" sz="1800" b="1" i="0" u="none" strike="noStrike" noProof="0">
                          <a:solidFill>
                            <a:schemeClr val="tx1"/>
                          </a:solidFill>
                          <a:latin typeface="Calibri"/>
                        </a:rPr>
                        <a:t> etter denne lova, kan behandle </a:t>
                      </a:r>
                      <a:r>
                        <a:rPr lang="nb-NO" sz="1800" b="1" i="0" u="none" strike="noStrike" noProof="0" err="1">
                          <a:solidFill>
                            <a:schemeClr val="tx1"/>
                          </a:solidFill>
                          <a:latin typeface="Calibri"/>
                        </a:rPr>
                        <a:t>personopplysningar</a:t>
                      </a:r>
                      <a:r>
                        <a:rPr lang="nb-NO" sz="1800" b="1" i="0" u="none" strike="noStrike" noProof="0">
                          <a:solidFill>
                            <a:schemeClr val="tx1"/>
                          </a:solidFill>
                          <a:latin typeface="Calibri"/>
                        </a:rPr>
                        <a:t>, også person-</a:t>
                      </a:r>
                      <a:r>
                        <a:rPr lang="nb-NO" sz="1800" b="1" i="0" u="none" strike="noStrike" noProof="0" err="1">
                          <a:solidFill>
                            <a:schemeClr val="tx1"/>
                          </a:solidFill>
                          <a:latin typeface="Calibri"/>
                        </a:rPr>
                        <a:t>opplysningar</a:t>
                      </a:r>
                      <a:r>
                        <a:rPr lang="nb-NO" sz="1800" b="1" i="0" u="none" strike="noStrike" noProof="0">
                          <a:solidFill>
                            <a:schemeClr val="tx1"/>
                          </a:solidFill>
                          <a:latin typeface="Calibri"/>
                        </a:rPr>
                        <a:t> som nemnd i personvernforordningen artikkel 9 og 10, når det er nødvendig for å utføre </a:t>
                      </a:r>
                      <a:r>
                        <a:rPr lang="nb-NO" sz="1800" b="1" i="0" u="none" strike="noStrike" noProof="0" err="1">
                          <a:solidFill>
                            <a:schemeClr val="tx1"/>
                          </a:solidFill>
                          <a:latin typeface="Calibri"/>
                        </a:rPr>
                        <a:t>oppgåver</a:t>
                      </a:r>
                      <a:r>
                        <a:rPr lang="nb-NO" sz="1800" b="1" i="0" u="none" strike="noStrike" noProof="0">
                          <a:solidFill>
                            <a:schemeClr val="tx1"/>
                          </a:solidFill>
                          <a:latin typeface="Calibri"/>
                        </a:rPr>
                        <a:t> etter lova. Det same gjeld private som utfører </a:t>
                      </a:r>
                      <a:r>
                        <a:rPr lang="nb-NO" sz="1800" b="1" i="0" u="none" strike="noStrike" noProof="0" err="1">
                          <a:solidFill>
                            <a:schemeClr val="tx1"/>
                          </a:solidFill>
                          <a:latin typeface="Calibri"/>
                        </a:rPr>
                        <a:t>oppgåver</a:t>
                      </a:r>
                      <a:r>
                        <a:rPr lang="nb-NO" sz="1800" b="1" i="0" u="none" strike="noStrike" noProof="0">
                          <a:solidFill>
                            <a:schemeClr val="tx1"/>
                          </a:solidFill>
                          <a:latin typeface="Calibri"/>
                        </a:rPr>
                        <a:t> etter denne lova.</a:t>
                      </a:r>
                    </a:p>
                    <a:p>
                      <a:pPr marL="0" marR="0" lvl="0" indent="0" algn="l">
                        <a:lnSpc>
                          <a:spcPct val="100000"/>
                        </a:lnSpc>
                        <a:spcBef>
                          <a:spcPts val="0"/>
                        </a:spcBef>
                        <a:spcAft>
                          <a:spcPts val="0"/>
                        </a:spcAft>
                        <a:buNone/>
                      </a:pPr>
                      <a:endParaRPr lang="nb-NO" sz="1800" b="1" i="0" u="none" strike="noStrike" noProof="0">
                        <a:solidFill>
                          <a:schemeClr val="tx1"/>
                        </a:solidFill>
                        <a:latin typeface="Calibri"/>
                      </a:endParaRPr>
                    </a:p>
                    <a:p>
                      <a:pPr marL="0" marR="0" lvl="0" indent="0" algn="l">
                        <a:lnSpc>
                          <a:spcPct val="100000"/>
                        </a:lnSpc>
                        <a:spcBef>
                          <a:spcPts val="0"/>
                        </a:spcBef>
                        <a:spcAft>
                          <a:spcPts val="0"/>
                        </a:spcAft>
                        <a:buNone/>
                      </a:pPr>
                      <a:r>
                        <a:rPr lang="nb-NO" sz="1800" b="1" i="0" u="none" strike="noStrike" noProof="0">
                          <a:solidFill>
                            <a:schemeClr val="tx1"/>
                          </a:solidFill>
                          <a:latin typeface="Calibri"/>
                        </a:rPr>
                        <a:t>2   </a:t>
                      </a:r>
                      <a:r>
                        <a:rPr lang="nb-NO" sz="1800" b="1" i="0" u="none" strike="noStrike" noProof="0" err="1">
                          <a:solidFill>
                            <a:schemeClr val="tx1"/>
                          </a:solidFill>
                          <a:latin typeface="Calibri"/>
                        </a:rPr>
                        <a:t>Brukarar</a:t>
                      </a:r>
                      <a:r>
                        <a:rPr lang="nb-NO" sz="1800" b="1" i="0" u="none" strike="noStrike" noProof="0">
                          <a:solidFill>
                            <a:schemeClr val="tx1"/>
                          </a:solidFill>
                          <a:latin typeface="Calibri"/>
                        </a:rPr>
                        <a:t> av </a:t>
                      </a:r>
                      <a:r>
                        <a:rPr lang="nb-NO" sz="1800" b="1" i="0" u="none" strike="noStrike" noProof="0" err="1">
                          <a:solidFill>
                            <a:schemeClr val="tx1"/>
                          </a:solidFill>
                          <a:latin typeface="Calibri"/>
                        </a:rPr>
                        <a:t>krisesentertilbodet</a:t>
                      </a:r>
                      <a:r>
                        <a:rPr lang="nb-NO" sz="1800" b="1" i="0" u="none" strike="noStrike" noProof="0">
                          <a:solidFill>
                            <a:schemeClr val="tx1"/>
                          </a:solidFill>
                          <a:latin typeface="Calibri"/>
                        </a:rPr>
                        <a:t> kan reservere seg mot </a:t>
                      </a:r>
                      <a:r>
                        <a:rPr lang="nb-NO" sz="1800" b="1" i="0" u="none" strike="noStrike" noProof="0" err="1">
                          <a:solidFill>
                            <a:schemeClr val="tx1"/>
                          </a:solidFill>
                          <a:latin typeface="Calibri"/>
                        </a:rPr>
                        <a:t>vidarebehandling</a:t>
                      </a:r>
                      <a:r>
                        <a:rPr lang="nb-NO" sz="1800" b="1" i="0" u="none" strike="noStrike" noProof="0">
                          <a:solidFill>
                            <a:schemeClr val="tx1"/>
                          </a:solidFill>
                          <a:latin typeface="Calibri"/>
                        </a:rPr>
                        <a:t> av </a:t>
                      </a:r>
                      <a:r>
                        <a:rPr lang="nb-NO" sz="1800" b="1" i="0" u="none" strike="noStrike" noProof="0" err="1">
                          <a:solidFill>
                            <a:schemeClr val="tx1"/>
                          </a:solidFill>
                          <a:latin typeface="Calibri"/>
                        </a:rPr>
                        <a:t>opplysningar</a:t>
                      </a:r>
                      <a:r>
                        <a:rPr lang="nb-NO" sz="1800" b="1" i="0" u="none" strike="noStrike" noProof="0">
                          <a:solidFill>
                            <a:schemeClr val="tx1"/>
                          </a:solidFill>
                          <a:latin typeface="Calibri"/>
                        </a:rPr>
                        <a:t> til bruk i til dømes statistikk, analyser og forsking. </a:t>
                      </a:r>
                    </a:p>
                    <a:p>
                      <a:pPr marL="0" marR="0" lvl="0" indent="0" algn="l">
                        <a:lnSpc>
                          <a:spcPct val="100000"/>
                        </a:lnSpc>
                        <a:spcBef>
                          <a:spcPts val="0"/>
                        </a:spcBef>
                        <a:spcAft>
                          <a:spcPts val="0"/>
                        </a:spcAft>
                        <a:buNone/>
                      </a:pPr>
                      <a:endParaRPr lang="nb-NO" sz="1800" b="1" i="0" u="none" strike="noStrike" noProof="0">
                        <a:solidFill>
                          <a:schemeClr val="tx1"/>
                        </a:solidFill>
                        <a:latin typeface="Calibri"/>
                      </a:endParaRPr>
                    </a:p>
                    <a:p>
                      <a:pPr marL="0" marR="0" lvl="0" indent="0" algn="l">
                        <a:lnSpc>
                          <a:spcPct val="100000"/>
                        </a:lnSpc>
                        <a:spcBef>
                          <a:spcPts val="0"/>
                        </a:spcBef>
                        <a:spcAft>
                          <a:spcPts val="0"/>
                        </a:spcAft>
                        <a:buNone/>
                      </a:pPr>
                      <a:r>
                        <a:rPr lang="nb-NO" sz="1800" b="1" i="0" u="none" strike="noStrike" noProof="0">
                          <a:solidFill>
                            <a:schemeClr val="tx1"/>
                          </a:solidFill>
                          <a:latin typeface="Calibri"/>
                        </a:rPr>
                        <a:t>3   Departementet kan gi </a:t>
                      </a:r>
                      <a:r>
                        <a:rPr lang="nb-NO" sz="1800" b="1" i="0" u="none" strike="noStrike" noProof="0" err="1">
                          <a:solidFill>
                            <a:schemeClr val="tx1"/>
                          </a:solidFill>
                          <a:latin typeface="Calibri"/>
                        </a:rPr>
                        <a:t>nærmare</a:t>
                      </a:r>
                      <a:r>
                        <a:rPr lang="nb-NO" sz="1800" b="1" i="0" u="none" strike="noStrike" noProof="0">
                          <a:solidFill>
                            <a:schemeClr val="tx1"/>
                          </a:solidFill>
                          <a:latin typeface="Calibri"/>
                        </a:rPr>
                        <a:t> </a:t>
                      </a:r>
                      <a:r>
                        <a:rPr lang="nb-NO" sz="1800" b="1" i="0" u="none" strike="noStrike" noProof="0" err="1">
                          <a:solidFill>
                            <a:schemeClr val="tx1"/>
                          </a:solidFill>
                          <a:latin typeface="Calibri"/>
                        </a:rPr>
                        <a:t>reglar</a:t>
                      </a:r>
                      <a:r>
                        <a:rPr lang="nb-NO" sz="1800" b="1" i="0" u="none" strike="noStrike" noProof="0">
                          <a:solidFill>
                            <a:schemeClr val="tx1"/>
                          </a:solidFill>
                          <a:latin typeface="Calibri"/>
                        </a:rPr>
                        <a:t> i forskrift om behandling av </a:t>
                      </a:r>
                      <a:r>
                        <a:rPr lang="nb-NO" sz="1800" b="1" i="0" u="none" strike="noStrike" noProof="0" err="1">
                          <a:solidFill>
                            <a:schemeClr val="tx1"/>
                          </a:solidFill>
                          <a:latin typeface="Calibri"/>
                        </a:rPr>
                        <a:t>personopplysningar</a:t>
                      </a:r>
                      <a:r>
                        <a:rPr lang="nb-NO" sz="1800" b="1" i="0" u="none" strike="noStrike" noProof="0">
                          <a:solidFill>
                            <a:schemeClr val="tx1"/>
                          </a:solidFill>
                          <a:latin typeface="Calibri"/>
                        </a:rPr>
                        <a:t>, mellom anna om formålet med behandlinga, </a:t>
                      </a:r>
                      <a:r>
                        <a:rPr lang="nb-NO" sz="1800" b="1" i="0" u="none" strike="noStrike" noProof="0" err="1">
                          <a:solidFill>
                            <a:schemeClr val="tx1"/>
                          </a:solidFill>
                          <a:latin typeface="Calibri"/>
                        </a:rPr>
                        <a:t>behandlaransvar</a:t>
                      </a:r>
                      <a:r>
                        <a:rPr lang="nb-NO" sz="1800" b="1" i="0" u="none" strike="noStrike" noProof="0">
                          <a:solidFill>
                            <a:schemeClr val="tx1"/>
                          </a:solidFill>
                          <a:latin typeface="Calibri"/>
                        </a:rPr>
                        <a:t>, kva for </a:t>
                      </a:r>
                      <a:r>
                        <a:rPr lang="nb-NO" sz="1800" b="1" i="0" u="none" strike="noStrike" noProof="0" err="1">
                          <a:solidFill>
                            <a:schemeClr val="tx1"/>
                          </a:solidFill>
                          <a:latin typeface="Calibri"/>
                        </a:rPr>
                        <a:t>personopplysningar</a:t>
                      </a:r>
                      <a:r>
                        <a:rPr lang="nb-NO" sz="1800" b="1" i="0" u="none" strike="noStrike" noProof="0">
                          <a:solidFill>
                            <a:schemeClr val="tx1"/>
                          </a:solidFill>
                          <a:latin typeface="Calibri"/>
                        </a:rPr>
                        <a:t> som kan </a:t>
                      </a:r>
                      <a:r>
                        <a:rPr lang="nb-NO" sz="1800" b="1" i="0" u="none" strike="noStrike" noProof="0" err="1">
                          <a:solidFill>
                            <a:schemeClr val="tx1"/>
                          </a:solidFill>
                          <a:latin typeface="Calibri"/>
                        </a:rPr>
                        <a:t>behandlast</a:t>
                      </a:r>
                      <a:r>
                        <a:rPr lang="nb-NO" sz="1800" b="1" i="0" u="none" strike="noStrike" noProof="0">
                          <a:solidFill>
                            <a:schemeClr val="tx1"/>
                          </a:solidFill>
                          <a:latin typeface="Calibri"/>
                        </a:rPr>
                        <a:t>, utlevering, registerføring, tilgang til register og høvet til </a:t>
                      </a:r>
                      <a:r>
                        <a:rPr lang="nb-NO" sz="1800" b="1" i="0" u="none" strike="noStrike" noProof="0" err="1">
                          <a:solidFill>
                            <a:schemeClr val="tx1"/>
                          </a:solidFill>
                          <a:latin typeface="Calibri"/>
                        </a:rPr>
                        <a:t>vidarebehandling</a:t>
                      </a:r>
                      <a:r>
                        <a:rPr lang="nb-NO" sz="1800" b="1" i="0" u="none" strike="noStrike" noProof="0">
                          <a:solidFill>
                            <a:schemeClr val="tx1"/>
                          </a:solidFill>
                          <a:latin typeface="Calibri"/>
                        </a:rPr>
                        <a:t>.</a:t>
                      </a:r>
                      <a:endParaRPr lang="nb-NO" sz="1800" b="1" i="0" noProof="0">
                        <a:solidFill>
                          <a:schemeClr val="tx1"/>
                        </a:solidFill>
                      </a:endParaRPr>
                    </a:p>
                  </a:txBody>
                  <a:tcPr/>
                </a:tc>
                <a:extLst>
                  <a:ext uri="{0D108BD9-81ED-4DB2-BD59-A6C34878D82A}">
                    <a16:rowId xmlns:a16="http://schemas.microsoft.com/office/drawing/2014/main" val="988977882"/>
                  </a:ext>
                </a:extLst>
              </a:tr>
            </a:tbl>
          </a:graphicData>
        </a:graphic>
      </p:graphicFrame>
    </p:spTree>
    <p:extLst>
      <p:ext uri="{BB962C8B-B14F-4D97-AF65-F5344CB8AC3E}">
        <p14:creationId xmlns:p14="http://schemas.microsoft.com/office/powerpoint/2010/main" val="4000299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nummer 1"/>
          <p:cNvSpPr>
            <a:spLocks noGrp="1"/>
          </p:cNvSpPr>
          <p:nvPr>
            <p:ph type="sldNum" sz="quarter" idx="12"/>
          </p:nvPr>
        </p:nvSpPr>
        <p:spPr/>
        <p:txBody>
          <a:bodyPr/>
          <a:lstStyle/>
          <a:p>
            <a:fld id="{74DC5C6B-5FF5-4C51-B1C4-3E46E479ECBD}" type="slidenum">
              <a:rPr lang="nb-NO" noProof="0" smtClean="0"/>
              <a:t>9</a:t>
            </a:fld>
            <a:endParaRPr lang="nb-NO" noProof="0"/>
          </a:p>
        </p:txBody>
      </p:sp>
      <p:sp>
        <p:nvSpPr>
          <p:cNvPr id="7" name="TextBox 6">
            <a:extLst>
              <a:ext uri="{FF2B5EF4-FFF2-40B4-BE49-F238E27FC236}">
                <a16:creationId xmlns:a16="http://schemas.microsoft.com/office/drawing/2014/main" id="{B347C98A-BF74-7539-FEFE-7EA264CBC51F}"/>
              </a:ext>
            </a:extLst>
          </p:cNvPr>
          <p:cNvSpPr txBox="1"/>
          <p:nvPr/>
        </p:nvSpPr>
        <p:spPr>
          <a:xfrm>
            <a:off x="5829951" y="1351129"/>
            <a:ext cx="6131559" cy="58477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nb-NO" dirty="0"/>
          </a:p>
          <a:p>
            <a:pPr marL="285750" indent="-285750">
              <a:buFont typeface="Wingdings" panose="05000000000000000000" pitchFamily="2" charset="2"/>
              <a:buChar char="ü"/>
            </a:pPr>
            <a:r>
              <a:rPr lang="nb-NO" b="1" dirty="0"/>
              <a:t>Personopplysninger: </a:t>
            </a:r>
            <a:r>
              <a:rPr lang="nb-NO" dirty="0"/>
              <a:t>Alle objektive og subjektive opplysninger om en bestemt fysisk person.</a:t>
            </a:r>
            <a:endParaRPr lang="nb-NO" dirty="0">
              <a:ea typeface="Calibri"/>
              <a:cs typeface="Calibri"/>
            </a:endParaRPr>
          </a:p>
          <a:p>
            <a:pPr marL="285750" indent="-285750">
              <a:buFont typeface="Wingdings" panose="05000000000000000000" pitchFamily="2" charset="2"/>
              <a:buChar char="ü"/>
            </a:pPr>
            <a:endParaRPr lang="nb-NO" dirty="0">
              <a:ea typeface="Calibri"/>
              <a:cs typeface="Calibri"/>
            </a:endParaRPr>
          </a:p>
          <a:p>
            <a:pPr marL="285750" indent="-285750">
              <a:buFont typeface="Wingdings" panose="05000000000000000000" pitchFamily="2" charset="2"/>
              <a:buChar char="ü"/>
            </a:pPr>
            <a:r>
              <a:rPr lang="nb-NO" b="1" dirty="0"/>
              <a:t>Behandling: </a:t>
            </a:r>
            <a:r>
              <a:rPr lang="nb-NO" dirty="0"/>
              <a:t>Alt som gjøres med opplysningene, for eksempel journalføring, lagring og sletting.</a:t>
            </a:r>
            <a:endParaRPr lang="nb-NO" dirty="0">
              <a:ea typeface="Calibri"/>
              <a:cs typeface="Calibri"/>
            </a:endParaRPr>
          </a:p>
          <a:p>
            <a:pPr marL="285750" indent="-285750">
              <a:buFont typeface="Wingdings" panose="05000000000000000000" pitchFamily="2" charset="2"/>
              <a:buChar char="ü"/>
            </a:pPr>
            <a:endParaRPr lang="nb-NO" dirty="0">
              <a:ea typeface="Calibri"/>
              <a:cs typeface="Calibri"/>
            </a:endParaRPr>
          </a:p>
          <a:p>
            <a:pPr marL="285750" indent="-285750">
              <a:buFont typeface="Wingdings" panose="05000000000000000000" pitchFamily="2" charset="2"/>
              <a:buChar char="ü"/>
            </a:pPr>
            <a:r>
              <a:rPr lang="nb-NO" b="1" dirty="0"/>
              <a:t>Nødvendig: </a:t>
            </a:r>
            <a:r>
              <a:rPr lang="nb-NO" dirty="0"/>
              <a:t>Opplysningene må trengs for å gi et godt krisesentertilbud til brukeren, herunder for samarbeid med andre instanser og oppfølging i reetableringsfasen.</a:t>
            </a:r>
            <a:endParaRPr lang="nb-NO" b="1" dirty="0">
              <a:ea typeface="Calibri"/>
              <a:cs typeface="Calibri"/>
            </a:endParaRPr>
          </a:p>
          <a:p>
            <a:pPr marL="285750" indent="-285750">
              <a:buFont typeface="Wingdings" panose="05000000000000000000" pitchFamily="2" charset="2"/>
              <a:buChar char="ü"/>
            </a:pPr>
            <a:endParaRPr lang="nb-NO" b="1" dirty="0">
              <a:ea typeface="Calibri"/>
              <a:cs typeface="Calibri"/>
            </a:endParaRPr>
          </a:p>
          <a:p>
            <a:pPr marL="285750" indent="-285750">
              <a:buFont typeface="Wingdings" panose="05000000000000000000" pitchFamily="2" charset="2"/>
              <a:buChar char="ü"/>
            </a:pPr>
            <a:r>
              <a:rPr lang="nb-NO" b="1" dirty="0"/>
              <a:t>Behandlingsansvar</a:t>
            </a:r>
            <a:r>
              <a:rPr lang="nb-NO" dirty="0"/>
              <a:t>: Den som bestemmer hvorfor og hvordan behandlingen av personopplysninger skal gjøres – kommunen.</a:t>
            </a:r>
          </a:p>
          <a:p>
            <a:pPr marL="285750" indent="-285750">
              <a:buFont typeface="Wingdings" panose="05000000000000000000" pitchFamily="2" charset="2"/>
              <a:buChar char="ü"/>
            </a:pPr>
            <a:endParaRPr lang="nb-NO" dirty="0"/>
          </a:p>
          <a:p>
            <a:pPr marL="285750" indent="-285750">
              <a:buFont typeface="Wingdings" panose="05000000000000000000" pitchFamily="2" charset="2"/>
              <a:buChar char="ü"/>
            </a:pPr>
            <a:r>
              <a:rPr lang="nb-NO" b="1" dirty="0">
                <a:ea typeface="Calibri"/>
                <a:cs typeface="Calibri"/>
              </a:rPr>
              <a:t>Felles behandlingsansvar?</a:t>
            </a:r>
          </a:p>
          <a:p>
            <a:pPr algn="l"/>
            <a:endParaRPr lang="nb-NO" sz="3200" noProof="0" dirty="0"/>
          </a:p>
          <a:p>
            <a:pPr marL="285750" indent="-285750" algn="l">
              <a:buFont typeface="Wingdings" panose="05000000000000000000" pitchFamily="2" charset="2"/>
              <a:buChar char="ü"/>
            </a:pPr>
            <a:endParaRPr lang="nb-NO" noProof="0" dirty="0"/>
          </a:p>
          <a:p>
            <a:pPr algn="l"/>
            <a:endParaRPr lang="nb-NO" noProof="0" dirty="0"/>
          </a:p>
          <a:p>
            <a:pPr algn="l"/>
            <a:endParaRPr lang="nb-NO" noProof="0" dirty="0"/>
          </a:p>
        </p:txBody>
      </p:sp>
      <p:graphicFrame>
        <p:nvGraphicFramePr>
          <p:cNvPr id="4" name="Table 3">
            <a:extLst>
              <a:ext uri="{FF2B5EF4-FFF2-40B4-BE49-F238E27FC236}">
                <a16:creationId xmlns:a16="http://schemas.microsoft.com/office/drawing/2014/main" id="{6D9AF5B2-DEE8-2EBD-5E93-87DB4F984B20}"/>
              </a:ext>
            </a:extLst>
          </p:cNvPr>
          <p:cNvGraphicFramePr>
            <a:graphicFrameLocks noGrp="1"/>
          </p:cNvGraphicFramePr>
          <p:nvPr/>
        </p:nvGraphicFramePr>
        <p:xfrm>
          <a:off x="432486" y="1064900"/>
          <a:ext cx="4858579" cy="5434519"/>
        </p:xfrm>
        <a:graphic>
          <a:graphicData uri="http://schemas.openxmlformats.org/drawingml/2006/table">
            <a:tbl>
              <a:tblPr firstRow="1" bandRow="1">
                <a:tableStyleId>{5C22544A-7EE6-4342-B048-85BDC9FD1C3A}</a:tableStyleId>
              </a:tblPr>
              <a:tblGrid>
                <a:gridCol w="4858579">
                  <a:extLst>
                    <a:ext uri="{9D8B030D-6E8A-4147-A177-3AD203B41FA5}">
                      <a16:colId xmlns:a16="http://schemas.microsoft.com/office/drawing/2014/main" val="1430444491"/>
                    </a:ext>
                  </a:extLst>
                </a:gridCol>
              </a:tblGrid>
              <a:tr h="405319">
                <a:tc>
                  <a:txBody>
                    <a:bodyPr/>
                    <a:lstStyle/>
                    <a:p>
                      <a:r>
                        <a:rPr lang="nb-NO" sz="1800" noProof="0">
                          <a:solidFill>
                            <a:schemeClr val="tx1"/>
                          </a:solidFill>
                        </a:rPr>
                        <a:t>                              Lovteksten</a:t>
                      </a:r>
                    </a:p>
                  </a:txBody>
                  <a:tcPr/>
                </a:tc>
                <a:extLst>
                  <a:ext uri="{0D108BD9-81ED-4DB2-BD59-A6C34878D82A}">
                    <a16:rowId xmlns:a16="http://schemas.microsoft.com/office/drawing/2014/main" val="1128757279"/>
                  </a:ext>
                </a:extLst>
              </a:tr>
              <a:tr h="1335002">
                <a:tc>
                  <a:txBody>
                    <a:bodyPr/>
                    <a:lstStyle/>
                    <a:p>
                      <a:pPr marL="0" marR="0" lvl="0" indent="0" algn="l">
                        <a:lnSpc>
                          <a:spcPct val="100000"/>
                        </a:lnSpc>
                        <a:spcBef>
                          <a:spcPts val="0"/>
                        </a:spcBef>
                        <a:spcAft>
                          <a:spcPts val="0"/>
                        </a:spcAft>
                        <a:buNone/>
                      </a:pPr>
                      <a:r>
                        <a:rPr lang="nb-NO" sz="1800" b="1" i="0" u="none" strike="noStrike" noProof="0">
                          <a:solidFill>
                            <a:schemeClr val="tx1"/>
                          </a:solidFill>
                          <a:latin typeface="Calibri"/>
                        </a:rPr>
                        <a:t>1   Organ som utfører </a:t>
                      </a:r>
                      <a:r>
                        <a:rPr lang="nb-NO" sz="1800" b="1" i="0" u="none" strike="noStrike" noProof="0" err="1">
                          <a:solidFill>
                            <a:schemeClr val="tx1"/>
                          </a:solidFill>
                          <a:latin typeface="Calibri"/>
                        </a:rPr>
                        <a:t>oppgåver</a:t>
                      </a:r>
                      <a:r>
                        <a:rPr lang="nb-NO" sz="1800" b="1" i="0" u="none" strike="noStrike" noProof="0">
                          <a:solidFill>
                            <a:schemeClr val="tx1"/>
                          </a:solidFill>
                          <a:latin typeface="Calibri"/>
                        </a:rPr>
                        <a:t> etter denne lova, kan </a:t>
                      </a:r>
                      <a:r>
                        <a:rPr lang="nb-NO" sz="1800" b="1" i="0" u="none" strike="noStrike" noProof="0">
                          <a:solidFill>
                            <a:srgbClr val="00B050"/>
                          </a:solidFill>
                          <a:latin typeface="Calibri"/>
                        </a:rPr>
                        <a:t>behandle</a:t>
                      </a:r>
                      <a:r>
                        <a:rPr lang="nb-NO" sz="1800" b="1" i="0" u="none" strike="noStrike" noProof="0">
                          <a:solidFill>
                            <a:schemeClr val="tx1"/>
                          </a:solidFill>
                          <a:latin typeface="Calibri"/>
                        </a:rPr>
                        <a:t> </a:t>
                      </a:r>
                      <a:r>
                        <a:rPr lang="nb-NO" sz="1800" b="1" i="0" u="none" strike="noStrike" noProof="0" err="1">
                          <a:solidFill>
                            <a:srgbClr val="00B050"/>
                          </a:solidFill>
                          <a:latin typeface="Calibri"/>
                        </a:rPr>
                        <a:t>personopplysningar</a:t>
                      </a:r>
                      <a:r>
                        <a:rPr lang="nb-NO" sz="1800" b="1" i="0" u="none" strike="noStrike" noProof="0">
                          <a:solidFill>
                            <a:schemeClr val="tx1"/>
                          </a:solidFill>
                          <a:latin typeface="Calibri"/>
                        </a:rPr>
                        <a:t>, også person-</a:t>
                      </a:r>
                      <a:r>
                        <a:rPr lang="nb-NO" sz="1800" b="1" i="0" u="none" strike="noStrike" noProof="0" err="1">
                          <a:solidFill>
                            <a:schemeClr val="tx1"/>
                          </a:solidFill>
                          <a:latin typeface="Calibri"/>
                        </a:rPr>
                        <a:t>opplysningar</a:t>
                      </a:r>
                      <a:r>
                        <a:rPr lang="nb-NO" sz="1800" b="1" i="0" u="none" strike="noStrike" noProof="0">
                          <a:solidFill>
                            <a:schemeClr val="tx1"/>
                          </a:solidFill>
                          <a:latin typeface="Calibri"/>
                        </a:rPr>
                        <a:t> som nemnd i personvernforordningen artikkel 9 og 10, når det er </a:t>
                      </a:r>
                      <a:r>
                        <a:rPr lang="nb-NO" sz="1800" b="1" i="0" u="none" strike="noStrike" noProof="0">
                          <a:solidFill>
                            <a:srgbClr val="00B050"/>
                          </a:solidFill>
                          <a:latin typeface="Calibri"/>
                        </a:rPr>
                        <a:t>nødvendig</a:t>
                      </a:r>
                      <a:r>
                        <a:rPr lang="nb-NO" sz="1800" b="1" i="0" u="none" strike="noStrike" noProof="0">
                          <a:solidFill>
                            <a:schemeClr val="tx1"/>
                          </a:solidFill>
                          <a:latin typeface="Calibri"/>
                        </a:rPr>
                        <a:t> for å utføre </a:t>
                      </a:r>
                      <a:r>
                        <a:rPr lang="nb-NO" sz="1800" b="1" i="0" u="none" strike="noStrike" noProof="0" err="1">
                          <a:solidFill>
                            <a:schemeClr val="tx1"/>
                          </a:solidFill>
                          <a:latin typeface="Calibri"/>
                        </a:rPr>
                        <a:t>oppgåver</a:t>
                      </a:r>
                      <a:r>
                        <a:rPr lang="nb-NO" sz="1800" b="1" i="0" u="none" strike="noStrike" noProof="0">
                          <a:solidFill>
                            <a:schemeClr val="tx1"/>
                          </a:solidFill>
                          <a:latin typeface="Calibri"/>
                        </a:rPr>
                        <a:t> etter lova. Det same gjeld private som utfører </a:t>
                      </a:r>
                      <a:r>
                        <a:rPr lang="nb-NO" sz="1800" b="1" i="0" u="none" strike="noStrike" noProof="0" err="1">
                          <a:solidFill>
                            <a:schemeClr val="tx1"/>
                          </a:solidFill>
                          <a:latin typeface="Calibri"/>
                        </a:rPr>
                        <a:t>oppgåver</a:t>
                      </a:r>
                      <a:r>
                        <a:rPr lang="nb-NO" sz="1800" b="1" i="0" u="none" strike="noStrike" noProof="0">
                          <a:solidFill>
                            <a:schemeClr val="tx1"/>
                          </a:solidFill>
                          <a:latin typeface="Calibri"/>
                        </a:rPr>
                        <a:t> etter denne lova.</a:t>
                      </a:r>
                    </a:p>
                    <a:p>
                      <a:pPr marL="0" marR="0" lvl="0" indent="0" algn="l">
                        <a:lnSpc>
                          <a:spcPct val="100000"/>
                        </a:lnSpc>
                        <a:spcBef>
                          <a:spcPts val="0"/>
                        </a:spcBef>
                        <a:spcAft>
                          <a:spcPts val="0"/>
                        </a:spcAft>
                        <a:buNone/>
                      </a:pPr>
                      <a:endParaRPr lang="nb-NO" sz="1800" b="1" i="0" u="none" strike="noStrike" noProof="0">
                        <a:solidFill>
                          <a:schemeClr val="tx1"/>
                        </a:solidFill>
                        <a:latin typeface="Calibri"/>
                      </a:endParaRPr>
                    </a:p>
                    <a:p>
                      <a:pPr marL="0" marR="0" lvl="0" indent="0" algn="l">
                        <a:lnSpc>
                          <a:spcPct val="100000"/>
                        </a:lnSpc>
                        <a:spcBef>
                          <a:spcPts val="0"/>
                        </a:spcBef>
                        <a:spcAft>
                          <a:spcPts val="0"/>
                        </a:spcAft>
                        <a:buNone/>
                      </a:pPr>
                      <a:r>
                        <a:rPr lang="nb-NO" sz="1800" b="1" i="0" u="none" strike="noStrike" noProof="0">
                          <a:solidFill>
                            <a:schemeClr val="tx1"/>
                          </a:solidFill>
                          <a:latin typeface="Calibri"/>
                        </a:rPr>
                        <a:t>2   </a:t>
                      </a:r>
                      <a:r>
                        <a:rPr lang="nb-NO" sz="1800" b="1" i="0" u="none" strike="noStrike" noProof="0" err="1">
                          <a:solidFill>
                            <a:schemeClr val="tx1"/>
                          </a:solidFill>
                          <a:latin typeface="Calibri"/>
                        </a:rPr>
                        <a:t>Brukarar</a:t>
                      </a:r>
                      <a:r>
                        <a:rPr lang="nb-NO" sz="1800" b="1" i="0" u="none" strike="noStrike" noProof="0">
                          <a:solidFill>
                            <a:schemeClr val="tx1"/>
                          </a:solidFill>
                          <a:latin typeface="Calibri"/>
                        </a:rPr>
                        <a:t> av </a:t>
                      </a:r>
                      <a:r>
                        <a:rPr lang="nb-NO" sz="1800" b="1" i="0" u="none" strike="noStrike" noProof="0" err="1">
                          <a:solidFill>
                            <a:schemeClr val="tx1"/>
                          </a:solidFill>
                          <a:latin typeface="Calibri"/>
                        </a:rPr>
                        <a:t>krisesentertilbodet</a:t>
                      </a:r>
                      <a:r>
                        <a:rPr lang="nb-NO" sz="1800" b="1" i="0" u="none" strike="noStrike" noProof="0">
                          <a:solidFill>
                            <a:schemeClr val="tx1"/>
                          </a:solidFill>
                          <a:latin typeface="Calibri"/>
                        </a:rPr>
                        <a:t> kan reservere seg mot </a:t>
                      </a:r>
                      <a:r>
                        <a:rPr lang="nb-NO" sz="1800" b="1" i="0" u="none" strike="noStrike" noProof="0" err="1">
                          <a:solidFill>
                            <a:schemeClr val="tx1"/>
                          </a:solidFill>
                          <a:latin typeface="Calibri"/>
                        </a:rPr>
                        <a:t>vidarebehandling</a:t>
                      </a:r>
                      <a:r>
                        <a:rPr lang="nb-NO" sz="1800" b="1" i="0" u="none" strike="noStrike" noProof="0">
                          <a:solidFill>
                            <a:schemeClr val="tx1"/>
                          </a:solidFill>
                          <a:latin typeface="Calibri"/>
                        </a:rPr>
                        <a:t> av </a:t>
                      </a:r>
                      <a:r>
                        <a:rPr lang="nb-NO" sz="1800" b="1" i="0" u="none" strike="noStrike" noProof="0" err="1">
                          <a:solidFill>
                            <a:schemeClr val="tx1"/>
                          </a:solidFill>
                          <a:latin typeface="Calibri"/>
                        </a:rPr>
                        <a:t>opplysningar</a:t>
                      </a:r>
                      <a:r>
                        <a:rPr lang="nb-NO" sz="1800" b="1" i="0" u="none" strike="noStrike" noProof="0">
                          <a:solidFill>
                            <a:schemeClr val="tx1"/>
                          </a:solidFill>
                          <a:latin typeface="Calibri"/>
                        </a:rPr>
                        <a:t> til bruk i til dømes statistikk, analyser og forsking. </a:t>
                      </a:r>
                    </a:p>
                    <a:p>
                      <a:pPr marL="0" marR="0" lvl="0" indent="0" algn="l">
                        <a:lnSpc>
                          <a:spcPct val="100000"/>
                        </a:lnSpc>
                        <a:spcBef>
                          <a:spcPts val="0"/>
                        </a:spcBef>
                        <a:spcAft>
                          <a:spcPts val="0"/>
                        </a:spcAft>
                        <a:buNone/>
                      </a:pPr>
                      <a:endParaRPr lang="nb-NO" sz="1800" b="1" i="0" u="none" strike="noStrike" noProof="0">
                        <a:solidFill>
                          <a:schemeClr val="tx1"/>
                        </a:solidFill>
                        <a:latin typeface="Calibri"/>
                      </a:endParaRPr>
                    </a:p>
                    <a:p>
                      <a:pPr marL="0" marR="0" lvl="0" indent="0" algn="l">
                        <a:lnSpc>
                          <a:spcPct val="100000"/>
                        </a:lnSpc>
                        <a:spcBef>
                          <a:spcPts val="0"/>
                        </a:spcBef>
                        <a:spcAft>
                          <a:spcPts val="0"/>
                        </a:spcAft>
                        <a:buNone/>
                      </a:pPr>
                      <a:r>
                        <a:rPr lang="nb-NO" sz="1800" b="1" i="0" u="none" strike="noStrike" noProof="0">
                          <a:solidFill>
                            <a:schemeClr val="tx1"/>
                          </a:solidFill>
                          <a:latin typeface="Calibri"/>
                        </a:rPr>
                        <a:t>3   Departementet kan gi </a:t>
                      </a:r>
                      <a:r>
                        <a:rPr lang="nb-NO" sz="1800" b="1" i="0" u="none" strike="noStrike" noProof="0" err="1">
                          <a:solidFill>
                            <a:schemeClr val="tx1"/>
                          </a:solidFill>
                          <a:latin typeface="Calibri"/>
                        </a:rPr>
                        <a:t>nærmare</a:t>
                      </a:r>
                      <a:r>
                        <a:rPr lang="nb-NO" sz="1800" b="1" i="0" u="none" strike="noStrike" noProof="0">
                          <a:solidFill>
                            <a:schemeClr val="tx1"/>
                          </a:solidFill>
                          <a:latin typeface="Calibri"/>
                        </a:rPr>
                        <a:t> </a:t>
                      </a:r>
                      <a:r>
                        <a:rPr lang="nb-NO" sz="1800" b="1" i="0" u="none" strike="noStrike" noProof="0" err="1">
                          <a:solidFill>
                            <a:schemeClr val="tx1"/>
                          </a:solidFill>
                          <a:latin typeface="Calibri"/>
                        </a:rPr>
                        <a:t>reglar</a:t>
                      </a:r>
                      <a:r>
                        <a:rPr lang="nb-NO" sz="1800" b="1" i="0" u="none" strike="noStrike" noProof="0">
                          <a:solidFill>
                            <a:schemeClr val="tx1"/>
                          </a:solidFill>
                          <a:latin typeface="Calibri"/>
                        </a:rPr>
                        <a:t> i forskrift om behandling av </a:t>
                      </a:r>
                      <a:r>
                        <a:rPr lang="nb-NO" sz="1800" b="1" i="0" u="none" strike="noStrike" noProof="0" err="1">
                          <a:solidFill>
                            <a:schemeClr val="tx1"/>
                          </a:solidFill>
                          <a:latin typeface="Calibri"/>
                        </a:rPr>
                        <a:t>personopplysningar</a:t>
                      </a:r>
                      <a:r>
                        <a:rPr lang="nb-NO" sz="1800" b="1" i="0" u="none" strike="noStrike" noProof="0">
                          <a:solidFill>
                            <a:schemeClr val="tx1"/>
                          </a:solidFill>
                          <a:latin typeface="Calibri"/>
                        </a:rPr>
                        <a:t>, mellom anna om formålet med behandlinga, </a:t>
                      </a:r>
                      <a:r>
                        <a:rPr lang="nb-NO" sz="1800" b="1" i="0" u="none" strike="noStrike" noProof="0" err="1">
                          <a:solidFill>
                            <a:schemeClr val="tx1"/>
                          </a:solidFill>
                          <a:latin typeface="Calibri"/>
                        </a:rPr>
                        <a:t>behandlaransvar</a:t>
                      </a:r>
                      <a:r>
                        <a:rPr lang="nb-NO" sz="1800" b="1" i="0" u="none" strike="noStrike" noProof="0">
                          <a:solidFill>
                            <a:schemeClr val="tx1"/>
                          </a:solidFill>
                          <a:latin typeface="Calibri"/>
                        </a:rPr>
                        <a:t>, kva for </a:t>
                      </a:r>
                      <a:r>
                        <a:rPr lang="nb-NO" sz="1800" b="1" i="0" u="none" strike="noStrike" noProof="0" err="1">
                          <a:solidFill>
                            <a:schemeClr val="tx1"/>
                          </a:solidFill>
                          <a:latin typeface="Calibri"/>
                        </a:rPr>
                        <a:t>personopplysningar</a:t>
                      </a:r>
                      <a:r>
                        <a:rPr lang="nb-NO" sz="1800" b="1" i="0" u="none" strike="noStrike" noProof="0">
                          <a:solidFill>
                            <a:schemeClr val="tx1"/>
                          </a:solidFill>
                          <a:latin typeface="Calibri"/>
                        </a:rPr>
                        <a:t> som kan </a:t>
                      </a:r>
                      <a:r>
                        <a:rPr lang="nb-NO" sz="1800" b="1" i="0" u="none" strike="noStrike" noProof="0" err="1">
                          <a:solidFill>
                            <a:schemeClr val="tx1"/>
                          </a:solidFill>
                          <a:latin typeface="Calibri"/>
                        </a:rPr>
                        <a:t>behandlast</a:t>
                      </a:r>
                      <a:r>
                        <a:rPr lang="nb-NO" sz="1800" b="1" i="0" u="none" strike="noStrike" noProof="0">
                          <a:solidFill>
                            <a:schemeClr val="tx1"/>
                          </a:solidFill>
                          <a:latin typeface="Calibri"/>
                        </a:rPr>
                        <a:t>, utlevering, registerføring, tilgang til register og høvet til </a:t>
                      </a:r>
                      <a:r>
                        <a:rPr lang="nb-NO" sz="1800" b="1" i="0" u="none" strike="noStrike" noProof="0" err="1">
                          <a:solidFill>
                            <a:schemeClr val="tx1"/>
                          </a:solidFill>
                          <a:latin typeface="Calibri"/>
                        </a:rPr>
                        <a:t>vidarebehandling</a:t>
                      </a:r>
                      <a:r>
                        <a:rPr lang="nb-NO" sz="1800" b="1" i="0" u="none" strike="noStrike" noProof="0">
                          <a:solidFill>
                            <a:schemeClr val="tx1"/>
                          </a:solidFill>
                          <a:latin typeface="Calibri"/>
                        </a:rPr>
                        <a:t>.</a:t>
                      </a:r>
                      <a:endParaRPr lang="nb-NO" sz="1800" b="1" i="0" noProof="0">
                        <a:solidFill>
                          <a:schemeClr val="tx1"/>
                        </a:solidFill>
                      </a:endParaRPr>
                    </a:p>
                  </a:txBody>
                  <a:tcPr/>
                </a:tc>
                <a:extLst>
                  <a:ext uri="{0D108BD9-81ED-4DB2-BD59-A6C34878D82A}">
                    <a16:rowId xmlns:a16="http://schemas.microsoft.com/office/drawing/2014/main" val="3701558795"/>
                  </a:ext>
                </a:extLst>
              </a:tr>
            </a:tbl>
          </a:graphicData>
        </a:graphic>
      </p:graphicFrame>
      <p:sp>
        <p:nvSpPr>
          <p:cNvPr id="10" name="TekstSylinder 9">
            <a:extLst>
              <a:ext uri="{FF2B5EF4-FFF2-40B4-BE49-F238E27FC236}">
                <a16:creationId xmlns:a16="http://schemas.microsoft.com/office/drawing/2014/main" id="{9BDC4BF7-52E5-D365-78C3-0677BA4C209E}"/>
              </a:ext>
            </a:extLst>
          </p:cNvPr>
          <p:cNvSpPr txBox="1"/>
          <p:nvPr/>
        </p:nvSpPr>
        <p:spPr>
          <a:xfrm>
            <a:off x="5636794" y="2971800"/>
            <a:ext cx="914400" cy="914400"/>
          </a:xfrm>
          <a:prstGeom prst="rect">
            <a:avLst/>
          </a:prstGeom>
          <a:noFill/>
        </p:spPr>
        <p:txBody>
          <a:bodyPr wrap="square" rtlCol="0">
            <a:spAutoFit/>
          </a:bodyPr>
          <a:lstStyle/>
          <a:p>
            <a:endParaRPr lang="nb-NO" noProof="0"/>
          </a:p>
        </p:txBody>
      </p:sp>
      <p:sp>
        <p:nvSpPr>
          <p:cNvPr id="18" name="TekstSylinder 17">
            <a:extLst>
              <a:ext uri="{FF2B5EF4-FFF2-40B4-BE49-F238E27FC236}">
                <a16:creationId xmlns:a16="http://schemas.microsoft.com/office/drawing/2014/main" id="{15550B3C-9684-6CB2-D445-B77B10CE6216}"/>
              </a:ext>
            </a:extLst>
          </p:cNvPr>
          <p:cNvSpPr txBox="1"/>
          <p:nvPr/>
        </p:nvSpPr>
        <p:spPr>
          <a:xfrm>
            <a:off x="1852212" y="358581"/>
            <a:ext cx="8990193" cy="523220"/>
          </a:xfrm>
          <a:prstGeom prst="rect">
            <a:avLst/>
          </a:prstGeom>
          <a:noFill/>
        </p:spPr>
        <p:txBody>
          <a:bodyPr wrap="square" lIns="91440" tIns="45720" rIns="91440" bIns="45720" rtlCol="0" anchor="t">
            <a:spAutoFit/>
          </a:bodyPr>
          <a:lstStyle/>
          <a:p>
            <a:r>
              <a:rPr lang="nb-NO" sz="2800" b="1"/>
              <a:t>Ny krisesenterlova</a:t>
            </a:r>
            <a:r>
              <a:rPr lang="nb-NO" sz="2800" b="1" noProof="0"/>
              <a:t> § 5 a Behandling av personopplysninger</a:t>
            </a:r>
          </a:p>
        </p:txBody>
      </p:sp>
    </p:spTree>
    <p:extLst>
      <p:ext uri="{BB962C8B-B14F-4D97-AF65-F5344CB8AC3E}">
        <p14:creationId xmlns:p14="http://schemas.microsoft.com/office/powerpoint/2010/main" val="125227989"/>
      </p:ext>
    </p:extLst>
  </p:cSld>
  <p:clrMapOvr>
    <a:masterClrMapping/>
  </p:clrMapOvr>
</p:sld>
</file>

<file path=ppt/theme/theme1.xml><?xml version="1.0" encoding="utf-8"?>
<a:theme xmlns:a="http://schemas.openxmlformats.org/drawingml/2006/main" name="Bufdir_PPT">
  <a:themeElements>
    <a:clrScheme name="Office">
      <a:dk1>
        <a:sysClr val="windowText" lastClr="000000"/>
      </a:dk1>
      <a:lt1>
        <a:sysClr val="window" lastClr="FFFFFF"/>
      </a:lt1>
      <a:dk2>
        <a:srgbClr val="403E40"/>
      </a:dk2>
      <a:lt2>
        <a:srgbClr val="B6CFBF"/>
      </a:lt2>
      <a:accent1>
        <a:srgbClr val="B6CFBF"/>
      </a:accent1>
      <a:accent2>
        <a:srgbClr val="403E40"/>
      </a:accent2>
      <a:accent3>
        <a:srgbClr val="A9A487"/>
      </a:accent3>
      <a:accent4>
        <a:srgbClr val="E1D169"/>
      </a:accent4>
      <a:accent5>
        <a:srgbClr val="EEB4A4"/>
      </a:accent5>
      <a:accent6>
        <a:srgbClr val="63A4BF"/>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fdir_PPT.potx" id="{7A16441B-BA93-4959-83EA-366482265750}" vid="{222505E7-FAC6-4325-B38C-15E8BA5F384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4447A8E4C84FD4A9A9B6CDF7573BFEF" ma:contentTypeVersion="8" ma:contentTypeDescription="Create a new document." ma:contentTypeScope="" ma:versionID="db681c4d56495ed030625fb5bef8fd29">
  <xsd:schema xmlns:xsd="http://www.w3.org/2001/XMLSchema" xmlns:xs="http://www.w3.org/2001/XMLSchema" xmlns:p="http://schemas.microsoft.com/office/2006/metadata/properties" xmlns:ns2="788600ff-cfc4-4812-b5f1-ed252bd271cb" xmlns:ns3="b457563b-d6b5-4a4b-9e9f-02b768cc0cd3" targetNamespace="http://schemas.microsoft.com/office/2006/metadata/properties" ma:root="true" ma:fieldsID="bd79ba89b9be7ceac11f5192f9e0d0ce" ns2:_="" ns3:_="">
    <xsd:import namespace="788600ff-cfc4-4812-b5f1-ed252bd271cb"/>
    <xsd:import namespace="b457563b-d6b5-4a4b-9e9f-02b768cc0cd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8600ff-cfc4-4812-b5f1-ed252bd271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57563b-d6b5-4a4b-9e9f-02b768cc0cd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F42277-E345-4F07-849E-A8A8B6097BE0}">
  <ds:schemaRefs>
    <ds:schemaRef ds:uri="http://purl.org/dc/dcmitype/"/>
    <ds:schemaRef ds:uri="788600ff-cfc4-4812-b5f1-ed252bd271cb"/>
    <ds:schemaRef ds:uri="http://purl.org/dc/terms/"/>
    <ds:schemaRef ds:uri="b457563b-d6b5-4a4b-9e9f-02b768cc0cd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elements/1.1/"/>
  </ds:schemaRefs>
</ds:datastoreItem>
</file>

<file path=customXml/itemProps2.xml><?xml version="1.0" encoding="utf-8"?>
<ds:datastoreItem xmlns:ds="http://schemas.openxmlformats.org/officeDocument/2006/customXml" ds:itemID="{E4650694-5BD9-46FE-AFA9-B379AA0BEE6E}">
  <ds:schemaRefs>
    <ds:schemaRef ds:uri="http://schemas.microsoft.com/sharepoint/v3/contenttype/forms"/>
  </ds:schemaRefs>
</ds:datastoreItem>
</file>

<file path=customXml/itemProps3.xml><?xml version="1.0" encoding="utf-8"?>
<ds:datastoreItem xmlns:ds="http://schemas.openxmlformats.org/officeDocument/2006/customXml" ds:itemID="{EE895D95-8270-45D7-A2DA-345EE24D2830}">
  <ds:schemaRefs>
    <ds:schemaRef ds:uri="788600ff-cfc4-4812-b5f1-ed252bd271cb"/>
    <ds:schemaRef ds:uri="b457563b-d6b5-4a4b-9e9f-02b768cc0c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277</TotalTime>
  <Words>3589</Words>
  <Application>Microsoft Office PowerPoint</Application>
  <PresentationFormat>Widescreen</PresentationFormat>
  <Paragraphs>313</Paragraphs>
  <Slides>12</Slides>
  <Notes>12</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12</vt:i4>
      </vt:variant>
    </vt:vector>
  </HeadingPairs>
  <TitlesOfParts>
    <vt:vector size="17" baseType="lpstr">
      <vt:lpstr>Aptos</vt:lpstr>
      <vt:lpstr>Arial</vt:lpstr>
      <vt:lpstr>Calibri</vt:lpstr>
      <vt:lpstr>Wingdings</vt:lpstr>
      <vt:lpstr>Bufdir_PPT</vt:lpstr>
      <vt:lpstr>   Orientering om  endringer i krisesenterlova  og nytt krisesenterrundskriv (Rundskriv 20/2026 til krisesenterlova)   </vt:lpstr>
      <vt:lpstr>PowerPoint-presentasjon</vt:lpstr>
      <vt:lpstr>Krisesenterlova § 2 Krav til krisesentertilbudet</vt:lpstr>
      <vt:lpstr>PowerPoint-presentasjon</vt:lpstr>
      <vt:lpstr>Krisesenterlova § 3 Individuell tilrettelegging av tilbudet </vt:lpstr>
      <vt:lpstr>PowerPoint-presentasjon</vt:lpstr>
      <vt:lpstr>PowerPoint-presentasjon</vt:lpstr>
      <vt:lpstr>Ny krisesenterlova § 5 a Behandling av personopplysninger</vt:lpstr>
      <vt:lpstr>PowerPoint-presentasjon</vt:lpstr>
      <vt:lpstr>PowerPoint-presentasjon</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Marija Nissen Rosenqvist</cp:lastModifiedBy>
  <cp:revision>48</cp:revision>
  <cp:lastPrinted>2026-03-19T14:22:40Z</cp:lastPrinted>
  <dcterms:created xsi:type="dcterms:W3CDTF">2026-02-18T07:49:31Z</dcterms:created>
  <dcterms:modified xsi:type="dcterms:W3CDTF">2026-03-20T14:07:44Z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0x010100F4447A8E4C84FD4A9A9B6CDF7573BFEF</vt:lpwstr>
  </property>
</Properties>
</file>