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853" r:id="rId3"/>
    <p:sldId id="828" r:id="rId4"/>
    <p:sldId id="878" r:id="rId5"/>
  </p:sldIdLst>
  <p:sldSz cx="12192000" cy="6858000"/>
  <p:notesSz cx="6735763" cy="98663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4E"/>
    <a:srgbClr val="000000"/>
    <a:srgbClr val="7A942F"/>
    <a:srgbClr val="00ADBA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20" autoAdjust="0"/>
    <p:restoredTop sz="79427" autoAdjust="0"/>
  </p:normalViewPr>
  <p:slideViewPr>
    <p:cSldViewPr snapToGrid="0">
      <p:cViewPr varScale="1">
        <p:scale>
          <a:sx n="35" d="100"/>
          <a:sy n="35" d="100"/>
        </p:scale>
        <p:origin x="916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kommuneøkonomi, </a:t>
          </a:r>
          <a:br>
            <a:rPr lang="nb-NO" sz="1050" dirty="0"/>
          </a:br>
          <a:r>
            <a:rPr lang="nb-NO" sz="1050" dirty="0"/>
            <a:t>beredskap og</a:t>
          </a:r>
          <a:br>
            <a:rPr lang="nb-NO" sz="1050" dirty="0"/>
          </a:br>
          <a:r>
            <a:rPr lang="nb-NO" sz="1050" dirty="0"/>
            <a:t>kommunikasjon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miljø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helse og sosial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administrasjonsstab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utdanning og barnevern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justis og vergemål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7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7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7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7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7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7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2" custScaleX="136884" custScaleY="88309" custLinFactNeighborY="-344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2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7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2" custScaleX="136884" custScaleY="88309" custLinFactNeighborX="430" custLinFactNeighborY="-2580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2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5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3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6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2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4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0459F-5C50-401D-84C7-174C86CC711B}">
      <dsp:nvSpPr>
        <dsp:cNvPr id="0" name=""/>
        <dsp:cNvSpPr/>
      </dsp:nvSpPr>
      <dsp:spPr>
        <a:xfrm>
          <a:off x="5039093" y="1570085"/>
          <a:ext cx="188588" cy="771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1436"/>
              </a:lnTo>
              <a:lnTo>
                <a:pt x="188588" y="77143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857923" y="1570085"/>
          <a:ext cx="181169" cy="764016"/>
        </a:xfrm>
        <a:custGeom>
          <a:avLst/>
          <a:gdLst/>
          <a:ahLst/>
          <a:cxnLst/>
          <a:rect l="0" t="0" r="0" b="0"/>
          <a:pathLst>
            <a:path>
              <a:moveTo>
                <a:pt x="181169" y="0"/>
              </a:moveTo>
              <a:lnTo>
                <a:pt x="181169" y="764016"/>
              </a:lnTo>
              <a:lnTo>
                <a:pt x="0" y="76401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039093" y="1570085"/>
          <a:ext cx="4175520" cy="1587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6218"/>
              </a:lnTo>
              <a:lnTo>
                <a:pt x="4175520" y="1406218"/>
              </a:lnTo>
              <a:lnTo>
                <a:pt x="417552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039093" y="1570085"/>
          <a:ext cx="2087760" cy="1587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6218"/>
              </a:lnTo>
              <a:lnTo>
                <a:pt x="2087760" y="1406218"/>
              </a:lnTo>
              <a:lnTo>
                <a:pt x="208776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4993372" y="1570085"/>
          <a:ext cx="91440" cy="15873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2951332" y="1570085"/>
          <a:ext cx="2087760" cy="1587388"/>
        </a:xfrm>
        <a:custGeom>
          <a:avLst/>
          <a:gdLst/>
          <a:ahLst/>
          <a:cxnLst/>
          <a:rect l="0" t="0" r="0" b="0"/>
          <a:pathLst>
            <a:path>
              <a:moveTo>
                <a:pt x="2087760" y="0"/>
              </a:moveTo>
              <a:lnTo>
                <a:pt x="2087760" y="1406218"/>
              </a:lnTo>
              <a:lnTo>
                <a:pt x="0" y="1406218"/>
              </a:lnTo>
              <a:lnTo>
                <a:pt x="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863572" y="1570085"/>
          <a:ext cx="4175520" cy="1587388"/>
        </a:xfrm>
        <a:custGeom>
          <a:avLst/>
          <a:gdLst/>
          <a:ahLst/>
          <a:cxnLst/>
          <a:rect l="0" t="0" r="0" b="0"/>
          <a:pathLst>
            <a:path>
              <a:moveTo>
                <a:pt x="4175520" y="0"/>
              </a:moveTo>
              <a:lnTo>
                <a:pt x="4175520" y="1406218"/>
              </a:lnTo>
              <a:lnTo>
                <a:pt x="0" y="1406218"/>
              </a:lnTo>
              <a:lnTo>
                <a:pt x="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665933" y="998695"/>
          <a:ext cx="2746319" cy="57139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3665933" y="998695"/>
        <a:ext cx="2746319" cy="571390"/>
      </dsp:txXfrm>
    </dsp:sp>
    <dsp:sp modelId="{909C95B6-E601-4D07-A8B9-4253AA4B192F}">
      <dsp:nvSpPr>
        <dsp:cNvPr id="0" name=""/>
        <dsp:cNvSpPr/>
      </dsp:nvSpPr>
      <dsp:spPr>
        <a:xfrm>
          <a:off x="861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miljø</a:t>
          </a:r>
        </a:p>
      </dsp:txBody>
      <dsp:txXfrm>
        <a:off x="861" y="3157473"/>
        <a:ext cx="1725421" cy="862710"/>
      </dsp:txXfrm>
    </dsp:sp>
    <dsp:sp modelId="{CDDA0DEA-00AB-4476-B1F6-F3D5C4F5B05A}">
      <dsp:nvSpPr>
        <dsp:cNvPr id="0" name=""/>
        <dsp:cNvSpPr/>
      </dsp:nvSpPr>
      <dsp:spPr>
        <a:xfrm>
          <a:off x="2088621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2088621" y="3157473"/>
        <a:ext cx="1725421" cy="862710"/>
      </dsp:txXfrm>
    </dsp:sp>
    <dsp:sp modelId="{111B72F2-6D3E-4A9C-A953-9ECE5CECD5F6}">
      <dsp:nvSpPr>
        <dsp:cNvPr id="0" name=""/>
        <dsp:cNvSpPr/>
      </dsp:nvSpPr>
      <dsp:spPr>
        <a:xfrm>
          <a:off x="4176382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helse og sosial</a:t>
          </a:r>
        </a:p>
      </dsp:txBody>
      <dsp:txXfrm>
        <a:off x="4176382" y="3157473"/>
        <a:ext cx="1725421" cy="862710"/>
      </dsp:txXfrm>
    </dsp:sp>
    <dsp:sp modelId="{659292F3-2B21-4827-9546-D01800201700}">
      <dsp:nvSpPr>
        <dsp:cNvPr id="0" name=""/>
        <dsp:cNvSpPr/>
      </dsp:nvSpPr>
      <dsp:spPr>
        <a:xfrm>
          <a:off x="6264142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utdanning og barnevern</a:t>
          </a:r>
        </a:p>
      </dsp:txBody>
      <dsp:txXfrm>
        <a:off x="6264142" y="3157473"/>
        <a:ext cx="1725421" cy="862710"/>
      </dsp:txXfrm>
    </dsp:sp>
    <dsp:sp modelId="{EFB304F1-F6B6-401C-BEFD-6DEB5E98C5F2}">
      <dsp:nvSpPr>
        <dsp:cNvPr id="0" name=""/>
        <dsp:cNvSpPr/>
      </dsp:nvSpPr>
      <dsp:spPr>
        <a:xfrm>
          <a:off x="8351902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justis og vergemål</a:t>
          </a:r>
        </a:p>
      </dsp:txBody>
      <dsp:txXfrm>
        <a:off x="8351902" y="3157473"/>
        <a:ext cx="1725421" cy="862710"/>
      </dsp:txXfrm>
    </dsp:sp>
    <dsp:sp modelId="{7D1CE52B-6125-4CAE-B58D-0204E7AEA1B6}">
      <dsp:nvSpPr>
        <dsp:cNvPr id="0" name=""/>
        <dsp:cNvSpPr/>
      </dsp:nvSpPr>
      <dsp:spPr>
        <a:xfrm>
          <a:off x="2496097" y="1953176"/>
          <a:ext cx="2361826" cy="76185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kommuneøkonomi, </a:t>
          </a:r>
          <a:br>
            <a:rPr lang="nb-NO" sz="1050" kern="1200" dirty="0"/>
          </a:br>
          <a:r>
            <a:rPr lang="nb-NO" sz="1050" kern="1200" dirty="0"/>
            <a:t>beredskap og</a:t>
          </a:r>
          <a:br>
            <a:rPr lang="nb-NO" sz="1050" kern="1200" dirty="0"/>
          </a:br>
          <a:r>
            <a:rPr lang="nb-NO" sz="1050" kern="1200" dirty="0"/>
            <a:t>kommunikasjon</a:t>
          </a:r>
        </a:p>
      </dsp:txBody>
      <dsp:txXfrm>
        <a:off x="2496097" y="1953176"/>
        <a:ext cx="2361826" cy="761851"/>
      </dsp:txXfrm>
    </dsp:sp>
    <dsp:sp modelId="{C32C0C48-A0F3-41D4-8BB6-B6566DFE356D}">
      <dsp:nvSpPr>
        <dsp:cNvPr id="0" name=""/>
        <dsp:cNvSpPr/>
      </dsp:nvSpPr>
      <dsp:spPr>
        <a:xfrm>
          <a:off x="5227681" y="1960596"/>
          <a:ext cx="2361826" cy="76185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administrasjonsstab</a:t>
          </a:r>
        </a:p>
      </dsp:txBody>
      <dsp:txXfrm>
        <a:off x="5227681" y="1960596"/>
        <a:ext cx="2361826" cy="761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30.09.2026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6063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7793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3746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5522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30.09.2026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E8A85DF1-748E-7242-BFF4-FBCD74184A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87"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30.09.2026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74BD6FE1-F1B8-6541-B601-CB01026E2A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30.09.2026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CCD27E50-7936-F242-9C91-77ED46E192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30.09.2026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BD543683-6752-5142-A97D-8847E34E98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30.09.2026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Grafikk 15">
            <a:extLst>
              <a:ext uri="{FF2B5EF4-FFF2-40B4-BE49-F238E27FC236}">
                <a16:creationId xmlns:a16="http://schemas.microsoft.com/office/drawing/2014/main" id="{655ECC2A-4B08-C542-85F0-8BAE469914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30.09.2026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10A073BB-8BAA-C945-AD81-BBA242953F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2010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Pass på at ikke tekstlinjene blir for lange.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brukes når du bare skal ha noen få punkter.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tydelig. </a:t>
            </a:r>
            <a:br>
              <a:rPr lang="nb-NO" dirty="0"/>
            </a:br>
            <a:r>
              <a:rPr lang="nb-NO" dirty="0"/>
              <a:t>1 spalte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7FA46597-83EE-864E-9411-86BBB7109D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0778" b="9724"/>
          <a:stretch/>
        </p:blipFill>
        <p:spPr>
          <a:xfrm>
            <a:off x="7948775" y="1859156"/>
            <a:ext cx="4243225" cy="499884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35D7FCC5-AE82-4CFF-881B-35AC9BBC676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381821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tydelig. </a:t>
            </a:r>
            <a:br>
              <a:rPr lang="nb-NO" dirty="0"/>
            </a:br>
            <a:r>
              <a:rPr lang="nb-NO" dirty="0"/>
              <a:t>1 spalte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DF1B22E6-F42A-8440-BAAA-AD139C4CFC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2010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Pass på at ikke tekstlinjene blir for lange.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brukes når du bare skal ha noen få punkter.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B44D60B9-ADB7-CF47-A09A-1B47D1D3B0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3" b="14429"/>
          <a:stretch/>
        </p:blipFill>
        <p:spPr>
          <a:xfrm>
            <a:off x="0" y="2370303"/>
            <a:ext cx="2736633" cy="4487697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B46CDFB9-BDD0-1C4F-BF78-69A2BD280A4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513375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78E5DD6-4909-2041-9F56-7E3E9CF8EEA9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7131E36-7A28-CA43-BCF7-06723AF58DE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20AD192-F0F1-F04C-9A81-3A2976A6C0E7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E021E96-51B6-5F45-8EE8-3EEDFDA19B2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831B9BFC-C231-224C-889C-18968DA40A3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80C60832-1878-2F40-8DF8-CFCB14A45B9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8C247E1-C8A7-014C-80A1-F0B00371D3C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ED26B669-E3EA-414A-91E0-98958DA5287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AC2F612-5312-954F-8EAD-420318230B59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8E59E44-6C06-5F48-9199-8557F0D3E1A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BDA44F3-C77F-2144-91DD-047D4B4A61F5}"/>
              </a:ext>
            </a:extLst>
          </p:cNvPr>
          <p:cNvSpPr txBox="1"/>
          <p:nvPr userDrawn="1"/>
        </p:nvSpPr>
        <p:spPr>
          <a:xfrm>
            <a:off x="9918700" y="664260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23A31C5-4FFA-A64C-85AF-44E3512CA58B}"/>
              </a:ext>
            </a:extLst>
          </p:cNvPr>
          <p:cNvSpPr txBox="1"/>
          <p:nvPr userDrawn="1"/>
        </p:nvSpPr>
        <p:spPr>
          <a:xfrm>
            <a:off x="9918700" y="663209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FD85543-5CFC-4773-9D5C-C0D8C75AA642}"/>
              </a:ext>
            </a:extLst>
          </p:cNvPr>
          <p:cNvSpPr txBox="1"/>
          <p:nvPr userDrawn="1"/>
        </p:nvSpPr>
        <p:spPr>
          <a:xfrm>
            <a:off x="9918700" y="663209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A01AAE-AE02-4D85-895C-1E1DB1C50045}"/>
              </a:ext>
            </a:extLst>
          </p:cNvPr>
          <p:cNvSpPr txBox="1"/>
          <p:nvPr userDrawn="1"/>
        </p:nvSpPr>
        <p:spPr>
          <a:xfrm>
            <a:off x="9918700" y="663209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817167567"/>
              </p:ext>
            </p:extLst>
          </p:nvPr>
        </p:nvGraphicFramePr>
        <p:xfrm>
          <a:off x="1058127" y="223755"/>
          <a:ext cx="10078186" cy="501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8006ADF-9C80-481D-9788-0FE05C4E347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86F416E-DCDD-D943-A517-E77ED9881F89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D8E6ACE4-145F-AE40-AA9F-A366872467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5663" y="5071717"/>
            <a:ext cx="3850093" cy="115502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0C4BA68-BC6B-4CE7-A84C-A83EB76F762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478A4916-4E7D-594F-93AA-C6823BCBB4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5663" y="5071717"/>
            <a:ext cx="3850093" cy="115502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11881B8-559C-4DD9-968F-BF8BD5DD780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AE4178B-A5E2-4C90-98B8-4EC7F7565405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9BA7390-BF2B-2C44-AE9F-EF33A91960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5663" y="5071717"/>
            <a:ext cx="3850093" cy="1155028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55FEF15-F022-4250-9B94-802C2CB62132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4" name="Grafikk 13">
            <a:extLst>
              <a:ext uri="{FF2B5EF4-FFF2-40B4-BE49-F238E27FC236}">
                <a16:creationId xmlns:a16="http://schemas.microsoft.com/office/drawing/2014/main" id="{CE9FCD0F-013D-4E4B-9F81-B58F5C7ACD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017" y="5322411"/>
            <a:ext cx="3850093" cy="115502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D58A1AE-36E9-4141-A92B-E6E16B76536F}"/>
              </a:ext>
            </a:extLst>
          </p:cNvPr>
          <p:cNvSpPr txBox="1"/>
          <p:nvPr userDrawn="1"/>
        </p:nvSpPr>
        <p:spPr>
          <a:xfrm>
            <a:off x="9247301" y="575317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01DBB7E2-021F-4AD3-939F-235519C1ADF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8E0FB740-F46E-458B-BF9A-E8BA2C95766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56" r:id="rId6"/>
    <p:sldLayoutId id="2147483760" r:id="rId7"/>
    <p:sldLayoutId id="2147483664" r:id="rId8"/>
    <p:sldLayoutId id="2147483761" r:id="rId9"/>
    <p:sldLayoutId id="2147483713" r:id="rId10"/>
    <p:sldLayoutId id="2147483685" r:id="rId11"/>
    <p:sldLayoutId id="2147483714" r:id="rId12"/>
    <p:sldLayoutId id="2147483702" r:id="rId13"/>
    <p:sldLayoutId id="2147483736" r:id="rId14"/>
    <p:sldLayoutId id="2147483733" r:id="rId15"/>
    <p:sldLayoutId id="2147483716" r:id="rId16"/>
    <p:sldLayoutId id="2147483707" r:id="rId17"/>
    <p:sldLayoutId id="2147483675" r:id="rId18"/>
    <p:sldLayoutId id="2147483706" r:id="rId19"/>
    <p:sldLayoutId id="2147483709" r:id="rId20"/>
    <p:sldLayoutId id="2147483711" r:id="rId21"/>
    <p:sldLayoutId id="2147483710" r:id="rId22"/>
    <p:sldLayoutId id="2147483712" r:id="rId23"/>
    <p:sldLayoutId id="2147483655" r:id="rId24"/>
    <p:sldLayoutId id="2147483705" r:id="rId25"/>
    <p:sldLayoutId id="2147483759" r:id="rId26"/>
    <p:sldLayoutId id="2147483758" r:id="rId27"/>
    <p:sldLayoutId id="2147483757" r:id="rId28"/>
    <p:sldLayoutId id="2147483746" r:id="rId29"/>
    <p:sldLayoutId id="2147483718" r:id="rId30"/>
    <p:sldLayoutId id="2147483719" r:id="rId3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forskrift/2026-03-23-454/%C2%A71" TargetMode="External"/><Relationship Id="rId7" Type="http://schemas.openxmlformats.org/officeDocument/2006/relationships/hyperlink" Target="https://lovdata.no/forskrift/2026-03-23-454/%C2%A72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ovdata.no/forskrift/2026-03-23-454/%C2%A716" TargetMode="External"/><Relationship Id="rId5" Type="http://schemas.openxmlformats.org/officeDocument/2006/relationships/hyperlink" Target="https://lovdata.no/forskrift/2026-03-23-454/%C2%A715" TargetMode="External"/><Relationship Id="rId4" Type="http://schemas.openxmlformats.org/officeDocument/2006/relationships/hyperlink" Target="https://lovdata.no/forskrift/2026-03-23-454/%C2%A73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0028D22-29E7-6F41-A74A-35DF425993D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30.09.2026</a:t>
            </a:fld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18F993C-3634-ED40-8F6E-FE789B362E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Statsforvalterens rolle fremover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4F2C629-C1AE-9D4A-B12B-382EE5B06D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9715" y="3817616"/>
            <a:ext cx="5136285" cy="1238478"/>
          </a:xfrm>
        </p:spPr>
        <p:txBody>
          <a:bodyPr/>
          <a:lstStyle/>
          <a:p>
            <a:r>
              <a:rPr lang="nb-NO" sz="1200" dirty="0"/>
              <a:t>Oppvekst- og vergemålsavdelingen</a:t>
            </a:r>
          </a:p>
        </p:txBody>
      </p:sp>
    </p:spTree>
    <p:extLst>
      <p:ext uri="{BB962C8B-B14F-4D97-AF65-F5344CB8AC3E}">
        <p14:creationId xmlns:p14="http://schemas.microsoft.com/office/powerpoint/2010/main" val="1045933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71576C6-F796-A4E1-DF06-41CF6E599A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24716" y="1511795"/>
            <a:ext cx="10002415" cy="3060206"/>
          </a:xfrm>
        </p:spPr>
        <p:txBody>
          <a:bodyPr/>
          <a:lstStyle/>
          <a:p>
            <a:endParaRPr lang="nb-NO" sz="2400" b="1" dirty="0"/>
          </a:p>
          <a:p>
            <a:r>
              <a:rPr lang="nb-NO" sz="2400" b="1" dirty="0"/>
              <a:t>Finanseringsforskriften: § 22.</a:t>
            </a:r>
            <a:r>
              <a:rPr lang="nb-NO" sz="2400" b="1" i="1" dirty="0"/>
              <a:t>Klage til statsforvalteren</a:t>
            </a:r>
            <a:endParaRPr lang="nb-NO" sz="2400" dirty="0"/>
          </a:p>
          <a:p>
            <a:r>
              <a:rPr lang="nb-NO" sz="2400" dirty="0"/>
              <a:t>Statsforvalteren er klageinstans for kommunens enkeltvedtak om valg av prosentsatser og om hva pensjonstilskuddet vil utgjøre per årsverk etter </a:t>
            </a:r>
            <a:r>
              <a:rPr lang="nb-NO" sz="2400" dirty="0">
                <a:hlinkClick r:id="rId3"/>
              </a:rPr>
              <a:t>§ 1 andre ledd</a:t>
            </a:r>
            <a:r>
              <a:rPr lang="nb-NO" sz="2400" dirty="0"/>
              <a:t>, enkeltvedtak om tildeling av kommunalt tilskudd til private barnehager etter </a:t>
            </a:r>
            <a:r>
              <a:rPr lang="nb-NO" sz="2400" dirty="0">
                <a:hlinkClick r:id="rId4"/>
              </a:rPr>
              <a:t>§§ 3</a:t>
            </a:r>
            <a:r>
              <a:rPr lang="nb-NO" sz="2400" dirty="0"/>
              <a:t>, </a:t>
            </a:r>
            <a:r>
              <a:rPr lang="nb-NO" sz="2400" dirty="0">
                <a:hlinkClick r:id="rId5"/>
              </a:rPr>
              <a:t>15</a:t>
            </a:r>
            <a:r>
              <a:rPr lang="nb-NO" sz="2400" dirty="0"/>
              <a:t> og </a:t>
            </a:r>
            <a:r>
              <a:rPr lang="nb-NO" sz="2400" dirty="0">
                <a:hlinkClick r:id="rId6"/>
              </a:rPr>
              <a:t>16</a:t>
            </a:r>
            <a:r>
              <a:rPr lang="nb-NO" sz="2400" dirty="0"/>
              <a:t> og enkeltvedtak om tilbakebetaling av tilskudd etter </a:t>
            </a:r>
            <a:r>
              <a:rPr lang="nb-NO" sz="2400" dirty="0">
                <a:hlinkClick r:id="rId7"/>
              </a:rPr>
              <a:t>§ 21</a:t>
            </a:r>
            <a:r>
              <a:rPr lang="nb-NO" sz="2400" dirty="0"/>
              <a:t>.</a:t>
            </a:r>
          </a:p>
          <a:p>
            <a:endParaRPr lang="nb-NO" sz="2400" dirty="0"/>
          </a:p>
          <a:p>
            <a:r>
              <a:rPr lang="nb-NO" sz="2400" dirty="0"/>
              <a:t>Klageretten på </a:t>
            </a:r>
            <a:r>
              <a:rPr lang="nb-NO" sz="2400" dirty="0" err="1"/>
              <a:t>grunnsats</a:t>
            </a:r>
            <a:r>
              <a:rPr lang="nb-NO" sz="2400" dirty="0"/>
              <a:t> faller bort som en følge av den lokale forskriften, klagerett på enkeltvedtak består og forvaltningslovens regler gjelder fortsatt.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nb-NO" sz="2400" dirty="0"/>
          </a:p>
          <a:p>
            <a:endParaRPr lang="nb-NO" sz="1400" dirty="0">
              <a:latin typeface="+mn-lt"/>
            </a:endParaRPr>
          </a:p>
          <a:p>
            <a:endParaRPr lang="nb-NO" sz="1100" dirty="0">
              <a:latin typeface="+mn-lt"/>
            </a:endParaRPr>
          </a:p>
          <a:p>
            <a:endParaRPr lang="nb-NO" sz="1800" dirty="0">
              <a:latin typeface="+mn-lt"/>
            </a:endParaRP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9200A912-9B78-58EB-4F8A-554BF8157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350611"/>
            <a:ext cx="10080625" cy="1077209"/>
          </a:xfrm>
        </p:spPr>
        <p:txBody>
          <a:bodyPr/>
          <a:lstStyle/>
          <a:p>
            <a:pPr algn="ctr"/>
            <a:r>
              <a:rPr lang="nb-NO" dirty="0"/>
              <a:t>Klagerett på enkeltvedtak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618CCEC-6B94-3539-EFB4-5557906ACD9A}"/>
              </a:ext>
            </a:extLst>
          </p:cNvPr>
          <p:cNvSpPr txBox="1"/>
          <p:nvPr/>
        </p:nvSpPr>
        <p:spPr>
          <a:xfrm>
            <a:off x="5946830" y="4738924"/>
            <a:ext cx="47221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nb-NO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204245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D5CEB881-F2A3-AF2F-9CA9-2B2D71F9A4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58537" y="1463040"/>
            <a:ext cx="8887097" cy="4059936"/>
          </a:xfrm>
        </p:spPr>
        <p:txBody>
          <a:bodyPr/>
          <a:lstStyle/>
          <a:p>
            <a:r>
              <a:rPr lang="nb-NO" b="1" dirty="0"/>
              <a:t>Forvaltningsloven: § 11. </a:t>
            </a:r>
            <a:r>
              <a:rPr lang="nb-NO" b="1" i="1" dirty="0"/>
              <a:t>(veiledningsplikt).</a:t>
            </a:r>
            <a:endParaRPr lang="nb-NO" dirty="0"/>
          </a:p>
          <a:p>
            <a:r>
              <a:rPr lang="nb-NO" dirty="0"/>
              <a:t>Forvaltningsorganene har innenfor sitt </a:t>
            </a:r>
            <a:r>
              <a:rPr lang="nb-NO" dirty="0" err="1"/>
              <a:t>sakområde</a:t>
            </a:r>
            <a:r>
              <a:rPr lang="nb-NO" dirty="0"/>
              <a:t> en alminnelig veiledningsplikt. Formålet med veiledningen skal være å gi parter og andre interesserte adgang til å vareta sitt tarv i bestemte saker på best mulig måte. Omfanget av veiledningen må likevel tilpasses det enkelte forvaltningsorgans situasjon og kapasitet til å påta seg slik virksomhet.</a:t>
            </a:r>
          </a:p>
          <a:p>
            <a:endParaRPr lang="nb-NO" b="1" dirty="0"/>
          </a:p>
          <a:p>
            <a:r>
              <a:rPr lang="nb-NO" b="1" dirty="0"/>
              <a:t>På Finanseringsforskriftens område:</a:t>
            </a:r>
          </a:p>
          <a:p>
            <a:r>
              <a:rPr lang="nb-NO" dirty="0"/>
              <a:t>Kan oppstå komplekse og lovtekniske spørsmål på finansieringsforskriftens område</a:t>
            </a:r>
          </a:p>
          <a:p>
            <a:r>
              <a:rPr lang="nb-NO" dirty="0"/>
              <a:t>Veiledning som innebærer hjelp til å navigere i rettskilder og sette rettskilder i system</a:t>
            </a:r>
          </a:p>
          <a:p>
            <a:r>
              <a:rPr lang="nb-NO" dirty="0"/>
              <a:t>Godt fagmiljø og jobber på tvers av grupper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07D3A2C3-F865-5ED8-C81B-0E1A27D0C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418" y="0"/>
            <a:ext cx="10080625" cy="1077209"/>
          </a:xfrm>
        </p:spPr>
        <p:txBody>
          <a:bodyPr/>
          <a:lstStyle/>
          <a:p>
            <a:pPr algn="ctr"/>
            <a:r>
              <a:rPr lang="nb-NO" dirty="0"/>
              <a:t>Statsforvalterens veiledningsrolle	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786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BB1D2720-3439-4BE6-EDE4-5C7B084E9E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1658984"/>
            <a:ext cx="10080624" cy="4650264"/>
          </a:xfrm>
        </p:spPr>
        <p:txBody>
          <a:bodyPr/>
          <a:lstStyle/>
          <a:p>
            <a:r>
              <a:rPr lang="nb-NO" sz="2400" dirty="0"/>
              <a:t>Ta kontakt ved spørsmål som gjelder forvaltningsrett og finansieringsforskriften</a:t>
            </a:r>
          </a:p>
          <a:p>
            <a:r>
              <a:rPr lang="nb-NO" sz="2400" dirty="0"/>
              <a:t>Vi har kort vei til </a:t>
            </a:r>
            <a:r>
              <a:rPr lang="nb-NO" sz="2400" dirty="0" err="1"/>
              <a:t>Udir</a:t>
            </a:r>
            <a:r>
              <a:rPr lang="nb-NO" sz="2400" dirty="0"/>
              <a:t> der vi kan drøfte mer kompliserte spørsmål, og har mulighet til å be om tolkningsuttalelser.</a:t>
            </a:r>
          </a:p>
          <a:p>
            <a:r>
              <a:rPr lang="nb-NO" sz="2400" dirty="0"/>
              <a:t>Samlet bidra til likebehandling og forståelse av regelverket.</a:t>
            </a:r>
          </a:p>
          <a:p>
            <a:r>
              <a:rPr lang="nb-NO" sz="2400" dirty="0"/>
              <a:t>Ring gjerne eller send e-post/sikker melding</a:t>
            </a:r>
            <a:endParaRPr lang="nb-NO" sz="2400" dirty="0">
              <a:sym typeface="Wingdings" panose="05000000000000000000" pitchFamily="2" charset="2"/>
            </a:endParaRPr>
          </a:p>
          <a:p>
            <a:r>
              <a:rPr lang="nb-NO" sz="2400" dirty="0">
                <a:sym typeface="Wingdings" panose="05000000000000000000" pitchFamily="2" charset="2"/>
              </a:rPr>
              <a:t>Lav terskel for kontakt</a:t>
            </a:r>
            <a:endParaRPr lang="nb-NO" sz="2400" dirty="0"/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4AB23FC2-01A4-0625-1595-3FC1ADEF9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7" y="324485"/>
            <a:ext cx="10080625" cy="1077209"/>
          </a:xfrm>
        </p:spPr>
        <p:txBody>
          <a:bodyPr/>
          <a:lstStyle/>
          <a:p>
            <a:pPr algn="ctr"/>
            <a:r>
              <a:rPr lang="nb-NO" dirty="0"/>
              <a:t>Oppfordring</a:t>
            </a:r>
          </a:p>
        </p:txBody>
      </p:sp>
    </p:spTree>
    <p:extLst>
      <p:ext uri="{BB962C8B-B14F-4D97-AF65-F5344CB8AC3E}">
        <p14:creationId xmlns:p14="http://schemas.microsoft.com/office/powerpoint/2010/main" val="867001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SFAG" id="{39076D8C-EE3A-45F2-B86A-8362F2CF6C06}" vid="{DC8CB727-F3E0-4F54-9E3A-A47C949E3EA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a6fa58e-5153-4bfa-9a8b-573d985a4186}" enabled="0" method="" siteId="{8a6fa58e-5153-4bfa-9a8b-573d985a418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77662</TotalTime>
  <Words>248</Words>
  <Application>Microsoft Office PowerPoint</Application>
  <PresentationFormat>Widescreen</PresentationFormat>
  <Paragraphs>29</Paragraphs>
  <Slides>4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11" baseType="lpstr">
      <vt:lpstr>Arial</vt:lpstr>
      <vt:lpstr>Calibri</vt:lpstr>
      <vt:lpstr>Open Sans</vt:lpstr>
      <vt:lpstr>Open Sans Light</vt:lpstr>
      <vt:lpstr>Open Sans SemiBold</vt:lpstr>
      <vt:lpstr>Wingdings</vt:lpstr>
      <vt:lpstr>Office-tema</vt:lpstr>
      <vt:lpstr>PowerPoint-presentasjon</vt:lpstr>
      <vt:lpstr>Klagerett på enkeltvedtak</vt:lpstr>
      <vt:lpstr>Statsforvalterens veiledningsrolle </vt:lpstr>
      <vt:lpstr>Oppfordring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Svensen, Ole Wilhelm</dc:creator>
  <cp:lastModifiedBy>Iversen, Thor Andre</cp:lastModifiedBy>
  <cp:revision>69</cp:revision>
  <cp:lastPrinted>2026-08-19T11:40:13Z</cp:lastPrinted>
  <dcterms:created xsi:type="dcterms:W3CDTF">2021-01-12T08:38:08Z</dcterms:created>
  <dcterms:modified xsi:type="dcterms:W3CDTF">2026-09-30T12:43:27Z</dcterms:modified>
</cp:coreProperties>
</file>