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12"/>
  </p:notesMasterIdLst>
  <p:sldIdLst>
    <p:sldId id="620" r:id="rId5"/>
    <p:sldId id="725" r:id="rId6"/>
    <p:sldId id="799" r:id="rId7"/>
    <p:sldId id="659" r:id="rId8"/>
    <p:sldId id="798" r:id="rId9"/>
    <p:sldId id="764" r:id="rId10"/>
    <p:sldId id="786" r:id="rId11"/>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nledning" id="{B1A834C1-DF1A-467E-9DA7-0E657523B262}">
          <p14:sldIdLst>
            <p14:sldId id="620"/>
            <p14:sldId id="725"/>
            <p14:sldId id="799"/>
          </p14:sldIdLst>
        </p14:section>
        <p14:section name="Månedens tema" id="{5DA03636-87A9-4B83-A65E-B2E88D599627}">
          <p14:sldIdLst/>
        </p14:section>
        <p14:section name="Avslutning" id="{87401C1F-E386-49AB-BE1F-72E8D113C955}">
          <p14:sldIdLst>
            <p14:sldId id="659"/>
            <p14:sldId id="798"/>
            <p14:sldId id="764"/>
            <p14:sldId id="78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46F768-675A-B046-8077-707140D4E625}" name="Bergamelli, Daniel" initials="DB" userId="S::daniel.bergamelli@statsforvalteren.no::500e8634-8957-45d7-97e6-8e1e7e24046f" providerId="AD"/>
  <p188:author id="{1752D777-8377-A155-47D9-6B3231C4D95C}" name="Apeland, Anne Mette" initials="AA" userId="S::anne.mette.apeland@statsforvalteren.no::d2d3af4e-fe92-4601-b4df-9e52ebf8064e" providerId="AD"/>
  <p188:author id="{B8EDBCB8-7A1B-591C-F067-099D7C79E7ED}" name="Lindseth, Grethe" initials="GL" userId="S::grethe.lindseth@statsforvalteren.no::501659ca-e294-408e-a6c0-adf18254c27b" providerId="AD"/>
  <p188:author id="{255368D6-8079-F259-AEA8-43409D75E710}" name="Øksnes, Hanne Reitan" initials="HØ" userId="S::hanne.oksnes@statsforvalteren.no::5aea0e4e-9fee-4b24-8dec-5cabcddd18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4E"/>
    <a:srgbClr val="000000"/>
    <a:srgbClr val="00ADBA"/>
    <a:srgbClr val="7A942F"/>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7829EA-B31F-4468-A777-23EE9AA41C0C}" v="19" dt="2026-03-20T07:53:54.31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246" autoAdjust="0"/>
  </p:normalViewPr>
  <p:slideViewPr>
    <p:cSldViewPr snapToGrid="0">
      <p:cViewPr varScale="1">
        <p:scale>
          <a:sx n="75" d="100"/>
          <a:sy n="75" d="100"/>
        </p:scale>
        <p:origin x="1914" y="6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gamelli, Daniel" userId="500e8634-8957-45d7-97e6-8e1e7e24046f" providerId="ADAL" clId="{E9DB80FF-28F3-40D9-BE34-387B015741C9}"/>
    <pc:docChg chg="undo custSel addSld delSld modSld modSection">
      <pc:chgData name="Bergamelli, Daniel" userId="500e8634-8957-45d7-97e6-8e1e7e24046f" providerId="ADAL" clId="{E9DB80FF-28F3-40D9-BE34-387B015741C9}" dt="2026-03-20T10:08:51.743" v="3050" actId="2696"/>
      <pc:docMkLst>
        <pc:docMk/>
      </pc:docMkLst>
      <pc:sldChg chg="modSp mod">
        <pc:chgData name="Bergamelli, Daniel" userId="500e8634-8957-45d7-97e6-8e1e7e24046f" providerId="ADAL" clId="{E9DB80FF-28F3-40D9-BE34-387B015741C9}" dt="2026-03-20T07:52:30.494" v="2907" actId="20577"/>
        <pc:sldMkLst>
          <pc:docMk/>
          <pc:sldMk cId="768007131" sldId="620"/>
        </pc:sldMkLst>
        <pc:spChg chg="mod">
          <ac:chgData name="Bergamelli, Daniel" userId="500e8634-8957-45d7-97e6-8e1e7e24046f" providerId="ADAL" clId="{E9DB80FF-28F3-40D9-BE34-387B015741C9}" dt="2026-03-20T07:52:30.494" v="2907" actId="20577"/>
          <ac:spMkLst>
            <pc:docMk/>
            <pc:sldMk cId="768007131" sldId="620"/>
            <ac:spMk id="4" creationId="{D33E3403-C3F7-4730-B406-B00C458F7F4F}"/>
          </ac:spMkLst>
        </pc:spChg>
      </pc:sldChg>
      <pc:sldChg chg="del mod modShow">
        <pc:chgData name="Bergamelli, Daniel" userId="500e8634-8957-45d7-97e6-8e1e7e24046f" providerId="ADAL" clId="{E9DB80FF-28F3-40D9-BE34-387B015741C9}" dt="2026-03-20T10:08:51.743" v="3050" actId="2696"/>
        <pc:sldMkLst>
          <pc:docMk/>
          <pc:sldMk cId="792512017" sldId="691"/>
        </pc:sldMkLst>
      </pc:sldChg>
      <pc:sldChg chg="addSp delSp modSp del mod modShow">
        <pc:chgData name="Bergamelli, Daniel" userId="500e8634-8957-45d7-97e6-8e1e7e24046f" providerId="ADAL" clId="{E9DB80FF-28F3-40D9-BE34-387B015741C9}" dt="2026-03-20T10:08:51.743" v="3050" actId="2696"/>
        <pc:sldMkLst>
          <pc:docMk/>
          <pc:sldMk cId="418110527" sldId="700"/>
        </pc:sldMkLst>
      </pc:sldChg>
      <pc:sldChg chg="modSp mod modAnim modNotesTx">
        <pc:chgData name="Bergamelli, Daniel" userId="500e8634-8957-45d7-97e6-8e1e7e24046f" providerId="ADAL" clId="{E9DB80FF-28F3-40D9-BE34-387B015741C9}" dt="2026-03-20T07:49:45.544" v="2904"/>
        <pc:sldMkLst>
          <pc:docMk/>
          <pc:sldMk cId="3604667888" sldId="725"/>
        </pc:sldMkLst>
        <pc:spChg chg="mod">
          <ac:chgData name="Bergamelli, Daniel" userId="500e8634-8957-45d7-97e6-8e1e7e24046f" providerId="ADAL" clId="{E9DB80FF-28F3-40D9-BE34-387B015741C9}" dt="2026-03-17T12:18:14.882" v="2217" actId="20577"/>
          <ac:spMkLst>
            <pc:docMk/>
            <pc:sldMk cId="3604667888" sldId="725"/>
            <ac:spMk id="2" creationId="{9306FF6B-DB5F-470B-8760-45F67474604A}"/>
          </ac:spMkLst>
        </pc:spChg>
        <pc:spChg chg="mod">
          <ac:chgData name="Bergamelli, Daniel" userId="500e8634-8957-45d7-97e6-8e1e7e24046f" providerId="ADAL" clId="{E9DB80FF-28F3-40D9-BE34-387B015741C9}" dt="2026-03-10T14:45:56.612" v="1912" actId="20577"/>
          <ac:spMkLst>
            <pc:docMk/>
            <pc:sldMk cId="3604667888" sldId="725"/>
            <ac:spMk id="4" creationId="{5309E32A-7A43-4E3D-82FE-91C7B1F2C5F1}"/>
          </ac:spMkLst>
        </pc:spChg>
      </pc:sldChg>
      <pc:sldChg chg="modSp add mod">
        <pc:chgData name="Bergamelli, Daniel" userId="500e8634-8957-45d7-97e6-8e1e7e24046f" providerId="ADAL" clId="{E9DB80FF-28F3-40D9-BE34-387B015741C9}" dt="2026-03-20T07:52:54.176" v="2936" actId="20577"/>
        <pc:sldMkLst>
          <pc:docMk/>
          <pc:sldMk cId="38418558" sldId="764"/>
        </pc:sldMkLst>
        <pc:graphicFrameChg chg="mod modGraphic">
          <ac:chgData name="Bergamelli, Daniel" userId="500e8634-8957-45d7-97e6-8e1e7e24046f" providerId="ADAL" clId="{E9DB80FF-28F3-40D9-BE34-387B015741C9}" dt="2026-03-20T07:52:54.176" v="2936" actId="20577"/>
          <ac:graphicFrameMkLst>
            <pc:docMk/>
            <pc:sldMk cId="38418558" sldId="764"/>
            <ac:graphicFrameMk id="8" creationId="{0EFE32BC-8E80-F78D-3F12-3EA27986410C}"/>
          </ac:graphicFrameMkLst>
        </pc:graphicFrameChg>
      </pc:sldChg>
      <pc:sldChg chg="modSp add setBg modNotesTx">
        <pc:chgData name="Bergamelli, Daniel" userId="500e8634-8957-45d7-97e6-8e1e7e24046f" providerId="ADAL" clId="{E9DB80FF-28F3-40D9-BE34-387B015741C9}" dt="2026-03-03T07:33:30.370" v="25" actId="20577"/>
        <pc:sldMkLst>
          <pc:docMk/>
          <pc:sldMk cId="2067463338" sldId="786"/>
        </pc:sldMkLst>
        <pc:picChg chg="mod">
          <ac:chgData name="Bergamelli, Daniel" userId="500e8634-8957-45d7-97e6-8e1e7e24046f" providerId="ADAL" clId="{E9DB80FF-28F3-40D9-BE34-387B015741C9}" dt="2026-03-03T07:32:19.911" v="4" actId="18653"/>
          <ac:picMkLst>
            <pc:docMk/>
            <pc:sldMk cId="2067463338" sldId="786"/>
            <ac:picMk id="16" creationId="{7C96D8B8-743C-DE20-13E9-4A5CFB227422}"/>
          </ac:picMkLst>
        </pc:picChg>
      </pc:sldChg>
      <pc:sldChg chg="add setBg">
        <pc:chgData name="Bergamelli, Daniel" userId="500e8634-8957-45d7-97e6-8e1e7e24046f" providerId="ADAL" clId="{E9DB80FF-28F3-40D9-BE34-387B015741C9}" dt="2026-03-03T07:32:08.149" v="2"/>
        <pc:sldMkLst>
          <pc:docMk/>
          <pc:sldMk cId="3013658277" sldId="798"/>
        </pc:sldMkLst>
      </pc:sldChg>
      <pc:sldChg chg="addSp delSp modSp new mod setBg modClrScheme chgLayout">
        <pc:chgData name="Bergamelli, Daniel" userId="500e8634-8957-45d7-97e6-8e1e7e24046f" providerId="ADAL" clId="{E9DB80FF-28F3-40D9-BE34-387B015741C9}" dt="2026-03-20T07:54:22.112" v="3049" actId="20577"/>
        <pc:sldMkLst>
          <pc:docMk/>
          <pc:sldMk cId="1330178564" sldId="799"/>
        </pc:sldMkLst>
        <pc:spChg chg="del mod ord">
          <ac:chgData name="Bergamelli, Daniel" userId="500e8634-8957-45d7-97e6-8e1e7e24046f" providerId="ADAL" clId="{E9DB80FF-28F3-40D9-BE34-387B015741C9}" dt="2026-03-20T07:53:48.211" v="2938" actId="700"/>
          <ac:spMkLst>
            <pc:docMk/>
            <pc:sldMk cId="1330178564" sldId="799"/>
            <ac:spMk id="2" creationId="{09FAB754-7BCA-F89D-EC57-10F8FD92F178}"/>
          </ac:spMkLst>
        </pc:spChg>
        <pc:spChg chg="del">
          <ac:chgData name="Bergamelli, Daniel" userId="500e8634-8957-45d7-97e6-8e1e7e24046f" providerId="ADAL" clId="{E9DB80FF-28F3-40D9-BE34-387B015741C9}" dt="2026-03-20T07:53:48.211" v="2938" actId="700"/>
          <ac:spMkLst>
            <pc:docMk/>
            <pc:sldMk cId="1330178564" sldId="799"/>
            <ac:spMk id="3" creationId="{B4F6A961-E315-4370-7E74-4549DC2978F7}"/>
          </ac:spMkLst>
        </pc:spChg>
        <pc:spChg chg="del">
          <ac:chgData name="Bergamelli, Daniel" userId="500e8634-8957-45d7-97e6-8e1e7e24046f" providerId="ADAL" clId="{E9DB80FF-28F3-40D9-BE34-387B015741C9}" dt="2026-03-20T07:53:48.211" v="2938" actId="700"/>
          <ac:spMkLst>
            <pc:docMk/>
            <pc:sldMk cId="1330178564" sldId="799"/>
            <ac:spMk id="4" creationId="{53A5BF2A-6887-7970-31E0-3A0DA4EDD711}"/>
          </ac:spMkLst>
        </pc:spChg>
        <pc:spChg chg="del">
          <ac:chgData name="Bergamelli, Daniel" userId="500e8634-8957-45d7-97e6-8e1e7e24046f" providerId="ADAL" clId="{E9DB80FF-28F3-40D9-BE34-387B015741C9}" dt="2026-03-20T07:53:48.211" v="2938" actId="700"/>
          <ac:spMkLst>
            <pc:docMk/>
            <pc:sldMk cId="1330178564" sldId="799"/>
            <ac:spMk id="5" creationId="{67064F3B-80C4-2EB3-0C9A-34522C425C9C}"/>
          </ac:spMkLst>
        </pc:spChg>
        <pc:spChg chg="add mod ord">
          <ac:chgData name="Bergamelli, Daniel" userId="500e8634-8957-45d7-97e6-8e1e7e24046f" providerId="ADAL" clId="{E9DB80FF-28F3-40D9-BE34-387B015741C9}" dt="2026-03-20T07:54:22.112" v="3049" actId="20577"/>
          <ac:spMkLst>
            <pc:docMk/>
            <pc:sldMk cId="1330178564" sldId="799"/>
            <ac:spMk id="6" creationId="{61C0FF67-AAC7-1E35-385D-9D76A4481C91}"/>
          </ac:spMkLst>
        </pc:spChg>
      </pc:sldChg>
      <pc:sldMasterChg chg="delSldLayout">
        <pc:chgData name="Bergamelli, Daniel" userId="500e8634-8957-45d7-97e6-8e1e7e24046f" providerId="ADAL" clId="{E9DB80FF-28F3-40D9-BE34-387B015741C9}" dt="2026-03-03T07:31:56.255" v="0" actId="2696"/>
        <pc:sldMasterMkLst>
          <pc:docMk/>
          <pc:sldMasterMk cId="825142320"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84B0CA8-D4C0-4EDF-983C-013F20071413}" type="datetimeFigureOut">
              <a:rPr lang="nb-NO" smtClean="0"/>
              <a:t>20.03.2026</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endParaRPr lang="nb-NO" sz="1200" b="0"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a:t>
            </a:fld>
            <a:endParaRPr lang="nb-NO"/>
          </a:p>
        </p:txBody>
      </p:sp>
    </p:spTree>
    <p:extLst>
      <p:ext uri="{BB962C8B-B14F-4D97-AF65-F5344CB8AC3E}">
        <p14:creationId xmlns:p14="http://schemas.microsoft.com/office/powerpoint/2010/main" val="571544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1" dirty="0">
                <a:latin typeface="Open Sans"/>
                <a:ea typeface="+mj-lt"/>
                <a:cs typeface="+mj-lt"/>
              </a:rPr>
              <a:t>Tolkningsuttalelser fra Arbeids- og velferdsdirektoratet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0" dirty="0">
                <a:latin typeface="Open Sans"/>
                <a:ea typeface="+mj-lt"/>
                <a:cs typeface="+mj-lt"/>
              </a:rPr>
              <a:t>Arbeids- og velferdsdirektoratet har skrevet flere tolkningsuttalelser siden forrige gang vi presenterte uttalelser (fredagspraten 31.10.2025). Vi beklager at vi ikke har presentert dem tidligere!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0" dirty="0">
              <a:latin typeface="Open Sans"/>
              <a:ea typeface="+mj-lt"/>
              <a:cs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0" dirty="0">
                <a:latin typeface="Open Sans"/>
                <a:ea typeface="+mj-lt"/>
                <a:cs typeface="+mj-lt"/>
              </a:rPr>
              <a:t>31.10.2025: Om stønad til førerkort (ikke publisert)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Sosialhjelp er subsidiært, og utmålingen skal skje etter en nøktern standard. Det er derfor utgifter til offentlig transport til  daglige gjøremål, arbeid og fritid som er en del av livsoppholdet (en nødvendig utgift).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Behovet for offentlig transport avhenger av alder, helse og reiseavstand. Nav-kontoret må derfor konkret vurdere hva som er den enkeltes utgifter til offentlig transport.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Noen ganger er offentlig transport ikke aktuelt eller mulig. Da kan utgifter til bil være nødvendige. Førerkort er en forutsetning for å kunne bruke egen bil.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Utgangspunkt: Førerkort utenfor § 18.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0" dirty="0">
              <a:latin typeface="Open Sans"/>
              <a:ea typeface="+mj-lt"/>
              <a:cs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0" dirty="0">
                <a:latin typeface="Open Sans"/>
                <a:ea typeface="+mj-lt"/>
                <a:cs typeface="+mj-lt"/>
              </a:rPr>
              <a:t>12.11.2025: Samordning av kvalifiseringsstønad og inntekt fra hobbyvirksomhet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Skal inntekt fra hobbybaserte sidejobber samordnes time for time eller prosentvis tilsvarende verdiskapningen?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Kvalifiseringsstønad kan bare avkortes time for time, se sosialtjenesteloven § 37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“inntektsgivende arbeid” = arbeid som gir inntekt, uavhengig om arbeidet utføres som arbeidstaker, frilansere eller selvstendig næringsdrivende.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Det gjelder også hvis hobbyvirksomheten skal anses som næringsvirksomhet: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Aktiviteten er egnet til å gå med overskudd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Aktiviteten har en viss varighet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Aktiviteten har et visst omfang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Aktiviteten drives for egen regning og risiko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Også viktig spørsmål: Er personen i målgruppen?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0" dirty="0">
              <a:latin typeface="Open Sans"/>
              <a:ea typeface="+mj-lt"/>
              <a:cs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0" dirty="0">
                <a:latin typeface="Open Sans"/>
                <a:ea typeface="+mj-lt"/>
                <a:cs typeface="+mj-lt"/>
              </a:rPr>
              <a:t>28.11.2025: Refusjon (ikke publisert)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Konkret henvendelse fra et Nav-kontor som har gjort saksbehandlingsfeil i forbindelse med 49 vedtak om refusjon etter sosialtjenesteloven § 26.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Adgang (og plikt) til omgjøring etter forvaltningsloven § 35.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Sørg for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forhåndsvarsel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begrunnelse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informasjon om klagerett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Folketrygdloven § 22-7 hindrer ikke omgjøring etter tre uker.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0" dirty="0">
              <a:latin typeface="Open Sans"/>
              <a:ea typeface="+mj-lt"/>
              <a:cs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0" dirty="0">
                <a:latin typeface="Open Sans"/>
                <a:ea typeface="+mj-lt"/>
                <a:cs typeface="+mj-lt"/>
              </a:rPr>
              <a:t>18.12.2025: Om kvalifiseringsstønad ved modulstrukturert fag- og yrkesopplæring (MFY) og lærling uten lønn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MFY er en modulbasert opplæringsmodell for voksne , uten fast opplæringstid. Opplæringstiden tilpasses den enkeltes erfaring og progresjon.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Utdanning og opplæring kan inngå som en del av kvalifiseringsprogrammet.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Reglene om varighet for kvalifiseringsprogram, setter rammer for hvor lange utdannings- eller opplæringsløp som kan tas inn i programmet.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Nav-kontorene må derfor konkret vurdere sannsynligheten for at søkeren kan nå målet om arbeid innen en tidsperiode på to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err="1">
                <a:latin typeface="Open Sans"/>
                <a:ea typeface="+mj-lt"/>
                <a:cs typeface="+mj-lt"/>
              </a:rPr>
              <a:t>Avkorting</a:t>
            </a:r>
            <a:r>
              <a:rPr lang="nb-NO" b="0" dirty="0">
                <a:latin typeface="Open Sans"/>
                <a:ea typeface="+mj-lt"/>
                <a:cs typeface="+mj-lt"/>
              </a:rPr>
              <a:t> av kvalifiseringsstønad?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Personer i MFY, har rett til å bli formidlet til læreplass. Blir da lærling, og får rett på lærlingelønn. Kvalifiseringsstønaden skal avkortes mot lærlingelønn eller annen inntekt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Hvis personen ikke får læreplass, skal vedkommende få et annet opplæringstilbud fra fylkeskommunen. Hvis personen ikke får en inntekt av det, er det heller ikke noe å avkorte mot.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0" dirty="0">
              <a:latin typeface="Open Sans"/>
              <a:ea typeface="+mj-lt"/>
              <a:cs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0" dirty="0">
                <a:latin typeface="Open Sans"/>
                <a:ea typeface="+mj-lt"/>
                <a:cs typeface="+mj-lt"/>
              </a:rPr>
              <a:t>18.12.2025: Om sosiallån og taushetsplikt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Direktoratet uttalte 26.08.2025 at det var i strid med taushetsplikten å overlate inndriving av sosiallån til private aktører.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Etter en ny vurdering, uttaler de at forvaltningsloven § 13 b første avsnitt nr. 2 om “at opplysningene brukes for å oppnå det formål de er gitt eller innhentet for, bl.a. kan brukes i forbindelse med saksforberedelse, avgjørelse, gjennomføring av avgjørelsen, oppfølging og kontroll”, åpner for at Nav-kontoret etter en konkret og individuell vurdering kan bruke inkassoselskap for inndrivelse av sosiallån.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Før forfall må Nav-kontoret vurdere på nytt om søkeren er i stand til å tilbakebetale lånet.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Det er først etter det + etter at lånet har forfalt, at Nav-kontoret kan benytte et inkassoselskap til å inndrive lånet og gi opplysninger om tjenestemottaker til disse.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Hvis Nav-kontoret bruker inkassoselskap til å kreve inn kravet, skal Nav-kontoret informere tjenestemottakeren om det.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0" dirty="0">
              <a:latin typeface="Open Sans"/>
              <a:ea typeface="+mj-lt"/>
              <a:cs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0" dirty="0">
                <a:latin typeface="Open Sans"/>
                <a:ea typeface="+mj-lt"/>
                <a:cs typeface="+mj-lt"/>
              </a:rPr>
              <a:t>22.01.2026: kvalifiseringsstønad og etterbetaling av arbeidsavklaringspenger – refusjon?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Sosialtjenesteloven § 38 gir ikke hjemmel for å kreve refusjon i etterbetaling av arbeidsavklaringspenger når en person har mottatt kvalifiseringsstønad i samme periode.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Bakgrunnen: Målgruppen for kvalifiseringsprogram (og kvalifiseringsstønad) omfatter ikke de som har rett til arbeidsavklaringspenger.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0" dirty="0">
              <a:latin typeface="Open Sans"/>
              <a:ea typeface="+mj-lt"/>
              <a:cs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0" dirty="0">
                <a:latin typeface="Open Sans"/>
                <a:ea typeface="+mj-lt"/>
                <a:cs typeface="+mj-lt"/>
              </a:rPr>
              <a:t>02.02.2026: Om å gjøre gjeldende økonomiske rettigheter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Spørsmål (fra oss 26.02.2025):</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Hva skal til for at et Nav-kontor kan avslå en søknad om økonomisk sosialhjelp, og begrunne det med at søkeren ikke gjør gjeldende økonomiske rettigheter?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Hvilken rett har en person som har fått et slikt avslag, til å få sosialhjelp i en nødssituasjon?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Svar: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For å ha rett på sosialhjelp, må den enkelte ha utnyttet fullt ut alle reelle muligheter til å forsørge seg selv ved arbeid, egne midler eller ved å gjøre gjeldende trygderettigheter eller andre økonomiske rettigheter.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Men: En persons hjelpebehov skal vurderes ut fra den nåværende situasjonen, og vedkommende kan ha krav på stønad inntil andre økonomiske muligheter kan gjøres gjeldende.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Hvis en søker innvilges nødhjelp, men har et hjelpebehov utover noen få dager, må det gjøres en konkret vurdering med utgangspunkt i </a:t>
            </a:r>
            <a:r>
              <a:rPr lang="nb-NO" b="0" dirty="0" err="1">
                <a:latin typeface="Open Sans"/>
                <a:ea typeface="+mj-lt"/>
                <a:cs typeface="+mj-lt"/>
              </a:rPr>
              <a:t>vedkommendes</a:t>
            </a:r>
            <a:r>
              <a:rPr lang="nb-NO" b="0" dirty="0">
                <a:latin typeface="Open Sans"/>
                <a:ea typeface="+mj-lt"/>
                <a:cs typeface="+mj-lt"/>
              </a:rPr>
              <a:t> situasjon her og nå.</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Sosialhjelp skal som hovedregel gis uten bruk av vilkår, men direktoratet er enig i eksemplet vårt om å stille vilkår i en situasjon der søkeren har andre muligheter som må benyttes.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Hvis vilkår brytes, kan dere vedta å redusere stønaden i den aktuelle vedtaksperioden.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En søknad om sosialhjelp for en ny vedtaksperiode, kan ikke avslås som følge av at vilkår i forrige vedtaksperiode ikke ble oppfylt. Dere skriver at et avslag som vist i eksempelet ikke er som følge av vilkårsbrudd i foregående vedtaksperiode, men fordi tjenestemottakeren fortsetter å ikke utnytte andre muligheter som sannsynligvis vil gjøre vedkommende selvhjulpen. En persons hjelpebehov må imidlertid vurderes med utgangspunkt i situasjonen på søknadstidspunktet. Som nevnt over, vil en person kunne ha rett på økonomisk stønad i påvente av at andre muligheter gjøres gjeldende.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Avslag med henvisning til andre aktuelle muligheter beror på at det er en faktisk og reell mulighet for selvforsørgelse. Det vil si at personen har realiserbare midler på søknadstidspunktet.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Dersom vilkår om å utnytte andre økonomiske rettigheter ikke oppfylles, bør Nav-kontoret vurdere andre virkemidler for å hjelpe tjenestemottaker å bli selvforsørget.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latin typeface="Open Sans"/>
                <a:ea typeface="+mj-lt"/>
                <a:cs typeface="+mj-lt"/>
              </a:rPr>
              <a:t>Dette kan f.eks. være råd og veiledning, motivering gjennom samtaler, stønad i form av varer og tjenester m.m.</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a:t>
            </a:fld>
            <a:endParaRPr lang="nb-NO"/>
          </a:p>
        </p:txBody>
      </p:sp>
    </p:spTree>
    <p:extLst>
      <p:ext uri="{BB962C8B-B14F-4D97-AF65-F5344CB8AC3E}">
        <p14:creationId xmlns:p14="http://schemas.microsoft.com/office/powerpoint/2010/main" val="359510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3</a:t>
            </a:fld>
            <a:endParaRPr lang="nb-NO"/>
          </a:p>
        </p:txBody>
      </p:sp>
    </p:spTree>
    <p:extLst>
      <p:ext uri="{BB962C8B-B14F-4D97-AF65-F5344CB8AC3E}">
        <p14:creationId xmlns:p14="http://schemas.microsoft.com/office/powerpoint/2010/main" val="252767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endParaRPr lang="nb-NO">
              <a:solidFill>
                <a:srgbClr val="616161"/>
              </a:solidFill>
              <a:effectLst/>
              <a:latin typeface="SF Pro Text"/>
            </a:endParaRPr>
          </a:p>
        </p:txBody>
      </p:sp>
      <p:sp>
        <p:nvSpPr>
          <p:cNvPr id="4" name="Plassholder for lysbildenummer 3"/>
          <p:cNvSpPr>
            <a:spLocks noGrp="1"/>
          </p:cNvSpPr>
          <p:nvPr>
            <p:ph type="sldNum" sz="quarter" idx="5"/>
          </p:nvPr>
        </p:nvSpPr>
        <p:spPr/>
        <p:txBody>
          <a:bodyPr/>
          <a:lstStyle/>
          <a:p>
            <a:fld id="{07E4FB80-D5CD-4F8B-B310-9170DDB90797}" type="slidenum">
              <a:rPr lang="nb-NO" smtClean="0"/>
              <a:t>4</a:t>
            </a:fld>
            <a:endParaRPr lang="nb-NO"/>
          </a:p>
        </p:txBody>
      </p:sp>
    </p:spTree>
    <p:extLst>
      <p:ext uri="{BB962C8B-B14F-4D97-AF65-F5344CB8AC3E}">
        <p14:creationId xmlns:p14="http://schemas.microsoft.com/office/powerpoint/2010/main" val="3795452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05C8E-78D8-B0AB-02D7-6BCA8165201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1D81600-0DCE-495B-354A-F85B7AF1FF14}"/>
              </a:ext>
            </a:extLst>
          </p:cNvPr>
          <p:cNvSpPr>
            <a:spLocks noGrp="1" noRot="1" noChangeAspect="1"/>
          </p:cNvSpPr>
          <p:nvPr>
            <p:ph type="sldImg"/>
          </p:nvPr>
        </p:nvSpPr>
        <p:spPr/>
        <p:txBody>
          <a:bodyPr/>
          <a:lstStyle/>
          <a:p>
            <a:endParaRPr lang="nb-NO"/>
          </a:p>
        </p:txBody>
      </p:sp>
      <p:sp>
        <p:nvSpPr>
          <p:cNvPr id="3" name="Plassholder for notater 2">
            <a:extLst>
              <a:ext uri="{FF2B5EF4-FFF2-40B4-BE49-F238E27FC236}">
                <a16:creationId xmlns:a16="http://schemas.microsoft.com/office/drawing/2014/main" id="{93DC8EC2-C580-47C1-0967-9B17796C8738}"/>
              </a:ext>
            </a:extLst>
          </p:cNvPr>
          <p:cNvSpPr>
            <a:spLocks noGrp="1"/>
          </p:cNvSpPr>
          <p:nvPr>
            <p:ph type="body" idx="1"/>
          </p:nvPr>
        </p:nvSpPr>
        <p:spPr/>
        <p:txBody>
          <a:bodyPr/>
          <a:lstStyle/>
          <a:p>
            <a:r>
              <a:rPr lang="nb-NO" b="1"/>
              <a:t>Grethe </a:t>
            </a:r>
          </a:p>
          <a:p>
            <a:r>
              <a:rPr lang="nb-NO"/>
              <a:t>Vi minner om at dere deltar i fredagsprat ved å klikke på lenke i vår Nav Trøndelag og Statsforvalterens felles kompetanseplan som dere finner på navet. </a:t>
            </a:r>
          </a:p>
          <a:p>
            <a:endParaRPr lang="nb-NO"/>
          </a:p>
          <a:p>
            <a:r>
              <a:rPr lang="nb-NO"/>
              <a:t>Og det viktigste av alt – del denne informasjonen med de andre i kontoret, sånn at alle blir kjent med den nye løsningen. </a:t>
            </a:r>
          </a:p>
        </p:txBody>
      </p:sp>
      <p:sp>
        <p:nvSpPr>
          <p:cNvPr id="4" name="Plassholder for lysbildenummer 3">
            <a:extLst>
              <a:ext uri="{FF2B5EF4-FFF2-40B4-BE49-F238E27FC236}">
                <a16:creationId xmlns:a16="http://schemas.microsoft.com/office/drawing/2014/main" id="{C89B8859-5244-14F8-C0BF-C68A07F61C78}"/>
              </a:ext>
            </a:extLst>
          </p:cNvPr>
          <p:cNvSpPr>
            <a:spLocks noGrp="1"/>
          </p:cNvSpPr>
          <p:nvPr>
            <p:ph type="sldNum" sz="quarter" idx="5"/>
          </p:nvPr>
        </p:nvSpPr>
        <p:spPr/>
        <p:txBody>
          <a:bodyPr/>
          <a:lstStyle/>
          <a:p>
            <a:fld id="{07E4FB80-D5CD-4F8B-B310-9170DDB90797}" type="slidenum">
              <a:rPr lang="nb-NO" smtClean="0"/>
              <a:t>5</a:t>
            </a:fld>
            <a:endParaRPr lang="nb-NO"/>
          </a:p>
        </p:txBody>
      </p:sp>
    </p:spTree>
    <p:extLst>
      <p:ext uri="{BB962C8B-B14F-4D97-AF65-F5344CB8AC3E}">
        <p14:creationId xmlns:p14="http://schemas.microsoft.com/office/powerpoint/2010/main" val="125479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txBody>
          <a:bodyPr/>
          <a:lstStyle/>
          <a:p>
            <a:endParaRPr lang="nb-NO"/>
          </a:p>
        </p:txBody>
      </p:sp>
      <p:sp>
        <p:nvSpPr>
          <p:cNvPr id="3" name="Plassholder for notater 2"/>
          <p:cNvSpPr>
            <a:spLocks noGrp="1"/>
          </p:cNvSpPr>
          <p:nvPr>
            <p:ph type="body" idx="1"/>
          </p:nvPr>
        </p:nvSpPr>
        <p:spPr/>
        <p:txBody>
          <a:bodyPr/>
          <a:lstStyle/>
          <a:p>
            <a:r>
              <a:rPr lang="nb-NO" b="1" dirty="0"/>
              <a:t>Grethe</a:t>
            </a:r>
          </a:p>
          <a:p>
            <a:endParaRPr lang="nb-NO" b="1" dirty="0"/>
          </a:p>
          <a:p>
            <a:r>
              <a:rPr lang="nb-NO" dirty="0"/>
              <a:t>Her er tidspunktet for neste fredagsprat (og resten av fredagspratene i 2026). Neste gang er vi tilbake på sporet med </a:t>
            </a:r>
            <a:r>
              <a:rPr lang="nb-NO" b="1" dirty="0"/>
              <a:t>fredag</a:t>
            </a:r>
            <a:r>
              <a:rPr lang="nb-NO" dirty="0"/>
              <a:t> igjen, MEN det er ikke siste fredag i måned på grunn av påske  og som dere ser er tema allerede satt: Vergemål. </a:t>
            </a:r>
          </a:p>
          <a:p>
            <a:endParaRPr lang="nb-NO" dirty="0"/>
          </a:p>
          <a:p>
            <a:r>
              <a:rPr lang="nb-NO" dirty="0"/>
              <a:t>Vi ber dere spre budskapet i kontoret slik at alle som kan ha nytte av å høre hva de sier, deltar. </a:t>
            </a:r>
          </a:p>
          <a:p>
            <a:endParaRPr lang="nb-NO" dirty="0"/>
          </a:p>
          <a:p>
            <a:r>
              <a:rPr lang="nb-NO" dirty="0"/>
              <a:t>Og mer dere datoene som merket rødt, de avviker fra tradisjonen siste fredag i måneden. </a:t>
            </a:r>
          </a:p>
          <a:p>
            <a:r>
              <a:rPr lang="nb-NO" dirty="0"/>
              <a:t>Merk også at det kun er datoene fram til april som er lagt inn på kompetansekalenderen på navet. Resten kommer etter hvert. </a:t>
            </a:r>
          </a:p>
          <a:p>
            <a:endParaRPr lang="nb-NO" dirty="0"/>
          </a:p>
          <a:p>
            <a:r>
              <a:rPr lang="nb-NO" dirty="0"/>
              <a:t>Så ser dere at vi har satt foreløpig tema for de kommende fredagspratene i kursiv, og som dere ser er det mye spennende vi skal ta opp framover. Dersom dere har spørsmål eller ønsker knyttet til disse – eller andre tema vi kan ha – send det inn via QR koden i neste bilde </a:t>
            </a:r>
          </a:p>
          <a:p>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6</a:t>
            </a:fld>
            <a:endParaRPr lang="nb-NO"/>
          </a:p>
        </p:txBody>
      </p:sp>
    </p:spTree>
    <p:extLst>
      <p:ext uri="{BB962C8B-B14F-4D97-AF65-F5344CB8AC3E}">
        <p14:creationId xmlns:p14="http://schemas.microsoft.com/office/powerpoint/2010/main" val="2627595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txBody>
          <a:bodyPr/>
          <a:lstStyle/>
          <a:p>
            <a:endParaRPr lang="nb-NO"/>
          </a:p>
        </p:txBody>
      </p:sp>
      <p:sp>
        <p:nvSpPr>
          <p:cNvPr id="3" name="Plassholder for notater 2"/>
          <p:cNvSpPr>
            <a:spLocks noGrp="1"/>
          </p:cNvSpPr>
          <p:nvPr>
            <p:ph type="body" idx="1"/>
          </p:nvPr>
        </p:nvSpPr>
        <p:spPr/>
        <p:txBody>
          <a:bodyPr/>
          <a:lstStyle/>
          <a:p>
            <a:r>
              <a:rPr lang="nb-NO" b="1" dirty="0"/>
              <a:t>Grethe</a:t>
            </a:r>
          </a:p>
          <a:p>
            <a:r>
              <a:rPr lang="nb-NO" dirty="0"/>
              <a:t>Her er QR-kode og lenke til skjemaet for å melde inn tema og spørsmål til fredagspraten.</a:t>
            </a:r>
          </a:p>
          <a:p>
            <a:endParaRPr lang="nb-NO" dirty="0"/>
          </a:p>
          <a:p>
            <a:r>
              <a:rPr lang="nb-NO" dirty="0"/>
              <a:t>Lenken ligger også ute på statsforvalteren.no/fredagsprat</a:t>
            </a:r>
          </a:p>
          <a:p>
            <a:endParaRPr lang="nb-NO" dirty="0"/>
          </a:p>
          <a:p>
            <a:r>
              <a:rPr lang="nb-NO" dirty="0"/>
              <a:t>Og med dette takker vi for i dag og ønsker dere en god fredag og etter hvert god helg. </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Vi sees neste måned!</a:t>
            </a:r>
          </a:p>
        </p:txBody>
      </p:sp>
      <p:sp>
        <p:nvSpPr>
          <p:cNvPr id="4" name="Plassholder for lysbildenummer 3"/>
          <p:cNvSpPr>
            <a:spLocks noGrp="1"/>
          </p:cNvSpPr>
          <p:nvPr>
            <p:ph type="sldNum" sz="quarter" idx="5"/>
          </p:nvPr>
        </p:nvSpPr>
        <p:spPr/>
        <p:txBody>
          <a:bodyPr/>
          <a:lstStyle/>
          <a:p>
            <a:fld id="{07E4FB80-D5CD-4F8B-B310-9170DDB90797}" type="slidenum">
              <a:rPr lang="nb-NO" smtClean="0"/>
              <a:t>7</a:t>
            </a:fld>
            <a:endParaRPr lang="nb-NO"/>
          </a:p>
        </p:txBody>
      </p:sp>
    </p:spTree>
    <p:extLst>
      <p:ext uri="{BB962C8B-B14F-4D97-AF65-F5344CB8AC3E}">
        <p14:creationId xmlns:p14="http://schemas.microsoft.com/office/powerpoint/2010/main" val="2006448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20.03.2026</a:t>
            </a:fld>
            <a:endParaRPr lang="nb-NO"/>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nb-NO"/>
              <a:t>Overskrift på forside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Her kan du skrive navn og avdeling, eller du kan spesifisere hva presentasjonen dreier seg om.</a:t>
            </a:r>
          </a:p>
        </p:txBody>
      </p:sp>
      <p:pic>
        <p:nvPicPr>
          <p:cNvPr id="3" name="Bilde 2">
            <a:extLst>
              <a:ext uri="{FF2B5EF4-FFF2-40B4-BE49-F238E27FC236}">
                <a16:creationId xmlns:a16="http://schemas.microsoft.com/office/drawing/2014/main" id="{79FEB085-0190-4AD4-B146-7E11A3CED7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a:t>Skriv i stikkordsform. </a:t>
            </a:r>
            <a:br>
              <a:rPr lang="nb-NO"/>
            </a:br>
            <a:r>
              <a:rPr lang="nb-NO"/>
              <a:t>Publikum bør slippe å lese alt som blir sagt. </a:t>
            </a:r>
            <a:br>
              <a:rPr lang="nb-NO"/>
            </a:br>
            <a:r>
              <a:rPr lang="nb-NO"/>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a:t>Overskrift (pkt. 36) bør være kort og tydelig</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0173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a:t>Uthevet tekst (pkt. 32) til for eksempel sitat, viktig poeng du vil vektlegge, </a:t>
            </a:r>
            <a:r>
              <a:rPr lang="nb-NO" err="1"/>
              <a:t>kapitteldeler</a:t>
            </a:r>
            <a:r>
              <a:rPr lang="nb-NO"/>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4580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a:t>Bildene og faktaboksene på denne </a:t>
            </a:r>
            <a:r>
              <a:rPr lang="nb-NO" err="1"/>
              <a:t>malsiden</a:t>
            </a:r>
            <a:r>
              <a:rPr lang="nb-NO"/>
              <a:t> kan brukes for å sammenlikne noe.</a:t>
            </a:r>
            <a:br>
              <a:rPr lang="nb-NO"/>
            </a:br>
            <a:r>
              <a:rPr lang="nb-NO"/>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a:t>Bildene kan brukes til å illustrere tre viktige poeng.</a:t>
            </a:r>
            <a:br>
              <a:rPr lang="nb-NO"/>
            </a:br>
            <a:r>
              <a:rPr lang="nb-NO"/>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a:t>Overskrift (pkt. 36) for tre bilder + </a:t>
            </a:r>
            <a:r>
              <a:rPr lang="nb-NO" err="1"/>
              <a:t>faktabokser</a:t>
            </a:r>
            <a:endParaRPr lang="nb-NO"/>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a:t>Faktaboksene kan brukes for å sammenlikne noe.</a:t>
            </a:r>
            <a:br>
              <a:rPr lang="nb-NO"/>
            </a:br>
            <a:r>
              <a:rPr lang="nb-NO"/>
              <a:t>For eksempel hvis du vil du sammenlikne tre paragrafer eller lovverk.</a:t>
            </a:r>
            <a:br>
              <a:rPr lang="nb-NO"/>
            </a:br>
            <a:r>
              <a:rPr lang="nb-NO"/>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a:p>
          <a:p>
            <a:pPr lvl="0"/>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a:t>Når punktene er hele setninger, skal det være stor bokstav i hvert punkt.</a:t>
            </a:r>
            <a:br>
              <a:rPr lang="nb-NO"/>
            </a:br>
            <a:r>
              <a:rPr lang="nb-NO"/>
              <a:t>Gi alle punktene samme form og struktur.</a:t>
            </a:r>
          </a:p>
          <a:p>
            <a:pPr lvl="0"/>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a:t>Les mer om punktoppstillinger på Språkrådet.no.</a:t>
            </a:r>
          </a:p>
          <a:p>
            <a:pPr lvl="0"/>
            <a:endParaRPr lang="nb-NO"/>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a:t>Felles overskrift (pkt. 36) for tre </a:t>
            </a:r>
            <a:r>
              <a:rPr lang="nb-NO" err="1"/>
              <a:t>faktabokser</a:t>
            </a:r>
            <a:endParaRPr lang="nb-NO"/>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a:solidFill>
                <a:schemeClr val="tx1"/>
              </a:solidFill>
              <a:latin typeface="+mn-lt"/>
            </a:endParaRP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a:t>Faktaboksene kan brukes for å sammenlikne noe. </a:t>
            </a:r>
            <a:br>
              <a:rPr lang="nb-NO"/>
            </a:br>
            <a:r>
              <a:rPr lang="nb-NO"/>
              <a:t>For eksempel hvis du vil du sammenlikne tre paragrafer eller lovverk.</a:t>
            </a:r>
            <a:br>
              <a:rPr lang="nb-NO"/>
            </a:br>
            <a:r>
              <a:rPr lang="nb-NO"/>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a:p>
          <a:p>
            <a:pPr lvl="0"/>
            <a:endParaRPr lang="nb-NO"/>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a:t>Når punktene er hele setninger, skal det være stor bokstav i hvert punkt. </a:t>
            </a:r>
            <a:br>
              <a:rPr lang="nb-NO"/>
            </a:br>
            <a:r>
              <a:rPr lang="nb-NO"/>
              <a:t>Gi alle punktene samme form og struktur.</a:t>
            </a:r>
          </a:p>
          <a:p>
            <a:pPr lvl="0"/>
            <a:endParaRPr lang="nb-NO"/>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a:t>Les mer om punktoppstillinger på Språkrådet.no.</a:t>
            </a:r>
          </a:p>
          <a:p>
            <a:pPr lvl="0"/>
            <a:endParaRPr lang="nb-NO"/>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a:t>Klikk på ikonet for å sette inn et bilde som dekker hele skjermen.</a:t>
            </a:r>
            <a:br>
              <a:rPr lang="nb-NO"/>
            </a:br>
            <a:br>
              <a:rPr lang="nb-NO"/>
            </a:br>
            <a:r>
              <a:rPr lang="nb-NO"/>
              <a:t>Navn på fotograf og/eller eier av bildet skriver du i tekstfeltet nederst på </a:t>
            </a:r>
            <a:r>
              <a:rPr lang="nb-NO" err="1"/>
              <a:t>malsiden</a:t>
            </a:r>
            <a:r>
              <a:rPr lang="nb-NO"/>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68494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a:t>Her skriver du fotograf og/eller eier av bildet.</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a:t>Klikk på ikonet for å sette inn et stående bilde 1.</a:t>
            </a:r>
            <a:br>
              <a:rPr lang="nb-NO"/>
            </a:br>
            <a:br>
              <a:rPr lang="nb-NO"/>
            </a:br>
            <a:br>
              <a:rPr lang="nb-NO"/>
            </a:br>
            <a:r>
              <a:rPr lang="nb-NO"/>
              <a:t>Navn på fotograf(er) og/eller eier(e) av bildet skriver du i tekstfeltet nederst på </a:t>
            </a:r>
            <a:r>
              <a:rPr lang="nb-NO" err="1"/>
              <a:t>malsiden</a:t>
            </a:r>
            <a:r>
              <a:rPr lang="nb-NO"/>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a:t>Klikk på ikonet for å sette inn et stående bilde 2.</a:t>
            </a:r>
            <a:br>
              <a:rPr lang="nb-NO"/>
            </a:br>
            <a:br>
              <a:rPr lang="nb-NO"/>
            </a:br>
            <a:br>
              <a:rPr lang="nb-NO"/>
            </a:br>
            <a:r>
              <a:rPr lang="nb-NO"/>
              <a:t>Navn på fotograf(er) og/eller eier(e) av bildet skriver du i tekstfeltet nederst på </a:t>
            </a:r>
            <a:r>
              <a:rPr lang="nb-NO" err="1"/>
              <a:t>malsiden</a:t>
            </a:r>
            <a:r>
              <a:rPr lang="nb-NO"/>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8494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a:solidFill>
                <a:schemeClr val="bg1"/>
              </a:solidFill>
              <a:latin typeface="+mn-lt"/>
            </a:endParaRPr>
          </a:p>
          <a:p>
            <a:pPr algn="r"/>
            <a:endParaRPr lang="nb-NO" sz="900">
              <a:solidFill>
                <a:schemeClr val="bg1"/>
              </a:solidFill>
              <a:latin typeface="+mn-lt"/>
            </a:endParaRP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a:t>Klikk på ikonet for å sette inn et liggende bilde 1.</a:t>
            </a:r>
            <a:br>
              <a:rPr lang="nb-NO"/>
            </a:br>
            <a:br>
              <a:rPr lang="nb-NO"/>
            </a:br>
            <a:br>
              <a:rPr lang="nb-NO"/>
            </a:br>
            <a:r>
              <a:rPr lang="nb-NO"/>
              <a:t>Navn på fotograf(er) og/eller eier(e) av bildet skriver du i tekstfeltet nederst på </a:t>
            </a:r>
            <a:r>
              <a:rPr lang="nb-NO" err="1"/>
              <a:t>malsiden</a:t>
            </a:r>
            <a:r>
              <a:rPr lang="nb-NO"/>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a:t>Klikk på ikonet for å sette inn et liggende bilde 2.</a:t>
            </a:r>
            <a:br>
              <a:rPr lang="nb-NO"/>
            </a:br>
            <a:br>
              <a:rPr lang="nb-NO"/>
            </a:br>
            <a:r>
              <a:rPr lang="nb-NO"/>
              <a:t> Navn på fotograf(er) og/eller eier(e) av bildet skriver du i tekstfeltet nederst på </a:t>
            </a:r>
            <a:r>
              <a:rPr lang="nb-NO" err="1"/>
              <a:t>malsiden</a:t>
            </a:r>
            <a:r>
              <a:rPr lang="nb-NO"/>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a:t>Klikk på ikonet for å sette inn et stående bilde.</a:t>
            </a:r>
            <a:br>
              <a:rPr lang="nb-NO"/>
            </a:br>
            <a:br>
              <a:rPr lang="nb-NO"/>
            </a:br>
            <a:r>
              <a:rPr lang="nb-NO"/>
              <a:t>Navn på fotograf(er) og/eller eier(e) av bildet skriver du i tekstfeltet nederst på </a:t>
            </a:r>
            <a:r>
              <a:rPr lang="nb-NO" err="1"/>
              <a:t>malsiden</a:t>
            </a:r>
            <a:r>
              <a:rPr lang="nb-NO"/>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8494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a:t>Her skriver du fotograf(ene) og/eller eier(ne) av bildene.</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5287"/>
          <a:stretch/>
        </p:blipFill>
        <p:spPr>
          <a:xfrm>
            <a:off x="8811521" y="2835798"/>
            <a:ext cx="3380479" cy="3326296"/>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20.03.2026</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nb-NO"/>
              <a:t>Overskrift på forside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Her kan du skrive navn og avdeling, eller du kan spesifisere hva presentasjonen dreier seg om.</a:t>
            </a:r>
          </a:p>
        </p:txBody>
      </p:sp>
      <p:pic>
        <p:nvPicPr>
          <p:cNvPr id="11" name="Bilde 10">
            <a:extLst>
              <a:ext uri="{FF2B5EF4-FFF2-40B4-BE49-F238E27FC236}">
                <a16:creationId xmlns:a16="http://schemas.microsoft.com/office/drawing/2014/main" id="{20DCFF89-A1B9-492B-88E1-30000BFDAD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a:t>Klikk på ikonet for å sette inn et liggende bilde 1.</a:t>
            </a:r>
            <a:br>
              <a:rPr lang="nb-NO"/>
            </a:br>
            <a:br>
              <a:rPr lang="nb-NO"/>
            </a:br>
            <a:r>
              <a:rPr lang="nb-NO"/>
              <a:t>Navn på fotograf(er) og/eller eier(e) av bildet skriver du i tekstfeltet nederst på </a:t>
            </a:r>
            <a:r>
              <a:rPr lang="nb-NO" err="1"/>
              <a:t>malsiden</a:t>
            </a:r>
            <a:r>
              <a:rPr lang="nb-NO"/>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a:t>Klikk på ikonet for å sette inn et liggende bilde 3.</a:t>
            </a:r>
            <a:br>
              <a:rPr lang="nb-NO"/>
            </a:br>
            <a:br>
              <a:rPr lang="nb-NO"/>
            </a:br>
            <a:r>
              <a:rPr lang="nb-NO"/>
              <a:t>Navn på fotograf(er) og/eller eier(e) av bildet skriver du i tekstfeltet nederst på </a:t>
            </a:r>
            <a:r>
              <a:rPr lang="nb-NO" err="1"/>
              <a:t>malsiden</a:t>
            </a:r>
            <a:r>
              <a:rPr lang="nb-NO"/>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8494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a:t>Her skriver du fotograf(ene) og/eller eier(ne) av bildene).</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a:t>Klikk på ikonet for å sette inn et liggende bilde 2.</a:t>
            </a:r>
            <a:br>
              <a:rPr lang="nb-NO"/>
            </a:br>
            <a:br>
              <a:rPr lang="nb-NO"/>
            </a:br>
            <a:r>
              <a:rPr lang="nb-NO"/>
              <a:t>Navn på fotograf(er) og/eller eier(e) av bildet skriver du i tekstfeltet nederst på </a:t>
            </a:r>
            <a:r>
              <a:rPr lang="nb-NO" err="1"/>
              <a:t>malsiden</a:t>
            </a:r>
            <a:r>
              <a:rPr lang="nb-NO"/>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a:t>Klikk på ikonet for å sette inn et liggende bilde 4.</a:t>
            </a:r>
            <a:br>
              <a:rPr lang="nb-NO"/>
            </a:br>
            <a:br>
              <a:rPr lang="nb-NO"/>
            </a:br>
            <a:r>
              <a:rPr lang="nb-NO"/>
              <a:t>Navn på fotograf(er) og/eller eier(e) av bildet skriver du i tekstfeltet nederst på </a:t>
            </a:r>
            <a:r>
              <a:rPr lang="nb-NO" err="1"/>
              <a:t>malsiden</a:t>
            </a:r>
            <a:r>
              <a:rPr lang="nb-NO"/>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a:t>Klikk på ikonet for å sette inn video som ligger lagret på datamaskinen.</a:t>
            </a:r>
            <a:br>
              <a:rPr lang="nb-NO"/>
            </a:br>
            <a:r>
              <a:rPr lang="nb-NO"/>
              <a:t>Videoer fra nettet kan ikke settes inn.</a:t>
            </a:r>
            <a:br>
              <a:rPr lang="nb-NO"/>
            </a:br>
            <a:br>
              <a:rPr lang="nb-NO"/>
            </a:br>
            <a:r>
              <a:rPr lang="nb-NO"/>
              <a:t>NB. Når du setter inn video i presentasjon, blir filstørrelsen veldig stor.</a:t>
            </a:r>
            <a:br>
              <a:rPr lang="nb-NO"/>
            </a:br>
            <a:br>
              <a:rPr lang="nb-NO"/>
            </a:br>
            <a:br>
              <a:rPr lang="nb-NO"/>
            </a:br>
            <a:br>
              <a:rPr lang="nb-NO"/>
            </a:br>
            <a:br>
              <a:rPr lang="nb-NO"/>
            </a:br>
            <a:r>
              <a:rPr lang="nb-NO"/>
              <a:t>Det er lurt at både presentasjon og videofil ligger lagret på samme datamaskin</a:t>
            </a:r>
            <a:br>
              <a:rPr lang="nb-NO"/>
            </a:br>
            <a:r>
              <a:rPr lang="nb-NO"/>
              <a:t> som presentasjonen spilles av på.</a:t>
            </a:r>
            <a:br>
              <a:rPr lang="nb-NO"/>
            </a:br>
            <a:br>
              <a:rPr lang="nb-NO"/>
            </a:br>
            <a:r>
              <a:rPr lang="nb-NO"/>
              <a:t>Last eventuelt presentasjonen over fra minnepinne til maskin.</a:t>
            </a:r>
            <a:br>
              <a:rPr lang="nb-NO"/>
            </a:br>
            <a:br>
              <a:rPr lang="nb-NO"/>
            </a:br>
            <a:r>
              <a:rPr lang="nb-NO"/>
              <a:t>Hvis ikke kan avspillingen gå veldig tregt eller hakke.</a:t>
            </a:r>
          </a:p>
          <a:p>
            <a:endParaRPr lang="nb-NO"/>
          </a:p>
        </p:txBody>
      </p:sp>
    </p:spTree>
    <p:extLst>
      <p:ext uri="{BB962C8B-B14F-4D97-AF65-F5344CB8AC3E}">
        <p14:creationId xmlns:p14="http://schemas.microsoft.com/office/powerpoint/2010/main" val="2437787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grpSp>
        <p:nvGrpSpPr>
          <p:cNvPr id="4" name="Gruppe 3">
            <a:extLst>
              <a:ext uri="{FF2B5EF4-FFF2-40B4-BE49-F238E27FC236}">
                <a16:creationId xmlns:a16="http://schemas.microsoft.com/office/drawing/2014/main" id="{C7AF5D1C-E9A8-46BF-9CAD-F62140AACB68}"/>
              </a:ext>
            </a:extLst>
          </p:cNvPr>
          <p:cNvGrpSpPr/>
          <p:nvPr userDrawn="1"/>
        </p:nvGrpSpPr>
        <p:grpSpPr>
          <a:xfrm>
            <a:off x="975729" y="394856"/>
            <a:ext cx="10240542" cy="5525426"/>
            <a:chOff x="1515039" y="1199627"/>
            <a:chExt cx="9161921" cy="4325799"/>
          </a:xfrm>
        </p:grpSpPr>
        <p:cxnSp>
          <p:nvCxnSpPr>
            <p:cNvPr id="5" name="Rett linje 4">
              <a:extLst>
                <a:ext uri="{FF2B5EF4-FFF2-40B4-BE49-F238E27FC236}">
                  <a16:creationId xmlns:a16="http://schemas.microsoft.com/office/drawing/2014/main" id="{2464CD2E-F4E6-4B30-B7D1-886B21AAE89E}"/>
                </a:ext>
              </a:extLst>
            </p:cNvPr>
            <p:cNvCxnSpPr>
              <a:cxnSpLocks/>
            </p:cNvCxnSpPr>
            <p:nvPr/>
          </p:nvCxnSpPr>
          <p:spPr>
            <a:xfrm>
              <a:off x="6247569" y="2962475"/>
              <a:ext cx="248931" cy="0"/>
            </a:xfrm>
            <a:prstGeom prst="line">
              <a:avLst/>
            </a:prstGeom>
            <a:noFill/>
            <a:ln w="9525" cap="flat" cmpd="sng" algn="ctr">
              <a:solidFill>
                <a:schemeClr val="bg1">
                  <a:lumMod val="65000"/>
                </a:schemeClr>
              </a:solidFill>
              <a:prstDash val="solid"/>
            </a:ln>
            <a:effectLst/>
          </p:spPr>
        </p:cxnSp>
        <p:cxnSp>
          <p:nvCxnSpPr>
            <p:cNvPr id="6" name="Rett linje 5">
              <a:extLst>
                <a:ext uri="{FF2B5EF4-FFF2-40B4-BE49-F238E27FC236}">
                  <a16:creationId xmlns:a16="http://schemas.microsoft.com/office/drawing/2014/main" id="{D273C352-6037-4A8C-AA95-F3123D080A03}"/>
                </a:ext>
              </a:extLst>
            </p:cNvPr>
            <p:cNvCxnSpPr>
              <a:cxnSpLocks/>
            </p:cNvCxnSpPr>
            <p:nvPr/>
          </p:nvCxnSpPr>
          <p:spPr>
            <a:xfrm>
              <a:off x="5898159" y="2962475"/>
              <a:ext cx="349410" cy="0"/>
            </a:xfrm>
            <a:prstGeom prst="line">
              <a:avLst/>
            </a:prstGeom>
            <a:noFill/>
            <a:ln w="9525" cap="flat" cmpd="sng" algn="ctr">
              <a:solidFill>
                <a:schemeClr val="bg1">
                  <a:lumMod val="65000"/>
                </a:schemeClr>
              </a:solidFill>
              <a:prstDash val="solid"/>
            </a:ln>
            <a:effectLst/>
          </p:spPr>
        </p:cxnSp>
        <p:cxnSp>
          <p:nvCxnSpPr>
            <p:cNvPr id="7" name="Rett linje 6">
              <a:extLst>
                <a:ext uri="{FF2B5EF4-FFF2-40B4-BE49-F238E27FC236}">
                  <a16:creationId xmlns:a16="http://schemas.microsoft.com/office/drawing/2014/main" id="{D7191DAC-17D8-4C23-915A-3CDBCB2E09E7}"/>
                </a:ext>
              </a:extLst>
            </p:cNvPr>
            <p:cNvCxnSpPr>
              <a:cxnSpLocks/>
            </p:cNvCxnSpPr>
            <p:nvPr/>
          </p:nvCxnSpPr>
          <p:spPr>
            <a:xfrm>
              <a:off x="2411947" y="3610894"/>
              <a:ext cx="7326468" cy="0"/>
            </a:xfrm>
            <a:prstGeom prst="line">
              <a:avLst/>
            </a:prstGeom>
            <a:noFill/>
            <a:ln w="9525" cap="flat" cmpd="sng" algn="ctr">
              <a:solidFill>
                <a:schemeClr val="bg1">
                  <a:lumMod val="65000"/>
                </a:schemeClr>
              </a:solidFill>
              <a:prstDash val="solid"/>
            </a:ln>
            <a:effectLst/>
          </p:spPr>
        </p:cxnSp>
        <p:cxnSp>
          <p:nvCxnSpPr>
            <p:cNvPr id="9" name="Rett linje 8">
              <a:extLst>
                <a:ext uri="{FF2B5EF4-FFF2-40B4-BE49-F238E27FC236}">
                  <a16:creationId xmlns:a16="http://schemas.microsoft.com/office/drawing/2014/main" id="{0CA6E43B-82FC-46AC-8594-41E0A4BFBC98}"/>
                </a:ext>
              </a:extLst>
            </p:cNvPr>
            <p:cNvCxnSpPr>
              <a:cxnSpLocks/>
            </p:cNvCxnSpPr>
            <p:nvPr/>
          </p:nvCxnSpPr>
          <p:spPr>
            <a:xfrm>
              <a:off x="6254673" y="2164305"/>
              <a:ext cx="0" cy="1443084"/>
            </a:xfrm>
            <a:prstGeom prst="line">
              <a:avLst/>
            </a:prstGeom>
            <a:noFill/>
            <a:ln w="9525" cap="flat" cmpd="sng" algn="ctr">
              <a:solidFill>
                <a:schemeClr val="bg1">
                  <a:lumMod val="65000"/>
                </a:schemeClr>
              </a:solidFill>
              <a:prstDash val="solid"/>
            </a:ln>
            <a:effectLst/>
          </p:spPr>
        </p:cxnSp>
        <p:cxnSp>
          <p:nvCxnSpPr>
            <p:cNvPr id="10" name="Rett linje 9">
              <a:extLst>
                <a:ext uri="{FF2B5EF4-FFF2-40B4-BE49-F238E27FC236}">
                  <a16:creationId xmlns:a16="http://schemas.microsoft.com/office/drawing/2014/main" id="{05000CA2-577F-4175-996D-FB14F7BC7D50}"/>
                </a:ext>
              </a:extLst>
            </p:cNvPr>
            <p:cNvCxnSpPr>
              <a:cxnSpLocks/>
            </p:cNvCxnSpPr>
            <p:nvPr/>
          </p:nvCxnSpPr>
          <p:spPr>
            <a:xfrm flipV="1">
              <a:off x="2411947" y="3607389"/>
              <a:ext cx="0" cy="247645"/>
            </a:xfrm>
            <a:prstGeom prst="line">
              <a:avLst/>
            </a:prstGeom>
            <a:noFill/>
            <a:ln w="9525" cap="flat" cmpd="sng" algn="ctr">
              <a:solidFill>
                <a:schemeClr val="bg1">
                  <a:lumMod val="65000"/>
                </a:schemeClr>
              </a:solidFill>
              <a:prstDash val="solid"/>
            </a:ln>
            <a:effectLst/>
          </p:spPr>
        </p:cxnSp>
        <p:cxnSp>
          <p:nvCxnSpPr>
            <p:cNvPr id="12" name="Rett linje 11">
              <a:extLst>
                <a:ext uri="{FF2B5EF4-FFF2-40B4-BE49-F238E27FC236}">
                  <a16:creationId xmlns:a16="http://schemas.microsoft.com/office/drawing/2014/main" id="{0B108DC5-A134-41AD-A2A7-0ED81628B955}"/>
                </a:ext>
              </a:extLst>
            </p:cNvPr>
            <p:cNvCxnSpPr>
              <a:cxnSpLocks/>
            </p:cNvCxnSpPr>
            <p:nvPr/>
          </p:nvCxnSpPr>
          <p:spPr>
            <a:xfrm flipV="1">
              <a:off x="3800817" y="3607389"/>
              <a:ext cx="0" cy="1375848"/>
            </a:xfrm>
            <a:prstGeom prst="line">
              <a:avLst/>
            </a:prstGeom>
            <a:noFill/>
            <a:ln w="9525" cap="flat" cmpd="sng" algn="ctr">
              <a:solidFill>
                <a:schemeClr val="bg1">
                  <a:lumMod val="65000"/>
                </a:schemeClr>
              </a:solidFill>
              <a:prstDash val="solid"/>
            </a:ln>
            <a:effectLst/>
          </p:spPr>
        </p:cxnSp>
        <p:cxnSp>
          <p:nvCxnSpPr>
            <p:cNvPr id="13" name="Rett linje 12">
              <a:extLst>
                <a:ext uri="{FF2B5EF4-FFF2-40B4-BE49-F238E27FC236}">
                  <a16:creationId xmlns:a16="http://schemas.microsoft.com/office/drawing/2014/main" id="{0E891752-50D2-4E96-9DF2-F6615600AB3E}"/>
                </a:ext>
              </a:extLst>
            </p:cNvPr>
            <p:cNvCxnSpPr/>
            <p:nvPr/>
          </p:nvCxnSpPr>
          <p:spPr>
            <a:xfrm flipV="1">
              <a:off x="9738415" y="3607389"/>
              <a:ext cx="0" cy="235294"/>
            </a:xfrm>
            <a:prstGeom prst="line">
              <a:avLst/>
            </a:prstGeom>
            <a:noFill/>
            <a:ln w="9525" cap="flat" cmpd="sng" algn="ctr">
              <a:solidFill>
                <a:schemeClr val="bg1">
                  <a:lumMod val="65000"/>
                </a:schemeClr>
              </a:solidFill>
              <a:prstDash val="solid"/>
            </a:ln>
            <a:effectLst/>
          </p:spPr>
        </p:cxnSp>
        <p:cxnSp>
          <p:nvCxnSpPr>
            <p:cNvPr id="14" name="Rett linje 13">
              <a:extLst>
                <a:ext uri="{FF2B5EF4-FFF2-40B4-BE49-F238E27FC236}">
                  <a16:creationId xmlns:a16="http://schemas.microsoft.com/office/drawing/2014/main" id="{7561851D-C711-4F67-8184-02206ED80A88}"/>
                </a:ext>
              </a:extLst>
            </p:cNvPr>
            <p:cNvCxnSpPr/>
            <p:nvPr/>
          </p:nvCxnSpPr>
          <p:spPr>
            <a:xfrm flipV="1">
              <a:off x="7607164" y="3607389"/>
              <a:ext cx="0" cy="235294"/>
            </a:xfrm>
            <a:prstGeom prst="line">
              <a:avLst/>
            </a:prstGeom>
            <a:noFill/>
            <a:ln w="9525" cap="flat" cmpd="sng" algn="ctr">
              <a:solidFill>
                <a:schemeClr val="bg1">
                  <a:lumMod val="65000"/>
                </a:schemeClr>
              </a:solidFill>
              <a:prstDash val="solid"/>
            </a:ln>
            <a:effectLst/>
          </p:spPr>
        </p:cxnSp>
        <p:cxnSp>
          <p:nvCxnSpPr>
            <p:cNvPr id="15" name="Rett linje 14">
              <a:extLst>
                <a:ext uri="{FF2B5EF4-FFF2-40B4-BE49-F238E27FC236}">
                  <a16:creationId xmlns:a16="http://schemas.microsoft.com/office/drawing/2014/main" id="{C899D01B-670E-4BDE-9CFC-2CCC22EE5743}"/>
                </a:ext>
              </a:extLst>
            </p:cNvPr>
            <p:cNvCxnSpPr/>
            <p:nvPr/>
          </p:nvCxnSpPr>
          <p:spPr>
            <a:xfrm flipV="1">
              <a:off x="5008770" y="3607389"/>
              <a:ext cx="0" cy="235294"/>
            </a:xfrm>
            <a:prstGeom prst="line">
              <a:avLst/>
            </a:prstGeom>
            <a:noFill/>
            <a:ln w="9525" cap="flat" cmpd="sng" algn="ctr">
              <a:solidFill>
                <a:schemeClr val="bg1">
                  <a:lumMod val="65000"/>
                </a:schemeClr>
              </a:solidFill>
              <a:prstDash val="solid"/>
            </a:ln>
            <a:effectLst/>
          </p:spPr>
        </p:cxnSp>
        <p:cxnSp>
          <p:nvCxnSpPr>
            <p:cNvPr id="16" name="Rett linje 15">
              <a:extLst>
                <a:ext uri="{FF2B5EF4-FFF2-40B4-BE49-F238E27FC236}">
                  <a16:creationId xmlns:a16="http://schemas.microsoft.com/office/drawing/2014/main" id="{56083C35-8ECE-4552-ACFF-8C36DDB13879}"/>
                </a:ext>
              </a:extLst>
            </p:cNvPr>
            <p:cNvCxnSpPr>
              <a:cxnSpLocks/>
            </p:cNvCxnSpPr>
            <p:nvPr/>
          </p:nvCxnSpPr>
          <p:spPr>
            <a:xfrm flipV="1">
              <a:off x="8571485" y="3607389"/>
              <a:ext cx="0" cy="1269619"/>
            </a:xfrm>
            <a:prstGeom prst="line">
              <a:avLst/>
            </a:prstGeom>
            <a:noFill/>
            <a:ln w="9525" cap="flat" cmpd="sng" algn="ctr">
              <a:solidFill>
                <a:schemeClr val="bg1">
                  <a:lumMod val="65000"/>
                </a:schemeClr>
              </a:solidFill>
              <a:prstDash val="solid"/>
            </a:ln>
            <a:effectLst/>
          </p:spPr>
        </p:cxnSp>
        <p:sp>
          <p:nvSpPr>
            <p:cNvPr id="17" name="Frihåndsform: figur 16">
              <a:extLst>
                <a:ext uri="{FF2B5EF4-FFF2-40B4-BE49-F238E27FC236}">
                  <a16:creationId xmlns:a16="http://schemas.microsoft.com/office/drawing/2014/main" id="{EE44E5C0-C19C-4FE7-8C74-CEF75EB4D13D}"/>
                </a:ext>
              </a:extLst>
            </p:cNvPr>
            <p:cNvSpPr/>
            <p:nvPr/>
          </p:nvSpPr>
          <p:spPr>
            <a:xfrm>
              <a:off x="2890740" y="4786921"/>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600" kern="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Helse og omsorg</a:t>
              </a:r>
            </a:p>
          </p:txBody>
        </p:sp>
        <p:sp>
          <p:nvSpPr>
            <p:cNvPr id="18" name="Frihåndsform: figur 17">
              <a:extLst>
                <a:ext uri="{FF2B5EF4-FFF2-40B4-BE49-F238E27FC236}">
                  <a16:creationId xmlns:a16="http://schemas.microsoft.com/office/drawing/2014/main" id="{71227060-E4D7-4D11-BD98-19D60B9D3107}"/>
                </a:ext>
              </a:extLst>
            </p:cNvPr>
            <p:cNvSpPr/>
            <p:nvPr/>
          </p:nvSpPr>
          <p:spPr>
            <a:xfrm>
              <a:off x="4061551" y="3842683"/>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600" kern="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Landbruk</a:t>
              </a:r>
              <a:endParaRPr lang="nb-NO" sz="1600" b="1" kern="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9" name="Frihåndsform: figur 18">
              <a:extLst>
                <a:ext uri="{FF2B5EF4-FFF2-40B4-BE49-F238E27FC236}">
                  <a16:creationId xmlns:a16="http://schemas.microsoft.com/office/drawing/2014/main" id="{658E496B-492B-4BDE-BCC8-321AD4D77AAB}"/>
                </a:ext>
              </a:extLst>
            </p:cNvPr>
            <p:cNvSpPr/>
            <p:nvPr/>
          </p:nvSpPr>
          <p:spPr>
            <a:xfrm>
              <a:off x="7676297" y="4812976"/>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600" kern="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Kommunal og justis</a:t>
              </a:r>
            </a:p>
          </p:txBody>
        </p:sp>
        <p:sp>
          <p:nvSpPr>
            <p:cNvPr id="20" name="Frihåndsform: figur 19">
              <a:extLst>
                <a:ext uri="{FF2B5EF4-FFF2-40B4-BE49-F238E27FC236}">
                  <a16:creationId xmlns:a16="http://schemas.microsoft.com/office/drawing/2014/main" id="{95018BB9-C717-49AB-A130-7259D9B1A98C}"/>
                </a:ext>
              </a:extLst>
            </p:cNvPr>
            <p:cNvSpPr/>
            <p:nvPr/>
          </p:nvSpPr>
          <p:spPr>
            <a:xfrm>
              <a:off x="1515039" y="3842683"/>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600" kern="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Oppvekst og velferd</a:t>
              </a:r>
            </a:p>
          </p:txBody>
        </p:sp>
        <p:sp>
          <p:nvSpPr>
            <p:cNvPr id="21" name="Frihåndsform: figur 20">
              <a:extLst>
                <a:ext uri="{FF2B5EF4-FFF2-40B4-BE49-F238E27FC236}">
                  <a16:creationId xmlns:a16="http://schemas.microsoft.com/office/drawing/2014/main" id="{AC46EB43-447E-4B39-B318-96880056D421}"/>
                </a:ext>
              </a:extLst>
            </p:cNvPr>
            <p:cNvSpPr/>
            <p:nvPr/>
          </p:nvSpPr>
          <p:spPr>
            <a:xfrm>
              <a:off x="8741972" y="3820684"/>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n-NO" sz="1600" kern="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Klima og miljø</a:t>
              </a:r>
            </a:p>
          </p:txBody>
        </p:sp>
        <p:sp>
          <p:nvSpPr>
            <p:cNvPr id="22" name="Frihåndsform: figur 21">
              <a:extLst>
                <a:ext uri="{FF2B5EF4-FFF2-40B4-BE49-F238E27FC236}">
                  <a16:creationId xmlns:a16="http://schemas.microsoft.com/office/drawing/2014/main" id="{DB3A9E7A-C1C8-4863-AB4E-14C3BC1EDDF6}"/>
                </a:ext>
              </a:extLst>
            </p:cNvPr>
            <p:cNvSpPr/>
            <p:nvPr/>
          </p:nvSpPr>
          <p:spPr>
            <a:xfrm>
              <a:off x="6495373" y="3820684"/>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600" b="1" kern="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p>
          </p:txBody>
        </p:sp>
        <p:sp>
          <p:nvSpPr>
            <p:cNvPr id="23" name="Frihåndsform: figur 22">
              <a:extLst>
                <a:ext uri="{FF2B5EF4-FFF2-40B4-BE49-F238E27FC236}">
                  <a16:creationId xmlns:a16="http://schemas.microsoft.com/office/drawing/2014/main" id="{18288B43-7658-4227-BE39-8E3FB270242A}"/>
                </a:ext>
              </a:extLst>
            </p:cNvPr>
            <p:cNvSpPr/>
            <p:nvPr/>
          </p:nvSpPr>
          <p:spPr>
            <a:xfrm>
              <a:off x="4041276" y="2615713"/>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ADBA"/>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600"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Kommunikasjon og</a:t>
              </a:r>
            </a:p>
            <a:p>
              <a:pPr lvl="0" algn="ctr" defTabSz="488950">
                <a:lnSpc>
                  <a:spcPct val="90000"/>
                </a:lnSpc>
                <a:spcBef>
                  <a:spcPct val="0"/>
                </a:spcBef>
                <a:spcAft>
                  <a:spcPct val="35000"/>
                </a:spcAft>
              </a:pPr>
              <a:r>
                <a:rPr lang="nb-NO" sz="1600"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lederstøtte</a:t>
              </a:r>
              <a:endParaRPr lang="nb-NO" sz="1600" b="1"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4" name="Frihåndsform: figur 23">
              <a:extLst>
                <a:ext uri="{FF2B5EF4-FFF2-40B4-BE49-F238E27FC236}">
                  <a16:creationId xmlns:a16="http://schemas.microsoft.com/office/drawing/2014/main" id="{F2525BE7-0122-471B-AA1F-156CEE15548B}"/>
                </a:ext>
              </a:extLst>
            </p:cNvPr>
            <p:cNvSpPr/>
            <p:nvPr/>
          </p:nvSpPr>
          <p:spPr>
            <a:xfrm>
              <a:off x="6496500" y="2615713"/>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ADBA"/>
            </a:solidFill>
            <a:ln w="10795" cap="flat" cmpd="sng" algn="ctr">
              <a:noFill/>
              <a:prstDash val="solid"/>
            </a:ln>
            <a:effectLst/>
          </p:spPr>
          <p:txBody>
            <a:bodyPr spcFirstLastPara="0" vert="horz" wrap="square" lIns="6985" tIns="6985" rIns="6985" bIns="6985" numCol="1" spcCol="1270" anchor="ctr" anchorCtr="0">
              <a:noAutofit/>
            </a:bodyPr>
            <a:lstStyle/>
            <a:p>
              <a:pPr algn="ctr" defTabSz="533400">
                <a:lnSpc>
                  <a:spcPct val="90000"/>
                </a:lnSpc>
                <a:spcBef>
                  <a:spcPct val="0"/>
                </a:spcBef>
                <a:spcAft>
                  <a:spcPct val="35000"/>
                </a:spcAft>
              </a:pPr>
              <a:r>
                <a:rPr lang="nb-NO" sz="1600"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Reindrift</a:t>
              </a:r>
            </a:p>
            <a:p>
              <a:pPr algn="ctr" defTabSz="533400">
                <a:lnSpc>
                  <a:spcPct val="90000"/>
                </a:lnSpc>
                <a:spcBef>
                  <a:spcPct val="0"/>
                </a:spcBef>
                <a:spcAft>
                  <a:spcPct val="35000"/>
                </a:spcAft>
              </a:pPr>
              <a:r>
                <a:rPr lang="nb-NO" sz="1600" i="1"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Midlertidig i stab</a:t>
              </a:r>
              <a:endParaRPr lang="nb-NO" sz="1600" b="1" i="1"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5" name="Frihåndsform: figur 24">
              <a:extLst>
                <a:ext uri="{FF2B5EF4-FFF2-40B4-BE49-F238E27FC236}">
                  <a16:creationId xmlns:a16="http://schemas.microsoft.com/office/drawing/2014/main" id="{5635E784-CE7E-4B49-A3F6-25D2ADF708F1}"/>
                </a:ext>
              </a:extLst>
            </p:cNvPr>
            <p:cNvSpPr/>
            <p:nvPr/>
          </p:nvSpPr>
          <p:spPr>
            <a:xfrm>
              <a:off x="4825728" y="1199627"/>
              <a:ext cx="2858838" cy="964678"/>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rgbClr val="00244E"/>
            </a:solidFill>
            <a:ln w="10795" cap="flat" cmpd="sng" algn="ctr">
              <a:noFill/>
              <a:prstDash val="solid"/>
            </a:ln>
            <a:effectLst/>
          </p:spPr>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defRPr/>
              </a:pPr>
              <a:r>
                <a:rPr lang="nb-NO" sz="1600" kern="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Statsforvalter</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nb-NO" sz="1600" i="0" u="none" strike="noStrike" kern="0" cap="none" spc="0" normalizeH="0" baseline="0" noProof="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defTabSz="533400">
                <a:lnSpc>
                  <a:spcPct val="90000"/>
                </a:lnSpc>
                <a:spcBef>
                  <a:spcPct val="0"/>
                </a:spcBef>
                <a:spcAft>
                  <a:spcPct val="35000"/>
                </a:spcAft>
                <a:defRPr/>
              </a:pPr>
              <a:r>
                <a:rPr lang="nb-NO" sz="1600" kern="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Assisterende </a:t>
              </a:r>
              <a:r>
                <a:rPr kumimoji="0" lang="nb-NO" sz="1600" i="0" u="none" strike="noStrike" kern="0" cap="none" spc="0" normalizeH="0" baseline="0" noProof="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a:t>
              </a:r>
              <a:r>
                <a:rPr lang="nb-NO" sz="1600" kern="0" err="1">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tatsforvalter</a:t>
              </a:r>
              <a:endParaRPr lang="nb-NO" sz="1600" kern="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26" name="TekstSylinder 25">
            <a:extLst>
              <a:ext uri="{FF2B5EF4-FFF2-40B4-BE49-F238E27FC236}">
                <a16:creationId xmlns:a16="http://schemas.microsoft.com/office/drawing/2014/main" id="{D317F288-2C81-4430-ABA9-56354F28D4E6}"/>
              </a:ext>
            </a:extLst>
          </p:cNvPr>
          <p:cNvSpPr txBox="1"/>
          <p:nvPr userDrawn="1"/>
        </p:nvSpPr>
        <p:spPr>
          <a:xfrm>
            <a:off x="9482913" y="6355595"/>
            <a:ext cx="2122174" cy="200055"/>
          </a:xfrm>
          <a:prstGeom prst="rect">
            <a:avLst/>
          </a:prstGeom>
          <a:noFill/>
        </p:spPr>
        <p:txBody>
          <a:bodyPr wrap="square" rtlCol="0">
            <a:spAutoFit/>
          </a:bodyPr>
          <a:lstStyle/>
          <a:p>
            <a:pPr algn="r">
              <a:defRPr/>
            </a:pPr>
            <a:r>
              <a:rPr lang="nb-NO" altLang="nb-NO" sz="700">
                <a:solidFill>
                  <a:srgbClr val="BFC2C0"/>
                </a:solidFill>
                <a:latin typeface="Open Sans"/>
                <a:cs typeface="Arial" panose="020B0604020202020204" pitchFamily="34" charset="0"/>
              </a:rPr>
              <a:t>© </a:t>
            </a:r>
            <a:r>
              <a:rPr lang="nb-NO" altLang="nb-NO" sz="700">
                <a:solidFill>
                  <a:srgbClr val="BFC2C0"/>
                </a:solidFill>
                <a:latin typeface="Open Sans Light"/>
                <a:cs typeface="Arial" panose="020B0604020202020204" pitchFamily="34" charset="0"/>
              </a:rPr>
              <a:t>Statsforvalteren i Trøndelag</a:t>
            </a:r>
          </a:p>
        </p:txBody>
      </p:sp>
    </p:spTree>
    <p:extLst>
      <p:ext uri="{BB962C8B-B14F-4D97-AF65-F5344CB8AC3E}">
        <p14:creationId xmlns:p14="http://schemas.microsoft.com/office/powerpoint/2010/main" val="3050039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her for å sette inn en avsluttende tekst.</a:t>
            </a:r>
            <a:br>
              <a:rPr lang="nb-NO"/>
            </a:br>
            <a:r>
              <a:rPr lang="nb-NO"/>
              <a:t> </a:t>
            </a:r>
            <a:br>
              <a:rPr lang="nb-NO"/>
            </a:br>
            <a:r>
              <a:rPr lang="nb-NO"/>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sp>
        <p:nvSpPr>
          <p:cNvPr id="19" name="TekstSylinder 18">
            <a:extLst>
              <a:ext uri="{FF2B5EF4-FFF2-40B4-BE49-F238E27FC236}">
                <a16:creationId xmlns:a16="http://schemas.microsoft.com/office/drawing/2014/main" id="{386F416E-DCDD-D943-A517-E77ED9881F89}"/>
              </a:ext>
            </a:extLst>
          </p:cNvPr>
          <p:cNvSpPr txBox="1"/>
          <p:nvPr userDrawn="1"/>
        </p:nvSpPr>
        <p:spPr>
          <a:xfrm>
            <a:off x="959829" y="5857083"/>
            <a:ext cx="2571094" cy="553998"/>
          </a:xfrm>
          <a:prstGeom prst="rect">
            <a:avLst/>
          </a:prstGeom>
          <a:noFill/>
          <a:effectLst/>
        </p:spPr>
        <p:txBody>
          <a:bodyPr wrap="square" rtlCol="0">
            <a:spAutoFit/>
          </a:bodyPr>
          <a:lstStyle/>
          <a:p>
            <a:endParaRPr lang="nb-NO" sz="1000" i="0">
              <a:solidFill>
                <a:schemeClr val="accent1"/>
              </a:solidFill>
              <a:latin typeface="+mj-lt"/>
              <a:ea typeface="Open Sans" panose="020B0606030504020204" pitchFamily="34" charset="0"/>
              <a:cs typeface="Open Sans" panose="020B0606030504020204" pitchFamily="34" charset="0"/>
            </a:endParaRPr>
          </a:p>
          <a:p>
            <a:r>
              <a:rPr lang="nb-NO" sz="1000" i="0">
                <a:solidFill>
                  <a:schemeClr val="accent1"/>
                </a:solidFill>
                <a:latin typeface="+mj-lt"/>
                <a:ea typeface="Open Sans" panose="020B0606030504020204" pitchFamily="34" charset="0"/>
                <a:cs typeface="Open Sans" panose="020B0606030504020204" pitchFamily="34" charset="0"/>
              </a:rPr>
              <a:t>Facebook</a:t>
            </a:r>
            <a:r>
              <a:rPr lang="nb-NO" sz="1000" i="0">
                <a:solidFill>
                  <a:schemeClr val="bg1"/>
                </a:solidFill>
                <a:latin typeface="+mj-lt"/>
                <a:ea typeface="Open Sans" panose="020B0606030504020204" pitchFamily="34" charset="0"/>
                <a:cs typeface="Open Sans" panose="020B0606030504020204" pitchFamily="34" charset="0"/>
              </a:rPr>
              <a:t> </a:t>
            </a:r>
            <a:r>
              <a:rPr lang="nb-NO" sz="1000" i="0" err="1">
                <a:solidFill>
                  <a:schemeClr val="bg1"/>
                </a:solidFill>
                <a:latin typeface="+mj-lt"/>
                <a:ea typeface="Open Sans" panose="020B0606030504020204" pitchFamily="34" charset="0"/>
                <a:cs typeface="Open Sans" panose="020B0606030504020204" pitchFamily="34" charset="0"/>
              </a:rPr>
              <a:t>StatsforvaltereniTrondelag</a:t>
            </a:r>
            <a:endParaRPr lang="nb-NO" sz="1000" i="0" kern="120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a:solidFill>
                  <a:schemeClr val="accent1"/>
                </a:solidFill>
                <a:latin typeface="+mj-lt"/>
                <a:ea typeface="Open Sans" panose="020B0606030504020204" pitchFamily="34" charset="0"/>
                <a:cs typeface="Open Sans" panose="020B0606030504020204" pitchFamily="34" charset="0"/>
              </a:rPr>
              <a:t>Nettside</a:t>
            </a:r>
            <a:r>
              <a:rPr lang="nb-NO" sz="1000" i="0" kern="1200">
                <a:solidFill>
                  <a:schemeClr val="bg1"/>
                </a:solidFill>
                <a:latin typeface="+mj-lt"/>
                <a:ea typeface="Open Sans" panose="020B0606030504020204" pitchFamily="34" charset="0"/>
                <a:cs typeface="Open Sans" panose="020B0606030504020204" pitchFamily="34" charset="0"/>
              </a:rPr>
              <a:t> Statsforvalteren.no/</a:t>
            </a:r>
            <a:r>
              <a:rPr lang="nb-NO" sz="1000" i="0" kern="1200" err="1">
                <a:solidFill>
                  <a:schemeClr val="bg1"/>
                </a:solidFill>
                <a:latin typeface="+mj-lt"/>
                <a:ea typeface="Open Sans" panose="020B0606030504020204" pitchFamily="34" charset="0"/>
                <a:cs typeface="Open Sans" panose="020B0606030504020204" pitchFamily="34" charset="0"/>
              </a:rPr>
              <a:t>Trondelag</a:t>
            </a:r>
            <a:endParaRPr lang="nb-NO" sz="1000" i="0">
              <a:solidFill>
                <a:schemeClr val="bg1"/>
              </a:solidFill>
              <a:latin typeface="+mj-lt"/>
              <a:ea typeface="Open Sans" panose="020B0606030504020204" pitchFamily="34" charset="0"/>
              <a:cs typeface="Open Sans" panose="020B0606030504020204" pitchFamily="34" charset="0"/>
            </a:endParaRPr>
          </a:p>
        </p:txBody>
      </p:sp>
      <p:pic>
        <p:nvPicPr>
          <p:cNvPr id="5" name="Bilde 4">
            <a:extLst>
              <a:ext uri="{FF2B5EF4-FFF2-40B4-BE49-F238E27FC236}">
                <a16:creationId xmlns:a16="http://schemas.microsoft.com/office/drawing/2014/main" id="{500C3C50-FBE4-46EE-B152-E432740BFAE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3835" y="4875120"/>
            <a:ext cx="4114798" cy="1246784"/>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her for å sette inn en avsluttende tekst.</a:t>
            </a:r>
            <a:br>
              <a:rPr lang="nb-NO"/>
            </a:br>
            <a:r>
              <a:rPr lang="nb-NO"/>
              <a:t> </a:t>
            </a:r>
            <a:br>
              <a:rPr lang="nb-NO"/>
            </a:br>
            <a:r>
              <a:rPr lang="nb-NO"/>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pic>
        <p:nvPicPr>
          <p:cNvPr id="15" name="Bilde 14">
            <a:extLst>
              <a:ext uri="{FF2B5EF4-FFF2-40B4-BE49-F238E27FC236}">
                <a16:creationId xmlns:a16="http://schemas.microsoft.com/office/drawing/2014/main" id="{20C5837D-520B-4868-BA06-253D8CD0754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7976" y="4884084"/>
            <a:ext cx="4114798" cy="1246784"/>
          </a:xfrm>
          <a:prstGeom prst="rect">
            <a:avLst/>
          </a:prstGeom>
        </p:spPr>
      </p:pic>
      <p:sp>
        <p:nvSpPr>
          <p:cNvPr id="19" name="TekstSylinder 18">
            <a:extLst>
              <a:ext uri="{FF2B5EF4-FFF2-40B4-BE49-F238E27FC236}">
                <a16:creationId xmlns:a16="http://schemas.microsoft.com/office/drawing/2014/main" id="{A1683AB1-BC2F-474F-9D0F-EE2C330A53E1}"/>
              </a:ext>
            </a:extLst>
          </p:cNvPr>
          <p:cNvSpPr txBox="1"/>
          <p:nvPr userDrawn="1"/>
        </p:nvSpPr>
        <p:spPr>
          <a:xfrm>
            <a:off x="959829" y="5857083"/>
            <a:ext cx="2571094" cy="553998"/>
          </a:xfrm>
          <a:prstGeom prst="rect">
            <a:avLst/>
          </a:prstGeom>
          <a:noFill/>
          <a:effectLst/>
        </p:spPr>
        <p:txBody>
          <a:bodyPr wrap="square" rtlCol="0">
            <a:spAutoFit/>
          </a:bodyPr>
          <a:lstStyle/>
          <a:p>
            <a:endParaRPr lang="nb-NO" sz="1000" i="0">
              <a:solidFill>
                <a:schemeClr val="accent1"/>
              </a:solidFill>
              <a:latin typeface="+mj-lt"/>
              <a:ea typeface="Open Sans" panose="020B0606030504020204" pitchFamily="34" charset="0"/>
              <a:cs typeface="Open Sans" panose="020B0606030504020204" pitchFamily="34" charset="0"/>
            </a:endParaRPr>
          </a:p>
          <a:p>
            <a:r>
              <a:rPr lang="nb-NO" sz="1000" i="0">
                <a:solidFill>
                  <a:schemeClr val="accent1"/>
                </a:solidFill>
                <a:latin typeface="+mj-lt"/>
                <a:ea typeface="Open Sans" panose="020B0606030504020204" pitchFamily="34" charset="0"/>
                <a:cs typeface="Open Sans" panose="020B0606030504020204" pitchFamily="34" charset="0"/>
              </a:rPr>
              <a:t>Facebook</a:t>
            </a:r>
            <a:r>
              <a:rPr lang="nb-NO" sz="1000" i="0">
                <a:solidFill>
                  <a:schemeClr val="bg1"/>
                </a:solidFill>
                <a:latin typeface="+mj-lt"/>
                <a:ea typeface="Open Sans" panose="020B0606030504020204" pitchFamily="34" charset="0"/>
                <a:cs typeface="Open Sans" panose="020B0606030504020204" pitchFamily="34" charset="0"/>
              </a:rPr>
              <a:t> </a:t>
            </a:r>
            <a:r>
              <a:rPr lang="nb-NO" sz="1000" i="0" err="1">
                <a:solidFill>
                  <a:schemeClr val="bg1"/>
                </a:solidFill>
                <a:latin typeface="+mj-lt"/>
                <a:ea typeface="Open Sans" panose="020B0606030504020204" pitchFamily="34" charset="0"/>
                <a:cs typeface="Open Sans" panose="020B0606030504020204" pitchFamily="34" charset="0"/>
              </a:rPr>
              <a:t>StatsforvaltereniTrondelag</a:t>
            </a:r>
            <a:endParaRPr lang="nb-NO" sz="1000" i="0" kern="120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a:solidFill>
                  <a:schemeClr val="accent1"/>
                </a:solidFill>
                <a:latin typeface="+mj-lt"/>
                <a:ea typeface="Open Sans" panose="020B0606030504020204" pitchFamily="34" charset="0"/>
                <a:cs typeface="Open Sans" panose="020B0606030504020204" pitchFamily="34" charset="0"/>
              </a:rPr>
              <a:t>Nettside</a:t>
            </a:r>
            <a:r>
              <a:rPr lang="nb-NO" sz="1000" i="0" kern="1200">
                <a:solidFill>
                  <a:schemeClr val="bg1"/>
                </a:solidFill>
                <a:latin typeface="+mj-lt"/>
                <a:ea typeface="Open Sans" panose="020B0606030504020204" pitchFamily="34" charset="0"/>
                <a:cs typeface="Open Sans" panose="020B0606030504020204" pitchFamily="34" charset="0"/>
              </a:rPr>
              <a:t> Statsforvalteren.no/</a:t>
            </a:r>
            <a:r>
              <a:rPr lang="nb-NO" sz="1000" i="0" kern="1200" err="1">
                <a:solidFill>
                  <a:schemeClr val="bg1"/>
                </a:solidFill>
                <a:latin typeface="+mj-lt"/>
                <a:ea typeface="Open Sans" panose="020B0606030504020204" pitchFamily="34" charset="0"/>
                <a:cs typeface="Open Sans" panose="020B0606030504020204" pitchFamily="34" charset="0"/>
              </a:rPr>
              <a:t>Trondelag</a:t>
            </a:r>
            <a:endParaRPr lang="nb-NO" sz="1000" i="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her for å sette inn en avsluttende tekst.</a:t>
            </a:r>
            <a:br>
              <a:rPr lang="nb-NO"/>
            </a:br>
            <a:r>
              <a:rPr lang="nb-NO"/>
              <a:t> </a:t>
            </a:r>
            <a:br>
              <a:rPr lang="nb-NO"/>
            </a:br>
            <a:r>
              <a:rPr lang="nb-NO"/>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sette inn bilde som passer til den avsluttende siden din. </a:t>
            </a:r>
            <a:br>
              <a:rPr lang="nb-NO"/>
            </a:br>
            <a:br>
              <a:rPr lang="nb-NO"/>
            </a:br>
            <a:endParaRPr lang="nb-NO"/>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a:br>
            <a:r>
              <a:rPr lang="nb-NO"/>
              <a:t>Har du ikke bilde som passer til tema, kan du bruke en </a:t>
            </a:r>
            <a:r>
              <a:rPr lang="nb-NO" err="1"/>
              <a:t>malside</a:t>
            </a:r>
            <a:r>
              <a:rPr lang="nb-NO"/>
              <a:t> uten bilde. </a:t>
            </a:r>
          </a:p>
          <a:p>
            <a:endParaRPr lang="nb-NO"/>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a:t>Foto: Her skriver du fotograf(ene) og/eller eier(ne) av bildene.</a:t>
            </a:r>
          </a:p>
        </p:txBody>
      </p:sp>
      <p:pic>
        <p:nvPicPr>
          <p:cNvPr id="21" name="Bilde 20">
            <a:extLst>
              <a:ext uri="{FF2B5EF4-FFF2-40B4-BE49-F238E27FC236}">
                <a16:creationId xmlns:a16="http://schemas.microsoft.com/office/drawing/2014/main" id="{8C4B912C-E1EE-4997-958C-AD2A5BD8828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7976" y="4884084"/>
            <a:ext cx="4114798" cy="1246784"/>
          </a:xfrm>
          <a:prstGeom prst="rect">
            <a:avLst/>
          </a:prstGeom>
        </p:spPr>
      </p:pic>
      <p:sp>
        <p:nvSpPr>
          <p:cNvPr id="23" name="TekstSylinder 22">
            <a:extLst>
              <a:ext uri="{FF2B5EF4-FFF2-40B4-BE49-F238E27FC236}">
                <a16:creationId xmlns:a16="http://schemas.microsoft.com/office/drawing/2014/main" id="{237579D3-9443-4C2C-8EAA-7610BDA171DD}"/>
              </a:ext>
            </a:extLst>
          </p:cNvPr>
          <p:cNvSpPr txBox="1"/>
          <p:nvPr userDrawn="1"/>
        </p:nvSpPr>
        <p:spPr>
          <a:xfrm>
            <a:off x="959829" y="5857083"/>
            <a:ext cx="2571094" cy="553998"/>
          </a:xfrm>
          <a:prstGeom prst="rect">
            <a:avLst/>
          </a:prstGeom>
          <a:noFill/>
          <a:effectLst/>
        </p:spPr>
        <p:txBody>
          <a:bodyPr wrap="square" rtlCol="0">
            <a:spAutoFit/>
          </a:bodyPr>
          <a:lstStyle/>
          <a:p>
            <a:endParaRPr lang="nb-NO" sz="1000" i="0">
              <a:solidFill>
                <a:schemeClr val="accent1"/>
              </a:solidFill>
              <a:latin typeface="+mj-lt"/>
              <a:ea typeface="Open Sans" panose="020B0606030504020204" pitchFamily="34" charset="0"/>
              <a:cs typeface="Open Sans" panose="020B0606030504020204" pitchFamily="34" charset="0"/>
            </a:endParaRPr>
          </a:p>
          <a:p>
            <a:r>
              <a:rPr lang="nb-NO" sz="1000" i="0">
                <a:solidFill>
                  <a:schemeClr val="accent1"/>
                </a:solidFill>
                <a:latin typeface="+mj-lt"/>
                <a:ea typeface="Open Sans" panose="020B0606030504020204" pitchFamily="34" charset="0"/>
                <a:cs typeface="Open Sans" panose="020B0606030504020204" pitchFamily="34" charset="0"/>
              </a:rPr>
              <a:t>Facebook</a:t>
            </a:r>
            <a:r>
              <a:rPr lang="nb-NO" sz="1000" i="0">
                <a:solidFill>
                  <a:schemeClr val="bg1"/>
                </a:solidFill>
                <a:latin typeface="+mj-lt"/>
                <a:ea typeface="Open Sans" panose="020B0606030504020204" pitchFamily="34" charset="0"/>
                <a:cs typeface="Open Sans" panose="020B0606030504020204" pitchFamily="34" charset="0"/>
              </a:rPr>
              <a:t> </a:t>
            </a:r>
            <a:r>
              <a:rPr lang="nb-NO" sz="1000" i="0" err="1">
                <a:solidFill>
                  <a:schemeClr val="bg1"/>
                </a:solidFill>
                <a:latin typeface="+mj-lt"/>
                <a:ea typeface="Open Sans" panose="020B0606030504020204" pitchFamily="34" charset="0"/>
                <a:cs typeface="Open Sans" panose="020B0606030504020204" pitchFamily="34" charset="0"/>
              </a:rPr>
              <a:t>StatsforvaltereniTrondelag</a:t>
            </a:r>
            <a:endParaRPr lang="nb-NO" sz="1000" i="0" kern="120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a:solidFill>
                  <a:schemeClr val="accent1"/>
                </a:solidFill>
                <a:latin typeface="+mj-lt"/>
                <a:ea typeface="Open Sans" panose="020B0606030504020204" pitchFamily="34" charset="0"/>
                <a:cs typeface="Open Sans" panose="020B0606030504020204" pitchFamily="34" charset="0"/>
              </a:rPr>
              <a:t>Nettside</a:t>
            </a:r>
            <a:r>
              <a:rPr lang="nb-NO" sz="1000" i="0" kern="1200">
                <a:solidFill>
                  <a:schemeClr val="bg1"/>
                </a:solidFill>
                <a:latin typeface="+mj-lt"/>
                <a:ea typeface="Open Sans" panose="020B0606030504020204" pitchFamily="34" charset="0"/>
                <a:cs typeface="Open Sans" panose="020B0606030504020204" pitchFamily="34" charset="0"/>
              </a:rPr>
              <a:t> Statsforvalteren.no/</a:t>
            </a:r>
            <a:r>
              <a:rPr lang="nb-NO" sz="1000" i="0" kern="1200" err="1">
                <a:solidFill>
                  <a:schemeClr val="bg1"/>
                </a:solidFill>
                <a:latin typeface="+mj-lt"/>
                <a:ea typeface="Open Sans" panose="020B0606030504020204" pitchFamily="34" charset="0"/>
                <a:cs typeface="Open Sans" panose="020B0606030504020204" pitchFamily="34" charset="0"/>
              </a:rPr>
              <a:t>Trondelag</a:t>
            </a:r>
            <a:endParaRPr lang="nb-NO" sz="1000" i="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her for å sette inn en avsluttende tekst.</a:t>
            </a:r>
            <a:br>
              <a:rPr lang="nb-NO"/>
            </a:br>
            <a:r>
              <a:rPr lang="nb-NO"/>
              <a:t> </a:t>
            </a:r>
            <a:br>
              <a:rPr lang="nb-NO"/>
            </a:br>
            <a:r>
              <a:rPr lang="nb-NO"/>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a:t>skriv f. eks. stilling/avdeling (liten forbokstav)</a:t>
            </a: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a:t>Foto: Her skriver du fotograf(ene) og/eller eier(ne) av bildene.</a:t>
            </a:r>
          </a:p>
        </p:txBody>
      </p:sp>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
        <p:nvSpPr>
          <p:cNvPr id="18" name="TekstSylinder 17">
            <a:extLst>
              <a:ext uri="{FF2B5EF4-FFF2-40B4-BE49-F238E27FC236}">
                <a16:creationId xmlns:a16="http://schemas.microsoft.com/office/drawing/2014/main" id="{DE8715DE-5416-9048-B462-7D91320F89F7}"/>
              </a:ext>
            </a:extLst>
          </p:cNvPr>
          <p:cNvSpPr txBox="1"/>
          <p:nvPr userDrawn="1"/>
        </p:nvSpPr>
        <p:spPr>
          <a:xfrm>
            <a:off x="8896396" y="5725022"/>
            <a:ext cx="2571094" cy="400110"/>
          </a:xfrm>
          <a:prstGeom prst="rect">
            <a:avLst/>
          </a:prstGeom>
          <a:noFill/>
          <a:effectLst/>
        </p:spPr>
        <p:txBody>
          <a:bodyPr wrap="square" rtlCol="0">
            <a:spAutoFit/>
          </a:bodyPr>
          <a:lstStyle/>
          <a:p>
            <a:endParaRPr lang="nb-NO" sz="1000" i="0">
              <a:solidFill>
                <a:schemeClr val="accent1"/>
              </a:solidFill>
              <a:latin typeface="+mj-lt"/>
              <a:ea typeface="Open Sans" panose="020B0606030504020204" pitchFamily="34" charset="0"/>
              <a:cs typeface="Open Sans" panose="020B0606030504020204" pitchFamily="34" charset="0"/>
            </a:endParaRPr>
          </a:p>
          <a:p>
            <a:endParaRPr lang="nb-NO" sz="1000" i="0">
              <a:solidFill>
                <a:schemeClr val="bg1"/>
              </a:solidFill>
              <a:latin typeface="+mj-lt"/>
              <a:ea typeface="Open Sans" panose="020B0606030504020204" pitchFamily="34" charset="0"/>
              <a:cs typeface="Open Sans" panose="020B0606030504020204" pitchFamily="34" charset="0"/>
            </a:endParaRPr>
          </a:p>
        </p:txBody>
      </p:sp>
      <p:pic>
        <p:nvPicPr>
          <p:cNvPr id="17" name="Bilde 16">
            <a:extLst>
              <a:ext uri="{FF2B5EF4-FFF2-40B4-BE49-F238E27FC236}">
                <a16:creationId xmlns:a16="http://schemas.microsoft.com/office/drawing/2014/main" id="{8D75634F-8BFE-4890-B40D-AA62743007C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33398" y="5288605"/>
            <a:ext cx="4114798" cy="1246784"/>
          </a:xfrm>
          <a:prstGeom prst="rect">
            <a:avLst/>
          </a:prstGeom>
        </p:spPr>
      </p:pic>
      <p:sp>
        <p:nvSpPr>
          <p:cNvPr id="24" name="TekstSylinder 23">
            <a:extLst>
              <a:ext uri="{FF2B5EF4-FFF2-40B4-BE49-F238E27FC236}">
                <a16:creationId xmlns:a16="http://schemas.microsoft.com/office/drawing/2014/main" id="{0AF33A0F-6BDE-463D-A9CC-DEC8172BA180}"/>
              </a:ext>
            </a:extLst>
          </p:cNvPr>
          <p:cNvSpPr txBox="1"/>
          <p:nvPr userDrawn="1"/>
        </p:nvSpPr>
        <p:spPr>
          <a:xfrm>
            <a:off x="8981697" y="5827752"/>
            <a:ext cx="2571094" cy="553998"/>
          </a:xfrm>
          <a:prstGeom prst="rect">
            <a:avLst/>
          </a:prstGeom>
          <a:noFill/>
          <a:effectLst/>
        </p:spPr>
        <p:txBody>
          <a:bodyPr wrap="square" rtlCol="0">
            <a:spAutoFit/>
          </a:bodyPr>
          <a:lstStyle/>
          <a:p>
            <a:endParaRPr lang="nb-NO" sz="1000" i="0">
              <a:solidFill>
                <a:schemeClr val="accent1"/>
              </a:solidFill>
              <a:latin typeface="+mj-lt"/>
              <a:ea typeface="Open Sans" panose="020B0606030504020204" pitchFamily="34" charset="0"/>
              <a:cs typeface="Open Sans" panose="020B0606030504020204" pitchFamily="34" charset="0"/>
            </a:endParaRPr>
          </a:p>
          <a:p>
            <a:r>
              <a:rPr lang="nb-NO" sz="1000" i="0">
                <a:solidFill>
                  <a:schemeClr val="accent1"/>
                </a:solidFill>
                <a:latin typeface="+mj-lt"/>
                <a:ea typeface="Open Sans" panose="020B0606030504020204" pitchFamily="34" charset="0"/>
                <a:cs typeface="Open Sans" panose="020B0606030504020204" pitchFamily="34" charset="0"/>
              </a:rPr>
              <a:t>Facebook</a:t>
            </a:r>
            <a:r>
              <a:rPr lang="nb-NO" sz="1000" i="0">
                <a:solidFill>
                  <a:schemeClr val="bg1"/>
                </a:solidFill>
                <a:latin typeface="+mj-lt"/>
                <a:ea typeface="Open Sans" panose="020B0606030504020204" pitchFamily="34" charset="0"/>
                <a:cs typeface="Open Sans" panose="020B0606030504020204" pitchFamily="34" charset="0"/>
              </a:rPr>
              <a:t> </a:t>
            </a:r>
            <a:r>
              <a:rPr lang="nb-NO" sz="1000" i="0" err="1">
                <a:solidFill>
                  <a:schemeClr val="bg1"/>
                </a:solidFill>
                <a:latin typeface="+mj-lt"/>
                <a:ea typeface="Open Sans" panose="020B0606030504020204" pitchFamily="34" charset="0"/>
                <a:cs typeface="Open Sans" panose="020B0606030504020204" pitchFamily="34" charset="0"/>
              </a:rPr>
              <a:t>StatsforvaltereniTrondelag</a:t>
            </a:r>
            <a:endParaRPr lang="nb-NO" sz="1000" i="0" kern="120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a:solidFill>
                  <a:schemeClr val="accent1"/>
                </a:solidFill>
                <a:latin typeface="+mj-lt"/>
                <a:ea typeface="Open Sans" panose="020B0606030504020204" pitchFamily="34" charset="0"/>
                <a:cs typeface="Open Sans" panose="020B0606030504020204" pitchFamily="34" charset="0"/>
              </a:rPr>
              <a:t>Nettside</a:t>
            </a:r>
            <a:r>
              <a:rPr lang="nb-NO" sz="1000" i="0" kern="1200">
                <a:solidFill>
                  <a:schemeClr val="bg1"/>
                </a:solidFill>
                <a:latin typeface="+mj-lt"/>
                <a:ea typeface="Open Sans" panose="020B0606030504020204" pitchFamily="34" charset="0"/>
                <a:cs typeface="Open Sans" panose="020B0606030504020204" pitchFamily="34" charset="0"/>
              </a:rPr>
              <a:t> Statsforvalteren.no/</a:t>
            </a:r>
            <a:r>
              <a:rPr lang="nb-NO" sz="1000" i="0" kern="1200" err="1">
                <a:solidFill>
                  <a:schemeClr val="bg1"/>
                </a:solidFill>
                <a:latin typeface="+mj-lt"/>
                <a:ea typeface="Open Sans" panose="020B0606030504020204" pitchFamily="34" charset="0"/>
                <a:cs typeface="Open Sans" panose="020B0606030504020204" pitchFamily="34" charset="0"/>
              </a:rPr>
              <a:t>Trondelag</a:t>
            </a:r>
            <a:endParaRPr lang="nb-NO" sz="1000" i="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a:solidFill>
                <a:schemeClr val="tx1"/>
              </a:solidFill>
              <a:latin typeface="+mn-lt"/>
            </a:endParaRP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a:t>Overskrift (pkt. 36) på </a:t>
            </a:r>
            <a:r>
              <a:rPr lang="nb-NO" err="1"/>
              <a:t>malside</a:t>
            </a:r>
            <a:r>
              <a:rPr lang="nb-NO"/>
              <a:t> med kun tittel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a:solidFill>
                <a:schemeClr val="tx1"/>
              </a:solidFill>
              <a:latin typeface="+mn-lt"/>
            </a:endParaRP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a:t>Overskrift (pkt. 36) på </a:t>
            </a:r>
            <a:r>
              <a:rPr lang="nb-NO" err="1"/>
              <a:t>malside</a:t>
            </a:r>
            <a:r>
              <a:rPr lang="nb-NO"/>
              <a:t> med kun tittel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3" name="TekstSylinder 2">
            <a:extLst>
              <a:ext uri="{FF2B5EF4-FFF2-40B4-BE49-F238E27FC236}">
                <a16:creationId xmlns:a16="http://schemas.microsoft.com/office/drawing/2014/main" id="{FFAE0240-3240-44A0-8DEF-58BFE0A7E5F9}"/>
              </a:ext>
            </a:extLst>
          </p:cNvPr>
          <p:cNvSpPr txBox="1"/>
          <p:nvPr userDrawn="1"/>
        </p:nvSpPr>
        <p:spPr>
          <a:xfrm>
            <a:off x="1055688" y="2375555"/>
            <a:ext cx="10080625" cy="3970318"/>
          </a:xfrm>
          <a:prstGeom prst="rect">
            <a:avLst/>
          </a:prstGeom>
          <a:noFill/>
        </p:spPr>
        <p:txBody>
          <a:bodyPr wrap="square" rtlCol="0">
            <a:spAutoFit/>
          </a:bodyPr>
          <a:lstStyle/>
          <a:p>
            <a:r>
              <a:rPr lang="nb-NO"/>
              <a:t>A</a:t>
            </a:r>
          </a:p>
          <a:p>
            <a:r>
              <a:rPr lang="nb-NO"/>
              <a:t>B</a:t>
            </a:r>
          </a:p>
          <a:p>
            <a:r>
              <a:rPr lang="nb-NO"/>
              <a:t>C</a:t>
            </a:r>
          </a:p>
          <a:p>
            <a:r>
              <a:rPr lang="nb-NO"/>
              <a:t>D</a:t>
            </a:r>
          </a:p>
          <a:p>
            <a:r>
              <a:rPr lang="nb-NO"/>
              <a:t>E</a:t>
            </a:r>
          </a:p>
          <a:p>
            <a:r>
              <a:rPr lang="nb-NO"/>
              <a:t>F</a:t>
            </a:r>
          </a:p>
          <a:p>
            <a:r>
              <a:rPr lang="nb-NO"/>
              <a:t>G</a:t>
            </a:r>
          </a:p>
          <a:p>
            <a:r>
              <a:rPr lang="nb-NO"/>
              <a:t>H</a:t>
            </a:r>
          </a:p>
          <a:p>
            <a:r>
              <a:rPr lang="nb-NO"/>
              <a:t>I</a:t>
            </a:r>
          </a:p>
          <a:p>
            <a:r>
              <a:rPr lang="nb-NO"/>
              <a:t>J</a:t>
            </a:r>
          </a:p>
          <a:p>
            <a:r>
              <a:rPr lang="nb-NO"/>
              <a:t>K</a:t>
            </a:r>
          </a:p>
          <a:p>
            <a:r>
              <a:rPr lang="nb-NO"/>
              <a:t>L</a:t>
            </a:r>
          </a:p>
          <a:p>
            <a:r>
              <a:rPr lang="nb-NO"/>
              <a:t>M</a:t>
            </a:r>
          </a:p>
          <a:p>
            <a:endParaRPr lang="nb-NO"/>
          </a:p>
        </p:txBody>
      </p:sp>
    </p:spTree>
    <p:extLst>
      <p:ext uri="{BB962C8B-B14F-4D97-AF65-F5344CB8AC3E}">
        <p14:creationId xmlns:p14="http://schemas.microsoft.com/office/powerpoint/2010/main" val="42846399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6" name="Bilde 5">
            <a:extLst>
              <a:ext uri="{FF2B5EF4-FFF2-40B4-BE49-F238E27FC236}">
                <a16:creationId xmlns:a16="http://schemas.microsoft.com/office/drawing/2014/main" id="{DD6FCC2D-F7C0-4100-AD53-3AF8C3B2E29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20.03.2026</a:t>
            </a:fld>
            <a:endParaRPr lang="nb-NO"/>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nb-NO"/>
              <a:t>Overskrift på forside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Her kan du skrive navn og avdeling, eller du kan spesifisere hva presentasjonen dreier seg om.</a:t>
            </a:r>
          </a:p>
        </p:txBody>
      </p:sp>
      <p:pic>
        <p:nvPicPr>
          <p:cNvPr id="11" name="Bilde 10">
            <a:extLst>
              <a:ext uri="{FF2B5EF4-FFF2-40B4-BE49-F238E27FC236}">
                <a16:creationId xmlns:a16="http://schemas.microsoft.com/office/drawing/2014/main" id="{722CA871-1EAC-4243-8898-C04FF7F787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a:t>Skriv i stikkordsform, ikke i setninger.</a:t>
            </a:r>
            <a:br>
              <a:rPr lang="nb-NO"/>
            </a:br>
            <a:r>
              <a:rPr lang="nb-NO"/>
              <a:t>Publikum bør slippe å lese alt som blir sagt.</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a:t>Overskriften (pkt. 36) bør være kort og tydelig</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7" name="TekstSylinder 6">
            <a:extLst>
              <a:ext uri="{FF2B5EF4-FFF2-40B4-BE49-F238E27FC236}">
                <a16:creationId xmlns:a16="http://schemas.microsoft.com/office/drawing/2014/main" id="{9A7A6E18-FED8-4F75-9C77-1BA352E4753D}"/>
              </a:ext>
            </a:extLst>
          </p:cNvPr>
          <p:cNvSpPr txBox="1"/>
          <p:nvPr userDrawn="1"/>
        </p:nvSpPr>
        <p:spPr>
          <a:xfrm>
            <a:off x="10683630" y="6483913"/>
            <a:ext cx="1463679" cy="200055"/>
          </a:xfrm>
          <a:prstGeom prst="rect">
            <a:avLst/>
          </a:prstGeom>
          <a:noFill/>
        </p:spPr>
        <p:txBody>
          <a:bodyPr wrap="square" rtlCol="0">
            <a:spAutoFit/>
          </a:bodyPr>
          <a:lstStyle/>
          <a:p>
            <a:pPr algn="r">
              <a:defRPr/>
            </a:pPr>
            <a:r>
              <a:rPr lang="nb-NO" altLang="nb-NO" sz="700">
                <a:solidFill>
                  <a:srgbClr val="BFC2C0"/>
                </a:solidFill>
                <a:latin typeface="Open Sans"/>
                <a:cs typeface="Arial" panose="020B0604020202020204" pitchFamily="34" charset="0"/>
              </a:rPr>
              <a:t>© </a:t>
            </a:r>
            <a:r>
              <a:rPr lang="nb-NO" altLang="nb-NO" sz="700">
                <a:solidFill>
                  <a:srgbClr val="BFC2C0"/>
                </a:solidFill>
                <a:latin typeface="Open Sans Light"/>
                <a:cs typeface="Arial" panose="020B0604020202020204" pitchFamily="34" charset="0"/>
              </a:rPr>
              <a:t>Statsforvalteren i Trøndelag</a:t>
            </a:r>
          </a:p>
        </p:txBody>
      </p:sp>
    </p:spTree>
    <p:extLst>
      <p:ext uri="{BB962C8B-B14F-4D97-AF65-F5344CB8AC3E}">
        <p14:creationId xmlns:p14="http://schemas.microsoft.com/office/powerpoint/2010/main" val="31287063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tel og innhold 2">
    <p:bg>
      <p:bgPr>
        <a:solidFill>
          <a:schemeClr val="tx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bg1"/>
                </a:solidFill>
                <a:latin typeface="+mn-lt"/>
                <a:ea typeface="Open Sans SemiBold" panose="020B0706030804020204" pitchFamily="34" charset="0"/>
                <a:cs typeface="Open Sans SemiBold" panose="020B0706030804020204" pitchFamily="34" charset="0"/>
              </a:defRPr>
            </a:lvl1pPr>
          </a:lstStyle>
          <a:p>
            <a:r>
              <a:rPr lang="nb-NO"/>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a:solidFill>
                <a:schemeClr val="tx1"/>
              </a:solidFill>
              <a:latin typeface="+mn-lt"/>
            </a:endParaRP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
        <p:nvSpPr>
          <p:cNvPr id="7" name="Plassholder for innhold 2">
            <a:extLst>
              <a:ext uri="{FF2B5EF4-FFF2-40B4-BE49-F238E27FC236}">
                <a16:creationId xmlns:a16="http://schemas.microsoft.com/office/drawing/2014/main" id="{FEB39EEC-E5ED-419B-9461-F591CAB01883}"/>
              </a:ext>
            </a:extLst>
          </p:cNvPr>
          <p:cNvSpPr>
            <a:spLocks noGrp="1"/>
          </p:cNvSpPr>
          <p:nvPr>
            <p:ph idx="1" hasCustomPrompt="1"/>
          </p:nvPr>
        </p:nvSpPr>
        <p:spPr>
          <a:xfrm>
            <a:off x="1055689" y="2231403"/>
            <a:ext cx="10080624" cy="4279022"/>
          </a:xfrm>
          <a:prstGeom prst="rect">
            <a:avLst/>
          </a:prstGeom>
        </p:spPr>
        <p:txBody>
          <a:bodyPr/>
          <a:lstStyle>
            <a:lvl1pPr marL="0" indent="0">
              <a:buNone/>
              <a:defRPr>
                <a:solidFill>
                  <a:schemeClr val="bg1"/>
                </a:solidFill>
              </a:defRPr>
            </a:lvl1pPr>
          </a:lstStyle>
          <a:p>
            <a:r>
              <a:rPr lang="nb-NO"/>
              <a:t>Skriv ditt innhold her</a:t>
            </a:r>
          </a:p>
        </p:txBody>
      </p:sp>
    </p:spTree>
    <p:extLst>
      <p:ext uri="{BB962C8B-B14F-4D97-AF65-F5344CB8AC3E}">
        <p14:creationId xmlns:p14="http://schemas.microsoft.com/office/powerpoint/2010/main" val="30509093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nb-NO"/>
              <a:t>Overskrift på forside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20.03.2026</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9" name="Bilde 8">
            <a:extLst>
              <a:ext uri="{FF2B5EF4-FFF2-40B4-BE49-F238E27FC236}">
                <a16:creationId xmlns:a16="http://schemas.microsoft.com/office/drawing/2014/main" id="{3A65D8C2-666F-4DAA-B072-B96964B5C24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20.03.2026</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nb-NO"/>
              <a:t>Overskrift på forside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6" name="Bilde 15">
            <a:extLst>
              <a:ext uri="{FF2B5EF4-FFF2-40B4-BE49-F238E27FC236}">
                <a16:creationId xmlns:a16="http://schemas.microsoft.com/office/drawing/2014/main" id="{EC0169C8-CD00-488C-AADD-B00619D9A4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nb-NO"/>
              <a:t>Overskrift på forside med bilde</a:t>
            </a:r>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20.03.2026</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1" name="Bilde 10">
            <a:extLst>
              <a:ext uri="{FF2B5EF4-FFF2-40B4-BE49-F238E27FC236}">
                <a16:creationId xmlns:a16="http://schemas.microsoft.com/office/drawing/2014/main" id="{E5B9E482-612A-4627-ABAB-54CA86C30C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tx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0"/>
            <a:ext cx="12192000" cy="2014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gn="ctr">
              <a:lnSpc>
                <a:spcPct val="100000"/>
              </a:lnSpc>
              <a:defRPr sz="36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nb-NO"/>
              <a:t>Overskriften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a:solidFill>
                <a:schemeClr val="tx1"/>
              </a:solidFill>
              <a:latin typeface="+mn-lt"/>
            </a:endParaRP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bg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a:t>Skriv i stikkordsform, ikke i setninger.</a:t>
            </a:r>
            <a:br>
              <a:rPr lang="nb-NO"/>
            </a:br>
            <a:r>
              <a:rPr lang="nb-NO"/>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solidFill>
                  <a:schemeClr val="bg1"/>
                </a:solidFill>
                <a:latin typeface="+mn-lt"/>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a:t>I </a:t>
            </a:r>
            <a:r>
              <a:rPr lang="nb-NO" err="1"/>
              <a:t>faktaboksen</a:t>
            </a:r>
            <a:r>
              <a:rPr lang="nb-NO"/>
              <a:t> kan du skrive viktig informasjon som hører til tema du snakker om. </a:t>
            </a:r>
            <a:br>
              <a:rPr lang="nb-NO"/>
            </a:br>
            <a:r>
              <a:rPr lang="nb-NO"/>
              <a:t>For eksempel en lovparagraf, statistikk eller en huskeliste med nyttige tips.</a:t>
            </a:r>
            <a:br>
              <a:rPr lang="nb-NO"/>
            </a:br>
            <a:r>
              <a:rPr lang="nb-NO"/>
              <a:t>Bruk stor bokstav og punktum i dersom det er hele setninger i hvert punkt.</a:t>
            </a:r>
            <a:br>
              <a:rPr lang="nb-NO"/>
            </a:br>
            <a:r>
              <a:rPr lang="nb-NO"/>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a:t>Skriv i stikkordsform, ikke i setninger. </a:t>
            </a:r>
            <a:br>
              <a:rPr lang="nb-NO"/>
            </a:br>
            <a:r>
              <a:rPr lang="nb-NO"/>
              <a:t>Publikum bør slippe å lese alt som blir sagt.</a:t>
            </a:r>
          </a:p>
          <a:p>
            <a:pPr lvl="0"/>
            <a:endParaRPr lang="nb-NO"/>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a:t>Skriv i stikkordsform. </a:t>
            </a:r>
            <a:br>
              <a:rPr lang="nb-NO"/>
            </a:br>
            <a:r>
              <a:rPr lang="nb-NO"/>
              <a:t>Publikum bør slippe å lese alt som blir sagt.</a:t>
            </a:r>
            <a:br>
              <a:rPr lang="nb-NO"/>
            </a:br>
            <a:r>
              <a:rPr lang="nb-NO"/>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a:t>Overskrift (pkt. 36) bør være kort og tydelig</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087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713" r:id="rId7"/>
    <p:sldLayoutId id="2147483685" r:id="rId8"/>
    <p:sldLayoutId id="2147483714" r:id="rId9"/>
    <p:sldLayoutId id="2147483702" r:id="rId10"/>
    <p:sldLayoutId id="2147483736" r:id="rId11"/>
    <p:sldLayoutId id="2147483733" r:id="rId12"/>
    <p:sldLayoutId id="2147483716" r:id="rId13"/>
    <p:sldLayoutId id="2147483707" r:id="rId14"/>
    <p:sldLayoutId id="2147483675" r:id="rId15"/>
    <p:sldLayoutId id="2147483706" r:id="rId16"/>
    <p:sldLayoutId id="2147483709" r:id="rId17"/>
    <p:sldLayoutId id="2147483711" r:id="rId18"/>
    <p:sldLayoutId id="2147483710" r:id="rId19"/>
    <p:sldLayoutId id="2147483712" r:id="rId20"/>
    <p:sldLayoutId id="2147483655" r:id="rId21"/>
    <p:sldLayoutId id="2147483705" r:id="rId22"/>
    <p:sldLayoutId id="2147483759" r:id="rId23"/>
    <p:sldLayoutId id="2147483758" r:id="rId24"/>
    <p:sldLayoutId id="2147483757" r:id="rId25"/>
    <p:sldLayoutId id="2147483746" r:id="rId26"/>
    <p:sldLayoutId id="2147483718" r:id="rId27"/>
    <p:sldLayoutId id="2147483760" r:id="rId28"/>
    <p:sldLayoutId id="2147483719" r:id="rId29"/>
    <p:sldLayoutId id="2147483761" r:id="rId30"/>
    <p:sldLayoutId id="2147483762" r:id="rId31"/>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0.jpeg"/><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hyperlink" Target="https://navno.sharepoint.com/sites/enhet-trondelag/Lists/Kompetanseplan%20NAV%20i%20Trndelag/AllItems.aspx?viewid=1abcd7f4%2D9a05%2D48ae%2D99cd%2Dfb49d8d26631" TargetMode="External"/><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24.png"/><Relationship Id="rId4" Type="http://schemas.openxmlformats.org/officeDocument/2006/relationships/hyperlink" Target="https://www.statsforvalteren.no/fredagspra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statsforvalteren.no/fredagsprat"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DBEC0E1-D055-43DF-A629-B5CFB1A413D8}"/>
              </a:ext>
            </a:extLst>
          </p:cNvPr>
          <p:cNvSpPr>
            <a:spLocks noGrp="1"/>
          </p:cNvSpPr>
          <p:nvPr>
            <p:ph type="dt" sz="half" idx="2"/>
          </p:nvPr>
        </p:nvSpPr>
        <p:spPr/>
        <p:txBody>
          <a:bodyPr/>
          <a:lstStyle/>
          <a:p>
            <a:fld id="{20CAE16B-463B-4D9A-B532-D4D0B4862104}" type="datetime1">
              <a:rPr lang="nb-NO" smtClean="0"/>
              <a:pPr/>
              <a:t>20.03.2026</a:t>
            </a:fld>
            <a:endParaRPr lang="nb-NO"/>
          </a:p>
        </p:txBody>
      </p:sp>
      <p:sp>
        <p:nvSpPr>
          <p:cNvPr id="3" name="Plassholder for tekst 2">
            <a:extLst>
              <a:ext uri="{FF2B5EF4-FFF2-40B4-BE49-F238E27FC236}">
                <a16:creationId xmlns:a16="http://schemas.microsoft.com/office/drawing/2014/main" id="{E0CADBB2-8980-44F7-93F1-DFD4170CD9EE}"/>
              </a:ext>
            </a:extLst>
          </p:cNvPr>
          <p:cNvSpPr>
            <a:spLocks noGrp="1"/>
          </p:cNvSpPr>
          <p:nvPr>
            <p:ph type="body" sz="quarter" idx="10"/>
          </p:nvPr>
        </p:nvSpPr>
        <p:spPr/>
        <p:txBody>
          <a:bodyPr/>
          <a:lstStyle/>
          <a:p>
            <a:r>
              <a:rPr lang="nb-NO">
                <a:latin typeface="Open Sans SemiBold" panose="020B0706030804020204" pitchFamily="34" charset="0"/>
                <a:ea typeface="Open Sans SemiBold" panose="020B0706030804020204" pitchFamily="34" charset="0"/>
                <a:cs typeface="Open Sans SemiBold" panose="020B0706030804020204" pitchFamily="34" charset="0"/>
              </a:rPr>
              <a:t>Fredagsprat med Statsforvalteren</a:t>
            </a:r>
          </a:p>
        </p:txBody>
      </p:sp>
      <p:sp>
        <p:nvSpPr>
          <p:cNvPr id="4" name="Plassholder for tekst 3">
            <a:extLst>
              <a:ext uri="{FF2B5EF4-FFF2-40B4-BE49-F238E27FC236}">
                <a16:creationId xmlns:a16="http://schemas.microsoft.com/office/drawing/2014/main" id="{D33E3403-C3F7-4730-B406-B00C458F7F4F}"/>
              </a:ext>
            </a:extLst>
          </p:cNvPr>
          <p:cNvSpPr>
            <a:spLocks noGrp="1"/>
          </p:cNvSpPr>
          <p:nvPr>
            <p:ph type="body" sz="quarter" idx="11"/>
          </p:nvPr>
        </p:nvSpPr>
        <p:spPr>
          <a:xfrm>
            <a:off x="995103" y="3727968"/>
            <a:ext cx="5136285" cy="1036667"/>
          </a:xfrm>
        </p:spPr>
        <p:txBody>
          <a:bodyPr lIns="91440" tIns="45720" rIns="91440" bIns="45720" anchor="t"/>
          <a:lstStyle/>
          <a:p>
            <a:r>
              <a:rPr lang="nb-NO" dirty="0">
                <a:ea typeface="+mn-lt"/>
                <a:cs typeface="+mn-lt"/>
              </a:rPr>
              <a:t>Tone Flaten, fung. underdirektør</a:t>
            </a:r>
            <a:endParaRPr lang="nb-NO" dirty="0"/>
          </a:p>
          <a:p>
            <a:r>
              <a:rPr lang="nb-NO" dirty="0">
                <a:ea typeface="+mn-lt"/>
                <a:cs typeface="+mn-lt"/>
              </a:rPr>
              <a:t>Anne Mette Apeland, jurist</a:t>
            </a:r>
            <a:endParaRPr lang="nb-NO" dirty="0">
              <a:solidFill>
                <a:schemeClr val="bg1"/>
              </a:solidFill>
              <a:ea typeface="+mn-lt"/>
              <a:cs typeface="+mn-lt"/>
            </a:endParaRPr>
          </a:p>
          <a:p>
            <a:r>
              <a:rPr lang="nb-NO" dirty="0">
                <a:ea typeface="+mn-lt"/>
                <a:cs typeface="+mn-lt"/>
              </a:rPr>
              <a:t>Daniel Bergamelli, jurist </a:t>
            </a:r>
          </a:p>
          <a:p>
            <a:endParaRPr lang="nb-NO" dirty="0">
              <a:ea typeface="Open Sans"/>
              <a:cs typeface="Open Sans"/>
            </a:endParaRPr>
          </a:p>
        </p:txBody>
      </p:sp>
    </p:spTree>
    <p:extLst>
      <p:ext uri="{BB962C8B-B14F-4D97-AF65-F5344CB8AC3E}">
        <p14:creationId xmlns:p14="http://schemas.microsoft.com/office/powerpoint/2010/main" val="768007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306FF6B-DB5F-470B-8760-45F67474604A}"/>
              </a:ext>
            </a:extLst>
          </p:cNvPr>
          <p:cNvSpPr>
            <a:spLocks noGrp="1"/>
          </p:cNvSpPr>
          <p:nvPr>
            <p:ph type="body" sz="quarter" idx="12"/>
          </p:nvPr>
        </p:nvSpPr>
        <p:spPr/>
        <p:txBody>
          <a:bodyPr lIns="91440" tIns="45720" rIns="91440" bIns="45720" anchor="t"/>
          <a:lstStyle/>
          <a:p>
            <a:pPr marL="914400" lvl="1" indent="-457200">
              <a:buFont typeface="+mj-lt"/>
              <a:buAutoNum type="arabicPeriod"/>
            </a:pPr>
            <a:r>
              <a:rPr lang="nb-NO" dirty="0">
                <a:latin typeface="Open Sans"/>
                <a:ea typeface="+mj-lt"/>
                <a:cs typeface="+mj-lt"/>
              </a:rPr>
              <a:t>Førerkort</a:t>
            </a:r>
          </a:p>
          <a:p>
            <a:pPr marL="914400" lvl="1" indent="-457200">
              <a:buFont typeface="+mj-lt"/>
              <a:buAutoNum type="arabicPeriod"/>
            </a:pPr>
            <a:r>
              <a:rPr lang="nb-NO" dirty="0">
                <a:latin typeface="Open Sans"/>
                <a:ea typeface="+mj-lt"/>
                <a:cs typeface="+mj-lt"/>
              </a:rPr>
              <a:t>Samordning av kvalifiseringsstønad og hobbyinntekter</a:t>
            </a:r>
          </a:p>
          <a:p>
            <a:pPr marL="914400" lvl="1" indent="-457200">
              <a:buFont typeface="+mj-lt"/>
              <a:buAutoNum type="arabicPeriod"/>
            </a:pPr>
            <a:r>
              <a:rPr lang="nb-NO" dirty="0">
                <a:latin typeface="Open Sans"/>
                <a:ea typeface="+mj-lt"/>
                <a:cs typeface="+mj-lt"/>
              </a:rPr>
              <a:t>Refusjon</a:t>
            </a:r>
          </a:p>
          <a:p>
            <a:pPr marL="914400" lvl="1" indent="-457200">
              <a:buFont typeface="+mj-lt"/>
              <a:buAutoNum type="arabicPeriod"/>
            </a:pPr>
            <a:r>
              <a:rPr lang="nb-NO" dirty="0">
                <a:latin typeface="Open Sans"/>
                <a:ea typeface="+mj-lt"/>
                <a:cs typeface="+mj-lt"/>
              </a:rPr>
              <a:t>Kvalifiseringsstønad ved modulstrukturert yrkesopplæring (MFY) og lærling uten lønn</a:t>
            </a:r>
          </a:p>
          <a:p>
            <a:pPr marL="914400" lvl="1" indent="-457200">
              <a:buFont typeface="+mj-lt"/>
              <a:buAutoNum type="arabicPeriod"/>
            </a:pPr>
            <a:r>
              <a:rPr lang="nb-NO" dirty="0">
                <a:latin typeface="Open Sans"/>
                <a:ea typeface="+mj-lt"/>
                <a:cs typeface="+mj-lt"/>
              </a:rPr>
              <a:t>Sosiallån og taushetsplikt (del 2)</a:t>
            </a:r>
          </a:p>
          <a:p>
            <a:pPr marL="914400" lvl="1" indent="-457200">
              <a:buFont typeface="+mj-lt"/>
              <a:buAutoNum type="arabicPeriod"/>
            </a:pPr>
            <a:r>
              <a:rPr lang="nb-NO" dirty="0">
                <a:latin typeface="Open Sans"/>
                <a:ea typeface="+mj-lt"/>
                <a:cs typeface="+mj-lt"/>
              </a:rPr>
              <a:t>Kvalifiseringsstønad og etterbetaling av arbeidsavklaringspenger</a:t>
            </a:r>
          </a:p>
          <a:p>
            <a:pPr marL="914400" lvl="1" indent="-457200">
              <a:buFont typeface="+mj-lt"/>
              <a:buAutoNum type="arabicPeriod"/>
            </a:pPr>
            <a:r>
              <a:rPr lang="nb-NO" dirty="0">
                <a:latin typeface="Open Sans"/>
                <a:ea typeface="+mj-lt"/>
                <a:cs typeface="+mj-lt"/>
              </a:rPr>
              <a:t>Gjøre gjeldende økonomiske rettigheter</a:t>
            </a:r>
          </a:p>
          <a:p>
            <a:pPr marL="914400" lvl="1" indent="-457200">
              <a:buFont typeface="+mj-lt"/>
              <a:buAutoNum type="arabicPeriod"/>
            </a:pPr>
            <a:endParaRPr lang="nb-NO" dirty="0">
              <a:latin typeface="Open Sans"/>
              <a:ea typeface="+mj-lt"/>
              <a:cs typeface="+mj-lt"/>
            </a:endParaRPr>
          </a:p>
          <a:p>
            <a:pPr marL="914400" lvl="1" indent="-457200">
              <a:buFont typeface="+mj-lt"/>
              <a:buAutoNum type="arabicPeriod"/>
            </a:pPr>
            <a:endParaRPr lang="nb-NO" dirty="0">
              <a:latin typeface="Open Sans"/>
              <a:ea typeface="+mj-lt"/>
              <a:cs typeface="+mj-lt"/>
            </a:endParaRPr>
          </a:p>
        </p:txBody>
      </p:sp>
      <p:sp>
        <p:nvSpPr>
          <p:cNvPr id="4" name="Tittel 3">
            <a:extLst>
              <a:ext uri="{FF2B5EF4-FFF2-40B4-BE49-F238E27FC236}">
                <a16:creationId xmlns:a16="http://schemas.microsoft.com/office/drawing/2014/main" id="{5309E32A-7A43-4E3D-82FE-91C7B1F2C5F1}"/>
              </a:ext>
            </a:extLst>
          </p:cNvPr>
          <p:cNvSpPr>
            <a:spLocks noGrp="1"/>
          </p:cNvSpPr>
          <p:nvPr>
            <p:ph type="title"/>
          </p:nvPr>
        </p:nvSpPr>
        <p:spPr/>
        <p:txBody>
          <a:bodyPr/>
          <a:lstStyle/>
          <a:p>
            <a:pPr algn="ctr"/>
            <a:r>
              <a:rPr lang="nb-NO" dirty="0">
                <a:solidFill>
                  <a:schemeClr val="bg1"/>
                </a:solidFill>
                <a:latin typeface="Open Sans SemiBold" panose="020B0706030804020204" pitchFamily="34" charset="0"/>
              </a:rPr>
              <a:t>Tolkningsuttalelser siden sist</a:t>
            </a:r>
          </a:p>
        </p:txBody>
      </p:sp>
      <p:sp>
        <p:nvSpPr>
          <p:cNvPr id="5" name="Plassholder for tekst 4">
            <a:extLst>
              <a:ext uri="{FF2B5EF4-FFF2-40B4-BE49-F238E27FC236}">
                <a16:creationId xmlns:a16="http://schemas.microsoft.com/office/drawing/2014/main" id="{1972E346-A9E1-4569-B8CB-3EA6EA7F9D52}"/>
              </a:ext>
            </a:extLst>
          </p:cNvPr>
          <p:cNvSpPr>
            <a:spLocks noGrp="1"/>
          </p:cNvSpPr>
          <p:nvPr>
            <p:ph type="body" sz="quarter" idx="24"/>
          </p:nvPr>
        </p:nvSpPr>
        <p:spPr/>
        <p:txBody>
          <a:bodyPr/>
          <a:lstStyle/>
          <a:p>
            <a:r>
              <a:rPr lang="nb-NO">
                <a:solidFill>
                  <a:schemeClr val="bg1"/>
                </a:solidFill>
              </a:rPr>
              <a:t>Stockbilde fra Microsoft 365.</a:t>
            </a:r>
          </a:p>
        </p:txBody>
      </p:sp>
      <p:pic>
        <p:nvPicPr>
          <p:cNvPr id="6" name="Grafikk 5" descr="Megaphone1 med heldekkende fyll">
            <a:extLst>
              <a:ext uri="{FF2B5EF4-FFF2-40B4-BE49-F238E27FC236}">
                <a16:creationId xmlns:a16="http://schemas.microsoft.com/office/drawing/2014/main" id="{6EA8DADA-5FC4-D1D5-D0DD-8FE118206A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687" y="1082436"/>
            <a:ext cx="914400" cy="914400"/>
          </a:xfrm>
          <a:prstGeom prst="rect">
            <a:avLst/>
          </a:prstGeom>
        </p:spPr>
      </p:pic>
      <p:pic>
        <p:nvPicPr>
          <p:cNvPr id="7" name="Grafikk 6" descr="Megaphone1 med heldekkende fyll">
            <a:extLst>
              <a:ext uri="{FF2B5EF4-FFF2-40B4-BE49-F238E27FC236}">
                <a16:creationId xmlns:a16="http://schemas.microsoft.com/office/drawing/2014/main" id="{2DEA06A2-BDFA-E3D1-EE3D-79F8B1D5E5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1912" y="1082436"/>
            <a:ext cx="914400" cy="914400"/>
          </a:xfrm>
          <a:prstGeom prst="rect">
            <a:avLst/>
          </a:prstGeom>
        </p:spPr>
      </p:pic>
      <p:pic>
        <p:nvPicPr>
          <p:cNvPr id="11" name="Plassholder for bilde 10" descr="Ensom keiserpingvin">
            <a:extLst>
              <a:ext uri="{FF2B5EF4-FFF2-40B4-BE49-F238E27FC236}">
                <a16:creationId xmlns:a16="http://schemas.microsoft.com/office/drawing/2014/main" id="{2FD5DF84-1684-651A-EE72-9ED7C6A65BE9}"/>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3121" r="23121"/>
          <a:stretch>
            <a:fillRect/>
          </a:stretch>
        </p:blipFill>
        <p:spPr/>
      </p:pic>
    </p:spTree>
    <p:extLst>
      <p:ext uri="{BB962C8B-B14F-4D97-AF65-F5344CB8AC3E}">
        <p14:creationId xmlns:p14="http://schemas.microsoft.com/office/powerpoint/2010/main" val="360466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44E"/>
        </a:solidFill>
        <a:effectLst/>
      </p:bgPr>
    </p:bg>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61C0FF67-AAC7-1E35-385D-9D76A4481C91}"/>
              </a:ext>
            </a:extLst>
          </p:cNvPr>
          <p:cNvSpPr>
            <a:spLocks noGrp="1"/>
          </p:cNvSpPr>
          <p:nvPr>
            <p:ph type="body" sz="quarter" idx="12"/>
          </p:nvPr>
        </p:nvSpPr>
        <p:spPr/>
        <p:txBody>
          <a:bodyPr/>
          <a:lstStyle/>
          <a:p>
            <a:pPr algn="ctr"/>
            <a:r>
              <a:rPr lang="nb-NO" dirty="0"/>
              <a:t>Invitasjon til nasjonal satsing – egenkontroll og forbedringsarbeid om barnets beste</a:t>
            </a:r>
          </a:p>
        </p:txBody>
      </p:sp>
    </p:spTree>
    <p:extLst>
      <p:ext uri="{BB962C8B-B14F-4D97-AF65-F5344CB8AC3E}">
        <p14:creationId xmlns:p14="http://schemas.microsoft.com/office/powerpoint/2010/main" val="1330178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4C26DA4A-0EDC-62EC-2900-F1562BB58EEB}"/>
              </a:ext>
            </a:extLst>
          </p:cNvPr>
          <p:cNvSpPr>
            <a:spLocks noGrp="1"/>
          </p:cNvSpPr>
          <p:nvPr>
            <p:ph type="body" sz="quarter" idx="24"/>
          </p:nvPr>
        </p:nvSpPr>
        <p:spPr/>
        <p:txBody>
          <a:bodyPr/>
          <a:lstStyle/>
          <a:p>
            <a:r>
              <a:rPr lang="nb-NO">
                <a:solidFill>
                  <a:schemeClr val="bg1"/>
                </a:solidFill>
              </a:rPr>
              <a:t>Stockbilde fra Microsoft 365.</a:t>
            </a:r>
          </a:p>
        </p:txBody>
      </p:sp>
      <p:sp>
        <p:nvSpPr>
          <p:cNvPr id="4" name="Plassholder for tekst 3">
            <a:extLst>
              <a:ext uri="{FF2B5EF4-FFF2-40B4-BE49-F238E27FC236}">
                <a16:creationId xmlns:a16="http://schemas.microsoft.com/office/drawing/2014/main" id="{A22EF1A9-8F6B-A897-02BF-2AFA66ACA764}"/>
              </a:ext>
            </a:extLst>
          </p:cNvPr>
          <p:cNvSpPr>
            <a:spLocks noGrp="1"/>
          </p:cNvSpPr>
          <p:nvPr>
            <p:ph type="body" sz="quarter" idx="12"/>
          </p:nvPr>
        </p:nvSpPr>
        <p:spPr/>
        <p:txBody>
          <a:bodyPr/>
          <a:lstStyle/>
          <a:p>
            <a:pPr algn="ctr"/>
            <a:r>
              <a:rPr lang="nb-NO">
                <a:latin typeface="Open Sans SemiBold" panose="020B0706030804020204" pitchFamily="34" charset="0"/>
              </a:rPr>
              <a:t>Spørsmål og svar</a:t>
            </a:r>
          </a:p>
          <a:p>
            <a:pPr algn="ctr"/>
            <a:r>
              <a:rPr lang="nb-NO">
                <a:latin typeface="Open Sans SemiBold" panose="020B0706030804020204" pitchFamily="34" charset="0"/>
              </a:rPr>
              <a:t>om sosiale tjenester</a:t>
            </a:r>
          </a:p>
        </p:txBody>
      </p:sp>
      <p:pic>
        <p:nvPicPr>
          <p:cNvPr id="8" name="Plassholder for bilde 7" descr="Spørrende graveugle som ser fremover">
            <a:extLst>
              <a:ext uri="{FF2B5EF4-FFF2-40B4-BE49-F238E27FC236}">
                <a16:creationId xmlns:a16="http://schemas.microsoft.com/office/drawing/2014/main" id="{556D5B73-D91E-B5DB-3D93-92CD632C2B5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609" r="20609"/>
          <a:stretch>
            <a:fillRect/>
          </a:stretch>
        </p:blipFill>
        <p:spPr/>
      </p:pic>
      <p:pic>
        <p:nvPicPr>
          <p:cNvPr id="3" name="Grafikk 2" descr="Spørsmål med heldekkende fyll">
            <a:extLst>
              <a:ext uri="{FF2B5EF4-FFF2-40B4-BE49-F238E27FC236}">
                <a16:creationId xmlns:a16="http://schemas.microsoft.com/office/drawing/2014/main" id="{35A1993E-B0B7-55C2-EB10-4E4B79226F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0984" y="1693386"/>
            <a:ext cx="914400" cy="914400"/>
          </a:xfrm>
          <a:prstGeom prst="rect">
            <a:avLst/>
          </a:prstGeom>
        </p:spPr>
      </p:pic>
    </p:spTree>
    <p:extLst>
      <p:ext uri="{BB962C8B-B14F-4D97-AF65-F5344CB8AC3E}">
        <p14:creationId xmlns:p14="http://schemas.microsoft.com/office/powerpoint/2010/main" val="150521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F3E06C6-9969-8041-EBE1-D3FC9845ACFB}"/>
            </a:ext>
          </a:extLst>
        </p:cNvPr>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D1256D1-15EB-6FE3-4576-E8E975967D8F}"/>
              </a:ext>
            </a:extLst>
          </p:cNvPr>
          <p:cNvSpPr>
            <a:spLocks noGrp="1"/>
          </p:cNvSpPr>
          <p:nvPr>
            <p:ph type="body" sz="quarter" idx="11"/>
          </p:nvPr>
        </p:nvSpPr>
        <p:spPr>
          <a:xfrm>
            <a:off x="1057541" y="1887154"/>
            <a:ext cx="10078772" cy="4144259"/>
          </a:xfrm>
        </p:spPr>
        <p:txBody>
          <a:bodyPr/>
          <a:lstStyle/>
          <a:p>
            <a:r>
              <a:rPr lang="nb-NO">
                <a:solidFill>
                  <a:schemeClr val="bg1"/>
                </a:solidFill>
              </a:rPr>
              <a:t>Ingen påmelding </a:t>
            </a:r>
          </a:p>
          <a:p>
            <a:r>
              <a:rPr lang="nb-NO">
                <a:solidFill>
                  <a:schemeClr val="bg1"/>
                </a:solidFill>
              </a:rPr>
              <a:t>Logg på via vår </a:t>
            </a:r>
            <a:r>
              <a:rPr lang="nb-NO">
                <a:hlinkClick r:id="rId3"/>
              </a:rPr>
              <a:t>felles kompetanseplan på navet</a:t>
            </a:r>
            <a:endParaRPr lang="nb-NO"/>
          </a:p>
          <a:p>
            <a:r>
              <a:rPr lang="nb-NO">
                <a:solidFill>
                  <a:schemeClr val="bg1"/>
                </a:solidFill>
              </a:rPr>
              <a:t>Presentasjoner legges på </a:t>
            </a:r>
            <a:r>
              <a:rPr lang="nb-NO">
                <a:hlinkClick r:id="rId4"/>
              </a:rPr>
              <a:t>Fredagsprat med Statsforvalteren 2026 | Statsforvalteren i Trøndelag</a:t>
            </a:r>
            <a:r>
              <a:rPr lang="nb-NO">
                <a:solidFill>
                  <a:schemeClr val="bg1"/>
                </a:solidFill>
              </a:rPr>
              <a:t>  </a:t>
            </a:r>
          </a:p>
          <a:p>
            <a:endParaRPr lang="nb-NO"/>
          </a:p>
        </p:txBody>
      </p:sp>
      <p:sp>
        <p:nvSpPr>
          <p:cNvPr id="3" name="Tittel 2">
            <a:extLst>
              <a:ext uri="{FF2B5EF4-FFF2-40B4-BE49-F238E27FC236}">
                <a16:creationId xmlns:a16="http://schemas.microsoft.com/office/drawing/2014/main" id="{EB74E73F-6E75-DCE3-413C-0F33F4C81D50}"/>
              </a:ext>
            </a:extLst>
          </p:cNvPr>
          <p:cNvSpPr>
            <a:spLocks noGrp="1"/>
          </p:cNvSpPr>
          <p:nvPr>
            <p:ph type="title"/>
          </p:nvPr>
        </p:nvSpPr>
        <p:spPr>
          <a:xfrm>
            <a:off x="1055688" y="548753"/>
            <a:ext cx="10080625" cy="1077209"/>
          </a:xfrm>
        </p:spPr>
        <p:txBody>
          <a:bodyPr/>
          <a:lstStyle/>
          <a:p>
            <a:r>
              <a:rPr lang="nb-NO">
                <a:solidFill>
                  <a:schemeClr val="bg1"/>
                </a:solidFill>
                <a:latin typeface="Open Sans SemiBold" panose="020B0706030804020204" pitchFamily="34" charset="0"/>
              </a:rPr>
              <a:t>Hvordan delta på fredagspraten 2026 </a:t>
            </a:r>
            <a:endParaRPr lang="nb-NO">
              <a:solidFill>
                <a:schemeClr val="bg1"/>
              </a:solidFill>
            </a:endParaRPr>
          </a:p>
        </p:txBody>
      </p:sp>
      <p:pic>
        <p:nvPicPr>
          <p:cNvPr id="5" name="Bilde 4" descr="Et bilde som inneholder tekst, skjermbilde, Font, line&#10;&#10;KI-generert innhold kan være feil.">
            <a:extLst>
              <a:ext uri="{FF2B5EF4-FFF2-40B4-BE49-F238E27FC236}">
                <a16:creationId xmlns:a16="http://schemas.microsoft.com/office/drawing/2014/main" id="{E3D2E0A0-BC39-CFEF-2553-F1AD4FFE2E91}"/>
              </a:ext>
            </a:extLst>
          </p:cNvPr>
          <p:cNvPicPr>
            <a:picLocks noChangeAspect="1"/>
          </p:cNvPicPr>
          <p:nvPr/>
        </p:nvPicPr>
        <p:blipFill>
          <a:blip r:embed="rId5">
            <a:extLst>
              <a:ext uri="{28A0092B-C50C-407E-A947-70E740481C1C}">
                <a14:useLocalDpi xmlns:a14="http://schemas.microsoft.com/office/drawing/2010/main" val="0"/>
              </a:ext>
            </a:extLst>
          </a:blip>
          <a:srcRect l="169" r="8567"/>
          <a:stretch>
            <a:fillRect/>
          </a:stretch>
        </p:blipFill>
        <p:spPr>
          <a:xfrm>
            <a:off x="532543" y="3727988"/>
            <a:ext cx="11126913" cy="2564617"/>
          </a:xfrm>
          <a:prstGeom prst="rect">
            <a:avLst/>
          </a:prstGeom>
        </p:spPr>
      </p:pic>
      <p:sp>
        <p:nvSpPr>
          <p:cNvPr id="6" name="TekstSylinder 5">
            <a:extLst>
              <a:ext uri="{FF2B5EF4-FFF2-40B4-BE49-F238E27FC236}">
                <a16:creationId xmlns:a16="http://schemas.microsoft.com/office/drawing/2014/main" id="{CB795464-3AC1-E3CC-B719-2C2410A6BE31}"/>
              </a:ext>
            </a:extLst>
          </p:cNvPr>
          <p:cNvSpPr txBox="1"/>
          <p:nvPr/>
        </p:nvSpPr>
        <p:spPr>
          <a:xfrm>
            <a:off x="9349484" y="4685015"/>
            <a:ext cx="1304817" cy="503433"/>
          </a:xfrm>
          <a:prstGeom prst="rect">
            <a:avLst/>
          </a:prstGeom>
          <a:solidFill>
            <a:srgbClr val="FF0000">
              <a:alpha val="18000"/>
            </a:srgbClr>
          </a:solidFill>
        </p:spPr>
        <p:txBody>
          <a:bodyPr wrap="square" rtlCol="0">
            <a:spAutoFit/>
          </a:bodyPr>
          <a:lstStyle/>
          <a:p>
            <a:endParaRPr lang="nb-NO"/>
          </a:p>
        </p:txBody>
      </p:sp>
    </p:spTree>
    <p:extLst>
      <p:ext uri="{BB962C8B-B14F-4D97-AF65-F5344CB8AC3E}">
        <p14:creationId xmlns:p14="http://schemas.microsoft.com/office/powerpoint/2010/main" val="3013658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A25AECF5-9374-49A4-6AFE-CF27A214299C}"/>
              </a:ext>
            </a:extLst>
          </p:cNvPr>
          <p:cNvSpPr>
            <a:spLocks noGrp="1"/>
          </p:cNvSpPr>
          <p:nvPr>
            <p:ph type="title"/>
          </p:nvPr>
        </p:nvSpPr>
        <p:spPr/>
        <p:txBody>
          <a:bodyPr/>
          <a:lstStyle/>
          <a:p>
            <a:pPr algn="ctr"/>
            <a:r>
              <a:rPr lang="nb-NO">
                <a:latin typeface="Open Sans SemiBold" panose="020B0706030804020204" pitchFamily="34" charset="0"/>
              </a:rPr>
              <a:t>Fredagspraten 2026</a:t>
            </a:r>
            <a:br>
              <a:rPr lang="nb-NO">
                <a:latin typeface="Open Sans SemiBold" panose="020B0706030804020204" pitchFamily="34" charset="0"/>
              </a:rPr>
            </a:br>
            <a:endParaRPr lang="nb-NO">
              <a:latin typeface="Open Sans SemiBold" panose="020B0706030804020204" pitchFamily="34" charset="0"/>
            </a:endParaRPr>
          </a:p>
        </p:txBody>
      </p:sp>
      <p:graphicFrame>
        <p:nvGraphicFramePr>
          <p:cNvPr id="8" name="Plassholder for innhold 7">
            <a:extLst>
              <a:ext uri="{FF2B5EF4-FFF2-40B4-BE49-F238E27FC236}">
                <a16:creationId xmlns:a16="http://schemas.microsoft.com/office/drawing/2014/main" id="{0EFE32BC-8E80-F78D-3F12-3EA27986410C}"/>
              </a:ext>
            </a:extLst>
          </p:cNvPr>
          <p:cNvGraphicFramePr>
            <a:graphicFrameLocks noGrp="1"/>
          </p:cNvGraphicFramePr>
          <p:nvPr>
            <p:ph idx="1"/>
            <p:extLst>
              <p:ext uri="{D42A27DB-BD31-4B8C-83A1-F6EECF244321}">
                <p14:modId xmlns:p14="http://schemas.microsoft.com/office/powerpoint/2010/main" val="2913123207"/>
              </p:ext>
            </p:extLst>
          </p:nvPr>
        </p:nvGraphicFramePr>
        <p:xfrm>
          <a:off x="1055687" y="1574800"/>
          <a:ext cx="10080624" cy="4348480"/>
        </p:xfrm>
        <a:graphic>
          <a:graphicData uri="http://schemas.openxmlformats.org/drawingml/2006/table">
            <a:tbl>
              <a:tblPr firstRow="1" bandRow="1">
                <a:tableStyleId>{073A0DAA-6AF3-43AB-8588-CEC1D06C72B9}</a:tableStyleId>
              </a:tblPr>
              <a:tblGrid>
                <a:gridCol w="2398712">
                  <a:extLst>
                    <a:ext uri="{9D8B030D-6E8A-4147-A177-3AD203B41FA5}">
                      <a16:colId xmlns:a16="http://schemas.microsoft.com/office/drawing/2014/main" val="1705331609"/>
                    </a:ext>
                  </a:extLst>
                </a:gridCol>
                <a:gridCol w="3625851">
                  <a:extLst>
                    <a:ext uri="{9D8B030D-6E8A-4147-A177-3AD203B41FA5}">
                      <a16:colId xmlns:a16="http://schemas.microsoft.com/office/drawing/2014/main" val="3144903800"/>
                    </a:ext>
                  </a:extLst>
                </a:gridCol>
                <a:gridCol w="4056061">
                  <a:extLst>
                    <a:ext uri="{9D8B030D-6E8A-4147-A177-3AD203B41FA5}">
                      <a16:colId xmlns:a16="http://schemas.microsoft.com/office/drawing/2014/main" val="1664209692"/>
                    </a:ext>
                  </a:extLst>
                </a:gridCol>
              </a:tblGrid>
              <a:tr h="370840">
                <a:tc>
                  <a:txBody>
                    <a:bodyPr/>
                    <a:lstStyle/>
                    <a:p>
                      <a:r>
                        <a:rPr lang="nb-NO"/>
                        <a:t>Måned</a:t>
                      </a:r>
                    </a:p>
                  </a:txBody>
                  <a:tcPr/>
                </a:tc>
                <a:tc>
                  <a:txBody>
                    <a:bodyPr/>
                    <a:lstStyle/>
                    <a:p>
                      <a:r>
                        <a:rPr lang="nb-NO"/>
                        <a:t>Dato og klokkeslett</a:t>
                      </a:r>
                    </a:p>
                  </a:txBody>
                  <a:tcPr/>
                </a:tc>
                <a:tc>
                  <a:txBody>
                    <a:bodyPr/>
                    <a:lstStyle/>
                    <a:p>
                      <a:r>
                        <a:rPr lang="nb-NO"/>
                        <a:t>Tema</a:t>
                      </a:r>
                    </a:p>
                  </a:txBody>
                  <a:tcPr/>
                </a:tc>
                <a:extLst>
                  <a:ext uri="{0D108BD9-81ED-4DB2-BD59-A6C34878D82A}">
                    <a16:rowId xmlns:a16="http://schemas.microsoft.com/office/drawing/2014/main" val="3624527072"/>
                  </a:ext>
                </a:extLst>
              </a:tr>
              <a:tr h="370840">
                <a:tc>
                  <a:txBody>
                    <a:bodyPr/>
                    <a:lstStyle/>
                    <a:p>
                      <a:r>
                        <a:rPr lang="nb-NO">
                          <a:solidFill>
                            <a:schemeClr val="bg1">
                              <a:lumMod val="50000"/>
                            </a:schemeClr>
                          </a:solidFill>
                        </a:rPr>
                        <a:t>Januar</a:t>
                      </a:r>
                    </a:p>
                  </a:txBody>
                  <a:tcPr/>
                </a:tc>
                <a:tc>
                  <a:txBody>
                    <a:bodyPr/>
                    <a:lstStyle/>
                    <a:p>
                      <a:r>
                        <a:rPr lang="nb-NO">
                          <a:solidFill>
                            <a:schemeClr val="bg1">
                              <a:lumMod val="50000"/>
                            </a:schemeClr>
                          </a:solidFill>
                        </a:rPr>
                        <a:t>30. januar kl. 09:00 til 10:00</a:t>
                      </a:r>
                    </a:p>
                  </a:txBody>
                  <a:tcPr/>
                </a:tc>
                <a:tc>
                  <a:txBody>
                    <a:bodyPr/>
                    <a:lstStyle/>
                    <a:p>
                      <a:r>
                        <a:rPr lang="nb-NO">
                          <a:solidFill>
                            <a:schemeClr val="bg1">
                              <a:lumMod val="50000"/>
                            </a:schemeClr>
                          </a:solidFill>
                        </a:rPr>
                        <a:t>Barneperspektivet </a:t>
                      </a:r>
                    </a:p>
                  </a:txBody>
                  <a:tcPr/>
                </a:tc>
                <a:extLst>
                  <a:ext uri="{0D108BD9-81ED-4DB2-BD59-A6C34878D82A}">
                    <a16:rowId xmlns:a16="http://schemas.microsoft.com/office/drawing/2014/main" val="1974996052"/>
                  </a:ext>
                </a:extLst>
              </a:tr>
              <a:tr h="370840">
                <a:tc>
                  <a:txBody>
                    <a:bodyPr/>
                    <a:lstStyle/>
                    <a:p>
                      <a:r>
                        <a:rPr lang="nb-NO" sz="1800" kern="1200">
                          <a:solidFill>
                            <a:schemeClr val="bg1">
                              <a:lumMod val="50000"/>
                            </a:schemeClr>
                          </a:solidFill>
                          <a:latin typeface="+mn-lt"/>
                          <a:ea typeface="+mn-ea"/>
                          <a:cs typeface="+mn-cs"/>
                        </a:rPr>
                        <a:t>Februar</a:t>
                      </a:r>
                    </a:p>
                  </a:txBody>
                  <a:tcPr/>
                </a:tc>
                <a:tc>
                  <a:txBody>
                    <a:bodyPr/>
                    <a:lstStyle/>
                    <a:p>
                      <a:r>
                        <a:rPr lang="nb-NO" sz="1800" kern="1200">
                          <a:solidFill>
                            <a:schemeClr val="bg1">
                              <a:lumMod val="50000"/>
                            </a:schemeClr>
                          </a:solidFill>
                          <a:latin typeface="+mn-lt"/>
                          <a:ea typeface="+mn-ea"/>
                          <a:cs typeface="+mn-cs"/>
                        </a:rPr>
                        <a:t>26. februar kl. 09:00 til 10:00</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nb-NO" sz="1800" i="0" kern="1200" dirty="0">
                          <a:solidFill>
                            <a:schemeClr val="bg1">
                              <a:lumMod val="50000"/>
                            </a:schemeClr>
                          </a:solidFill>
                          <a:latin typeface="+mn-lt"/>
                          <a:ea typeface="+mn-ea"/>
                          <a:cs typeface="+mn-cs"/>
                        </a:rPr>
                        <a:t>Sosialhjelp - livsoppholdsnormen</a:t>
                      </a:r>
                      <a:r>
                        <a:rPr lang="nb-NO" sz="1800" i="1" kern="1200" dirty="0">
                          <a:solidFill>
                            <a:schemeClr val="bg1">
                              <a:lumMod val="50000"/>
                            </a:schemeClr>
                          </a:solidFill>
                          <a:latin typeface="+mn-lt"/>
                          <a:ea typeface="+mn-ea"/>
                          <a:cs typeface="+mn-cs"/>
                        </a:rPr>
                        <a:t> </a:t>
                      </a:r>
                    </a:p>
                  </a:txBody>
                  <a:tcPr/>
                </a:tc>
                <a:extLst>
                  <a:ext uri="{0D108BD9-81ED-4DB2-BD59-A6C34878D82A}">
                    <a16:rowId xmlns:a16="http://schemas.microsoft.com/office/drawing/2014/main" val="3100083579"/>
                  </a:ext>
                </a:extLst>
              </a:tr>
              <a:tr h="370840">
                <a:tc>
                  <a:txBody>
                    <a:bodyPr/>
                    <a:lstStyle/>
                    <a:p>
                      <a:pPr marL="0" algn="l" defTabSz="914400" rtl="0" eaLnBrk="1" latinLnBrk="0" hangingPunct="1"/>
                      <a:r>
                        <a:rPr lang="nb-NO" sz="1800" b="0" kern="1200">
                          <a:solidFill>
                            <a:schemeClr val="bg1">
                              <a:lumMod val="50000"/>
                            </a:schemeClr>
                          </a:solidFill>
                          <a:latin typeface="+mn-lt"/>
                          <a:ea typeface="+mn-ea"/>
                          <a:cs typeface="+mn-cs"/>
                        </a:rPr>
                        <a:t>Mars</a:t>
                      </a:r>
                    </a:p>
                  </a:txBody>
                  <a:tcPr/>
                </a:tc>
                <a:tc>
                  <a:txBody>
                    <a:bodyPr/>
                    <a:lstStyle/>
                    <a:p>
                      <a:pPr marL="0" algn="l" defTabSz="914400" rtl="0" eaLnBrk="1" latinLnBrk="0" hangingPunct="1"/>
                      <a:r>
                        <a:rPr lang="nb-NO" sz="1800" b="0" kern="1200">
                          <a:solidFill>
                            <a:schemeClr val="bg1">
                              <a:lumMod val="50000"/>
                            </a:schemeClr>
                          </a:solidFill>
                          <a:latin typeface="+mn-lt"/>
                          <a:ea typeface="+mn-ea"/>
                          <a:cs typeface="+mn-cs"/>
                        </a:rPr>
                        <a:t>20. mars kl. 09:00 til 10:00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200" dirty="0">
                          <a:solidFill>
                            <a:schemeClr val="bg1">
                              <a:lumMod val="50000"/>
                            </a:schemeClr>
                          </a:solidFill>
                          <a:latin typeface="+mn-lt"/>
                          <a:ea typeface="+mn-ea"/>
                          <a:cs typeface="+mn-cs"/>
                        </a:rPr>
                        <a:t>Tolkningsuttalelser</a:t>
                      </a:r>
                    </a:p>
                  </a:txBody>
                  <a:tcPr/>
                </a:tc>
                <a:extLst>
                  <a:ext uri="{0D108BD9-81ED-4DB2-BD59-A6C34878D82A}">
                    <a16:rowId xmlns:a16="http://schemas.microsoft.com/office/drawing/2014/main" val="2423937533"/>
                  </a:ext>
                </a:extLst>
              </a:tr>
              <a:tr h="370840">
                <a:tc>
                  <a:txBody>
                    <a:bodyPr/>
                    <a:lstStyle/>
                    <a:p>
                      <a:r>
                        <a:rPr lang="nb-NO" b="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April</a:t>
                      </a:r>
                    </a:p>
                  </a:txBody>
                  <a:tcPr/>
                </a:tc>
                <a:tc>
                  <a:txBody>
                    <a:bodyPr/>
                    <a:lstStyle/>
                    <a:p>
                      <a:r>
                        <a:rPr lang="nb-NO" b="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24. april kl. 09:00 til 10:00</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nb-NO" sz="1800" i="0" kern="1200"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Sosialhjelp – livsoppholdsnormen (reprise)</a:t>
                      </a:r>
                      <a:endParaRPr lang="nb-NO" sz="1800" i="1" kern="1200"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a:tc>
                <a:extLst>
                  <a:ext uri="{0D108BD9-81ED-4DB2-BD59-A6C34878D82A}">
                    <a16:rowId xmlns:a16="http://schemas.microsoft.com/office/drawing/2014/main" val="1613552778"/>
                  </a:ext>
                </a:extLst>
              </a:tr>
              <a:tr h="370840">
                <a:tc>
                  <a:txBody>
                    <a:bodyPr/>
                    <a:lstStyle/>
                    <a:p>
                      <a:r>
                        <a:rPr lang="nb-NO" b="0">
                          <a:solidFill>
                            <a:srgbClr val="000000"/>
                          </a:solidFill>
                          <a:latin typeface="+mn-lt"/>
                        </a:rPr>
                        <a:t>Mai</a:t>
                      </a:r>
                    </a:p>
                  </a:txBody>
                  <a:tcPr/>
                </a:tc>
                <a:tc>
                  <a:txBody>
                    <a:bodyPr/>
                    <a:lstStyle/>
                    <a:p>
                      <a:r>
                        <a:rPr lang="nb-NO" b="0">
                          <a:solidFill>
                            <a:srgbClr val="000000"/>
                          </a:solidFill>
                          <a:latin typeface="+mn-lt"/>
                        </a:rPr>
                        <a:t>29. mai kl. 09:00 til 10:00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i="1" kern="1200">
                          <a:solidFill>
                            <a:srgbClr val="000000"/>
                          </a:solidFill>
                          <a:latin typeface="+mn-lt"/>
                          <a:ea typeface="+mn-ea"/>
                          <a:cs typeface="+mn-cs"/>
                        </a:rPr>
                        <a:t>Foreløpig: </a:t>
                      </a:r>
                      <a:r>
                        <a:rPr lang="nb-NO" b="0" i="1">
                          <a:solidFill>
                            <a:srgbClr val="000000"/>
                          </a:solidFill>
                          <a:latin typeface="+mn-lt"/>
                        </a:rPr>
                        <a:t>Sosialhjelp  </a:t>
                      </a:r>
                    </a:p>
                  </a:txBody>
                  <a:tcPr/>
                </a:tc>
                <a:extLst>
                  <a:ext uri="{0D108BD9-81ED-4DB2-BD59-A6C34878D82A}">
                    <a16:rowId xmlns:a16="http://schemas.microsoft.com/office/drawing/2014/main" val="139156558"/>
                  </a:ext>
                </a:extLst>
              </a:tr>
              <a:tr h="370840">
                <a:tc>
                  <a:txBody>
                    <a:bodyPr/>
                    <a:lstStyle/>
                    <a:p>
                      <a:r>
                        <a:rPr lang="nb-NO" b="0" dirty="0">
                          <a:solidFill>
                            <a:srgbClr val="000000"/>
                          </a:solidFill>
                          <a:latin typeface="+mn-lt"/>
                        </a:rPr>
                        <a:t>Juni</a:t>
                      </a:r>
                    </a:p>
                  </a:txBody>
                  <a:tcPr/>
                </a:tc>
                <a:tc>
                  <a:txBody>
                    <a:bodyPr/>
                    <a:lstStyle/>
                    <a:p>
                      <a:r>
                        <a:rPr lang="nb-NO" b="0" dirty="0">
                          <a:solidFill>
                            <a:srgbClr val="000000"/>
                          </a:solidFill>
                          <a:latin typeface="+mn-lt"/>
                        </a:rPr>
                        <a:t>19. juni kl. 09:00 til 10:00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i="1" kern="1200">
                          <a:solidFill>
                            <a:srgbClr val="000000"/>
                          </a:solidFill>
                          <a:latin typeface="+mn-lt"/>
                          <a:ea typeface="+mn-ea"/>
                          <a:cs typeface="+mn-cs"/>
                        </a:rPr>
                        <a:t>Foreløpig: Vilkår</a:t>
                      </a:r>
                    </a:p>
                  </a:txBody>
                  <a:tcPr/>
                </a:tc>
                <a:extLst>
                  <a:ext uri="{0D108BD9-81ED-4DB2-BD59-A6C34878D82A}">
                    <a16:rowId xmlns:a16="http://schemas.microsoft.com/office/drawing/2014/main" val="3348888403"/>
                  </a:ext>
                </a:extLst>
              </a:tr>
              <a:tr h="370840">
                <a:tc>
                  <a:txBody>
                    <a:bodyPr/>
                    <a:lstStyle/>
                    <a:p>
                      <a:r>
                        <a:rPr lang="nb-NO" b="0">
                          <a:solidFill>
                            <a:srgbClr val="000000"/>
                          </a:solidFill>
                          <a:latin typeface="+mn-lt"/>
                        </a:rPr>
                        <a:t>August</a:t>
                      </a:r>
                    </a:p>
                  </a:txBody>
                  <a:tcPr/>
                </a:tc>
                <a:tc>
                  <a:txBody>
                    <a:bodyPr/>
                    <a:lstStyle/>
                    <a:p>
                      <a:r>
                        <a:rPr lang="nb-NO" b="0">
                          <a:solidFill>
                            <a:srgbClr val="000000"/>
                          </a:solidFill>
                          <a:latin typeface="+mn-lt"/>
                        </a:rPr>
                        <a:t>28. august kl. 09:00 til 10:00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i="1" kern="1200">
                          <a:solidFill>
                            <a:srgbClr val="000000"/>
                          </a:solidFill>
                          <a:latin typeface="+mn-lt"/>
                          <a:ea typeface="+mn-ea"/>
                          <a:cs typeface="+mn-cs"/>
                        </a:rPr>
                        <a:t>Foreløpig: Utredningsplikt </a:t>
                      </a:r>
                    </a:p>
                  </a:txBody>
                  <a:tcPr/>
                </a:tc>
                <a:extLst>
                  <a:ext uri="{0D108BD9-81ED-4DB2-BD59-A6C34878D82A}">
                    <a16:rowId xmlns:a16="http://schemas.microsoft.com/office/drawing/2014/main" val="1918950909"/>
                  </a:ext>
                </a:extLst>
              </a:tr>
              <a:tr h="370840">
                <a:tc>
                  <a:txBody>
                    <a:bodyPr/>
                    <a:lstStyle/>
                    <a:p>
                      <a:r>
                        <a:rPr lang="nb-NO">
                          <a:solidFill>
                            <a:srgbClr val="000000"/>
                          </a:solidFill>
                        </a:rPr>
                        <a:t>September</a:t>
                      </a:r>
                    </a:p>
                  </a:txBody>
                  <a:tcPr/>
                </a:tc>
                <a:tc>
                  <a:txBody>
                    <a:bodyPr/>
                    <a:lstStyle/>
                    <a:p>
                      <a:r>
                        <a:rPr lang="nb-NO">
                          <a:solidFill>
                            <a:srgbClr val="000000"/>
                          </a:solidFill>
                        </a:rPr>
                        <a:t>25. september kl. 09:00 til 10:00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i="1" kern="1200">
                          <a:solidFill>
                            <a:srgbClr val="000000"/>
                          </a:solidFill>
                          <a:latin typeface="+mn-lt"/>
                          <a:ea typeface="+mn-ea"/>
                          <a:cs typeface="+mn-cs"/>
                        </a:rPr>
                        <a:t>Foreløpig: Saksbehandling </a:t>
                      </a:r>
                    </a:p>
                  </a:txBody>
                  <a:tcPr/>
                </a:tc>
                <a:extLst>
                  <a:ext uri="{0D108BD9-81ED-4DB2-BD59-A6C34878D82A}">
                    <a16:rowId xmlns:a16="http://schemas.microsoft.com/office/drawing/2014/main" val="486875221"/>
                  </a:ext>
                </a:extLst>
              </a:tr>
              <a:tr h="370840">
                <a:tc>
                  <a:txBody>
                    <a:bodyPr/>
                    <a:lstStyle/>
                    <a:p>
                      <a:r>
                        <a:rPr lang="nb-NO" sz="1800" b="0" kern="1200">
                          <a:solidFill>
                            <a:srgbClr val="000000"/>
                          </a:solidFill>
                          <a:latin typeface="+mn-lt"/>
                          <a:ea typeface="+mn-ea"/>
                          <a:cs typeface="+mn-cs"/>
                        </a:rPr>
                        <a:t>Oktober</a:t>
                      </a:r>
                    </a:p>
                  </a:txBody>
                  <a:tcPr/>
                </a:tc>
                <a:tc>
                  <a:txBody>
                    <a:bodyPr/>
                    <a:lstStyle/>
                    <a:p>
                      <a:r>
                        <a:rPr lang="nb-NO" sz="1800" b="0" kern="1200">
                          <a:solidFill>
                            <a:srgbClr val="000000"/>
                          </a:solidFill>
                          <a:latin typeface="+mn-lt"/>
                          <a:ea typeface="+mn-ea"/>
                          <a:cs typeface="+mn-cs"/>
                        </a:rPr>
                        <a:t>30. oktober kl. 09:00 til 10:00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solidFill>
                          <a:srgbClr val="000000"/>
                        </a:solidFill>
                      </a:endParaRPr>
                    </a:p>
                  </a:txBody>
                  <a:tcPr/>
                </a:tc>
                <a:extLst>
                  <a:ext uri="{0D108BD9-81ED-4DB2-BD59-A6C34878D82A}">
                    <a16:rowId xmlns:a16="http://schemas.microsoft.com/office/drawing/2014/main" val="299885173"/>
                  </a:ext>
                </a:extLst>
              </a:tr>
              <a:tr h="370840">
                <a:tc>
                  <a:txBody>
                    <a:bodyPr/>
                    <a:lstStyle/>
                    <a:p>
                      <a:r>
                        <a:rPr lang="nb-NO" sz="1800" kern="1200">
                          <a:solidFill>
                            <a:srgbClr val="000000"/>
                          </a:solidFill>
                          <a:latin typeface="+mn-lt"/>
                          <a:ea typeface="+mn-ea"/>
                          <a:cs typeface="+mn-cs"/>
                        </a:rPr>
                        <a:t>Desember</a:t>
                      </a:r>
                    </a:p>
                  </a:txBody>
                  <a:tcPr/>
                </a:tc>
                <a:tc>
                  <a:txBody>
                    <a:bodyPr/>
                    <a:lstStyle/>
                    <a:p>
                      <a:r>
                        <a:rPr lang="nb-NO" sz="1800" kern="1200">
                          <a:solidFill>
                            <a:srgbClr val="000000"/>
                          </a:solidFill>
                          <a:latin typeface="+mn-lt"/>
                          <a:ea typeface="+mn-ea"/>
                          <a:cs typeface="+mn-cs"/>
                        </a:rPr>
                        <a:t>4. desember kl. 09:00 til 10:00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solidFill>
                          <a:srgbClr val="000000"/>
                        </a:solidFill>
                      </a:endParaRPr>
                    </a:p>
                  </a:txBody>
                  <a:tcPr/>
                </a:tc>
                <a:extLst>
                  <a:ext uri="{0D108BD9-81ED-4DB2-BD59-A6C34878D82A}">
                    <a16:rowId xmlns:a16="http://schemas.microsoft.com/office/drawing/2014/main" val="3610607406"/>
                  </a:ext>
                </a:extLst>
              </a:tr>
            </a:tbl>
          </a:graphicData>
        </a:graphic>
      </p:graphicFrame>
      <p:sp>
        <p:nvSpPr>
          <p:cNvPr id="9" name="TekstSylinder 8">
            <a:extLst>
              <a:ext uri="{FF2B5EF4-FFF2-40B4-BE49-F238E27FC236}">
                <a16:creationId xmlns:a16="http://schemas.microsoft.com/office/drawing/2014/main" id="{A2C287EB-5C8B-AB77-ECA7-87E975B07404}"/>
              </a:ext>
            </a:extLst>
          </p:cNvPr>
          <p:cNvSpPr txBox="1"/>
          <p:nvPr/>
        </p:nvSpPr>
        <p:spPr>
          <a:xfrm>
            <a:off x="1055284" y="6283575"/>
            <a:ext cx="10080624" cy="369332"/>
          </a:xfrm>
          <a:prstGeom prst="rect">
            <a:avLst/>
          </a:prstGeom>
          <a:noFill/>
        </p:spPr>
        <p:txBody>
          <a:bodyPr wrap="square" rtlCol="0">
            <a:spAutoFit/>
          </a:bodyPr>
          <a:lstStyle/>
          <a:p>
            <a:pPr algn="ctr"/>
            <a:r>
              <a:rPr lang="nb-NO">
                <a:solidFill>
                  <a:schemeClr val="bg1"/>
                </a:solidFill>
              </a:rPr>
              <a:t>Presentasjoner finner du på </a:t>
            </a:r>
            <a:r>
              <a:rPr lang="nb-NO">
                <a:solidFill>
                  <a:schemeClr val="bg1"/>
                </a:solidFill>
                <a:hlinkClick r:id="rId3">
                  <a:extLst>
                    <a:ext uri="{A12FA001-AC4F-418D-AE19-62706E023703}">
                      <ahyp:hlinkClr xmlns:ahyp="http://schemas.microsoft.com/office/drawing/2018/hyperlinkcolor" val="tx"/>
                    </a:ext>
                  </a:extLst>
                </a:hlinkClick>
              </a:rPr>
              <a:t>www.statsforvalteren.no/fredagsprat</a:t>
            </a:r>
            <a:endParaRPr lang="nb-NO">
              <a:solidFill>
                <a:schemeClr val="bg1"/>
              </a:solidFill>
            </a:endParaRPr>
          </a:p>
        </p:txBody>
      </p:sp>
      <p:pic>
        <p:nvPicPr>
          <p:cNvPr id="2" name="Grafikk 1" descr="Kundeomtale med heldekkende fyll">
            <a:extLst>
              <a:ext uri="{FF2B5EF4-FFF2-40B4-BE49-F238E27FC236}">
                <a16:creationId xmlns:a16="http://schemas.microsoft.com/office/drawing/2014/main" id="{5C2AF7F9-8408-6B1E-CA44-F73D760F9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5687" y="497329"/>
            <a:ext cx="914400" cy="914400"/>
          </a:xfrm>
          <a:prstGeom prst="rect">
            <a:avLst/>
          </a:prstGeom>
        </p:spPr>
      </p:pic>
      <p:pic>
        <p:nvPicPr>
          <p:cNvPr id="3" name="Grafikk 2" descr="Kundeomtale med heldekkende fyll">
            <a:extLst>
              <a:ext uri="{FF2B5EF4-FFF2-40B4-BE49-F238E27FC236}">
                <a16:creationId xmlns:a16="http://schemas.microsoft.com/office/drawing/2014/main" id="{80E0E192-B8E6-08E4-1C93-9F55AE588F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21911" y="497329"/>
            <a:ext cx="914400" cy="914400"/>
          </a:xfrm>
          <a:prstGeom prst="rect">
            <a:avLst/>
          </a:prstGeom>
        </p:spPr>
      </p:pic>
    </p:spTree>
    <p:extLst>
      <p:ext uri="{BB962C8B-B14F-4D97-AF65-F5344CB8AC3E}">
        <p14:creationId xmlns:p14="http://schemas.microsoft.com/office/powerpoint/2010/main" val="38418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60A60138-E991-EC6A-C4A6-F48CCCC7DB36}"/>
              </a:ext>
            </a:extLst>
          </p:cNvPr>
          <p:cNvSpPr>
            <a:spLocks noGrp="1"/>
          </p:cNvSpPr>
          <p:nvPr>
            <p:ph type="body" sz="quarter" idx="24"/>
          </p:nvPr>
        </p:nvSpPr>
        <p:spPr/>
        <p:txBody>
          <a:bodyPr>
            <a:normAutofit/>
          </a:bodyPr>
          <a:lstStyle/>
          <a:p>
            <a:r>
              <a:rPr lang="nb-NO">
                <a:solidFill>
                  <a:schemeClr val="bg1"/>
                </a:solidFill>
              </a:rPr>
              <a:t>https://forms.office.com/e/hnZpGYddZ2</a:t>
            </a:r>
          </a:p>
        </p:txBody>
      </p:sp>
      <p:sp>
        <p:nvSpPr>
          <p:cNvPr id="4" name="Plassholder for tekst 3">
            <a:extLst>
              <a:ext uri="{FF2B5EF4-FFF2-40B4-BE49-F238E27FC236}">
                <a16:creationId xmlns:a16="http://schemas.microsoft.com/office/drawing/2014/main" id="{B62C82A6-88BA-40E3-DAF8-1B8577C11AFD}"/>
              </a:ext>
            </a:extLst>
          </p:cNvPr>
          <p:cNvSpPr>
            <a:spLocks noGrp="1"/>
          </p:cNvSpPr>
          <p:nvPr>
            <p:ph type="body" sz="quarter" idx="12"/>
          </p:nvPr>
        </p:nvSpPr>
        <p:spPr/>
        <p:txBody>
          <a:bodyPr/>
          <a:lstStyle/>
          <a:p>
            <a:pPr algn="ctr"/>
            <a:r>
              <a:rPr lang="nb-NO">
                <a:latin typeface="Open Sans SemiBold" panose="020B0706030804020204" pitchFamily="34" charset="0"/>
                <a:ea typeface="Open Sans SemiBold" panose="020B0706030804020204" pitchFamily="34" charset="0"/>
                <a:cs typeface="Open Sans SemiBold" panose="020B0706030804020204" pitchFamily="34" charset="0"/>
              </a:rPr>
              <a:t>Forslag til tema eller spørsmål?</a:t>
            </a:r>
          </a:p>
        </p:txBody>
      </p:sp>
      <p:pic>
        <p:nvPicPr>
          <p:cNvPr id="16" name="Plassholder for bilde 15" descr="Et bilde som inneholder tekst, skjermbilde, Font, mønster&#10;&#10;Automatisk generert beskrivelse">
            <a:extLst>
              <a:ext uri="{FF2B5EF4-FFF2-40B4-BE49-F238E27FC236}">
                <a16:creationId xmlns:a16="http://schemas.microsoft.com/office/drawing/2014/main" id="{7C96D8B8-743C-DE20-13E9-4A5CFB22742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9091" b="-9091"/>
          <a:stretch>
            <a:fillRect/>
          </a:stretch>
        </p:blipFill>
        <p:spPr/>
      </p:pic>
    </p:spTree>
    <p:extLst>
      <p:ext uri="{BB962C8B-B14F-4D97-AF65-F5344CB8AC3E}">
        <p14:creationId xmlns:p14="http://schemas.microsoft.com/office/powerpoint/2010/main" val="2067463338"/>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2094C8DF-00B1-4065-8FE8-6E30EECB7C09}" vid="{A9EE5780-C65E-43C9-A994-4300B8666DF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2c2984e-f551-49bd-8779-2547d5920492" xsi:nil="true"/>
    <lcf76f155ced4ddcb4097134ff3c332f xmlns="b9181488-4c28-45fe-8062-9a8e04ea7823">
      <Terms xmlns="http://schemas.microsoft.com/office/infopath/2007/PartnerControls"/>
    </lcf76f155ced4ddcb4097134ff3c332f>
    <Merknad xmlns="b9181488-4c28-45fe-8062-9a8e04ea782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4ED5E33BABEB540AF5341DC480FE709" ma:contentTypeVersion="20" ma:contentTypeDescription="Opprett et nytt dokument." ma:contentTypeScope="" ma:versionID="8978fb75d67976f32fd7dca2f010dbe6">
  <xsd:schema xmlns:xsd="http://www.w3.org/2001/XMLSchema" xmlns:xs="http://www.w3.org/2001/XMLSchema" xmlns:p="http://schemas.microsoft.com/office/2006/metadata/properties" xmlns:ns2="b9181488-4c28-45fe-8062-9a8e04ea7823" xmlns:ns3="02c2984e-f551-49bd-8779-2547d5920492" targetNamespace="http://schemas.microsoft.com/office/2006/metadata/properties" ma:root="true" ma:fieldsID="3dc54a0713fc906f41ceb80306db6b71" ns2:_="" ns3:_="">
    <xsd:import namespace="b9181488-4c28-45fe-8062-9a8e04ea7823"/>
    <xsd:import namespace="02c2984e-f551-49bd-8779-2547d59204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element ref="ns2:Merkna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181488-4c28-45fe-8062-9a8e04ea78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08572c6a-7904-40fe-b630-5ec97321ee0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Merknad" ma:index="27" nillable="true" ma:displayName="Merknad" ma:description="Obs: Fra kontroll skjemaet: Statsforvalteren skal gjennomføre intervju med minimum tre deltakere. I kommuner som har flyktningtjenesten og voksenopplæringen i ulike enheter bør statsforvalteren intervjue det ledernivået som har ansvar for begge enhetene." ma:format="Dropdown" ma:internalName="Merkna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c2984e-f551-49bd-8779-2547d5920492"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9fa0568f-1452-4f0a-ab6a-5caf565bc05d}" ma:internalName="TaxCatchAll" ma:showField="CatchAllData" ma:web="02c2984e-f551-49bd-8779-2547d59204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764949-8EB2-4CE0-81AD-B689150A75B8}">
  <ds:schemaRefs>
    <ds:schemaRef ds:uri="b9181488-4c28-45fe-8062-9a8e04ea7823"/>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 ds:uri="http://schemas.microsoft.com/office/2006/metadata/properties"/>
    <ds:schemaRef ds:uri="02c2984e-f551-49bd-8779-2547d5920492"/>
    <ds:schemaRef ds:uri="http://www.w3.org/XML/1998/namespace"/>
    <ds:schemaRef ds:uri="http://purl.org/dc/terms/"/>
  </ds:schemaRefs>
</ds:datastoreItem>
</file>

<file path=customXml/itemProps2.xml><?xml version="1.0" encoding="utf-8"?>
<ds:datastoreItem xmlns:ds="http://schemas.openxmlformats.org/officeDocument/2006/customXml" ds:itemID="{683FDA64-994F-4E76-91A4-5674E55A00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181488-4c28-45fe-8062-9a8e04ea7823"/>
    <ds:schemaRef ds:uri="02c2984e-f551-49bd-8779-2547d59204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677AF5-9E7B-4269-8AB4-37BACB8B8657}">
  <ds:schemaRefs>
    <ds:schemaRef ds:uri="http://schemas.microsoft.com/sharepoint/v3/contenttype/forms"/>
  </ds:schemaRefs>
</ds:datastoreItem>
</file>

<file path=docMetadata/LabelInfo.xml><?xml version="1.0" encoding="utf-8"?>
<clbl:labelList xmlns:clbl="http://schemas.microsoft.com/office/2020/mipLabelMetadata">
  <clbl:label id="{8a6fa58e-5153-4bfa-9a8b-573d985a4186}" enabled="0" method="" siteId="{8a6fa58e-5153-4bfa-9a8b-573d985a4186}" removed="1"/>
</clbl:labelList>
</file>

<file path=docProps/app.xml><?xml version="1.0" encoding="utf-8"?>
<Properties xmlns="http://schemas.openxmlformats.org/officeDocument/2006/extended-properties" xmlns:vt="http://schemas.openxmlformats.org/officeDocument/2006/docPropsVTypes">
  <Template>SFTL_powerpoint mal</Template>
  <TotalTime>87</TotalTime>
  <Words>1594</Words>
  <Application>Microsoft Office PowerPoint</Application>
  <PresentationFormat>Widescreen</PresentationFormat>
  <Paragraphs>149</Paragraphs>
  <Slides>7</Slides>
  <Notes>7</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7</vt:i4>
      </vt:variant>
    </vt:vector>
  </HeadingPairs>
  <TitlesOfParts>
    <vt:vector size="14" baseType="lpstr">
      <vt:lpstr>Arial</vt:lpstr>
      <vt:lpstr>Calibri</vt:lpstr>
      <vt:lpstr>Open Sans</vt:lpstr>
      <vt:lpstr>Open Sans Light</vt:lpstr>
      <vt:lpstr>Open Sans SemiBold</vt:lpstr>
      <vt:lpstr>SF Pro Text</vt:lpstr>
      <vt:lpstr>Office-tema</vt:lpstr>
      <vt:lpstr>PowerPoint-presentasjon</vt:lpstr>
      <vt:lpstr>Tolkningsuttalelser siden sist</vt:lpstr>
      <vt:lpstr>PowerPoint-presentasjon</vt:lpstr>
      <vt:lpstr>PowerPoint-presentasjon</vt:lpstr>
      <vt:lpstr>Hvordan delta på fredagspraten 2026 </vt:lpstr>
      <vt:lpstr>Fredagspraten 2026 </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Sabrina Hammer</dc:creator>
  <cp:lastModifiedBy>Bergamelli, Daniel</cp:lastModifiedBy>
  <cp:revision>1</cp:revision>
  <dcterms:created xsi:type="dcterms:W3CDTF">2021-04-07T13:51:55Z</dcterms:created>
  <dcterms:modified xsi:type="dcterms:W3CDTF">2026-03-20T10:08:56Z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0x010100F4ED5E33BABEB540AF5341DC480FE709</vt:lpwstr>
  </property>
  <property fmtid="{D5CDD505-2E9C-101B-9397-08002B2CF9AE}" pid="3" name="MediaServiceImageTags">
    <vt:lpwstr/>
  </property>
</Properties>
</file>