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91" r:id="rId2"/>
    <p:sldId id="727" r:id="rId3"/>
    <p:sldId id="319" r:id="rId4"/>
    <p:sldId id="686" r:id="rId5"/>
    <p:sldId id="257" r:id="rId6"/>
    <p:sldId id="320" r:id="rId7"/>
    <p:sldId id="327" r:id="rId8"/>
    <p:sldId id="330" r:id="rId9"/>
    <p:sldId id="331" r:id="rId10"/>
    <p:sldId id="332" r:id="rId11"/>
    <p:sldId id="414" r:id="rId12"/>
    <p:sldId id="333" r:id="rId13"/>
    <p:sldId id="801" r:id="rId14"/>
    <p:sldId id="803" r:id="rId15"/>
    <p:sldId id="806" r:id="rId16"/>
    <p:sldId id="807" r:id="rId17"/>
    <p:sldId id="903" r:id="rId18"/>
    <p:sldId id="317" r:id="rId19"/>
    <p:sldId id="335" r:id="rId20"/>
    <p:sldId id="817" r:id="rId21"/>
    <p:sldId id="659" r:id="rId22"/>
    <p:sldId id="660" r:id="rId23"/>
    <p:sldId id="844" r:id="rId24"/>
    <p:sldId id="847" r:id="rId25"/>
    <p:sldId id="768" r:id="rId26"/>
    <p:sldId id="851" r:id="rId27"/>
    <p:sldId id="773" r:id="rId28"/>
    <p:sldId id="711" r:id="rId29"/>
    <p:sldId id="551" r:id="rId30"/>
    <p:sldId id="276" r:id="rId31"/>
  </p:sldIdLst>
  <p:sldSz cx="12192000" cy="6858000"/>
  <p:notesSz cx="6735763" cy="98663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4309" autoAdjust="0"/>
  </p:normalViewPr>
  <p:slideViewPr>
    <p:cSldViewPr snapToGrid="0">
      <p:cViewPr varScale="1">
        <p:scale>
          <a:sx n="45" d="100"/>
          <a:sy n="45" d="100"/>
        </p:scale>
        <p:origin x="926" y="17"/>
      </p:cViewPr>
      <p:guideLst/>
    </p:cSldViewPr>
  </p:slideViewPr>
  <p:notesTextViewPr>
    <p:cViewPr>
      <p:scale>
        <a:sx n="200" d="100"/>
        <a:sy n="200" d="100"/>
      </p:scale>
      <p:origin x="0" y="0"/>
    </p:cViewPr>
  </p:notesTextViewPr>
  <p:sorterViewPr>
    <p:cViewPr varScale="1">
      <p:scale>
        <a:sx n="1" d="1"/>
        <a:sy n="1" d="1"/>
      </p:scale>
      <p:origin x="0" y="-2705"/>
    </p:cViewPr>
  </p:sorterViewPr>
  <p:notesViewPr>
    <p:cSldViewPr snapToGrid="0">
      <p:cViewPr varScale="1">
        <p:scale>
          <a:sx n="61" d="100"/>
          <a:sy n="61" d="100"/>
        </p:scale>
        <p:origin x="3264"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19FF763B-5B12-437C-943C-EF5D78160084}" type="datetimeFigureOut">
              <a:rPr lang="nb-NO" smtClean="0"/>
              <a:t>30.05.2022</a:t>
            </a:fld>
            <a:endParaRPr lang="nb-NO"/>
          </a:p>
        </p:txBody>
      </p:sp>
      <p:sp>
        <p:nvSpPr>
          <p:cNvPr id="4" name="Plassholder for lysbilde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5725951F-CFF6-4CAC-ACD1-43D7FB0FA900}" type="slidenum">
              <a:rPr lang="nb-NO" smtClean="0"/>
              <a:t>‹#›</a:t>
            </a:fld>
            <a:endParaRPr lang="nb-NO"/>
          </a:p>
        </p:txBody>
      </p:sp>
    </p:spTree>
    <p:extLst>
      <p:ext uri="{BB962C8B-B14F-4D97-AF65-F5344CB8AC3E}">
        <p14:creationId xmlns:p14="http://schemas.microsoft.com/office/powerpoint/2010/main" val="3824919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nl.no/asyl" TargetMode="External"/><Relationship Id="rId3" Type="http://schemas.openxmlformats.org/officeDocument/2006/relationships/hyperlink" Target="https://snl.no/statistikk" TargetMode="External"/><Relationship Id="rId7" Type="http://schemas.openxmlformats.org/officeDocument/2006/relationships/hyperlink" Target="http://snl.no/flyktninger"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snl.no/migrant" TargetMode="External"/><Relationship Id="rId5" Type="http://schemas.openxmlformats.org/officeDocument/2006/relationships/hyperlink" Target="http://snl.no/innvandrer" TargetMode="External"/><Relationship Id="rId10" Type="http://schemas.openxmlformats.org/officeDocument/2006/relationships/hyperlink" Target="https://snl.no/asyls%C3%B8ker" TargetMode="External"/><Relationship Id="rId4" Type="http://schemas.openxmlformats.org/officeDocument/2006/relationships/hyperlink" Target="https://snl.no/innvandring" TargetMode="External"/><Relationship Id="rId9" Type="http://schemas.openxmlformats.org/officeDocument/2006/relationships/hyperlink" Target="https://snl.no/overf%C3%B8ringsflyktning"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helsenorge.no/utlendinger-i-norge/flyktninger-og-asylsoker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3D210472-58DB-4520-B626-DAC9218F91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B81E1FD-2B3A-4565-BA77-BB09E409372D}" type="slidenum">
              <a:rPr lang="nb-NO" altLang="nb-NO" smtClean="0"/>
              <a:pPr/>
              <a:t>1</a:t>
            </a:fld>
            <a:endParaRPr lang="nb-NO" altLang="nb-NO"/>
          </a:p>
        </p:txBody>
      </p:sp>
      <p:sp>
        <p:nvSpPr>
          <p:cNvPr id="7171" name="Rectangle 2">
            <a:extLst>
              <a:ext uri="{FF2B5EF4-FFF2-40B4-BE49-F238E27FC236}">
                <a16:creationId xmlns:a16="http://schemas.microsoft.com/office/drawing/2014/main" id="{63C47D0F-E234-42E5-8BB1-641692749279}"/>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33243F2F-D378-46AB-AA4D-AE2D1C2062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nb-NO">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Plassholder for lysbilde 1">
            <a:extLst>
              <a:ext uri="{FF2B5EF4-FFF2-40B4-BE49-F238E27FC236}">
                <a16:creationId xmlns:a16="http://schemas.microsoft.com/office/drawing/2014/main" id="{0B022AA2-260C-4CE0-AFD5-7CF5207511F5}"/>
              </a:ext>
            </a:extLst>
          </p:cNvPr>
          <p:cNvSpPr>
            <a:spLocks noGrp="1" noRot="1" noChangeAspect="1" noChangeArrowheads="1" noTextEdit="1"/>
          </p:cNvSpPr>
          <p:nvPr>
            <p:ph type="sldImg"/>
          </p:nvPr>
        </p:nvSpPr>
        <p:spPr>
          <a:ln/>
        </p:spPr>
      </p:sp>
      <p:sp>
        <p:nvSpPr>
          <p:cNvPr id="103427" name="Plassholder for notater 2">
            <a:extLst>
              <a:ext uri="{FF2B5EF4-FFF2-40B4-BE49-F238E27FC236}">
                <a16:creationId xmlns:a16="http://schemas.microsoft.com/office/drawing/2014/main" id="{CC40B2DC-DEE8-4193-8E72-FEEECA9377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anose="020B0604020202020204" pitchFamily="34" charset="0"/>
              <a:ea typeface="ＭＳ Ｐゴシック" panose="020B0600070205080204" pitchFamily="34" charset="-128"/>
            </a:endParaRPr>
          </a:p>
        </p:txBody>
      </p:sp>
      <p:sp>
        <p:nvSpPr>
          <p:cNvPr id="103428" name="Plassholder for lysbildenummer 3">
            <a:extLst>
              <a:ext uri="{FF2B5EF4-FFF2-40B4-BE49-F238E27FC236}">
                <a16:creationId xmlns:a16="http://schemas.microsoft.com/office/drawing/2014/main" id="{43DFB84C-B045-403F-9BE6-6A6973590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B29781B-EE94-4EDC-B570-180A1045D219}" type="slidenum">
              <a:rPr lang="nb-NO" altLang="nb-NO" smtClean="0"/>
              <a:pPr/>
              <a:t>11</a:t>
            </a:fld>
            <a:endParaRPr lang="nb-NO" altLang="nb-N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CFAB8F34-B223-4437-9C14-92ED79A377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EE5C177F-88D3-4AD1-810E-EC99141B0022}" type="slidenum">
              <a:rPr lang="nb-NO" altLang="nb-NO" smtClean="0">
                <a:latin typeface="Times New Roman" panose="02020603050405020304" pitchFamily="18" charset="0"/>
              </a:rPr>
              <a:pPr eaLnBrk="1" hangingPunct="1">
                <a:spcBef>
                  <a:spcPct val="0"/>
                </a:spcBef>
              </a:pPr>
              <a:t>12</a:t>
            </a:fld>
            <a:endParaRPr lang="nb-NO" altLang="nb-NO">
              <a:latin typeface="Times New Roman" panose="02020603050405020304" pitchFamily="18" charset="0"/>
            </a:endParaRPr>
          </a:p>
        </p:txBody>
      </p:sp>
      <p:sp>
        <p:nvSpPr>
          <p:cNvPr id="39939" name="Rectangle 2">
            <a:extLst>
              <a:ext uri="{FF2B5EF4-FFF2-40B4-BE49-F238E27FC236}">
                <a16:creationId xmlns:a16="http://schemas.microsoft.com/office/drawing/2014/main" id="{C7EEA9CA-3542-4B87-BE64-65ADC35C223D}"/>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BE71BB3D-ED0B-4201-B623-3AEE03564BAA}"/>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nb-NO" dirty="0"/>
              <a:t>Beskyttelsesfaktorer, evne til mestring, naturlige </a:t>
            </a:r>
            <a:r>
              <a:rPr lang="nb-NO" dirty="0" err="1"/>
              <a:t>helingsmekanismer</a:t>
            </a:r>
            <a:r>
              <a:rPr lang="nb-NO" dirty="0"/>
              <a:t> og </a:t>
            </a:r>
            <a:r>
              <a:rPr lang="nb-NO" dirty="0" err="1"/>
              <a:t>resiliens</a:t>
            </a:r>
            <a:r>
              <a:rPr lang="nb-NO" dirty="0"/>
              <a:t> betyr mye for å forebygge eller overvinne emosjonelle problemer etter traumer. </a:t>
            </a:r>
          </a:p>
          <a:p>
            <a:pPr>
              <a:defRPr/>
            </a:pPr>
            <a:endParaRPr lang="nb-NO" dirty="0"/>
          </a:p>
          <a:p>
            <a:pPr>
              <a:defRPr/>
            </a:pPr>
            <a:r>
              <a:rPr lang="nb-NO" dirty="0" err="1"/>
              <a:t>Bakgrunnslesning</a:t>
            </a:r>
            <a:r>
              <a:rPr lang="nb-NO" dirty="0"/>
              <a:t>: Viktige beskyttelsesfaktorer er struktur og forutsigbarhet i hverdagen. Det er viktig at barnet opplever en viss kontroll over eget liv for å få være med å planlegge og bestemme hva som skal skje, og at en er informert om og kan påvirke sin egen situasjon i størst mulig grad. For barn er det viktig med stabile boforhold, gå på skole,  kunne skape varige vennskap med andre barn og familier og delta på aktiviteter. Det er viktig å gjøre hverdagen så strukturert og meningsfull som mulig, for eksempel kan leksehjelp og faste aktivitetstilbud etter skoletid være bra. En annen beskyttelsesfaktor er opplevelse av sammenheng, slik at verden oppleves som forståelig, håndterbar og emosjonelt meningsfull (</a:t>
            </a:r>
            <a:r>
              <a:rPr lang="nb-NO" dirty="0" err="1"/>
              <a:t>Antonovsky</a:t>
            </a:r>
            <a:r>
              <a:rPr lang="nb-NO" dirty="0"/>
              <a:t>, ). Følelsen av at det er sammenheng mellom før og nå, og at jeg og mine nærmeste er de samme menneskene som vi var før til tross for ytre hendelser, kan være hjelpsom. Det ser ut til at vi blir mindre overveldet av ekstreme belastninger dersom vi forstår dem eller er i stand til å knytte en eller annen mening til dem. Hva som gir mening, varierer, og dreier seg bl.a. om samfunns-/historiekunnskap, politikk, religion og ideologi. Slike forståelsesmåter hjelper oss til å håndtere situasjonen, og til en viss grad fatte det absurde. Siden barn som regel har mindre kunnskap om og forståelse av samfunnet rundt seg enn voksne, er det vanskeligere for barn å knytte en mening til dramatiske hendelser som hvorfor det ble krig, og hvorfor pappa ble borte. Hvis barn ikke blir forklart ting, prøver de ofte selv å finne en mening. Noen ganger kan det være at barnets fantasi overgår virkeligheten i brutalitet, og det kan hende barnet tar på seg skyld.</a:t>
            </a:r>
          </a:p>
          <a:p>
            <a:pPr>
              <a:defRPr/>
            </a:pPr>
            <a:r>
              <a:rPr lang="nb-NO" dirty="0"/>
              <a:t>En god og støttende relasjon med foreldre eller andre omsorgsfulle voksne kan dempe skadevirkningene av hendelser som i utgangspunktet er truende, overveldende og meningsløse. Omsorgsfulle voksne kan ved sin tilstedeværelse enten fysisk, følelsesmessig eller tankemessig få barn til å føle seg trygge og forstå situasjonen. Den utrygge situasjonen kan dermed bli mindre overveldende for barnet. Behovet for å ha de nærmeste rundt seg i en utrygg livssituasjon er spesielt tydelig når det gjelder barn. Fra krigs- og katastrofeområder vet vi at foreldres nærvær er avgjørende for om barn vil utvikle emosjonelle problemer (A. Freud og </a:t>
            </a:r>
            <a:r>
              <a:rPr lang="nb-NO" dirty="0" err="1"/>
              <a:t>Burlingham</a:t>
            </a:r>
            <a:r>
              <a:rPr lang="nb-NO" dirty="0"/>
              <a:t>, 1943) Nærvær av familie minsker risikoen for utvikling av psykiske vansker i eksil (Lie, </a:t>
            </a:r>
            <a:r>
              <a:rPr lang="nb-NO" dirty="0" err="1"/>
              <a:t>Sveaass</a:t>
            </a:r>
            <a:r>
              <a:rPr lang="nb-NO" dirty="0"/>
              <a:t> &amp; Eilertsen, 2004).</a:t>
            </a:r>
          </a:p>
          <a:p>
            <a:pPr eaLnBrk="1" fontAlgn="auto" hangingPunct="1">
              <a:spcBef>
                <a:spcPts val="0"/>
              </a:spcBef>
              <a:spcAft>
                <a:spcPts val="0"/>
              </a:spcAft>
              <a:defRPr/>
            </a:pPr>
            <a:r>
              <a:rPr lang="nb-NO" dirty="0">
                <a:latin typeface="+mn-lt"/>
                <a:ea typeface="+mn-ea"/>
              </a:rPr>
              <a:t>De mest traumatiserte barna synes noen ganger å ha mistet leke-evnen, evnen til «som om» lek. Symboliseringsevnen er brutt sammen, og de kan ikke gå inn i en «på liksom»-tilværelse. De aller mest traumatiserte leker ikke overhodet. Noen kan leke direkte gjentakelser av det som skjedde, skyting, dreping osv. Barn med noe mindre grad av traumatisering kan leke «som-om» lek, men med depressiv og fatalistisk slutt. De leker da gjerne en hevngjerrig gjengjeldelseslek (skyter alle), eller inntar en offerposisjon og leken er preget av håpløshet (jeg/alle blir skutt og dør hver gang). Etter hvert som traumatiseringen minskes, kan barn også leke «som om»-lek med hjelpere i leken og med positivt utfall. Disse bruker gjerne en ikke-voldelig form for selvhevdelse eller forsvarsstrategi (hjelper andre, f.eks. doktor som plastrer sår) i lek,</a:t>
            </a:r>
            <a:r>
              <a:rPr lang="nb-NO" baseline="30000" dirty="0">
                <a:latin typeface="+mn-lt"/>
                <a:ea typeface="+mn-ea"/>
              </a:rPr>
              <a:t> </a:t>
            </a:r>
            <a:r>
              <a:rPr lang="nb-NO" dirty="0">
                <a:latin typeface="+mn-lt"/>
                <a:ea typeface="+mn-ea"/>
              </a:rPr>
              <a:t>eller en aggressiv, konfronterende og vinnende strategi – at de er supermann. </a:t>
            </a:r>
            <a:endParaRPr lang="nb-NO" dirty="0"/>
          </a:p>
          <a:p>
            <a:pPr>
              <a:defRPr/>
            </a:pPr>
            <a:endParaRPr lang="nb-NO" dirty="0"/>
          </a:p>
          <a:p>
            <a:pPr>
              <a:defRPr/>
            </a:pPr>
            <a:r>
              <a:rPr lang="nb-NO" dirty="0"/>
              <a:t>Barn og unge trenger å oppleve mestring; at de får til noe. Mestringsbegrepet dekker kompetanse innen ferdigheter som sport, aktiviteter, hobbyer; stressmestring, som emosjonell regulering og aktiv problemløsning; mestring gjennom sosial kompetanse og planleggingskompetanse (Waaktaar &amp; Christie, 2000). Psykososial støtte som tilrettelegger for mestring, kan bidra til å styrke barnets </a:t>
            </a:r>
            <a:r>
              <a:rPr lang="nb-NO" dirty="0" err="1"/>
              <a:t>resiliens</a:t>
            </a:r>
            <a:r>
              <a:rPr lang="nb-NO" dirty="0"/>
              <a:t>.</a:t>
            </a:r>
          </a:p>
          <a:p>
            <a:pPr>
              <a:defRPr/>
            </a:pPr>
            <a:r>
              <a:rPr lang="nb-NO" dirty="0"/>
              <a:t>	Det er viktig å ha noe meningsfullt å holde på med, bl.a. skole, fysisk aktivitet, kreativ virksomhet, lek og utfoldelse. Barn som er alvorlig traumatisert, kan trenge å øve opp symboliseringsevnen, f.eks. ved å stimulere fantasien og </a:t>
            </a:r>
            <a:r>
              <a:rPr lang="nb-NO" dirty="0" err="1"/>
              <a:t>lekeevnen</a:t>
            </a:r>
            <a:r>
              <a:rPr lang="nb-NO" dirty="0"/>
              <a:t>. Sosial støtte, oppgaver, religiøs tro, ideologi og spiritualitet kan også beskytte mot emosjonelle vansker.</a:t>
            </a:r>
          </a:p>
          <a:p>
            <a:pPr>
              <a:defRPr/>
            </a:pPr>
            <a:r>
              <a:rPr lang="nb-NO" dirty="0"/>
              <a:t>For ungdom gjelder de samme elementene av psykososial helse og støtte som for barn. Ungdom trenger også meningsfull aktivitet, mestring og evne til å regulere seg, roe seg og tåle stress. De trenger hverdagsferdigheter, enten det gjelder å lære å håndtere penger eller forelskelse. Sosial tilhørighet er viktig, og kanskje spesielt gjelder det jevnaldrende og venner. De kan også trenge støtte i identitetsutviklingen sin i det nye landet. Videre kan ungdom trenge hjelp til integrering, kanskje gjennom norskopplæring og forståelse av det norske samfunnet. Mange unge flyktninger strever med å få norske venner og har aldri vært hos en norsk familie. De har bruk for naturlige møteplasser for å få kontakt med norske ungdommer, for eksempel ved at norskopplæring kan foregå på videregående skole, og at man kan ha noen fag sammen med norske elever i ordinære klasser.</a:t>
            </a:r>
          </a:p>
          <a:p>
            <a:pPr>
              <a:defRPr/>
            </a:pPr>
            <a:endParaRPr lang="nb-NO" altLang="nb-NO"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Plassholder for lysbilde 1">
            <a:extLst>
              <a:ext uri="{FF2B5EF4-FFF2-40B4-BE49-F238E27FC236}">
                <a16:creationId xmlns:a16="http://schemas.microsoft.com/office/drawing/2014/main" id="{3C60B50E-4AD2-469A-9E4D-057689667D2E}"/>
              </a:ext>
            </a:extLst>
          </p:cNvPr>
          <p:cNvSpPr>
            <a:spLocks noGrp="1" noRot="1" noChangeAspect="1" noChangeArrowheads="1" noTextEdit="1"/>
          </p:cNvSpPr>
          <p:nvPr>
            <p:ph type="sldImg"/>
          </p:nvPr>
        </p:nvSpPr>
        <p:spPr>
          <a:ln/>
        </p:spPr>
      </p:sp>
      <p:sp>
        <p:nvSpPr>
          <p:cNvPr id="78851" name="Plassholder for notater 2">
            <a:extLst>
              <a:ext uri="{FF2B5EF4-FFF2-40B4-BE49-F238E27FC236}">
                <a16:creationId xmlns:a16="http://schemas.microsoft.com/office/drawing/2014/main" id="{15DFB4ED-9385-406C-932D-1AD5ABF1F4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anose="020B0604020202020204" pitchFamily="34" charset="0"/>
              <a:ea typeface="ＭＳ Ｐゴシック" panose="020B0600070205080204" pitchFamily="34" charset="-128"/>
            </a:endParaRPr>
          </a:p>
        </p:txBody>
      </p:sp>
      <p:sp>
        <p:nvSpPr>
          <p:cNvPr id="78852" name="Plassholder for lysbildenummer 3">
            <a:extLst>
              <a:ext uri="{FF2B5EF4-FFF2-40B4-BE49-F238E27FC236}">
                <a16:creationId xmlns:a16="http://schemas.microsoft.com/office/drawing/2014/main" id="{A7F25939-D4FC-44EC-BE8D-0F8C0D0864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B359253-7B2D-45C4-AD9D-5A124010ECC2}" type="slidenum">
              <a:rPr lang="nb-NO" altLang="nb-NO" smtClean="0"/>
              <a:pPr/>
              <a:t>13</a:t>
            </a:fld>
            <a:endParaRPr lang="nb-NO" altLang="nb-NO"/>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Plassholder for lysbilde 1">
            <a:extLst>
              <a:ext uri="{FF2B5EF4-FFF2-40B4-BE49-F238E27FC236}">
                <a16:creationId xmlns:a16="http://schemas.microsoft.com/office/drawing/2014/main" id="{90723F18-5643-4FBF-AD3D-91646B595124}"/>
              </a:ext>
            </a:extLst>
          </p:cNvPr>
          <p:cNvSpPr>
            <a:spLocks noGrp="1" noRot="1" noChangeAspect="1" noChangeArrowheads="1" noTextEdit="1"/>
          </p:cNvSpPr>
          <p:nvPr>
            <p:ph type="sldImg"/>
          </p:nvPr>
        </p:nvSpPr>
        <p:spPr>
          <a:ln/>
        </p:spPr>
      </p:sp>
      <p:sp>
        <p:nvSpPr>
          <p:cNvPr id="84995" name="Plassholder for notater 2">
            <a:extLst>
              <a:ext uri="{FF2B5EF4-FFF2-40B4-BE49-F238E27FC236}">
                <a16:creationId xmlns:a16="http://schemas.microsoft.com/office/drawing/2014/main" id="{7F3E34A8-F064-4FBD-94A6-39569713F87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nb-NO" altLang="nb-NO" sz="1600">
                <a:latin typeface="Arial" panose="020B0604020202020204" pitchFamily="34" charset="0"/>
                <a:ea typeface="ＭＳ Ｐゴシック" panose="020B0600070205080204" pitchFamily="34" charset="-128"/>
              </a:rPr>
              <a:t>Ikke fokusere på emosjonelle sår, men og reetablere følelse av normalitet – bl.a. gjennom</a:t>
            </a:r>
          </a:p>
          <a:p>
            <a:pPr lvl="1">
              <a:spcBef>
                <a:spcPct val="0"/>
              </a:spcBef>
            </a:pPr>
            <a:r>
              <a:rPr lang="nb-NO" altLang="nb-NO" sz="1600">
                <a:latin typeface="Arial" panose="020B0604020202020204" pitchFamily="34" charset="0"/>
                <a:ea typeface="ＭＳ Ｐゴシック" panose="020B0600070205080204" pitchFamily="34" charset="-128"/>
              </a:rPr>
              <a:t> daglige rutiner</a:t>
            </a:r>
          </a:p>
          <a:p>
            <a:pPr lvl="1">
              <a:spcBef>
                <a:spcPct val="0"/>
              </a:spcBef>
            </a:pPr>
            <a:r>
              <a:rPr lang="nb-NO" altLang="nb-NO" sz="1600">
                <a:latin typeface="Arial" panose="020B0604020202020204" pitchFamily="34" charset="0"/>
                <a:ea typeface="ＭＳ Ｐゴシック" panose="020B0600070205080204" pitchFamily="34" charset="-128"/>
              </a:rPr>
              <a:t> mulighet for å uttrykke seg</a:t>
            </a:r>
          </a:p>
          <a:p>
            <a:pPr lvl="1">
              <a:spcBef>
                <a:spcPct val="0"/>
              </a:spcBef>
            </a:pPr>
            <a:r>
              <a:rPr lang="nb-NO" altLang="nb-NO" sz="1600">
                <a:latin typeface="Arial" panose="020B0604020202020204" pitchFamily="34" charset="0"/>
                <a:ea typeface="ＭＳ Ｐゴシック" panose="020B0600070205080204" pitchFamily="34" charset="-128"/>
              </a:rPr>
              <a:t> strukturerte aktiviteter (G. Machel, 1996)</a:t>
            </a:r>
          </a:p>
          <a:p>
            <a:pPr lvl="1">
              <a:spcBef>
                <a:spcPct val="0"/>
              </a:spcBef>
            </a:pPr>
            <a:endParaRPr lang="nb-NO" altLang="nb-NO" sz="160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nb-NO" altLang="nb-NO" sz="1600">
                <a:latin typeface="Arial" panose="020B0604020202020204" pitchFamily="34" charset="0"/>
                <a:ea typeface="ＭＳ Ｐゴシック" panose="020B0600070205080204" pitchFamily="34" charset="-128"/>
              </a:rPr>
              <a:t>– innføringsklasser, mindre grupper/individuell opplæring, praktisk tilrettelagt for barn uten skolegang, økt kontakt med foreldre – reell dialog</a:t>
            </a:r>
          </a:p>
          <a:p>
            <a:pPr eaLnBrk="1" hangingPunct="1">
              <a:lnSpc>
                <a:spcPct val="90000"/>
              </a:lnSpc>
              <a:spcBef>
                <a:spcPct val="0"/>
              </a:spcBef>
            </a:pPr>
            <a:endParaRPr lang="nb-NO" altLang="nb-NO" sz="160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nb-NO" altLang="nb-NO" sz="1600">
                <a:latin typeface="Arial" panose="020B0604020202020204" pitchFamily="34" charset="0"/>
                <a:ea typeface="ＭＳ Ｐゴシック" panose="020B0600070205080204" pitchFamily="34" charset="-128"/>
              </a:rPr>
              <a:t>Styrke morsmålsopplæring (</a:t>
            </a:r>
            <a:r>
              <a:rPr lang="nb-NO" altLang="nb-NO" sz="1600" i="1">
                <a:latin typeface="Arial" panose="020B0604020202020204" pitchFamily="34" charset="0"/>
                <a:ea typeface="ＭＳ Ｐゴシック" panose="020B0600070205080204" pitchFamily="34" charset="-128"/>
              </a:rPr>
              <a:t>de som er god i eget språk lærer lettere norsk)  </a:t>
            </a:r>
          </a:p>
          <a:p>
            <a:pPr>
              <a:spcBef>
                <a:spcPct val="0"/>
              </a:spcBef>
            </a:pPr>
            <a:endParaRPr lang="nb-NO" altLang="nb-NO" sz="1600">
              <a:latin typeface="Arial" panose="020B0604020202020204" pitchFamily="34" charset="0"/>
              <a:ea typeface="ＭＳ Ｐゴシック" panose="020B0600070205080204" pitchFamily="34" charset="-128"/>
            </a:endParaRPr>
          </a:p>
          <a:p>
            <a:pPr lvl="1">
              <a:spcBef>
                <a:spcPct val="0"/>
              </a:spcBef>
            </a:pPr>
            <a:endParaRPr lang="nb-NO" altLang="nb-NO" sz="3200">
              <a:latin typeface="Arial" panose="020B0604020202020204" pitchFamily="34" charset="0"/>
              <a:ea typeface="ＭＳ Ｐゴシック" panose="020B0600070205080204" pitchFamily="34" charset="-128"/>
            </a:endParaRPr>
          </a:p>
          <a:p>
            <a:pPr>
              <a:spcBef>
                <a:spcPct val="0"/>
              </a:spcBef>
            </a:pPr>
            <a:r>
              <a:rPr lang="nb-NO" altLang="nb-NO" sz="1000">
                <a:latin typeface="Arial" panose="020B0604020202020204" pitchFamily="34" charset="0"/>
                <a:ea typeface="ＭＳ Ｐゴシック" panose="020B0600070205080204" pitchFamily="34" charset="-128"/>
              </a:rPr>
              <a:t>M.C. Borchgrevink 2005</a:t>
            </a:r>
          </a:p>
          <a:p>
            <a:endParaRPr lang="nb-NO" altLang="nb-NO">
              <a:latin typeface="Arial" panose="020B0604020202020204" pitchFamily="34" charset="0"/>
              <a:ea typeface="ＭＳ Ｐゴシック" panose="020B0600070205080204" pitchFamily="34" charset="-128"/>
            </a:endParaRPr>
          </a:p>
        </p:txBody>
      </p:sp>
      <p:sp>
        <p:nvSpPr>
          <p:cNvPr id="84996" name="Plassholder for lysbildenummer 3">
            <a:extLst>
              <a:ext uri="{FF2B5EF4-FFF2-40B4-BE49-F238E27FC236}">
                <a16:creationId xmlns:a16="http://schemas.microsoft.com/office/drawing/2014/main" id="{87352676-BEE9-4F2A-942B-310644DE08D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6DA2EC5-F730-4BDA-8273-7A8896E3D3CB}" type="slidenum">
              <a:rPr lang="nb-NO" altLang="nb-NO" sz="1300" smtClean="0"/>
              <a:pPr/>
              <a:t>14</a:t>
            </a:fld>
            <a:endParaRPr lang="nb-NO" altLang="nb-NO" sz="13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Plassholder for lysbilde 1">
            <a:extLst>
              <a:ext uri="{FF2B5EF4-FFF2-40B4-BE49-F238E27FC236}">
                <a16:creationId xmlns:a16="http://schemas.microsoft.com/office/drawing/2014/main" id="{0BC4BCAE-B9F6-4E37-8E4D-804E7AA01A4D}"/>
              </a:ext>
            </a:extLst>
          </p:cNvPr>
          <p:cNvSpPr>
            <a:spLocks noGrp="1" noRot="1" noChangeAspect="1" noChangeArrowheads="1" noTextEdit="1"/>
          </p:cNvSpPr>
          <p:nvPr>
            <p:ph type="sldImg"/>
          </p:nvPr>
        </p:nvSpPr>
        <p:spPr>
          <a:ln/>
        </p:spPr>
      </p:sp>
      <p:sp>
        <p:nvSpPr>
          <p:cNvPr id="87043" name="Plassholder for notater 2">
            <a:extLst>
              <a:ext uri="{FF2B5EF4-FFF2-40B4-BE49-F238E27FC236}">
                <a16:creationId xmlns:a16="http://schemas.microsoft.com/office/drawing/2014/main" id="{1F210284-4852-4B40-9AF0-3E35F57C9B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anose="020B0604020202020204" pitchFamily="34" charset="0"/>
              <a:ea typeface="ＭＳ Ｐゴシック" panose="020B0600070205080204" pitchFamily="34" charset="-128"/>
            </a:endParaRPr>
          </a:p>
        </p:txBody>
      </p:sp>
      <p:sp>
        <p:nvSpPr>
          <p:cNvPr id="87044" name="Plassholder for lysbildenummer 3">
            <a:extLst>
              <a:ext uri="{FF2B5EF4-FFF2-40B4-BE49-F238E27FC236}">
                <a16:creationId xmlns:a16="http://schemas.microsoft.com/office/drawing/2014/main" id="{CB2854BB-D5FC-4F69-BB5C-94DF346EAB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70EB1EE-7481-43C5-A745-24D2A77E0FDD}" type="slidenum">
              <a:rPr lang="nb-NO" altLang="nb-NO" smtClean="0"/>
              <a:pPr/>
              <a:t>15</a:t>
            </a:fld>
            <a:endParaRPr lang="nb-NO" altLang="nb-NO"/>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CA10399D-DEC0-4FCB-96C3-1ABC5E3C6B5F}"/>
              </a:ext>
            </a:extLst>
          </p:cNvPr>
          <p:cNvSpPr>
            <a:spLocks noGrp="1" noRot="1" noChangeAspect="1" noChangeArrowheads="1" noTextEdit="1"/>
          </p:cNvSpPr>
          <p:nvPr>
            <p:ph type="sldImg"/>
          </p:nvPr>
        </p:nvSpPr>
        <p:spPr>
          <a:xfrm>
            <a:off x="457200" y="166688"/>
            <a:ext cx="5884863" cy="3311525"/>
          </a:xfrm>
          <a:ln w="12700" cap="flat"/>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Plassholder for lysbilde 1">
            <a:extLst>
              <a:ext uri="{FF2B5EF4-FFF2-40B4-BE49-F238E27FC236}">
                <a16:creationId xmlns:a16="http://schemas.microsoft.com/office/drawing/2014/main" id="{2BE72B9D-66DA-40A6-A1ED-E42CCC396222}"/>
              </a:ext>
            </a:extLst>
          </p:cNvPr>
          <p:cNvSpPr>
            <a:spLocks noGrp="1" noRot="1" noChangeAspect="1" noChangeArrowheads="1" noTextEdit="1"/>
          </p:cNvSpPr>
          <p:nvPr>
            <p:ph type="sldImg"/>
          </p:nvPr>
        </p:nvSpPr>
        <p:spPr>
          <a:ln/>
        </p:spPr>
      </p:sp>
      <p:sp>
        <p:nvSpPr>
          <p:cNvPr id="60419" name="Plassholder for notater 2">
            <a:extLst>
              <a:ext uri="{FF2B5EF4-FFF2-40B4-BE49-F238E27FC236}">
                <a16:creationId xmlns:a16="http://schemas.microsoft.com/office/drawing/2014/main" id="{0C897115-BC68-4BB0-A834-68E856D99A8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anose="020B0604020202020204" pitchFamily="34" charset="0"/>
              <a:ea typeface="ＭＳ Ｐゴシック" panose="020B0600070205080204" pitchFamily="34" charset="-128"/>
            </a:endParaRPr>
          </a:p>
        </p:txBody>
      </p:sp>
      <p:sp>
        <p:nvSpPr>
          <p:cNvPr id="60420" name="Plassholder for lysbildenummer 3">
            <a:extLst>
              <a:ext uri="{FF2B5EF4-FFF2-40B4-BE49-F238E27FC236}">
                <a16:creationId xmlns:a16="http://schemas.microsoft.com/office/drawing/2014/main" id="{DF1322FA-8FF3-44B2-B9FF-7263127E4C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4773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4773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4773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4773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477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477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477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477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8D3ED8AA-F063-49FF-AC8F-74ECD0E948EA}" type="slidenum">
              <a:rPr lang="nb-NO" altLang="nb-NO" smtClean="0">
                <a:latin typeface="Times New Roman" panose="02020603050405020304" pitchFamily="18" charset="0"/>
              </a:rPr>
              <a:pPr eaLnBrk="1" hangingPunct="1">
                <a:spcBef>
                  <a:spcPct val="0"/>
                </a:spcBef>
              </a:pPr>
              <a:t>17</a:t>
            </a:fld>
            <a:endParaRPr lang="nb-NO" altLang="nb-NO">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Plassholder for lysbilde 1">
            <a:extLst>
              <a:ext uri="{FF2B5EF4-FFF2-40B4-BE49-F238E27FC236}">
                <a16:creationId xmlns:a16="http://schemas.microsoft.com/office/drawing/2014/main" id="{0364DA21-5111-40E4-99C2-2EA047F01AF8}"/>
              </a:ext>
            </a:extLst>
          </p:cNvPr>
          <p:cNvSpPr>
            <a:spLocks noGrp="1" noRot="1" noChangeAspect="1" noChangeArrowheads="1" noTextEdit="1"/>
          </p:cNvSpPr>
          <p:nvPr>
            <p:ph type="sldImg"/>
          </p:nvPr>
        </p:nvSpPr>
        <p:spPr>
          <a:ln/>
        </p:spPr>
      </p:sp>
      <p:sp>
        <p:nvSpPr>
          <p:cNvPr id="105475" name="Plassholder for notater 2">
            <a:extLst>
              <a:ext uri="{FF2B5EF4-FFF2-40B4-BE49-F238E27FC236}">
                <a16:creationId xmlns:a16="http://schemas.microsoft.com/office/drawing/2014/main" id="{235A5360-46BB-43AE-B79E-42AED27222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b-NO" altLang="nb-NO">
                <a:latin typeface="Arial" panose="020B0604020202020204" pitchFamily="34" charset="0"/>
                <a:ea typeface="ＭＳ Ｐゴシック" panose="020B0600070205080204" pitchFamily="34" charset="-128"/>
              </a:rPr>
              <a:t>Beskriv hvordan du tenker og vurderer, reflekterer rundt egne bidrag og tilpasninger i informasjon,</a:t>
            </a:r>
            <a:br>
              <a:rPr lang="nb-NO" altLang="nb-NO">
                <a:latin typeface="Arial" panose="020B0604020202020204" pitchFamily="34" charset="0"/>
                <a:ea typeface="ＭＳ Ｐゴシック" panose="020B0600070205080204" pitchFamily="34" charset="-128"/>
              </a:rPr>
            </a:br>
            <a:r>
              <a:rPr lang="nb-NO" altLang="nb-NO">
                <a:latin typeface="Arial" panose="020B0604020202020204" pitchFamily="34" charset="0"/>
                <a:ea typeface="ＭＳ Ｐゴシック" panose="020B0600070205080204" pitchFamily="34" charset="-128"/>
              </a:rPr>
              <a:t>hent inn kunnskap og kulturkompetent veiledning ved behov, ta deg tid til å danne en tillitsbasert relasjon.</a:t>
            </a:r>
          </a:p>
        </p:txBody>
      </p:sp>
      <p:sp>
        <p:nvSpPr>
          <p:cNvPr id="105476" name="Plassholder for lysbildenummer 3">
            <a:extLst>
              <a:ext uri="{FF2B5EF4-FFF2-40B4-BE49-F238E27FC236}">
                <a16:creationId xmlns:a16="http://schemas.microsoft.com/office/drawing/2014/main" id="{46D6A6C9-DAD0-4093-A6C5-A52ADF759F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4C48894-DA84-4E9D-9F69-7D66B2A03211}" type="slidenum">
              <a:rPr lang="nb-NO" altLang="nb-NO" smtClean="0"/>
              <a:pPr/>
              <a:t>18</a:t>
            </a:fld>
            <a:endParaRPr lang="nb-NO" altLang="nb-NO"/>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Plassholder for lysbilde 1">
            <a:extLst>
              <a:ext uri="{FF2B5EF4-FFF2-40B4-BE49-F238E27FC236}">
                <a16:creationId xmlns:a16="http://schemas.microsoft.com/office/drawing/2014/main" id="{1322E422-CEE9-45A1-8797-61087AAC5493}"/>
              </a:ext>
            </a:extLst>
          </p:cNvPr>
          <p:cNvSpPr>
            <a:spLocks noGrp="1" noRot="1" noChangeAspect="1" noChangeArrowheads="1" noTextEdit="1"/>
          </p:cNvSpPr>
          <p:nvPr>
            <p:ph type="sldImg"/>
          </p:nvPr>
        </p:nvSpPr>
        <p:spPr>
          <a:ln/>
        </p:spPr>
      </p:sp>
      <p:sp>
        <p:nvSpPr>
          <p:cNvPr id="3" name="Plassholder for notater 2">
            <a:extLst>
              <a:ext uri="{FF2B5EF4-FFF2-40B4-BE49-F238E27FC236}">
                <a16:creationId xmlns:a16="http://schemas.microsoft.com/office/drawing/2014/main" id="{A2ABC4BC-AB17-4376-B501-E1C4FAF47393}"/>
              </a:ext>
            </a:extLst>
          </p:cNvPr>
          <p:cNvSpPr>
            <a:spLocks noGrp="1"/>
          </p:cNvSpPr>
          <p:nvPr>
            <p:ph type="body" idx="1"/>
          </p:nvPr>
        </p:nvSpPr>
        <p:spPr/>
        <p:txBody>
          <a:bodyPr/>
          <a:lstStyle/>
          <a:p>
            <a:pPr marL="228600" indent="-228600">
              <a:buFontTx/>
              <a:buAutoNum type="arabicPeriod"/>
              <a:defRPr/>
            </a:pPr>
            <a:r>
              <a:rPr lang="nb-NO" dirty="0"/>
              <a:t>Organisert lek, aktiviteter, fysisk utfoldelse</a:t>
            </a:r>
          </a:p>
          <a:p>
            <a:pPr marL="228600" indent="-228600" eaLnBrk="1" fontAlgn="auto" hangingPunct="1">
              <a:spcBef>
                <a:spcPts val="0"/>
              </a:spcBef>
              <a:spcAft>
                <a:spcPts val="0"/>
              </a:spcAft>
              <a:buFontTx/>
              <a:buAutoNum type="arabicPeriod"/>
              <a:defRPr/>
            </a:pPr>
            <a:r>
              <a:rPr lang="nb-NO" dirty="0"/>
              <a:t>F.eks. ICDP</a:t>
            </a:r>
          </a:p>
          <a:p>
            <a:pPr marL="228600" indent="-228600">
              <a:buFontTx/>
              <a:buAutoNum type="arabicPeriod"/>
              <a:defRPr/>
            </a:pPr>
            <a:r>
              <a:rPr lang="nb-NO" dirty="0"/>
              <a:t>Punkt 3 Lære en ferdighet, prosess, kreativt innhold, arbeide mot et mål (tegning, dans, drama, musikk, med mer) (Waaktaar, T. &amp; Christie, HJ. (2000)</a:t>
            </a:r>
          </a:p>
          <a:p>
            <a:pPr>
              <a:defRPr/>
            </a:pPr>
            <a:r>
              <a:rPr lang="nb-NO" dirty="0"/>
              <a:t>Punkt 4 viktig å bruke kroppen, </a:t>
            </a:r>
            <a:r>
              <a:rPr lang="nb-NO" dirty="0" err="1"/>
              <a:t>spes.</a:t>
            </a:r>
            <a:r>
              <a:rPr lang="nb-NO" dirty="0"/>
              <a:t> Hvis man ikke kan språket ennå, f.eks. forme bokstaver m kroppen,( EXIT-gruppe </a:t>
            </a:r>
            <a:r>
              <a:rPr lang="nb-NO" dirty="0" err="1"/>
              <a:t>evt</a:t>
            </a:r>
            <a:r>
              <a:rPr lang="nb-NO" dirty="0"/>
              <a:t>, si noe om bildet)</a:t>
            </a:r>
          </a:p>
          <a:p>
            <a:pPr>
              <a:defRPr/>
            </a:pPr>
            <a:r>
              <a:rPr lang="nb-NO" dirty="0"/>
              <a:t>5. pga. brudd i </a:t>
            </a:r>
            <a:r>
              <a:rPr lang="nb-NO" dirty="0" err="1"/>
              <a:t>sammenhengEn</a:t>
            </a:r>
            <a:r>
              <a:rPr lang="nb-NO" dirty="0"/>
              <a:t> før og nå, mange lever i et vakuum, viktig med kontinuitet og fremtidshåp, og styrket selvfølelse</a:t>
            </a:r>
          </a:p>
          <a:p>
            <a:pPr>
              <a:defRPr/>
            </a:pPr>
            <a:endParaRPr lang="nb-NO" dirty="0"/>
          </a:p>
          <a:p>
            <a:pPr>
              <a:defRPr/>
            </a:pPr>
            <a:r>
              <a:rPr lang="nb-NO" dirty="0"/>
              <a:t>Punkt 6 : En lærers vurdering av barnets fungering og hjelpebehov kan være betydningsfull i utlendingssaker, blant annet asylsaker og familiegjenforeningssaker. Lærer kan også henvise til videre kartlegging og/eller utredning hos Helsesykepleier, BUP, PPT, Barnevern.</a:t>
            </a:r>
          </a:p>
          <a:p>
            <a:pPr>
              <a:defRPr/>
            </a:pPr>
            <a:endParaRPr lang="nb-NO" dirty="0"/>
          </a:p>
          <a:p>
            <a:pPr>
              <a:defRPr/>
            </a:pPr>
            <a:r>
              <a:rPr lang="nb-NO" dirty="0"/>
              <a:t>7. </a:t>
            </a:r>
            <a:r>
              <a:rPr lang="nb-NO" dirty="0">
                <a:latin typeface="+mn-lt"/>
                <a:ea typeface="+mn-ea"/>
              </a:rPr>
              <a:t>påvirkning av egen situasjon og innflytelse (initiativ, planer og ønsker, skape mening)</a:t>
            </a:r>
          </a:p>
          <a:p>
            <a:pPr>
              <a:defRPr/>
            </a:pPr>
            <a:r>
              <a:rPr lang="nb-NO" dirty="0"/>
              <a:t>F.eks. mulighet for å påvirke politikk eller folks holdninger, f.eks. samarbeid m redd barna o.a. </a:t>
            </a:r>
          </a:p>
          <a:p>
            <a:pPr eaLnBrk="1" fontAlgn="auto" hangingPunct="1">
              <a:spcBef>
                <a:spcPts val="0"/>
              </a:spcBef>
              <a:spcAft>
                <a:spcPts val="0"/>
              </a:spcAft>
              <a:defRPr/>
            </a:pPr>
            <a:r>
              <a:rPr lang="nb-NO" dirty="0"/>
              <a:t>eksempel fra ungdomssamling fra Bosnia</a:t>
            </a:r>
          </a:p>
          <a:p>
            <a:pPr eaLnBrk="1" fontAlgn="auto" hangingPunct="1">
              <a:spcBef>
                <a:spcPts val="0"/>
              </a:spcBef>
              <a:spcAft>
                <a:spcPts val="0"/>
              </a:spcAft>
              <a:defRPr/>
            </a:pPr>
            <a:endParaRPr lang="nb-NO" dirty="0"/>
          </a:p>
          <a:p>
            <a:pPr eaLnBrk="1" fontAlgn="auto" hangingPunct="1">
              <a:spcBef>
                <a:spcPts val="0"/>
              </a:spcBef>
              <a:spcAft>
                <a:spcPts val="0"/>
              </a:spcAft>
              <a:defRPr/>
            </a:pPr>
            <a:r>
              <a:rPr lang="nb-NO" dirty="0" err="1"/>
              <a:t>Extra</a:t>
            </a:r>
            <a:r>
              <a:rPr lang="nb-NO" dirty="0"/>
              <a:t>: Kroppsorientert tilnærming til sosial samhandling i gruppe</a:t>
            </a:r>
          </a:p>
          <a:p>
            <a:pPr>
              <a:defRPr/>
            </a:pPr>
            <a:endParaRPr lang="en-US" dirty="0"/>
          </a:p>
        </p:txBody>
      </p:sp>
      <p:sp>
        <p:nvSpPr>
          <p:cNvPr id="109572" name="Plassholder for lysbildenummer 3">
            <a:extLst>
              <a:ext uri="{FF2B5EF4-FFF2-40B4-BE49-F238E27FC236}">
                <a16:creationId xmlns:a16="http://schemas.microsoft.com/office/drawing/2014/main" id="{587AB98F-976C-46FB-912B-5A6250CCB1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ED16F91-267A-4B43-A742-4F7028AE916B}" type="slidenum">
              <a:rPr lang="nb-NO" altLang="nb-NO" smtClean="0"/>
              <a:pPr/>
              <a:t>19</a:t>
            </a:fld>
            <a:endParaRPr lang="nb-NO" altLang="nb-NO"/>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Plassholder for lysbilde 1">
            <a:extLst>
              <a:ext uri="{FF2B5EF4-FFF2-40B4-BE49-F238E27FC236}">
                <a16:creationId xmlns:a16="http://schemas.microsoft.com/office/drawing/2014/main" id="{E3000E73-4C28-4CA3-B951-3FD55227BB54}"/>
              </a:ext>
            </a:extLst>
          </p:cNvPr>
          <p:cNvSpPr>
            <a:spLocks noGrp="1" noRot="1" noChangeAspect="1" noChangeArrowheads="1" noTextEdit="1"/>
          </p:cNvSpPr>
          <p:nvPr>
            <p:ph type="sldImg"/>
          </p:nvPr>
        </p:nvSpPr>
        <p:spPr>
          <a:ln/>
        </p:spPr>
      </p:sp>
      <p:sp>
        <p:nvSpPr>
          <p:cNvPr id="113667" name="Plassholder for notater 2">
            <a:extLst>
              <a:ext uri="{FF2B5EF4-FFF2-40B4-BE49-F238E27FC236}">
                <a16:creationId xmlns:a16="http://schemas.microsoft.com/office/drawing/2014/main" id="{72738E83-3F4E-4D9C-984C-6FBF2D070D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anose="020B0604020202020204" pitchFamily="34" charset="0"/>
              <a:ea typeface="ＭＳ Ｐゴシック" panose="020B0600070205080204" pitchFamily="34" charset="-128"/>
            </a:endParaRPr>
          </a:p>
        </p:txBody>
      </p:sp>
      <p:sp>
        <p:nvSpPr>
          <p:cNvPr id="113668" name="Plassholder for lysbildenummer 3">
            <a:extLst>
              <a:ext uri="{FF2B5EF4-FFF2-40B4-BE49-F238E27FC236}">
                <a16:creationId xmlns:a16="http://schemas.microsoft.com/office/drawing/2014/main" id="{FB0D1F80-A005-4BAB-8AEE-D8A0701827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48811C8-E4D0-45FD-853B-31915B97D397}" type="slidenum">
              <a:rPr lang="nb-NO" altLang="nb-NO" smtClean="0"/>
              <a:pPr/>
              <a:t>20</a:t>
            </a:fld>
            <a:endParaRPr lang="nb-NO" altLang="nb-N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lassholder for lysbilde 1">
            <a:extLst>
              <a:ext uri="{FF2B5EF4-FFF2-40B4-BE49-F238E27FC236}">
                <a16:creationId xmlns:a16="http://schemas.microsoft.com/office/drawing/2014/main" id="{44C2FABA-B28F-4247-B139-C7ADAB9B0705}"/>
              </a:ext>
            </a:extLst>
          </p:cNvPr>
          <p:cNvSpPr>
            <a:spLocks noGrp="1" noRot="1" noChangeAspect="1" noChangeArrowheads="1" noTextEdit="1"/>
          </p:cNvSpPr>
          <p:nvPr>
            <p:ph type="sldImg"/>
          </p:nvPr>
        </p:nvSpPr>
        <p:spPr>
          <a:ln/>
        </p:spPr>
      </p:sp>
      <p:sp>
        <p:nvSpPr>
          <p:cNvPr id="9219" name="Plassholder for notater 2">
            <a:extLst>
              <a:ext uri="{FF2B5EF4-FFF2-40B4-BE49-F238E27FC236}">
                <a16:creationId xmlns:a16="http://schemas.microsoft.com/office/drawing/2014/main" id="{74F7E7C9-319A-4B99-9ADA-4BC1E8E50E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anose="020B0604020202020204" pitchFamily="34" charset="0"/>
              <a:ea typeface="ＭＳ Ｐゴシック" panose="020B0600070205080204" pitchFamily="34" charset="-128"/>
            </a:endParaRPr>
          </a:p>
        </p:txBody>
      </p:sp>
      <p:sp>
        <p:nvSpPr>
          <p:cNvPr id="9220" name="Plassholder for lysbildenummer 3">
            <a:extLst>
              <a:ext uri="{FF2B5EF4-FFF2-40B4-BE49-F238E27FC236}">
                <a16:creationId xmlns:a16="http://schemas.microsoft.com/office/drawing/2014/main" id="{21553D06-601B-42E0-92FB-063F3EF6C2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08A71AB-CDDE-43D8-B91A-331C8799465B}" type="slidenum">
              <a:rPr lang="nb-NO" altLang="nb-NO" smtClean="0"/>
              <a:pPr/>
              <a:t>2</a:t>
            </a:fld>
            <a:endParaRPr lang="nb-NO" altLang="nb-NO"/>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Plassholder for lysbilde 1">
            <a:extLst>
              <a:ext uri="{FF2B5EF4-FFF2-40B4-BE49-F238E27FC236}">
                <a16:creationId xmlns:a16="http://schemas.microsoft.com/office/drawing/2014/main" id="{C2417039-8EAC-451F-AA90-55FEF0365573}"/>
              </a:ext>
            </a:extLst>
          </p:cNvPr>
          <p:cNvSpPr>
            <a:spLocks noGrp="1" noRot="1" noChangeAspect="1" noChangeArrowheads="1" noTextEdit="1"/>
          </p:cNvSpPr>
          <p:nvPr>
            <p:ph type="sldImg"/>
          </p:nvPr>
        </p:nvSpPr>
        <p:spPr>
          <a:ln/>
        </p:spPr>
      </p:sp>
      <p:sp>
        <p:nvSpPr>
          <p:cNvPr id="123907" name="Plassholder for notater 2">
            <a:extLst>
              <a:ext uri="{FF2B5EF4-FFF2-40B4-BE49-F238E27FC236}">
                <a16:creationId xmlns:a16="http://schemas.microsoft.com/office/drawing/2014/main" id="{61A8D7A0-511C-4A7F-AFBD-86085DB5EC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anose="020B0604020202020204" pitchFamily="34" charset="0"/>
              <a:ea typeface="ＭＳ Ｐゴシック" panose="020B0600070205080204" pitchFamily="34" charset="-128"/>
            </a:endParaRPr>
          </a:p>
        </p:txBody>
      </p:sp>
      <p:sp>
        <p:nvSpPr>
          <p:cNvPr id="123908" name="Plassholder for lysbildenummer 3">
            <a:extLst>
              <a:ext uri="{FF2B5EF4-FFF2-40B4-BE49-F238E27FC236}">
                <a16:creationId xmlns:a16="http://schemas.microsoft.com/office/drawing/2014/main" id="{733584F3-7DD1-476F-ABF1-DB033F83D8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85C4420-F956-4BFF-9FA8-247C5B11ABB5}" type="slidenum">
              <a:rPr lang="nb-NO" altLang="nb-NO" smtClean="0"/>
              <a:pPr/>
              <a:t>21</a:t>
            </a:fld>
            <a:endParaRPr lang="nb-NO" altLang="nb-NO"/>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Plassholder for lysbilde 1">
            <a:extLst>
              <a:ext uri="{FF2B5EF4-FFF2-40B4-BE49-F238E27FC236}">
                <a16:creationId xmlns:a16="http://schemas.microsoft.com/office/drawing/2014/main" id="{DD7E942C-A3B6-41F0-8B68-8F6411911475}"/>
              </a:ext>
            </a:extLst>
          </p:cNvPr>
          <p:cNvSpPr>
            <a:spLocks noGrp="1" noRot="1" noChangeAspect="1" noChangeArrowheads="1" noTextEdit="1"/>
          </p:cNvSpPr>
          <p:nvPr>
            <p:ph type="sldImg"/>
          </p:nvPr>
        </p:nvSpPr>
        <p:spPr>
          <a:ln/>
        </p:spPr>
      </p:sp>
      <p:sp>
        <p:nvSpPr>
          <p:cNvPr id="125955" name="Plassholder for notater 2">
            <a:extLst>
              <a:ext uri="{FF2B5EF4-FFF2-40B4-BE49-F238E27FC236}">
                <a16:creationId xmlns:a16="http://schemas.microsoft.com/office/drawing/2014/main" id="{68A2FA2C-6037-4E55-9F01-9021386DCD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anose="020B0604020202020204" pitchFamily="34" charset="0"/>
              <a:ea typeface="ＭＳ Ｐゴシック" panose="020B0600070205080204" pitchFamily="34" charset="-128"/>
            </a:endParaRPr>
          </a:p>
        </p:txBody>
      </p:sp>
      <p:sp>
        <p:nvSpPr>
          <p:cNvPr id="125956" name="Plassholder for lysbildenummer 3">
            <a:extLst>
              <a:ext uri="{FF2B5EF4-FFF2-40B4-BE49-F238E27FC236}">
                <a16:creationId xmlns:a16="http://schemas.microsoft.com/office/drawing/2014/main" id="{675908A9-5ADA-4ADE-817F-4C39DE721B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D73C540-FB64-44C5-937A-057AB228D3EB}" type="slidenum">
              <a:rPr lang="nb-NO" altLang="nb-NO" smtClean="0"/>
              <a:pPr/>
              <a:t>22</a:t>
            </a:fld>
            <a:endParaRPr lang="nb-NO" altLang="nb-NO"/>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Plassholder for lysbilde 1">
            <a:extLst>
              <a:ext uri="{FF2B5EF4-FFF2-40B4-BE49-F238E27FC236}">
                <a16:creationId xmlns:a16="http://schemas.microsoft.com/office/drawing/2014/main" id="{6CE824D4-476A-44C5-8B34-9B5C835EDFAA}"/>
              </a:ext>
            </a:extLst>
          </p:cNvPr>
          <p:cNvSpPr>
            <a:spLocks noGrp="1" noRot="1" noChangeAspect="1" noChangeArrowheads="1" noTextEdit="1"/>
          </p:cNvSpPr>
          <p:nvPr>
            <p:ph type="sldImg"/>
          </p:nvPr>
        </p:nvSpPr>
        <p:spPr>
          <a:ln/>
        </p:spPr>
      </p:sp>
      <p:sp>
        <p:nvSpPr>
          <p:cNvPr id="128003" name="Plassholder for notater 2">
            <a:extLst>
              <a:ext uri="{FF2B5EF4-FFF2-40B4-BE49-F238E27FC236}">
                <a16:creationId xmlns:a16="http://schemas.microsoft.com/office/drawing/2014/main" id="{7D16385A-33B5-445D-8906-64F44C3A38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anose="020B0604020202020204" pitchFamily="34" charset="0"/>
              <a:ea typeface="ＭＳ Ｐゴシック" panose="020B0600070205080204" pitchFamily="34" charset="-128"/>
            </a:endParaRPr>
          </a:p>
        </p:txBody>
      </p:sp>
      <p:sp>
        <p:nvSpPr>
          <p:cNvPr id="128004" name="Plassholder for lysbildenummer 3">
            <a:extLst>
              <a:ext uri="{FF2B5EF4-FFF2-40B4-BE49-F238E27FC236}">
                <a16:creationId xmlns:a16="http://schemas.microsoft.com/office/drawing/2014/main" id="{F3686EC1-F59E-4943-BAB5-6FEC55B432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F337312-DBAB-4F18-B898-048C0775B739}" type="slidenum">
              <a:rPr lang="nb-NO" altLang="nb-NO" smtClean="0"/>
              <a:pPr/>
              <a:t>25</a:t>
            </a:fld>
            <a:endParaRPr lang="nb-NO" altLang="nb-NO"/>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Plassholder for lysbilde 1">
            <a:extLst>
              <a:ext uri="{FF2B5EF4-FFF2-40B4-BE49-F238E27FC236}">
                <a16:creationId xmlns:a16="http://schemas.microsoft.com/office/drawing/2014/main" id="{C2FBACFF-C8A4-42A9-843F-E6A69F9981ED}"/>
              </a:ext>
            </a:extLst>
          </p:cNvPr>
          <p:cNvSpPr>
            <a:spLocks noGrp="1" noRot="1" noChangeAspect="1" noChangeArrowheads="1" noTextEdit="1"/>
          </p:cNvSpPr>
          <p:nvPr>
            <p:ph type="sldImg"/>
          </p:nvPr>
        </p:nvSpPr>
        <p:spPr>
          <a:xfrm>
            <a:off x="-293688" y="0"/>
            <a:ext cx="7137401" cy="4016375"/>
          </a:xfrm>
          <a:ln/>
        </p:spPr>
      </p:sp>
      <p:sp>
        <p:nvSpPr>
          <p:cNvPr id="131075" name="Plassholder for notater 2">
            <a:extLst>
              <a:ext uri="{FF2B5EF4-FFF2-40B4-BE49-F238E27FC236}">
                <a16:creationId xmlns:a16="http://schemas.microsoft.com/office/drawing/2014/main" id="{E732659B-80BF-49BE-AB7B-EECF4208600A}"/>
              </a:ext>
            </a:extLst>
          </p:cNvPr>
          <p:cNvSpPr>
            <a:spLocks noGrp="1"/>
          </p:cNvSpPr>
          <p:nvPr>
            <p:ph type="body" idx="1"/>
          </p:nvPr>
        </p:nvSpPr>
        <p:spPr>
          <a:xfrm>
            <a:off x="91994" y="4016755"/>
            <a:ext cx="6366231" cy="65449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b-NO" altLang="nb-NO">
                <a:latin typeface="Arial" panose="020B0604020202020204" pitchFamily="34" charset="0"/>
                <a:ea typeface="ＭＳ Ｐゴシック" panose="020B0600070205080204" pitchFamily="34" charset="-128"/>
              </a:rPr>
              <a:t>For flyktninger har adskillelsen som regel vært ufrivillig og uønsket. </a:t>
            </a:r>
          </a:p>
          <a:p>
            <a:r>
              <a:rPr lang="nb-NO" altLang="nb-NO">
                <a:latin typeface="Arial" panose="020B0604020202020204" pitchFamily="34" charset="0"/>
                <a:ea typeface="ＭＳ Ｐゴシック" panose="020B0600070205080204" pitchFamily="34" charset="-128"/>
              </a:rPr>
              <a:t>Mange flyktningfamilier har erfaring med at de har blitt atskilt eller borte fra hverandre i forbindelse med krig, katastrofer eller flukt. Familiemedlemmene kan sitte med svært forskjellige erfaringer og gjenforening etter flere år kan innebære store utfordringer og omstillinger. RVTS Midt har i samarbeid med Flyktningehelseteamet i Trondheim kommune, Psykologisk institutt, UiO og Institutt for sosialt arbeid og helsevitenskap, NTNU, utarbeidet et veiledningshefte for forebyggende familiesamtaler. Heftet er beregnet på ansatte i helse- og sosialtjenesten som møter familier som blir gjenforent, men er også spesielt relevant for ansatte på familievernkontor.</a:t>
            </a:r>
          </a:p>
          <a:p>
            <a:endParaRPr lang="nb-NO" altLang="nb-NO">
              <a:latin typeface="Arial" panose="020B0604020202020204" pitchFamily="34" charset="0"/>
              <a:ea typeface="ＭＳ Ｐゴシック" panose="020B0600070205080204" pitchFamily="34" charset="-128"/>
            </a:endParaRPr>
          </a:p>
          <a:p>
            <a:r>
              <a:rPr lang="nb-NO" altLang="nb-NO">
                <a:latin typeface="Arial" panose="020B0604020202020204" pitchFamily="34" charset="0"/>
                <a:ea typeface="ＭＳ Ｐゴシック" panose="020B0600070205080204" pitchFamily="34" charset="-128"/>
              </a:rPr>
              <a:t>Gjenforening etter mange års adskillelse kan være vanskelig</a:t>
            </a:r>
          </a:p>
          <a:p>
            <a:r>
              <a:rPr lang="nb-NO" altLang="nb-NO">
                <a:latin typeface="Arial" panose="020B0604020202020204" pitchFamily="34" charset="0"/>
                <a:ea typeface="ＭＳ Ｐゴシック" panose="020B0600070205080204" pitchFamily="34" charset="-128"/>
              </a:rPr>
              <a:t>Fokus på det som kan forebygge problemene</a:t>
            </a:r>
          </a:p>
          <a:p>
            <a:r>
              <a:rPr lang="nb-NO" altLang="nb-NO">
                <a:latin typeface="Arial" panose="020B0604020202020204" pitchFamily="34" charset="0"/>
                <a:ea typeface="ＭＳ Ｐゴシック" panose="020B0600070205080204" pitchFamily="34" charset="-128"/>
              </a:rPr>
              <a:t>For å hindre at familier splittes på nytt</a:t>
            </a:r>
          </a:p>
          <a:p>
            <a:endParaRPr lang="nb-NO" altLang="nb-NO">
              <a:latin typeface="Arial" panose="020B0604020202020204" pitchFamily="34" charset="0"/>
              <a:ea typeface="ＭＳ Ｐゴシック" panose="020B0600070205080204" pitchFamily="34" charset="-128"/>
            </a:endParaRPr>
          </a:p>
          <a:p>
            <a:r>
              <a:rPr lang="nb-NO" altLang="nb-NO">
                <a:latin typeface="Arial" panose="020B0604020202020204" pitchFamily="34" charset="0"/>
                <a:ea typeface="ＭＳ Ｐゴシック" panose="020B0600070205080204" pitchFamily="34" charset="-128"/>
              </a:rPr>
              <a:t>Familiemedlemmer kan ha veldig ulike erfaringer i adskillelsesperioden. </a:t>
            </a:r>
          </a:p>
          <a:p>
            <a:r>
              <a:rPr lang="nb-NO" altLang="nb-NO">
                <a:latin typeface="Arial" panose="020B0604020202020204" pitchFamily="34" charset="0"/>
                <a:ea typeface="ＭＳ Ｐゴシック" panose="020B0600070205080204" pitchFamily="34" charset="-128"/>
              </a:rPr>
              <a:t>Å komme tilbake til et vanlig familieliv i et nytt land kan kreve store omstillinger.</a:t>
            </a:r>
          </a:p>
          <a:p>
            <a:r>
              <a:rPr lang="nb-NO" altLang="nb-NO">
                <a:latin typeface="Arial" panose="020B0604020202020204" pitchFamily="34" charset="0"/>
                <a:ea typeface="ＭＳ Ｐゴシック" panose="020B0600070205080204" pitchFamily="34" charset="-128"/>
              </a:rPr>
              <a:t>Gleden over gjensynet kan fort gå over i problemer og utfordringer med å tilpasse seg hverandre. </a:t>
            </a:r>
          </a:p>
          <a:p>
            <a:endParaRPr lang="nb-NO" altLang="nb-NO">
              <a:latin typeface="Arial" panose="020B0604020202020204" pitchFamily="34" charset="0"/>
              <a:ea typeface="ＭＳ Ｐゴシック" panose="020B0600070205080204" pitchFamily="34" charset="-128"/>
            </a:endParaRPr>
          </a:p>
          <a:p>
            <a:r>
              <a:rPr lang="nb-NO" altLang="nb-NO">
                <a:latin typeface="Arial" panose="020B0604020202020204" pitchFamily="34" charset="0"/>
                <a:ea typeface="ＭＳ Ｐゴシック" panose="020B0600070205080204" pitchFamily="34" charset="-128"/>
              </a:rPr>
              <a:t>Kanskje ikke hatt kontakt eller vist om de andre var i live</a:t>
            </a:r>
          </a:p>
          <a:p>
            <a:r>
              <a:rPr lang="nb-NO" altLang="nb-NO">
                <a:latin typeface="Arial" panose="020B0604020202020204" pitchFamily="34" charset="0"/>
                <a:ea typeface="ＭＳ Ｐゴシック" panose="020B0600070205080204" pitchFamily="34" charset="-128"/>
              </a:rPr>
              <a:t>Ikke  vite når eller om de andre får komme</a:t>
            </a:r>
          </a:p>
          <a:p>
            <a:r>
              <a:rPr lang="nb-NO" altLang="nb-NO">
                <a:latin typeface="Arial" panose="020B0604020202020204" pitchFamily="34" charset="0"/>
                <a:ea typeface="ＭＳ Ｐゴシック" panose="020B0600070205080204" pitchFamily="34" charset="-128"/>
              </a:rPr>
              <a:t>Innsatsen som ble gjort for familiegjenforening</a:t>
            </a:r>
          </a:p>
          <a:p>
            <a:endParaRPr lang="nb-NO" altLang="nb-NO">
              <a:latin typeface="Arial" panose="020B0604020202020204" pitchFamily="34" charset="0"/>
              <a:ea typeface="ＭＳ Ｐゴシック" panose="020B0600070205080204" pitchFamily="34" charset="-128"/>
            </a:endParaRPr>
          </a:p>
          <a:p>
            <a:r>
              <a:rPr lang="nb-NO" altLang="nb-NO">
                <a:latin typeface="Arial" panose="020B0604020202020204" pitchFamily="34" charset="0"/>
                <a:ea typeface="ＭＳ Ｐゴシック" panose="020B0600070205080204" pitchFamily="34" charset="-128"/>
              </a:rPr>
              <a:t>Han var et barn da jeg forlot ham. Nå har jeg fått en voksen sønn. (mor) </a:t>
            </a:r>
          </a:p>
          <a:p>
            <a:r>
              <a:rPr lang="nb-NO" altLang="nb-NO">
                <a:latin typeface="Arial" panose="020B0604020202020204" pitchFamily="34" charset="0"/>
                <a:ea typeface="ＭＳ Ｐゴシック" panose="020B0600070205080204" pitchFamily="34" charset="-128"/>
              </a:rPr>
              <a:t>Det skulle gå 6 år fra de ble adskilt til gjenforening. </a:t>
            </a:r>
          </a:p>
          <a:p>
            <a:r>
              <a:rPr lang="nb-NO" altLang="nb-NO">
                <a:latin typeface="Arial" panose="020B0604020202020204" pitchFamily="34" charset="0"/>
                <a:ea typeface="ＭＳ Ｐゴシック" panose="020B0600070205080204" pitchFamily="34" charset="-128"/>
              </a:rPr>
              <a:t>Temaet normale reaksjoner på unormale hendelser kan gjøre det lettere å snakke om de ulike erfaringene i en felles forståelsesramme. </a:t>
            </a:r>
          </a:p>
          <a:p>
            <a:endParaRPr lang="nb-NO" altLang="nb-NO">
              <a:latin typeface="Arial" panose="020B0604020202020204" pitchFamily="34" charset="0"/>
              <a:ea typeface="ＭＳ Ｐゴシック" panose="020B0600070205080204" pitchFamily="34" charset="-128"/>
            </a:endParaRPr>
          </a:p>
          <a:p>
            <a:endParaRPr lang="nb-NO" altLang="nb-NO">
              <a:latin typeface="Arial" panose="020B0604020202020204" pitchFamily="34" charset="0"/>
              <a:ea typeface="ＭＳ Ｐゴシック" panose="020B0600070205080204" pitchFamily="34" charset="-128"/>
            </a:endParaRPr>
          </a:p>
        </p:txBody>
      </p:sp>
      <p:sp>
        <p:nvSpPr>
          <p:cNvPr id="131076" name="Plassholder for lysbildenummer 3">
            <a:extLst>
              <a:ext uri="{FF2B5EF4-FFF2-40B4-BE49-F238E27FC236}">
                <a16:creationId xmlns:a16="http://schemas.microsoft.com/office/drawing/2014/main" id="{DE6E57D9-D80B-4999-AF98-C98AA09F15F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63EC5A3-829B-400B-B7BB-0142532E4868}" type="slidenum">
              <a:rPr lang="nb-NO" altLang="nb-NO" smtClean="0"/>
              <a:pPr/>
              <a:t>27</a:t>
            </a:fld>
            <a:endParaRPr lang="nb-NO" altLang="nb-NO"/>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Plassholder for lysbilde 1">
            <a:extLst>
              <a:ext uri="{FF2B5EF4-FFF2-40B4-BE49-F238E27FC236}">
                <a16:creationId xmlns:a16="http://schemas.microsoft.com/office/drawing/2014/main" id="{65BB5A2E-6757-4B35-8677-083893A0CBCB}"/>
              </a:ext>
            </a:extLst>
          </p:cNvPr>
          <p:cNvSpPr>
            <a:spLocks noGrp="1" noRot="1" noChangeAspect="1" noChangeArrowheads="1" noTextEdit="1"/>
          </p:cNvSpPr>
          <p:nvPr>
            <p:ph type="sldImg"/>
          </p:nvPr>
        </p:nvSpPr>
        <p:spPr>
          <a:ln/>
        </p:spPr>
      </p:sp>
      <p:sp>
        <p:nvSpPr>
          <p:cNvPr id="133123" name="Plassholder for notater 2">
            <a:extLst>
              <a:ext uri="{FF2B5EF4-FFF2-40B4-BE49-F238E27FC236}">
                <a16:creationId xmlns:a16="http://schemas.microsoft.com/office/drawing/2014/main" id="{6D42227F-9F4A-48C8-952A-9244DAA024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anose="020B0604020202020204" pitchFamily="34" charset="0"/>
              <a:ea typeface="ＭＳ Ｐゴシック" panose="020B0600070205080204" pitchFamily="34" charset="-128"/>
            </a:endParaRPr>
          </a:p>
        </p:txBody>
      </p:sp>
      <p:sp>
        <p:nvSpPr>
          <p:cNvPr id="133124" name="Plassholder for lysbildenummer 3">
            <a:extLst>
              <a:ext uri="{FF2B5EF4-FFF2-40B4-BE49-F238E27FC236}">
                <a16:creationId xmlns:a16="http://schemas.microsoft.com/office/drawing/2014/main" id="{C7C862E7-4EB8-4BD2-9360-9926A7C299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2A4E29B-7C6B-4BC4-B0D0-8C7A758EA30B}" type="slidenum">
              <a:rPr lang="nb-NO" altLang="nb-NO" smtClean="0"/>
              <a:pPr/>
              <a:t>28</a:t>
            </a:fld>
            <a:endParaRPr lang="nb-NO" altLang="nb-NO"/>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Plassholder for lysbilde 1">
            <a:extLst>
              <a:ext uri="{FF2B5EF4-FFF2-40B4-BE49-F238E27FC236}">
                <a16:creationId xmlns:a16="http://schemas.microsoft.com/office/drawing/2014/main" id="{BACBD583-EA5E-4268-A9AD-673BF434D8A6}"/>
              </a:ext>
            </a:extLst>
          </p:cNvPr>
          <p:cNvSpPr>
            <a:spLocks noGrp="1" noRot="1" noChangeAspect="1" noChangeArrowheads="1" noTextEdit="1"/>
          </p:cNvSpPr>
          <p:nvPr>
            <p:ph type="sldImg"/>
          </p:nvPr>
        </p:nvSpPr>
        <p:spPr>
          <a:ln/>
        </p:spPr>
      </p:sp>
      <p:sp>
        <p:nvSpPr>
          <p:cNvPr id="61443" name="Plassholder for notater 2">
            <a:extLst>
              <a:ext uri="{FF2B5EF4-FFF2-40B4-BE49-F238E27FC236}">
                <a16:creationId xmlns:a16="http://schemas.microsoft.com/office/drawing/2014/main" id="{C4CBD5FD-5439-4ADE-AC1D-8A75525242D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anose="020B0604020202020204" pitchFamily="34" charset="0"/>
            </a:endParaRPr>
          </a:p>
        </p:txBody>
      </p:sp>
      <p:sp>
        <p:nvSpPr>
          <p:cNvPr id="61444" name="Plassholder for lysbildenummer 3">
            <a:extLst>
              <a:ext uri="{FF2B5EF4-FFF2-40B4-BE49-F238E27FC236}">
                <a16:creationId xmlns:a16="http://schemas.microsoft.com/office/drawing/2014/main" id="{7932A28A-A7F0-42A8-9652-8E0E84B07D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2C5C1F3D-510B-40B3-AB2F-3ABC2D8A60C2}" type="slidenum">
              <a:rPr lang="nb-NO" altLang="nb-NO" sz="1200" smtClean="0"/>
              <a:pPr/>
              <a:t>29</a:t>
            </a:fld>
            <a:endParaRPr lang="nb-NO" altLang="nb-NO"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725951F-CFF6-4CAC-ACD1-43D7FB0FA900}" type="slidenum">
              <a:rPr lang="nb-NO" smtClean="0"/>
              <a:t>30</a:t>
            </a:fld>
            <a:endParaRPr lang="nb-NO"/>
          </a:p>
        </p:txBody>
      </p:sp>
    </p:spTree>
    <p:extLst>
      <p:ext uri="{BB962C8B-B14F-4D97-AF65-F5344CB8AC3E}">
        <p14:creationId xmlns:p14="http://schemas.microsoft.com/office/powerpoint/2010/main" val="3136142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06D8113E-4A88-45E8-A86A-82CB4BCBBF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48960FA-9FCC-473B-9E99-807E3D4B5567}" type="slidenum">
              <a:rPr lang="nb-NO" altLang="nb-NO" smtClean="0">
                <a:latin typeface="Times New Roman" panose="02020603050405020304" pitchFamily="18" charset="0"/>
              </a:rPr>
              <a:pPr/>
              <a:t>3</a:t>
            </a:fld>
            <a:endParaRPr lang="nb-NO" altLang="nb-NO">
              <a:latin typeface="Times New Roman" panose="02020603050405020304" pitchFamily="18" charset="0"/>
            </a:endParaRPr>
          </a:p>
        </p:txBody>
      </p:sp>
      <p:sp>
        <p:nvSpPr>
          <p:cNvPr id="17411" name="Rectangle 2">
            <a:extLst>
              <a:ext uri="{FF2B5EF4-FFF2-40B4-BE49-F238E27FC236}">
                <a16:creationId xmlns:a16="http://schemas.microsoft.com/office/drawing/2014/main" id="{15DD2401-4088-43D6-A677-4307EAB9E18A}"/>
              </a:ext>
            </a:extLst>
          </p:cNvPr>
          <p:cNvSpPr>
            <a:spLocks noGrp="1" noRot="1" noChangeAspect="1" noChangeArrowheads="1" noTextEdit="1"/>
          </p:cNvSpPr>
          <p:nvPr>
            <p:ph type="sldImg"/>
          </p:nvPr>
        </p:nvSpPr>
        <p:spPr>
          <a:xfrm>
            <a:off x="-254000" y="819150"/>
            <a:ext cx="7124700" cy="4008438"/>
          </a:xfrm>
          <a:ln/>
        </p:spPr>
      </p:sp>
      <p:sp>
        <p:nvSpPr>
          <p:cNvPr id="12292" name="Rectangle 3">
            <a:extLst>
              <a:ext uri="{FF2B5EF4-FFF2-40B4-BE49-F238E27FC236}">
                <a16:creationId xmlns:a16="http://schemas.microsoft.com/office/drawing/2014/main" id="{CC3B5477-885B-4299-A5AC-91FBFFF1057D}"/>
              </a:ext>
            </a:extLst>
          </p:cNvPr>
          <p:cNvSpPr>
            <a:spLocks noGrp="1" noChangeArrowheads="1"/>
          </p:cNvSpPr>
          <p:nvPr>
            <p:ph type="body" idx="1"/>
          </p:nvPr>
        </p:nvSpPr>
        <p:spPr>
          <a:xfrm>
            <a:off x="893425" y="5073615"/>
            <a:ext cx="4828856" cy="4746451"/>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nb-NO" dirty="0"/>
              <a:t>I offentlig </a:t>
            </a:r>
            <a:r>
              <a:rPr lang="nb-NO" dirty="0">
                <a:hlinkClick r:id="rId3"/>
              </a:rPr>
              <a:t>statistikk</a:t>
            </a:r>
            <a:r>
              <a:rPr lang="nb-NO" dirty="0"/>
              <a:t> er innvandrere definert som personer som er født i utlandet av to utenlandskfødte foreldre (og fire utenlandskfødte besteforeldre) og som på et tidspunkt har </a:t>
            </a:r>
            <a:r>
              <a:rPr lang="nb-NO" dirty="0">
                <a:hlinkClick r:id="rId4"/>
              </a:rPr>
              <a:t>innvandret</a:t>
            </a:r>
            <a:r>
              <a:rPr lang="nb-NO" dirty="0"/>
              <a:t> til Norge. </a:t>
            </a:r>
            <a:endParaRPr lang="nb-NO" altLang="nb-NO" b="1" dirty="0">
              <a:latin typeface="Arial" panose="020B0604020202020204" pitchFamily="34" charset="0"/>
              <a:ea typeface="ＭＳ Ｐゴシック" panose="020B0600070205080204" pitchFamily="34" charset="-128"/>
            </a:endParaRPr>
          </a:p>
          <a:p>
            <a:pPr>
              <a:defRPr/>
            </a:pPr>
            <a:r>
              <a:rPr lang="nb-NO" b="1" dirty="0"/>
              <a:t>Flyktninger, asylsøkere, innvandrere, migranter </a:t>
            </a:r>
          </a:p>
          <a:p>
            <a:pPr>
              <a:defRPr/>
            </a:pPr>
            <a:r>
              <a:rPr lang="nb-NO" dirty="0"/>
              <a:t>I debatten om innvandringspolitikken blandes iblant begrepene </a:t>
            </a:r>
            <a:r>
              <a:rPr lang="nb-NO" dirty="0">
                <a:hlinkClick r:id="rId5"/>
              </a:rPr>
              <a:t>innvandrer</a:t>
            </a:r>
            <a:r>
              <a:rPr lang="nb-NO" dirty="0"/>
              <a:t>, </a:t>
            </a:r>
            <a:r>
              <a:rPr lang="nb-NO" dirty="0">
                <a:hlinkClick r:id="rId6"/>
              </a:rPr>
              <a:t>migrant</a:t>
            </a:r>
            <a:r>
              <a:rPr lang="nb-NO" dirty="0"/>
              <a:t>, </a:t>
            </a:r>
            <a:r>
              <a:rPr lang="nb-NO" dirty="0">
                <a:hlinkClick r:id="rId7"/>
              </a:rPr>
              <a:t>flyktning</a:t>
            </a:r>
            <a:r>
              <a:rPr lang="nb-NO" dirty="0"/>
              <a:t> og </a:t>
            </a:r>
            <a:r>
              <a:rPr lang="nb-NO" dirty="0">
                <a:hlinkClick r:id="rId8"/>
              </a:rPr>
              <a:t>asylsøker</a:t>
            </a:r>
            <a:r>
              <a:rPr lang="nb-NO" dirty="0"/>
              <a:t>. Både flyktninger, asylsøkere og andre migranter er å regne som innvandrere dersom de flytter inn i landet. Innvandrere/migranter omfatter også for eksempel arbeidsinnvandrere, familieinnvandrere og utdanningsinnvandrere.</a:t>
            </a:r>
          </a:p>
          <a:p>
            <a:pPr>
              <a:defRPr/>
            </a:pPr>
            <a:r>
              <a:rPr lang="nb-NO" dirty="0"/>
              <a:t>Flyktninger omfatter både </a:t>
            </a:r>
            <a:r>
              <a:rPr lang="nb-NO" dirty="0">
                <a:hlinkClick r:id="rId9"/>
              </a:rPr>
              <a:t>overføringsflyktninger</a:t>
            </a:r>
            <a:r>
              <a:rPr lang="nb-NO" dirty="0"/>
              <a:t>, også kalt kvoteflyktninger, og </a:t>
            </a:r>
            <a:r>
              <a:rPr lang="nb-NO" dirty="0">
                <a:hlinkClick r:id="rId10"/>
              </a:rPr>
              <a:t>asylsøkere</a:t>
            </a:r>
            <a:r>
              <a:rPr lang="nb-NO" dirty="0"/>
              <a:t> som har fått innvilget beskyttelse (asyl</a:t>
            </a:r>
          </a:p>
          <a:p>
            <a:pPr eaLnBrk="1" hangingPunct="1">
              <a:defRPr/>
            </a:pPr>
            <a:endParaRPr lang="nn-NO" altLang="nb-NO" b="1" dirty="0">
              <a:latin typeface="Arial" panose="020B0604020202020204" pitchFamily="34" charset="0"/>
              <a:ea typeface="ＭＳ Ｐゴシック" panose="020B0600070205080204" pitchFamily="34" charset="-128"/>
            </a:endParaRPr>
          </a:p>
          <a:p>
            <a:pPr eaLnBrk="1" hangingPunct="1">
              <a:defRPr/>
            </a:pPr>
            <a:endParaRPr lang="nn-NO" altLang="nb-NO" b="1" dirty="0">
              <a:latin typeface="Arial" panose="020B0604020202020204" pitchFamily="34" charset="0"/>
              <a:ea typeface="ＭＳ Ｐゴシック" panose="020B0600070205080204" pitchFamily="34" charset="-128"/>
            </a:endParaRPr>
          </a:p>
          <a:p>
            <a:pPr eaLnBrk="1" hangingPunct="1">
              <a:defRPr/>
            </a:pPr>
            <a:r>
              <a:rPr lang="nn-NO" altLang="nb-NO" b="1" dirty="0">
                <a:latin typeface="Arial" panose="020B0604020202020204" pitchFamily="34" charset="0"/>
                <a:ea typeface="ＭＳ Ｐゴシック" panose="020B0600070205080204" pitchFamily="34" charset="-128"/>
              </a:rPr>
              <a:t>Vi har mange </a:t>
            </a:r>
            <a:r>
              <a:rPr lang="nn-NO" altLang="nb-NO" b="1" dirty="0" err="1">
                <a:latin typeface="Arial" panose="020B0604020202020204" pitchFamily="34" charset="0"/>
                <a:ea typeface="ＭＳ Ｐゴシック" panose="020B0600070205080204" pitchFamily="34" charset="-128"/>
              </a:rPr>
              <a:t>inndelinger</a:t>
            </a:r>
            <a:r>
              <a:rPr lang="nn-NO" altLang="nb-NO" b="1" dirty="0">
                <a:latin typeface="Arial" panose="020B0604020202020204" pitchFamily="34" charset="0"/>
                <a:ea typeface="ＭＳ Ｐゴシック" panose="020B0600070205080204" pitchFamily="34" charset="-128"/>
              </a:rPr>
              <a:t> juridisk og i forhold til </a:t>
            </a:r>
            <a:r>
              <a:rPr lang="nn-NO" altLang="nb-NO" b="1" dirty="0" err="1">
                <a:latin typeface="Arial" panose="020B0604020202020204" pitchFamily="34" charset="0"/>
                <a:ea typeface="ＭＳ Ｐゴシック" panose="020B0600070205080204" pitchFamily="34" charset="-128"/>
              </a:rPr>
              <a:t>rettigheter</a:t>
            </a:r>
            <a:r>
              <a:rPr lang="nn-NO" altLang="nb-NO" b="1" dirty="0">
                <a:latin typeface="Arial" panose="020B0604020202020204" pitchFamily="34" charset="0"/>
                <a:ea typeface="ＭＳ Ｐゴシック" panose="020B0600070205080204" pitchFamily="34" charset="-128"/>
              </a:rPr>
              <a:t> i Norge, men de som føler seg som en flyktning, er det. </a:t>
            </a:r>
          </a:p>
          <a:p>
            <a:pPr eaLnBrk="1" hangingPunct="1">
              <a:defRPr/>
            </a:pPr>
            <a:r>
              <a:rPr lang="nn-NO" altLang="nb-NO" dirty="0" err="1">
                <a:latin typeface="Arial" panose="020B0604020202020204" pitchFamily="34" charset="0"/>
                <a:ea typeface="ＭＳ Ｐゴシック" panose="020B0600070205080204" pitchFamily="34" charset="-128"/>
              </a:rPr>
              <a:t>Skiller</a:t>
            </a:r>
            <a:r>
              <a:rPr lang="nn-NO" altLang="nb-NO" dirty="0">
                <a:latin typeface="Arial" panose="020B0604020202020204" pitchFamily="34" charset="0"/>
                <a:ea typeface="ＭＳ Ｐゴシック" panose="020B0600070205080204" pitchFamily="34" charset="-128"/>
              </a:rPr>
              <a:t> mellom </a:t>
            </a:r>
            <a:r>
              <a:rPr lang="nn-NO" altLang="nb-NO" dirty="0" err="1">
                <a:latin typeface="Arial" panose="020B0604020202020204" pitchFamily="34" charset="0"/>
                <a:ea typeface="ＭＳ Ｐゴシック" panose="020B0600070205080204" pitchFamily="34" charset="-128"/>
              </a:rPr>
              <a:t>enslig</a:t>
            </a:r>
            <a:r>
              <a:rPr lang="nn-NO" altLang="nb-NO" dirty="0">
                <a:latin typeface="Arial" panose="020B0604020202020204" pitchFamily="34" charset="0"/>
                <a:ea typeface="ＭＳ Ｐゴシック" panose="020B0600070205080204" pitchFamily="34" charset="-128"/>
              </a:rPr>
              <a:t> mindreårige </a:t>
            </a:r>
            <a:r>
              <a:rPr lang="nn-NO" altLang="nb-NO" dirty="0" err="1">
                <a:latin typeface="Arial" panose="020B0604020202020204" pitchFamily="34" charset="0"/>
                <a:ea typeface="ＭＳ Ｐゴシック" panose="020B0600070205080204" pitchFamily="34" charset="-128"/>
              </a:rPr>
              <a:t>asylsøkere</a:t>
            </a:r>
            <a:r>
              <a:rPr lang="nn-NO" altLang="nb-NO" dirty="0">
                <a:latin typeface="Arial" panose="020B0604020202020204" pitchFamily="34" charset="0"/>
                <a:ea typeface="ＭＳ Ｐゴシック" panose="020B0600070205080204" pitchFamily="34" charset="-128"/>
              </a:rPr>
              <a:t> som er under eller over 15 år. UDI har ansvar for de mellom 15-18 år, de </a:t>
            </a:r>
            <a:r>
              <a:rPr lang="nn-NO" altLang="nb-NO" dirty="0" err="1">
                <a:latin typeface="Arial" panose="020B0604020202020204" pitchFamily="34" charset="0"/>
                <a:ea typeface="ＭＳ Ｐゴシック" panose="020B0600070205080204" pitchFamily="34" charset="-128"/>
              </a:rPr>
              <a:t>plasseres</a:t>
            </a:r>
            <a:r>
              <a:rPr lang="nn-NO" altLang="nb-NO" dirty="0">
                <a:latin typeface="Arial" panose="020B0604020202020204" pitchFamily="34" charset="0"/>
                <a:ea typeface="ＭＳ Ｐゴシック" panose="020B0600070205080204" pitchFamily="34" charset="-128"/>
              </a:rPr>
              <a:t> i ordinære asylmottak eller egne </a:t>
            </a:r>
            <a:r>
              <a:rPr lang="nn-NO" altLang="nb-NO" dirty="0" err="1">
                <a:latin typeface="Arial" panose="020B0604020202020204" pitchFamily="34" charset="0"/>
                <a:ea typeface="ＭＳ Ｐゴシック" panose="020B0600070205080204" pitchFamily="34" charset="-128"/>
              </a:rPr>
              <a:t>avdelinger</a:t>
            </a:r>
            <a:r>
              <a:rPr lang="nn-NO" altLang="nb-NO" dirty="0">
                <a:latin typeface="Arial" panose="020B0604020202020204" pitchFamily="34" charset="0"/>
                <a:ea typeface="ＭＳ Ｐゴシック" panose="020B0600070205080204" pitchFamily="34" charset="-128"/>
              </a:rPr>
              <a:t> i ordinære tiltak. </a:t>
            </a:r>
            <a:r>
              <a:rPr lang="nn-NO" altLang="nb-NO" dirty="0" err="1">
                <a:latin typeface="Arial" panose="020B0604020202020204" pitchFamily="34" charset="0"/>
                <a:ea typeface="ＭＳ Ｐゴシック" panose="020B0600070205080204" pitchFamily="34" charset="-128"/>
              </a:rPr>
              <a:t>Bufetat</a:t>
            </a:r>
            <a:r>
              <a:rPr lang="nn-NO" altLang="nb-NO" dirty="0">
                <a:latin typeface="Arial" panose="020B0604020202020204" pitchFamily="34" charset="0"/>
                <a:ea typeface="ＭＳ Ｐゴシック" panose="020B0600070205080204" pitchFamily="34" charset="-128"/>
              </a:rPr>
              <a:t> har ansvar for de under 15 år. De får </a:t>
            </a:r>
            <a:r>
              <a:rPr lang="nn-NO" altLang="nb-NO" dirty="0" err="1">
                <a:latin typeface="Arial" panose="020B0604020202020204" pitchFamily="34" charset="0"/>
                <a:ea typeface="ＭＳ Ｐゴシック" panose="020B0600070205080204" pitchFamily="34" charset="-128"/>
              </a:rPr>
              <a:t>tilbud</a:t>
            </a:r>
            <a:r>
              <a:rPr lang="nn-NO" altLang="nb-NO" dirty="0">
                <a:latin typeface="Arial" panose="020B0604020202020204" pitchFamily="34" charset="0"/>
                <a:ea typeface="ＭＳ Ｐゴシック" panose="020B0600070205080204" pitchFamily="34" charset="-128"/>
              </a:rPr>
              <a:t> om å bo på omsorgssenter. </a:t>
            </a:r>
          </a:p>
          <a:p>
            <a:pPr eaLnBrk="1" hangingPunct="1">
              <a:defRPr/>
            </a:pPr>
            <a:endParaRPr lang="nn-NO" altLang="nb-NO" dirty="0">
              <a:latin typeface="Arial" panose="020B0604020202020204" pitchFamily="34" charset="0"/>
              <a:ea typeface="ＭＳ Ｐゴシック" panose="020B0600070205080204" pitchFamily="34" charset="-128"/>
            </a:endParaRPr>
          </a:p>
          <a:p>
            <a:pPr eaLnBrk="1" hangingPunct="1">
              <a:defRPr/>
            </a:pPr>
            <a:r>
              <a:rPr lang="nb-NO" altLang="nb-NO" sz="1400" dirty="0">
                <a:solidFill>
                  <a:schemeClr val="tx1">
                    <a:lumMod val="50000"/>
                  </a:schemeClr>
                </a:solidFill>
              </a:rPr>
              <a:t>Asylsøkere Kan få </a:t>
            </a:r>
            <a:r>
              <a:rPr lang="nb-NO" altLang="nb-NO" sz="1400" dirty="0" err="1">
                <a:solidFill>
                  <a:schemeClr val="tx1">
                    <a:lumMod val="50000"/>
                  </a:schemeClr>
                </a:solidFill>
              </a:rPr>
              <a:t>flg</a:t>
            </a:r>
            <a:r>
              <a:rPr lang="nb-NO" altLang="nb-NO" sz="1400" dirty="0">
                <a:solidFill>
                  <a:schemeClr val="tx1">
                    <a:lumMod val="50000"/>
                  </a:schemeClr>
                </a:solidFill>
              </a:rPr>
              <a:t> oppholdstillatelser:</a:t>
            </a:r>
          </a:p>
          <a:p>
            <a:pPr lvl="1">
              <a:lnSpc>
                <a:spcPct val="80000"/>
              </a:lnSpc>
              <a:defRPr/>
            </a:pPr>
            <a:r>
              <a:rPr lang="nb-NO" altLang="nb-NO" sz="1400" dirty="0" err="1">
                <a:solidFill>
                  <a:schemeClr val="tx1">
                    <a:lumMod val="50000"/>
                  </a:schemeClr>
                </a:solidFill>
              </a:rPr>
              <a:t>flyktningstaus</a:t>
            </a:r>
            <a:r>
              <a:rPr lang="nb-NO" altLang="nb-NO" sz="1400" dirty="0">
                <a:solidFill>
                  <a:schemeClr val="tx1">
                    <a:lumMod val="50000"/>
                  </a:schemeClr>
                </a:solidFill>
              </a:rPr>
              <a:t> - asyl eller beskyttelse</a:t>
            </a:r>
          </a:p>
          <a:p>
            <a:pPr lvl="1">
              <a:lnSpc>
                <a:spcPct val="80000"/>
              </a:lnSpc>
              <a:defRPr/>
            </a:pPr>
            <a:r>
              <a:rPr lang="nb-NO" altLang="nb-NO" sz="1400" dirty="0">
                <a:solidFill>
                  <a:schemeClr val="tx1">
                    <a:lumMod val="50000"/>
                  </a:schemeClr>
                </a:solidFill>
              </a:rPr>
              <a:t>opphold på humanitært grunnlag</a:t>
            </a:r>
          </a:p>
          <a:p>
            <a:pPr lvl="1">
              <a:lnSpc>
                <a:spcPct val="80000"/>
              </a:lnSpc>
              <a:defRPr/>
            </a:pPr>
            <a:r>
              <a:rPr lang="nb-NO" altLang="nb-NO" sz="1400" dirty="0">
                <a:solidFill>
                  <a:schemeClr val="tx1">
                    <a:lumMod val="50000"/>
                  </a:schemeClr>
                </a:solidFill>
              </a:rPr>
              <a:t>midlertidig beskyttelse</a:t>
            </a:r>
          </a:p>
          <a:p>
            <a:pPr eaLnBrk="1" hangingPunct="1">
              <a:defRPr/>
            </a:pPr>
            <a:endParaRPr lang="nn-NO" altLang="nb-NO" dirty="0">
              <a:latin typeface="Arial" panose="020B0604020202020204" pitchFamily="34" charset="0"/>
              <a:ea typeface="ＭＳ Ｐゴシック" panose="020B0600070205080204" pitchFamily="34" charset="-128"/>
            </a:endParaRPr>
          </a:p>
          <a:p>
            <a:pPr>
              <a:defRPr/>
            </a:pPr>
            <a:r>
              <a:rPr lang="nb-NO" altLang="nb-NO" sz="2000" dirty="0"/>
              <a:t>Ved søknad om familiegjenforening er det av betydning hvilken type oppholdsgrunnlag man har.</a:t>
            </a:r>
          </a:p>
          <a:p>
            <a:pPr lvl="1">
              <a:defRPr/>
            </a:pPr>
            <a:r>
              <a:rPr lang="nb-NO" altLang="nb-NO" sz="1800" dirty="0"/>
              <a:t>- Person, også EM med innvilget asyl har rett til familiegjenforening hvis det gjøres innen fristen, samt betaler gebyr </a:t>
            </a:r>
          </a:p>
          <a:p>
            <a:pPr lvl="1">
              <a:defRPr/>
            </a:pPr>
            <a:r>
              <a:rPr lang="nb-NO" altLang="nb-NO" sz="1600" dirty="0">
                <a:latin typeface="Arial" panose="020B0604020202020204" pitchFamily="34" charset="0"/>
                <a:ea typeface="ＭＳ Ｐゴシック" panose="020B0600070205080204" pitchFamily="34" charset="-128"/>
              </a:rPr>
              <a:t> - opphold på humanitært grunnlag: ingen ubetinget rett til </a:t>
            </a:r>
            <a:r>
              <a:rPr lang="nb-NO" altLang="nb-NO" sz="1600" dirty="0" err="1">
                <a:latin typeface="Arial" panose="020B0604020202020204" pitchFamily="34" charset="0"/>
                <a:ea typeface="ＭＳ Ｐゴシック" panose="020B0600070205080204" pitchFamily="34" charset="-128"/>
              </a:rPr>
              <a:t>fam.gjenforening</a:t>
            </a:r>
            <a:r>
              <a:rPr lang="nb-NO" altLang="nb-NO" sz="1600" dirty="0">
                <a:latin typeface="Arial" panose="020B0604020202020204" pitchFamily="34" charset="0"/>
                <a:ea typeface="ＭＳ Ｐゴシック" panose="020B0600070205080204" pitchFamily="34" charset="-128"/>
              </a:rPr>
              <a:t>. </a:t>
            </a:r>
          </a:p>
          <a:p>
            <a:pPr lvl="1">
              <a:defRPr/>
            </a:pPr>
            <a:r>
              <a:rPr lang="nb-NO" altLang="nb-NO" sz="1600" dirty="0">
                <a:latin typeface="Arial" panose="020B0604020202020204" pitchFamily="34" charset="0"/>
                <a:ea typeface="ＭＳ Ｐゴシック" panose="020B0600070205080204" pitchFamily="34" charset="-128"/>
              </a:rPr>
              <a:t>En viktig årsak til at den enslige mindreårige har fått opphold på humanitært grunnlag, er at foreldrene eller nære omsorgspersoner i hjemlandet ikke lar seg oppspore. Hvis det senere fremmes søknad om familiegjenforening, er det ikke gitt at gjenforeningen bør skje i Norge. Som utgangspunkt mener norske myndigheter at gjenforening ikke bør gis i Norge når dette kan skje i hjemlandet, da sistnevnte anses å være det beste for barnet. Særskilte forhold vedrørende den enkelte enslige mindreårige vil være av betydning for om gjenforening innvilges.</a:t>
            </a:r>
          </a:p>
          <a:p>
            <a:pPr>
              <a:defRPr/>
            </a:pPr>
            <a:endParaRPr lang="nb-NO" altLang="nb-NO" dirty="0">
              <a:latin typeface="Arial" panose="020B0604020202020204" pitchFamily="34" charset="0"/>
              <a:ea typeface="ＭＳ Ｐゴシック" panose="020B0600070205080204" pitchFamily="34" charset="-128"/>
            </a:endParaRPr>
          </a:p>
          <a:p>
            <a:pPr>
              <a:defRPr/>
            </a:pPr>
            <a:r>
              <a:rPr lang="nb-NO" altLang="nb-NO" dirty="0">
                <a:latin typeface="Arial" panose="020B0604020202020204" pitchFamily="34" charset="0"/>
                <a:ea typeface="ＭＳ Ｐゴシック" panose="020B0600070205080204" pitchFamily="34" charset="-128"/>
              </a:rPr>
              <a:t>Det skal foretas en konkret vurdering der bl.a. barnets omsorgssituasjon, helsesituasjon, identitet, hvilke opplysninger som ble gitt om foreldrene i forbindelse med asylsøknaden osv. vurderes. Bare unntaksvis innvilges barn familiegjenforening i Norge.  </a:t>
            </a:r>
          </a:p>
          <a:p>
            <a:pPr>
              <a:defRPr/>
            </a:pPr>
            <a:endParaRPr lang="nb-NO" altLang="nb-NO" dirty="0">
              <a:latin typeface="Arial" panose="020B0604020202020204" pitchFamily="34" charset="0"/>
              <a:ea typeface="ＭＳ Ｐゴシック" panose="020B0600070205080204" pitchFamily="34" charset="-128"/>
            </a:endParaRPr>
          </a:p>
          <a:p>
            <a:pPr>
              <a:defRPr/>
            </a:pPr>
            <a:r>
              <a:rPr lang="nb-NO" altLang="nb-NO" dirty="0">
                <a:latin typeface="Arial" panose="020B0604020202020204" pitchFamily="34" charset="0"/>
                <a:ea typeface="ＭＳ Ｐゴシック" panose="020B0600070205080204" pitchFamily="34" charset="-128"/>
              </a:rPr>
              <a:t>Saksbehandler i UDI skal informere den mindreårige og vergen om hva som er en realistisk forventning med hensyn til familiegjenforening, og om at det vil bli foretatt undersøkelser med sikte på å gjenforene barnet med foreldre/omsorgspersoner i hjemlandet eller der disse holder til. Vergen må for øvrig bistå den enslige mindreårige med søknadsprosessen i samarbeid med UDI og mottaket eller ev. kommunen. </a:t>
            </a:r>
          </a:p>
          <a:p>
            <a:pPr>
              <a:defRPr/>
            </a:pPr>
            <a:endParaRPr lang="nb-NO" altLang="nb-NO" dirty="0">
              <a:latin typeface="Arial" panose="020B0604020202020204" pitchFamily="34" charset="0"/>
              <a:ea typeface="ＭＳ Ｐゴシック" panose="020B0600070205080204" pitchFamily="34" charset="-128"/>
            </a:endParaRPr>
          </a:p>
          <a:p>
            <a:pPr eaLnBrk="1" hangingPunct="1">
              <a:defRPr/>
            </a:pPr>
            <a:endParaRPr lang="nn-NO" altLang="nb-NO"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lassholder for lysbilde 1">
            <a:extLst>
              <a:ext uri="{FF2B5EF4-FFF2-40B4-BE49-F238E27FC236}">
                <a16:creationId xmlns:a16="http://schemas.microsoft.com/office/drawing/2014/main" id="{DA420B9E-83BF-4976-98AA-6467E3F10C05}"/>
              </a:ext>
            </a:extLst>
          </p:cNvPr>
          <p:cNvSpPr>
            <a:spLocks noGrp="1" noRot="1" noChangeAspect="1" noChangeArrowheads="1" noTextEdit="1"/>
          </p:cNvSpPr>
          <p:nvPr>
            <p:ph type="sldImg"/>
          </p:nvPr>
        </p:nvSpPr>
        <p:spPr>
          <a:ln/>
        </p:spPr>
      </p:sp>
      <p:sp>
        <p:nvSpPr>
          <p:cNvPr id="19459" name="Plassholder for notater 2">
            <a:extLst>
              <a:ext uri="{FF2B5EF4-FFF2-40B4-BE49-F238E27FC236}">
                <a16:creationId xmlns:a16="http://schemas.microsoft.com/office/drawing/2014/main" id="{5FBB17EF-2F8D-40C5-B7F7-222E8770ED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nb-NO" sz="1200" b="0" i="0" kern="1200" dirty="0">
                <a:solidFill>
                  <a:schemeClr val="tx1"/>
                </a:solidFill>
                <a:effectLst/>
                <a:latin typeface="+mn-lt"/>
                <a:ea typeface="+mn-ea"/>
                <a:cs typeface="+mn-cs"/>
              </a:rPr>
              <a:t>Du har rett på </a:t>
            </a:r>
            <a:r>
              <a:rPr lang="nb-NO" sz="1200" b="0" i="0" u="sng" kern="1200" dirty="0">
                <a:solidFill>
                  <a:schemeClr val="tx1"/>
                </a:solidFill>
                <a:effectLst/>
                <a:latin typeface="+mn-lt"/>
                <a:ea typeface="+mn-ea"/>
                <a:cs typeface="+mn-cs"/>
                <a:hlinkClick r:id="rId3"/>
              </a:rPr>
              <a:t>helsehjelp via offentlige helsetjenester (eksternt nettsted).</a:t>
            </a:r>
            <a:endParaRPr lang="nb-NO"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kern="1200" dirty="0">
                <a:solidFill>
                  <a:schemeClr val="tx1"/>
                </a:solidFill>
                <a:effectLst/>
                <a:latin typeface="+mn-lt"/>
                <a:ea typeface="+mn-ea"/>
                <a:cs typeface="+mn-cs"/>
              </a:rPr>
              <a:t>Du har rett til å jobbe i Norge. Tillatelsen for kollektiv beskyttelse er tidsbegrenset og gis for ett år av gangen i inntil tre år. </a:t>
            </a:r>
          </a:p>
          <a:p>
            <a:pPr rtl="0"/>
            <a:endParaRPr lang="nb-NO" sz="1200" b="0" i="0" kern="1200" dirty="0">
              <a:solidFill>
                <a:schemeClr val="tx1"/>
              </a:solidFill>
              <a:effectLst/>
              <a:latin typeface="+mn-lt"/>
              <a:ea typeface="+mn-ea"/>
              <a:cs typeface="+mn-cs"/>
            </a:endParaRPr>
          </a:p>
          <a:p>
            <a:pPr rtl="0"/>
            <a:r>
              <a:rPr lang="nb-NO" sz="1200" b="0" i="0" kern="1200" dirty="0">
                <a:solidFill>
                  <a:schemeClr val="tx1"/>
                </a:solidFill>
                <a:effectLst/>
                <a:latin typeface="+mn-lt"/>
                <a:ea typeface="+mn-ea"/>
                <a:cs typeface="+mn-cs"/>
              </a:rPr>
              <a:t>Barna dine har rett til barnehageplass og skolegang.  </a:t>
            </a:r>
          </a:p>
          <a:p>
            <a:endParaRPr lang="nb-NO" altLang="nb-NO" dirty="0">
              <a:latin typeface="Arial" panose="020B0604020202020204" pitchFamily="34" charset="0"/>
              <a:ea typeface="ＭＳ Ｐゴシック" panose="020B0600070205080204" pitchFamily="34" charset="-128"/>
            </a:endParaRPr>
          </a:p>
        </p:txBody>
      </p:sp>
      <p:sp>
        <p:nvSpPr>
          <p:cNvPr id="19460" name="Plassholder for lysbildenummer 3">
            <a:extLst>
              <a:ext uri="{FF2B5EF4-FFF2-40B4-BE49-F238E27FC236}">
                <a16:creationId xmlns:a16="http://schemas.microsoft.com/office/drawing/2014/main" id="{9D05D0F1-B631-43AB-9D3D-52DDD9E23F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A669247-0D42-4399-9722-C05591DFDA72}" type="slidenum">
              <a:rPr lang="nb-NO" altLang="nb-NO" smtClean="0"/>
              <a:pPr/>
              <a:t>4</a:t>
            </a:fld>
            <a:endParaRPr lang="nb-NO" altLang="nb-N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lassholder for lysbilde 1">
            <a:extLst>
              <a:ext uri="{FF2B5EF4-FFF2-40B4-BE49-F238E27FC236}">
                <a16:creationId xmlns:a16="http://schemas.microsoft.com/office/drawing/2014/main" id="{DF2CC919-56FF-4AC1-ACCF-1C9F4D2EA18A}"/>
              </a:ext>
            </a:extLst>
          </p:cNvPr>
          <p:cNvSpPr>
            <a:spLocks noGrp="1" noRot="1" noChangeAspect="1" noChangeArrowheads="1" noTextEdit="1"/>
          </p:cNvSpPr>
          <p:nvPr>
            <p:ph type="sldImg"/>
          </p:nvPr>
        </p:nvSpPr>
        <p:spPr>
          <a:ln/>
        </p:spPr>
      </p:sp>
      <p:sp>
        <p:nvSpPr>
          <p:cNvPr id="21507" name="Plassholder for notater 2">
            <a:extLst>
              <a:ext uri="{FF2B5EF4-FFF2-40B4-BE49-F238E27FC236}">
                <a16:creationId xmlns:a16="http://schemas.microsoft.com/office/drawing/2014/main" id="{8AAAEAC2-FE0E-494F-AED0-F7320C718C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b-NO" altLang="nb-NO">
                <a:latin typeface="Arial" panose="020B0604020202020204" pitchFamily="34" charset="0"/>
                <a:ea typeface="ＭＳ Ｐゴシック" panose="020B0600070205080204" pitchFamily="34" charset="-128"/>
              </a:rPr>
              <a:t>Flyktningbarn i Norge er ingen ensartet gruppe. De har enten kommet hit som asylsøkere med familien eller som enslige mindreårige, som overføringsflyktninger eller som familiegjenforente. Det er stor forskjell på rettighetene og situasjonen til disse ulike flyktninggruppene. En del ting vil være felles, andre ting ulike. Mange av barna som kommer som flyktninger til Norge, har opplevd krig, mistet nære familiemedlemmer og opplevd en farefull flukt. Noen har bodd lenge i flyktningleir. De har ulike erfaringer. Mens mange klarer seg bra, sliter andre på ulike områder i livet, f.eks. med sosiale eller psykiske vansker.</a:t>
            </a:r>
          </a:p>
          <a:p>
            <a:r>
              <a:rPr lang="nb-NO" altLang="nb-NO">
                <a:latin typeface="Arial" panose="020B0604020202020204" pitchFamily="34" charset="0"/>
                <a:ea typeface="ＭＳ Ｐゴシック" panose="020B0600070205080204" pitchFamily="34" charset="-128"/>
              </a:rPr>
              <a:t>	Noen kommer sammen med foreldrene sine. Noen kommer alene eller sammen med søsken. Noen kommer med andre familiemedlemmer, som onkel, tante eller søskenbarn. Noen av alenebarna har kontakt med foreldrene, andre ikke. Noen vet ikke hvor foreldrene eller resten av familien befinner seg, eller om de er i live.</a:t>
            </a:r>
          </a:p>
          <a:p>
            <a:r>
              <a:rPr lang="nb-NO" altLang="nb-NO">
                <a:latin typeface="Arial" panose="020B0604020202020204" pitchFamily="34" charset="0"/>
                <a:ea typeface="ＭＳ Ｐゴシック" panose="020B0600070205080204" pitchFamily="34" charset="-128"/>
              </a:rPr>
              <a:t>For noen barn har tiden før og under flukt vært relativt beskyttet og udramatisk. Mange flyktningbarn kan imidlertid ha opplevd ekstremt skremmende ting, som bombing og beskytning. De kan ha sett nære familiemedlemmer eller andre bli drept eller skadd. De kan ha opplevd mishandling og seksuelle overgrep, og kan ha levd i sult og fattigdom. Mange har levd i en unntakstilstand over år uten mulighet for å ha en normal barndom med lek, utfoldelse og skole. Flere barn og unge med flyktningbakgrunn er selv traumatiserte, og mange har foreldre som er det. Selv om ikke alle barn som har vært på flukt, har opplevd krig og overgrep, kan de likevel trenge hjelp når de kommer til Norge. Livet i eksil kan også i seg selv være belastende.</a:t>
            </a:r>
          </a:p>
          <a:p>
            <a:endParaRPr lang="nb-NO" altLang="nb-NO">
              <a:latin typeface="Arial" panose="020B0604020202020204" pitchFamily="34" charset="0"/>
              <a:ea typeface="ＭＳ Ｐゴシック" panose="020B0600070205080204" pitchFamily="34" charset="-128"/>
            </a:endParaRPr>
          </a:p>
        </p:txBody>
      </p:sp>
      <p:sp>
        <p:nvSpPr>
          <p:cNvPr id="21508" name="Plassholder for lysbildenummer 3">
            <a:extLst>
              <a:ext uri="{FF2B5EF4-FFF2-40B4-BE49-F238E27FC236}">
                <a16:creationId xmlns:a16="http://schemas.microsoft.com/office/drawing/2014/main" id="{8F1A7BE0-F20D-4878-9948-777C4CCFE1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10AED0-D5DB-42B6-A910-CBD801AAE95E}" type="slidenum">
              <a:rPr lang="nb-NO" altLang="nb-NO" smtClean="0"/>
              <a:pPr/>
              <a:t>6</a:t>
            </a:fld>
            <a:endParaRPr lang="nb-NO" altLang="nb-N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Plassholder for lysbilde 1">
            <a:extLst>
              <a:ext uri="{FF2B5EF4-FFF2-40B4-BE49-F238E27FC236}">
                <a16:creationId xmlns:a16="http://schemas.microsoft.com/office/drawing/2014/main" id="{5E703A89-854A-450E-8BAC-E35CD1FD632A}"/>
              </a:ext>
            </a:extLst>
          </p:cNvPr>
          <p:cNvSpPr>
            <a:spLocks noGrp="1" noRot="1" noChangeAspect="1" noChangeArrowheads="1" noTextEdit="1"/>
          </p:cNvSpPr>
          <p:nvPr>
            <p:ph type="sldImg"/>
          </p:nvPr>
        </p:nvSpPr>
        <p:spPr>
          <a:ln/>
        </p:spPr>
      </p:sp>
      <p:sp>
        <p:nvSpPr>
          <p:cNvPr id="27651" name="Plassholder for notater 2">
            <a:extLst>
              <a:ext uri="{FF2B5EF4-FFF2-40B4-BE49-F238E27FC236}">
                <a16:creationId xmlns:a16="http://schemas.microsoft.com/office/drawing/2014/main" id="{61D58934-B5AE-4BEB-8548-06998B6A93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nb-NO" altLang="nb-NO" dirty="0">
                <a:latin typeface="Arial" panose="020B0604020202020204" pitchFamily="34" charset="0"/>
                <a:ea typeface="ＭＳ Ｐゴシック" panose="020B0600070205080204" pitchFamily="34" charset="-128"/>
              </a:rPr>
              <a:t>Tjenestetilbudet til asylsøkere er i liten grad lovmessig rettighetsfestet og avhenger ofte av gjeldende politiske føringer.  NOU 10, 2011 anbefalt at det skal i større grad lovfestes</a:t>
            </a:r>
          </a:p>
          <a:p>
            <a:pPr eaLnBrk="1" hangingPunct="1">
              <a:spcBef>
                <a:spcPct val="0"/>
              </a:spcBef>
            </a:pPr>
            <a:endParaRPr lang="nb-NO" altLang="nb-NO" dirty="0">
              <a:latin typeface="Arial" panose="020B0604020202020204" pitchFamily="34" charset="0"/>
              <a:ea typeface="ＭＳ Ｐゴシック" panose="020B0600070205080204" pitchFamily="34" charset="-128"/>
            </a:endParaRPr>
          </a:p>
          <a:p>
            <a:pPr eaLnBrk="1" hangingPunct="1">
              <a:spcBef>
                <a:spcPct val="0"/>
              </a:spcBef>
            </a:pPr>
            <a:endParaRPr lang="nb-NO" altLang="nb-NO" dirty="0">
              <a:latin typeface="Arial" panose="020B0604020202020204" pitchFamily="34" charset="0"/>
              <a:ea typeface="ＭＳ Ｐゴシック" panose="020B0600070205080204" pitchFamily="34" charset="-128"/>
            </a:endParaRPr>
          </a:p>
          <a:p>
            <a:pPr eaLnBrk="1" hangingPunct="1">
              <a:spcBef>
                <a:spcPct val="0"/>
              </a:spcBef>
            </a:pPr>
            <a:r>
              <a:rPr lang="nb-NO" altLang="nb-NO" dirty="0">
                <a:latin typeface="Arial" panose="020B0604020202020204" pitchFamily="34" charset="0"/>
                <a:ea typeface="ＭＳ Ｐゴシック" panose="020B0600070205080204" pitchFamily="34" charset="-128"/>
              </a:rPr>
              <a:t>Punkt 1: Så fremst de har hatt opphold i 3 måneder </a:t>
            </a:r>
          </a:p>
          <a:p>
            <a:pPr eaLnBrk="1" hangingPunct="1">
              <a:spcBef>
                <a:spcPct val="0"/>
              </a:spcBef>
            </a:pPr>
            <a:r>
              <a:rPr lang="nb-NO" altLang="nb-NO" dirty="0">
                <a:latin typeface="Arial" panose="020B0604020202020204" pitchFamily="34" charset="0"/>
                <a:ea typeface="ＭＳ Ｐゴシック" panose="020B0600070205080204" pitchFamily="34" charset="-128"/>
              </a:rPr>
              <a:t>Asylbarn ikke rett barnehage, De som har avslag har ikke rett til videregående opplæring 16-18 år  </a:t>
            </a:r>
          </a:p>
          <a:p>
            <a:pPr eaLnBrk="1" hangingPunct="1">
              <a:spcBef>
                <a:spcPct val="0"/>
              </a:spcBef>
            </a:pPr>
            <a:r>
              <a:rPr lang="nb-NO" altLang="nb-NO" dirty="0">
                <a:latin typeface="Arial" panose="020B0604020202020204" pitchFamily="34" charset="0"/>
                <a:ea typeface="ＭＳ Ｐゴシック" panose="020B0600070205080204" pitchFamily="34" charset="-128"/>
              </a:rPr>
              <a:t>(eksempelvis enslige mindreårige som har gjennomført ungdomsskole med plan om videregående skole og som ikke får starte på videregående skole.)</a:t>
            </a:r>
          </a:p>
          <a:p>
            <a:pPr eaLnBrk="1" hangingPunct="1">
              <a:spcBef>
                <a:spcPct val="0"/>
              </a:spcBef>
            </a:pPr>
            <a:r>
              <a:rPr lang="nb-NO" altLang="nb-NO" dirty="0">
                <a:latin typeface="Arial" panose="020B0604020202020204" pitchFamily="34" charset="0"/>
                <a:ea typeface="ＭＳ Ｐゴシック" panose="020B0600070205080204" pitchFamily="34" charset="-128"/>
              </a:rPr>
              <a:t>2 bl.a. mht. gjenforening, økonomi, bosted</a:t>
            </a:r>
          </a:p>
          <a:p>
            <a:pPr eaLnBrk="1" hangingPunct="1">
              <a:spcBef>
                <a:spcPct val="0"/>
              </a:spcBef>
            </a:pPr>
            <a:r>
              <a:rPr lang="nb-NO" altLang="nb-NO" dirty="0">
                <a:latin typeface="Arial" panose="020B0604020202020204" pitchFamily="34" charset="0"/>
                <a:ea typeface="ＭＳ Ｐゴシック" panose="020B0600070205080204" pitchFamily="34" charset="-128"/>
              </a:rPr>
              <a:t>Punkt 3: psykisk </a:t>
            </a:r>
            <a:r>
              <a:rPr lang="nb-NO" altLang="nb-NO" dirty="0" err="1">
                <a:latin typeface="Arial" panose="020B0604020202020204" pitchFamily="34" charset="0"/>
                <a:ea typeface="ＭＳ Ｐゴシック" panose="020B0600070205080204" pitchFamily="34" charset="-128"/>
              </a:rPr>
              <a:t>elelr</a:t>
            </a:r>
            <a:r>
              <a:rPr lang="nb-NO" altLang="nb-NO" dirty="0">
                <a:latin typeface="Arial" panose="020B0604020202020204" pitchFamily="34" charset="0"/>
                <a:ea typeface="ＭＳ Ｐゴシック" panose="020B0600070205080204" pitchFamily="34" charset="-128"/>
              </a:rPr>
              <a:t> fysisk syke foreldre </a:t>
            </a:r>
            <a:r>
              <a:rPr lang="nb-NO" altLang="nb-NO" dirty="0" err="1">
                <a:latin typeface="Arial" panose="020B0604020202020204" pitchFamily="34" charset="0"/>
                <a:ea typeface="ＭＳ Ｐゴシック" panose="020B0600070205080204" pitchFamily="34" charset="-128"/>
              </a:rPr>
              <a:t>elelr</a:t>
            </a:r>
            <a:r>
              <a:rPr lang="nb-NO" altLang="nb-NO" dirty="0">
                <a:latin typeface="Arial" panose="020B0604020202020204" pitchFamily="34" charset="0"/>
                <a:ea typeface="ＭＳ Ｐゴシック" panose="020B0600070205080204" pitchFamily="34" charset="-128"/>
              </a:rPr>
              <a:t> ungdom over 18 får ikke hjelp hvis utreisefrist. Finnes senter for papirløse o.a. </a:t>
            </a:r>
          </a:p>
          <a:p>
            <a:pPr eaLnBrk="1" hangingPunct="1">
              <a:spcBef>
                <a:spcPct val="0"/>
              </a:spcBef>
            </a:pPr>
            <a:endParaRPr lang="nb-NO" altLang="nb-NO" dirty="0">
              <a:latin typeface="Arial" panose="020B0604020202020204" pitchFamily="34" charset="0"/>
              <a:ea typeface="ＭＳ Ｐゴシック" panose="020B0600070205080204" pitchFamily="34" charset="-128"/>
            </a:endParaRPr>
          </a:p>
          <a:p>
            <a:pPr eaLnBrk="1" hangingPunct="1">
              <a:spcBef>
                <a:spcPct val="0"/>
              </a:spcBef>
            </a:pPr>
            <a:r>
              <a:rPr lang="nb-NO" altLang="nb-NO" dirty="0">
                <a:latin typeface="Arial" panose="020B0604020202020204" pitchFamily="34" charset="0"/>
                <a:ea typeface="ＭＳ Ｐゴシック" panose="020B0600070205080204" pitchFamily="34" charset="-128"/>
              </a:rPr>
              <a:t>Punkt 4: </a:t>
            </a:r>
            <a:r>
              <a:rPr lang="nb-NO" altLang="nb-NO" dirty="0" err="1">
                <a:latin typeface="Arial" panose="020B0604020202020204" pitchFamily="34" charset="0"/>
                <a:ea typeface="ＭＳ Ｐゴシック" panose="020B0600070205080204" pitchFamily="34" charset="-128"/>
              </a:rPr>
              <a:t>betydningfullt</a:t>
            </a:r>
            <a:r>
              <a:rPr lang="nb-NO" altLang="nb-NO" dirty="0">
                <a:latin typeface="Arial" panose="020B0604020202020204" pitchFamily="34" charset="0"/>
                <a:ea typeface="ＭＳ Ｐゴシック" panose="020B0600070205080204" pitchFamily="34" charset="-128"/>
              </a:rPr>
              <a:t> for barna</a:t>
            </a:r>
          </a:p>
          <a:p>
            <a:pPr eaLnBrk="1" hangingPunct="1">
              <a:spcBef>
                <a:spcPct val="0"/>
              </a:spcBef>
            </a:pPr>
            <a:r>
              <a:rPr lang="nb-NO" altLang="nb-NO" dirty="0">
                <a:latin typeface="Arial" panose="020B0604020202020204" pitchFamily="34" charset="0"/>
                <a:ea typeface="ＭＳ Ｐゴシック" panose="020B0600070205080204" pitchFamily="34" charset="-128"/>
              </a:rPr>
              <a:t>6 barns beste skal vektlegges tungt, men er i liten grad individuelt utredet</a:t>
            </a:r>
          </a:p>
          <a:p>
            <a:endParaRPr lang="en-US" altLang="nb-NO" dirty="0">
              <a:latin typeface="Arial" panose="020B0604020202020204" pitchFamily="34" charset="0"/>
              <a:ea typeface="ＭＳ Ｐゴシック" panose="020B0600070205080204" pitchFamily="34" charset="-128"/>
            </a:endParaRPr>
          </a:p>
        </p:txBody>
      </p:sp>
      <p:sp>
        <p:nvSpPr>
          <p:cNvPr id="27652" name="Plassholder for lysbildenummer 3">
            <a:extLst>
              <a:ext uri="{FF2B5EF4-FFF2-40B4-BE49-F238E27FC236}">
                <a16:creationId xmlns:a16="http://schemas.microsoft.com/office/drawing/2014/main" id="{71AD2185-9F00-4CBA-B97A-EACC7841D8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5413AD2-8868-4B8E-B0DA-C84B9D329521}" type="slidenum">
              <a:rPr lang="nb-NO" altLang="nb-NO" smtClean="0"/>
              <a:pPr/>
              <a:t>7</a:t>
            </a:fld>
            <a:endParaRPr lang="nb-NO" altLang="nb-N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ssholder for lysbilde 1">
            <a:extLst>
              <a:ext uri="{FF2B5EF4-FFF2-40B4-BE49-F238E27FC236}">
                <a16:creationId xmlns:a16="http://schemas.microsoft.com/office/drawing/2014/main" id="{1C452904-E073-4218-93A1-E1018245DC8B}"/>
              </a:ext>
            </a:extLst>
          </p:cNvPr>
          <p:cNvSpPr>
            <a:spLocks noGrp="1" noRot="1" noChangeAspect="1" noChangeArrowheads="1" noTextEdit="1"/>
          </p:cNvSpPr>
          <p:nvPr>
            <p:ph type="sldImg"/>
          </p:nvPr>
        </p:nvSpPr>
        <p:spPr>
          <a:ln/>
        </p:spPr>
      </p:sp>
      <p:sp>
        <p:nvSpPr>
          <p:cNvPr id="3" name="Plassholder for notater 2">
            <a:extLst>
              <a:ext uri="{FF2B5EF4-FFF2-40B4-BE49-F238E27FC236}">
                <a16:creationId xmlns:a16="http://schemas.microsoft.com/office/drawing/2014/main" id="{A607BA8A-7ECA-4DC9-AA51-E6468649E9C9}"/>
              </a:ext>
            </a:extLst>
          </p:cNvPr>
          <p:cNvSpPr>
            <a:spLocks noGrp="1"/>
          </p:cNvSpPr>
          <p:nvPr>
            <p:ph type="body" idx="1"/>
          </p:nvPr>
        </p:nvSpPr>
        <p:spPr>
          <a:xfrm>
            <a:off x="360177" y="4734460"/>
            <a:ext cx="6009174" cy="3884861"/>
          </a:xfrm>
        </p:spPr>
        <p:txBody>
          <a:bodyPr/>
          <a:lstStyle/>
          <a:p>
            <a:pPr eaLnBrk="1" fontAlgn="auto" hangingPunct="1">
              <a:spcBef>
                <a:spcPct val="20000"/>
              </a:spcBef>
              <a:spcAft>
                <a:spcPts val="0"/>
              </a:spcAft>
              <a:buClr>
                <a:srgbClr val="FF2525"/>
              </a:buClr>
              <a:defRPr/>
            </a:pPr>
            <a:r>
              <a:rPr lang="nb-NO" altLang="nb-NO" kern="0" dirty="0">
                <a:solidFill>
                  <a:srgbClr val="57584F"/>
                </a:solidFill>
                <a:ea typeface="ＭＳ Ｐゴシック"/>
              </a:rPr>
              <a:t>Asylbarn/unge kan ha opplevd flere ekstreme belastninger som krig, Fysiske skader, sett folk bli drept, farefull flukt, mishandling, slaveri, tortur, og rasisme og dårlige levekår i eksil. Barn som har opplevd langvarig krig og flukt Kan ha levd i en unntakstilstand lenge, som kan ha frarøvet normal stimulans og mulighet for lek og utfoldelse.</a:t>
            </a:r>
          </a:p>
          <a:p>
            <a:pPr>
              <a:spcBef>
                <a:spcPct val="20000"/>
              </a:spcBef>
              <a:buClr>
                <a:srgbClr val="FF2525"/>
              </a:buClr>
              <a:defRPr/>
            </a:pPr>
            <a:endParaRPr lang="nb-NO" altLang="nb-NO" kern="0" dirty="0">
              <a:solidFill>
                <a:srgbClr val="57584F"/>
              </a:solidFill>
              <a:latin typeface="Verdana"/>
              <a:ea typeface="ＭＳ Ｐゴシック"/>
            </a:endParaRPr>
          </a:p>
          <a:p>
            <a:pPr>
              <a:spcBef>
                <a:spcPct val="20000"/>
              </a:spcBef>
              <a:buClr>
                <a:srgbClr val="FF2525"/>
              </a:buClr>
              <a:defRPr/>
            </a:pPr>
            <a:r>
              <a:rPr lang="nb-NO" altLang="nb-NO" kern="0" dirty="0">
                <a:solidFill>
                  <a:srgbClr val="57584F"/>
                </a:solidFill>
                <a:latin typeface="Verdana"/>
                <a:ea typeface="ＭＳ Ｐゴシック"/>
              </a:rPr>
              <a:t>35% psykiske vansker asylsøkerbarn Danmark (Nielsen m.fl. 2008)</a:t>
            </a:r>
          </a:p>
          <a:p>
            <a:pPr>
              <a:spcBef>
                <a:spcPct val="20000"/>
              </a:spcBef>
              <a:buClr>
                <a:srgbClr val="FF2525"/>
              </a:buClr>
              <a:defRPr/>
            </a:pPr>
            <a:r>
              <a:rPr lang="nb-NO" altLang="nb-NO" kern="0" dirty="0">
                <a:solidFill>
                  <a:srgbClr val="57584F"/>
                </a:solidFill>
                <a:latin typeface="Verdana"/>
                <a:ea typeface="ＭＳ Ｐゴシック"/>
              </a:rPr>
              <a:t>54 % PTSD EMA 10-16 år (Jensen m.fl. 2015)</a:t>
            </a:r>
          </a:p>
          <a:p>
            <a:pPr>
              <a:defRPr/>
            </a:pPr>
            <a:r>
              <a:rPr lang="nb-NO" altLang="nb-NO" kern="0" dirty="0">
                <a:solidFill>
                  <a:srgbClr val="57584F"/>
                </a:solidFill>
                <a:latin typeface="Verdana"/>
                <a:ea typeface="ＭＳ Ｐゴシック"/>
              </a:rPr>
              <a:t>43 % emosjonelle vansker EMA og asylbarn i familie, bl.a. tristhet, hodepine (</a:t>
            </a:r>
            <a:r>
              <a:rPr lang="nb-NO" dirty="0">
                <a:solidFill>
                  <a:srgbClr val="FF0000"/>
                </a:solidFill>
                <a:ea typeface="MS PGothic" panose="020B0600070205080204" pitchFamily="34" charset="-128"/>
              </a:rPr>
              <a:t>Levekår for barn i asylsøkerfasen </a:t>
            </a:r>
            <a:r>
              <a:rPr lang="nb-NO" altLang="nb-NO" kern="0" dirty="0">
                <a:solidFill>
                  <a:srgbClr val="57584F"/>
                </a:solidFill>
                <a:latin typeface="Verdana"/>
                <a:ea typeface="ＭＳ Ｐゴシック"/>
              </a:rPr>
              <a:t>B. Berg &amp; K. Tronstad, 2015).</a:t>
            </a:r>
            <a:endParaRPr lang="nb-NO" dirty="0">
              <a:solidFill>
                <a:srgbClr val="FF0000"/>
              </a:solidFill>
              <a:latin typeface="Calibri" panose="020F0502020204030204" pitchFamily="34" charset="0"/>
              <a:ea typeface="MS PGothic" panose="020B0600070205080204" pitchFamily="34" charset="-128"/>
            </a:endParaRPr>
          </a:p>
          <a:p>
            <a:pPr>
              <a:defRPr/>
            </a:pPr>
            <a:r>
              <a:rPr lang="nb-NO" i="1" dirty="0">
                <a:latin typeface="Calibri" panose="020F0502020204030204" pitchFamily="34" charset="0"/>
                <a:ea typeface="MS PGothic" panose="020B0600070205080204" pitchFamily="34" charset="-128"/>
              </a:rPr>
              <a:t>Indikatorer </a:t>
            </a:r>
            <a:endParaRPr lang="nb-NO" dirty="0">
              <a:latin typeface="Calibri" panose="020F0502020204030204" pitchFamily="34" charset="0"/>
              <a:ea typeface="MS PGothic" panose="020B0600070205080204" pitchFamily="34" charset="-128"/>
            </a:endParaRPr>
          </a:p>
          <a:p>
            <a:pPr>
              <a:defRPr/>
            </a:pPr>
            <a:r>
              <a:rPr lang="nb-NO" dirty="0">
                <a:latin typeface="Wingdings" panose="05000000000000000000" pitchFamily="2" charset="2"/>
                <a:ea typeface="MS PGothic" panose="020B0600070205080204" pitchFamily="34" charset="-128"/>
              </a:rPr>
              <a:t></a:t>
            </a:r>
            <a:r>
              <a:rPr lang="nb-NO" dirty="0">
                <a:latin typeface="Calibri" panose="020F0502020204030204" pitchFamily="34" charset="0"/>
                <a:ea typeface="MS PGothic" panose="020B0600070205080204" pitchFamily="34" charset="-128"/>
              </a:rPr>
              <a:t>Jeg har ofte hodepine, vondt i magen eller kvalme </a:t>
            </a:r>
          </a:p>
          <a:p>
            <a:pPr>
              <a:defRPr/>
            </a:pPr>
            <a:r>
              <a:rPr lang="nb-NO" dirty="0">
                <a:latin typeface="Wingdings" panose="05000000000000000000" pitchFamily="2" charset="2"/>
                <a:ea typeface="MS PGothic" panose="020B0600070205080204" pitchFamily="34" charset="-128"/>
              </a:rPr>
              <a:t></a:t>
            </a:r>
            <a:r>
              <a:rPr lang="nb-NO" dirty="0">
                <a:latin typeface="Calibri" panose="020F0502020204030204" pitchFamily="34" charset="0"/>
                <a:ea typeface="MS PGothic" panose="020B0600070205080204" pitchFamily="34" charset="-128"/>
              </a:rPr>
              <a:t>Jeg bekymrer meg mye </a:t>
            </a:r>
          </a:p>
          <a:p>
            <a:pPr>
              <a:defRPr/>
            </a:pPr>
            <a:r>
              <a:rPr lang="nb-NO" dirty="0">
                <a:latin typeface="Wingdings" panose="05000000000000000000" pitchFamily="2" charset="2"/>
                <a:ea typeface="MS PGothic" panose="020B0600070205080204" pitchFamily="34" charset="-128"/>
              </a:rPr>
              <a:t></a:t>
            </a:r>
            <a:r>
              <a:rPr lang="nb-NO" dirty="0">
                <a:latin typeface="Calibri" panose="020F0502020204030204" pitchFamily="34" charset="0"/>
                <a:ea typeface="MS PGothic" panose="020B0600070205080204" pitchFamily="34" charset="-128"/>
              </a:rPr>
              <a:t>Jeg er ofte lei meg, nedfor eller på gråten </a:t>
            </a:r>
          </a:p>
          <a:p>
            <a:pPr>
              <a:defRPr/>
            </a:pPr>
            <a:r>
              <a:rPr lang="nb-NO" dirty="0">
                <a:latin typeface="Wingdings" panose="05000000000000000000" pitchFamily="2" charset="2"/>
                <a:ea typeface="MS PGothic" panose="020B0600070205080204" pitchFamily="34" charset="-128"/>
              </a:rPr>
              <a:t></a:t>
            </a:r>
            <a:r>
              <a:rPr lang="nb-NO" dirty="0">
                <a:latin typeface="Calibri" panose="020F0502020204030204" pitchFamily="34" charset="0"/>
                <a:ea typeface="MS PGothic" panose="020B0600070205080204" pitchFamily="34" charset="-128"/>
              </a:rPr>
              <a:t>Jeg blir nervøs i nye situasjoner </a:t>
            </a:r>
          </a:p>
          <a:p>
            <a:pPr>
              <a:defRPr/>
            </a:pPr>
            <a:r>
              <a:rPr lang="nb-NO" dirty="0">
                <a:latin typeface="Wingdings" panose="05000000000000000000" pitchFamily="2" charset="2"/>
                <a:ea typeface="MS PGothic" panose="020B0600070205080204" pitchFamily="34" charset="-128"/>
              </a:rPr>
              <a:t></a:t>
            </a:r>
            <a:r>
              <a:rPr lang="nb-NO" dirty="0">
                <a:latin typeface="Calibri" panose="020F0502020204030204" pitchFamily="34" charset="0"/>
                <a:ea typeface="MS PGothic" panose="020B0600070205080204" pitchFamily="34" charset="-128"/>
              </a:rPr>
              <a:t>Jeg er redd for mye, jeg blir lett skremt </a:t>
            </a:r>
          </a:p>
          <a:p>
            <a:pPr>
              <a:defRPr/>
            </a:pPr>
            <a:r>
              <a:rPr lang="nb-NO" dirty="0">
                <a:latin typeface="Calibri" panose="020F0502020204030204" pitchFamily="34" charset="0"/>
                <a:ea typeface="MS PGothic" panose="020B0600070205080204" pitchFamily="34" charset="-128"/>
              </a:rPr>
              <a:t>43 % innen kritisk sone, 15 % i gråsonen </a:t>
            </a:r>
          </a:p>
          <a:p>
            <a:pPr>
              <a:defRPr/>
            </a:pPr>
            <a:r>
              <a:rPr lang="nb-NO" altLang="nb-NO" kern="0" dirty="0">
                <a:solidFill>
                  <a:srgbClr val="57584F"/>
                </a:solidFill>
                <a:ea typeface="ＭＳ Ｐゴシック"/>
              </a:rPr>
              <a:t>Oppholdstid mer enn 1 år og mange flyttinger: økt risiko for psykiske vansker (Nielsen m.fl. 2008) . </a:t>
            </a:r>
          </a:p>
          <a:p>
            <a:pPr>
              <a:defRPr/>
            </a:pPr>
            <a:r>
              <a:rPr lang="nb-NO" altLang="nb-NO" kern="0" dirty="0">
                <a:solidFill>
                  <a:srgbClr val="57584F"/>
                </a:solidFill>
                <a:ea typeface="ＭＳ Ｐゴシック"/>
              </a:rPr>
              <a:t>Mest Angst og depresjon, og PTSD, bl.a. mareritt, kroppslig uro, anspenthet, skvettenhet, flashbacks, sinne, klamring til voksne, regresjon i aldersadekvat atferd og modning</a:t>
            </a:r>
          </a:p>
          <a:p>
            <a:pPr>
              <a:defRPr/>
            </a:pPr>
            <a:r>
              <a:rPr lang="nb-NO" dirty="0"/>
              <a:t>Sinne, uro, utagering, irritabilitet, Tristhet, Tilbaketrekning, manglende nysgjerrighet, Repeterende lek, Avhengighet, mer barnslig</a:t>
            </a:r>
          </a:p>
          <a:p>
            <a:pPr>
              <a:defRPr/>
            </a:pPr>
            <a:r>
              <a:rPr lang="nb-NO" dirty="0"/>
              <a:t>Konsentrasjonsvansker (skolevansker, nedsatt læringsevne), kognitive begrensninger</a:t>
            </a:r>
          </a:p>
          <a:p>
            <a:pPr>
              <a:defRPr/>
            </a:pPr>
            <a:r>
              <a:rPr lang="nb-NO" dirty="0"/>
              <a:t>Skyld, skam</a:t>
            </a:r>
          </a:p>
          <a:p>
            <a:pPr>
              <a:defRPr/>
            </a:pPr>
            <a:r>
              <a:rPr lang="nb-NO" dirty="0"/>
              <a:t>Fysiske plager  (hodepine, magesmerte, sengevæting)</a:t>
            </a:r>
          </a:p>
          <a:p>
            <a:pPr>
              <a:defRPr/>
            </a:pPr>
            <a:r>
              <a:rPr lang="nb-NO" dirty="0"/>
              <a:t>Rus</a:t>
            </a:r>
            <a:endParaRPr lang="nb-NO" kern="0" dirty="0">
              <a:solidFill>
                <a:srgbClr val="57584F"/>
              </a:solidFill>
              <a:latin typeface="Verdana"/>
              <a:ea typeface="ＭＳ Ｐゴシック"/>
            </a:endParaRPr>
          </a:p>
          <a:p>
            <a:pPr>
              <a:defRPr/>
            </a:pPr>
            <a:r>
              <a:rPr lang="nb-NO" altLang="nb-NO" kern="0" dirty="0" err="1">
                <a:solidFill>
                  <a:srgbClr val="57584F"/>
                </a:solidFill>
                <a:ea typeface="ＭＳ Ｐゴシック"/>
              </a:rPr>
              <a:t>Posttr.stress</a:t>
            </a:r>
            <a:r>
              <a:rPr lang="nb-NO" altLang="nb-NO" kern="0" dirty="0">
                <a:solidFill>
                  <a:srgbClr val="57584F"/>
                </a:solidFill>
                <a:ea typeface="ＭＳ Ｐゴシック"/>
              </a:rPr>
              <a:t> avtar med tid hvis trygghet, hvis ikke kan </a:t>
            </a:r>
            <a:r>
              <a:rPr lang="nb-NO" altLang="nb-NO" kern="0" dirty="0" err="1">
                <a:solidFill>
                  <a:srgbClr val="57584F"/>
                </a:solidFill>
                <a:ea typeface="ＭＳ Ｐゴシック"/>
              </a:rPr>
              <a:t>kronifiseres</a:t>
            </a:r>
            <a:r>
              <a:rPr lang="nb-NO" altLang="nb-NO" kern="0" dirty="0">
                <a:solidFill>
                  <a:srgbClr val="57584F"/>
                </a:solidFill>
                <a:ea typeface="ＭＳ Ｐゴシック"/>
              </a:rPr>
              <a:t>, f.eks. for asylsøkere som lever flere år i uvisshet om de får bli i Norge</a:t>
            </a:r>
          </a:p>
          <a:p>
            <a:pPr>
              <a:defRPr/>
            </a:pPr>
            <a:r>
              <a:rPr lang="nb-NO" altLang="nb-NO" kern="0" dirty="0">
                <a:solidFill>
                  <a:srgbClr val="57584F"/>
                </a:solidFill>
                <a:ea typeface="ＭＳ Ｐゴシック"/>
              </a:rPr>
              <a:t>Mange kan ha både psykiske vansker OG store ressurser</a:t>
            </a:r>
          </a:p>
          <a:p>
            <a:pPr>
              <a:defRPr/>
            </a:pPr>
            <a:endParaRPr lang="nb-NO" dirty="0"/>
          </a:p>
        </p:txBody>
      </p:sp>
      <p:sp>
        <p:nvSpPr>
          <p:cNvPr id="31748" name="Plassholder for lysbildenummer 3">
            <a:extLst>
              <a:ext uri="{FF2B5EF4-FFF2-40B4-BE49-F238E27FC236}">
                <a16:creationId xmlns:a16="http://schemas.microsoft.com/office/drawing/2014/main" id="{8AF7F7C3-65A8-4F2C-8BC4-86F05E67F6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F648550-F14E-490E-9278-5C051255CEFB}" type="slidenum">
              <a:rPr lang="nb-NO" altLang="nb-NO" smtClean="0"/>
              <a:pPr/>
              <a:t>8</a:t>
            </a:fld>
            <a:endParaRPr lang="nb-NO" altLang="nb-N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Plassholder for lysbilde 1">
            <a:extLst>
              <a:ext uri="{FF2B5EF4-FFF2-40B4-BE49-F238E27FC236}">
                <a16:creationId xmlns:a16="http://schemas.microsoft.com/office/drawing/2014/main" id="{BB82184E-4754-4D00-A0D5-000A3A4108DA}"/>
              </a:ext>
            </a:extLst>
          </p:cNvPr>
          <p:cNvSpPr>
            <a:spLocks noGrp="1" noRot="1" noChangeAspect="1" noChangeArrowheads="1" noTextEdit="1"/>
          </p:cNvSpPr>
          <p:nvPr>
            <p:ph type="sldImg"/>
          </p:nvPr>
        </p:nvSpPr>
        <p:spPr>
          <a:ln/>
        </p:spPr>
      </p:sp>
      <p:sp>
        <p:nvSpPr>
          <p:cNvPr id="33795" name="Plassholder for notater 2">
            <a:extLst>
              <a:ext uri="{FF2B5EF4-FFF2-40B4-BE49-F238E27FC236}">
                <a16:creationId xmlns:a16="http://schemas.microsoft.com/office/drawing/2014/main" id="{2A4CF9A4-55A4-43CA-9346-DADF24AD0A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anose="020B0604020202020204" pitchFamily="34" charset="0"/>
              <a:ea typeface="ＭＳ Ｐゴシック" panose="020B0600070205080204" pitchFamily="34" charset="-128"/>
            </a:endParaRPr>
          </a:p>
        </p:txBody>
      </p:sp>
      <p:sp>
        <p:nvSpPr>
          <p:cNvPr id="33796" name="Plassholder for lysbildenummer 3">
            <a:extLst>
              <a:ext uri="{FF2B5EF4-FFF2-40B4-BE49-F238E27FC236}">
                <a16:creationId xmlns:a16="http://schemas.microsoft.com/office/drawing/2014/main" id="{78C82DE6-9C09-4A22-B20D-A48B46BE2B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18B3986-2DA9-44A3-AD0A-917606CB04CD}" type="slidenum">
              <a:rPr lang="nb-NO" altLang="nb-NO" smtClean="0"/>
              <a:pPr/>
              <a:t>9</a:t>
            </a:fld>
            <a:endParaRPr lang="nb-NO" altLang="nb-N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Plassholder for lysbilde 1">
            <a:extLst>
              <a:ext uri="{FF2B5EF4-FFF2-40B4-BE49-F238E27FC236}">
                <a16:creationId xmlns:a16="http://schemas.microsoft.com/office/drawing/2014/main" id="{48F342FC-C310-4D64-B367-CEDBDBA43916}"/>
              </a:ext>
            </a:extLst>
          </p:cNvPr>
          <p:cNvSpPr>
            <a:spLocks noGrp="1" noRot="1" noChangeAspect="1" noChangeArrowheads="1" noTextEdit="1"/>
          </p:cNvSpPr>
          <p:nvPr>
            <p:ph type="sldImg"/>
          </p:nvPr>
        </p:nvSpPr>
        <p:spPr>
          <a:ln/>
        </p:spPr>
      </p:sp>
      <p:sp>
        <p:nvSpPr>
          <p:cNvPr id="37891" name="Plassholder for notater 2">
            <a:extLst>
              <a:ext uri="{FF2B5EF4-FFF2-40B4-BE49-F238E27FC236}">
                <a16:creationId xmlns:a16="http://schemas.microsoft.com/office/drawing/2014/main" id="{0DFB058A-ACC2-4E95-BB56-336539A830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nb-NO" altLang="nb-NO" dirty="0">
                <a:latin typeface="Arial" panose="020B0604020202020204" pitchFamily="34" charset="0"/>
                <a:ea typeface="ＭＳ Ｐゴシック" panose="020B0600070205080204" pitchFamily="34" charset="-128"/>
              </a:rPr>
              <a:t>1.0 Spesielt sårbar gruppe. Mangelfull omsorg på asylmottak for gruppen 15-18 år, UDI ansvar For få ansatte, få kompetansekrav. </a:t>
            </a:r>
          </a:p>
          <a:p>
            <a:pPr eaLnBrk="1" hangingPunct="1">
              <a:spcBef>
                <a:spcPct val="0"/>
              </a:spcBef>
            </a:pPr>
            <a:r>
              <a:rPr lang="nb-NO" altLang="nb-NO" dirty="0">
                <a:latin typeface="Arial" panose="020B0604020202020204" pitchFamily="34" charset="0"/>
                <a:ea typeface="ＭＳ Ｐゴシック" panose="020B0600070205080204" pitchFamily="34" charset="-128"/>
              </a:rPr>
              <a:t>Plutselig tap av barndom og ofte bekymring for familien i hjemlandet, hvordan de skal klare seg.</a:t>
            </a:r>
          </a:p>
          <a:p>
            <a:r>
              <a:rPr lang="nb-NO" altLang="nb-NO" dirty="0">
                <a:latin typeface="Arial" panose="020B0604020202020204" pitchFamily="34" charset="0"/>
                <a:ea typeface="ＭＳ Ｐゴシック" panose="020B0600070205080204" pitchFamily="34" charset="-128"/>
              </a:rPr>
              <a:t>2.0 Liv som gatebarn over lengre perioder er ikke uvanlig</a:t>
            </a:r>
          </a:p>
          <a:p>
            <a:r>
              <a:rPr lang="nb-NO" altLang="nb-NO" dirty="0">
                <a:latin typeface="Arial" panose="020B0604020202020204" pitchFamily="34" charset="0"/>
                <a:ea typeface="ＭＳ Ｐゴシック" panose="020B0600070205080204" pitchFamily="34" charset="-128"/>
              </a:rPr>
              <a:t>3.0 Store forventninger fra familie om å lykkes </a:t>
            </a:r>
            <a:r>
              <a:rPr lang="nb-NO" altLang="nb-NO" dirty="0" err="1">
                <a:latin typeface="Arial" panose="020B0604020202020204" pitchFamily="34" charset="0"/>
                <a:ea typeface="ＭＳ Ｐゴシック" panose="020B0600070205080204" pitchFamily="34" charset="-128"/>
              </a:rPr>
              <a:t>utdanningsmessig</a:t>
            </a:r>
            <a:r>
              <a:rPr lang="nb-NO" altLang="nb-NO" dirty="0">
                <a:latin typeface="Arial" panose="020B0604020202020204" pitchFamily="34" charset="0"/>
                <a:ea typeface="ＭＳ Ｐゴシック" panose="020B0600070205080204" pitchFamily="34" charset="-128"/>
              </a:rPr>
              <a:t> og økonomisk. Strev med å håndtere egen økonomi</a:t>
            </a:r>
          </a:p>
          <a:p>
            <a:pPr eaLnBrk="1" hangingPunct="1">
              <a:spcBef>
                <a:spcPct val="0"/>
              </a:spcBef>
            </a:pPr>
            <a:r>
              <a:rPr lang="nb-NO" altLang="nb-NO" dirty="0">
                <a:latin typeface="Arial" panose="020B0604020202020204" pitchFamily="34" charset="0"/>
                <a:ea typeface="ＭＳ Ｐゴシック" panose="020B0600070205080204" pitchFamily="34" charset="-128"/>
              </a:rPr>
              <a:t>4.0 Opplevd diskriminering. Problemstillinger med falsk identitet og falske historier. Svært psykologisk nedbrytende og vanskelig i perioden der identitet skal bygges. Vanskeliggjør også terapeutisk hjelp.</a:t>
            </a:r>
          </a:p>
          <a:p>
            <a:pPr eaLnBrk="1" hangingPunct="1">
              <a:spcBef>
                <a:spcPct val="0"/>
              </a:spcBef>
            </a:pPr>
            <a:r>
              <a:rPr lang="nb-NO" altLang="nb-NO" dirty="0">
                <a:latin typeface="Arial" panose="020B0604020202020204" pitchFamily="34" charset="0"/>
                <a:ea typeface="ＭＳ Ｐゴシック" panose="020B0600070205080204" pitchFamily="34" charset="-128"/>
              </a:rPr>
              <a:t>5.0Fare for marginalisering og normløshet. Å beskytte seg selv ved å angripe andre kan være en vanlig mestringsstrategi. Fare for kriminalitet og rekruttering til rusmiljø.</a:t>
            </a:r>
          </a:p>
          <a:p>
            <a:pPr>
              <a:buFontTx/>
              <a:buChar char="-"/>
            </a:pPr>
            <a:r>
              <a:rPr lang="nb-NO" altLang="nb-NO" dirty="0">
                <a:latin typeface="Arial" panose="020B0604020202020204" pitchFamily="34" charset="0"/>
                <a:ea typeface="ＭＳ Ｐゴシック" panose="020B0600070205080204" pitchFamily="34" charset="-128"/>
              </a:rPr>
              <a:t>Sterkt behov for å mestre/selvstendighet, kan være vanskelig å vise behov og sårbarhet</a:t>
            </a:r>
          </a:p>
          <a:p>
            <a:r>
              <a:rPr lang="nb-NO" altLang="nb-NO" dirty="0">
                <a:latin typeface="Arial" panose="020B0604020202020204" pitchFamily="34" charset="0"/>
                <a:ea typeface="ＭＳ Ｐゴシック" panose="020B0600070205080204" pitchFamily="34" charset="-128"/>
              </a:rPr>
              <a:t>6.0 Mye opplevd ensomhet og meningsløshet. Stor risiko for utvikling av depresjon. Selvmordstanker er hyppig forekommende. Selvskading kan også være en vanlig mestringsrespons for disse ungdommene.</a:t>
            </a:r>
          </a:p>
          <a:p>
            <a:r>
              <a:rPr lang="nb-NO" altLang="nb-NO" dirty="0">
                <a:latin typeface="Arial" panose="020B0604020202020204" pitchFamily="34" charset="0"/>
                <a:ea typeface="ＭＳ Ｐゴシック" panose="020B0600070205080204" pitchFamily="34" charset="-128"/>
              </a:rPr>
              <a:t>7.0 Høy frekvens av søvn og konsentrasjonsvansker. Depresjon, posttraumatiske stress-symptomer, angst og atferdsproblemer. Utfordringer med senere tilknytning og tilpasning til samfunnet. </a:t>
            </a:r>
          </a:p>
          <a:p>
            <a:endParaRPr lang="nb-NO" altLang="nb-NO" dirty="0">
              <a:latin typeface="Arial" panose="020B0604020202020204" pitchFamily="34" charset="0"/>
              <a:ea typeface="ＭＳ Ｐゴシック" panose="020B0600070205080204" pitchFamily="34" charset="-128"/>
            </a:endParaRPr>
          </a:p>
          <a:p>
            <a:pPr eaLnBrk="1" hangingPunct="1">
              <a:spcBef>
                <a:spcPct val="0"/>
              </a:spcBef>
            </a:pPr>
            <a:r>
              <a:rPr lang="nb-NO" altLang="nb-NO" dirty="0">
                <a:latin typeface="Arial" panose="020B0604020202020204" pitchFamily="34" charset="0"/>
                <a:ea typeface="ＭＳ Ｐゴシック" panose="020B0600070205080204" pitchFamily="34" charset="-128"/>
              </a:rPr>
              <a:t>Også Usikkerhet mht. alder og alderstesting </a:t>
            </a:r>
          </a:p>
          <a:p>
            <a:endParaRPr lang="nb-NO" altLang="nb-NO" dirty="0">
              <a:latin typeface="Arial" panose="020B0604020202020204" pitchFamily="34" charset="0"/>
              <a:ea typeface="ＭＳ Ｐゴシック" panose="020B0600070205080204" pitchFamily="34" charset="-128"/>
            </a:endParaRPr>
          </a:p>
        </p:txBody>
      </p:sp>
      <p:sp>
        <p:nvSpPr>
          <p:cNvPr id="37892" name="Plassholder for lysbildenummer 3">
            <a:extLst>
              <a:ext uri="{FF2B5EF4-FFF2-40B4-BE49-F238E27FC236}">
                <a16:creationId xmlns:a16="http://schemas.microsoft.com/office/drawing/2014/main" id="{D68AC058-1D92-41CE-88EC-ABB5DD90D23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5160A0A0-32A6-4709-B6EF-E5BC50F462EE}" type="slidenum">
              <a:rPr lang="nb-NO" altLang="nb-NO" smtClean="0">
                <a:latin typeface="Times New Roman" panose="02020603050405020304" pitchFamily="18" charset="0"/>
              </a:rPr>
              <a:pPr eaLnBrk="1" hangingPunct="1">
                <a:spcBef>
                  <a:spcPct val="0"/>
                </a:spcBef>
              </a:pPr>
              <a:t>10</a:t>
            </a:fld>
            <a:endParaRPr lang="nb-NO" altLang="nb-NO">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26F4F81-20EC-46EA-B616-D8BDF31FC199}"/>
              </a:ext>
            </a:extLst>
          </p:cNvPr>
          <p:cNvSpPr>
            <a:spLocks noGrp="1"/>
          </p:cNvSpPr>
          <p:nvPr>
            <p:ph type="ctrTitle"/>
          </p:nvPr>
        </p:nvSpPr>
        <p:spPr>
          <a:xfrm>
            <a:off x="1524000" y="281442"/>
            <a:ext cx="9144000" cy="1318758"/>
          </a:xfrm>
        </p:spPr>
        <p:txBody>
          <a:bodyPr anchor="b">
            <a:normAutofit/>
          </a:bodyPr>
          <a:lstStyle>
            <a:lvl1pPr algn="ctr">
              <a:defRPr sz="4400" b="1">
                <a:latin typeface="+mn-lt"/>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1B266E57-DD3E-4B3E-9771-CEA576900501}"/>
              </a:ext>
            </a:extLst>
          </p:cNvPr>
          <p:cNvSpPr>
            <a:spLocks noGrp="1"/>
          </p:cNvSpPr>
          <p:nvPr>
            <p:ph type="subTitle" idx="1"/>
          </p:nvPr>
        </p:nvSpPr>
        <p:spPr>
          <a:xfrm>
            <a:off x="1524000" y="1706336"/>
            <a:ext cx="9144000" cy="66130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9" name="Rektangel 8">
            <a:extLst>
              <a:ext uri="{FF2B5EF4-FFF2-40B4-BE49-F238E27FC236}">
                <a16:creationId xmlns:a16="http://schemas.microsoft.com/office/drawing/2014/main" id="{D073B471-9AD8-4E30-839E-13DC76F8EA4D}"/>
              </a:ext>
            </a:extLst>
          </p:cNvPr>
          <p:cNvSpPr/>
          <p:nvPr userDrawn="1"/>
        </p:nvSpPr>
        <p:spPr>
          <a:xfrm>
            <a:off x="0" y="6066065"/>
            <a:ext cx="12192000" cy="791936"/>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Bilde 10">
            <a:extLst>
              <a:ext uri="{FF2B5EF4-FFF2-40B4-BE49-F238E27FC236}">
                <a16:creationId xmlns:a16="http://schemas.microsoft.com/office/drawing/2014/main" id="{12FE2CFD-911A-4CE7-927B-911F444461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69472" y="6066065"/>
            <a:ext cx="2335900" cy="683306"/>
          </a:xfrm>
          <a:prstGeom prst="rect">
            <a:avLst/>
          </a:prstGeom>
        </p:spPr>
      </p:pic>
      <p:pic>
        <p:nvPicPr>
          <p:cNvPr id="15" name="Bilde 14">
            <a:extLst>
              <a:ext uri="{FF2B5EF4-FFF2-40B4-BE49-F238E27FC236}">
                <a16:creationId xmlns:a16="http://schemas.microsoft.com/office/drawing/2014/main" id="{D063D82E-D8AA-4B2B-9287-30D78597DD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38421" y="6492208"/>
            <a:ext cx="4115157" cy="365792"/>
          </a:xfrm>
          <a:prstGeom prst="rect">
            <a:avLst/>
          </a:prstGeom>
        </p:spPr>
      </p:pic>
    </p:spTree>
    <p:extLst>
      <p:ext uri="{BB962C8B-B14F-4D97-AF65-F5344CB8AC3E}">
        <p14:creationId xmlns:p14="http://schemas.microsoft.com/office/powerpoint/2010/main" val="4206805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D8F4FB4-E5CB-4FF8-9DE6-0AFAA76B624D}"/>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18D026A9-E182-4042-B0B3-C377F529C8F1}"/>
              </a:ext>
            </a:extLst>
          </p:cNvPr>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pic>
        <p:nvPicPr>
          <p:cNvPr id="7" name="Bilde 6">
            <a:extLst>
              <a:ext uri="{FF2B5EF4-FFF2-40B4-BE49-F238E27FC236}">
                <a16:creationId xmlns:a16="http://schemas.microsoft.com/office/drawing/2014/main" id="{E7F11125-B0C9-4650-8E49-0BBD2557E1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1057" y="6197528"/>
            <a:ext cx="2019302" cy="590694"/>
          </a:xfrm>
          <a:prstGeom prst="rect">
            <a:avLst/>
          </a:prstGeom>
        </p:spPr>
      </p:pic>
      <p:pic>
        <p:nvPicPr>
          <p:cNvPr id="8" name="Bilde 7">
            <a:extLst>
              <a:ext uri="{FF2B5EF4-FFF2-40B4-BE49-F238E27FC236}">
                <a16:creationId xmlns:a16="http://schemas.microsoft.com/office/drawing/2014/main" id="{DD032093-625E-4F75-A108-BB045529E9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38421" y="6492208"/>
            <a:ext cx="4115157" cy="365792"/>
          </a:xfrm>
          <a:prstGeom prst="rect">
            <a:avLst/>
          </a:prstGeom>
        </p:spPr>
      </p:pic>
    </p:spTree>
    <p:extLst>
      <p:ext uri="{BB962C8B-B14F-4D97-AF65-F5344CB8AC3E}">
        <p14:creationId xmlns:p14="http://schemas.microsoft.com/office/powerpoint/2010/main" val="880905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37A45860-C1A3-4917-BDF0-5156338284F8}"/>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449D0F9F-D66B-4510-9BEA-A6CF484B1DB7}"/>
              </a:ext>
            </a:extLst>
          </p:cNvPr>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pic>
        <p:nvPicPr>
          <p:cNvPr id="7" name="Bilde 6">
            <a:extLst>
              <a:ext uri="{FF2B5EF4-FFF2-40B4-BE49-F238E27FC236}">
                <a16:creationId xmlns:a16="http://schemas.microsoft.com/office/drawing/2014/main" id="{E572D1AF-A196-47C5-9B05-B64388D07E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1057" y="6197528"/>
            <a:ext cx="2019302" cy="590694"/>
          </a:xfrm>
          <a:prstGeom prst="rect">
            <a:avLst/>
          </a:prstGeom>
        </p:spPr>
      </p:pic>
      <p:pic>
        <p:nvPicPr>
          <p:cNvPr id="8" name="Bilde 7">
            <a:extLst>
              <a:ext uri="{FF2B5EF4-FFF2-40B4-BE49-F238E27FC236}">
                <a16:creationId xmlns:a16="http://schemas.microsoft.com/office/drawing/2014/main" id="{E30EE4FD-9F76-46E3-9020-23D911A666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38421" y="6492208"/>
            <a:ext cx="4115157" cy="365792"/>
          </a:xfrm>
          <a:prstGeom prst="rect">
            <a:avLst/>
          </a:prstGeom>
        </p:spPr>
      </p:pic>
    </p:spTree>
    <p:extLst>
      <p:ext uri="{BB962C8B-B14F-4D97-AF65-F5344CB8AC3E}">
        <p14:creationId xmlns:p14="http://schemas.microsoft.com/office/powerpoint/2010/main" val="1001585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nnhold">
    <p:spTree>
      <p:nvGrpSpPr>
        <p:cNvPr id="1" name=""/>
        <p:cNvGrpSpPr/>
        <p:nvPr/>
      </p:nvGrpSpPr>
      <p:grpSpPr>
        <a:xfrm>
          <a:off x="0" y="0"/>
          <a:ext cx="0" cy="0"/>
          <a:chOff x="0" y="0"/>
          <a:chExt cx="0" cy="0"/>
        </a:xfrm>
      </p:grpSpPr>
      <p:sp>
        <p:nvSpPr>
          <p:cNvPr id="2" name="Plassholder for innhold 1"/>
          <p:cNvSpPr>
            <a:spLocks noGrp="1"/>
          </p:cNvSpPr>
          <p:nvPr>
            <p:ph/>
          </p:nvPr>
        </p:nvSpPr>
        <p:spPr>
          <a:xfrm>
            <a:off x="609600" y="1295400"/>
            <a:ext cx="10363200" cy="5334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3" name="Rectangle 6">
            <a:extLst>
              <a:ext uri="{FF2B5EF4-FFF2-40B4-BE49-F238E27FC236}">
                <a16:creationId xmlns:a16="http://schemas.microsoft.com/office/drawing/2014/main" id="{8F0AC105-C11A-4931-80C8-5E2AFFD57E02}"/>
              </a:ext>
            </a:extLst>
          </p:cNvPr>
          <p:cNvSpPr>
            <a:spLocks noGrp="1" noChangeArrowheads="1"/>
          </p:cNvSpPr>
          <p:nvPr>
            <p:ph type="sldNum" sz="quarter" idx="10"/>
          </p:nvPr>
        </p:nvSpPr>
        <p:spPr>
          <a:ln/>
        </p:spPr>
        <p:txBody>
          <a:bodyPr/>
          <a:lstStyle>
            <a:lvl1pPr>
              <a:defRPr/>
            </a:lvl1pPr>
          </a:lstStyle>
          <a:p>
            <a:pPr>
              <a:defRPr/>
            </a:pPr>
            <a:fld id="{670FCBD1-7E49-455E-AE53-CD68520A42BF}" type="slidenum">
              <a:rPr lang="nb-NO" altLang="nb-NO"/>
              <a:pPr>
                <a:defRPr/>
              </a:pPr>
              <a:t>‹#›</a:t>
            </a:fld>
            <a:endParaRPr lang="nb-NO" altLang="nb-NO"/>
          </a:p>
        </p:txBody>
      </p:sp>
      <p:sp>
        <p:nvSpPr>
          <p:cNvPr id="4" name="Rectangle 7">
            <a:extLst>
              <a:ext uri="{FF2B5EF4-FFF2-40B4-BE49-F238E27FC236}">
                <a16:creationId xmlns:a16="http://schemas.microsoft.com/office/drawing/2014/main" id="{D44BD0DC-4EF3-45AF-938F-7BA8D0A3D910}"/>
              </a:ext>
            </a:extLst>
          </p:cNvPr>
          <p:cNvSpPr>
            <a:spLocks noGrp="1" noChangeArrowheads="1"/>
          </p:cNvSpPr>
          <p:nvPr>
            <p:ph type="dt" sz="half" idx="11"/>
          </p:nvPr>
        </p:nvSpPr>
        <p:spPr>
          <a:ln/>
        </p:spPr>
        <p:txBody>
          <a:bodyPr/>
          <a:lstStyle>
            <a:lvl1pPr>
              <a:defRPr/>
            </a:lvl1pPr>
          </a:lstStyle>
          <a:p>
            <a:pPr>
              <a:defRPr/>
            </a:pPr>
            <a:endParaRPr lang="nb-NO"/>
          </a:p>
        </p:txBody>
      </p:sp>
    </p:spTree>
    <p:extLst>
      <p:ext uri="{BB962C8B-B14F-4D97-AF65-F5344CB8AC3E}">
        <p14:creationId xmlns:p14="http://schemas.microsoft.com/office/powerpoint/2010/main" val="429102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6FB4C152-0F78-4A61-BC18-BD3252E9AEC9}"/>
              </a:ext>
            </a:extLst>
          </p:cNvPr>
          <p:cNvSpPr>
            <a:spLocks noChangeArrowheads="1"/>
          </p:cNvSpPr>
          <p:nvPr userDrawn="1"/>
        </p:nvSpPr>
        <p:spPr bwMode="auto">
          <a:xfrm>
            <a:off x="387352" y="1168400"/>
            <a:ext cx="9580033" cy="46038"/>
          </a:xfrm>
          <a:prstGeom prst="rect">
            <a:avLst/>
          </a:prstGeom>
          <a:solidFill>
            <a:schemeClr val="tx1"/>
          </a:solidFill>
          <a:ln w="25400" algn="ctr">
            <a:solidFill>
              <a:schemeClr val="tx1"/>
            </a:solidFill>
            <a:miter lim="800000"/>
            <a:headEnd/>
            <a:tailEnd/>
          </a:ln>
        </p:spPr>
        <p:txBody>
          <a:bodyPr lIns="85710" tIns="42855" rIns="85710" bIns="42855"/>
          <a:lstStyle>
            <a:lvl1pPr defTabSz="966788" eaLnBrk="0" hangingPunct="0">
              <a:defRPr sz="1900" b="1">
                <a:solidFill>
                  <a:schemeClr val="tx1"/>
                </a:solidFill>
                <a:latin typeface="Arial" panose="020B0604020202020204" pitchFamily="34" charset="0"/>
                <a:cs typeface="Arial" panose="020B0604020202020204" pitchFamily="34" charset="0"/>
              </a:defRPr>
            </a:lvl1pPr>
            <a:lvl2pPr marL="742950" indent="-285750" defTabSz="966788" eaLnBrk="0" hangingPunct="0">
              <a:defRPr sz="1900" b="1">
                <a:solidFill>
                  <a:schemeClr val="tx1"/>
                </a:solidFill>
                <a:latin typeface="Arial" panose="020B0604020202020204" pitchFamily="34" charset="0"/>
                <a:cs typeface="Arial" panose="020B0604020202020204" pitchFamily="34" charset="0"/>
              </a:defRPr>
            </a:lvl2pPr>
            <a:lvl3pPr marL="1143000" indent="-228600" defTabSz="966788" eaLnBrk="0" hangingPunct="0">
              <a:defRPr sz="1900" b="1">
                <a:solidFill>
                  <a:schemeClr val="tx1"/>
                </a:solidFill>
                <a:latin typeface="Arial" panose="020B0604020202020204" pitchFamily="34" charset="0"/>
                <a:cs typeface="Arial" panose="020B0604020202020204" pitchFamily="34" charset="0"/>
              </a:defRPr>
            </a:lvl3pPr>
            <a:lvl4pPr marL="1600200" indent="-228600" defTabSz="966788" eaLnBrk="0" hangingPunct="0">
              <a:defRPr sz="1900" b="1">
                <a:solidFill>
                  <a:schemeClr val="tx1"/>
                </a:solidFill>
                <a:latin typeface="Arial" panose="020B0604020202020204" pitchFamily="34" charset="0"/>
                <a:cs typeface="Arial" panose="020B0604020202020204" pitchFamily="34" charset="0"/>
              </a:defRPr>
            </a:lvl4pPr>
            <a:lvl5pPr marL="2057400" indent="-228600" defTabSz="966788" eaLnBrk="0" hangingPunct="0">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defRPr/>
            </a:pPr>
            <a:endParaRPr lang="nb-NO" altLang="nb-NO" sz="1781">
              <a:ea typeface="+mn-ea"/>
            </a:endParaRPr>
          </a:p>
        </p:txBody>
      </p:sp>
      <p:pic>
        <p:nvPicPr>
          <p:cNvPr id="5" name="Picture 5" descr="NCTSN Parent Guide_no arc_white.eps">
            <a:extLst>
              <a:ext uri="{FF2B5EF4-FFF2-40B4-BE49-F238E27FC236}">
                <a16:creationId xmlns:a16="http://schemas.microsoft.com/office/drawing/2014/main" id="{E6B03BBB-D79F-411F-A0ED-BAB1EE82A07D}"/>
              </a:ext>
            </a:extLst>
          </p:cNvPr>
          <p:cNvPicPr>
            <a:picLocks noChangeAspect="1"/>
          </p:cNvPicPr>
          <p:nvPr userDrawn="1"/>
        </p:nvPicPr>
        <p:blipFill>
          <a:blip r:embed="rId2">
            <a:extLst>
              <a:ext uri="{28A0092B-C50C-407E-A947-70E740481C1C}">
                <a14:useLocalDpi xmlns:a14="http://schemas.microsoft.com/office/drawing/2010/main" val="0"/>
              </a:ext>
            </a:extLst>
          </a:blip>
          <a:srcRect l="14146" t="11551" r="14146" b="11551"/>
          <a:stretch>
            <a:fillRect/>
          </a:stretch>
        </p:blipFill>
        <p:spPr bwMode="auto">
          <a:xfrm>
            <a:off x="10352618" y="66676"/>
            <a:ext cx="1477433"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80573" y="1"/>
            <a:ext cx="11611428" cy="1143001"/>
          </a:xfrm>
          <a:prstGeom prst="rect">
            <a:avLst/>
          </a:prstGeom>
        </p:spPr>
        <p:txBody>
          <a:bodyPr/>
          <a:lstStyle>
            <a:lvl1pPr>
              <a:defRPr sz="3188">
                <a:latin typeface="+mj-lt"/>
              </a:defRPr>
            </a:lvl1pPr>
          </a:lstStyle>
          <a:p>
            <a:r>
              <a:rPr lang="en-US" dirty="0"/>
              <a:t>Click to edit Master title style</a:t>
            </a:r>
          </a:p>
        </p:txBody>
      </p:sp>
      <p:sp>
        <p:nvSpPr>
          <p:cNvPr id="3" name="Content Placeholder 2"/>
          <p:cNvSpPr>
            <a:spLocks noGrp="1"/>
          </p:cNvSpPr>
          <p:nvPr>
            <p:ph idx="1"/>
          </p:nvPr>
        </p:nvSpPr>
        <p:spPr>
          <a:xfrm>
            <a:off x="580573" y="1714501"/>
            <a:ext cx="11030857" cy="4143375"/>
          </a:xfrm>
          <a:prstGeom prst="rect">
            <a:avLst/>
          </a:prstGeom>
        </p:spPr>
        <p:txBody>
          <a:bodyPr/>
          <a:lstStyle>
            <a:lvl1pPr algn="l" defTabSz="906364" rtl="0" eaLnBrk="0" fontAlgn="base" hangingPunct="0">
              <a:spcBef>
                <a:spcPct val="0"/>
              </a:spcBef>
              <a:buSzPct val="110000"/>
              <a:buFont typeface="Wingdings" pitchFamily="2" charset="2"/>
              <a:buChar char="§"/>
              <a:defRPr lang="en-US" sz="2531" dirty="0" smtClean="0">
                <a:solidFill>
                  <a:schemeClr val="tx1"/>
                </a:solidFill>
                <a:latin typeface="+mn-lt"/>
                <a:ea typeface="+mn-ea"/>
                <a:cs typeface="+mn-cs"/>
              </a:defRPr>
            </a:lvl1pPr>
            <a:lvl2pPr algn="l" defTabSz="906364" rtl="0" eaLnBrk="0" fontAlgn="base" hangingPunct="0">
              <a:spcBef>
                <a:spcPct val="0"/>
              </a:spcBef>
              <a:buSzPct val="110000"/>
              <a:buFont typeface="Arial" pitchFamily="34" charset="0"/>
              <a:buChar char="•"/>
              <a:defRPr lang="en-US" sz="2531" dirty="0" smtClean="0">
                <a:solidFill>
                  <a:schemeClr val="tx1"/>
                </a:solidFill>
                <a:latin typeface="+mn-lt"/>
                <a:ea typeface="+mn-ea"/>
                <a:cs typeface="+mn-cs"/>
              </a:defRPr>
            </a:lvl2pPr>
            <a:lvl3pPr algn="l" defTabSz="906364" rtl="0" eaLnBrk="0" fontAlgn="base" hangingPunct="0">
              <a:spcBef>
                <a:spcPct val="0"/>
              </a:spcBef>
              <a:buSzPct val="110000"/>
              <a:defRPr lang="en-US" sz="2531" dirty="0" smtClean="0">
                <a:solidFill>
                  <a:schemeClr val="tx1"/>
                </a:solidFill>
                <a:latin typeface="+mn-lt"/>
                <a:ea typeface="+mn-ea"/>
                <a:cs typeface="+mn-cs"/>
              </a:defRPr>
            </a:lvl3pPr>
            <a:lvl4pPr algn="l" defTabSz="906364" rtl="0" eaLnBrk="0" fontAlgn="base" hangingPunct="0">
              <a:spcBef>
                <a:spcPct val="0"/>
              </a:spcBef>
              <a:buSzPct val="110000"/>
              <a:defRPr lang="en-US" sz="2531" dirty="0" smtClean="0">
                <a:solidFill>
                  <a:schemeClr val="tx1"/>
                </a:solidFill>
                <a:latin typeface="+mn-lt"/>
                <a:ea typeface="+mn-ea"/>
                <a:cs typeface="+mn-cs"/>
              </a:defRPr>
            </a:lvl4pPr>
            <a:lvl5pPr algn="l" defTabSz="906364" rtl="0" eaLnBrk="0" fontAlgn="base" hangingPunct="0">
              <a:spcBef>
                <a:spcPct val="0"/>
              </a:spcBef>
              <a:buSzPct val="110000"/>
              <a:defRPr lang="en-US" sz="2531"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9990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132C21F-2437-4F0D-80A2-897C4FE5494C}"/>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C0366EDF-5E78-4C72-8A36-BC2093B1CC4E}"/>
              </a:ext>
            </a:extLst>
          </p:cNvPr>
          <p:cNvSpPr>
            <a:spLocks noGrp="1"/>
          </p:cNvSpPr>
          <p:nvPr>
            <p:ph idx="1"/>
          </p:nvPr>
        </p:nvSpPr>
        <p:spPr>
          <a:xfrm>
            <a:off x="838200" y="1825625"/>
            <a:ext cx="10515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pic>
        <p:nvPicPr>
          <p:cNvPr id="7" name="Bilde 6">
            <a:extLst>
              <a:ext uri="{FF2B5EF4-FFF2-40B4-BE49-F238E27FC236}">
                <a16:creationId xmlns:a16="http://schemas.microsoft.com/office/drawing/2014/main" id="{75A2A544-BE41-4437-ABCB-8E08622D8B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1057" y="6197528"/>
            <a:ext cx="2019302" cy="590694"/>
          </a:xfrm>
          <a:prstGeom prst="rect">
            <a:avLst/>
          </a:prstGeom>
        </p:spPr>
      </p:pic>
      <p:pic>
        <p:nvPicPr>
          <p:cNvPr id="11" name="Bilde 10">
            <a:extLst>
              <a:ext uri="{FF2B5EF4-FFF2-40B4-BE49-F238E27FC236}">
                <a16:creationId xmlns:a16="http://schemas.microsoft.com/office/drawing/2014/main" id="{791FF97A-8F5E-4427-B288-1CFA80F0E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38421" y="6492208"/>
            <a:ext cx="4115157" cy="365792"/>
          </a:xfrm>
          <a:prstGeom prst="rect">
            <a:avLst/>
          </a:prstGeom>
        </p:spPr>
      </p:pic>
    </p:spTree>
    <p:extLst>
      <p:ext uri="{BB962C8B-B14F-4D97-AF65-F5344CB8AC3E}">
        <p14:creationId xmlns:p14="http://schemas.microsoft.com/office/powerpoint/2010/main" val="104033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200EA6B-6E0A-4ED2-BEBC-762042D0EF59}"/>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480DF71A-33FC-4CC8-86C0-F7C4E8E4AA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pic>
        <p:nvPicPr>
          <p:cNvPr id="7" name="Bilde 6">
            <a:extLst>
              <a:ext uri="{FF2B5EF4-FFF2-40B4-BE49-F238E27FC236}">
                <a16:creationId xmlns:a16="http://schemas.microsoft.com/office/drawing/2014/main" id="{54678B79-0460-411A-A318-49BE43DC65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1057" y="6197528"/>
            <a:ext cx="2019302" cy="590694"/>
          </a:xfrm>
          <a:prstGeom prst="rect">
            <a:avLst/>
          </a:prstGeom>
        </p:spPr>
      </p:pic>
      <p:pic>
        <p:nvPicPr>
          <p:cNvPr id="8" name="Bilde 7">
            <a:extLst>
              <a:ext uri="{FF2B5EF4-FFF2-40B4-BE49-F238E27FC236}">
                <a16:creationId xmlns:a16="http://schemas.microsoft.com/office/drawing/2014/main" id="{9F6C7F7B-CCF7-4534-814B-E421BBA222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38421" y="6492208"/>
            <a:ext cx="4115157" cy="365792"/>
          </a:xfrm>
          <a:prstGeom prst="rect">
            <a:avLst/>
          </a:prstGeom>
        </p:spPr>
      </p:pic>
    </p:spTree>
    <p:extLst>
      <p:ext uri="{BB962C8B-B14F-4D97-AF65-F5344CB8AC3E}">
        <p14:creationId xmlns:p14="http://schemas.microsoft.com/office/powerpoint/2010/main" val="1655698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50B6FD-9687-4D12-ADBF-AD3C0FDB6FE7}"/>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602527F-E4F7-4380-847C-92FB28F10363}"/>
              </a:ext>
            </a:extLst>
          </p:cNvPr>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1BC8D79F-E87E-44AF-8F10-ED63808EFAC6}"/>
              </a:ext>
            </a:extLst>
          </p:cNvPr>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pic>
        <p:nvPicPr>
          <p:cNvPr id="8" name="Bilde 7">
            <a:extLst>
              <a:ext uri="{FF2B5EF4-FFF2-40B4-BE49-F238E27FC236}">
                <a16:creationId xmlns:a16="http://schemas.microsoft.com/office/drawing/2014/main" id="{B298C627-A38C-497A-957B-0B0ED5123E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1057" y="6197528"/>
            <a:ext cx="2019302" cy="590694"/>
          </a:xfrm>
          <a:prstGeom prst="rect">
            <a:avLst/>
          </a:prstGeom>
        </p:spPr>
      </p:pic>
      <p:pic>
        <p:nvPicPr>
          <p:cNvPr id="9" name="Bilde 8">
            <a:extLst>
              <a:ext uri="{FF2B5EF4-FFF2-40B4-BE49-F238E27FC236}">
                <a16:creationId xmlns:a16="http://schemas.microsoft.com/office/drawing/2014/main" id="{E6436FFA-8B47-4FBE-865A-481FECD761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38421" y="6492208"/>
            <a:ext cx="4115157" cy="365792"/>
          </a:xfrm>
          <a:prstGeom prst="rect">
            <a:avLst/>
          </a:prstGeom>
        </p:spPr>
      </p:pic>
    </p:spTree>
    <p:extLst>
      <p:ext uri="{BB962C8B-B14F-4D97-AF65-F5344CB8AC3E}">
        <p14:creationId xmlns:p14="http://schemas.microsoft.com/office/powerpoint/2010/main" val="1944024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C38D12-9C3E-4442-84E8-45E02C50D5FA}"/>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F43E3D97-D805-4F26-9D75-70ED5FFA4E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91C9185A-A665-49ED-BB11-90EE65B64625}"/>
              </a:ext>
            </a:extLst>
          </p:cNvPr>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BFED75D4-D0D9-4F4E-BF0F-DA427E592A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DA99DC62-FC54-469D-9624-39FB7A176614}"/>
              </a:ext>
            </a:extLst>
          </p:cNvPr>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pic>
        <p:nvPicPr>
          <p:cNvPr id="10" name="Bilde 9">
            <a:extLst>
              <a:ext uri="{FF2B5EF4-FFF2-40B4-BE49-F238E27FC236}">
                <a16:creationId xmlns:a16="http://schemas.microsoft.com/office/drawing/2014/main" id="{6A234391-D4F0-4C56-9BE0-7C10FB5FA7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1057" y="6197528"/>
            <a:ext cx="2019302" cy="590694"/>
          </a:xfrm>
          <a:prstGeom prst="rect">
            <a:avLst/>
          </a:prstGeom>
        </p:spPr>
      </p:pic>
      <p:pic>
        <p:nvPicPr>
          <p:cNvPr id="11" name="Bilde 10">
            <a:extLst>
              <a:ext uri="{FF2B5EF4-FFF2-40B4-BE49-F238E27FC236}">
                <a16:creationId xmlns:a16="http://schemas.microsoft.com/office/drawing/2014/main" id="{5FC34E89-5A60-467F-8515-BBBAA3E2C9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38421" y="6492208"/>
            <a:ext cx="4115157" cy="365792"/>
          </a:xfrm>
          <a:prstGeom prst="rect">
            <a:avLst/>
          </a:prstGeom>
        </p:spPr>
      </p:pic>
    </p:spTree>
    <p:extLst>
      <p:ext uri="{BB962C8B-B14F-4D97-AF65-F5344CB8AC3E}">
        <p14:creationId xmlns:p14="http://schemas.microsoft.com/office/powerpoint/2010/main" val="2435662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35F5CE7-882C-4729-8B67-2D7EC23A0D7E}"/>
              </a:ext>
            </a:extLst>
          </p:cNvPr>
          <p:cNvSpPr>
            <a:spLocks noGrp="1"/>
          </p:cNvSpPr>
          <p:nvPr>
            <p:ph type="title"/>
          </p:nvPr>
        </p:nvSpPr>
        <p:spPr/>
        <p:txBody>
          <a:bodyPr/>
          <a:lstStyle/>
          <a:p>
            <a:r>
              <a:rPr lang="nb-NO"/>
              <a:t>Klikk for å redigere tittelstil</a:t>
            </a:r>
          </a:p>
        </p:txBody>
      </p:sp>
      <p:pic>
        <p:nvPicPr>
          <p:cNvPr id="6" name="Bilde 5">
            <a:extLst>
              <a:ext uri="{FF2B5EF4-FFF2-40B4-BE49-F238E27FC236}">
                <a16:creationId xmlns:a16="http://schemas.microsoft.com/office/drawing/2014/main" id="{D6DCCA93-BF63-4BB9-BDD1-1825D81A54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1057" y="6197528"/>
            <a:ext cx="2019302" cy="590694"/>
          </a:xfrm>
          <a:prstGeom prst="rect">
            <a:avLst/>
          </a:prstGeom>
        </p:spPr>
      </p:pic>
      <p:pic>
        <p:nvPicPr>
          <p:cNvPr id="7" name="Bilde 6">
            <a:extLst>
              <a:ext uri="{FF2B5EF4-FFF2-40B4-BE49-F238E27FC236}">
                <a16:creationId xmlns:a16="http://schemas.microsoft.com/office/drawing/2014/main" id="{4A81E1A7-4422-4E40-8E7E-46C583F6FA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38421" y="6492208"/>
            <a:ext cx="4115157" cy="365792"/>
          </a:xfrm>
          <a:prstGeom prst="rect">
            <a:avLst/>
          </a:prstGeom>
        </p:spPr>
      </p:pic>
    </p:spTree>
    <p:extLst>
      <p:ext uri="{BB962C8B-B14F-4D97-AF65-F5344CB8AC3E}">
        <p14:creationId xmlns:p14="http://schemas.microsoft.com/office/powerpoint/2010/main" val="1377812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E5046B12-6841-4A2E-91FA-610A7475AB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1057" y="6197528"/>
            <a:ext cx="2019302" cy="590694"/>
          </a:xfrm>
          <a:prstGeom prst="rect">
            <a:avLst/>
          </a:prstGeom>
        </p:spPr>
      </p:pic>
      <p:pic>
        <p:nvPicPr>
          <p:cNvPr id="6" name="Bilde 5">
            <a:extLst>
              <a:ext uri="{FF2B5EF4-FFF2-40B4-BE49-F238E27FC236}">
                <a16:creationId xmlns:a16="http://schemas.microsoft.com/office/drawing/2014/main" id="{2AD00A90-DC94-4B09-B932-3735573F03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38421" y="6492208"/>
            <a:ext cx="4115157" cy="365792"/>
          </a:xfrm>
          <a:prstGeom prst="rect">
            <a:avLst/>
          </a:prstGeom>
        </p:spPr>
      </p:pic>
    </p:spTree>
    <p:extLst>
      <p:ext uri="{BB962C8B-B14F-4D97-AF65-F5344CB8AC3E}">
        <p14:creationId xmlns:p14="http://schemas.microsoft.com/office/powerpoint/2010/main" val="1278795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B07A28-490A-4395-921B-8C6C939B1817}"/>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F45B5BA0-B163-4F04-8624-CBBB8F72C3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B057DCE0-84B7-4DD1-A786-C6FF88F175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pic>
        <p:nvPicPr>
          <p:cNvPr id="8" name="Bilde 7">
            <a:extLst>
              <a:ext uri="{FF2B5EF4-FFF2-40B4-BE49-F238E27FC236}">
                <a16:creationId xmlns:a16="http://schemas.microsoft.com/office/drawing/2014/main" id="{A1551CB3-35A7-4604-AB3B-8BA40D34BB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1057" y="6197528"/>
            <a:ext cx="2019302" cy="590694"/>
          </a:xfrm>
          <a:prstGeom prst="rect">
            <a:avLst/>
          </a:prstGeom>
        </p:spPr>
      </p:pic>
      <p:pic>
        <p:nvPicPr>
          <p:cNvPr id="9" name="Bilde 8">
            <a:extLst>
              <a:ext uri="{FF2B5EF4-FFF2-40B4-BE49-F238E27FC236}">
                <a16:creationId xmlns:a16="http://schemas.microsoft.com/office/drawing/2014/main" id="{90CA0419-8094-412E-8720-171DF07F8E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38421" y="6492208"/>
            <a:ext cx="4115157" cy="365792"/>
          </a:xfrm>
          <a:prstGeom prst="rect">
            <a:avLst/>
          </a:prstGeom>
        </p:spPr>
      </p:pic>
    </p:spTree>
    <p:extLst>
      <p:ext uri="{BB962C8B-B14F-4D97-AF65-F5344CB8AC3E}">
        <p14:creationId xmlns:p14="http://schemas.microsoft.com/office/powerpoint/2010/main" val="3977805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5DBDED3-11A8-41C9-9204-E707098DB271}"/>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5AD072AD-270B-45F4-BF8E-F55C683F24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E0CED325-5371-4494-9279-CC007B2D2E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pic>
        <p:nvPicPr>
          <p:cNvPr id="8" name="Bilde 7">
            <a:extLst>
              <a:ext uri="{FF2B5EF4-FFF2-40B4-BE49-F238E27FC236}">
                <a16:creationId xmlns:a16="http://schemas.microsoft.com/office/drawing/2014/main" id="{C0E8BA75-4CDF-478C-B6E0-9C77F021FC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1057" y="6197528"/>
            <a:ext cx="2019302" cy="590694"/>
          </a:xfrm>
          <a:prstGeom prst="rect">
            <a:avLst/>
          </a:prstGeom>
        </p:spPr>
      </p:pic>
      <p:pic>
        <p:nvPicPr>
          <p:cNvPr id="9" name="Bilde 8">
            <a:extLst>
              <a:ext uri="{FF2B5EF4-FFF2-40B4-BE49-F238E27FC236}">
                <a16:creationId xmlns:a16="http://schemas.microsoft.com/office/drawing/2014/main" id="{EC34657E-9C00-400C-8E30-9352D0EA8F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38421" y="6492208"/>
            <a:ext cx="4115157" cy="365792"/>
          </a:xfrm>
          <a:prstGeom prst="rect">
            <a:avLst/>
          </a:prstGeom>
        </p:spPr>
      </p:pic>
    </p:spTree>
    <p:extLst>
      <p:ext uri="{BB962C8B-B14F-4D97-AF65-F5344CB8AC3E}">
        <p14:creationId xmlns:p14="http://schemas.microsoft.com/office/powerpoint/2010/main" val="4186460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058CEC3B-79C8-454A-BCA2-58FF27882F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B1DDAACE-3EA0-4464-BBD5-2299E73D84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6D8FBCF-A860-428F-BFC7-E6959B9E3A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E1580D-E093-440A-BF98-7B4E1982BEF0}" type="datetimeFigureOut">
              <a:rPr lang="nb-NO" smtClean="0"/>
              <a:t>30.05.2022</a:t>
            </a:fld>
            <a:endParaRPr lang="nb-NO"/>
          </a:p>
        </p:txBody>
      </p:sp>
      <p:sp>
        <p:nvSpPr>
          <p:cNvPr id="5" name="Plassholder for bunntekst 4">
            <a:extLst>
              <a:ext uri="{FF2B5EF4-FFF2-40B4-BE49-F238E27FC236}">
                <a16:creationId xmlns:a16="http://schemas.microsoft.com/office/drawing/2014/main" id="{96A9DA39-E15D-443E-B40C-506155907C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D9AF187C-4B78-4F0A-89A3-04AB616B2D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49E92-0E8B-4306-B8D0-80038A9D1592}" type="slidenum">
              <a:rPr lang="nb-NO" smtClean="0"/>
              <a:t>‹#›</a:t>
            </a:fld>
            <a:endParaRPr lang="nb-NO"/>
          </a:p>
        </p:txBody>
      </p:sp>
    </p:spTree>
    <p:extLst>
      <p:ext uri="{BB962C8B-B14F-4D97-AF65-F5344CB8AC3E}">
        <p14:creationId xmlns:p14="http://schemas.microsoft.com/office/powerpoint/2010/main" val="296813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file:///C:\Profiles\mcb2601unn\Lokale%20innstillinger\Temporary%20Internet%20Files\Lokale%20innstillinger\MCB2601UNN$\PPpresentasjoner\Etterreaksjoner.ppt" TargetMode="External"/><Relationship Id="rId3" Type="http://schemas.openxmlformats.org/officeDocument/2006/relationships/notesSlide" Target="../notesSlides/notesSlide11.xml"/><Relationship Id="rId7"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2.wmf"/><Relationship Id="rId4" Type="http://schemas.openxmlformats.org/officeDocument/2006/relationships/oleObject" Target="../embeddings/oleObject1.bin"/><Relationship Id="rId9" Type="http://schemas.openxmlformats.org/officeDocument/2006/relationships/hyperlink" Target="Beskyttelsesfaktorer.docx"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nkvts.no/"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Marit.borchgrevink@unn.no"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2" descr="Hillesøy kuling_ppt">
            <a:extLst>
              <a:ext uri="{FF2B5EF4-FFF2-40B4-BE49-F238E27FC236}">
                <a16:creationId xmlns:a16="http://schemas.microsoft.com/office/drawing/2014/main" id="{1A977154-3B73-4C82-91DA-E32F7AAED1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951" y="835820"/>
            <a:ext cx="8839200"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401" name="Group 89">
            <a:extLst>
              <a:ext uri="{FF2B5EF4-FFF2-40B4-BE49-F238E27FC236}">
                <a16:creationId xmlns:a16="http://schemas.microsoft.com/office/drawing/2014/main" id="{BF4D1672-F14B-4941-B149-A807CC6EB4BF}"/>
              </a:ext>
            </a:extLst>
          </p:cNvPr>
          <p:cNvGraphicFramePr>
            <a:graphicFrameLocks noGrp="1"/>
          </p:cNvGraphicFramePr>
          <p:nvPr>
            <p:ph/>
            <p:extLst>
              <p:ext uri="{D42A27DB-BD31-4B8C-83A1-F6EECF244321}">
                <p14:modId xmlns:p14="http://schemas.microsoft.com/office/powerpoint/2010/main" val="2623426193"/>
              </p:ext>
            </p:extLst>
          </p:nvPr>
        </p:nvGraphicFramePr>
        <p:xfrm>
          <a:off x="1774824" y="4740166"/>
          <a:ext cx="8569325" cy="1497521"/>
        </p:xfrm>
        <a:graphic>
          <a:graphicData uri="http://schemas.openxmlformats.org/drawingml/2006/table">
            <a:tbl>
              <a:tblPr/>
              <a:tblGrid>
                <a:gridCol w="8569325">
                  <a:extLst>
                    <a:ext uri="{9D8B030D-6E8A-4147-A177-3AD203B41FA5}">
                      <a16:colId xmlns:a16="http://schemas.microsoft.com/office/drawing/2014/main" val="20000"/>
                    </a:ext>
                  </a:extLst>
                </a:gridCol>
              </a:tblGrid>
              <a:tr h="1497521">
                <a:tc>
                  <a:txBody>
                    <a:bodyPr/>
                    <a:lstStyle/>
                    <a:p>
                      <a:pPr marL="0" marR="0" lvl="0" indent="0" algn="l" defTabSz="914400" rtl="0" eaLnBrk="1" fontAlgn="base" latinLnBrk="0" hangingPunct="1">
                        <a:lnSpc>
                          <a:spcPct val="100000"/>
                        </a:lnSpc>
                        <a:spcBef>
                          <a:spcPct val="20000"/>
                        </a:spcBef>
                        <a:spcAft>
                          <a:spcPct val="0"/>
                        </a:spcAft>
                        <a:buClr>
                          <a:srgbClr val="FF2525"/>
                        </a:buClr>
                        <a:buSzTx/>
                        <a:buFontTx/>
                        <a:buNone/>
                        <a:tabLst/>
                      </a:pPr>
                      <a:endParaRPr kumimoji="0" lang="nb-NO" sz="2000" b="0" i="0" u="none" strike="noStrike" cap="none" normalizeH="0" baseline="0" dirty="0">
                        <a:ln>
                          <a:noFill/>
                        </a:ln>
                        <a:solidFill>
                          <a:schemeClr val="folHlink"/>
                        </a:solidFill>
                        <a:effectLst/>
                        <a:latin typeface="Verdana" pitchFamily="34" charset="0"/>
                        <a:ea typeface="ＭＳ Ｐゴシック" pitchFamily="-125" charset="-12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6153" name="Rectangle 41">
            <a:extLst>
              <a:ext uri="{FF2B5EF4-FFF2-40B4-BE49-F238E27FC236}">
                <a16:creationId xmlns:a16="http://schemas.microsoft.com/office/drawing/2014/main" id="{C3AF2DBD-06E4-493B-8812-38F6AE433E71}"/>
              </a:ext>
            </a:extLst>
          </p:cNvPr>
          <p:cNvSpPr>
            <a:spLocks noChangeArrowheads="1"/>
          </p:cNvSpPr>
          <p:nvPr/>
        </p:nvSpPr>
        <p:spPr bwMode="auto">
          <a:xfrm>
            <a:off x="1471449" y="5393533"/>
            <a:ext cx="87852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2525"/>
              </a:buClr>
              <a:buChar char="•"/>
              <a:defRPr sz="2200">
                <a:solidFill>
                  <a:schemeClr val="folHlink"/>
                </a:solidFill>
                <a:latin typeface="Verdana" panose="020B0604030504040204" pitchFamily="34" charset="0"/>
                <a:ea typeface="ＭＳ Ｐゴシック" panose="020B0600070205080204" pitchFamily="34" charset="-128"/>
              </a:defRPr>
            </a:lvl1pPr>
            <a:lvl2pPr marL="742950" indent="-285750">
              <a:spcBef>
                <a:spcPct val="20000"/>
              </a:spcBef>
              <a:buClr>
                <a:srgbClr val="FF2525"/>
              </a:buClr>
              <a:buChar char="•"/>
              <a:defRPr sz="2000">
                <a:solidFill>
                  <a:schemeClr val="folHlink"/>
                </a:solidFill>
                <a:latin typeface="Verdana" panose="020B0604030504040204" pitchFamily="34" charset="0"/>
                <a:ea typeface="ＭＳ Ｐゴシック" panose="020B0600070205080204" pitchFamily="34" charset="-128"/>
              </a:defRPr>
            </a:lvl2pPr>
            <a:lvl3pPr marL="1143000" indent="-228600">
              <a:spcBef>
                <a:spcPct val="20000"/>
              </a:spcBef>
              <a:buClr>
                <a:srgbClr val="FF2525"/>
              </a:buClr>
              <a:buChar char="•"/>
              <a:defRPr>
                <a:solidFill>
                  <a:schemeClr val="folHlink"/>
                </a:solidFill>
                <a:latin typeface="Verdana" panose="020B0604030504040204" pitchFamily="34" charset="0"/>
                <a:ea typeface="ＭＳ Ｐゴシック" panose="020B0600070205080204" pitchFamily="34" charset="-128"/>
              </a:defRPr>
            </a:lvl3pPr>
            <a:lvl4pPr marL="1600200" indent="-228600">
              <a:spcBef>
                <a:spcPct val="20000"/>
              </a:spcBef>
              <a:buClr>
                <a:srgbClr val="FF2525"/>
              </a:buClr>
              <a:buChar char="•"/>
              <a:defRPr sz="1600">
                <a:solidFill>
                  <a:schemeClr val="folHlink"/>
                </a:solidFill>
                <a:latin typeface="Verdana" panose="020B0604030504040204" pitchFamily="34" charset="0"/>
                <a:ea typeface="ＭＳ Ｐゴシック" panose="020B0600070205080204" pitchFamily="34" charset="-128"/>
              </a:defRPr>
            </a:lvl4pPr>
            <a:lvl5pPr marL="2057400" indent="-228600">
              <a:spcBef>
                <a:spcPct val="20000"/>
              </a:spcBef>
              <a:buClr>
                <a:srgbClr val="FF2525"/>
              </a:buClr>
              <a:buChar char="•"/>
              <a:defRPr sz="1600">
                <a:solidFill>
                  <a:schemeClr val="folHlink"/>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9pPr>
          </a:lstStyle>
          <a:p>
            <a:pPr algn="ctr" eaLnBrk="1" hangingPunct="1">
              <a:spcBef>
                <a:spcPct val="0"/>
              </a:spcBef>
              <a:buClrTx/>
              <a:buFontTx/>
              <a:buNone/>
            </a:pPr>
            <a:r>
              <a:rPr lang="nb-NO" altLang="nb-NO" sz="1600" dirty="0">
                <a:solidFill>
                  <a:schemeClr val="tx1"/>
                </a:solidFill>
              </a:rPr>
              <a:t>Marit C. Borchgrevink, Psykologspesialist</a:t>
            </a:r>
            <a:br>
              <a:rPr lang="nb-NO" altLang="nb-NO" sz="1600" dirty="0">
                <a:solidFill>
                  <a:schemeClr val="tx1"/>
                </a:solidFill>
              </a:rPr>
            </a:br>
            <a:r>
              <a:rPr lang="nb-NO" altLang="nb-NO" sz="1600" dirty="0">
                <a:solidFill>
                  <a:schemeClr val="tx1"/>
                </a:solidFill>
              </a:rPr>
              <a:t> RVTS Nord</a:t>
            </a:r>
          </a:p>
        </p:txBody>
      </p:sp>
      <p:sp>
        <p:nvSpPr>
          <p:cNvPr id="6154" name="Rectangle 39">
            <a:extLst>
              <a:ext uri="{FF2B5EF4-FFF2-40B4-BE49-F238E27FC236}">
                <a16:creationId xmlns:a16="http://schemas.microsoft.com/office/drawing/2014/main" id="{032A7DEA-67EC-4173-B83F-EBA9ECDF6C2D}"/>
              </a:ext>
            </a:extLst>
          </p:cNvPr>
          <p:cNvSpPr>
            <a:spLocks noChangeArrowheads="1"/>
          </p:cNvSpPr>
          <p:nvPr/>
        </p:nvSpPr>
        <p:spPr bwMode="auto">
          <a:xfrm>
            <a:off x="1847851" y="4566444"/>
            <a:ext cx="8208963"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2525"/>
              </a:buClr>
              <a:buChar char="•"/>
              <a:defRPr sz="2200">
                <a:solidFill>
                  <a:schemeClr val="folHlink"/>
                </a:solidFill>
                <a:latin typeface="Verdana" panose="020B0604030504040204" pitchFamily="34" charset="0"/>
                <a:ea typeface="ＭＳ Ｐゴシック" panose="020B0600070205080204" pitchFamily="34" charset="-128"/>
              </a:defRPr>
            </a:lvl1pPr>
            <a:lvl2pPr marL="742950" indent="-285750">
              <a:spcBef>
                <a:spcPct val="20000"/>
              </a:spcBef>
              <a:buClr>
                <a:srgbClr val="FF2525"/>
              </a:buClr>
              <a:buChar char="•"/>
              <a:defRPr sz="2000">
                <a:solidFill>
                  <a:schemeClr val="folHlink"/>
                </a:solidFill>
                <a:latin typeface="Verdana" panose="020B0604030504040204" pitchFamily="34" charset="0"/>
                <a:ea typeface="ＭＳ Ｐゴシック" panose="020B0600070205080204" pitchFamily="34" charset="-128"/>
              </a:defRPr>
            </a:lvl2pPr>
            <a:lvl3pPr marL="1143000" indent="-228600">
              <a:spcBef>
                <a:spcPct val="20000"/>
              </a:spcBef>
              <a:buClr>
                <a:srgbClr val="FF2525"/>
              </a:buClr>
              <a:buChar char="•"/>
              <a:defRPr>
                <a:solidFill>
                  <a:schemeClr val="folHlink"/>
                </a:solidFill>
                <a:latin typeface="Verdana" panose="020B0604030504040204" pitchFamily="34" charset="0"/>
                <a:ea typeface="ＭＳ Ｐゴシック" panose="020B0600070205080204" pitchFamily="34" charset="-128"/>
              </a:defRPr>
            </a:lvl3pPr>
            <a:lvl4pPr marL="1600200" indent="-228600">
              <a:spcBef>
                <a:spcPct val="20000"/>
              </a:spcBef>
              <a:buClr>
                <a:srgbClr val="FF2525"/>
              </a:buClr>
              <a:buChar char="•"/>
              <a:defRPr sz="1600">
                <a:solidFill>
                  <a:schemeClr val="folHlink"/>
                </a:solidFill>
                <a:latin typeface="Verdana" panose="020B0604030504040204" pitchFamily="34" charset="0"/>
                <a:ea typeface="ＭＳ Ｐゴシック" panose="020B0600070205080204" pitchFamily="34" charset="-128"/>
              </a:defRPr>
            </a:lvl4pPr>
            <a:lvl5pPr marL="2057400" indent="-228600">
              <a:spcBef>
                <a:spcPct val="20000"/>
              </a:spcBef>
              <a:buClr>
                <a:srgbClr val="FF2525"/>
              </a:buClr>
              <a:buChar char="•"/>
              <a:defRPr sz="1600">
                <a:solidFill>
                  <a:schemeClr val="folHlink"/>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9pPr>
          </a:lstStyle>
          <a:p>
            <a:pPr algn="ctr" eaLnBrk="1" hangingPunct="1">
              <a:spcBef>
                <a:spcPct val="0"/>
              </a:spcBef>
              <a:buClrTx/>
              <a:buFontTx/>
              <a:buNone/>
            </a:pPr>
            <a:r>
              <a:rPr lang="nb-NO" altLang="nb-NO" sz="2000" dirty="0">
                <a:solidFill>
                  <a:srgbClr val="FF0000"/>
                </a:solidFill>
              </a:rPr>
              <a:t>Bodø, «Barns beste – forebygging av vold og overgrep» 31.5.2022 </a:t>
            </a:r>
            <a:br>
              <a:rPr lang="nb-NO" altLang="nb-NO" sz="2500" dirty="0">
                <a:solidFill>
                  <a:srgbClr val="FF0000"/>
                </a:solidFill>
              </a:rPr>
            </a:br>
            <a:endParaRPr lang="nb-NO" altLang="nb-NO" sz="1800" dirty="0">
              <a:solidFill>
                <a:srgbClr val="FF0000"/>
              </a:solidFill>
            </a:endParaRPr>
          </a:p>
        </p:txBody>
      </p:sp>
      <p:sp>
        <p:nvSpPr>
          <p:cNvPr id="6155" name="Rectangle 39">
            <a:extLst>
              <a:ext uri="{FF2B5EF4-FFF2-40B4-BE49-F238E27FC236}">
                <a16:creationId xmlns:a16="http://schemas.microsoft.com/office/drawing/2014/main" id="{5D9A178A-B86D-4180-B56E-01D5117474FD}"/>
              </a:ext>
            </a:extLst>
          </p:cNvPr>
          <p:cNvSpPr>
            <a:spLocks noChangeArrowheads="1"/>
          </p:cNvSpPr>
          <p:nvPr/>
        </p:nvSpPr>
        <p:spPr bwMode="auto">
          <a:xfrm>
            <a:off x="1947864" y="1833563"/>
            <a:ext cx="8207375"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2525"/>
              </a:buClr>
              <a:buChar char="•"/>
              <a:defRPr sz="2200">
                <a:solidFill>
                  <a:schemeClr val="folHlink"/>
                </a:solidFill>
                <a:latin typeface="Verdana" panose="020B0604030504040204" pitchFamily="34" charset="0"/>
                <a:ea typeface="ＭＳ Ｐゴシック" panose="020B0600070205080204" pitchFamily="34" charset="-128"/>
              </a:defRPr>
            </a:lvl1pPr>
            <a:lvl2pPr marL="742950" indent="-285750">
              <a:spcBef>
                <a:spcPct val="20000"/>
              </a:spcBef>
              <a:buClr>
                <a:srgbClr val="FF2525"/>
              </a:buClr>
              <a:buChar char="•"/>
              <a:defRPr sz="2000">
                <a:solidFill>
                  <a:schemeClr val="folHlink"/>
                </a:solidFill>
                <a:latin typeface="Verdana" panose="020B0604030504040204" pitchFamily="34" charset="0"/>
                <a:ea typeface="ＭＳ Ｐゴシック" panose="020B0600070205080204" pitchFamily="34" charset="-128"/>
              </a:defRPr>
            </a:lvl2pPr>
            <a:lvl3pPr marL="1143000" indent="-228600">
              <a:spcBef>
                <a:spcPct val="20000"/>
              </a:spcBef>
              <a:buClr>
                <a:srgbClr val="FF2525"/>
              </a:buClr>
              <a:buChar char="•"/>
              <a:defRPr>
                <a:solidFill>
                  <a:schemeClr val="folHlink"/>
                </a:solidFill>
                <a:latin typeface="Verdana" panose="020B0604030504040204" pitchFamily="34" charset="0"/>
                <a:ea typeface="ＭＳ Ｐゴシック" panose="020B0600070205080204" pitchFamily="34" charset="-128"/>
              </a:defRPr>
            </a:lvl3pPr>
            <a:lvl4pPr marL="1600200" indent="-228600">
              <a:spcBef>
                <a:spcPct val="20000"/>
              </a:spcBef>
              <a:buClr>
                <a:srgbClr val="FF2525"/>
              </a:buClr>
              <a:buChar char="•"/>
              <a:defRPr sz="1600">
                <a:solidFill>
                  <a:schemeClr val="folHlink"/>
                </a:solidFill>
                <a:latin typeface="Verdana" panose="020B0604030504040204" pitchFamily="34" charset="0"/>
                <a:ea typeface="ＭＳ Ｐゴシック" panose="020B0600070205080204" pitchFamily="34" charset="-128"/>
              </a:defRPr>
            </a:lvl4pPr>
            <a:lvl5pPr marL="2057400" indent="-228600">
              <a:spcBef>
                <a:spcPct val="20000"/>
              </a:spcBef>
              <a:buClr>
                <a:srgbClr val="FF2525"/>
              </a:buClr>
              <a:buChar char="•"/>
              <a:defRPr sz="1600">
                <a:solidFill>
                  <a:schemeClr val="folHlink"/>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9pPr>
          </a:lstStyle>
          <a:p>
            <a:pPr algn="ctr" eaLnBrk="1" hangingPunct="1">
              <a:spcBef>
                <a:spcPct val="0"/>
              </a:spcBef>
              <a:buClrTx/>
              <a:buFontTx/>
              <a:buNone/>
            </a:pPr>
            <a:r>
              <a:rPr lang="nb-NO" altLang="nb-NO" sz="3600" b="1" dirty="0">
                <a:solidFill>
                  <a:schemeClr val="bg1"/>
                </a:solidFill>
              </a:rPr>
              <a:t>Flyktningbarn/unge</a:t>
            </a:r>
          </a:p>
          <a:p>
            <a:pPr algn="ctr" eaLnBrk="1" hangingPunct="1">
              <a:spcBef>
                <a:spcPct val="0"/>
              </a:spcBef>
              <a:buClrTx/>
              <a:buFontTx/>
              <a:buNone/>
            </a:pPr>
            <a:r>
              <a:rPr lang="nb-NO" altLang="nb-NO" sz="3600" b="1" dirty="0">
                <a:solidFill>
                  <a:schemeClr val="bg1"/>
                </a:solidFill>
              </a:rPr>
              <a:t>og psykisk helse</a:t>
            </a:r>
          </a:p>
          <a:p>
            <a:pPr algn="ctr" eaLnBrk="1" hangingPunct="1">
              <a:spcBef>
                <a:spcPct val="0"/>
              </a:spcBef>
              <a:buClrTx/>
              <a:buFontTx/>
              <a:buNone/>
            </a:pPr>
            <a:br>
              <a:rPr lang="nb-NO" altLang="nb-NO" sz="2500" dirty="0">
                <a:solidFill>
                  <a:srgbClr val="FF0000"/>
                </a:solidFill>
              </a:rPr>
            </a:br>
            <a:br>
              <a:rPr lang="nb-NO" altLang="nb-NO" sz="1800" dirty="0">
                <a:solidFill>
                  <a:srgbClr val="FF0000"/>
                </a:solidFill>
              </a:rPr>
            </a:br>
            <a:endParaRPr lang="nb-NO" altLang="nb-NO" sz="1800"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tel 1">
            <a:extLst>
              <a:ext uri="{FF2B5EF4-FFF2-40B4-BE49-F238E27FC236}">
                <a16:creationId xmlns:a16="http://schemas.microsoft.com/office/drawing/2014/main" id="{146FCF3B-DEC8-4153-8383-9EDAB650F1F3}"/>
              </a:ext>
            </a:extLst>
          </p:cNvPr>
          <p:cNvSpPr>
            <a:spLocks noGrp="1" noChangeArrowheads="1"/>
          </p:cNvSpPr>
          <p:nvPr>
            <p:ph type="title"/>
          </p:nvPr>
        </p:nvSpPr>
        <p:spPr>
          <a:xfrm>
            <a:off x="2040835" y="934072"/>
            <a:ext cx="7886700" cy="993775"/>
          </a:xfrm>
        </p:spPr>
        <p:txBody>
          <a:bodyPr/>
          <a:lstStyle/>
          <a:p>
            <a:r>
              <a:rPr lang="nb-NO" altLang="nb-NO" dirty="0">
                <a:solidFill>
                  <a:srgbClr val="FF0000"/>
                </a:solidFill>
              </a:rPr>
              <a:t>Enslige mindreårige flyktninger</a:t>
            </a:r>
          </a:p>
        </p:txBody>
      </p:sp>
      <p:sp>
        <p:nvSpPr>
          <p:cNvPr id="17411" name="Plassholder for innhold 2">
            <a:extLst>
              <a:ext uri="{FF2B5EF4-FFF2-40B4-BE49-F238E27FC236}">
                <a16:creationId xmlns:a16="http://schemas.microsoft.com/office/drawing/2014/main" id="{E2566211-006F-4460-96A1-DD1E66A46E5A}"/>
              </a:ext>
            </a:extLst>
          </p:cNvPr>
          <p:cNvSpPr>
            <a:spLocks noGrp="1"/>
          </p:cNvSpPr>
          <p:nvPr>
            <p:ph idx="1"/>
          </p:nvPr>
        </p:nvSpPr>
        <p:spPr>
          <a:xfrm>
            <a:off x="2040835" y="2165131"/>
            <a:ext cx="6057328" cy="3899338"/>
          </a:xfrm>
        </p:spPr>
        <p:txBody>
          <a:bodyPr>
            <a:normAutofit fontScale="47500" lnSpcReduction="20000"/>
          </a:bodyPr>
          <a:lstStyle/>
          <a:p>
            <a:pPr>
              <a:spcBef>
                <a:spcPct val="0"/>
              </a:spcBef>
              <a:defRPr/>
            </a:pPr>
            <a:endParaRPr lang="nb-NO" altLang="nb-NO" sz="3300" dirty="0"/>
          </a:p>
          <a:p>
            <a:pPr>
              <a:spcBef>
                <a:spcPct val="0"/>
              </a:spcBef>
              <a:defRPr/>
            </a:pPr>
            <a:r>
              <a:rPr lang="nb-NO" altLang="nb-NO" sz="3300" dirty="0"/>
              <a:t>EMA 15-18 EM-mottak, UDIs ansvar, EMA under 15 BV, omsorgssenter/Fosterhjem</a:t>
            </a:r>
          </a:p>
          <a:p>
            <a:pPr>
              <a:spcBef>
                <a:spcPct val="0"/>
              </a:spcBef>
              <a:defRPr/>
            </a:pPr>
            <a:endParaRPr lang="nb-NO" altLang="nb-NO" sz="3300" dirty="0"/>
          </a:p>
          <a:p>
            <a:pPr>
              <a:spcBef>
                <a:spcPct val="0"/>
              </a:spcBef>
              <a:defRPr/>
            </a:pPr>
            <a:endParaRPr lang="nb-NO" altLang="nb-NO" sz="3300" dirty="0"/>
          </a:p>
          <a:p>
            <a:pPr>
              <a:spcBef>
                <a:spcPct val="0"/>
              </a:spcBef>
              <a:defRPr/>
            </a:pPr>
            <a:r>
              <a:rPr lang="nb-NO" altLang="nb-NO" sz="3300" dirty="0"/>
              <a:t>Sårbarhet: ungdom i utvikling, uten/mangelfull omsorg</a:t>
            </a:r>
          </a:p>
          <a:p>
            <a:pPr>
              <a:spcBef>
                <a:spcPct val="0"/>
              </a:spcBef>
              <a:defRPr/>
            </a:pPr>
            <a:endParaRPr lang="nb-NO" altLang="nb-NO" sz="3300" dirty="0"/>
          </a:p>
          <a:p>
            <a:pPr>
              <a:spcBef>
                <a:spcPct val="0"/>
              </a:spcBef>
              <a:defRPr/>
            </a:pPr>
            <a:endParaRPr lang="nb-NO" altLang="nb-NO" sz="3300" dirty="0"/>
          </a:p>
          <a:p>
            <a:pPr>
              <a:spcBef>
                <a:spcPct val="0"/>
              </a:spcBef>
              <a:defRPr/>
            </a:pPr>
            <a:r>
              <a:rPr lang="nb-NO" altLang="nb-NO" sz="3300" dirty="0"/>
              <a:t>Spesielt utsatt for vold, overgrep og utnytting under flukten, rekruttering til menneskehandel og evt. radikalisering</a:t>
            </a:r>
          </a:p>
          <a:p>
            <a:pPr>
              <a:spcBef>
                <a:spcPct val="0"/>
              </a:spcBef>
              <a:defRPr/>
            </a:pPr>
            <a:endParaRPr lang="nb-NO" altLang="nb-NO" sz="3300" dirty="0"/>
          </a:p>
          <a:p>
            <a:pPr>
              <a:defRPr/>
            </a:pPr>
            <a:r>
              <a:rPr lang="nb-NO" altLang="nb-NO" sz="3300" dirty="0"/>
              <a:t>Familiens delegat som skal sikre familiens økonomi fører til økonomiske bekymringer</a:t>
            </a:r>
          </a:p>
          <a:p>
            <a:pPr>
              <a:defRPr/>
            </a:pPr>
            <a:endParaRPr lang="nb-NO" altLang="nb-NO" sz="3300" dirty="0"/>
          </a:p>
          <a:p>
            <a:pPr>
              <a:defRPr/>
            </a:pPr>
            <a:r>
              <a:rPr lang="nb-NO" altLang="nb-NO" sz="3300" dirty="0"/>
              <a:t>Strev med kulturell identitet pga. manglende voksne mentorer</a:t>
            </a:r>
          </a:p>
          <a:p>
            <a:pPr>
              <a:defRPr/>
            </a:pPr>
            <a:endParaRPr lang="nb-NO" altLang="nb-NO" sz="3300" dirty="0"/>
          </a:p>
          <a:p>
            <a:pPr>
              <a:defRPr/>
            </a:pPr>
            <a:r>
              <a:rPr lang="nb-NO" altLang="nb-NO" sz="3300" dirty="0"/>
              <a:t>Ensomhet, større risiko for psykiske vansker</a:t>
            </a:r>
          </a:p>
          <a:p>
            <a:pPr>
              <a:defRPr/>
            </a:pPr>
            <a:endParaRPr lang="nb-NO" altLang="nb-NO" sz="1500" dirty="0"/>
          </a:p>
        </p:txBody>
      </p:sp>
      <p:pic>
        <p:nvPicPr>
          <p:cNvPr id="4" name="Bilde 14">
            <a:extLst>
              <a:ext uri="{FF2B5EF4-FFF2-40B4-BE49-F238E27FC236}">
                <a16:creationId xmlns:a16="http://schemas.microsoft.com/office/drawing/2014/main" id="{9105BFF5-B6E5-4F0C-A011-654282D463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8609" y="2365065"/>
            <a:ext cx="2128674" cy="1595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Sylinder 13">
            <a:extLst>
              <a:ext uri="{FF2B5EF4-FFF2-40B4-BE49-F238E27FC236}">
                <a16:creationId xmlns:a16="http://schemas.microsoft.com/office/drawing/2014/main" id="{672B198A-261D-4D74-BFD4-0EE1EFA8E7D7}"/>
              </a:ext>
            </a:extLst>
          </p:cNvPr>
          <p:cNvSpPr txBox="1">
            <a:spLocks noChangeArrowheads="1"/>
          </p:cNvSpPr>
          <p:nvPr/>
        </p:nvSpPr>
        <p:spPr bwMode="auto">
          <a:xfrm>
            <a:off x="8213506" y="4114800"/>
            <a:ext cx="267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2525"/>
              </a:buClr>
              <a:buChar char="•"/>
              <a:defRPr sz="2200">
                <a:solidFill>
                  <a:schemeClr val="folHlink"/>
                </a:solidFill>
                <a:latin typeface="Verdana" panose="020B0604030504040204" pitchFamily="34" charset="0"/>
                <a:ea typeface="ＭＳ Ｐゴシック" panose="020B0600070205080204" pitchFamily="34" charset="-128"/>
              </a:defRPr>
            </a:lvl1pPr>
            <a:lvl2pPr marL="742950" indent="-285750">
              <a:spcBef>
                <a:spcPct val="20000"/>
              </a:spcBef>
              <a:buClr>
                <a:srgbClr val="FF2525"/>
              </a:buClr>
              <a:buChar char="•"/>
              <a:defRPr sz="2000">
                <a:solidFill>
                  <a:schemeClr val="folHlink"/>
                </a:solidFill>
                <a:latin typeface="Verdana" panose="020B0604030504040204" pitchFamily="34" charset="0"/>
                <a:ea typeface="ＭＳ Ｐゴシック" panose="020B0600070205080204" pitchFamily="34" charset="-128"/>
              </a:defRPr>
            </a:lvl2pPr>
            <a:lvl3pPr marL="1143000" indent="-228600">
              <a:spcBef>
                <a:spcPct val="20000"/>
              </a:spcBef>
              <a:buClr>
                <a:srgbClr val="FF2525"/>
              </a:buClr>
              <a:buChar char="•"/>
              <a:defRPr>
                <a:solidFill>
                  <a:schemeClr val="folHlink"/>
                </a:solidFill>
                <a:latin typeface="Verdana" panose="020B0604030504040204" pitchFamily="34" charset="0"/>
                <a:ea typeface="ＭＳ Ｐゴシック" panose="020B0600070205080204" pitchFamily="34" charset="-128"/>
              </a:defRPr>
            </a:lvl3pPr>
            <a:lvl4pPr marL="1600200" indent="-228600">
              <a:spcBef>
                <a:spcPct val="20000"/>
              </a:spcBef>
              <a:buClr>
                <a:srgbClr val="FF2525"/>
              </a:buClr>
              <a:buChar char="•"/>
              <a:defRPr sz="1600">
                <a:solidFill>
                  <a:schemeClr val="folHlink"/>
                </a:solidFill>
                <a:latin typeface="Verdana" panose="020B0604030504040204" pitchFamily="34" charset="0"/>
                <a:ea typeface="ＭＳ Ｐゴシック" panose="020B0600070205080204" pitchFamily="34" charset="-128"/>
              </a:defRPr>
            </a:lvl4pPr>
            <a:lvl5pPr marL="2057400" indent="-228600">
              <a:spcBef>
                <a:spcPct val="20000"/>
              </a:spcBef>
              <a:buClr>
                <a:srgbClr val="FF2525"/>
              </a:buClr>
              <a:buChar char="•"/>
              <a:defRPr sz="1600">
                <a:solidFill>
                  <a:schemeClr val="folHlink"/>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9pPr>
          </a:lstStyle>
          <a:p>
            <a:pPr>
              <a:spcBef>
                <a:spcPct val="0"/>
              </a:spcBef>
              <a:buClrTx/>
              <a:buFontTx/>
              <a:buNone/>
            </a:pPr>
            <a:r>
              <a:rPr lang="nb-NO" altLang="nb-NO" sz="1200" dirty="0">
                <a:solidFill>
                  <a:schemeClr val="tx1"/>
                </a:solidFill>
                <a:latin typeface="Arial" panose="020B0604020202020204" pitchFamily="34" charset="0"/>
              </a:rPr>
              <a:t>Fra samling for enslige mindreårige, </a:t>
            </a:r>
          </a:p>
          <a:p>
            <a:pPr>
              <a:spcBef>
                <a:spcPct val="0"/>
              </a:spcBef>
              <a:buClrTx/>
              <a:buFontTx/>
              <a:buNone/>
            </a:pPr>
            <a:r>
              <a:rPr lang="nb-NO" altLang="nb-NO" sz="1200" dirty="0">
                <a:solidFill>
                  <a:schemeClr val="tx1"/>
                </a:solidFill>
                <a:latin typeface="Arial" panose="020B0604020202020204" pitchFamily="34" charset="0"/>
              </a:rPr>
              <a:t>gruppeoppgave om ekskludering</a:t>
            </a:r>
          </a:p>
        </p:txBody>
      </p:sp>
      <p:sp>
        <p:nvSpPr>
          <p:cNvPr id="6" name="TekstSylinder 3">
            <a:extLst>
              <a:ext uri="{FF2B5EF4-FFF2-40B4-BE49-F238E27FC236}">
                <a16:creationId xmlns:a16="http://schemas.microsoft.com/office/drawing/2014/main" id="{2918F36F-CEA8-492F-AD87-71F6E2A2E192}"/>
              </a:ext>
            </a:extLst>
          </p:cNvPr>
          <p:cNvSpPr txBox="1">
            <a:spLocks noChangeArrowheads="1"/>
          </p:cNvSpPr>
          <p:nvPr/>
        </p:nvSpPr>
        <p:spPr bwMode="auto">
          <a:xfrm>
            <a:off x="8318609" y="3729208"/>
            <a:ext cx="13636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2525"/>
              </a:buClr>
              <a:buChar char="•"/>
              <a:defRPr sz="2200">
                <a:solidFill>
                  <a:schemeClr val="folHlink"/>
                </a:solidFill>
                <a:latin typeface="Verdana" panose="020B0604030504040204" pitchFamily="34" charset="0"/>
                <a:ea typeface="ＭＳ Ｐゴシック" panose="020B0600070205080204" pitchFamily="34" charset="-128"/>
              </a:defRPr>
            </a:lvl1pPr>
            <a:lvl2pPr marL="742950" indent="-285750">
              <a:spcBef>
                <a:spcPct val="20000"/>
              </a:spcBef>
              <a:buClr>
                <a:srgbClr val="FF2525"/>
              </a:buClr>
              <a:buChar char="•"/>
              <a:defRPr sz="2000">
                <a:solidFill>
                  <a:schemeClr val="folHlink"/>
                </a:solidFill>
                <a:latin typeface="Verdana" panose="020B0604030504040204" pitchFamily="34" charset="0"/>
                <a:ea typeface="ＭＳ Ｐゴシック" panose="020B0600070205080204" pitchFamily="34" charset="-128"/>
              </a:defRPr>
            </a:lvl2pPr>
            <a:lvl3pPr marL="1143000" indent="-228600">
              <a:spcBef>
                <a:spcPct val="20000"/>
              </a:spcBef>
              <a:buClr>
                <a:srgbClr val="FF2525"/>
              </a:buClr>
              <a:buChar char="•"/>
              <a:defRPr>
                <a:solidFill>
                  <a:schemeClr val="folHlink"/>
                </a:solidFill>
                <a:latin typeface="Verdana" panose="020B0604030504040204" pitchFamily="34" charset="0"/>
                <a:ea typeface="ＭＳ Ｐゴシック" panose="020B0600070205080204" pitchFamily="34" charset="-128"/>
              </a:defRPr>
            </a:lvl3pPr>
            <a:lvl4pPr marL="1600200" indent="-228600">
              <a:spcBef>
                <a:spcPct val="20000"/>
              </a:spcBef>
              <a:buClr>
                <a:srgbClr val="FF2525"/>
              </a:buClr>
              <a:buChar char="•"/>
              <a:defRPr sz="1600">
                <a:solidFill>
                  <a:schemeClr val="folHlink"/>
                </a:solidFill>
                <a:latin typeface="Verdana" panose="020B0604030504040204" pitchFamily="34" charset="0"/>
                <a:ea typeface="ＭＳ Ｐゴシック" panose="020B0600070205080204" pitchFamily="34" charset="-128"/>
              </a:defRPr>
            </a:lvl4pPr>
            <a:lvl5pPr marL="2057400" indent="-228600">
              <a:spcBef>
                <a:spcPct val="20000"/>
              </a:spcBef>
              <a:buClr>
                <a:srgbClr val="FF2525"/>
              </a:buClr>
              <a:buChar char="•"/>
              <a:defRPr sz="1600">
                <a:solidFill>
                  <a:schemeClr val="folHlink"/>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9pPr>
          </a:lstStyle>
          <a:p>
            <a:pPr>
              <a:spcBef>
                <a:spcPct val="0"/>
              </a:spcBef>
              <a:buClrTx/>
              <a:buFontTx/>
              <a:buNone/>
            </a:pPr>
            <a:r>
              <a:rPr lang="nb-NO" altLang="nb-NO" sz="900" dirty="0">
                <a:solidFill>
                  <a:schemeClr val="bg1"/>
                </a:solidFill>
                <a:latin typeface="Arial" panose="020B0604020202020204" pitchFamily="34" charset="0"/>
              </a:rPr>
              <a:t>Foto MC Borchgrevink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4D1E20DF-33E5-419D-AD26-88321DF36E75}"/>
              </a:ext>
            </a:extLst>
          </p:cNvPr>
          <p:cNvSpPr>
            <a:spLocks noGrp="1" noChangeArrowheads="1"/>
          </p:cNvSpPr>
          <p:nvPr>
            <p:ph type="title"/>
          </p:nvPr>
        </p:nvSpPr>
        <p:spPr>
          <a:xfrm>
            <a:off x="1981200" y="765176"/>
            <a:ext cx="8229600" cy="1139825"/>
          </a:xfrm>
        </p:spPr>
        <p:txBody>
          <a:bodyPr>
            <a:normAutofit/>
          </a:bodyPr>
          <a:lstStyle/>
          <a:p>
            <a:pPr eaLnBrk="1" hangingPunct="1"/>
            <a:r>
              <a:rPr lang="nb-NO" altLang="nb-NO" dirty="0">
                <a:solidFill>
                  <a:srgbClr val="FF0000"/>
                </a:solidFill>
              </a:rPr>
              <a:t>Foreldrerollen i nytt land</a:t>
            </a:r>
          </a:p>
        </p:txBody>
      </p:sp>
      <p:sp>
        <p:nvSpPr>
          <p:cNvPr id="102403" name="Rectangle 3">
            <a:extLst>
              <a:ext uri="{FF2B5EF4-FFF2-40B4-BE49-F238E27FC236}">
                <a16:creationId xmlns:a16="http://schemas.microsoft.com/office/drawing/2014/main" id="{BD760D86-B4C2-447A-B5A3-B7FC3BBCD68C}"/>
              </a:ext>
            </a:extLst>
          </p:cNvPr>
          <p:cNvSpPr>
            <a:spLocks noGrp="1" noChangeArrowheads="1"/>
          </p:cNvSpPr>
          <p:nvPr>
            <p:ph type="body" idx="1"/>
          </p:nvPr>
        </p:nvSpPr>
        <p:spPr>
          <a:xfrm>
            <a:off x="1985963" y="2007476"/>
            <a:ext cx="8229600" cy="4850525"/>
          </a:xfrm>
        </p:spPr>
        <p:txBody>
          <a:bodyPr/>
          <a:lstStyle/>
          <a:p>
            <a:pPr eaLnBrk="1" hangingPunct="1"/>
            <a:r>
              <a:rPr lang="nb-NO" altLang="nb-NO" sz="2000" dirty="0"/>
              <a:t>Oppleves som mer utfordrende enn i hjemlandet</a:t>
            </a:r>
          </a:p>
          <a:p>
            <a:pPr eaLnBrk="1" hangingPunct="1"/>
            <a:endParaRPr lang="nb-NO" altLang="nb-NO" sz="2000" dirty="0"/>
          </a:p>
          <a:p>
            <a:pPr eaLnBrk="1" hangingPunct="1"/>
            <a:r>
              <a:rPr lang="nb-NO" altLang="nb-NO" sz="2000" dirty="0"/>
              <a:t>Mangler støtte fra utvidet nettverk</a:t>
            </a:r>
          </a:p>
          <a:p>
            <a:pPr eaLnBrk="1" hangingPunct="1"/>
            <a:endParaRPr lang="nb-NO" altLang="nb-NO" sz="2000" dirty="0"/>
          </a:p>
          <a:p>
            <a:pPr eaLnBrk="1" hangingPunct="1"/>
            <a:r>
              <a:rPr lang="nb-NO" altLang="nb-NO" sz="2000" dirty="0"/>
              <a:t>Konkurrerer med nye verdier i synet på barneoppdragelse</a:t>
            </a:r>
          </a:p>
          <a:p>
            <a:pPr eaLnBrk="1" hangingPunct="1"/>
            <a:endParaRPr lang="nb-NO" altLang="nb-NO" sz="2000" dirty="0"/>
          </a:p>
          <a:p>
            <a:pPr eaLnBrk="1" hangingPunct="1"/>
            <a:r>
              <a:rPr lang="nb-NO" altLang="nb-NO" sz="2000" dirty="0"/>
              <a:t>Konflikter ofte utløst ved at barna tar til seg norsk ”kultur” og språk lettere enn foreldrene</a:t>
            </a:r>
          </a:p>
          <a:p>
            <a:pPr eaLnBrk="1" hangingPunct="1"/>
            <a:endParaRPr lang="nb-NO" altLang="nb-NO" sz="2000" dirty="0"/>
          </a:p>
          <a:p>
            <a:pPr eaLnBrk="1" hangingPunct="1"/>
            <a:r>
              <a:rPr lang="nb-NO" altLang="nb-NO" sz="2000" dirty="0"/>
              <a:t>Rolleendringer og maktforskyvninger i familien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Oval 2">
            <a:extLst>
              <a:ext uri="{FF2B5EF4-FFF2-40B4-BE49-F238E27FC236}">
                <a16:creationId xmlns:a16="http://schemas.microsoft.com/office/drawing/2014/main" id="{5521AD6F-AA9E-46D5-BCA4-FAD69946F54C}"/>
              </a:ext>
            </a:extLst>
          </p:cNvPr>
          <p:cNvSpPr>
            <a:spLocks noChangeArrowheads="1"/>
          </p:cNvSpPr>
          <p:nvPr/>
        </p:nvSpPr>
        <p:spPr bwMode="auto">
          <a:xfrm>
            <a:off x="4799014" y="2833688"/>
            <a:ext cx="2357437" cy="1346200"/>
          </a:xfrm>
          <a:prstGeom prst="ellipse">
            <a:avLst/>
          </a:prstGeom>
          <a:solidFill>
            <a:srgbClr val="3399FF"/>
          </a:solidFill>
          <a:ln w="9525">
            <a:solidFill>
              <a:schemeClr val="tx1"/>
            </a:solidFill>
            <a:round/>
            <a:headEnd/>
            <a:tailEnd/>
          </a:ln>
        </p:spPr>
        <p:txBody>
          <a:bodyPr wrap="none" anchor="ctr"/>
          <a:lstStyle>
            <a:lvl1pPr>
              <a:spcBef>
                <a:spcPct val="20000"/>
              </a:spcBef>
              <a:buClr>
                <a:srgbClr val="FF2525"/>
              </a:buClr>
              <a:buChar char="•"/>
              <a:defRPr sz="2200">
                <a:solidFill>
                  <a:schemeClr val="folHlink"/>
                </a:solidFill>
                <a:latin typeface="Verdana" panose="020B0604030504040204" pitchFamily="34" charset="0"/>
                <a:ea typeface="ＭＳ Ｐゴシック" panose="020B0600070205080204" pitchFamily="34" charset="-128"/>
              </a:defRPr>
            </a:lvl1pPr>
            <a:lvl2pPr marL="742950" indent="-285750">
              <a:spcBef>
                <a:spcPct val="20000"/>
              </a:spcBef>
              <a:buClr>
                <a:srgbClr val="FF2525"/>
              </a:buClr>
              <a:buChar char="•"/>
              <a:defRPr sz="2000">
                <a:solidFill>
                  <a:schemeClr val="folHlink"/>
                </a:solidFill>
                <a:latin typeface="Verdana" panose="020B0604030504040204" pitchFamily="34" charset="0"/>
                <a:ea typeface="ＭＳ Ｐゴシック" panose="020B0600070205080204" pitchFamily="34" charset="-128"/>
              </a:defRPr>
            </a:lvl2pPr>
            <a:lvl3pPr marL="1143000" indent="-228600">
              <a:spcBef>
                <a:spcPct val="20000"/>
              </a:spcBef>
              <a:buClr>
                <a:srgbClr val="FF2525"/>
              </a:buClr>
              <a:buChar char="•"/>
              <a:defRPr>
                <a:solidFill>
                  <a:schemeClr val="folHlink"/>
                </a:solidFill>
                <a:latin typeface="Verdana" panose="020B0604030504040204" pitchFamily="34" charset="0"/>
                <a:ea typeface="ＭＳ Ｐゴシック" panose="020B0600070205080204" pitchFamily="34" charset="-128"/>
              </a:defRPr>
            </a:lvl3pPr>
            <a:lvl4pPr marL="1600200" indent="-228600">
              <a:spcBef>
                <a:spcPct val="20000"/>
              </a:spcBef>
              <a:buClr>
                <a:srgbClr val="FF2525"/>
              </a:buClr>
              <a:buChar char="•"/>
              <a:defRPr sz="1600">
                <a:solidFill>
                  <a:schemeClr val="folHlink"/>
                </a:solidFill>
                <a:latin typeface="Verdana" panose="020B0604030504040204" pitchFamily="34" charset="0"/>
                <a:ea typeface="ＭＳ Ｐゴシック" panose="020B0600070205080204" pitchFamily="34" charset="-128"/>
              </a:defRPr>
            </a:lvl4pPr>
            <a:lvl5pPr marL="2057400" indent="-228600">
              <a:spcBef>
                <a:spcPct val="20000"/>
              </a:spcBef>
              <a:buClr>
                <a:srgbClr val="FF2525"/>
              </a:buClr>
              <a:buChar char="•"/>
              <a:defRPr sz="1600">
                <a:solidFill>
                  <a:schemeClr val="folHlink"/>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9pPr>
          </a:lstStyle>
          <a:p>
            <a:pPr algn="ctr">
              <a:spcBef>
                <a:spcPct val="0"/>
              </a:spcBef>
              <a:buClrTx/>
              <a:buFontTx/>
              <a:buNone/>
            </a:pPr>
            <a:r>
              <a:rPr lang="nb-NO" altLang="nb-NO" sz="2000">
                <a:solidFill>
                  <a:schemeClr val="bg1"/>
                </a:solidFill>
                <a:latin typeface="Times New Roman" panose="02020603050405020304" pitchFamily="18" charset="0"/>
              </a:rPr>
              <a:t>Flyktningbarn/unges </a:t>
            </a:r>
            <a:br>
              <a:rPr lang="nb-NO" altLang="nb-NO" sz="2000">
                <a:solidFill>
                  <a:schemeClr val="bg1"/>
                </a:solidFill>
                <a:latin typeface="Times New Roman" panose="02020603050405020304" pitchFamily="18" charset="0"/>
              </a:rPr>
            </a:br>
            <a:r>
              <a:rPr lang="nb-NO" altLang="nb-NO" sz="2000">
                <a:solidFill>
                  <a:schemeClr val="bg1"/>
                </a:solidFill>
                <a:latin typeface="Times New Roman" panose="02020603050405020304" pitchFamily="18" charset="0"/>
              </a:rPr>
              <a:t>psykiske helse</a:t>
            </a:r>
          </a:p>
        </p:txBody>
      </p:sp>
      <p:grpSp>
        <p:nvGrpSpPr>
          <p:cNvPr id="2" name="Group 3">
            <a:extLst>
              <a:ext uri="{FF2B5EF4-FFF2-40B4-BE49-F238E27FC236}">
                <a16:creationId xmlns:a16="http://schemas.microsoft.com/office/drawing/2014/main" id="{E9E34774-3ACF-4C94-8401-C5D5A5882C10}"/>
              </a:ext>
            </a:extLst>
          </p:cNvPr>
          <p:cNvGrpSpPr>
            <a:grpSpLocks/>
          </p:cNvGrpSpPr>
          <p:nvPr/>
        </p:nvGrpSpPr>
        <p:grpSpPr bwMode="auto">
          <a:xfrm>
            <a:off x="4392613" y="4071938"/>
            <a:ext cx="2132012" cy="1771650"/>
            <a:chOff x="1393" y="2689"/>
            <a:chExt cx="1790" cy="1487"/>
          </a:xfrm>
        </p:grpSpPr>
        <p:sp>
          <p:nvSpPr>
            <p:cNvPr id="38962" name="Line 4">
              <a:extLst>
                <a:ext uri="{FF2B5EF4-FFF2-40B4-BE49-F238E27FC236}">
                  <a16:creationId xmlns:a16="http://schemas.microsoft.com/office/drawing/2014/main" id="{3E9B1E63-9283-4D3C-92D7-4DDE7AAF6CE2}"/>
                </a:ext>
              </a:extLst>
            </p:cNvPr>
            <p:cNvSpPr>
              <a:spLocks noChangeShapeType="1"/>
            </p:cNvSpPr>
            <p:nvPr/>
          </p:nvSpPr>
          <p:spPr bwMode="auto">
            <a:xfrm flipV="1">
              <a:off x="2370" y="2689"/>
              <a:ext cx="144" cy="57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b-NO"/>
            </a:p>
          </p:txBody>
        </p:sp>
        <p:sp>
          <p:nvSpPr>
            <p:cNvPr id="38963" name="Oval 5">
              <a:extLst>
                <a:ext uri="{FF2B5EF4-FFF2-40B4-BE49-F238E27FC236}">
                  <a16:creationId xmlns:a16="http://schemas.microsoft.com/office/drawing/2014/main" id="{CA91A4E0-6EAD-4C33-964B-BDC0E02FC290}"/>
                </a:ext>
              </a:extLst>
            </p:cNvPr>
            <p:cNvSpPr>
              <a:spLocks noChangeArrowheads="1"/>
            </p:cNvSpPr>
            <p:nvPr/>
          </p:nvSpPr>
          <p:spPr bwMode="auto">
            <a:xfrm>
              <a:off x="1393" y="3225"/>
              <a:ext cx="1790" cy="951"/>
            </a:xfrm>
            <a:prstGeom prst="ellipse">
              <a:avLst/>
            </a:prstGeom>
            <a:solidFill>
              <a:srgbClr val="FFFF00"/>
            </a:solidFill>
            <a:ln w="9525">
              <a:solidFill>
                <a:schemeClr val="tx1"/>
              </a:solidFill>
              <a:round/>
              <a:headEnd/>
              <a:tailEnd/>
            </a:ln>
          </p:spPr>
          <p:txBody>
            <a:bodyPr wrap="none" anchor="ctr"/>
            <a:lstStyle>
              <a:lvl1pPr>
                <a:spcBef>
                  <a:spcPct val="20000"/>
                </a:spcBef>
                <a:buClr>
                  <a:srgbClr val="FF2525"/>
                </a:buClr>
                <a:buChar char="•"/>
                <a:defRPr sz="2200">
                  <a:solidFill>
                    <a:schemeClr val="folHlink"/>
                  </a:solidFill>
                  <a:latin typeface="Verdana" panose="020B0604030504040204" pitchFamily="34" charset="0"/>
                  <a:ea typeface="ＭＳ Ｐゴシック" panose="020B0600070205080204" pitchFamily="34" charset="-128"/>
                </a:defRPr>
              </a:lvl1pPr>
              <a:lvl2pPr marL="742950" indent="-285750">
                <a:spcBef>
                  <a:spcPct val="20000"/>
                </a:spcBef>
                <a:buClr>
                  <a:srgbClr val="FF2525"/>
                </a:buClr>
                <a:buChar char="•"/>
                <a:defRPr sz="2000">
                  <a:solidFill>
                    <a:schemeClr val="folHlink"/>
                  </a:solidFill>
                  <a:latin typeface="Verdana" panose="020B0604030504040204" pitchFamily="34" charset="0"/>
                  <a:ea typeface="ＭＳ Ｐゴシック" panose="020B0600070205080204" pitchFamily="34" charset="-128"/>
                </a:defRPr>
              </a:lvl2pPr>
              <a:lvl3pPr marL="1143000" indent="-228600">
                <a:spcBef>
                  <a:spcPct val="20000"/>
                </a:spcBef>
                <a:buClr>
                  <a:srgbClr val="FF2525"/>
                </a:buClr>
                <a:buChar char="•"/>
                <a:defRPr>
                  <a:solidFill>
                    <a:schemeClr val="folHlink"/>
                  </a:solidFill>
                  <a:latin typeface="Verdana" panose="020B0604030504040204" pitchFamily="34" charset="0"/>
                  <a:ea typeface="ＭＳ Ｐゴシック" panose="020B0600070205080204" pitchFamily="34" charset="-128"/>
                </a:defRPr>
              </a:lvl3pPr>
              <a:lvl4pPr marL="1600200" indent="-228600">
                <a:spcBef>
                  <a:spcPct val="20000"/>
                </a:spcBef>
                <a:buClr>
                  <a:srgbClr val="FF2525"/>
                </a:buClr>
                <a:buChar char="•"/>
                <a:defRPr sz="1600">
                  <a:solidFill>
                    <a:schemeClr val="folHlink"/>
                  </a:solidFill>
                  <a:latin typeface="Verdana" panose="020B0604030504040204" pitchFamily="34" charset="0"/>
                  <a:ea typeface="ＭＳ Ｐゴシック" panose="020B0600070205080204" pitchFamily="34" charset="-128"/>
                </a:defRPr>
              </a:lvl4pPr>
              <a:lvl5pPr marL="2057400" indent="-228600">
                <a:spcBef>
                  <a:spcPct val="20000"/>
                </a:spcBef>
                <a:buClr>
                  <a:srgbClr val="FF2525"/>
                </a:buClr>
                <a:buChar char="•"/>
                <a:defRPr sz="1600">
                  <a:solidFill>
                    <a:schemeClr val="folHlink"/>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9pPr>
            </a:lstStyle>
            <a:p>
              <a:pPr algn="ctr" eaLnBrk="1" hangingPunct="1">
                <a:spcBef>
                  <a:spcPct val="0"/>
                </a:spcBef>
                <a:buClrTx/>
                <a:buFontTx/>
                <a:buNone/>
              </a:pPr>
              <a:r>
                <a:rPr lang="nb-NO" altLang="nb-NO" sz="1800" dirty="0">
                  <a:solidFill>
                    <a:srgbClr val="002060"/>
                  </a:solidFill>
                  <a:latin typeface="Times New Roman" panose="02020603050405020304" pitchFamily="18" charset="0"/>
                </a:rPr>
                <a:t>Naturlige </a:t>
              </a:r>
            </a:p>
            <a:p>
              <a:pPr algn="ctr" eaLnBrk="1" hangingPunct="1">
                <a:spcBef>
                  <a:spcPct val="0"/>
                </a:spcBef>
                <a:buClrTx/>
                <a:buFontTx/>
                <a:buNone/>
              </a:pPr>
              <a:r>
                <a:rPr lang="nb-NO" altLang="nb-NO" sz="1800" dirty="0" err="1">
                  <a:solidFill>
                    <a:srgbClr val="002060"/>
                  </a:solidFill>
                  <a:latin typeface="Times New Roman" panose="02020603050405020304" pitchFamily="18" charset="0"/>
                </a:rPr>
                <a:t>Helingsmekanismer</a:t>
              </a:r>
              <a:endParaRPr lang="nb-NO" altLang="nb-NO" sz="1800" dirty="0">
                <a:solidFill>
                  <a:srgbClr val="002060"/>
                </a:solidFill>
                <a:latin typeface="Times New Roman" panose="02020603050405020304" pitchFamily="18" charset="0"/>
              </a:endParaRPr>
            </a:p>
            <a:p>
              <a:pPr algn="ctr" eaLnBrk="1" hangingPunct="1">
                <a:spcBef>
                  <a:spcPct val="0"/>
                </a:spcBef>
                <a:buClrTx/>
                <a:buFontTx/>
                <a:buNone/>
              </a:pPr>
              <a:r>
                <a:rPr lang="nb-NO" altLang="nb-NO" sz="1200" dirty="0">
                  <a:solidFill>
                    <a:srgbClr val="002060"/>
                  </a:solidFill>
                  <a:latin typeface="Times New Roman" panose="02020603050405020304" pitchFamily="18" charset="0"/>
                </a:rPr>
                <a:t>Drøm, lek, ritualer</a:t>
              </a:r>
            </a:p>
          </p:txBody>
        </p:sp>
      </p:grpSp>
      <p:graphicFrame>
        <p:nvGraphicFramePr>
          <p:cNvPr id="110598" name="Object 2">
            <a:extLst>
              <a:ext uri="{FF2B5EF4-FFF2-40B4-BE49-F238E27FC236}">
                <a16:creationId xmlns:a16="http://schemas.microsoft.com/office/drawing/2014/main" id="{22F20211-4D50-4BF4-8F4D-BCB8A4F6FC4F}"/>
              </a:ext>
            </a:extLst>
          </p:cNvPr>
          <p:cNvGraphicFramePr>
            <a:graphicFrameLocks noChangeAspect="1"/>
          </p:cNvGraphicFramePr>
          <p:nvPr/>
        </p:nvGraphicFramePr>
        <p:xfrm>
          <a:off x="2838450" y="5429250"/>
          <a:ext cx="1257300" cy="571500"/>
        </p:xfrm>
        <a:graphic>
          <a:graphicData uri="http://schemas.openxmlformats.org/presentationml/2006/ole">
            <mc:AlternateContent xmlns:mc="http://schemas.openxmlformats.org/markup-compatibility/2006">
              <mc:Choice xmlns:v="urn:schemas-microsoft-com:vml" Requires="v">
                <p:oleObj spid="_x0000_s1144" name="Utklipp" r:id="rId4" imgW="2040026" imgH="988466" progId="MS_ClipArt_Gallery.2">
                  <p:embed/>
                </p:oleObj>
              </mc:Choice>
              <mc:Fallback>
                <p:oleObj name="Utklipp" r:id="rId4" imgW="2040026" imgH="988466" progId="MS_ClipArt_Gallery.2">
                  <p:embed/>
                  <p:pic>
                    <p:nvPicPr>
                      <p:cNvPr id="110598" name="Object 2">
                        <a:extLst>
                          <a:ext uri="{FF2B5EF4-FFF2-40B4-BE49-F238E27FC236}">
                            <a16:creationId xmlns:a16="http://schemas.microsoft.com/office/drawing/2014/main" id="{22F20211-4D50-4BF4-8F4D-BCB8A4F6FC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8450" y="5429250"/>
                        <a:ext cx="12573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0599" name="Object 3">
            <a:extLst>
              <a:ext uri="{FF2B5EF4-FFF2-40B4-BE49-F238E27FC236}">
                <a16:creationId xmlns:a16="http://schemas.microsoft.com/office/drawing/2014/main" id="{B6AEE51B-A426-4C9A-BA92-21EE5BC5D1AE}"/>
              </a:ext>
            </a:extLst>
          </p:cNvPr>
          <p:cNvGraphicFramePr>
            <a:graphicFrameLocks noChangeAspect="1"/>
          </p:cNvGraphicFramePr>
          <p:nvPr/>
        </p:nvGraphicFramePr>
        <p:xfrm>
          <a:off x="6381750" y="4757739"/>
          <a:ext cx="457200" cy="611187"/>
        </p:xfrm>
        <a:graphic>
          <a:graphicData uri="http://schemas.openxmlformats.org/presentationml/2006/ole">
            <mc:AlternateContent xmlns:mc="http://schemas.openxmlformats.org/markup-compatibility/2006">
              <mc:Choice xmlns:v="urn:schemas-microsoft-com:vml" Requires="v">
                <p:oleObj spid="_x0000_s1145" name="Utklipp" r:id="rId6" imgW="373075" imgH="511150" progId="MS_ClipArt_Gallery.2">
                  <p:embed/>
                </p:oleObj>
              </mc:Choice>
              <mc:Fallback>
                <p:oleObj name="Utklipp" r:id="rId6" imgW="373075" imgH="511150" progId="MS_ClipArt_Gallery.2">
                  <p:embed/>
                  <p:pic>
                    <p:nvPicPr>
                      <p:cNvPr id="110599" name="Object 3">
                        <a:extLst>
                          <a:ext uri="{FF2B5EF4-FFF2-40B4-BE49-F238E27FC236}">
                            <a16:creationId xmlns:a16="http://schemas.microsoft.com/office/drawing/2014/main" id="{B6AEE51B-A426-4C9A-BA92-21EE5BC5D1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1750" y="4757739"/>
                        <a:ext cx="457200" cy="611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 name="Group 8">
            <a:extLst>
              <a:ext uri="{FF2B5EF4-FFF2-40B4-BE49-F238E27FC236}">
                <a16:creationId xmlns:a16="http://schemas.microsoft.com/office/drawing/2014/main" id="{82A83665-484E-41AC-8EC1-9AB028EA33BA}"/>
              </a:ext>
            </a:extLst>
          </p:cNvPr>
          <p:cNvGrpSpPr>
            <a:grpSpLocks/>
          </p:cNvGrpSpPr>
          <p:nvPr/>
        </p:nvGrpSpPr>
        <p:grpSpPr bwMode="auto">
          <a:xfrm>
            <a:off x="2116138" y="2543175"/>
            <a:ext cx="2641600" cy="1295400"/>
            <a:chOff x="-111" y="1344"/>
            <a:chExt cx="1978" cy="1104"/>
          </a:xfrm>
        </p:grpSpPr>
        <p:sp>
          <p:nvSpPr>
            <p:cNvPr id="38960" name="Oval 9">
              <a:extLst>
                <a:ext uri="{FF2B5EF4-FFF2-40B4-BE49-F238E27FC236}">
                  <a16:creationId xmlns:a16="http://schemas.microsoft.com/office/drawing/2014/main" id="{D3AF38BA-FFA5-4824-913A-D4EAC0C50920}"/>
                </a:ext>
              </a:extLst>
            </p:cNvPr>
            <p:cNvSpPr>
              <a:spLocks noChangeArrowheads="1"/>
            </p:cNvSpPr>
            <p:nvPr/>
          </p:nvSpPr>
          <p:spPr bwMode="auto">
            <a:xfrm>
              <a:off x="-111" y="1344"/>
              <a:ext cx="1738" cy="1104"/>
            </a:xfrm>
            <a:prstGeom prst="ellipse">
              <a:avLst/>
            </a:prstGeom>
            <a:solidFill>
              <a:srgbClr val="CF3771"/>
            </a:solidFill>
            <a:ln w="9525">
              <a:solidFill>
                <a:schemeClr val="tx1"/>
              </a:solidFill>
              <a:round/>
              <a:headEnd/>
              <a:tailEnd/>
            </a:ln>
          </p:spPr>
          <p:txBody>
            <a:bodyPr wrap="none" anchor="ctr"/>
            <a:lstStyle>
              <a:lvl1pPr>
                <a:spcBef>
                  <a:spcPct val="20000"/>
                </a:spcBef>
                <a:buClr>
                  <a:srgbClr val="FF2525"/>
                </a:buClr>
                <a:buChar char="•"/>
                <a:defRPr sz="2200">
                  <a:solidFill>
                    <a:schemeClr val="folHlink"/>
                  </a:solidFill>
                  <a:latin typeface="Verdana" panose="020B0604030504040204" pitchFamily="34" charset="0"/>
                  <a:ea typeface="ＭＳ Ｐゴシック" panose="020B0600070205080204" pitchFamily="34" charset="-128"/>
                </a:defRPr>
              </a:lvl1pPr>
              <a:lvl2pPr marL="742950" indent="-285750">
                <a:spcBef>
                  <a:spcPct val="20000"/>
                </a:spcBef>
                <a:buClr>
                  <a:srgbClr val="FF2525"/>
                </a:buClr>
                <a:buChar char="•"/>
                <a:defRPr sz="2000">
                  <a:solidFill>
                    <a:schemeClr val="folHlink"/>
                  </a:solidFill>
                  <a:latin typeface="Verdana" panose="020B0604030504040204" pitchFamily="34" charset="0"/>
                  <a:ea typeface="ＭＳ Ｐゴシック" panose="020B0600070205080204" pitchFamily="34" charset="-128"/>
                </a:defRPr>
              </a:lvl2pPr>
              <a:lvl3pPr marL="1143000" indent="-228600">
                <a:spcBef>
                  <a:spcPct val="20000"/>
                </a:spcBef>
                <a:buClr>
                  <a:srgbClr val="FF2525"/>
                </a:buClr>
                <a:buChar char="•"/>
                <a:defRPr>
                  <a:solidFill>
                    <a:schemeClr val="folHlink"/>
                  </a:solidFill>
                  <a:latin typeface="Verdana" panose="020B0604030504040204" pitchFamily="34" charset="0"/>
                  <a:ea typeface="ＭＳ Ｐゴシック" panose="020B0600070205080204" pitchFamily="34" charset="-128"/>
                </a:defRPr>
              </a:lvl3pPr>
              <a:lvl4pPr marL="1600200" indent="-228600">
                <a:spcBef>
                  <a:spcPct val="20000"/>
                </a:spcBef>
                <a:buClr>
                  <a:srgbClr val="FF2525"/>
                </a:buClr>
                <a:buChar char="•"/>
                <a:defRPr sz="1600">
                  <a:solidFill>
                    <a:schemeClr val="folHlink"/>
                  </a:solidFill>
                  <a:latin typeface="Verdana" panose="020B0604030504040204" pitchFamily="34" charset="0"/>
                  <a:ea typeface="ＭＳ Ｐゴシック" panose="020B0600070205080204" pitchFamily="34" charset="-128"/>
                </a:defRPr>
              </a:lvl4pPr>
              <a:lvl5pPr marL="2057400" indent="-228600">
                <a:spcBef>
                  <a:spcPct val="20000"/>
                </a:spcBef>
                <a:buClr>
                  <a:srgbClr val="FF2525"/>
                </a:buClr>
                <a:buChar char="•"/>
                <a:defRPr sz="1600">
                  <a:solidFill>
                    <a:schemeClr val="folHlink"/>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9pPr>
            </a:lstStyle>
            <a:p>
              <a:pPr algn="ctr">
                <a:spcBef>
                  <a:spcPct val="0"/>
                </a:spcBef>
                <a:buClrTx/>
                <a:buFontTx/>
                <a:buNone/>
              </a:pPr>
              <a:r>
                <a:rPr lang="nb-NO" altLang="nb-NO" sz="1800" dirty="0">
                  <a:solidFill>
                    <a:schemeClr val="bg1"/>
                  </a:solidFill>
                  <a:latin typeface="Times New Roman" panose="02020603050405020304" pitchFamily="18" charset="0"/>
                </a:rPr>
                <a:t>Asylmottak  </a:t>
              </a:r>
            </a:p>
            <a:p>
              <a:pPr algn="ctr">
                <a:spcBef>
                  <a:spcPct val="0"/>
                </a:spcBef>
                <a:buClrTx/>
                <a:buFontTx/>
                <a:buNone/>
              </a:pPr>
              <a:r>
                <a:rPr lang="nb-NO" altLang="nb-NO" sz="1800" dirty="0">
                  <a:solidFill>
                    <a:schemeClr val="bg1"/>
                  </a:solidFill>
                  <a:latin typeface="Times New Roman" panose="02020603050405020304" pitchFamily="18" charset="0"/>
                </a:rPr>
                <a:t>o.a. vansker i eksil </a:t>
              </a:r>
            </a:p>
          </p:txBody>
        </p:sp>
        <p:sp>
          <p:nvSpPr>
            <p:cNvPr id="38961" name="Line 10">
              <a:extLst>
                <a:ext uri="{FF2B5EF4-FFF2-40B4-BE49-F238E27FC236}">
                  <a16:creationId xmlns:a16="http://schemas.microsoft.com/office/drawing/2014/main" id="{E07E8023-580F-4A77-A17C-0C727240637F}"/>
                </a:ext>
              </a:extLst>
            </p:cNvPr>
            <p:cNvSpPr>
              <a:spLocks noChangeShapeType="1"/>
            </p:cNvSpPr>
            <p:nvPr/>
          </p:nvSpPr>
          <p:spPr bwMode="auto">
            <a:xfrm>
              <a:off x="1612" y="2028"/>
              <a:ext cx="255" cy="3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b-NO"/>
            </a:p>
          </p:txBody>
        </p:sp>
      </p:grpSp>
      <p:grpSp>
        <p:nvGrpSpPr>
          <p:cNvPr id="4" name="Group 11">
            <a:extLst>
              <a:ext uri="{FF2B5EF4-FFF2-40B4-BE49-F238E27FC236}">
                <a16:creationId xmlns:a16="http://schemas.microsoft.com/office/drawing/2014/main" id="{71D17093-A7AD-4ABD-9182-9A821E1FEBCD}"/>
              </a:ext>
            </a:extLst>
          </p:cNvPr>
          <p:cNvGrpSpPr>
            <a:grpSpLocks/>
          </p:cNvGrpSpPr>
          <p:nvPr/>
        </p:nvGrpSpPr>
        <p:grpSpPr bwMode="auto">
          <a:xfrm>
            <a:off x="4437063" y="998538"/>
            <a:ext cx="1485900" cy="1847850"/>
            <a:chOff x="1248" y="144"/>
            <a:chExt cx="1248" cy="1552"/>
          </a:xfrm>
        </p:grpSpPr>
        <p:sp>
          <p:nvSpPr>
            <p:cNvPr id="38958" name="Oval 12">
              <a:extLst>
                <a:ext uri="{FF2B5EF4-FFF2-40B4-BE49-F238E27FC236}">
                  <a16:creationId xmlns:a16="http://schemas.microsoft.com/office/drawing/2014/main" id="{B15A141E-A4F1-456E-9F0D-C4B33862DC6B}"/>
                </a:ext>
              </a:extLst>
            </p:cNvPr>
            <p:cNvSpPr>
              <a:spLocks noChangeArrowheads="1"/>
            </p:cNvSpPr>
            <p:nvPr/>
          </p:nvSpPr>
          <p:spPr bwMode="auto">
            <a:xfrm>
              <a:off x="1248" y="144"/>
              <a:ext cx="1248" cy="720"/>
            </a:xfrm>
            <a:prstGeom prst="ellipse">
              <a:avLst/>
            </a:prstGeom>
            <a:solidFill>
              <a:srgbClr val="CF3771"/>
            </a:solidFill>
            <a:ln w="9525">
              <a:solidFill>
                <a:schemeClr val="tx1"/>
              </a:solidFill>
              <a:round/>
              <a:headEnd/>
              <a:tailEnd/>
            </a:ln>
          </p:spPr>
          <p:txBody>
            <a:bodyPr wrap="none" anchor="ctr"/>
            <a:lstStyle>
              <a:lvl1pPr>
                <a:spcBef>
                  <a:spcPct val="20000"/>
                </a:spcBef>
                <a:buClr>
                  <a:srgbClr val="FF2525"/>
                </a:buClr>
                <a:buChar char="•"/>
                <a:defRPr sz="2200">
                  <a:solidFill>
                    <a:schemeClr val="folHlink"/>
                  </a:solidFill>
                  <a:latin typeface="Verdana" panose="020B0604030504040204" pitchFamily="34" charset="0"/>
                  <a:ea typeface="ＭＳ Ｐゴシック" panose="020B0600070205080204" pitchFamily="34" charset="-128"/>
                </a:defRPr>
              </a:lvl1pPr>
              <a:lvl2pPr marL="742950" indent="-285750">
                <a:spcBef>
                  <a:spcPct val="20000"/>
                </a:spcBef>
                <a:buClr>
                  <a:srgbClr val="FF2525"/>
                </a:buClr>
                <a:buChar char="•"/>
                <a:defRPr sz="2000">
                  <a:solidFill>
                    <a:schemeClr val="folHlink"/>
                  </a:solidFill>
                  <a:latin typeface="Verdana" panose="020B0604030504040204" pitchFamily="34" charset="0"/>
                  <a:ea typeface="ＭＳ Ｐゴシック" panose="020B0600070205080204" pitchFamily="34" charset="-128"/>
                </a:defRPr>
              </a:lvl2pPr>
              <a:lvl3pPr marL="1143000" indent="-228600">
                <a:spcBef>
                  <a:spcPct val="20000"/>
                </a:spcBef>
                <a:buClr>
                  <a:srgbClr val="FF2525"/>
                </a:buClr>
                <a:buChar char="•"/>
                <a:defRPr>
                  <a:solidFill>
                    <a:schemeClr val="folHlink"/>
                  </a:solidFill>
                  <a:latin typeface="Verdana" panose="020B0604030504040204" pitchFamily="34" charset="0"/>
                  <a:ea typeface="ＭＳ Ｐゴシック" panose="020B0600070205080204" pitchFamily="34" charset="-128"/>
                </a:defRPr>
              </a:lvl3pPr>
              <a:lvl4pPr marL="1600200" indent="-228600">
                <a:spcBef>
                  <a:spcPct val="20000"/>
                </a:spcBef>
                <a:buClr>
                  <a:srgbClr val="FF2525"/>
                </a:buClr>
                <a:buChar char="•"/>
                <a:defRPr sz="1600">
                  <a:solidFill>
                    <a:schemeClr val="folHlink"/>
                  </a:solidFill>
                  <a:latin typeface="Verdana" panose="020B0604030504040204" pitchFamily="34" charset="0"/>
                  <a:ea typeface="ＭＳ Ｐゴシック" panose="020B0600070205080204" pitchFamily="34" charset="-128"/>
                </a:defRPr>
              </a:lvl4pPr>
              <a:lvl5pPr marL="2057400" indent="-228600">
                <a:spcBef>
                  <a:spcPct val="20000"/>
                </a:spcBef>
                <a:buClr>
                  <a:srgbClr val="FF2525"/>
                </a:buClr>
                <a:buChar char="•"/>
                <a:defRPr sz="1600">
                  <a:solidFill>
                    <a:schemeClr val="folHlink"/>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9pPr>
            </a:lstStyle>
            <a:p>
              <a:pPr algn="ctr">
                <a:spcBef>
                  <a:spcPct val="0"/>
                </a:spcBef>
                <a:buClrTx/>
                <a:buFontTx/>
                <a:buNone/>
              </a:pPr>
              <a:r>
                <a:rPr lang="nb-NO" altLang="nb-NO" sz="1800">
                  <a:solidFill>
                    <a:schemeClr val="bg1"/>
                  </a:solidFill>
                  <a:latin typeface="Times New Roman" panose="02020603050405020304" pitchFamily="18" charset="0"/>
                </a:rPr>
                <a:t>Situasjonen </a:t>
              </a:r>
            </a:p>
            <a:p>
              <a:pPr algn="ctr">
                <a:spcBef>
                  <a:spcPct val="0"/>
                </a:spcBef>
                <a:buClrTx/>
                <a:buFontTx/>
                <a:buNone/>
              </a:pPr>
              <a:r>
                <a:rPr lang="nb-NO" altLang="nb-NO" sz="1800">
                  <a:solidFill>
                    <a:schemeClr val="bg1"/>
                  </a:solidFill>
                  <a:latin typeface="Times New Roman" panose="02020603050405020304" pitchFamily="18" charset="0"/>
                </a:rPr>
                <a:t>i hjemlandet</a:t>
              </a:r>
            </a:p>
          </p:txBody>
        </p:sp>
        <p:sp>
          <p:nvSpPr>
            <p:cNvPr id="38959" name="Line 13">
              <a:extLst>
                <a:ext uri="{FF2B5EF4-FFF2-40B4-BE49-F238E27FC236}">
                  <a16:creationId xmlns:a16="http://schemas.microsoft.com/office/drawing/2014/main" id="{36213E72-36E4-4B91-9D9F-8F9336399999}"/>
                </a:ext>
              </a:extLst>
            </p:cNvPr>
            <p:cNvSpPr>
              <a:spLocks noChangeShapeType="1"/>
            </p:cNvSpPr>
            <p:nvPr/>
          </p:nvSpPr>
          <p:spPr bwMode="auto">
            <a:xfrm>
              <a:off x="2192" y="897"/>
              <a:ext cx="156" cy="79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b-NO"/>
            </a:p>
          </p:txBody>
        </p:sp>
      </p:grpSp>
      <p:grpSp>
        <p:nvGrpSpPr>
          <p:cNvPr id="5" name="Group 14">
            <a:extLst>
              <a:ext uri="{FF2B5EF4-FFF2-40B4-BE49-F238E27FC236}">
                <a16:creationId xmlns:a16="http://schemas.microsoft.com/office/drawing/2014/main" id="{C6E7C0CE-BBEA-42AD-839A-49F7A4702499}"/>
              </a:ext>
            </a:extLst>
          </p:cNvPr>
          <p:cNvGrpSpPr>
            <a:grpSpLocks/>
          </p:cNvGrpSpPr>
          <p:nvPr/>
        </p:nvGrpSpPr>
        <p:grpSpPr bwMode="auto">
          <a:xfrm>
            <a:off x="2116139" y="1216025"/>
            <a:ext cx="3349625" cy="1689100"/>
            <a:chOff x="-378" y="834"/>
            <a:chExt cx="2552" cy="1260"/>
          </a:xfrm>
        </p:grpSpPr>
        <p:sp>
          <p:nvSpPr>
            <p:cNvPr id="38956" name="Oval 15">
              <a:extLst>
                <a:ext uri="{FF2B5EF4-FFF2-40B4-BE49-F238E27FC236}">
                  <a16:creationId xmlns:a16="http://schemas.microsoft.com/office/drawing/2014/main" id="{7175916D-D0F9-46FE-8AE9-C57BCD11036C}"/>
                </a:ext>
              </a:extLst>
            </p:cNvPr>
            <p:cNvSpPr>
              <a:spLocks noChangeArrowheads="1"/>
            </p:cNvSpPr>
            <p:nvPr/>
          </p:nvSpPr>
          <p:spPr bwMode="auto">
            <a:xfrm>
              <a:off x="-378" y="834"/>
              <a:ext cx="1866" cy="966"/>
            </a:xfrm>
            <a:prstGeom prst="ellipse">
              <a:avLst/>
            </a:prstGeom>
            <a:solidFill>
              <a:srgbClr val="CF3771"/>
            </a:solidFill>
            <a:ln w="9525">
              <a:solidFill>
                <a:schemeClr val="tx1"/>
              </a:solidFill>
              <a:round/>
              <a:headEnd/>
              <a:tailEnd/>
            </a:ln>
          </p:spPr>
          <p:txBody>
            <a:bodyPr wrap="none" anchor="ctr"/>
            <a:lstStyle>
              <a:lvl1pPr>
                <a:spcBef>
                  <a:spcPct val="20000"/>
                </a:spcBef>
                <a:buClr>
                  <a:srgbClr val="FF2525"/>
                </a:buClr>
                <a:buChar char="•"/>
                <a:defRPr sz="2200">
                  <a:solidFill>
                    <a:schemeClr val="folHlink"/>
                  </a:solidFill>
                  <a:latin typeface="Verdana" panose="020B0604030504040204" pitchFamily="34" charset="0"/>
                  <a:ea typeface="ＭＳ Ｐゴシック" panose="020B0600070205080204" pitchFamily="34" charset="-128"/>
                </a:defRPr>
              </a:lvl1pPr>
              <a:lvl2pPr marL="742950" indent="-285750">
                <a:spcBef>
                  <a:spcPct val="20000"/>
                </a:spcBef>
                <a:buClr>
                  <a:srgbClr val="FF2525"/>
                </a:buClr>
                <a:buChar char="•"/>
                <a:defRPr sz="2000">
                  <a:solidFill>
                    <a:schemeClr val="folHlink"/>
                  </a:solidFill>
                  <a:latin typeface="Verdana" panose="020B0604030504040204" pitchFamily="34" charset="0"/>
                  <a:ea typeface="ＭＳ Ｐゴシック" panose="020B0600070205080204" pitchFamily="34" charset="-128"/>
                </a:defRPr>
              </a:lvl2pPr>
              <a:lvl3pPr marL="1143000" indent="-228600">
                <a:spcBef>
                  <a:spcPct val="20000"/>
                </a:spcBef>
                <a:buClr>
                  <a:srgbClr val="FF2525"/>
                </a:buClr>
                <a:buChar char="•"/>
                <a:defRPr>
                  <a:solidFill>
                    <a:schemeClr val="folHlink"/>
                  </a:solidFill>
                  <a:latin typeface="Verdana" panose="020B0604030504040204" pitchFamily="34" charset="0"/>
                  <a:ea typeface="ＭＳ Ｐゴシック" panose="020B0600070205080204" pitchFamily="34" charset="-128"/>
                </a:defRPr>
              </a:lvl3pPr>
              <a:lvl4pPr marL="1600200" indent="-228600">
                <a:spcBef>
                  <a:spcPct val="20000"/>
                </a:spcBef>
                <a:buClr>
                  <a:srgbClr val="FF2525"/>
                </a:buClr>
                <a:buChar char="•"/>
                <a:defRPr sz="1600">
                  <a:solidFill>
                    <a:schemeClr val="folHlink"/>
                  </a:solidFill>
                  <a:latin typeface="Verdana" panose="020B0604030504040204" pitchFamily="34" charset="0"/>
                  <a:ea typeface="ＭＳ Ｐゴシック" panose="020B0600070205080204" pitchFamily="34" charset="-128"/>
                </a:defRPr>
              </a:lvl4pPr>
              <a:lvl5pPr marL="2057400" indent="-228600">
                <a:spcBef>
                  <a:spcPct val="20000"/>
                </a:spcBef>
                <a:buClr>
                  <a:srgbClr val="FF2525"/>
                </a:buClr>
                <a:buChar char="•"/>
                <a:defRPr sz="1600">
                  <a:solidFill>
                    <a:schemeClr val="folHlink"/>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9pPr>
            </a:lstStyle>
            <a:p>
              <a:pPr algn="ctr">
                <a:spcBef>
                  <a:spcPct val="0"/>
                </a:spcBef>
                <a:buClrTx/>
                <a:buFontTx/>
                <a:buNone/>
              </a:pPr>
              <a:endParaRPr lang="nb-NO" altLang="nb-NO" sz="1800" dirty="0">
                <a:solidFill>
                  <a:schemeClr val="tx1"/>
                </a:solidFill>
                <a:latin typeface="Times New Roman" panose="02020603050405020304" pitchFamily="18" charset="0"/>
              </a:endParaRPr>
            </a:p>
            <a:p>
              <a:pPr algn="ctr">
                <a:spcBef>
                  <a:spcPct val="0"/>
                </a:spcBef>
                <a:buClrTx/>
                <a:buFontTx/>
                <a:buNone/>
              </a:pPr>
              <a:r>
                <a:rPr lang="nb-NO" altLang="nb-NO" sz="1800" dirty="0">
                  <a:solidFill>
                    <a:schemeClr val="bg1"/>
                  </a:solidFill>
                  <a:latin typeface="Times New Roman" panose="02020603050405020304" pitchFamily="18" charset="0"/>
                  <a:cs typeface="Times New Roman" panose="02020603050405020304" pitchFamily="18" charset="0"/>
                </a:rPr>
                <a:t>Rettigheter </a:t>
              </a:r>
            </a:p>
            <a:p>
              <a:pPr algn="ctr">
                <a:spcBef>
                  <a:spcPct val="0"/>
                </a:spcBef>
                <a:buClrTx/>
                <a:buFontTx/>
                <a:buNone/>
              </a:pPr>
              <a:r>
                <a:rPr lang="nb-NO" altLang="nb-NO" sz="1800" dirty="0">
                  <a:solidFill>
                    <a:schemeClr val="bg1"/>
                  </a:solidFill>
                  <a:latin typeface="Times New Roman" panose="02020603050405020304" pitchFamily="18" charset="0"/>
                  <a:cs typeface="Times New Roman" panose="02020603050405020304" pitchFamily="18" charset="0"/>
                </a:rPr>
                <a:t>og </a:t>
              </a:r>
              <a:r>
                <a:rPr lang="nb-NO" altLang="nb-NO" sz="1800" dirty="0" err="1">
                  <a:solidFill>
                    <a:schemeClr val="bg1"/>
                  </a:solidFill>
                  <a:latin typeface="Times New Roman" panose="02020603050405020304" pitchFamily="18" charset="0"/>
                  <a:cs typeface="Times New Roman" panose="02020603050405020304" pitchFamily="18" charset="0"/>
                </a:rPr>
                <a:t>oppholdsstatus</a:t>
              </a:r>
              <a:endParaRPr lang="nb-NO" altLang="nb-NO" sz="1800" dirty="0">
                <a:solidFill>
                  <a:schemeClr val="bg1"/>
                </a:solidFill>
                <a:latin typeface="Times New Roman" panose="02020603050405020304" pitchFamily="18" charset="0"/>
                <a:cs typeface="Times New Roman" panose="02020603050405020304" pitchFamily="18" charset="0"/>
              </a:endParaRPr>
            </a:p>
            <a:p>
              <a:pPr algn="ctr">
                <a:spcBef>
                  <a:spcPct val="0"/>
                </a:spcBef>
                <a:buClrTx/>
                <a:buFontTx/>
                <a:buNone/>
              </a:pPr>
              <a:endParaRPr lang="nb-NO" altLang="nb-NO" sz="1200" dirty="0">
                <a:solidFill>
                  <a:schemeClr val="bg1"/>
                </a:solidFill>
                <a:latin typeface="Times New Roman" panose="02020603050405020304" pitchFamily="18" charset="0"/>
                <a:cs typeface="Times New Roman" panose="02020603050405020304" pitchFamily="18" charset="0"/>
              </a:endParaRPr>
            </a:p>
            <a:p>
              <a:pPr algn="ctr">
                <a:spcBef>
                  <a:spcPct val="0"/>
                </a:spcBef>
                <a:buClrTx/>
                <a:buFontTx/>
                <a:buNone/>
              </a:pPr>
              <a:endParaRPr lang="nb-NO" altLang="nb-NO" sz="1800" dirty="0">
                <a:solidFill>
                  <a:schemeClr val="tx1"/>
                </a:solidFill>
                <a:latin typeface="Times New Roman" panose="02020603050405020304" pitchFamily="18" charset="0"/>
              </a:endParaRPr>
            </a:p>
          </p:txBody>
        </p:sp>
        <p:sp>
          <p:nvSpPr>
            <p:cNvPr id="38957" name="Line 16">
              <a:extLst>
                <a:ext uri="{FF2B5EF4-FFF2-40B4-BE49-F238E27FC236}">
                  <a16:creationId xmlns:a16="http://schemas.microsoft.com/office/drawing/2014/main" id="{EF5E59BF-B113-4A28-A661-C7B02637A684}"/>
                </a:ext>
              </a:extLst>
            </p:cNvPr>
            <p:cNvSpPr>
              <a:spLocks noChangeShapeType="1"/>
            </p:cNvSpPr>
            <p:nvPr/>
          </p:nvSpPr>
          <p:spPr bwMode="auto">
            <a:xfrm>
              <a:off x="1502" y="1518"/>
              <a:ext cx="672" cy="57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b-NO"/>
            </a:p>
          </p:txBody>
        </p:sp>
      </p:grpSp>
      <p:grpSp>
        <p:nvGrpSpPr>
          <p:cNvPr id="6" name="Group 17">
            <a:extLst>
              <a:ext uri="{FF2B5EF4-FFF2-40B4-BE49-F238E27FC236}">
                <a16:creationId xmlns:a16="http://schemas.microsoft.com/office/drawing/2014/main" id="{EE50D684-3BF5-4213-B742-70E05BB508E3}"/>
              </a:ext>
            </a:extLst>
          </p:cNvPr>
          <p:cNvGrpSpPr>
            <a:grpSpLocks/>
          </p:cNvGrpSpPr>
          <p:nvPr/>
        </p:nvGrpSpPr>
        <p:grpSpPr bwMode="auto">
          <a:xfrm>
            <a:off x="5976939" y="1019175"/>
            <a:ext cx="1450975" cy="1849438"/>
            <a:chOff x="2450" y="169"/>
            <a:chExt cx="1497" cy="1307"/>
          </a:xfrm>
        </p:grpSpPr>
        <p:sp>
          <p:nvSpPr>
            <p:cNvPr id="38954" name="Oval 18">
              <a:extLst>
                <a:ext uri="{FF2B5EF4-FFF2-40B4-BE49-F238E27FC236}">
                  <a16:creationId xmlns:a16="http://schemas.microsoft.com/office/drawing/2014/main" id="{1DB3D45D-091B-4535-A1EB-C6793654F0AD}"/>
                </a:ext>
              </a:extLst>
            </p:cNvPr>
            <p:cNvSpPr>
              <a:spLocks noChangeArrowheads="1"/>
            </p:cNvSpPr>
            <p:nvPr/>
          </p:nvSpPr>
          <p:spPr bwMode="auto">
            <a:xfrm>
              <a:off x="2450" y="169"/>
              <a:ext cx="1497" cy="915"/>
            </a:xfrm>
            <a:prstGeom prst="ellipse">
              <a:avLst/>
            </a:prstGeom>
            <a:solidFill>
              <a:srgbClr val="FF0000"/>
            </a:solidFill>
            <a:ln w="9525">
              <a:solidFill>
                <a:schemeClr val="tx1"/>
              </a:solidFill>
              <a:round/>
              <a:headEnd/>
              <a:tailEnd/>
            </a:ln>
          </p:spPr>
          <p:txBody>
            <a:bodyPr wrap="none" anchor="ctr"/>
            <a:lstStyle>
              <a:lvl1pPr>
                <a:spcBef>
                  <a:spcPct val="20000"/>
                </a:spcBef>
                <a:buClr>
                  <a:srgbClr val="FF2525"/>
                </a:buClr>
                <a:buChar char="•"/>
                <a:defRPr sz="2200">
                  <a:solidFill>
                    <a:schemeClr val="folHlink"/>
                  </a:solidFill>
                  <a:latin typeface="Verdana" panose="020B0604030504040204" pitchFamily="34" charset="0"/>
                  <a:ea typeface="ＭＳ Ｐゴシック" panose="020B0600070205080204" pitchFamily="34" charset="-128"/>
                </a:defRPr>
              </a:lvl1pPr>
              <a:lvl2pPr marL="742950" indent="-285750">
                <a:spcBef>
                  <a:spcPct val="20000"/>
                </a:spcBef>
                <a:buClr>
                  <a:srgbClr val="FF2525"/>
                </a:buClr>
                <a:buChar char="•"/>
                <a:defRPr sz="2000">
                  <a:solidFill>
                    <a:schemeClr val="folHlink"/>
                  </a:solidFill>
                  <a:latin typeface="Verdana" panose="020B0604030504040204" pitchFamily="34" charset="0"/>
                  <a:ea typeface="ＭＳ Ｐゴシック" panose="020B0600070205080204" pitchFamily="34" charset="-128"/>
                </a:defRPr>
              </a:lvl2pPr>
              <a:lvl3pPr marL="1143000" indent="-228600">
                <a:spcBef>
                  <a:spcPct val="20000"/>
                </a:spcBef>
                <a:buClr>
                  <a:srgbClr val="FF2525"/>
                </a:buClr>
                <a:buChar char="•"/>
                <a:defRPr>
                  <a:solidFill>
                    <a:schemeClr val="folHlink"/>
                  </a:solidFill>
                  <a:latin typeface="Verdana" panose="020B0604030504040204" pitchFamily="34" charset="0"/>
                  <a:ea typeface="ＭＳ Ｐゴシック" panose="020B0600070205080204" pitchFamily="34" charset="-128"/>
                </a:defRPr>
              </a:lvl3pPr>
              <a:lvl4pPr marL="1600200" indent="-228600">
                <a:spcBef>
                  <a:spcPct val="20000"/>
                </a:spcBef>
                <a:buClr>
                  <a:srgbClr val="FF2525"/>
                </a:buClr>
                <a:buChar char="•"/>
                <a:defRPr sz="1600">
                  <a:solidFill>
                    <a:schemeClr val="folHlink"/>
                  </a:solidFill>
                  <a:latin typeface="Verdana" panose="020B0604030504040204" pitchFamily="34" charset="0"/>
                  <a:ea typeface="ＭＳ Ｐゴシック" panose="020B0600070205080204" pitchFamily="34" charset="-128"/>
                </a:defRPr>
              </a:lvl4pPr>
              <a:lvl5pPr marL="2057400" indent="-228600">
                <a:spcBef>
                  <a:spcPct val="20000"/>
                </a:spcBef>
                <a:buClr>
                  <a:srgbClr val="FF2525"/>
                </a:buClr>
                <a:buChar char="•"/>
                <a:defRPr sz="1600">
                  <a:solidFill>
                    <a:schemeClr val="folHlink"/>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9pPr>
            </a:lstStyle>
            <a:p>
              <a:pPr algn="ctr">
                <a:spcBef>
                  <a:spcPct val="0"/>
                </a:spcBef>
                <a:buClrTx/>
                <a:buFontTx/>
                <a:buNone/>
              </a:pPr>
              <a:endParaRPr lang="nb-NO" altLang="nb-NO" sz="1800" dirty="0">
                <a:solidFill>
                  <a:schemeClr val="bg1"/>
                </a:solidFill>
                <a:latin typeface="Times New Roman" panose="02020603050405020304" pitchFamily="18" charset="0"/>
              </a:endParaRPr>
            </a:p>
            <a:p>
              <a:pPr algn="ctr">
                <a:spcBef>
                  <a:spcPct val="0"/>
                </a:spcBef>
                <a:buClrTx/>
                <a:buFontTx/>
                <a:buNone/>
              </a:pPr>
              <a:r>
                <a:rPr lang="nb-NO" altLang="nb-NO" sz="1800" u="sng" dirty="0">
                  <a:solidFill>
                    <a:schemeClr val="bg1"/>
                  </a:solidFill>
                  <a:latin typeface="Times New Roman" panose="02020603050405020304" pitchFamily="18" charset="0"/>
                </a:rPr>
                <a:t>Traumer,</a:t>
              </a:r>
            </a:p>
            <a:p>
              <a:pPr algn="ctr">
                <a:spcBef>
                  <a:spcPct val="0"/>
                </a:spcBef>
                <a:buClrTx/>
                <a:buFontTx/>
                <a:buNone/>
              </a:pPr>
              <a:r>
                <a:rPr lang="nb-NO" altLang="nb-NO" sz="1800" u="sng" dirty="0">
                  <a:solidFill>
                    <a:schemeClr val="bg1"/>
                  </a:solidFill>
                  <a:latin typeface="Times New Roman" panose="02020603050405020304" pitchFamily="18" charset="0"/>
                </a:rPr>
                <a:t>   belastninger </a:t>
              </a:r>
            </a:p>
            <a:p>
              <a:pPr algn="ctr">
                <a:spcBef>
                  <a:spcPct val="0"/>
                </a:spcBef>
                <a:buClrTx/>
                <a:buFontTx/>
                <a:buNone/>
              </a:pPr>
              <a:r>
                <a:rPr lang="nb-NO" altLang="nb-NO" sz="1800" u="sng" dirty="0">
                  <a:solidFill>
                    <a:schemeClr val="bg1"/>
                  </a:solidFill>
                  <a:latin typeface="Times New Roman" panose="02020603050405020304" pitchFamily="18" charset="0"/>
                </a:rPr>
                <a:t>og mangler</a:t>
              </a:r>
            </a:p>
            <a:p>
              <a:pPr algn="ctr">
                <a:spcBef>
                  <a:spcPct val="0"/>
                </a:spcBef>
                <a:buClrTx/>
                <a:buFontTx/>
                <a:buNone/>
              </a:pPr>
              <a:endParaRPr lang="nb-NO" altLang="nb-NO" sz="1800" dirty="0">
                <a:solidFill>
                  <a:schemeClr val="bg1"/>
                </a:solidFill>
                <a:latin typeface="Times New Roman" panose="02020603050405020304" pitchFamily="18" charset="0"/>
              </a:endParaRPr>
            </a:p>
          </p:txBody>
        </p:sp>
        <p:sp>
          <p:nvSpPr>
            <p:cNvPr id="38955" name="Line 19">
              <a:extLst>
                <a:ext uri="{FF2B5EF4-FFF2-40B4-BE49-F238E27FC236}">
                  <a16:creationId xmlns:a16="http://schemas.microsoft.com/office/drawing/2014/main" id="{0FD089F8-FB40-4CEC-B9E8-D207A70516C4}"/>
                </a:ext>
              </a:extLst>
            </p:cNvPr>
            <p:cNvSpPr>
              <a:spLocks noChangeShapeType="1"/>
            </p:cNvSpPr>
            <p:nvPr/>
          </p:nvSpPr>
          <p:spPr bwMode="auto">
            <a:xfrm flipH="1">
              <a:off x="2814" y="1099"/>
              <a:ext cx="179" cy="37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b-NO"/>
            </a:p>
          </p:txBody>
        </p:sp>
      </p:grpSp>
      <p:grpSp>
        <p:nvGrpSpPr>
          <p:cNvPr id="7" name="Group 20">
            <a:extLst>
              <a:ext uri="{FF2B5EF4-FFF2-40B4-BE49-F238E27FC236}">
                <a16:creationId xmlns:a16="http://schemas.microsoft.com/office/drawing/2014/main" id="{938994E7-172B-43A2-B5BF-785E9B303421}"/>
              </a:ext>
            </a:extLst>
          </p:cNvPr>
          <p:cNvGrpSpPr>
            <a:grpSpLocks/>
          </p:cNvGrpSpPr>
          <p:nvPr/>
        </p:nvGrpSpPr>
        <p:grpSpPr bwMode="auto">
          <a:xfrm>
            <a:off x="7427914" y="1000126"/>
            <a:ext cx="2066925" cy="701675"/>
            <a:chOff x="3980" y="192"/>
            <a:chExt cx="1736" cy="672"/>
          </a:xfrm>
        </p:grpSpPr>
        <p:sp>
          <p:nvSpPr>
            <p:cNvPr id="38952" name="Oval 21">
              <a:hlinkClick r:id="rId8" action="ppaction://hlinkpres?slideindex=1&amp;slidetitle="/>
              <a:extLst>
                <a:ext uri="{FF2B5EF4-FFF2-40B4-BE49-F238E27FC236}">
                  <a16:creationId xmlns:a16="http://schemas.microsoft.com/office/drawing/2014/main" id="{F91F092F-7D0D-41D8-A6DB-F686C2AC845D}"/>
                </a:ext>
              </a:extLst>
            </p:cNvPr>
            <p:cNvSpPr>
              <a:spLocks noChangeArrowheads="1"/>
            </p:cNvSpPr>
            <p:nvPr/>
          </p:nvSpPr>
          <p:spPr bwMode="auto">
            <a:xfrm>
              <a:off x="4224" y="192"/>
              <a:ext cx="1492" cy="672"/>
            </a:xfrm>
            <a:prstGeom prst="ellipse">
              <a:avLst/>
            </a:prstGeom>
            <a:solidFill>
              <a:srgbClr val="FF0000"/>
            </a:solidFill>
            <a:ln w="9525">
              <a:solidFill>
                <a:schemeClr val="tx1"/>
              </a:solidFill>
              <a:round/>
              <a:headEnd/>
              <a:tailEnd/>
            </a:ln>
          </p:spPr>
          <p:txBody>
            <a:bodyPr wrap="none" anchor="ctr"/>
            <a:lstStyle>
              <a:lvl1pPr>
                <a:spcBef>
                  <a:spcPct val="20000"/>
                </a:spcBef>
                <a:buClr>
                  <a:srgbClr val="FF2525"/>
                </a:buClr>
                <a:buChar char="•"/>
                <a:defRPr sz="2200">
                  <a:solidFill>
                    <a:schemeClr val="folHlink"/>
                  </a:solidFill>
                  <a:latin typeface="Verdana" panose="020B0604030504040204" pitchFamily="34" charset="0"/>
                  <a:ea typeface="ＭＳ Ｐゴシック" panose="020B0600070205080204" pitchFamily="34" charset="-128"/>
                </a:defRPr>
              </a:lvl1pPr>
              <a:lvl2pPr marL="742950" indent="-285750">
                <a:spcBef>
                  <a:spcPct val="20000"/>
                </a:spcBef>
                <a:buClr>
                  <a:srgbClr val="FF2525"/>
                </a:buClr>
                <a:buChar char="•"/>
                <a:defRPr sz="2000">
                  <a:solidFill>
                    <a:schemeClr val="folHlink"/>
                  </a:solidFill>
                  <a:latin typeface="Verdana" panose="020B0604030504040204" pitchFamily="34" charset="0"/>
                  <a:ea typeface="ＭＳ Ｐゴシック" panose="020B0600070205080204" pitchFamily="34" charset="-128"/>
                </a:defRPr>
              </a:lvl2pPr>
              <a:lvl3pPr marL="1143000" indent="-228600">
                <a:spcBef>
                  <a:spcPct val="20000"/>
                </a:spcBef>
                <a:buClr>
                  <a:srgbClr val="FF2525"/>
                </a:buClr>
                <a:buChar char="•"/>
                <a:defRPr>
                  <a:solidFill>
                    <a:schemeClr val="folHlink"/>
                  </a:solidFill>
                  <a:latin typeface="Verdana" panose="020B0604030504040204" pitchFamily="34" charset="0"/>
                  <a:ea typeface="ＭＳ Ｐゴシック" panose="020B0600070205080204" pitchFamily="34" charset="-128"/>
                </a:defRPr>
              </a:lvl3pPr>
              <a:lvl4pPr marL="1600200" indent="-228600">
                <a:spcBef>
                  <a:spcPct val="20000"/>
                </a:spcBef>
                <a:buClr>
                  <a:srgbClr val="FF2525"/>
                </a:buClr>
                <a:buChar char="•"/>
                <a:defRPr sz="1600">
                  <a:solidFill>
                    <a:schemeClr val="folHlink"/>
                  </a:solidFill>
                  <a:latin typeface="Verdana" panose="020B0604030504040204" pitchFamily="34" charset="0"/>
                  <a:ea typeface="ＭＳ Ｐゴシック" panose="020B0600070205080204" pitchFamily="34" charset="-128"/>
                </a:defRPr>
              </a:lvl4pPr>
              <a:lvl5pPr marL="2057400" indent="-228600">
                <a:spcBef>
                  <a:spcPct val="20000"/>
                </a:spcBef>
                <a:buClr>
                  <a:srgbClr val="FF2525"/>
                </a:buClr>
                <a:buChar char="•"/>
                <a:defRPr sz="1600">
                  <a:solidFill>
                    <a:schemeClr val="folHlink"/>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9pPr>
            </a:lstStyle>
            <a:p>
              <a:pPr algn="ctr">
                <a:spcBef>
                  <a:spcPct val="0"/>
                </a:spcBef>
                <a:buClrTx/>
                <a:buFontTx/>
                <a:buNone/>
              </a:pPr>
              <a:r>
                <a:rPr lang="nb-NO" altLang="nb-NO" sz="1800">
                  <a:solidFill>
                    <a:schemeClr val="bg1"/>
                  </a:solidFill>
                  <a:latin typeface="Times New Roman" panose="02020603050405020304" pitchFamily="18" charset="0"/>
                </a:rPr>
                <a:t>Etterreaksjoner</a:t>
              </a:r>
            </a:p>
            <a:p>
              <a:pPr algn="ctr">
                <a:spcBef>
                  <a:spcPct val="0"/>
                </a:spcBef>
                <a:buClrTx/>
                <a:buFontTx/>
                <a:buNone/>
              </a:pPr>
              <a:r>
                <a:rPr lang="nb-NO" altLang="nb-NO" sz="1800">
                  <a:solidFill>
                    <a:schemeClr val="bg1"/>
                  </a:solidFill>
                  <a:latin typeface="Times New Roman" panose="02020603050405020304" pitchFamily="18" charset="0"/>
                </a:rPr>
                <a:t>o.a. vansker</a:t>
              </a:r>
            </a:p>
          </p:txBody>
        </p:sp>
        <p:sp>
          <p:nvSpPr>
            <p:cNvPr id="38953" name="Line 22">
              <a:extLst>
                <a:ext uri="{FF2B5EF4-FFF2-40B4-BE49-F238E27FC236}">
                  <a16:creationId xmlns:a16="http://schemas.microsoft.com/office/drawing/2014/main" id="{B445D80A-DB41-4EE2-9F1B-13C508D08856}"/>
                </a:ext>
              </a:extLst>
            </p:cNvPr>
            <p:cNvSpPr>
              <a:spLocks noChangeShapeType="1"/>
            </p:cNvSpPr>
            <p:nvPr/>
          </p:nvSpPr>
          <p:spPr bwMode="auto">
            <a:xfrm flipV="1">
              <a:off x="3980" y="528"/>
              <a:ext cx="244" cy="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b-NO"/>
            </a:p>
          </p:txBody>
        </p:sp>
      </p:grpSp>
      <p:grpSp>
        <p:nvGrpSpPr>
          <p:cNvPr id="8" name="Group 23">
            <a:extLst>
              <a:ext uri="{FF2B5EF4-FFF2-40B4-BE49-F238E27FC236}">
                <a16:creationId xmlns:a16="http://schemas.microsoft.com/office/drawing/2014/main" id="{E04E8F59-D103-4793-A6C7-BB3667017212}"/>
              </a:ext>
            </a:extLst>
          </p:cNvPr>
          <p:cNvGrpSpPr>
            <a:grpSpLocks/>
          </p:cNvGrpSpPr>
          <p:nvPr/>
        </p:nvGrpSpPr>
        <p:grpSpPr bwMode="auto">
          <a:xfrm>
            <a:off x="7091364" y="2424114"/>
            <a:ext cx="2300287" cy="782637"/>
            <a:chOff x="3454" y="958"/>
            <a:chExt cx="2140" cy="1144"/>
          </a:xfrm>
        </p:grpSpPr>
        <p:sp>
          <p:nvSpPr>
            <p:cNvPr id="38950" name="Oval 24">
              <a:extLst>
                <a:ext uri="{FF2B5EF4-FFF2-40B4-BE49-F238E27FC236}">
                  <a16:creationId xmlns:a16="http://schemas.microsoft.com/office/drawing/2014/main" id="{9F4DB3F4-65E1-4B5B-987E-1DEAB7F936FA}"/>
                </a:ext>
              </a:extLst>
            </p:cNvPr>
            <p:cNvSpPr>
              <a:spLocks noChangeArrowheads="1"/>
            </p:cNvSpPr>
            <p:nvPr/>
          </p:nvSpPr>
          <p:spPr bwMode="auto">
            <a:xfrm>
              <a:off x="4009" y="958"/>
              <a:ext cx="1585" cy="968"/>
            </a:xfrm>
            <a:prstGeom prst="ellipse">
              <a:avLst/>
            </a:prstGeom>
            <a:solidFill>
              <a:srgbClr val="FF0000"/>
            </a:solidFill>
            <a:ln w="9525">
              <a:solidFill>
                <a:schemeClr val="tx1"/>
              </a:solidFill>
              <a:round/>
              <a:headEnd/>
              <a:tailEnd/>
            </a:ln>
          </p:spPr>
          <p:txBody>
            <a:bodyPr wrap="none" anchor="ctr"/>
            <a:lstStyle>
              <a:lvl1pPr>
                <a:spcBef>
                  <a:spcPct val="20000"/>
                </a:spcBef>
                <a:buClr>
                  <a:srgbClr val="FF2525"/>
                </a:buClr>
                <a:buChar char="•"/>
                <a:defRPr sz="2200">
                  <a:solidFill>
                    <a:schemeClr val="folHlink"/>
                  </a:solidFill>
                  <a:latin typeface="Verdana" panose="020B0604030504040204" pitchFamily="34" charset="0"/>
                  <a:ea typeface="ＭＳ Ｐゴシック" panose="020B0600070205080204" pitchFamily="34" charset="-128"/>
                </a:defRPr>
              </a:lvl1pPr>
              <a:lvl2pPr marL="742950" indent="-285750">
                <a:spcBef>
                  <a:spcPct val="20000"/>
                </a:spcBef>
                <a:buClr>
                  <a:srgbClr val="FF2525"/>
                </a:buClr>
                <a:buChar char="•"/>
                <a:defRPr sz="2000">
                  <a:solidFill>
                    <a:schemeClr val="folHlink"/>
                  </a:solidFill>
                  <a:latin typeface="Verdana" panose="020B0604030504040204" pitchFamily="34" charset="0"/>
                  <a:ea typeface="ＭＳ Ｐゴシック" panose="020B0600070205080204" pitchFamily="34" charset="-128"/>
                </a:defRPr>
              </a:lvl2pPr>
              <a:lvl3pPr marL="1143000" indent="-228600">
                <a:spcBef>
                  <a:spcPct val="20000"/>
                </a:spcBef>
                <a:buClr>
                  <a:srgbClr val="FF2525"/>
                </a:buClr>
                <a:buChar char="•"/>
                <a:defRPr>
                  <a:solidFill>
                    <a:schemeClr val="folHlink"/>
                  </a:solidFill>
                  <a:latin typeface="Verdana" panose="020B0604030504040204" pitchFamily="34" charset="0"/>
                  <a:ea typeface="ＭＳ Ｐゴシック" panose="020B0600070205080204" pitchFamily="34" charset="-128"/>
                </a:defRPr>
              </a:lvl3pPr>
              <a:lvl4pPr marL="1600200" indent="-228600">
                <a:spcBef>
                  <a:spcPct val="20000"/>
                </a:spcBef>
                <a:buClr>
                  <a:srgbClr val="FF2525"/>
                </a:buClr>
                <a:buChar char="•"/>
                <a:defRPr sz="1600">
                  <a:solidFill>
                    <a:schemeClr val="folHlink"/>
                  </a:solidFill>
                  <a:latin typeface="Verdana" panose="020B0604030504040204" pitchFamily="34" charset="0"/>
                  <a:ea typeface="ＭＳ Ｐゴシック" panose="020B0600070205080204" pitchFamily="34" charset="-128"/>
                </a:defRPr>
              </a:lvl4pPr>
              <a:lvl5pPr marL="2057400" indent="-228600">
                <a:spcBef>
                  <a:spcPct val="20000"/>
                </a:spcBef>
                <a:buClr>
                  <a:srgbClr val="FF2525"/>
                </a:buClr>
                <a:buChar char="•"/>
                <a:defRPr sz="1600">
                  <a:solidFill>
                    <a:schemeClr val="folHlink"/>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9pPr>
            </a:lstStyle>
            <a:p>
              <a:pPr algn="ctr">
                <a:spcBef>
                  <a:spcPct val="0"/>
                </a:spcBef>
                <a:buClrTx/>
                <a:buFontTx/>
                <a:buNone/>
              </a:pPr>
              <a:endParaRPr lang="nb-NO" altLang="nb-NO" sz="1800" dirty="0">
                <a:solidFill>
                  <a:schemeClr val="tx1"/>
                </a:solidFill>
                <a:latin typeface="Times New Roman" panose="02020603050405020304" pitchFamily="18" charset="0"/>
              </a:endParaRPr>
            </a:p>
            <a:p>
              <a:pPr algn="ctr">
                <a:spcBef>
                  <a:spcPct val="0"/>
                </a:spcBef>
                <a:buClrTx/>
                <a:buFontTx/>
                <a:buNone/>
              </a:pPr>
              <a:endParaRPr lang="nb-NO" altLang="nb-NO" sz="1800" dirty="0">
                <a:solidFill>
                  <a:schemeClr val="tx1"/>
                </a:solidFill>
                <a:latin typeface="Times New Roman" panose="02020603050405020304" pitchFamily="18" charset="0"/>
              </a:endParaRPr>
            </a:p>
            <a:p>
              <a:pPr algn="ctr">
                <a:spcBef>
                  <a:spcPct val="0"/>
                </a:spcBef>
                <a:buClrTx/>
                <a:buFontTx/>
                <a:buNone/>
              </a:pPr>
              <a:endParaRPr lang="nb-NO" altLang="nb-NO" sz="1800" dirty="0">
                <a:solidFill>
                  <a:schemeClr val="bg1"/>
                </a:solidFill>
                <a:latin typeface="Times New Roman" panose="02020603050405020304" pitchFamily="18" charset="0"/>
                <a:hlinkClick r:id="" action="ppaction://hlinkfile"/>
              </a:endParaRPr>
            </a:p>
            <a:p>
              <a:pPr algn="ctr">
                <a:spcBef>
                  <a:spcPct val="0"/>
                </a:spcBef>
                <a:buClrTx/>
                <a:buFontTx/>
                <a:buNone/>
              </a:pPr>
              <a:r>
                <a:rPr lang="nb-NO" altLang="nb-NO" sz="1800" dirty="0">
                  <a:solidFill>
                    <a:schemeClr val="bg1"/>
                  </a:solidFill>
                  <a:latin typeface="Times New Roman" panose="02020603050405020304" pitchFamily="18" charset="0"/>
                </a:rPr>
                <a:t>Tap - sorg  </a:t>
              </a:r>
            </a:p>
            <a:p>
              <a:pPr algn="ctr">
                <a:spcBef>
                  <a:spcPct val="0"/>
                </a:spcBef>
                <a:buClrTx/>
                <a:buFontTx/>
                <a:buChar char="-"/>
              </a:pPr>
              <a:endParaRPr lang="nb-NO" altLang="nb-NO" sz="1800" dirty="0">
                <a:solidFill>
                  <a:schemeClr val="tx1"/>
                </a:solidFill>
                <a:latin typeface="Times New Roman" panose="02020603050405020304" pitchFamily="18" charset="0"/>
              </a:endParaRPr>
            </a:p>
            <a:p>
              <a:pPr algn="ctr">
                <a:spcBef>
                  <a:spcPct val="0"/>
                </a:spcBef>
                <a:buClrTx/>
                <a:buFontTx/>
                <a:buNone/>
              </a:pPr>
              <a:r>
                <a:rPr lang="nb-NO" altLang="nb-NO" sz="1800" dirty="0">
                  <a:solidFill>
                    <a:schemeClr val="tx1"/>
                  </a:solidFill>
                  <a:latin typeface="Times New Roman" panose="02020603050405020304" pitchFamily="18" charset="0"/>
                </a:rPr>
                <a:t> </a:t>
              </a:r>
            </a:p>
            <a:p>
              <a:pPr algn="ctr">
                <a:spcBef>
                  <a:spcPct val="0"/>
                </a:spcBef>
                <a:buClrTx/>
                <a:buFontTx/>
                <a:buNone/>
              </a:pPr>
              <a:endParaRPr lang="nb-NO" altLang="nb-NO" sz="1800" dirty="0">
                <a:solidFill>
                  <a:schemeClr val="tx1"/>
                </a:solidFill>
                <a:latin typeface="Times New Roman" panose="02020603050405020304" pitchFamily="18" charset="0"/>
              </a:endParaRPr>
            </a:p>
          </p:txBody>
        </p:sp>
        <p:sp>
          <p:nvSpPr>
            <p:cNvPr id="38951" name="Line 25">
              <a:extLst>
                <a:ext uri="{FF2B5EF4-FFF2-40B4-BE49-F238E27FC236}">
                  <a16:creationId xmlns:a16="http://schemas.microsoft.com/office/drawing/2014/main" id="{9911B755-160F-4569-B8CD-2371DD3AA35D}"/>
                </a:ext>
              </a:extLst>
            </p:cNvPr>
            <p:cNvSpPr>
              <a:spLocks noChangeShapeType="1"/>
            </p:cNvSpPr>
            <p:nvPr/>
          </p:nvSpPr>
          <p:spPr bwMode="auto">
            <a:xfrm flipH="1">
              <a:off x="3454" y="1742"/>
              <a:ext cx="584" cy="36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b-NO"/>
            </a:p>
          </p:txBody>
        </p:sp>
      </p:grpSp>
      <p:grpSp>
        <p:nvGrpSpPr>
          <p:cNvPr id="9" name="Group 26">
            <a:extLst>
              <a:ext uri="{FF2B5EF4-FFF2-40B4-BE49-F238E27FC236}">
                <a16:creationId xmlns:a16="http://schemas.microsoft.com/office/drawing/2014/main" id="{54684DC0-4D63-4130-9EAB-AB03549E51AB}"/>
              </a:ext>
            </a:extLst>
          </p:cNvPr>
          <p:cNvGrpSpPr>
            <a:grpSpLocks/>
          </p:cNvGrpSpPr>
          <p:nvPr/>
        </p:nvGrpSpPr>
        <p:grpSpPr bwMode="auto">
          <a:xfrm>
            <a:off x="7113589" y="3214689"/>
            <a:ext cx="2162175" cy="750887"/>
            <a:chOff x="3412" y="2153"/>
            <a:chExt cx="1816" cy="631"/>
          </a:xfrm>
        </p:grpSpPr>
        <p:sp>
          <p:nvSpPr>
            <p:cNvPr id="38948" name="Oval 27">
              <a:extLst>
                <a:ext uri="{FF2B5EF4-FFF2-40B4-BE49-F238E27FC236}">
                  <a16:creationId xmlns:a16="http://schemas.microsoft.com/office/drawing/2014/main" id="{47459F3F-C4EC-490A-B04F-7140B38AFFFA}"/>
                </a:ext>
              </a:extLst>
            </p:cNvPr>
            <p:cNvSpPr>
              <a:spLocks noChangeArrowheads="1"/>
            </p:cNvSpPr>
            <p:nvPr/>
          </p:nvSpPr>
          <p:spPr bwMode="auto">
            <a:xfrm>
              <a:off x="3943" y="2153"/>
              <a:ext cx="1285" cy="631"/>
            </a:xfrm>
            <a:prstGeom prst="ellipse">
              <a:avLst/>
            </a:prstGeom>
            <a:solidFill>
              <a:srgbClr val="66FF33"/>
            </a:solidFill>
            <a:ln w="9525">
              <a:solidFill>
                <a:schemeClr val="tx1"/>
              </a:solidFill>
              <a:round/>
              <a:headEnd/>
              <a:tailEnd/>
            </a:ln>
          </p:spPr>
          <p:txBody>
            <a:bodyPr wrap="none" anchor="ctr"/>
            <a:lstStyle>
              <a:lvl1pPr>
                <a:spcBef>
                  <a:spcPct val="20000"/>
                </a:spcBef>
                <a:buClr>
                  <a:srgbClr val="FF2525"/>
                </a:buClr>
                <a:buChar char="•"/>
                <a:defRPr sz="2200">
                  <a:solidFill>
                    <a:schemeClr val="folHlink"/>
                  </a:solidFill>
                  <a:latin typeface="Verdana" panose="020B0604030504040204" pitchFamily="34" charset="0"/>
                  <a:ea typeface="ＭＳ Ｐゴシック" panose="020B0600070205080204" pitchFamily="34" charset="-128"/>
                </a:defRPr>
              </a:lvl1pPr>
              <a:lvl2pPr marL="742950" indent="-285750">
                <a:spcBef>
                  <a:spcPct val="20000"/>
                </a:spcBef>
                <a:buClr>
                  <a:srgbClr val="FF2525"/>
                </a:buClr>
                <a:buChar char="•"/>
                <a:defRPr sz="2000">
                  <a:solidFill>
                    <a:schemeClr val="folHlink"/>
                  </a:solidFill>
                  <a:latin typeface="Verdana" panose="020B0604030504040204" pitchFamily="34" charset="0"/>
                  <a:ea typeface="ＭＳ Ｐゴシック" panose="020B0600070205080204" pitchFamily="34" charset="-128"/>
                </a:defRPr>
              </a:lvl2pPr>
              <a:lvl3pPr marL="1143000" indent="-228600">
                <a:spcBef>
                  <a:spcPct val="20000"/>
                </a:spcBef>
                <a:buClr>
                  <a:srgbClr val="FF2525"/>
                </a:buClr>
                <a:buChar char="•"/>
                <a:defRPr>
                  <a:solidFill>
                    <a:schemeClr val="folHlink"/>
                  </a:solidFill>
                  <a:latin typeface="Verdana" panose="020B0604030504040204" pitchFamily="34" charset="0"/>
                  <a:ea typeface="ＭＳ Ｐゴシック" panose="020B0600070205080204" pitchFamily="34" charset="-128"/>
                </a:defRPr>
              </a:lvl3pPr>
              <a:lvl4pPr marL="1600200" indent="-228600">
                <a:spcBef>
                  <a:spcPct val="20000"/>
                </a:spcBef>
                <a:buClr>
                  <a:srgbClr val="FF2525"/>
                </a:buClr>
                <a:buChar char="•"/>
                <a:defRPr sz="1600">
                  <a:solidFill>
                    <a:schemeClr val="folHlink"/>
                  </a:solidFill>
                  <a:latin typeface="Verdana" panose="020B0604030504040204" pitchFamily="34" charset="0"/>
                  <a:ea typeface="ＭＳ Ｐゴシック" panose="020B0600070205080204" pitchFamily="34" charset="-128"/>
                </a:defRPr>
              </a:lvl4pPr>
              <a:lvl5pPr marL="2057400" indent="-228600">
                <a:spcBef>
                  <a:spcPct val="20000"/>
                </a:spcBef>
                <a:buClr>
                  <a:srgbClr val="FF2525"/>
                </a:buClr>
                <a:buChar char="•"/>
                <a:defRPr sz="1600">
                  <a:solidFill>
                    <a:schemeClr val="folHlink"/>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9pPr>
            </a:lstStyle>
            <a:p>
              <a:pPr algn="ctr" eaLnBrk="1" hangingPunct="1">
                <a:spcBef>
                  <a:spcPct val="0"/>
                </a:spcBef>
                <a:buClrTx/>
                <a:buFontTx/>
                <a:buNone/>
              </a:pPr>
              <a:r>
                <a:rPr lang="nb-NO" altLang="nb-NO" sz="1800">
                  <a:solidFill>
                    <a:srgbClr val="002060"/>
                  </a:solidFill>
                  <a:latin typeface="Times New Roman" panose="02020603050405020304" pitchFamily="18" charset="0"/>
                </a:rPr>
                <a:t>Forventninger </a:t>
              </a:r>
            </a:p>
            <a:p>
              <a:pPr algn="ctr" eaLnBrk="1" hangingPunct="1">
                <a:spcBef>
                  <a:spcPct val="0"/>
                </a:spcBef>
                <a:buClrTx/>
                <a:buFontTx/>
                <a:buNone/>
              </a:pPr>
              <a:r>
                <a:rPr lang="nb-NO" altLang="nb-NO" sz="1800">
                  <a:solidFill>
                    <a:srgbClr val="002060"/>
                  </a:solidFill>
                  <a:latin typeface="Times New Roman" panose="02020603050405020304" pitchFamily="18" charset="0"/>
                </a:rPr>
                <a:t>til eksil</a:t>
              </a:r>
            </a:p>
          </p:txBody>
        </p:sp>
        <p:sp>
          <p:nvSpPr>
            <p:cNvPr id="38949" name="Line 28">
              <a:extLst>
                <a:ext uri="{FF2B5EF4-FFF2-40B4-BE49-F238E27FC236}">
                  <a16:creationId xmlns:a16="http://schemas.microsoft.com/office/drawing/2014/main" id="{5E331C92-B30D-4B69-AED9-3841D4C1059A}"/>
                </a:ext>
              </a:extLst>
            </p:cNvPr>
            <p:cNvSpPr>
              <a:spLocks noChangeShapeType="1"/>
            </p:cNvSpPr>
            <p:nvPr/>
          </p:nvSpPr>
          <p:spPr bwMode="auto">
            <a:xfrm flipH="1" flipV="1">
              <a:off x="3412" y="2390"/>
              <a:ext cx="497" cy="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b-NO"/>
            </a:p>
          </p:txBody>
        </p:sp>
      </p:grpSp>
      <p:grpSp>
        <p:nvGrpSpPr>
          <p:cNvPr id="10" name="Group 29">
            <a:extLst>
              <a:ext uri="{FF2B5EF4-FFF2-40B4-BE49-F238E27FC236}">
                <a16:creationId xmlns:a16="http://schemas.microsoft.com/office/drawing/2014/main" id="{31F27DB8-69A1-4F59-880C-F92653F5E28F}"/>
              </a:ext>
            </a:extLst>
          </p:cNvPr>
          <p:cNvGrpSpPr>
            <a:grpSpLocks/>
          </p:cNvGrpSpPr>
          <p:nvPr/>
        </p:nvGrpSpPr>
        <p:grpSpPr bwMode="auto">
          <a:xfrm>
            <a:off x="2008189" y="3957638"/>
            <a:ext cx="3113087" cy="1524000"/>
            <a:chOff x="-3492" y="3686"/>
            <a:chExt cx="2574" cy="1356"/>
          </a:xfrm>
        </p:grpSpPr>
        <p:sp>
          <p:nvSpPr>
            <p:cNvPr id="38946" name="Line 30">
              <a:extLst>
                <a:ext uri="{FF2B5EF4-FFF2-40B4-BE49-F238E27FC236}">
                  <a16:creationId xmlns:a16="http://schemas.microsoft.com/office/drawing/2014/main" id="{3F6ACF74-E23E-4B12-8878-3958E3EBD55E}"/>
                </a:ext>
              </a:extLst>
            </p:cNvPr>
            <p:cNvSpPr>
              <a:spLocks noChangeShapeType="1"/>
            </p:cNvSpPr>
            <p:nvPr/>
          </p:nvSpPr>
          <p:spPr bwMode="auto">
            <a:xfrm flipV="1">
              <a:off x="-1632" y="3686"/>
              <a:ext cx="714" cy="63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b-NO"/>
            </a:p>
          </p:txBody>
        </p:sp>
        <p:sp>
          <p:nvSpPr>
            <p:cNvPr id="38947" name="Oval 31">
              <a:extLst>
                <a:ext uri="{FF2B5EF4-FFF2-40B4-BE49-F238E27FC236}">
                  <a16:creationId xmlns:a16="http://schemas.microsoft.com/office/drawing/2014/main" id="{B6DA822C-9A49-4DC1-8D16-F8B0252BD5F3}"/>
                </a:ext>
              </a:extLst>
            </p:cNvPr>
            <p:cNvSpPr>
              <a:spLocks noChangeArrowheads="1"/>
            </p:cNvSpPr>
            <p:nvPr/>
          </p:nvSpPr>
          <p:spPr bwMode="auto">
            <a:xfrm>
              <a:off x="-3492" y="3698"/>
              <a:ext cx="1854" cy="1344"/>
            </a:xfrm>
            <a:prstGeom prst="ellipse">
              <a:avLst/>
            </a:prstGeom>
            <a:solidFill>
              <a:srgbClr val="FFFF00"/>
            </a:solidFill>
            <a:ln w="9525">
              <a:solidFill>
                <a:schemeClr val="tx1"/>
              </a:solidFill>
              <a:round/>
              <a:headEnd/>
              <a:tailEnd/>
            </a:ln>
          </p:spPr>
          <p:txBody>
            <a:bodyPr wrap="none" anchor="ctr"/>
            <a:lstStyle>
              <a:lvl1pPr>
                <a:spcBef>
                  <a:spcPct val="20000"/>
                </a:spcBef>
                <a:buClr>
                  <a:srgbClr val="FF2525"/>
                </a:buClr>
                <a:buChar char="•"/>
                <a:defRPr sz="2200">
                  <a:solidFill>
                    <a:schemeClr val="folHlink"/>
                  </a:solidFill>
                  <a:latin typeface="Verdana" panose="020B0604030504040204" pitchFamily="34" charset="0"/>
                  <a:ea typeface="ＭＳ Ｐゴシック" panose="020B0600070205080204" pitchFamily="34" charset="-128"/>
                </a:defRPr>
              </a:lvl1pPr>
              <a:lvl2pPr marL="742950" indent="-285750">
                <a:spcBef>
                  <a:spcPct val="20000"/>
                </a:spcBef>
                <a:buClr>
                  <a:srgbClr val="FF2525"/>
                </a:buClr>
                <a:buChar char="•"/>
                <a:defRPr sz="2000">
                  <a:solidFill>
                    <a:schemeClr val="folHlink"/>
                  </a:solidFill>
                  <a:latin typeface="Verdana" panose="020B0604030504040204" pitchFamily="34" charset="0"/>
                  <a:ea typeface="ＭＳ Ｐゴシック" panose="020B0600070205080204" pitchFamily="34" charset="-128"/>
                </a:defRPr>
              </a:lvl2pPr>
              <a:lvl3pPr marL="1143000" indent="-228600">
                <a:spcBef>
                  <a:spcPct val="20000"/>
                </a:spcBef>
                <a:buClr>
                  <a:srgbClr val="FF2525"/>
                </a:buClr>
                <a:buChar char="•"/>
                <a:defRPr>
                  <a:solidFill>
                    <a:schemeClr val="folHlink"/>
                  </a:solidFill>
                  <a:latin typeface="Verdana" panose="020B0604030504040204" pitchFamily="34" charset="0"/>
                  <a:ea typeface="ＭＳ Ｐゴシック" panose="020B0600070205080204" pitchFamily="34" charset="-128"/>
                </a:defRPr>
              </a:lvl3pPr>
              <a:lvl4pPr marL="1600200" indent="-228600">
                <a:spcBef>
                  <a:spcPct val="20000"/>
                </a:spcBef>
                <a:buClr>
                  <a:srgbClr val="FF2525"/>
                </a:buClr>
                <a:buChar char="•"/>
                <a:defRPr sz="1600">
                  <a:solidFill>
                    <a:schemeClr val="folHlink"/>
                  </a:solidFill>
                  <a:latin typeface="Verdana" panose="020B0604030504040204" pitchFamily="34" charset="0"/>
                  <a:ea typeface="ＭＳ Ｐゴシック" panose="020B0600070205080204" pitchFamily="34" charset="-128"/>
                </a:defRPr>
              </a:lvl4pPr>
              <a:lvl5pPr marL="2057400" indent="-228600">
                <a:spcBef>
                  <a:spcPct val="20000"/>
                </a:spcBef>
                <a:buClr>
                  <a:srgbClr val="FF2525"/>
                </a:buClr>
                <a:buChar char="•"/>
                <a:defRPr sz="1600">
                  <a:solidFill>
                    <a:schemeClr val="folHlink"/>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9pPr>
            </a:lstStyle>
            <a:p>
              <a:pPr algn="ctr" eaLnBrk="1" hangingPunct="1">
                <a:spcBef>
                  <a:spcPct val="0"/>
                </a:spcBef>
                <a:buClrTx/>
                <a:buFontTx/>
                <a:buNone/>
              </a:pPr>
              <a:endParaRPr lang="nb-NO" altLang="nb-NO" sz="1800" dirty="0">
                <a:solidFill>
                  <a:schemeClr val="tx1"/>
                </a:solidFill>
                <a:latin typeface="Times New Roman" panose="02020603050405020304" pitchFamily="18" charset="0"/>
              </a:endParaRPr>
            </a:p>
            <a:p>
              <a:pPr algn="ctr" eaLnBrk="1" hangingPunct="1">
                <a:spcBef>
                  <a:spcPct val="0"/>
                </a:spcBef>
                <a:buClrTx/>
                <a:buFontTx/>
                <a:buNone/>
              </a:pPr>
              <a:endParaRPr lang="nb-NO" altLang="nb-NO" sz="1800" dirty="0">
                <a:solidFill>
                  <a:schemeClr val="tx1"/>
                </a:solidFill>
                <a:latin typeface="Times New Roman" panose="02020603050405020304" pitchFamily="18" charset="0"/>
              </a:endParaRPr>
            </a:p>
            <a:p>
              <a:pPr algn="ctr" eaLnBrk="1" hangingPunct="1">
                <a:spcBef>
                  <a:spcPct val="0"/>
                </a:spcBef>
                <a:buClrTx/>
                <a:buFontTx/>
                <a:buNone/>
              </a:pPr>
              <a:r>
                <a:rPr lang="nb-NO" altLang="nb-NO" sz="1800" dirty="0">
                  <a:solidFill>
                    <a:srgbClr val="002060"/>
                  </a:solidFill>
                  <a:latin typeface="Times New Roman" panose="02020603050405020304" pitchFamily="18" charset="0"/>
                  <a:hlinkClick r:id="rId9" action="ppaction://hlinkfile"/>
                </a:rPr>
                <a:t> </a:t>
              </a:r>
              <a:r>
                <a:rPr lang="nb-NO" altLang="nb-NO" sz="1800" dirty="0">
                  <a:solidFill>
                    <a:srgbClr val="002060"/>
                  </a:solidFill>
                  <a:latin typeface="Times New Roman" panose="02020603050405020304" pitchFamily="18" charset="0"/>
                </a:rPr>
                <a:t>Beskyttelsesfaktorer </a:t>
              </a:r>
            </a:p>
            <a:p>
              <a:pPr algn="ctr" eaLnBrk="1" hangingPunct="1">
                <a:spcBef>
                  <a:spcPct val="0"/>
                </a:spcBef>
                <a:buClrTx/>
                <a:buFontTx/>
                <a:buNone/>
              </a:pPr>
              <a:r>
                <a:rPr lang="nb-NO" altLang="nb-NO" sz="1200" dirty="0">
                  <a:solidFill>
                    <a:srgbClr val="002060"/>
                  </a:solidFill>
                  <a:latin typeface="Times New Roman" panose="02020603050405020304" pitchFamily="18" charset="0"/>
                </a:rPr>
                <a:t>(demping av effekt)</a:t>
              </a:r>
            </a:p>
            <a:p>
              <a:pPr algn="ctr" eaLnBrk="1" hangingPunct="1">
                <a:spcBef>
                  <a:spcPct val="0"/>
                </a:spcBef>
                <a:buClrTx/>
                <a:buFontTx/>
                <a:buNone/>
              </a:pPr>
              <a:r>
                <a:rPr lang="nb-NO" altLang="nb-NO" sz="1200" dirty="0">
                  <a:solidFill>
                    <a:srgbClr val="002060"/>
                  </a:solidFill>
                  <a:latin typeface="Times New Roman" panose="02020603050405020304" pitchFamily="18" charset="0"/>
                </a:rPr>
                <a:t>Beskyttelsesskjold</a:t>
              </a:r>
            </a:p>
            <a:p>
              <a:pPr algn="ctr" eaLnBrk="1" hangingPunct="1">
                <a:spcBef>
                  <a:spcPct val="0"/>
                </a:spcBef>
                <a:buClrTx/>
                <a:buFontTx/>
                <a:buNone/>
              </a:pPr>
              <a:r>
                <a:rPr lang="nb-NO" altLang="nb-NO" sz="1200" dirty="0">
                  <a:solidFill>
                    <a:srgbClr val="002060"/>
                  </a:solidFill>
                  <a:latin typeface="Times New Roman" panose="02020603050405020304" pitchFamily="18" charset="0"/>
                </a:rPr>
                <a:t>Mening</a:t>
              </a:r>
            </a:p>
            <a:p>
              <a:pPr algn="ctr" eaLnBrk="1" hangingPunct="1">
                <a:spcBef>
                  <a:spcPct val="0"/>
                </a:spcBef>
                <a:buClrTx/>
                <a:buFontTx/>
                <a:buNone/>
              </a:pPr>
              <a:r>
                <a:rPr lang="nb-NO" altLang="nb-NO" sz="1200" dirty="0">
                  <a:solidFill>
                    <a:srgbClr val="002060"/>
                  </a:solidFill>
                  <a:latin typeface="Times New Roman" panose="02020603050405020304" pitchFamily="18" charset="0"/>
                </a:rPr>
                <a:t>Struktu</a:t>
              </a:r>
              <a:r>
                <a:rPr lang="nb-NO" altLang="nb-NO" sz="1200" dirty="0">
                  <a:solidFill>
                    <a:schemeClr val="tx1"/>
                  </a:solidFill>
                  <a:latin typeface="Times New Roman" panose="02020603050405020304" pitchFamily="18" charset="0"/>
                </a:rPr>
                <a:t>r</a:t>
              </a:r>
            </a:p>
            <a:p>
              <a:pPr algn="ctr" eaLnBrk="1" hangingPunct="1">
                <a:spcBef>
                  <a:spcPct val="0"/>
                </a:spcBef>
                <a:buClrTx/>
                <a:buFontTx/>
                <a:buNone/>
              </a:pPr>
              <a:endParaRPr lang="nb-NO" altLang="nb-NO" sz="1200" dirty="0">
                <a:solidFill>
                  <a:schemeClr val="tx1"/>
                </a:solidFill>
                <a:latin typeface="Times New Roman" panose="02020603050405020304" pitchFamily="18" charset="0"/>
              </a:endParaRPr>
            </a:p>
          </p:txBody>
        </p:sp>
      </p:grpSp>
      <p:grpSp>
        <p:nvGrpSpPr>
          <p:cNvPr id="11" name="Group 32">
            <a:extLst>
              <a:ext uri="{FF2B5EF4-FFF2-40B4-BE49-F238E27FC236}">
                <a16:creationId xmlns:a16="http://schemas.microsoft.com/office/drawing/2014/main" id="{03369603-29B4-4034-9C36-9A42A3ACAEEB}"/>
              </a:ext>
            </a:extLst>
          </p:cNvPr>
          <p:cNvGrpSpPr>
            <a:grpSpLocks/>
          </p:cNvGrpSpPr>
          <p:nvPr/>
        </p:nvGrpSpPr>
        <p:grpSpPr bwMode="auto">
          <a:xfrm>
            <a:off x="4095750" y="5086350"/>
            <a:ext cx="336550" cy="171450"/>
            <a:chOff x="1200" y="3552"/>
            <a:chExt cx="283" cy="144"/>
          </a:xfrm>
        </p:grpSpPr>
        <p:sp>
          <p:nvSpPr>
            <p:cNvPr id="38944" name="Line 33">
              <a:extLst>
                <a:ext uri="{FF2B5EF4-FFF2-40B4-BE49-F238E27FC236}">
                  <a16:creationId xmlns:a16="http://schemas.microsoft.com/office/drawing/2014/main" id="{EF4090B1-FEA9-4709-850C-A05C57A477BE}"/>
                </a:ext>
              </a:extLst>
            </p:cNvPr>
            <p:cNvSpPr>
              <a:spLocks noChangeShapeType="1"/>
            </p:cNvSpPr>
            <p:nvPr/>
          </p:nvSpPr>
          <p:spPr bwMode="auto">
            <a:xfrm>
              <a:off x="1296" y="3552"/>
              <a:ext cx="187" cy="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b-NO"/>
            </a:p>
          </p:txBody>
        </p:sp>
        <p:sp>
          <p:nvSpPr>
            <p:cNvPr id="38945" name="Line 34">
              <a:extLst>
                <a:ext uri="{FF2B5EF4-FFF2-40B4-BE49-F238E27FC236}">
                  <a16:creationId xmlns:a16="http://schemas.microsoft.com/office/drawing/2014/main" id="{CC6DFC27-705E-4D70-994E-6C7279D4EEF9}"/>
                </a:ext>
              </a:extLst>
            </p:cNvPr>
            <p:cNvSpPr>
              <a:spLocks noChangeShapeType="1"/>
            </p:cNvSpPr>
            <p:nvPr/>
          </p:nvSpPr>
          <p:spPr bwMode="auto">
            <a:xfrm flipH="1" flipV="1">
              <a:off x="1200" y="3648"/>
              <a:ext cx="234" cy="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b-NO"/>
            </a:p>
          </p:txBody>
        </p:sp>
      </p:grpSp>
      <p:grpSp>
        <p:nvGrpSpPr>
          <p:cNvPr id="12" name="Group 35">
            <a:extLst>
              <a:ext uri="{FF2B5EF4-FFF2-40B4-BE49-F238E27FC236}">
                <a16:creationId xmlns:a16="http://schemas.microsoft.com/office/drawing/2014/main" id="{250E58B7-5509-468D-AE2E-93A3949E0318}"/>
              </a:ext>
            </a:extLst>
          </p:cNvPr>
          <p:cNvGrpSpPr>
            <a:grpSpLocks/>
          </p:cNvGrpSpPr>
          <p:nvPr/>
        </p:nvGrpSpPr>
        <p:grpSpPr bwMode="auto">
          <a:xfrm>
            <a:off x="6348414" y="4035426"/>
            <a:ext cx="2643187" cy="1762125"/>
            <a:chOff x="3086" y="2813"/>
            <a:chExt cx="1456" cy="1262"/>
          </a:xfrm>
        </p:grpSpPr>
        <p:sp>
          <p:nvSpPr>
            <p:cNvPr id="38940" name="Line 36">
              <a:extLst>
                <a:ext uri="{FF2B5EF4-FFF2-40B4-BE49-F238E27FC236}">
                  <a16:creationId xmlns:a16="http://schemas.microsoft.com/office/drawing/2014/main" id="{FD06F753-5342-4948-B68A-7B9A5865A903}"/>
                </a:ext>
              </a:extLst>
            </p:cNvPr>
            <p:cNvSpPr>
              <a:spLocks noChangeShapeType="1"/>
            </p:cNvSpPr>
            <p:nvPr/>
          </p:nvSpPr>
          <p:spPr bwMode="auto">
            <a:xfrm flipH="1" flipV="1">
              <a:off x="3086" y="2813"/>
              <a:ext cx="437" cy="77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b-NO"/>
            </a:p>
          </p:txBody>
        </p:sp>
        <p:sp>
          <p:nvSpPr>
            <p:cNvPr id="38941" name="Oval 37">
              <a:extLst>
                <a:ext uri="{FF2B5EF4-FFF2-40B4-BE49-F238E27FC236}">
                  <a16:creationId xmlns:a16="http://schemas.microsoft.com/office/drawing/2014/main" id="{F5961D56-01B4-4C5E-B8E9-9914061C2FFA}"/>
                </a:ext>
              </a:extLst>
            </p:cNvPr>
            <p:cNvSpPr>
              <a:spLocks noChangeArrowheads="1"/>
            </p:cNvSpPr>
            <p:nvPr/>
          </p:nvSpPr>
          <p:spPr bwMode="auto">
            <a:xfrm>
              <a:off x="3294" y="3481"/>
              <a:ext cx="1248" cy="594"/>
            </a:xfrm>
            <a:prstGeom prst="ellipse">
              <a:avLst/>
            </a:prstGeom>
            <a:solidFill>
              <a:srgbClr val="FFFF00"/>
            </a:solidFill>
            <a:ln w="9525">
              <a:solidFill>
                <a:schemeClr val="tx1"/>
              </a:solidFill>
              <a:round/>
              <a:headEnd/>
              <a:tailEnd/>
            </a:ln>
          </p:spPr>
          <p:txBody>
            <a:bodyPr wrap="none" anchor="ctr"/>
            <a:lstStyle>
              <a:lvl1pPr>
                <a:spcBef>
                  <a:spcPct val="20000"/>
                </a:spcBef>
                <a:buClr>
                  <a:srgbClr val="FF2525"/>
                </a:buClr>
                <a:buChar char="•"/>
                <a:defRPr sz="2200">
                  <a:solidFill>
                    <a:schemeClr val="folHlink"/>
                  </a:solidFill>
                  <a:latin typeface="Verdana" panose="020B0604030504040204" pitchFamily="34" charset="0"/>
                  <a:ea typeface="ＭＳ Ｐゴシック" panose="020B0600070205080204" pitchFamily="34" charset="-128"/>
                </a:defRPr>
              </a:lvl1pPr>
              <a:lvl2pPr marL="742950" indent="-285750">
                <a:spcBef>
                  <a:spcPct val="20000"/>
                </a:spcBef>
                <a:buClr>
                  <a:srgbClr val="FF2525"/>
                </a:buClr>
                <a:buChar char="•"/>
                <a:defRPr sz="2000">
                  <a:solidFill>
                    <a:schemeClr val="folHlink"/>
                  </a:solidFill>
                  <a:latin typeface="Verdana" panose="020B0604030504040204" pitchFamily="34" charset="0"/>
                  <a:ea typeface="ＭＳ Ｐゴシック" panose="020B0600070205080204" pitchFamily="34" charset="-128"/>
                </a:defRPr>
              </a:lvl2pPr>
              <a:lvl3pPr marL="1143000" indent="-228600">
                <a:spcBef>
                  <a:spcPct val="20000"/>
                </a:spcBef>
                <a:buClr>
                  <a:srgbClr val="FF2525"/>
                </a:buClr>
                <a:buChar char="•"/>
                <a:defRPr>
                  <a:solidFill>
                    <a:schemeClr val="folHlink"/>
                  </a:solidFill>
                  <a:latin typeface="Verdana" panose="020B0604030504040204" pitchFamily="34" charset="0"/>
                  <a:ea typeface="ＭＳ Ｐゴシック" panose="020B0600070205080204" pitchFamily="34" charset="-128"/>
                </a:defRPr>
              </a:lvl3pPr>
              <a:lvl4pPr marL="1600200" indent="-228600">
                <a:spcBef>
                  <a:spcPct val="20000"/>
                </a:spcBef>
                <a:buClr>
                  <a:srgbClr val="FF2525"/>
                </a:buClr>
                <a:buChar char="•"/>
                <a:defRPr sz="1600">
                  <a:solidFill>
                    <a:schemeClr val="folHlink"/>
                  </a:solidFill>
                  <a:latin typeface="Verdana" panose="020B0604030504040204" pitchFamily="34" charset="0"/>
                  <a:ea typeface="ＭＳ Ｐゴシック" panose="020B0600070205080204" pitchFamily="34" charset="-128"/>
                </a:defRPr>
              </a:lvl4pPr>
              <a:lvl5pPr marL="2057400" indent="-228600">
                <a:spcBef>
                  <a:spcPct val="20000"/>
                </a:spcBef>
                <a:buClr>
                  <a:srgbClr val="FF2525"/>
                </a:buClr>
                <a:buChar char="•"/>
                <a:defRPr sz="1600">
                  <a:solidFill>
                    <a:schemeClr val="folHlink"/>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9pPr>
            </a:lstStyle>
            <a:p>
              <a:pPr algn="ctr" eaLnBrk="1" hangingPunct="1">
                <a:spcBef>
                  <a:spcPct val="0"/>
                </a:spcBef>
                <a:buClrTx/>
                <a:buFontTx/>
                <a:buNone/>
              </a:pPr>
              <a:endParaRPr lang="nb-NO" altLang="nb-NO" sz="1800" dirty="0">
                <a:solidFill>
                  <a:schemeClr val="tx1"/>
                </a:solidFill>
                <a:latin typeface="Times New Roman" panose="02020603050405020304" pitchFamily="18" charset="0"/>
              </a:endParaRPr>
            </a:p>
            <a:p>
              <a:pPr algn="ctr" eaLnBrk="1" hangingPunct="1">
                <a:spcBef>
                  <a:spcPct val="0"/>
                </a:spcBef>
                <a:buClrTx/>
                <a:buFontTx/>
                <a:buNone/>
              </a:pPr>
              <a:r>
                <a:rPr lang="nb-NO" altLang="nb-NO" sz="1800" dirty="0">
                  <a:solidFill>
                    <a:srgbClr val="002060"/>
                  </a:solidFill>
                  <a:latin typeface="Times New Roman" panose="02020603050405020304" pitchFamily="18" charset="0"/>
                </a:rPr>
                <a:t>Mestring og </a:t>
              </a:r>
              <a:r>
                <a:rPr lang="nb-NO" altLang="nb-NO" sz="1800" dirty="0" err="1">
                  <a:solidFill>
                    <a:srgbClr val="002060"/>
                  </a:solidFill>
                  <a:latin typeface="Times New Roman" panose="02020603050405020304" pitchFamily="18" charset="0"/>
                </a:rPr>
                <a:t>resiliens</a:t>
              </a:r>
              <a:r>
                <a:rPr lang="nb-NO" altLang="nb-NO" sz="1800" dirty="0">
                  <a:solidFill>
                    <a:srgbClr val="002060"/>
                  </a:solidFill>
                  <a:latin typeface="Times New Roman" panose="02020603050405020304" pitchFamily="18" charset="0"/>
                </a:rPr>
                <a:t> </a:t>
              </a:r>
            </a:p>
            <a:p>
              <a:pPr algn="ctr" eaLnBrk="1" hangingPunct="1">
                <a:lnSpc>
                  <a:spcPct val="90000"/>
                </a:lnSpc>
                <a:spcBef>
                  <a:spcPct val="0"/>
                </a:spcBef>
                <a:buClrTx/>
                <a:buFontTx/>
                <a:buNone/>
              </a:pPr>
              <a:endParaRPr lang="nb-NO" altLang="nb-NO" sz="1800" dirty="0">
                <a:solidFill>
                  <a:schemeClr val="tx1"/>
                </a:solidFill>
                <a:latin typeface="Times New Roman" panose="02020603050405020304" pitchFamily="18" charset="0"/>
              </a:endParaRPr>
            </a:p>
          </p:txBody>
        </p:sp>
        <p:sp>
          <p:nvSpPr>
            <p:cNvPr id="38942" name="Line 38">
              <a:extLst>
                <a:ext uri="{FF2B5EF4-FFF2-40B4-BE49-F238E27FC236}">
                  <a16:creationId xmlns:a16="http://schemas.microsoft.com/office/drawing/2014/main" id="{B5C0D298-31C0-4729-A434-5716A8683C39}"/>
                </a:ext>
              </a:extLst>
            </p:cNvPr>
            <p:cNvSpPr>
              <a:spLocks noChangeShapeType="1"/>
            </p:cNvSpPr>
            <p:nvPr/>
          </p:nvSpPr>
          <p:spPr bwMode="auto">
            <a:xfrm flipH="1">
              <a:off x="3130" y="3860"/>
              <a:ext cx="1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b-NO"/>
            </a:p>
          </p:txBody>
        </p:sp>
        <p:sp>
          <p:nvSpPr>
            <p:cNvPr id="38943" name="Line 39">
              <a:extLst>
                <a:ext uri="{FF2B5EF4-FFF2-40B4-BE49-F238E27FC236}">
                  <a16:creationId xmlns:a16="http://schemas.microsoft.com/office/drawing/2014/main" id="{659193B1-3956-4534-99A4-0D351ED5220A}"/>
                </a:ext>
              </a:extLst>
            </p:cNvPr>
            <p:cNvSpPr>
              <a:spLocks noChangeShapeType="1"/>
            </p:cNvSpPr>
            <p:nvPr/>
          </p:nvSpPr>
          <p:spPr bwMode="auto">
            <a:xfrm>
              <a:off x="3114" y="3941"/>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b-NO"/>
            </a:p>
          </p:txBody>
        </p:sp>
      </p:grpSp>
      <p:grpSp>
        <p:nvGrpSpPr>
          <p:cNvPr id="13" name="Group 40">
            <a:extLst>
              <a:ext uri="{FF2B5EF4-FFF2-40B4-BE49-F238E27FC236}">
                <a16:creationId xmlns:a16="http://schemas.microsoft.com/office/drawing/2014/main" id="{333BDE39-1D79-463C-8749-5093795700CA}"/>
              </a:ext>
            </a:extLst>
          </p:cNvPr>
          <p:cNvGrpSpPr>
            <a:grpSpLocks/>
          </p:cNvGrpSpPr>
          <p:nvPr/>
        </p:nvGrpSpPr>
        <p:grpSpPr bwMode="auto">
          <a:xfrm>
            <a:off x="6835776" y="3841750"/>
            <a:ext cx="1431925" cy="1219200"/>
            <a:chOff x="3482" y="2913"/>
            <a:chExt cx="1149" cy="664"/>
          </a:xfrm>
        </p:grpSpPr>
        <p:sp>
          <p:nvSpPr>
            <p:cNvPr id="38938" name="Oval 41">
              <a:extLst>
                <a:ext uri="{FF2B5EF4-FFF2-40B4-BE49-F238E27FC236}">
                  <a16:creationId xmlns:a16="http://schemas.microsoft.com/office/drawing/2014/main" id="{E33D991E-44CC-44C5-83E5-650503B2E694}"/>
                </a:ext>
              </a:extLst>
            </p:cNvPr>
            <p:cNvSpPr>
              <a:spLocks noChangeArrowheads="1"/>
            </p:cNvSpPr>
            <p:nvPr/>
          </p:nvSpPr>
          <p:spPr bwMode="auto">
            <a:xfrm>
              <a:off x="3767" y="3049"/>
              <a:ext cx="864" cy="528"/>
            </a:xfrm>
            <a:prstGeom prst="ellipse">
              <a:avLst/>
            </a:prstGeom>
            <a:solidFill>
              <a:srgbClr val="FF9900"/>
            </a:solidFill>
            <a:ln w="9525">
              <a:solidFill>
                <a:schemeClr val="tx1"/>
              </a:solidFill>
              <a:round/>
              <a:headEnd/>
              <a:tailEnd/>
            </a:ln>
          </p:spPr>
          <p:txBody>
            <a:bodyPr wrap="none" anchor="ctr"/>
            <a:lstStyle>
              <a:lvl1pPr>
                <a:spcBef>
                  <a:spcPct val="20000"/>
                </a:spcBef>
                <a:buClr>
                  <a:srgbClr val="FF2525"/>
                </a:buClr>
                <a:buChar char="•"/>
                <a:defRPr sz="2200">
                  <a:solidFill>
                    <a:schemeClr val="folHlink"/>
                  </a:solidFill>
                  <a:latin typeface="Verdana" panose="020B0604030504040204" pitchFamily="34" charset="0"/>
                  <a:ea typeface="ＭＳ Ｐゴシック" panose="020B0600070205080204" pitchFamily="34" charset="-128"/>
                </a:defRPr>
              </a:lvl1pPr>
              <a:lvl2pPr marL="742950" indent="-285750">
                <a:spcBef>
                  <a:spcPct val="20000"/>
                </a:spcBef>
                <a:buClr>
                  <a:srgbClr val="FF2525"/>
                </a:buClr>
                <a:buChar char="•"/>
                <a:defRPr sz="2000">
                  <a:solidFill>
                    <a:schemeClr val="folHlink"/>
                  </a:solidFill>
                  <a:latin typeface="Verdana" panose="020B0604030504040204" pitchFamily="34" charset="0"/>
                  <a:ea typeface="ＭＳ Ｐゴシック" panose="020B0600070205080204" pitchFamily="34" charset="-128"/>
                </a:defRPr>
              </a:lvl2pPr>
              <a:lvl3pPr marL="1143000" indent="-228600">
                <a:spcBef>
                  <a:spcPct val="20000"/>
                </a:spcBef>
                <a:buClr>
                  <a:srgbClr val="FF2525"/>
                </a:buClr>
                <a:buChar char="•"/>
                <a:defRPr>
                  <a:solidFill>
                    <a:schemeClr val="folHlink"/>
                  </a:solidFill>
                  <a:latin typeface="Verdana" panose="020B0604030504040204" pitchFamily="34" charset="0"/>
                  <a:ea typeface="ＭＳ Ｐゴシック" panose="020B0600070205080204" pitchFamily="34" charset="-128"/>
                </a:defRPr>
              </a:lvl3pPr>
              <a:lvl4pPr marL="1600200" indent="-228600">
                <a:spcBef>
                  <a:spcPct val="20000"/>
                </a:spcBef>
                <a:buClr>
                  <a:srgbClr val="FF2525"/>
                </a:buClr>
                <a:buChar char="•"/>
                <a:defRPr sz="1600">
                  <a:solidFill>
                    <a:schemeClr val="folHlink"/>
                  </a:solidFill>
                  <a:latin typeface="Verdana" panose="020B0604030504040204" pitchFamily="34" charset="0"/>
                  <a:ea typeface="ＭＳ Ｐゴシック" panose="020B0600070205080204" pitchFamily="34" charset="-128"/>
                </a:defRPr>
              </a:lvl4pPr>
              <a:lvl5pPr marL="2057400" indent="-228600">
                <a:spcBef>
                  <a:spcPct val="20000"/>
                </a:spcBef>
                <a:buClr>
                  <a:srgbClr val="FF2525"/>
                </a:buClr>
                <a:buChar char="•"/>
                <a:defRPr sz="1600">
                  <a:solidFill>
                    <a:schemeClr val="folHlink"/>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9pPr>
            </a:lstStyle>
            <a:p>
              <a:pPr algn="ctr" eaLnBrk="1" hangingPunct="1">
                <a:spcBef>
                  <a:spcPct val="0"/>
                </a:spcBef>
                <a:buClrTx/>
                <a:buFontTx/>
                <a:buNone/>
              </a:pPr>
              <a:r>
                <a:rPr lang="nb-NO" altLang="nb-NO" sz="1800">
                  <a:solidFill>
                    <a:schemeClr val="bg1"/>
                  </a:solidFill>
                  <a:latin typeface="Times New Roman" panose="02020603050405020304" pitchFamily="18" charset="0"/>
                </a:rPr>
                <a:t>Håp </a:t>
              </a:r>
            </a:p>
            <a:p>
              <a:pPr algn="ctr" eaLnBrk="1" hangingPunct="1">
                <a:spcBef>
                  <a:spcPct val="0"/>
                </a:spcBef>
                <a:buClrTx/>
                <a:buFontTx/>
                <a:buNone/>
              </a:pPr>
              <a:r>
                <a:rPr lang="nb-NO" altLang="nb-NO" sz="1800">
                  <a:solidFill>
                    <a:schemeClr val="bg1"/>
                  </a:solidFill>
                  <a:latin typeface="Times New Roman" panose="02020603050405020304" pitchFamily="18" charset="0"/>
                </a:rPr>
                <a:t>trygghet</a:t>
              </a:r>
            </a:p>
          </p:txBody>
        </p:sp>
        <p:sp>
          <p:nvSpPr>
            <p:cNvPr id="38939" name="Line 42">
              <a:extLst>
                <a:ext uri="{FF2B5EF4-FFF2-40B4-BE49-F238E27FC236}">
                  <a16:creationId xmlns:a16="http://schemas.microsoft.com/office/drawing/2014/main" id="{9C0032F8-0E08-4EBA-A464-BC886A293EA4}"/>
                </a:ext>
              </a:extLst>
            </p:cNvPr>
            <p:cNvSpPr>
              <a:spLocks noChangeShapeType="1"/>
            </p:cNvSpPr>
            <p:nvPr/>
          </p:nvSpPr>
          <p:spPr bwMode="auto">
            <a:xfrm flipH="1" flipV="1">
              <a:off x="3482" y="2913"/>
              <a:ext cx="386" cy="25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b-NO"/>
            </a:p>
          </p:txBody>
        </p:sp>
      </p:grpSp>
      <p:grpSp>
        <p:nvGrpSpPr>
          <p:cNvPr id="14" name="Group 43">
            <a:extLst>
              <a:ext uri="{FF2B5EF4-FFF2-40B4-BE49-F238E27FC236}">
                <a16:creationId xmlns:a16="http://schemas.microsoft.com/office/drawing/2014/main" id="{35A1D061-56CA-44B2-A152-360B07CA0F9E}"/>
              </a:ext>
            </a:extLst>
          </p:cNvPr>
          <p:cNvGrpSpPr>
            <a:grpSpLocks/>
          </p:cNvGrpSpPr>
          <p:nvPr/>
        </p:nvGrpSpPr>
        <p:grpSpPr bwMode="auto">
          <a:xfrm>
            <a:off x="7142164" y="3697289"/>
            <a:ext cx="3106737" cy="1241425"/>
            <a:chOff x="3514" y="2552"/>
            <a:chExt cx="2147" cy="768"/>
          </a:xfrm>
        </p:grpSpPr>
        <p:sp>
          <p:nvSpPr>
            <p:cNvPr id="38936" name="Oval 44">
              <a:extLst>
                <a:ext uri="{FF2B5EF4-FFF2-40B4-BE49-F238E27FC236}">
                  <a16:creationId xmlns:a16="http://schemas.microsoft.com/office/drawing/2014/main" id="{4877E518-B676-4357-8FDE-8824D0E230EB}"/>
                </a:ext>
              </a:extLst>
            </p:cNvPr>
            <p:cNvSpPr>
              <a:spLocks noChangeArrowheads="1"/>
            </p:cNvSpPr>
            <p:nvPr/>
          </p:nvSpPr>
          <p:spPr bwMode="auto">
            <a:xfrm>
              <a:off x="4264" y="2734"/>
              <a:ext cx="1397" cy="586"/>
            </a:xfrm>
            <a:prstGeom prst="ellipse">
              <a:avLst/>
            </a:prstGeom>
            <a:solidFill>
              <a:srgbClr val="66FF33"/>
            </a:solidFill>
            <a:ln w="9525">
              <a:solidFill>
                <a:schemeClr val="tx1"/>
              </a:solidFill>
              <a:round/>
              <a:headEnd/>
              <a:tailEnd/>
            </a:ln>
          </p:spPr>
          <p:txBody>
            <a:bodyPr wrap="none" anchor="ctr"/>
            <a:lstStyle>
              <a:lvl1pPr>
                <a:spcBef>
                  <a:spcPct val="20000"/>
                </a:spcBef>
                <a:buClr>
                  <a:srgbClr val="FF2525"/>
                </a:buClr>
                <a:buChar char="•"/>
                <a:defRPr sz="2200">
                  <a:solidFill>
                    <a:schemeClr val="folHlink"/>
                  </a:solidFill>
                  <a:latin typeface="Verdana" panose="020B0604030504040204" pitchFamily="34" charset="0"/>
                  <a:ea typeface="ＭＳ Ｐゴシック" panose="020B0600070205080204" pitchFamily="34" charset="-128"/>
                </a:defRPr>
              </a:lvl1pPr>
              <a:lvl2pPr marL="742950" indent="-285750">
                <a:spcBef>
                  <a:spcPct val="20000"/>
                </a:spcBef>
                <a:buClr>
                  <a:srgbClr val="FF2525"/>
                </a:buClr>
                <a:buChar char="•"/>
                <a:defRPr sz="2000">
                  <a:solidFill>
                    <a:schemeClr val="folHlink"/>
                  </a:solidFill>
                  <a:latin typeface="Verdana" panose="020B0604030504040204" pitchFamily="34" charset="0"/>
                  <a:ea typeface="ＭＳ Ｐゴシック" panose="020B0600070205080204" pitchFamily="34" charset="-128"/>
                </a:defRPr>
              </a:lvl2pPr>
              <a:lvl3pPr marL="1143000" indent="-228600">
                <a:spcBef>
                  <a:spcPct val="20000"/>
                </a:spcBef>
                <a:buClr>
                  <a:srgbClr val="FF2525"/>
                </a:buClr>
                <a:buChar char="•"/>
                <a:defRPr>
                  <a:solidFill>
                    <a:schemeClr val="folHlink"/>
                  </a:solidFill>
                  <a:latin typeface="Verdana" panose="020B0604030504040204" pitchFamily="34" charset="0"/>
                  <a:ea typeface="ＭＳ Ｐゴシック" panose="020B0600070205080204" pitchFamily="34" charset="-128"/>
                </a:defRPr>
              </a:lvl3pPr>
              <a:lvl4pPr marL="1600200" indent="-228600">
                <a:spcBef>
                  <a:spcPct val="20000"/>
                </a:spcBef>
                <a:buClr>
                  <a:srgbClr val="FF2525"/>
                </a:buClr>
                <a:buChar char="•"/>
                <a:defRPr sz="1600">
                  <a:solidFill>
                    <a:schemeClr val="folHlink"/>
                  </a:solidFill>
                  <a:latin typeface="Verdana" panose="020B0604030504040204" pitchFamily="34" charset="0"/>
                  <a:ea typeface="ＭＳ Ｐゴシック" panose="020B0600070205080204" pitchFamily="34" charset="-128"/>
                </a:defRPr>
              </a:lvl4pPr>
              <a:lvl5pPr marL="2057400" indent="-228600">
                <a:spcBef>
                  <a:spcPct val="20000"/>
                </a:spcBef>
                <a:buClr>
                  <a:srgbClr val="FF2525"/>
                </a:buClr>
                <a:buChar char="•"/>
                <a:defRPr sz="1600">
                  <a:solidFill>
                    <a:schemeClr val="folHlink"/>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9pPr>
            </a:lstStyle>
            <a:p>
              <a:pPr algn="ctr" eaLnBrk="1" hangingPunct="1">
                <a:spcBef>
                  <a:spcPct val="0"/>
                </a:spcBef>
                <a:buClrTx/>
                <a:buFontTx/>
                <a:buNone/>
              </a:pPr>
              <a:r>
                <a:rPr lang="nb-NO" altLang="nb-NO" sz="1800">
                  <a:solidFill>
                    <a:srgbClr val="002060"/>
                  </a:solidFill>
                  <a:latin typeface="Times New Roman" panose="02020603050405020304" pitchFamily="18" charset="0"/>
                </a:rPr>
                <a:t>Muligheter </a:t>
              </a:r>
            </a:p>
            <a:p>
              <a:pPr algn="ctr" eaLnBrk="1" hangingPunct="1">
                <a:spcBef>
                  <a:spcPct val="0"/>
                </a:spcBef>
                <a:buClrTx/>
                <a:buFontTx/>
                <a:buNone/>
              </a:pPr>
              <a:r>
                <a:rPr lang="nb-NO" altLang="nb-NO" sz="1800">
                  <a:solidFill>
                    <a:srgbClr val="002060"/>
                  </a:solidFill>
                  <a:latin typeface="Times New Roman" panose="02020603050405020304" pitchFamily="18" charset="0"/>
                </a:rPr>
                <a:t>og tilpasning</a:t>
              </a:r>
            </a:p>
            <a:p>
              <a:pPr algn="ctr" eaLnBrk="1" hangingPunct="1">
                <a:spcBef>
                  <a:spcPct val="0"/>
                </a:spcBef>
                <a:buClrTx/>
                <a:buFontTx/>
                <a:buNone/>
              </a:pPr>
              <a:r>
                <a:rPr lang="nb-NO" altLang="nb-NO" sz="1200">
                  <a:solidFill>
                    <a:srgbClr val="002060"/>
                  </a:solidFill>
                  <a:latin typeface="Times New Roman" panose="02020603050405020304" pitchFamily="18" charset="0"/>
                </a:rPr>
                <a:t>Rasisme/diskriminering?</a:t>
              </a:r>
            </a:p>
            <a:p>
              <a:pPr algn="ctr" eaLnBrk="1" hangingPunct="1">
                <a:spcBef>
                  <a:spcPct val="0"/>
                </a:spcBef>
                <a:buClrTx/>
                <a:buFontTx/>
                <a:buNone/>
              </a:pPr>
              <a:r>
                <a:rPr lang="nb-NO" altLang="nb-NO" sz="1200">
                  <a:solidFill>
                    <a:srgbClr val="002060"/>
                  </a:solidFill>
                  <a:latin typeface="Times New Roman" panose="02020603050405020304" pitchFamily="18" charset="0"/>
                </a:rPr>
                <a:t>Isolasjon</a:t>
              </a:r>
              <a:r>
                <a:rPr lang="nb-NO" altLang="nb-NO" sz="1200">
                  <a:solidFill>
                    <a:schemeClr val="tx1"/>
                  </a:solidFill>
                  <a:latin typeface="Times New Roman" panose="02020603050405020304" pitchFamily="18" charset="0"/>
                </a:rPr>
                <a:t>?</a:t>
              </a:r>
            </a:p>
          </p:txBody>
        </p:sp>
        <p:sp>
          <p:nvSpPr>
            <p:cNvPr id="38937" name="Line 45">
              <a:extLst>
                <a:ext uri="{FF2B5EF4-FFF2-40B4-BE49-F238E27FC236}">
                  <a16:creationId xmlns:a16="http://schemas.microsoft.com/office/drawing/2014/main" id="{652EAC88-466A-4D3B-9EE6-8FC4C991D2F4}"/>
                </a:ext>
              </a:extLst>
            </p:cNvPr>
            <p:cNvSpPr>
              <a:spLocks noChangeShapeType="1"/>
            </p:cNvSpPr>
            <p:nvPr/>
          </p:nvSpPr>
          <p:spPr bwMode="auto">
            <a:xfrm flipH="1" flipV="1">
              <a:off x="3514" y="2552"/>
              <a:ext cx="875" cy="28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b-NO"/>
            </a:p>
          </p:txBody>
        </p:sp>
      </p:grpSp>
      <p:sp>
        <p:nvSpPr>
          <p:cNvPr id="110638" name="Line 46">
            <a:extLst>
              <a:ext uri="{FF2B5EF4-FFF2-40B4-BE49-F238E27FC236}">
                <a16:creationId xmlns:a16="http://schemas.microsoft.com/office/drawing/2014/main" id="{F44A2B60-C6E4-49F8-B2FE-5A0E505668D7}"/>
              </a:ext>
            </a:extLst>
          </p:cNvPr>
          <p:cNvSpPr>
            <a:spLocks noChangeShapeType="1"/>
          </p:cNvSpPr>
          <p:nvPr/>
        </p:nvSpPr>
        <p:spPr bwMode="auto">
          <a:xfrm>
            <a:off x="9194800" y="3086101"/>
            <a:ext cx="300038" cy="885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b-NO"/>
          </a:p>
        </p:txBody>
      </p:sp>
      <p:sp>
        <p:nvSpPr>
          <p:cNvPr id="110639" name="Line 47">
            <a:extLst>
              <a:ext uri="{FF2B5EF4-FFF2-40B4-BE49-F238E27FC236}">
                <a16:creationId xmlns:a16="http://schemas.microsoft.com/office/drawing/2014/main" id="{0C6D016B-9B4F-410F-8C97-7A851690333D}"/>
              </a:ext>
            </a:extLst>
          </p:cNvPr>
          <p:cNvSpPr>
            <a:spLocks noChangeShapeType="1"/>
          </p:cNvSpPr>
          <p:nvPr/>
        </p:nvSpPr>
        <p:spPr bwMode="auto">
          <a:xfrm flipV="1">
            <a:off x="8370889" y="4822826"/>
            <a:ext cx="173037" cy="142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b-NO"/>
          </a:p>
        </p:txBody>
      </p:sp>
      <p:sp>
        <p:nvSpPr>
          <p:cNvPr id="1044" name="Rectangle 48">
            <a:extLst>
              <a:ext uri="{FF2B5EF4-FFF2-40B4-BE49-F238E27FC236}">
                <a16:creationId xmlns:a16="http://schemas.microsoft.com/office/drawing/2014/main" id="{45BBF8EA-A333-49AB-BD0A-D40AECA919C2}"/>
              </a:ext>
            </a:extLst>
          </p:cNvPr>
          <p:cNvSpPr>
            <a:spLocks noChangeArrowheads="1"/>
          </p:cNvSpPr>
          <p:nvPr/>
        </p:nvSpPr>
        <p:spPr bwMode="auto">
          <a:xfrm>
            <a:off x="8820151" y="5689601"/>
            <a:ext cx="944563" cy="161925"/>
          </a:xfrm>
          <a:prstGeom prst="rect">
            <a:avLst/>
          </a:prstGeom>
          <a:solidFill>
            <a:schemeClr val="bg1"/>
          </a:solidFill>
          <a:ln w="9525">
            <a:solidFill>
              <a:schemeClr val="tx1"/>
            </a:solidFill>
            <a:miter lim="800000"/>
            <a:headEnd/>
            <a:tailEnd/>
          </a:ln>
        </p:spPr>
        <p:txBody>
          <a:bodyPr wrap="none" anchor="ctr"/>
          <a:lstStyle>
            <a:lvl1pPr eaLnBrk="0" hangingPunct="0">
              <a:defRPr sz="1400">
                <a:solidFill>
                  <a:schemeClr val="tx1"/>
                </a:solidFill>
                <a:latin typeface="Verdana" panose="020B0604030504040204" pitchFamily="34" charset="0"/>
              </a:defRPr>
            </a:lvl1pPr>
            <a:lvl2pPr marL="742950" indent="-285750" eaLnBrk="0" hangingPunct="0">
              <a:defRPr sz="1400">
                <a:solidFill>
                  <a:schemeClr val="tx1"/>
                </a:solidFill>
                <a:latin typeface="Verdana" panose="020B0604030504040204" pitchFamily="34" charset="0"/>
              </a:defRPr>
            </a:lvl2pPr>
            <a:lvl3pPr marL="1143000" indent="-228600" eaLnBrk="0" hangingPunct="0">
              <a:defRPr sz="1400">
                <a:solidFill>
                  <a:schemeClr val="tx1"/>
                </a:solidFill>
                <a:latin typeface="Verdana" panose="020B0604030504040204" pitchFamily="34" charset="0"/>
              </a:defRPr>
            </a:lvl3pPr>
            <a:lvl4pPr marL="1600200" indent="-228600" eaLnBrk="0" hangingPunct="0">
              <a:defRPr sz="1400">
                <a:solidFill>
                  <a:schemeClr val="tx1"/>
                </a:solidFill>
                <a:latin typeface="Verdana" panose="020B0604030504040204" pitchFamily="34" charset="0"/>
              </a:defRPr>
            </a:lvl4pPr>
            <a:lvl5pPr marL="2057400" indent="-228600" eaLnBrk="0" hangingPunct="0">
              <a:defRPr sz="1400">
                <a:solidFill>
                  <a:schemeClr val="tx1"/>
                </a:solidFill>
                <a:latin typeface="Verdana" panose="020B060403050404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defRPr>
            </a:lvl9pPr>
          </a:lstStyle>
          <a:p>
            <a:pPr algn="ctr" eaLnBrk="1" hangingPunct="1">
              <a:defRPr/>
            </a:pPr>
            <a:r>
              <a:rPr lang="nb-NO" altLang="nb-NO" sz="750">
                <a:latin typeface="Times New Roman" panose="02020603050405020304" pitchFamily="18" charset="0"/>
              </a:rPr>
              <a:t>MC Borchgrevink </a:t>
            </a:r>
            <a:endParaRPr lang="nb-NO" altLang="nb-NO" sz="1800">
              <a:latin typeface="Times New Roman" panose="02020603050405020304" pitchFamily="18" charset="0"/>
            </a:endParaRPr>
          </a:p>
        </p:txBody>
      </p:sp>
      <p:sp>
        <p:nvSpPr>
          <p:cNvPr id="110641" name="Oval 49">
            <a:extLst>
              <a:ext uri="{FF2B5EF4-FFF2-40B4-BE49-F238E27FC236}">
                <a16:creationId xmlns:a16="http://schemas.microsoft.com/office/drawing/2014/main" id="{D869DD85-1E7F-4E20-96A7-7F7DD9B93ADE}"/>
              </a:ext>
            </a:extLst>
          </p:cNvPr>
          <p:cNvSpPr>
            <a:spLocks noChangeArrowheads="1"/>
          </p:cNvSpPr>
          <p:nvPr/>
        </p:nvSpPr>
        <p:spPr bwMode="auto">
          <a:xfrm>
            <a:off x="7481888" y="1774826"/>
            <a:ext cx="901700" cy="593725"/>
          </a:xfrm>
          <a:prstGeom prst="ellipse">
            <a:avLst/>
          </a:prstGeom>
          <a:solidFill>
            <a:srgbClr val="FF3300"/>
          </a:solidFill>
          <a:ln w="9525">
            <a:solidFill>
              <a:schemeClr val="tx1"/>
            </a:solidFill>
            <a:round/>
            <a:headEnd/>
            <a:tailEnd/>
          </a:ln>
        </p:spPr>
        <p:txBody>
          <a:bodyPr wrap="none" anchor="ctr"/>
          <a:lstStyle>
            <a:lvl1pPr>
              <a:spcBef>
                <a:spcPct val="20000"/>
              </a:spcBef>
              <a:buClr>
                <a:srgbClr val="FF2525"/>
              </a:buClr>
              <a:buChar char="•"/>
              <a:defRPr sz="2200">
                <a:solidFill>
                  <a:schemeClr val="folHlink"/>
                </a:solidFill>
                <a:latin typeface="Verdana" panose="020B0604030504040204" pitchFamily="34" charset="0"/>
                <a:ea typeface="ＭＳ Ｐゴシック" panose="020B0600070205080204" pitchFamily="34" charset="-128"/>
              </a:defRPr>
            </a:lvl1pPr>
            <a:lvl2pPr marL="742950" indent="-285750">
              <a:spcBef>
                <a:spcPct val="20000"/>
              </a:spcBef>
              <a:buClr>
                <a:srgbClr val="FF2525"/>
              </a:buClr>
              <a:buChar char="•"/>
              <a:defRPr sz="2000">
                <a:solidFill>
                  <a:schemeClr val="folHlink"/>
                </a:solidFill>
                <a:latin typeface="Verdana" panose="020B0604030504040204" pitchFamily="34" charset="0"/>
                <a:ea typeface="ＭＳ Ｐゴシック" panose="020B0600070205080204" pitchFamily="34" charset="-128"/>
              </a:defRPr>
            </a:lvl2pPr>
            <a:lvl3pPr marL="1143000" indent="-228600">
              <a:spcBef>
                <a:spcPct val="20000"/>
              </a:spcBef>
              <a:buClr>
                <a:srgbClr val="FF2525"/>
              </a:buClr>
              <a:buChar char="•"/>
              <a:defRPr>
                <a:solidFill>
                  <a:schemeClr val="folHlink"/>
                </a:solidFill>
                <a:latin typeface="Verdana" panose="020B0604030504040204" pitchFamily="34" charset="0"/>
                <a:ea typeface="ＭＳ Ｐゴシック" panose="020B0600070205080204" pitchFamily="34" charset="-128"/>
              </a:defRPr>
            </a:lvl3pPr>
            <a:lvl4pPr marL="1600200" indent="-228600">
              <a:spcBef>
                <a:spcPct val="20000"/>
              </a:spcBef>
              <a:buClr>
                <a:srgbClr val="FF2525"/>
              </a:buClr>
              <a:buChar char="•"/>
              <a:defRPr sz="1600">
                <a:solidFill>
                  <a:schemeClr val="folHlink"/>
                </a:solidFill>
                <a:latin typeface="Verdana" panose="020B0604030504040204" pitchFamily="34" charset="0"/>
                <a:ea typeface="ＭＳ Ｐゴシック" panose="020B0600070205080204" pitchFamily="34" charset="-128"/>
              </a:defRPr>
            </a:lvl4pPr>
            <a:lvl5pPr marL="2057400" indent="-228600">
              <a:spcBef>
                <a:spcPct val="20000"/>
              </a:spcBef>
              <a:buClr>
                <a:srgbClr val="FF2525"/>
              </a:buClr>
              <a:buChar char="•"/>
              <a:defRPr sz="1600">
                <a:solidFill>
                  <a:schemeClr val="folHlink"/>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9pPr>
          </a:lstStyle>
          <a:p>
            <a:pPr algn="ctr">
              <a:spcBef>
                <a:spcPct val="0"/>
              </a:spcBef>
              <a:buClrTx/>
              <a:buFontTx/>
              <a:buNone/>
            </a:pPr>
            <a:r>
              <a:rPr lang="nb-NO" altLang="nb-NO" sz="1800" dirty="0">
                <a:solidFill>
                  <a:schemeClr val="bg1"/>
                </a:solidFill>
                <a:latin typeface="Times New Roman" panose="02020603050405020304" pitchFamily="18" charset="0"/>
              </a:rPr>
              <a:t>Svik</a:t>
            </a:r>
          </a:p>
        </p:txBody>
      </p:sp>
      <p:sp>
        <p:nvSpPr>
          <p:cNvPr id="110642" name="Oval 50">
            <a:extLst>
              <a:ext uri="{FF2B5EF4-FFF2-40B4-BE49-F238E27FC236}">
                <a16:creationId xmlns:a16="http://schemas.microsoft.com/office/drawing/2014/main" id="{BBA53571-57BB-449B-BD85-0E48F6DEA44F}"/>
              </a:ext>
            </a:extLst>
          </p:cNvPr>
          <p:cNvSpPr>
            <a:spLocks noChangeArrowheads="1"/>
          </p:cNvSpPr>
          <p:nvPr/>
        </p:nvSpPr>
        <p:spPr bwMode="auto">
          <a:xfrm>
            <a:off x="8374063" y="1741489"/>
            <a:ext cx="901700" cy="593725"/>
          </a:xfrm>
          <a:prstGeom prst="ellipse">
            <a:avLst/>
          </a:prstGeom>
          <a:solidFill>
            <a:srgbClr val="FF3300"/>
          </a:solidFill>
          <a:ln w="9525">
            <a:solidFill>
              <a:schemeClr val="tx1"/>
            </a:solidFill>
            <a:round/>
            <a:headEnd/>
            <a:tailEnd/>
          </a:ln>
        </p:spPr>
        <p:txBody>
          <a:bodyPr wrap="none" anchor="ctr"/>
          <a:lstStyle>
            <a:lvl1pPr>
              <a:spcBef>
                <a:spcPct val="20000"/>
              </a:spcBef>
              <a:buClr>
                <a:srgbClr val="FF2525"/>
              </a:buClr>
              <a:buChar char="•"/>
              <a:defRPr sz="2200">
                <a:solidFill>
                  <a:schemeClr val="folHlink"/>
                </a:solidFill>
                <a:latin typeface="Verdana" panose="020B0604030504040204" pitchFamily="34" charset="0"/>
                <a:ea typeface="ＭＳ Ｐゴシック" panose="020B0600070205080204" pitchFamily="34" charset="-128"/>
              </a:defRPr>
            </a:lvl1pPr>
            <a:lvl2pPr marL="742950" indent="-285750">
              <a:spcBef>
                <a:spcPct val="20000"/>
              </a:spcBef>
              <a:buClr>
                <a:srgbClr val="FF2525"/>
              </a:buClr>
              <a:buChar char="•"/>
              <a:defRPr sz="2000">
                <a:solidFill>
                  <a:schemeClr val="folHlink"/>
                </a:solidFill>
                <a:latin typeface="Verdana" panose="020B0604030504040204" pitchFamily="34" charset="0"/>
                <a:ea typeface="ＭＳ Ｐゴシック" panose="020B0600070205080204" pitchFamily="34" charset="-128"/>
              </a:defRPr>
            </a:lvl2pPr>
            <a:lvl3pPr marL="1143000" indent="-228600">
              <a:spcBef>
                <a:spcPct val="20000"/>
              </a:spcBef>
              <a:buClr>
                <a:srgbClr val="FF2525"/>
              </a:buClr>
              <a:buChar char="•"/>
              <a:defRPr>
                <a:solidFill>
                  <a:schemeClr val="folHlink"/>
                </a:solidFill>
                <a:latin typeface="Verdana" panose="020B0604030504040204" pitchFamily="34" charset="0"/>
                <a:ea typeface="ＭＳ Ｐゴシック" panose="020B0600070205080204" pitchFamily="34" charset="-128"/>
              </a:defRPr>
            </a:lvl3pPr>
            <a:lvl4pPr marL="1600200" indent="-228600">
              <a:spcBef>
                <a:spcPct val="20000"/>
              </a:spcBef>
              <a:buClr>
                <a:srgbClr val="FF2525"/>
              </a:buClr>
              <a:buChar char="•"/>
              <a:defRPr sz="1600">
                <a:solidFill>
                  <a:schemeClr val="folHlink"/>
                </a:solidFill>
                <a:latin typeface="Verdana" panose="020B0604030504040204" pitchFamily="34" charset="0"/>
                <a:ea typeface="ＭＳ Ｐゴシック" panose="020B0600070205080204" pitchFamily="34" charset="-128"/>
              </a:defRPr>
            </a:lvl4pPr>
            <a:lvl5pPr marL="2057400" indent="-228600">
              <a:spcBef>
                <a:spcPct val="20000"/>
              </a:spcBef>
              <a:buClr>
                <a:srgbClr val="FF2525"/>
              </a:buClr>
              <a:buChar char="•"/>
              <a:defRPr sz="1600">
                <a:solidFill>
                  <a:schemeClr val="folHlink"/>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9pPr>
          </a:lstStyle>
          <a:p>
            <a:pPr algn="ctr">
              <a:spcBef>
                <a:spcPct val="0"/>
              </a:spcBef>
              <a:buClrTx/>
              <a:buFontTx/>
              <a:buNone/>
            </a:pPr>
            <a:r>
              <a:rPr lang="nb-NO" altLang="nb-NO" sz="1800" dirty="0">
                <a:solidFill>
                  <a:schemeClr val="bg1"/>
                </a:solidFill>
                <a:latin typeface="Times New Roman" panose="02020603050405020304" pitchFamily="18" charset="0"/>
              </a:rPr>
              <a:t>Mistillit</a:t>
            </a:r>
          </a:p>
        </p:txBody>
      </p:sp>
      <p:sp>
        <p:nvSpPr>
          <p:cNvPr id="110643" name="Line 51">
            <a:extLst>
              <a:ext uri="{FF2B5EF4-FFF2-40B4-BE49-F238E27FC236}">
                <a16:creationId xmlns:a16="http://schemas.microsoft.com/office/drawing/2014/main" id="{6CFE557A-7264-46BC-A69B-54DA52CED3E8}"/>
              </a:ext>
            </a:extLst>
          </p:cNvPr>
          <p:cNvSpPr>
            <a:spLocks noChangeShapeType="1"/>
          </p:cNvSpPr>
          <p:nvPr/>
        </p:nvSpPr>
        <p:spPr bwMode="auto">
          <a:xfrm flipH="1">
            <a:off x="6637339" y="2293939"/>
            <a:ext cx="917575" cy="7572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b-NO"/>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110641"/>
                                        </p:tgtEl>
                                        <p:attrNameLst>
                                          <p:attrName>style.visibility</p:attrName>
                                        </p:attrNameLst>
                                      </p:cBhvr>
                                      <p:to>
                                        <p:strVal val="visible"/>
                                      </p:to>
                                    </p:set>
                                    <p:animEffect transition="in" filter="box(in)">
                                      <p:cBhvr>
                                        <p:cTn id="11" dur="500"/>
                                        <p:tgtEl>
                                          <p:spTgt spid="11064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10642"/>
                                        </p:tgtEl>
                                        <p:attrNameLst>
                                          <p:attrName>style.visibility</p:attrName>
                                        </p:attrNameLst>
                                      </p:cBhvr>
                                      <p:to>
                                        <p:strVal val="visible"/>
                                      </p:to>
                                    </p:set>
                                    <p:animEffect transition="in" filter="box(in)">
                                      <p:cBhvr>
                                        <p:cTn id="16" dur="500"/>
                                        <p:tgtEl>
                                          <p:spTgt spid="11064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11064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499"/>
                                          </p:stCondLst>
                                        </p:cTn>
                                        <p:tgtEl>
                                          <p:spTgt spid="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499"/>
                                          </p:stCondLst>
                                        </p:cTn>
                                        <p:tgtEl>
                                          <p:spTgt spid="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499"/>
                                          </p:stCondLst>
                                        </p:cTn>
                                        <p:tgtEl>
                                          <p:spTgt spid="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499"/>
                                          </p:stCondLst>
                                        </p:cTn>
                                        <p:tgtEl>
                                          <p:spTgt spid="3"/>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499"/>
                                          </p:stCondLst>
                                        </p:cTn>
                                        <p:tgtEl>
                                          <p:spTgt spid="9"/>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499"/>
                                          </p:stCondLst>
                                        </p:cTn>
                                        <p:tgtEl>
                                          <p:spTgt spid="1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499"/>
                                          </p:stCondLst>
                                        </p:cTn>
                                        <p:tgtEl>
                                          <p:spTgt spid="110638"/>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2"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499"/>
                                          </p:stCondLst>
                                        </p:cTn>
                                        <p:tgtEl>
                                          <p:spTgt spid="110598"/>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0-#ppt_w/2"/>
                                          </p:val>
                                        </p:tav>
                                        <p:tav tm="100000">
                                          <p:val>
                                            <p:strVal val="#ppt_x"/>
                                          </p:val>
                                        </p:tav>
                                      </p:tavLst>
                                    </p:anim>
                                    <p:anim calcmode="lin" valueType="num">
                                      <p:cBhvr additive="base">
                                        <p:cTn id="6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fill="hold"/>
                                        <p:tgtEl>
                                          <p:spTgt spid="11"/>
                                        </p:tgtEl>
                                        <p:attrNameLst>
                                          <p:attrName>ppt_x</p:attrName>
                                        </p:attrNameLst>
                                      </p:cBhvr>
                                      <p:tavLst>
                                        <p:tav tm="0">
                                          <p:val>
                                            <p:strVal val="0-#ppt_w/2"/>
                                          </p:val>
                                        </p:tav>
                                        <p:tav tm="100000">
                                          <p:val>
                                            <p:strVal val="#ppt_x"/>
                                          </p:val>
                                        </p:tav>
                                      </p:tavLst>
                                    </p:anim>
                                    <p:anim calcmode="lin" valueType="num">
                                      <p:cBhvr additive="base">
                                        <p:cTn id="7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2"/>
                                        </p:tgtEl>
                                        <p:attrNameLst>
                                          <p:attrName>style.visibility</p:attrName>
                                        </p:attrNameLst>
                                      </p:cBhvr>
                                      <p:to>
                                        <p:strVal val="visible"/>
                                      </p:to>
                                    </p:set>
                                    <p:anim calcmode="lin" valueType="num">
                                      <p:cBhvr additive="base">
                                        <p:cTn id="79" dur="500" fill="hold"/>
                                        <p:tgtEl>
                                          <p:spTgt spid="2"/>
                                        </p:tgtEl>
                                        <p:attrNameLst>
                                          <p:attrName>ppt_x</p:attrName>
                                        </p:attrNameLst>
                                      </p:cBhvr>
                                      <p:tavLst>
                                        <p:tav tm="0">
                                          <p:val>
                                            <p:strVal val="#ppt_x"/>
                                          </p:val>
                                        </p:tav>
                                        <p:tav tm="100000">
                                          <p:val>
                                            <p:strVal val="#ppt_x"/>
                                          </p:val>
                                        </p:tav>
                                      </p:tavLst>
                                    </p:anim>
                                    <p:anim calcmode="lin" valueType="num">
                                      <p:cBhvr additive="base">
                                        <p:cTn id="8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nodeType="clickEffect">
                                  <p:stCondLst>
                                    <p:cond delay="0"/>
                                  </p:stCondLst>
                                  <p:childTnLst>
                                    <p:set>
                                      <p:cBhvr>
                                        <p:cTn id="84" dur="1" fill="hold">
                                          <p:stCondLst>
                                            <p:cond delay="499"/>
                                          </p:stCondLst>
                                        </p:cTn>
                                        <p:tgtEl>
                                          <p:spTgt spid="110599"/>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4" fill="hold" nodeType="clickEffect">
                                  <p:stCondLst>
                                    <p:cond delay="0"/>
                                  </p:stCondLst>
                                  <p:childTnLst>
                                    <p:set>
                                      <p:cBhvr>
                                        <p:cTn id="88" dur="1" fill="hold">
                                          <p:stCondLst>
                                            <p:cond delay="0"/>
                                          </p:stCondLst>
                                        </p:cTn>
                                        <p:tgtEl>
                                          <p:spTgt spid="12"/>
                                        </p:tgtEl>
                                        <p:attrNameLst>
                                          <p:attrName>style.visibility</p:attrName>
                                        </p:attrNameLst>
                                      </p:cBhvr>
                                      <p:to>
                                        <p:strVal val="visible"/>
                                      </p:to>
                                    </p:set>
                                    <p:anim calcmode="lin" valueType="num">
                                      <p:cBhvr additive="base">
                                        <p:cTn id="89" dur="500" fill="hold"/>
                                        <p:tgtEl>
                                          <p:spTgt spid="12"/>
                                        </p:tgtEl>
                                        <p:attrNameLst>
                                          <p:attrName>ppt_x</p:attrName>
                                        </p:attrNameLst>
                                      </p:cBhvr>
                                      <p:tavLst>
                                        <p:tav tm="0">
                                          <p:val>
                                            <p:strVal val="#ppt_x"/>
                                          </p:val>
                                        </p:tav>
                                        <p:tav tm="100000">
                                          <p:val>
                                            <p:strVal val="#ppt_x"/>
                                          </p:val>
                                        </p:tav>
                                      </p:tavLst>
                                    </p:anim>
                                    <p:anim calcmode="lin" valueType="num">
                                      <p:cBhvr additive="base">
                                        <p:cTn id="9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nodeType="clickEffect">
                                  <p:stCondLst>
                                    <p:cond delay="0"/>
                                  </p:stCondLst>
                                  <p:childTnLst>
                                    <p:set>
                                      <p:cBhvr>
                                        <p:cTn id="94" dur="1" fill="hold">
                                          <p:stCondLst>
                                            <p:cond delay="499"/>
                                          </p:stCondLst>
                                        </p:cTn>
                                        <p:tgtEl>
                                          <p:spTgt spid="1106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41" grpId="0" animBg="1"/>
      <p:bldP spid="1106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tel 1">
            <a:extLst>
              <a:ext uri="{FF2B5EF4-FFF2-40B4-BE49-F238E27FC236}">
                <a16:creationId xmlns:a16="http://schemas.microsoft.com/office/drawing/2014/main" id="{AEDC7EAB-2A31-4952-8E65-268AF60306A7}"/>
              </a:ext>
            </a:extLst>
          </p:cNvPr>
          <p:cNvSpPr>
            <a:spLocks noGrp="1" noChangeArrowheads="1"/>
          </p:cNvSpPr>
          <p:nvPr>
            <p:ph type="title"/>
          </p:nvPr>
        </p:nvSpPr>
        <p:spPr>
          <a:xfrm>
            <a:off x="2084770" y="1268742"/>
            <a:ext cx="7689850" cy="2998787"/>
          </a:xfrm>
        </p:spPr>
        <p:txBody>
          <a:bodyPr/>
          <a:lstStyle/>
          <a:p>
            <a:pPr algn="ctr"/>
            <a:br>
              <a:rPr lang="nb-NO" altLang="nb-NO" sz="3200" dirty="0">
                <a:solidFill>
                  <a:srgbClr val="FF0000"/>
                </a:solidFill>
              </a:rPr>
            </a:br>
            <a:br>
              <a:rPr lang="nb-NO" altLang="nb-NO" sz="3200" dirty="0">
                <a:solidFill>
                  <a:srgbClr val="FF0000"/>
                </a:solidFill>
              </a:rPr>
            </a:br>
            <a:r>
              <a:rPr lang="nb-NO" altLang="nb-NO" sz="3200" dirty="0">
                <a:solidFill>
                  <a:srgbClr val="FF0000"/>
                </a:solidFill>
              </a:rPr>
              <a:t>Hvordan forebygge vansker og møte dem på en god måte?</a:t>
            </a:r>
          </a:p>
        </p:txBody>
      </p:sp>
      <p:sp>
        <p:nvSpPr>
          <p:cNvPr id="77827" name="Plassholder for innhold 2">
            <a:extLst>
              <a:ext uri="{FF2B5EF4-FFF2-40B4-BE49-F238E27FC236}">
                <a16:creationId xmlns:a16="http://schemas.microsoft.com/office/drawing/2014/main" id="{7EF63484-AF7A-40C2-8AF6-285210868B02}"/>
              </a:ext>
            </a:extLst>
          </p:cNvPr>
          <p:cNvSpPr>
            <a:spLocks noGrp="1" noChangeArrowheads="1"/>
          </p:cNvSpPr>
          <p:nvPr>
            <p:ph idx="1"/>
          </p:nvPr>
        </p:nvSpPr>
        <p:spPr>
          <a:xfrm>
            <a:off x="10668000" y="7461250"/>
            <a:ext cx="1136650" cy="1255713"/>
          </a:xfrm>
        </p:spPr>
        <p:txBody>
          <a:bodyPr/>
          <a:lstStyle/>
          <a:p>
            <a:endParaRPr lang="nb-NO" altLang="nb-NO"/>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ktangel 1">
            <a:extLst>
              <a:ext uri="{FF2B5EF4-FFF2-40B4-BE49-F238E27FC236}">
                <a16:creationId xmlns:a16="http://schemas.microsoft.com/office/drawing/2014/main" id="{F747CF7A-7318-49ED-BDE5-C66A0F617155}"/>
              </a:ext>
            </a:extLst>
          </p:cNvPr>
          <p:cNvSpPr>
            <a:spLocks noChangeArrowheads="1"/>
          </p:cNvSpPr>
          <p:nvPr/>
        </p:nvSpPr>
        <p:spPr bwMode="auto">
          <a:xfrm>
            <a:off x="2063751" y="2063586"/>
            <a:ext cx="7993063" cy="5281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FF2525"/>
              </a:buClr>
              <a:buChar char="•"/>
              <a:defRPr sz="2200">
                <a:solidFill>
                  <a:schemeClr val="folHlink"/>
                </a:solidFill>
                <a:latin typeface="Verdana" panose="020B0604030504040204" pitchFamily="34" charset="0"/>
                <a:ea typeface="ＭＳ Ｐゴシック" panose="020B0600070205080204" pitchFamily="34" charset="-128"/>
              </a:defRPr>
            </a:lvl1pPr>
            <a:lvl2pPr marL="742950" indent="-285750">
              <a:spcBef>
                <a:spcPct val="20000"/>
              </a:spcBef>
              <a:buClr>
                <a:srgbClr val="FF2525"/>
              </a:buClr>
              <a:buChar char="•"/>
              <a:defRPr sz="2000">
                <a:solidFill>
                  <a:schemeClr val="folHlink"/>
                </a:solidFill>
                <a:latin typeface="Verdana" panose="020B0604030504040204" pitchFamily="34" charset="0"/>
                <a:ea typeface="ＭＳ Ｐゴシック" panose="020B0600070205080204" pitchFamily="34" charset="-128"/>
              </a:defRPr>
            </a:lvl2pPr>
            <a:lvl3pPr marL="1143000" indent="-228600">
              <a:spcBef>
                <a:spcPct val="20000"/>
              </a:spcBef>
              <a:buClr>
                <a:srgbClr val="FF2525"/>
              </a:buClr>
              <a:buChar char="•"/>
              <a:defRPr>
                <a:solidFill>
                  <a:schemeClr val="folHlink"/>
                </a:solidFill>
                <a:latin typeface="Verdana" panose="020B0604030504040204" pitchFamily="34" charset="0"/>
                <a:ea typeface="ＭＳ Ｐゴシック" panose="020B0600070205080204" pitchFamily="34" charset="-128"/>
              </a:defRPr>
            </a:lvl3pPr>
            <a:lvl4pPr marL="1600200" indent="-228600">
              <a:spcBef>
                <a:spcPct val="20000"/>
              </a:spcBef>
              <a:buClr>
                <a:srgbClr val="FF2525"/>
              </a:buClr>
              <a:buChar char="•"/>
              <a:defRPr sz="1600">
                <a:solidFill>
                  <a:schemeClr val="folHlink"/>
                </a:solidFill>
                <a:latin typeface="Verdana" panose="020B0604030504040204" pitchFamily="34" charset="0"/>
                <a:ea typeface="ＭＳ Ｐゴシック" panose="020B0600070205080204" pitchFamily="34" charset="-128"/>
              </a:defRPr>
            </a:lvl4pPr>
            <a:lvl5pPr marL="2057400" indent="-228600">
              <a:spcBef>
                <a:spcPct val="20000"/>
              </a:spcBef>
              <a:buClr>
                <a:srgbClr val="FF2525"/>
              </a:buClr>
              <a:buChar char="•"/>
              <a:defRPr sz="1600">
                <a:solidFill>
                  <a:schemeClr val="folHlink"/>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9pPr>
          </a:lstStyle>
          <a:p>
            <a:pPr eaLnBrk="1" hangingPunct="1">
              <a:lnSpc>
                <a:spcPct val="90000"/>
              </a:lnSpc>
              <a:spcBef>
                <a:spcPct val="0"/>
              </a:spcBef>
              <a:buClrTx/>
              <a:defRPr/>
            </a:pPr>
            <a:r>
              <a:rPr lang="nb-NO" altLang="nb-NO" sz="2000" dirty="0">
                <a:solidFill>
                  <a:schemeClr val="tx1"/>
                </a:solidFill>
                <a:latin typeface="Arial" panose="020B0604020202020204" pitchFamily="34" charset="0"/>
              </a:rPr>
              <a:t>Normalisering, kom i gang med hverdagslivet, støtte helende prosesser </a:t>
            </a:r>
          </a:p>
          <a:p>
            <a:pPr eaLnBrk="1" hangingPunct="1">
              <a:lnSpc>
                <a:spcPct val="90000"/>
              </a:lnSpc>
              <a:spcBef>
                <a:spcPct val="0"/>
              </a:spcBef>
              <a:buClrTx/>
              <a:defRPr/>
            </a:pPr>
            <a:endParaRPr lang="nb-NO" altLang="nb-NO" sz="2000" dirty="0">
              <a:solidFill>
                <a:schemeClr val="tx1"/>
              </a:solidFill>
              <a:latin typeface="Arial" panose="020B0604020202020204" pitchFamily="34" charset="0"/>
            </a:endParaRPr>
          </a:p>
          <a:p>
            <a:pPr eaLnBrk="1" hangingPunct="1">
              <a:lnSpc>
                <a:spcPct val="90000"/>
              </a:lnSpc>
              <a:spcBef>
                <a:spcPct val="0"/>
              </a:spcBef>
              <a:buClrTx/>
              <a:defRPr/>
            </a:pPr>
            <a:r>
              <a:rPr lang="nb-NO" altLang="nb-NO" sz="2000" dirty="0">
                <a:solidFill>
                  <a:schemeClr val="tx1"/>
                </a:solidFill>
                <a:latin typeface="Arial" panose="020B0604020202020204" pitchFamily="34" charset="0"/>
              </a:rPr>
              <a:t>Bedre omsorg EMA, BV ansvar også for de over 15</a:t>
            </a:r>
          </a:p>
          <a:p>
            <a:pPr eaLnBrk="1" hangingPunct="1">
              <a:lnSpc>
                <a:spcPct val="90000"/>
              </a:lnSpc>
              <a:spcBef>
                <a:spcPct val="0"/>
              </a:spcBef>
              <a:buClrTx/>
              <a:defRPr/>
            </a:pPr>
            <a:endParaRPr lang="nb-NO" altLang="nb-NO" sz="2000" dirty="0">
              <a:solidFill>
                <a:schemeClr val="tx1"/>
              </a:solidFill>
              <a:latin typeface="Arial" panose="020B0604020202020204" pitchFamily="34" charset="0"/>
            </a:endParaRPr>
          </a:p>
          <a:p>
            <a:pPr eaLnBrk="1" hangingPunct="1">
              <a:lnSpc>
                <a:spcPct val="90000"/>
              </a:lnSpc>
              <a:spcBef>
                <a:spcPct val="0"/>
              </a:spcBef>
              <a:buClrTx/>
              <a:defRPr/>
            </a:pPr>
            <a:r>
              <a:rPr lang="nb-NO" altLang="nb-NO" sz="2000" dirty="0">
                <a:solidFill>
                  <a:schemeClr val="tx1"/>
                </a:solidFill>
                <a:latin typeface="Arial" panose="020B0604020202020204" pitchFamily="34" charset="0"/>
              </a:rPr>
              <a:t>Bedre bemanning kveld/natt asylmottak, bedre sikkerhet</a:t>
            </a:r>
          </a:p>
          <a:p>
            <a:pPr eaLnBrk="1" hangingPunct="1">
              <a:lnSpc>
                <a:spcPct val="90000"/>
              </a:lnSpc>
              <a:spcBef>
                <a:spcPct val="0"/>
              </a:spcBef>
              <a:buClrTx/>
              <a:defRPr/>
            </a:pPr>
            <a:endParaRPr lang="nb-NO" altLang="nb-NO" sz="2000" dirty="0">
              <a:solidFill>
                <a:schemeClr val="tx1"/>
              </a:solidFill>
              <a:latin typeface="Arial" panose="020B0604020202020204" pitchFamily="34" charset="0"/>
            </a:endParaRPr>
          </a:p>
          <a:p>
            <a:pPr eaLnBrk="1" hangingPunct="1">
              <a:lnSpc>
                <a:spcPct val="90000"/>
              </a:lnSpc>
              <a:spcBef>
                <a:spcPct val="0"/>
              </a:spcBef>
              <a:buClrTx/>
              <a:defRPr/>
            </a:pPr>
            <a:r>
              <a:rPr lang="nb-NO" altLang="nb-NO" sz="2000" dirty="0">
                <a:solidFill>
                  <a:schemeClr val="tx1"/>
                </a:solidFill>
                <a:latin typeface="Arial" panose="020B0604020202020204" pitchFamily="34" charset="0"/>
              </a:rPr>
              <a:t>Mulighet for barnehage</a:t>
            </a:r>
          </a:p>
          <a:p>
            <a:pPr eaLnBrk="1" hangingPunct="1">
              <a:lnSpc>
                <a:spcPct val="90000"/>
              </a:lnSpc>
              <a:spcBef>
                <a:spcPct val="0"/>
              </a:spcBef>
              <a:buClrTx/>
              <a:defRPr/>
            </a:pPr>
            <a:endParaRPr lang="nb-NO" altLang="nb-NO" sz="2000" dirty="0">
              <a:solidFill>
                <a:schemeClr val="tx1"/>
              </a:solidFill>
              <a:latin typeface="Arial" panose="020B0604020202020204" pitchFamily="34" charset="0"/>
            </a:endParaRPr>
          </a:p>
          <a:p>
            <a:pPr eaLnBrk="1" hangingPunct="1">
              <a:lnSpc>
                <a:spcPct val="90000"/>
              </a:lnSpc>
              <a:spcBef>
                <a:spcPct val="0"/>
              </a:spcBef>
              <a:buClrTx/>
              <a:defRPr/>
            </a:pPr>
            <a:r>
              <a:rPr lang="nb-NO" altLang="nb-NO" sz="2000" dirty="0">
                <a:solidFill>
                  <a:schemeClr val="tx1"/>
                </a:solidFill>
                <a:latin typeface="Arial" panose="020B0604020202020204" pitchFamily="34" charset="0"/>
              </a:rPr>
              <a:t>Tilrettelagt undervisning på skolen og styrke morsmålsopplæring</a:t>
            </a:r>
          </a:p>
          <a:p>
            <a:pPr eaLnBrk="1" hangingPunct="1">
              <a:lnSpc>
                <a:spcPct val="90000"/>
              </a:lnSpc>
              <a:spcBef>
                <a:spcPct val="0"/>
              </a:spcBef>
              <a:buClrTx/>
              <a:defRPr/>
            </a:pPr>
            <a:endParaRPr lang="nb-NO" altLang="nb-NO" sz="2000" i="1" dirty="0">
              <a:solidFill>
                <a:schemeClr val="tx1"/>
              </a:solidFill>
              <a:latin typeface="Arial" panose="020B0604020202020204" pitchFamily="34" charset="0"/>
            </a:endParaRPr>
          </a:p>
          <a:p>
            <a:pPr eaLnBrk="1" hangingPunct="1">
              <a:lnSpc>
                <a:spcPct val="90000"/>
              </a:lnSpc>
              <a:spcBef>
                <a:spcPct val="0"/>
              </a:spcBef>
              <a:buClrTx/>
              <a:defRPr/>
            </a:pPr>
            <a:r>
              <a:rPr lang="nb-NO" altLang="nb-NO" sz="2000" dirty="0">
                <a:solidFill>
                  <a:schemeClr val="tx1"/>
                </a:solidFill>
                <a:latin typeface="Arial" panose="020B0604020202020204" pitchFamily="34" charset="0"/>
              </a:rPr>
              <a:t>Mulighet for mestring og å møte jevnaldrende </a:t>
            </a:r>
          </a:p>
          <a:p>
            <a:pPr eaLnBrk="1" hangingPunct="1">
              <a:lnSpc>
                <a:spcPct val="90000"/>
              </a:lnSpc>
              <a:spcBef>
                <a:spcPct val="0"/>
              </a:spcBef>
              <a:buClrTx/>
              <a:defRPr/>
            </a:pPr>
            <a:endParaRPr lang="nb-NO" altLang="nb-NO" sz="2000" dirty="0">
              <a:solidFill>
                <a:schemeClr val="tx1"/>
              </a:solidFill>
              <a:latin typeface="Arial" panose="020B0604020202020204" pitchFamily="34" charset="0"/>
            </a:endParaRPr>
          </a:p>
          <a:p>
            <a:pPr eaLnBrk="1" hangingPunct="1">
              <a:lnSpc>
                <a:spcPct val="90000"/>
              </a:lnSpc>
              <a:spcBef>
                <a:spcPct val="0"/>
              </a:spcBef>
              <a:buClrTx/>
              <a:defRPr/>
            </a:pPr>
            <a:r>
              <a:rPr lang="nb-NO" altLang="nb-NO" sz="2000" dirty="0">
                <a:solidFill>
                  <a:schemeClr val="tx1"/>
                </a:solidFill>
                <a:latin typeface="Arial" panose="020B0604020202020204" pitchFamily="34" charset="0"/>
                <a:cs typeface="Arial" panose="020B0604020202020204" pitchFamily="34" charset="0"/>
              </a:rPr>
              <a:t>Støtte og veiledning til foreldre</a:t>
            </a:r>
          </a:p>
          <a:p>
            <a:pPr lvl="1">
              <a:buNone/>
            </a:pPr>
            <a:endParaRPr lang="nb-NO" altLang="nb-NO" dirty="0"/>
          </a:p>
          <a:p>
            <a:pPr eaLnBrk="1" hangingPunct="1">
              <a:lnSpc>
                <a:spcPct val="90000"/>
              </a:lnSpc>
              <a:spcBef>
                <a:spcPct val="0"/>
              </a:spcBef>
              <a:buClrTx/>
              <a:defRPr/>
            </a:pPr>
            <a:endParaRPr lang="nb-NO" altLang="nb-NO" sz="2400" dirty="0">
              <a:solidFill>
                <a:schemeClr val="tx1"/>
              </a:solidFill>
              <a:latin typeface="Arial" panose="020B0604020202020204" pitchFamily="34" charset="0"/>
            </a:endParaRPr>
          </a:p>
          <a:p>
            <a:pPr eaLnBrk="1" hangingPunct="1">
              <a:lnSpc>
                <a:spcPct val="90000"/>
              </a:lnSpc>
              <a:spcBef>
                <a:spcPct val="0"/>
              </a:spcBef>
              <a:buClrTx/>
              <a:defRPr/>
            </a:pPr>
            <a:endParaRPr lang="nb-NO" altLang="nb-NO" sz="2400" i="1" dirty="0">
              <a:solidFill>
                <a:schemeClr val="tx1"/>
              </a:solidFill>
              <a:latin typeface="Arial" panose="020B0604020202020204" pitchFamily="34" charset="0"/>
            </a:endParaRPr>
          </a:p>
          <a:p>
            <a:pPr marL="0" indent="0">
              <a:lnSpc>
                <a:spcPct val="90000"/>
              </a:lnSpc>
              <a:spcBef>
                <a:spcPct val="0"/>
              </a:spcBef>
              <a:buClrTx/>
              <a:buNone/>
              <a:defRPr/>
            </a:pPr>
            <a:endParaRPr lang="nb-NO" altLang="nb-NO" sz="2000" dirty="0">
              <a:solidFill>
                <a:schemeClr val="tx1"/>
              </a:solidFill>
              <a:latin typeface="Arial" panose="020B0604020202020204" pitchFamily="34" charset="0"/>
            </a:endParaRPr>
          </a:p>
        </p:txBody>
      </p:sp>
      <p:sp>
        <p:nvSpPr>
          <p:cNvPr id="24579" name="Rektangel 1">
            <a:extLst>
              <a:ext uri="{FF2B5EF4-FFF2-40B4-BE49-F238E27FC236}">
                <a16:creationId xmlns:a16="http://schemas.microsoft.com/office/drawing/2014/main" id="{EFB1E762-FE35-4022-89DF-C7655D850043}"/>
              </a:ext>
            </a:extLst>
          </p:cNvPr>
          <p:cNvSpPr>
            <a:spLocks noChangeArrowheads="1"/>
          </p:cNvSpPr>
          <p:nvPr/>
        </p:nvSpPr>
        <p:spPr bwMode="auto">
          <a:xfrm>
            <a:off x="2063751" y="1026128"/>
            <a:ext cx="7127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defRPr/>
            </a:pPr>
            <a:r>
              <a:rPr lang="nb-NO" altLang="nb-NO" sz="3600" dirty="0">
                <a:solidFill>
                  <a:srgbClr val="FF0000"/>
                </a:solidFill>
                <a:latin typeface="+mj-lt"/>
              </a:rPr>
              <a:t>Hvordan forebygge vansker?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CC24B7BC-2C8F-4C98-B979-F3A6D37E9B44}"/>
              </a:ext>
            </a:extLst>
          </p:cNvPr>
          <p:cNvSpPr>
            <a:spLocks noGrp="1"/>
          </p:cNvSpPr>
          <p:nvPr>
            <p:ph idx="1"/>
          </p:nvPr>
        </p:nvSpPr>
        <p:spPr>
          <a:xfrm>
            <a:off x="1966913" y="2043113"/>
            <a:ext cx="7772400" cy="4114800"/>
          </a:xfrm>
        </p:spPr>
        <p:txBody>
          <a:bodyPr/>
          <a:lstStyle/>
          <a:p>
            <a:pPr marL="109728" indent="0">
              <a:buNone/>
              <a:defRPr/>
            </a:pPr>
            <a:endParaRPr lang="nb-NO" dirty="0"/>
          </a:p>
          <a:p>
            <a:pPr marL="0" indent="0">
              <a:buNone/>
              <a:defRPr/>
            </a:pPr>
            <a:r>
              <a:rPr lang="nb-NO" dirty="0"/>
              <a:t>Trygging</a:t>
            </a:r>
          </a:p>
          <a:p>
            <a:pPr marL="0" indent="0">
              <a:buNone/>
              <a:defRPr/>
            </a:pPr>
            <a:endParaRPr lang="nb-NO" dirty="0"/>
          </a:p>
          <a:p>
            <a:pPr lvl="1">
              <a:defRPr/>
            </a:pPr>
            <a:r>
              <a:rPr lang="nb-NO" dirty="0"/>
              <a:t>Følgeperson</a:t>
            </a:r>
          </a:p>
          <a:p>
            <a:pPr lvl="1">
              <a:defRPr/>
            </a:pPr>
            <a:r>
              <a:rPr lang="nb-NO" dirty="0"/>
              <a:t>Arena</a:t>
            </a:r>
          </a:p>
          <a:p>
            <a:pPr lvl="1">
              <a:defRPr/>
            </a:pPr>
            <a:r>
              <a:rPr lang="nb-NO" dirty="0"/>
              <a:t>Kontekst</a:t>
            </a:r>
          </a:p>
          <a:p>
            <a:pPr lvl="1">
              <a:defRPr/>
            </a:pPr>
            <a:r>
              <a:rPr lang="nb-NO" dirty="0"/>
              <a:t>Taushetsplikt</a:t>
            </a:r>
          </a:p>
          <a:p>
            <a:pPr lvl="1">
              <a:defRPr/>
            </a:pPr>
            <a:endParaRPr lang="nb-NO" dirty="0"/>
          </a:p>
          <a:p>
            <a:pPr lvl="1" algn="r">
              <a:buFontTx/>
              <a:buNone/>
              <a:defRPr/>
            </a:pPr>
            <a:r>
              <a:rPr lang="nb-NO" altLang="nb-NO" sz="1400" dirty="0"/>
              <a:t>MC Borchgrevink</a:t>
            </a:r>
          </a:p>
          <a:p>
            <a:pPr lvl="1">
              <a:buFontTx/>
              <a:buNone/>
              <a:defRPr/>
            </a:pPr>
            <a:endParaRPr lang="nb-NO" dirty="0"/>
          </a:p>
          <a:p>
            <a:pPr lvl="1">
              <a:defRPr/>
            </a:pPr>
            <a:endParaRPr lang="nb-NO" dirty="0"/>
          </a:p>
          <a:p>
            <a:pPr>
              <a:defRPr/>
            </a:pPr>
            <a:endParaRPr lang="nb-NO" dirty="0"/>
          </a:p>
        </p:txBody>
      </p:sp>
      <p:sp>
        <p:nvSpPr>
          <p:cNvPr id="86019" name="Tittel 2">
            <a:extLst>
              <a:ext uri="{FF2B5EF4-FFF2-40B4-BE49-F238E27FC236}">
                <a16:creationId xmlns:a16="http://schemas.microsoft.com/office/drawing/2014/main" id="{04046E1A-4BC4-44B7-81A1-48C888A17294}"/>
              </a:ext>
            </a:extLst>
          </p:cNvPr>
          <p:cNvSpPr>
            <a:spLocks noGrp="1" noChangeArrowheads="1"/>
          </p:cNvSpPr>
          <p:nvPr>
            <p:ph type="title"/>
          </p:nvPr>
        </p:nvSpPr>
        <p:spPr>
          <a:xfrm>
            <a:off x="1847850" y="1052513"/>
            <a:ext cx="7772400" cy="990600"/>
          </a:xfrm>
        </p:spPr>
        <p:txBody>
          <a:bodyPr/>
          <a:lstStyle/>
          <a:p>
            <a:r>
              <a:rPr lang="nb-NO" altLang="nb-NO" sz="3200" dirty="0">
                <a:solidFill>
                  <a:srgbClr val="FF0000"/>
                </a:solidFill>
              </a:rPr>
              <a:t>Hvordan møte dem på en god måte?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25E37D7-23CA-4226-8009-C10F0A7EC237}"/>
              </a:ext>
            </a:extLst>
          </p:cNvPr>
          <p:cNvSpPr>
            <a:spLocks noGrp="1" noChangeArrowheads="1"/>
          </p:cNvSpPr>
          <p:nvPr>
            <p:ph type="title"/>
          </p:nvPr>
        </p:nvSpPr>
        <p:spPr>
          <a:xfrm>
            <a:off x="2082800" y="1125539"/>
            <a:ext cx="7126288" cy="790575"/>
          </a:xfrm>
        </p:spPr>
        <p:txBody>
          <a:bodyPr vert="horz" lIns="90770" tIns="44640" rIns="90770" bIns="44640" rtlCol="0" anchor="ctr">
            <a:normAutofit/>
          </a:bodyPr>
          <a:lstStyle/>
          <a:p>
            <a:pPr>
              <a:defRPr/>
            </a:pPr>
            <a:r>
              <a:rPr altLang="nb-NO" dirty="0">
                <a:solidFill>
                  <a:srgbClr val="FF0000"/>
                </a:solidFill>
              </a:rPr>
              <a:t>Fremme trygghet</a:t>
            </a:r>
          </a:p>
        </p:txBody>
      </p:sp>
      <p:sp>
        <p:nvSpPr>
          <p:cNvPr id="108547" name="Rectangle 3">
            <a:extLst>
              <a:ext uri="{FF2B5EF4-FFF2-40B4-BE49-F238E27FC236}">
                <a16:creationId xmlns:a16="http://schemas.microsoft.com/office/drawing/2014/main" id="{BA29FEC4-4A94-487A-B90A-493C9A4A56FB}"/>
              </a:ext>
            </a:extLst>
          </p:cNvPr>
          <p:cNvSpPr>
            <a:spLocks noGrp="1" noChangeArrowheads="1"/>
          </p:cNvSpPr>
          <p:nvPr>
            <p:ph idx="1"/>
          </p:nvPr>
        </p:nvSpPr>
        <p:spPr>
          <a:xfrm>
            <a:off x="2063751" y="2357438"/>
            <a:ext cx="8143875" cy="4500562"/>
          </a:xfrm>
        </p:spPr>
        <p:txBody>
          <a:bodyPr vert="horz" lIns="90770" tIns="44640" rIns="90770" bIns="44640" rtlCol="0">
            <a:normAutofit/>
          </a:bodyPr>
          <a:lstStyle/>
          <a:p>
            <a:pPr defTabSz="904875">
              <a:spcAft>
                <a:spcPct val="45000"/>
              </a:spcAft>
            </a:pPr>
            <a:r>
              <a:rPr altLang="nb-NO" sz="2400"/>
              <a:t>Hjelp barn/unge til å bli kjent på stedet/skolen.</a:t>
            </a:r>
          </a:p>
          <a:p>
            <a:pPr defTabSz="904875">
              <a:spcAft>
                <a:spcPct val="45000"/>
              </a:spcAft>
            </a:pPr>
            <a:r>
              <a:rPr altLang="nb-NO" sz="2400"/>
              <a:t>Gi dem kontroll over det som er mulig for dem å ha kontroll over.  </a:t>
            </a:r>
          </a:p>
          <a:p>
            <a:pPr defTabSz="904875">
              <a:spcAft>
                <a:spcPct val="45000"/>
              </a:spcAft>
            </a:pPr>
            <a:r>
              <a:rPr altLang="nb-NO" sz="2400"/>
              <a:t>La dem vite hva som skal skje fortløpende.</a:t>
            </a:r>
          </a:p>
          <a:p>
            <a:pPr defTabSz="904875">
              <a:spcAft>
                <a:spcPct val="45000"/>
              </a:spcAft>
            </a:pPr>
            <a:r>
              <a:rPr altLang="nb-NO" sz="2400"/>
              <a:t>Se og verdsett dem for den de er.</a:t>
            </a:r>
          </a:p>
          <a:p>
            <a:pPr defTabSz="904875">
              <a:spcAft>
                <a:spcPct val="45000"/>
              </a:spcAft>
            </a:pPr>
            <a:r>
              <a:rPr altLang="nb-NO" sz="2400"/>
              <a:t>Hjelp dem å opprettholde en følelse av tilhørighet til og kontinuitet med fortiden.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fade">
                                      <p:cBhvr>
                                        <p:cTn id="7" dur="500"/>
                                        <p:tgtEl>
                                          <p:spTgt spid="1085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8547">
                                            <p:txEl>
                                              <p:pRg st="1" end="1"/>
                                            </p:txEl>
                                          </p:spTgt>
                                        </p:tgtEl>
                                        <p:attrNameLst>
                                          <p:attrName>style.visibility</p:attrName>
                                        </p:attrNameLst>
                                      </p:cBhvr>
                                      <p:to>
                                        <p:strVal val="visible"/>
                                      </p:to>
                                    </p:set>
                                    <p:animEffect transition="in" filter="fade">
                                      <p:cBhvr>
                                        <p:cTn id="12" dur="500"/>
                                        <p:tgtEl>
                                          <p:spTgt spid="1085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8547">
                                            <p:txEl>
                                              <p:pRg st="2" end="2"/>
                                            </p:txEl>
                                          </p:spTgt>
                                        </p:tgtEl>
                                        <p:attrNameLst>
                                          <p:attrName>style.visibility</p:attrName>
                                        </p:attrNameLst>
                                      </p:cBhvr>
                                      <p:to>
                                        <p:strVal val="visible"/>
                                      </p:to>
                                    </p:set>
                                    <p:animEffect transition="in" filter="fade">
                                      <p:cBhvr>
                                        <p:cTn id="17" dur="500"/>
                                        <p:tgtEl>
                                          <p:spTgt spid="1085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8547">
                                            <p:txEl>
                                              <p:pRg st="3" end="3"/>
                                            </p:txEl>
                                          </p:spTgt>
                                        </p:tgtEl>
                                        <p:attrNameLst>
                                          <p:attrName>style.visibility</p:attrName>
                                        </p:attrNameLst>
                                      </p:cBhvr>
                                      <p:to>
                                        <p:strVal val="visible"/>
                                      </p:to>
                                    </p:set>
                                    <p:animEffect transition="in" filter="fade">
                                      <p:cBhvr>
                                        <p:cTn id="22" dur="500"/>
                                        <p:tgtEl>
                                          <p:spTgt spid="1085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08547">
                                            <p:txEl>
                                              <p:pRg st="4" end="4"/>
                                            </p:txEl>
                                          </p:spTgt>
                                        </p:tgtEl>
                                        <p:attrNameLst>
                                          <p:attrName>style.visibility</p:attrName>
                                        </p:attrNameLst>
                                      </p:cBhvr>
                                      <p:to>
                                        <p:strVal val="visible"/>
                                      </p:to>
                                    </p:set>
                                    <p:animEffect transition="in" filter="fade">
                                      <p:cBhvr>
                                        <p:cTn id="27" dur="500"/>
                                        <p:tgtEl>
                                          <p:spTgt spid="1085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tel 1">
            <a:extLst>
              <a:ext uri="{FF2B5EF4-FFF2-40B4-BE49-F238E27FC236}">
                <a16:creationId xmlns:a16="http://schemas.microsoft.com/office/drawing/2014/main" id="{B08F7C17-4283-4D89-8165-CF91937F9047}"/>
              </a:ext>
            </a:extLst>
          </p:cNvPr>
          <p:cNvSpPr>
            <a:spLocks noGrp="1" noChangeArrowheads="1"/>
          </p:cNvSpPr>
          <p:nvPr>
            <p:ph type="title"/>
          </p:nvPr>
        </p:nvSpPr>
        <p:spPr>
          <a:xfrm>
            <a:off x="1879600" y="747714"/>
            <a:ext cx="7920038" cy="1323975"/>
          </a:xfrm>
        </p:spPr>
        <p:txBody>
          <a:bodyPr/>
          <a:lstStyle/>
          <a:p>
            <a:r>
              <a:rPr lang="nb-NO" altLang="nb-NO" sz="3200" dirty="0">
                <a:solidFill>
                  <a:srgbClr val="FF0000"/>
                </a:solidFill>
              </a:rPr>
              <a:t>Hvordan få til god læring og relasjon med elever på skolen?</a:t>
            </a:r>
          </a:p>
        </p:txBody>
      </p:sp>
      <p:sp>
        <p:nvSpPr>
          <p:cNvPr id="59395" name="Plassholder for innhold 2">
            <a:extLst>
              <a:ext uri="{FF2B5EF4-FFF2-40B4-BE49-F238E27FC236}">
                <a16:creationId xmlns:a16="http://schemas.microsoft.com/office/drawing/2014/main" id="{4468EF1D-9445-41E1-8CA2-C260977B7B27}"/>
              </a:ext>
            </a:extLst>
          </p:cNvPr>
          <p:cNvSpPr>
            <a:spLocks noGrp="1" noChangeArrowheads="1"/>
          </p:cNvSpPr>
          <p:nvPr>
            <p:ph idx="1"/>
          </p:nvPr>
        </p:nvSpPr>
        <p:spPr>
          <a:xfrm>
            <a:off x="1879600" y="2071689"/>
            <a:ext cx="8280400" cy="4537075"/>
          </a:xfrm>
        </p:spPr>
        <p:txBody>
          <a:bodyPr/>
          <a:lstStyle/>
          <a:p>
            <a:endParaRPr lang="nb-NO" altLang="nb-NO" sz="2400" b="1" dirty="0"/>
          </a:p>
          <a:p>
            <a:r>
              <a:rPr lang="nb-NO" altLang="nb-NO" sz="2400" dirty="0"/>
              <a:t>Kunnskap om mestring og ressurser </a:t>
            </a:r>
            <a:r>
              <a:rPr lang="nb-NO" altLang="nb-NO" sz="1800" dirty="0"/>
              <a:t>(bl.a. språk, kognitive ferdigheter, konsentrasjonsevne) </a:t>
            </a:r>
          </a:p>
          <a:p>
            <a:endParaRPr lang="nb-NO" altLang="nb-NO" sz="2000" dirty="0"/>
          </a:p>
          <a:p>
            <a:r>
              <a:rPr lang="nb-NO" altLang="nb-NO" sz="2400" dirty="0"/>
              <a:t>Kunnskap om evt. kognitive el. psykiske vansker og spesielle behov</a:t>
            </a:r>
          </a:p>
          <a:p>
            <a:pPr>
              <a:buFontTx/>
              <a:buNone/>
            </a:pPr>
            <a:r>
              <a:rPr lang="nb-NO" altLang="nb-NO" sz="2000" dirty="0"/>
              <a:t>    </a:t>
            </a:r>
            <a:r>
              <a:rPr lang="nb-NO" altLang="nb-NO" sz="1800" dirty="0"/>
              <a:t>Bl.a. behov for pauser? Gå ut? Kontakt/omsorg? Utredning? mer individuell tilrettelegging slik at eleven er innenfor toleransevinduet?</a:t>
            </a:r>
          </a:p>
          <a:p>
            <a:endParaRPr lang="nb-NO" altLang="nb-NO" sz="2400" b="1" dirty="0"/>
          </a:p>
          <a:p>
            <a:r>
              <a:rPr lang="nb-NO" altLang="nb-NO" sz="2400" dirty="0"/>
              <a:t>Kunnskap om triggere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tel 1">
            <a:extLst>
              <a:ext uri="{FF2B5EF4-FFF2-40B4-BE49-F238E27FC236}">
                <a16:creationId xmlns:a16="http://schemas.microsoft.com/office/drawing/2014/main" id="{57EA0055-3BFB-4530-ADCC-58B818DA7E09}"/>
              </a:ext>
            </a:extLst>
          </p:cNvPr>
          <p:cNvSpPr>
            <a:spLocks noGrp="1" noChangeArrowheads="1"/>
          </p:cNvSpPr>
          <p:nvPr>
            <p:ph type="title"/>
          </p:nvPr>
        </p:nvSpPr>
        <p:spPr>
          <a:xfrm>
            <a:off x="1981200" y="981075"/>
            <a:ext cx="7772400" cy="990600"/>
          </a:xfrm>
        </p:spPr>
        <p:txBody>
          <a:bodyPr>
            <a:normAutofit fontScale="90000"/>
          </a:bodyPr>
          <a:lstStyle/>
          <a:p>
            <a:r>
              <a:rPr lang="nb-NO" altLang="nb-NO" dirty="0">
                <a:solidFill>
                  <a:srgbClr val="FF0000"/>
                </a:solidFill>
              </a:rPr>
              <a:t>Kultursensitivitet i møte med barn og foreldre</a:t>
            </a:r>
            <a:endParaRPr lang="en-US" altLang="nb-NO" dirty="0">
              <a:solidFill>
                <a:srgbClr val="FF0000"/>
              </a:solidFill>
            </a:endParaRPr>
          </a:p>
        </p:txBody>
      </p:sp>
      <p:sp>
        <p:nvSpPr>
          <p:cNvPr id="104452" name="object 3">
            <a:extLst>
              <a:ext uri="{FF2B5EF4-FFF2-40B4-BE49-F238E27FC236}">
                <a16:creationId xmlns:a16="http://schemas.microsoft.com/office/drawing/2014/main" id="{1FFC8DE1-69F5-4595-9B6B-B17C2B4B596B}"/>
              </a:ext>
            </a:extLst>
          </p:cNvPr>
          <p:cNvSpPr txBox="1">
            <a:spLocks noChangeArrowheads="1"/>
          </p:cNvSpPr>
          <p:nvPr/>
        </p:nvSpPr>
        <p:spPr bwMode="auto">
          <a:xfrm>
            <a:off x="1981200" y="2205038"/>
            <a:ext cx="6269421" cy="418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9525" rIns="0" bIns="0">
            <a:spAutoFit/>
          </a:bodyPr>
          <a:lstStyle>
            <a:lvl1pPr marL="95250">
              <a:spcBef>
                <a:spcPct val="20000"/>
              </a:spcBef>
              <a:buClr>
                <a:srgbClr val="FF2525"/>
              </a:buClr>
              <a:buChar char="•"/>
              <a:defRPr sz="2200">
                <a:solidFill>
                  <a:schemeClr val="folHlink"/>
                </a:solidFill>
                <a:latin typeface="Verdana" panose="020B0604030504040204" pitchFamily="34" charset="0"/>
                <a:ea typeface="ＭＳ Ｐゴシック" panose="020B0600070205080204" pitchFamily="34" charset="-128"/>
              </a:defRPr>
            </a:lvl1pPr>
            <a:lvl2pPr marL="685800" indent="-228600">
              <a:spcBef>
                <a:spcPct val="20000"/>
              </a:spcBef>
              <a:buClr>
                <a:srgbClr val="FF2525"/>
              </a:buClr>
              <a:buChar char="•"/>
              <a:defRPr sz="2000">
                <a:solidFill>
                  <a:schemeClr val="folHlink"/>
                </a:solidFill>
                <a:latin typeface="Verdana" panose="020B0604030504040204" pitchFamily="34" charset="0"/>
                <a:ea typeface="ＭＳ Ｐゴシック" panose="020B0600070205080204" pitchFamily="34" charset="-128"/>
              </a:defRPr>
            </a:lvl2pPr>
            <a:lvl3pPr marL="1143000" indent="-228600">
              <a:spcBef>
                <a:spcPct val="20000"/>
              </a:spcBef>
              <a:buClr>
                <a:srgbClr val="FF2525"/>
              </a:buClr>
              <a:buChar char="•"/>
              <a:defRPr>
                <a:solidFill>
                  <a:schemeClr val="folHlink"/>
                </a:solidFill>
                <a:latin typeface="Verdana" panose="020B0604030504040204" pitchFamily="34" charset="0"/>
                <a:ea typeface="ＭＳ Ｐゴシック" panose="020B0600070205080204" pitchFamily="34" charset="-128"/>
              </a:defRPr>
            </a:lvl3pPr>
            <a:lvl4pPr marL="1600200" indent="-228600">
              <a:spcBef>
                <a:spcPct val="20000"/>
              </a:spcBef>
              <a:buClr>
                <a:srgbClr val="FF2525"/>
              </a:buClr>
              <a:buChar char="•"/>
              <a:defRPr sz="1600">
                <a:solidFill>
                  <a:schemeClr val="folHlink"/>
                </a:solidFill>
                <a:latin typeface="Verdana" panose="020B0604030504040204" pitchFamily="34" charset="0"/>
                <a:ea typeface="ＭＳ Ｐゴシック" panose="020B0600070205080204" pitchFamily="34" charset="-128"/>
              </a:defRPr>
            </a:lvl4pPr>
            <a:lvl5pPr marL="2057400" indent="-228600">
              <a:spcBef>
                <a:spcPct val="20000"/>
              </a:spcBef>
              <a:buClr>
                <a:srgbClr val="FF2525"/>
              </a:buClr>
              <a:buChar char="•"/>
              <a:defRPr sz="1600">
                <a:solidFill>
                  <a:schemeClr val="folHlink"/>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9pPr>
          </a:lstStyle>
          <a:p>
            <a:pPr>
              <a:lnSpc>
                <a:spcPct val="90000"/>
              </a:lnSpc>
              <a:spcBef>
                <a:spcPts val="75"/>
              </a:spcBef>
              <a:buClrTx/>
              <a:buNone/>
            </a:pPr>
            <a:endParaRPr lang="nb-NO" altLang="nb-NO" sz="1600" dirty="0">
              <a:solidFill>
                <a:srgbClr val="52534D"/>
              </a:solidFill>
            </a:endParaRPr>
          </a:p>
          <a:p>
            <a:pPr>
              <a:lnSpc>
                <a:spcPct val="90000"/>
              </a:lnSpc>
              <a:spcBef>
                <a:spcPts val="75"/>
              </a:spcBef>
              <a:buClrTx/>
            </a:pPr>
            <a:r>
              <a:rPr lang="nb-NO" altLang="nb-NO" sz="1600" dirty="0">
                <a:solidFill>
                  <a:srgbClr val="52534D"/>
                </a:solidFill>
              </a:rPr>
              <a:t>Søk faktakunnskap for å forstå og lære.</a:t>
            </a:r>
            <a:br>
              <a:rPr lang="nb-NO" altLang="nb-NO" sz="1800" dirty="0">
                <a:solidFill>
                  <a:srgbClr val="52534D"/>
                </a:solidFill>
              </a:rPr>
            </a:br>
            <a:r>
              <a:rPr lang="nb-NO" altLang="nb-NO" sz="1500" dirty="0">
                <a:solidFill>
                  <a:srgbClr val="52534D"/>
                </a:solidFill>
              </a:rPr>
              <a:t>(geografi, religion, etnisitet, samfunn, språk, konflikter, </a:t>
            </a:r>
            <a:br>
              <a:rPr lang="nb-NO" altLang="nb-NO" sz="1500" dirty="0">
                <a:solidFill>
                  <a:srgbClr val="52534D"/>
                </a:solidFill>
              </a:rPr>
            </a:br>
            <a:r>
              <a:rPr lang="nb-NO" altLang="nb-NO" sz="1500" dirty="0">
                <a:solidFill>
                  <a:srgbClr val="52534D"/>
                </a:solidFill>
              </a:rPr>
              <a:t>merkedager, med flere)</a:t>
            </a:r>
            <a:br>
              <a:rPr lang="nb-NO" altLang="nb-NO" sz="1500" dirty="0">
                <a:solidFill>
                  <a:srgbClr val="52534D"/>
                </a:solidFill>
              </a:rPr>
            </a:br>
            <a:endParaRPr lang="nb-NO" altLang="nb-NO" sz="1500" dirty="0">
              <a:solidFill>
                <a:srgbClr val="52534D"/>
              </a:solidFill>
            </a:endParaRPr>
          </a:p>
          <a:p>
            <a:pPr>
              <a:lnSpc>
                <a:spcPct val="90000"/>
              </a:lnSpc>
              <a:spcBef>
                <a:spcPts val="75"/>
              </a:spcBef>
              <a:buClrTx/>
            </a:pPr>
            <a:r>
              <a:rPr lang="nb-NO" altLang="nb-NO" sz="1500" dirty="0">
                <a:solidFill>
                  <a:srgbClr val="52534D"/>
                </a:solidFill>
              </a:rPr>
              <a:t>Vær bevisst på egne verdier, normer og holdninger</a:t>
            </a:r>
            <a:br>
              <a:rPr lang="nb-NO" altLang="nb-NO" sz="1500" dirty="0">
                <a:solidFill>
                  <a:srgbClr val="52534D"/>
                </a:solidFill>
              </a:rPr>
            </a:br>
            <a:endParaRPr lang="nb-NO" altLang="nb-NO" sz="1500" dirty="0">
              <a:solidFill>
                <a:srgbClr val="52534D"/>
              </a:solidFill>
            </a:endParaRPr>
          </a:p>
          <a:p>
            <a:pPr>
              <a:lnSpc>
                <a:spcPct val="90000"/>
              </a:lnSpc>
              <a:spcBef>
                <a:spcPts val="75"/>
              </a:spcBef>
              <a:buClrTx/>
            </a:pPr>
            <a:r>
              <a:rPr lang="nb-NO" altLang="nb-NO" sz="1500" dirty="0">
                <a:solidFill>
                  <a:srgbClr val="52534D"/>
                </a:solidFill>
              </a:rPr>
              <a:t>Vær nysgjerrig på andres oppfatning og forståelse av verden (spør med undring, ikke moraliser)</a:t>
            </a:r>
          </a:p>
          <a:p>
            <a:pPr>
              <a:lnSpc>
                <a:spcPct val="90000"/>
              </a:lnSpc>
              <a:spcBef>
                <a:spcPts val="75"/>
              </a:spcBef>
              <a:buClrTx/>
            </a:pPr>
            <a:endParaRPr lang="nb-NO" altLang="nb-NO" sz="1500" dirty="0">
              <a:solidFill>
                <a:srgbClr val="52534D"/>
              </a:solidFill>
            </a:endParaRPr>
          </a:p>
          <a:p>
            <a:pPr>
              <a:lnSpc>
                <a:spcPct val="90000"/>
              </a:lnSpc>
              <a:spcBef>
                <a:spcPts val="75"/>
              </a:spcBef>
              <a:buClrTx/>
            </a:pPr>
            <a:r>
              <a:rPr lang="nb-NO" altLang="nb-NO" sz="1500" dirty="0">
                <a:solidFill>
                  <a:srgbClr val="52534D"/>
                </a:solidFill>
              </a:rPr>
              <a:t>Bruk tolk, på en hensynsfull og hensiktsmessig måte</a:t>
            </a:r>
            <a:br>
              <a:rPr lang="nb-NO" altLang="nb-NO" sz="1500" dirty="0">
                <a:solidFill>
                  <a:srgbClr val="52534D"/>
                </a:solidFill>
              </a:rPr>
            </a:br>
            <a:endParaRPr lang="nb-NO" altLang="nb-NO" sz="1500" dirty="0">
              <a:solidFill>
                <a:srgbClr val="52534D"/>
              </a:solidFill>
            </a:endParaRPr>
          </a:p>
          <a:p>
            <a:pPr>
              <a:lnSpc>
                <a:spcPct val="90000"/>
              </a:lnSpc>
              <a:spcBef>
                <a:spcPts val="75"/>
              </a:spcBef>
              <a:buClrTx/>
            </a:pPr>
            <a:r>
              <a:rPr lang="nb-NO" altLang="nb-NO" sz="1500" dirty="0">
                <a:solidFill>
                  <a:srgbClr val="52534D"/>
                </a:solidFill>
              </a:rPr>
              <a:t>Morsmålsassistenter (morsmålet er hjertespråket)</a:t>
            </a:r>
          </a:p>
          <a:p>
            <a:pPr>
              <a:lnSpc>
                <a:spcPct val="90000"/>
              </a:lnSpc>
              <a:spcBef>
                <a:spcPts val="75"/>
              </a:spcBef>
              <a:buClrTx/>
            </a:pPr>
            <a:endParaRPr lang="nb-NO" altLang="nb-NO" sz="1500" dirty="0">
              <a:solidFill>
                <a:srgbClr val="52534D"/>
              </a:solidFill>
            </a:endParaRPr>
          </a:p>
          <a:p>
            <a:pPr>
              <a:lnSpc>
                <a:spcPct val="90000"/>
              </a:lnSpc>
              <a:spcBef>
                <a:spcPts val="75"/>
              </a:spcBef>
              <a:buClrTx/>
            </a:pPr>
            <a:r>
              <a:rPr lang="nb-NO" altLang="nb-NO" sz="1500" dirty="0">
                <a:solidFill>
                  <a:srgbClr val="52534D"/>
                </a:solidFill>
              </a:rPr>
              <a:t>Ta hensyn til språklige og læremessige forutsetninger</a:t>
            </a:r>
          </a:p>
          <a:p>
            <a:pPr>
              <a:lnSpc>
                <a:spcPct val="90000"/>
              </a:lnSpc>
              <a:spcBef>
                <a:spcPts val="75"/>
              </a:spcBef>
              <a:buClrTx/>
            </a:pPr>
            <a:endParaRPr lang="nb-NO" altLang="nb-NO" sz="1500" dirty="0">
              <a:solidFill>
                <a:srgbClr val="52534D"/>
              </a:solidFill>
            </a:endParaRPr>
          </a:p>
          <a:p>
            <a:pPr>
              <a:lnSpc>
                <a:spcPct val="90000"/>
              </a:lnSpc>
              <a:spcBef>
                <a:spcPts val="13"/>
              </a:spcBef>
              <a:buClrTx/>
            </a:pPr>
            <a:endParaRPr lang="nb-NO" altLang="nb-NO" sz="2400" dirty="0">
              <a:solidFill>
                <a:schemeClr val="tx1"/>
              </a:solidFill>
            </a:endParaRPr>
          </a:p>
          <a:p>
            <a:pPr>
              <a:lnSpc>
                <a:spcPct val="90000"/>
              </a:lnSpc>
              <a:spcBef>
                <a:spcPts val="1000"/>
              </a:spcBef>
              <a:buClr>
                <a:srgbClr val="FF2424"/>
              </a:buClr>
              <a:buFont typeface="Wingdings" panose="05000000000000000000" pitchFamily="2" charset="2"/>
              <a:buChar char=""/>
            </a:pPr>
            <a:endParaRPr lang="nb-NO" altLang="nb-NO" sz="1800" dirty="0">
              <a:solidFill>
                <a:schemeClr val="tx1"/>
              </a:solidFill>
            </a:endParaRPr>
          </a:p>
        </p:txBody>
      </p:sp>
      <p:pic>
        <p:nvPicPr>
          <p:cNvPr id="4" name="Bilde 3">
            <a:extLst>
              <a:ext uri="{FF2B5EF4-FFF2-40B4-BE49-F238E27FC236}">
                <a16:creationId xmlns:a16="http://schemas.microsoft.com/office/drawing/2014/main" id="{0A53421D-A691-4DE7-A850-8D5BACBC7EA7}"/>
              </a:ext>
            </a:extLst>
          </p:cNvPr>
          <p:cNvPicPr>
            <a:picLocks noChangeAspect="1"/>
          </p:cNvPicPr>
          <p:nvPr/>
        </p:nvPicPr>
        <p:blipFill>
          <a:blip r:embed="rId3"/>
          <a:stretch>
            <a:fillRect/>
          </a:stretch>
        </p:blipFill>
        <p:spPr>
          <a:xfrm>
            <a:off x="8598507" y="2427890"/>
            <a:ext cx="2466732" cy="284830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tel 1">
            <a:extLst>
              <a:ext uri="{FF2B5EF4-FFF2-40B4-BE49-F238E27FC236}">
                <a16:creationId xmlns:a16="http://schemas.microsoft.com/office/drawing/2014/main" id="{DAB7B725-09E0-4EEA-88DC-3FC2CFEF8BF1}"/>
              </a:ext>
            </a:extLst>
          </p:cNvPr>
          <p:cNvSpPr>
            <a:spLocks noGrp="1" noChangeArrowheads="1"/>
          </p:cNvSpPr>
          <p:nvPr>
            <p:ph type="title"/>
          </p:nvPr>
        </p:nvSpPr>
        <p:spPr>
          <a:xfrm>
            <a:off x="2166664" y="691765"/>
            <a:ext cx="7886700" cy="993775"/>
          </a:xfrm>
        </p:spPr>
        <p:txBody>
          <a:bodyPr>
            <a:normAutofit/>
          </a:bodyPr>
          <a:lstStyle/>
          <a:p>
            <a:pPr algn="ctr"/>
            <a:r>
              <a:rPr lang="nb-NO" altLang="nb-NO" dirty="0">
                <a:solidFill>
                  <a:srgbClr val="FF0000"/>
                </a:solidFill>
              </a:rPr>
              <a:t>Forebyggende psykososiale tiltak</a:t>
            </a:r>
          </a:p>
        </p:txBody>
      </p:sp>
      <p:sp>
        <p:nvSpPr>
          <p:cNvPr id="3" name="Plassholder for innhold 2">
            <a:extLst>
              <a:ext uri="{FF2B5EF4-FFF2-40B4-BE49-F238E27FC236}">
                <a16:creationId xmlns:a16="http://schemas.microsoft.com/office/drawing/2014/main" id="{D7761B74-9E91-4FC9-A496-D865ED4B1516}"/>
              </a:ext>
            </a:extLst>
          </p:cNvPr>
          <p:cNvSpPr>
            <a:spLocks noGrp="1"/>
          </p:cNvSpPr>
          <p:nvPr>
            <p:ph idx="1"/>
          </p:nvPr>
        </p:nvSpPr>
        <p:spPr>
          <a:xfrm>
            <a:off x="1934817" y="1986455"/>
            <a:ext cx="5465833" cy="4295075"/>
          </a:xfrm>
        </p:spPr>
        <p:txBody>
          <a:bodyPr>
            <a:normAutofit fontScale="77500" lnSpcReduction="20000"/>
          </a:bodyPr>
          <a:lstStyle/>
          <a:p>
            <a:pPr>
              <a:defRPr/>
            </a:pPr>
            <a:r>
              <a:rPr lang="nb-NO" sz="2300" dirty="0"/>
              <a:t>Tilrettelegging lek og meningsfulle aktiviteter</a:t>
            </a:r>
          </a:p>
          <a:p>
            <a:pPr>
              <a:defRPr/>
            </a:pPr>
            <a:endParaRPr lang="nb-NO" sz="2300" dirty="0"/>
          </a:p>
          <a:p>
            <a:pPr>
              <a:defRPr/>
            </a:pPr>
            <a:r>
              <a:rPr lang="nb-NO" altLang="nb-NO" sz="2300" dirty="0"/>
              <a:t>Stressregulerende øvelser/muligheter</a:t>
            </a:r>
          </a:p>
          <a:p>
            <a:pPr marL="0" indent="0">
              <a:buNone/>
              <a:defRPr/>
            </a:pPr>
            <a:endParaRPr lang="nb-NO" sz="2300" dirty="0"/>
          </a:p>
          <a:p>
            <a:pPr>
              <a:defRPr/>
            </a:pPr>
            <a:r>
              <a:rPr lang="nb-NO" sz="2300" dirty="0" err="1"/>
              <a:t>Resiliensfremmende</a:t>
            </a:r>
            <a:r>
              <a:rPr lang="nb-NO" sz="2300" dirty="0"/>
              <a:t> gruppetiltak</a:t>
            </a:r>
          </a:p>
          <a:p>
            <a:pPr>
              <a:defRPr/>
            </a:pPr>
            <a:endParaRPr lang="nb-NO" sz="2300" dirty="0"/>
          </a:p>
          <a:p>
            <a:pPr>
              <a:defRPr/>
            </a:pPr>
            <a:r>
              <a:rPr lang="nb-NO" sz="2300" dirty="0"/>
              <a:t>Bidra til sammenheng i historien, stolthet egen bakgrunn, feiring høytider</a:t>
            </a:r>
          </a:p>
          <a:p>
            <a:pPr>
              <a:defRPr/>
            </a:pPr>
            <a:endParaRPr lang="nb-NO" sz="2300" dirty="0"/>
          </a:p>
          <a:p>
            <a:pPr>
              <a:defRPr/>
            </a:pPr>
            <a:r>
              <a:rPr lang="nb-NO" sz="2300" dirty="0"/>
              <a:t>Bidra til økt nettverk, bedret livssituasjon og innfridde rettigheter, bl.a. hjelp til å skrive søknader, skrive helseerklæring i asyl- el. gjenforeningssaker  </a:t>
            </a:r>
          </a:p>
          <a:p>
            <a:pPr>
              <a:defRPr/>
            </a:pPr>
            <a:endParaRPr lang="nb-NO" sz="2300" dirty="0"/>
          </a:p>
          <a:p>
            <a:pPr>
              <a:defRPr/>
            </a:pPr>
            <a:r>
              <a:rPr lang="nb-NO" sz="2300" dirty="0"/>
              <a:t>Muligheter for å påvirke egen livssituasjon</a:t>
            </a:r>
          </a:p>
          <a:p>
            <a:pPr>
              <a:defRPr/>
            </a:pPr>
            <a:endParaRPr lang="nb-NO" sz="1800" dirty="0"/>
          </a:p>
        </p:txBody>
      </p:sp>
      <p:pic>
        <p:nvPicPr>
          <p:cNvPr id="108548" name="Bilde 30">
            <a:extLst>
              <a:ext uri="{FF2B5EF4-FFF2-40B4-BE49-F238E27FC236}">
                <a16:creationId xmlns:a16="http://schemas.microsoft.com/office/drawing/2014/main" id="{2A02E67E-83D0-43B3-A6A0-BF1FA05EE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7609" y="1986455"/>
            <a:ext cx="24638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9" name="TekstSylinder 31">
            <a:extLst>
              <a:ext uri="{FF2B5EF4-FFF2-40B4-BE49-F238E27FC236}">
                <a16:creationId xmlns:a16="http://schemas.microsoft.com/office/drawing/2014/main" id="{44F91A26-C4EF-4996-87FD-58D5B4F25E40}"/>
              </a:ext>
            </a:extLst>
          </p:cNvPr>
          <p:cNvSpPr txBox="1">
            <a:spLocks noChangeArrowheads="1"/>
          </p:cNvSpPr>
          <p:nvPr/>
        </p:nvSpPr>
        <p:spPr bwMode="auto">
          <a:xfrm>
            <a:off x="7463152" y="4041284"/>
            <a:ext cx="26527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2525"/>
              </a:buClr>
              <a:buChar char="•"/>
              <a:defRPr sz="2200">
                <a:solidFill>
                  <a:schemeClr val="folHlink"/>
                </a:solidFill>
                <a:latin typeface="Verdana" panose="020B0604030504040204" pitchFamily="34" charset="0"/>
                <a:ea typeface="ＭＳ Ｐゴシック" panose="020B0600070205080204" pitchFamily="34" charset="-128"/>
              </a:defRPr>
            </a:lvl1pPr>
            <a:lvl2pPr marL="742950" indent="-285750">
              <a:spcBef>
                <a:spcPct val="20000"/>
              </a:spcBef>
              <a:buClr>
                <a:srgbClr val="FF2525"/>
              </a:buClr>
              <a:buChar char="•"/>
              <a:defRPr sz="2000">
                <a:solidFill>
                  <a:schemeClr val="folHlink"/>
                </a:solidFill>
                <a:latin typeface="Verdana" panose="020B0604030504040204" pitchFamily="34" charset="0"/>
                <a:ea typeface="ＭＳ Ｐゴシック" panose="020B0600070205080204" pitchFamily="34" charset="-128"/>
              </a:defRPr>
            </a:lvl2pPr>
            <a:lvl3pPr marL="1143000" indent="-228600">
              <a:spcBef>
                <a:spcPct val="20000"/>
              </a:spcBef>
              <a:buClr>
                <a:srgbClr val="FF2525"/>
              </a:buClr>
              <a:buChar char="•"/>
              <a:defRPr>
                <a:solidFill>
                  <a:schemeClr val="folHlink"/>
                </a:solidFill>
                <a:latin typeface="Verdana" panose="020B0604030504040204" pitchFamily="34" charset="0"/>
                <a:ea typeface="ＭＳ Ｐゴシック" panose="020B0600070205080204" pitchFamily="34" charset="-128"/>
              </a:defRPr>
            </a:lvl3pPr>
            <a:lvl4pPr marL="1600200" indent="-228600">
              <a:spcBef>
                <a:spcPct val="20000"/>
              </a:spcBef>
              <a:buClr>
                <a:srgbClr val="FF2525"/>
              </a:buClr>
              <a:buChar char="•"/>
              <a:defRPr sz="1600">
                <a:solidFill>
                  <a:schemeClr val="folHlink"/>
                </a:solidFill>
                <a:latin typeface="Verdana" panose="020B0604030504040204" pitchFamily="34" charset="0"/>
                <a:ea typeface="ＭＳ Ｐゴシック" panose="020B0600070205080204" pitchFamily="34" charset="-128"/>
              </a:defRPr>
            </a:lvl4pPr>
            <a:lvl5pPr marL="2057400" indent="-228600">
              <a:spcBef>
                <a:spcPct val="20000"/>
              </a:spcBef>
              <a:buClr>
                <a:srgbClr val="FF2525"/>
              </a:buClr>
              <a:buChar char="•"/>
              <a:defRPr sz="1600">
                <a:solidFill>
                  <a:schemeClr val="folHlink"/>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9pPr>
          </a:lstStyle>
          <a:p>
            <a:pPr>
              <a:spcBef>
                <a:spcPct val="0"/>
              </a:spcBef>
              <a:buClrTx/>
              <a:buFontTx/>
              <a:buNone/>
            </a:pPr>
            <a:r>
              <a:rPr lang="nb-NO" altLang="nb-NO" sz="1200" dirty="0">
                <a:solidFill>
                  <a:schemeClr val="tx1"/>
                </a:solidFill>
                <a:latin typeface="Arial" panose="020B0604020202020204" pitchFamily="34" charset="0"/>
              </a:rPr>
              <a:t>«Godt/trygt landskap» - Hurtigruta. </a:t>
            </a:r>
          </a:p>
          <a:p>
            <a:pPr>
              <a:spcBef>
                <a:spcPct val="0"/>
              </a:spcBef>
              <a:buClrTx/>
              <a:buFontTx/>
              <a:buNone/>
            </a:pPr>
            <a:r>
              <a:rPr lang="nb-NO" altLang="nb-NO" sz="1200" dirty="0">
                <a:solidFill>
                  <a:schemeClr val="tx1"/>
                </a:solidFill>
                <a:latin typeface="Arial" panose="020B0604020202020204" pitchFamily="34" charset="0"/>
              </a:rPr>
              <a:t>Fra EXIT-gruppe med enslige mindreårige jenter</a:t>
            </a:r>
          </a:p>
        </p:txBody>
      </p:sp>
      <p:sp>
        <p:nvSpPr>
          <p:cNvPr id="4" name="TekstSylinder 3">
            <a:extLst>
              <a:ext uri="{FF2B5EF4-FFF2-40B4-BE49-F238E27FC236}">
                <a16:creationId xmlns:a16="http://schemas.microsoft.com/office/drawing/2014/main" id="{BA241B47-BF6E-485E-B588-722DE3503E7B}"/>
              </a:ext>
            </a:extLst>
          </p:cNvPr>
          <p:cNvSpPr txBox="1"/>
          <p:nvPr/>
        </p:nvSpPr>
        <p:spPr>
          <a:xfrm>
            <a:off x="8950161" y="4584597"/>
            <a:ext cx="1165704" cy="219291"/>
          </a:xfrm>
          <a:prstGeom prst="rect">
            <a:avLst/>
          </a:prstGeom>
          <a:noFill/>
        </p:spPr>
        <p:txBody>
          <a:bodyPr wrap="none">
            <a:spAutoFit/>
          </a:bodyPr>
          <a:lstStyle/>
          <a:p>
            <a:pPr>
              <a:defRPr/>
            </a:pPr>
            <a:r>
              <a:rPr lang="nb-NO" sz="825" dirty="0"/>
              <a:t>Foto MC Borchgrevink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tel 2">
            <a:extLst>
              <a:ext uri="{FF2B5EF4-FFF2-40B4-BE49-F238E27FC236}">
                <a16:creationId xmlns:a16="http://schemas.microsoft.com/office/drawing/2014/main" id="{A2F5EB4A-8417-4FE9-A03C-4F73C3CD03E0}"/>
              </a:ext>
            </a:extLst>
          </p:cNvPr>
          <p:cNvSpPr>
            <a:spLocks noGrp="1" noChangeArrowheads="1"/>
          </p:cNvSpPr>
          <p:nvPr>
            <p:ph type="title"/>
          </p:nvPr>
        </p:nvSpPr>
        <p:spPr>
          <a:xfrm>
            <a:off x="2014330" y="907413"/>
            <a:ext cx="7772400" cy="990600"/>
          </a:xfrm>
        </p:spPr>
        <p:txBody>
          <a:bodyPr>
            <a:normAutofit fontScale="90000"/>
          </a:bodyPr>
          <a:lstStyle/>
          <a:p>
            <a:r>
              <a:rPr lang="nb-NO" altLang="nb-NO" sz="3600" dirty="0">
                <a:solidFill>
                  <a:srgbClr val="FF0000"/>
                </a:solidFill>
              </a:rPr>
              <a:t>Innhold – Flyktningbarn/unge og psykisk helse</a:t>
            </a:r>
          </a:p>
        </p:txBody>
      </p:sp>
      <p:sp>
        <p:nvSpPr>
          <p:cNvPr id="7171" name="Plassholder for innhold 3">
            <a:extLst>
              <a:ext uri="{FF2B5EF4-FFF2-40B4-BE49-F238E27FC236}">
                <a16:creationId xmlns:a16="http://schemas.microsoft.com/office/drawing/2014/main" id="{5F31BA7C-F36C-4A1D-A347-7E4F00AA22CF}"/>
              </a:ext>
            </a:extLst>
          </p:cNvPr>
          <p:cNvSpPr>
            <a:spLocks noGrp="1"/>
          </p:cNvSpPr>
          <p:nvPr>
            <p:ph idx="1"/>
          </p:nvPr>
        </p:nvSpPr>
        <p:spPr>
          <a:xfrm>
            <a:off x="2014330" y="2098361"/>
            <a:ext cx="7970498" cy="4262130"/>
          </a:xfrm>
        </p:spPr>
        <p:txBody>
          <a:bodyPr>
            <a:normAutofit/>
          </a:bodyPr>
          <a:lstStyle/>
          <a:p>
            <a:pPr marL="457200" lvl="1" indent="0">
              <a:buNone/>
              <a:defRPr/>
            </a:pPr>
            <a:endParaRPr lang="nb-NO" altLang="nb-NO" dirty="0"/>
          </a:p>
          <a:p>
            <a:pPr lvl="1">
              <a:defRPr/>
            </a:pPr>
            <a:r>
              <a:rPr lang="nb-NO" altLang="nb-NO" dirty="0"/>
              <a:t>Begrepsavklaringer, tall, rettigheter </a:t>
            </a:r>
          </a:p>
          <a:p>
            <a:pPr lvl="1">
              <a:defRPr/>
            </a:pPr>
            <a:r>
              <a:rPr lang="nb-NO" altLang="nb-NO" dirty="0"/>
              <a:t>Psykisk helse, </a:t>
            </a:r>
            <a:r>
              <a:rPr lang="nb-NO" dirty="0"/>
              <a:t>Spesielle utfordringer</a:t>
            </a:r>
          </a:p>
          <a:p>
            <a:pPr lvl="1">
              <a:defRPr/>
            </a:pPr>
            <a:r>
              <a:rPr lang="nb-NO" altLang="nb-NO" dirty="0"/>
              <a:t>Stress-, risiko- og beskyttelsesfaktorer</a:t>
            </a:r>
          </a:p>
          <a:p>
            <a:pPr lvl="1">
              <a:defRPr/>
            </a:pPr>
            <a:r>
              <a:rPr lang="nb-NO" altLang="nb-NO" dirty="0"/>
              <a:t>Hvordan møte dem?</a:t>
            </a:r>
            <a:r>
              <a:rPr lang="nb-NO" dirty="0"/>
              <a:t> </a:t>
            </a:r>
          </a:p>
          <a:p>
            <a:pPr lvl="1">
              <a:defRPr/>
            </a:pPr>
            <a:r>
              <a:rPr lang="nb-NO" dirty="0"/>
              <a:t>Forebyggende tiltak</a:t>
            </a:r>
          </a:p>
          <a:p>
            <a:pPr lvl="1">
              <a:defRPr/>
            </a:pPr>
            <a:r>
              <a:rPr lang="nb-NO" dirty="0"/>
              <a:t>Ressurser</a:t>
            </a:r>
          </a:p>
          <a:p>
            <a:pPr marL="400050" lvl="1" indent="0">
              <a:buNone/>
              <a:defRPr/>
            </a:pPr>
            <a:r>
              <a:rPr lang="nb-NO" altLang="nb-NO" dirty="0"/>
              <a:t> </a:t>
            </a:r>
          </a:p>
          <a:p>
            <a:pPr marL="0" indent="0">
              <a:buNone/>
              <a:defRPr/>
            </a:pPr>
            <a:endParaRPr lang="nb-NO" altLang="nb-NO" dirty="0"/>
          </a:p>
          <a:p>
            <a:pPr>
              <a:defRPr/>
            </a:pPr>
            <a:endParaRPr lang="nb-NO" altLang="nb-NO" dirty="0"/>
          </a:p>
          <a:p>
            <a:pPr marL="0" indent="0">
              <a:buNone/>
              <a:defRPr/>
            </a:pPr>
            <a:endParaRPr lang="nb-NO" altLang="nb-NO" dirty="0"/>
          </a:p>
          <a:p>
            <a:pPr>
              <a:defRPr/>
            </a:pPr>
            <a:endParaRPr lang="nb-NO" altLang="nb-NO"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360E5C8-FA14-4C19-9B19-C1307320F093}"/>
              </a:ext>
            </a:extLst>
          </p:cNvPr>
          <p:cNvSpPr>
            <a:spLocks noGrp="1"/>
          </p:cNvSpPr>
          <p:nvPr>
            <p:ph idx="1"/>
          </p:nvPr>
        </p:nvSpPr>
        <p:spPr>
          <a:xfrm>
            <a:off x="1919289" y="765176"/>
            <a:ext cx="8497887" cy="5472113"/>
          </a:xfrm>
        </p:spPr>
        <p:txBody>
          <a:bodyPr/>
          <a:lstStyle/>
          <a:p>
            <a:pPr>
              <a:defRPr/>
            </a:pPr>
            <a:endParaRPr lang="nb-NO" altLang="nb-NO" sz="2400" dirty="0">
              <a:solidFill>
                <a:srgbClr val="000000"/>
              </a:solidFill>
            </a:endParaRPr>
          </a:p>
          <a:p>
            <a:pPr marL="0" indent="0" algn="ctr">
              <a:buNone/>
              <a:defRPr/>
            </a:pPr>
            <a:r>
              <a:rPr lang="nb-NO" altLang="nb-NO" sz="3600" dirty="0">
                <a:solidFill>
                  <a:srgbClr val="FF0000"/>
                </a:solidFill>
              </a:rPr>
              <a:t>Til slutt :</a:t>
            </a:r>
          </a:p>
          <a:p>
            <a:pPr marL="0" indent="0">
              <a:buNone/>
              <a:defRPr/>
            </a:pPr>
            <a:r>
              <a:rPr lang="nb-NO" altLang="nb-NO" sz="2000" dirty="0"/>
              <a:t>Flyktninger er en svært uensartet gruppe </a:t>
            </a:r>
          </a:p>
          <a:p>
            <a:pPr marL="0" indent="0">
              <a:buNone/>
              <a:defRPr/>
            </a:pPr>
            <a:r>
              <a:rPr lang="nb-NO" altLang="nb-NO" sz="2000" dirty="0"/>
              <a:t>Det samme barnet/den samme personen kan både ha psykiske vansker og mange ressurser</a:t>
            </a:r>
          </a:p>
          <a:p>
            <a:pPr marL="0" indent="0">
              <a:buNone/>
              <a:defRPr/>
            </a:pPr>
            <a:endParaRPr lang="nb-NO" altLang="nb-NO" sz="2000" dirty="0">
              <a:solidFill>
                <a:schemeClr val="bg2">
                  <a:lumMod val="50000"/>
                </a:schemeClr>
              </a:solidFill>
            </a:endParaRPr>
          </a:p>
          <a:p>
            <a:pPr marL="0" indent="0">
              <a:buNone/>
              <a:defRPr/>
            </a:pPr>
            <a:r>
              <a:rPr lang="nb-NO" altLang="nb-NO" sz="2000" dirty="0">
                <a:solidFill>
                  <a:srgbClr val="000000"/>
                </a:solidFill>
              </a:rPr>
              <a:t>Tenk </a:t>
            </a:r>
            <a:r>
              <a:rPr lang="nb-NO" altLang="nb-NO" sz="2000" dirty="0" err="1">
                <a:solidFill>
                  <a:srgbClr val="000000"/>
                </a:solidFill>
              </a:rPr>
              <a:t>resiliensfremmende</a:t>
            </a:r>
            <a:r>
              <a:rPr lang="nb-NO" altLang="nb-NO" sz="2000" dirty="0">
                <a:solidFill>
                  <a:srgbClr val="000000"/>
                </a:solidFill>
              </a:rPr>
              <a:t> og traumebevisst!</a:t>
            </a:r>
          </a:p>
          <a:p>
            <a:pPr marL="457200" lvl="1" indent="0">
              <a:buNone/>
              <a:defRPr/>
            </a:pPr>
            <a:r>
              <a:rPr lang="nb-NO" altLang="nb-NO" sz="1600" dirty="0">
                <a:solidFill>
                  <a:srgbClr val="000000"/>
                </a:solidFill>
              </a:rPr>
              <a:t>Hva kan «styrke» barnets/personens, evt. familiens motstandskraft, hva er barnets/personens iboende ressurser?</a:t>
            </a:r>
          </a:p>
          <a:p>
            <a:pPr marL="457200" lvl="1" indent="0">
              <a:buNone/>
              <a:defRPr/>
            </a:pPr>
            <a:endParaRPr lang="nb-NO" altLang="nb-NO" sz="1600" dirty="0">
              <a:solidFill>
                <a:srgbClr val="000000"/>
              </a:solidFill>
            </a:endParaRPr>
          </a:p>
          <a:p>
            <a:pPr marL="457200" lvl="1" indent="0">
              <a:buNone/>
              <a:defRPr/>
            </a:pPr>
            <a:r>
              <a:rPr lang="nb-NO" altLang="nb-NO" sz="1600" dirty="0">
                <a:solidFill>
                  <a:srgbClr val="000000"/>
                </a:solidFill>
              </a:rPr>
              <a:t>Hvis mulig: Kjenne litt til barnets/personens «bagasje» og mulige traumer og tap - og forstå sammenheng mellom reaksjoner og tidligere erfaringer (be gjerne om veiledning)</a:t>
            </a:r>
          </a:p>
          <a:p>
            <a:pPr marL="457200" lvl="1" indent="0" algn="r">
              <a:buNone/>
              <a:defRPr/>
            </a:pPr>
            <a:endParaRPr lang="nb-NO" altLang="nb-NO" sz="1600" dirty="0">
              <a:solidFill>
                <a:srgbClr val="000000"/>
              </a:solidFill>
            </a:endParaRPr>
          </a:p>
          <a:p>
            <a:pPr marL="457200" lvl="1" indent="0" algn="r">
              <a:buNone/>
              <a:defRPr/>
            </a:pPr>
            <a:r>
              <a:rPr lang="nb-NO" altLang="nb-NO" sz="1400" dirty="0"/>
              <a:t>MC Borchgrevink</a:t>
            </a:r>
          </a:p>
          <a:p>
            <a:pPr marL="457200" lvl="1" indent="0">
              <a:buNone/>
              <a:defRPr/>
            </a:pPr>
            <a:endParaRPr lang="nb-NO" altLang="nb-NO" dirty="0">
              <a:solidFill>
                <a:srgbClr val="000000"/>
              </a:solidFill>
            </a:endParaRPr>
          </a:p>
          <a:p>
            <a:pPr>
              <a:defRPr/>
            </a:pPr>
            <a:endParaRPr lang="nb-NO" altLang="nb-NO" sz="2400" dirty="0">
              <a:solidFill>
                <a:srgbClr val="000000"/>
              </a:solidFill>
            </a:endParaRPr>
          </a:p>
          <a:p>
            <a:pPr marL="0" indent="0">
              <a:buNone/>
              <a:defRPr/>
            </a:pPr>
            <a:endParaRPr lang="nb-NO"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tel 1">
            <a:extLst>
              <a:ext uri="{FF2B5EF4-FFF2-40B4-BE49-F238E27FC236}">
                <a16:creationId xmlns:a16="http://schemas.microsoft.com/office/drawing/2014/main" id="{596AFCC6-51B9-4322-9A79-D7DFFDA2A88A}"/>
              </a:ext>
            </a:extLst>
          </p:cNvPr>
          <p:cNvSpPr>
            <a:spLocks noGrp="1" noChangeArrowheads="1"/>
          </p:cNvSpPr>
          <p:nvPr>
            <p:ph type="title"/>
          </p:nvPr>
        </p:nvSpPr>
        <p:spPr>
          <a:xfrm>
            <a:off x="1990725" y="908050"/>
            <a:ext cx="7772400" cy="990600"/>
          </a:xfrm>
        </p:spPr>
        <p:txBody>
          <a:bodyPr/>
          <a:lstStyle/>
          <a:p>
            <a:r>
              <a:rPr lang="nb-NO" altLang="nb-NO" sz="3600"/>
              <a:t>Referanser/anbefalt litteratur</a:t>
            </a:r>
          </a:p>
        </p:txBody>
      </p:sp>
      <p:sp>
        <p:nvSpPr>
          <p:cNvPr id="133123" name="Plassholder for innhold 2">
            <a:extLst>
              <a:ext uri="{FF2B5EF4-FFF2-40B4-BE49-F238E27FC236}">
                <a16:creationId xmlns:a16="http://schemas.microsoft.com/office/drawing/2014/main" id="{1CEA0516-C574-4FC1-8503-72793CA0E1B1}"/>
              </a:ext>
            </a:extLst>
          </p:cNvPr>
          <p:cNvSpPr>
            <a:spLocks noGrp="1" noChangeArrowheads="1"/>
          </p:cNvSpPr>
          <p:nvPr>
            <p:ph idx="1"/>
          </p:nvPr>
        </p:nvSpPr>
        <p:spPr>
          <a:xfrm>
            <a:off x="2032001" y="1924051"/>
            <a:ext cx="8291513" cy="4818063"/>
          </a:xfrm>
        </p:spPr>
        <p:txBody>
          <a:bodyPr/>
          <a:lstStyle/>
          <a:p>
            <a:pPr>
              <a:defRPr/>
            </a:pPr>
            <a:r>
              <a:rPr lang="en-GB" altLang="nb-NO" sz="1600" dirty="0"/>
              <a:t>Angel, B., </a:t>
            </a:r>
            <a:r>
              <a:rPr lang="en-GB" altLang="nb-NO" sz="1600" dirty="0" err="1"/>
              <a:t>Hjern</a:t>
            </a:r>
            <a:r>
              <a:rPr lang="en-GB" altLang="nb-NO" sz="1600" dirty="0"/>
              <a:t>, A. &amp; Ingleby, D. (2001): Effects of war and organized violence on children: a study of Bosnian refugees in Sweden. </a:t>
            </a:r>
            <a:r>
              <a:rPr lang="en-GB" altLang="nb-NO" sz="1600" i="1" dirty="0"/>
              <a:t>American Journal of Orthopsychiatry,</a:t>
            </a:r>
            <a:r>
              <a:rPr lang="en-GB" altLang="nb-NO" sz="1600" dirty="0"/>
              <a:t> 71, 4-15.</a:t>
            </a:r>
          </a:p>
          <a:p>
            <a:pPr>
              <a:defRPr/>
            </a:pPr>
            <a:r>
              <a:rPr lang="nb-NO" altLang="nb-NO" sz="1600" dirty="0"/>
              <a:t>Bath, Howard: The </a:t>
            </a:r>
            <a:r>
              <a:rPr lang="nb-NO" altLang="nb-NO" sz="1600" dirty="0" err="1"/>
              <a:t>three</a:t>
            </a:r>
            <a:r>
              <a:rPr lang="nb-NO" altLang="nb-NO" sz="1600" dirty="0"/>
              <a:t> </a:t>
            </a:r>
            <a:r>
              <a:rPr lang="nb-NO" altLang="nb-NO" sz="1600" dirty="0" err="1"/>
              <a:t>pillars</a:t>
            </a:r>
            <a:r>
              <a:rPr lang="nb-NO" altLang="nb-NO" sz="1600" dirty="0"/>
              <a:t> </a:t>
            </a:r>
            <a:r>
              <a:rPr lang="nb-NO" altLang="nb-NO" sz="1600" dirty="0" err="1"/>
              <a:t>of</a:t>
            </a:r>
            <a:r>
              <a:rPr lang="nb-NO" altLang="nb-NO" sz="1600" dirty="0"/>
              <a:t> trauma-</a:t>
            </a:r>
            <a:r>
              <a:rPr lang="nb-NO" altLang="nb-NO" sz="1600" dirty="0" err="1"/>
              <a:t>informed</a:t>
            </a:r>
            <a:r>
              <a:rPr lang="nb-NO" altLang="nb-NO" sz="1600" dirty="0"/>
              <a:t> </a:t>
            </a:r>
            <a:r>
              <a:rPr lang="nb-NO" altLang="nb-NO" sz="1600" dirty="0" err="1"/>
              <a:t>care</a:t>
            </a:r>
            <a:r>
              <a:rPr lang="nb-NO" altLang="nb-NO" sz="1600" dirty="0"/>
              <a:t>. Journal </a:t>
            </a:r>
            <a:r>
              <a:rPr lang="nb-NO" altLang="nb-NO" sz="1600" dirty="0" err="1"/>
              <a:t>of</a:t>
            </a:r>
            <a:r>
              <a:rPr lang="nb-NO" altLang="nb-NO" sz="1600" dirty="0"/>
              <a:t> safe management </a:t>
            </a:r>
            <a:r>
              <a:rPr lang="nb-NO" altLang="nb-NO" sz="1600" dirty="0" err="1"/>
              <a:t>of</a:t>
            </a:r>
            <a:r>
              <a:rPr lang="nb-NO" altLang="nb-NO" sz="1600" dirty="0"/>
              <a:t> </a:t>
            </a:r>
            <a:r>
              <a:rPr lang="nb-NO" altLang="nb-NO" sz="1600" dirty="0" err="1"/>
              <a:t>disruptive</a:t>
            </a:r>
            <a:r>
              <a:rPr lang="nb-NO" altLang="nb-NO" sz="1600" dirty="0"/>
              <a:t> and </a:t>
            </a:r>
            <a:r>
              <a:rPr lang="nb-NO" altLang="nb-NO" sz="1600" dirty="0" err="1"/>
              <a:t>assaultive</a:t>
            </a:r>
            <a:r>
              <a:rPr lang="nb-NO" altLang="nb-NO" sz="1600" dirty="0"/>
              <a:t> </a:t>
            </a:r>
            <a:r>
              <a:rPr lang="nb-NO" altLang="nb-NO" sz="1600" dirty="0" err="1"/>
              <a:t>behaviour</a:t>
            </a:r>
            <a:r>
              <a:rPr lang="nb-NO" altLang="nb-NO" sz="1600" dirty="0"/>
              <a:t>, </a:t>
            </a:r>
            <a:r>
              <a:rPr lang="nb-NO" altLang="nb-NO" sz="1600" dirty="0" err="1"/>
              <a:t>march</a:t>
            </a:r>
            <a:r>
              <a:rPr lang="nb-NO" altLang="nb-NO" sz="1600" dirty="0"/>
              <a:t> 2009</a:t>
            </a:r>
          </a:p>
          <a:p>
            <a:pPr>
              <a:defRPr/>
            </a:pPr>
            <a:r>
              <a:rPr lang="nb-NO" altLang="nb-NO" sz="1600" dirty="0"/>
              <a:t>Bath H (2008) </a:t>
            </a:r>
            <a:r>
              <a:rPr lang="nb-NO" altLang="nb-NO" sz="1600" dirty="0" err="1"/>
              <a:t>Calming</a:t>
            </a:r>
            <a:r>
              <a:rPr lang="nb-NO" altLang="nb-NO" sz="1600" dirty="0"/>
              <a:t> </a:t>
            </a:r>
            <a:r>
              <a:rPr lang="nb-NO" altLang="nb-NO" sz="1600" dirty="0" err="1"/>
              <a:t>together</a:t>
            </a:r>
            <a:r>
              <a:rPr lang="nb-NO" altLang="nb-NO" sz="1600" dirty="0"/>
              <a:t>. </a:t>
            </a:r>
            <a:r>
              <a:rPr lang="nb-NO" altLang="nb-NO" sz="1600" i="1" dirty="0" err="1"/>
              <a:t>Reclaiming</a:t>
            </a:r>
            <a:r>
              <a:rPr lang="nb-NO" altLang="nb-NO" sz="1600" i="1" dirty="0"/>
              <a:t> </a:t>
            </a:r>
            <a:r>
              <a:rPr lang="nb-NO" altLang="nb-NO" sz="1600" i="1" dirty="0" err="1"/>
              <a:t>children</a:t>
            </a:r>
            <a:r>
              <a:rPr lang="nb-NO" altLang="nb-NO" sz="1600" i="1" dirty="0"/>
              <a:t> and </a:t>
            </a:r>
            <a:r>
              <a:rPr lang="nb-NO" altLang="nb-NO" sz="1600" i="1" dirty="0" err="1"/>
              <a:t>youth</a:t>
            </a:r>
            <a:r>
              <a:rPr lang="nb-NO" altLang="nb-NO" sz="1600" i="1" dirty="0"/>
              <a:t>.</a:t>
            </a:r>
            <a:r>
              <a:rPr lang="nb-NO" altLang="nb-NO" sz="1600" dirty="0"/>
              <a:t> 16:4 </a:t>
            </a:r>
            <a:r>
              <a:rPr lang="nb-NO" altLang="nb-NO" sz="1600" dirty="0" err="1"/>
              <a:t>winter</a:t>
            </a:r>
            <a:r>
              <a:rPr lang="nb-NO" altLang="nb-NO" sz="1600" dirty="0"/>
              <a:t> 2008 – 44-46. </a:t>
            </a:r>
          </a:p>
          <a:p>
            <a:pPr>
              <a:defRPr/>
            </a:pPr>
            <a:r>
              <a:rPr lang="nb-NO" sz="1600" dirty="0">
                <a:solidFill>
                  <a:schemeClr val="tx1">
                    <a:lumMod val="50000"/>
                  </a:schemeClr>
                </a:solidFill>
              </a:rPr>
              <a:t>Borchgrevink, MC, Christie, HJ og Dybdahl, R. (2019): Psykososiale perspektiver i arbeid med flyktningbarn. I: </a:t>
            </a:r>
            <a:r>
              <a:rPr lang="nb-NO" sz="1600" dirty="0"/>
              <a:t>Lars Lien, Ragnhild Dybdahl, Harald Siem, Irma </a:t>
            </a:r>
            <a:r>
              <a:rPr lang="nb-NO" sz="1600" dirty="0" err="1"/>
              <a:t>Julardzija</a:t>
            </a:r>
            <a:r>
              <a:rPr lang="nb-NO" sz="1600" dirty="0"/>
              <a:t> og Hege Helene Bakke (red.): Asylsøkere og flyktninger. Psykisk helse og livsmestring. Oslo: Universitetsforlaget, 2019</a:t>
            </a:r>
            <a:endParaRPr lang="en-GB" altLang="nb-NO" sz="1600" dirty="0"/>
          </a:p>
          <a:p>
            <a:pPr>
              <a:defRPr/>
            </a:pPr>
            <a:r>
              <a:rPr lang="nb-NO" altLang="nb-NO" sz="1600" dirty="0"/>
              <a:t>Borge, 2003: </a:t>
            </a:r>
            <a:r>
              <a:rPr lang="nb-NO" altLang="nb-NO" sz="1600" dirty="0" err="1"/>
              <a:t>Resiliens</a:t>
            </a:r>
            <a:r>
              <a:rPr lang="nb-NO" altLang="nb-NO" sz="1600" dirty="0"/>
              <a:t>. Risiko og sunn utvikling.</a:t>
            </a:r>
          </a:p>
          <a:p>
            <a:pPr>
              <a:defRPr/>
            </a:pPr>
            <a:r>
              <a:rPr lang="nb-NO" altLang="nb-NO" sz="1600" dirty="0"/>
              <a:t>Borge, 2007: </a:t>
            </a:r>
            <a:r>
              <a:rPr lang="nb-NO" altLang="nb-NO" sz="1600" dirty="0" err="1"/>
              <a:t>Resiliens</a:t>
            </a:r>
            <a:r>
              <a:rPr lang="nb-NO" altLang="nb-NO" sz="1600" dirty="0"/>
              <a:t> i praksis.</a:t>
            </a:r>
          </a:p>
          <a:p>
            <a:pPr>
              <a:defRPr/>
            </a:pPr>
            <a:r>
              <a:rPr lang="nb-NO" altLang="nb-NO" sz="1600" dirty="0">
                <a:solidFill>
                  <a:srgbClr val="57584F"/>
                </a:solidFill>
              </a:rPr>
              <a:t>Berg, B &amp; Tronstad, K (red.): </a:t>
            </a:r>
            <a:r>
              <a:rPr lang="nb-NO" sz="1600" dirty="0">
                <a:solidFill>
                  <a:schemeClr val="tx1">
                    <a:lumMod val="50000"/>
                  </a:schemeClr>
                </a:solidFill>
              </a:rPr>
              <a:t>Levekår for barn i asylsøkerfasen. NTNU Samfunnsforskning, 2015</a:t>
            </a:r>
            <a:endParaRPr lang="nb-NO" altLang="nb-NO" sz="1600" dirty="0"/>
          </a:p>
          <a:p>
            <a:pPr>
              <a:defRPr/>
            </a:pPr>
            <a:r>
              <a:rPr lang="nb-NO" altLang="nb-NO" sz="1600" dirty="0"/>
              <a:t>Jørgensen TW og </a:t>
            </a:r>
            <a:r>
              <a:rPr lang="nb-NO" altLang="nb-NO" sz="1600" dirty="0" err="1"/>
              <a:t>Steinkopf</a:t>
            </a:r>
            <a:r>
              <a:rPr lang="nb-NO" altLang="nb-NO" sz="1600" dirty="0"/>
              <a:t> H (2013)</a:t>
            </a:r>
          </a:p>
          <a:p>
            <a:pPr>
              <a:buFontTx/>
              <a:buNone/>
              <a:defRPr/>
            </a:pPr>
            <a:r>
              <a:rPr lang="nb-NO" altLang="nb-NO" sz="1600" i="1" dirty="0"/>
              <a:t>	Traumebevisst omsorg, teori og praksis. </a:t>
            </a:r>
            <a:r>
              <a:rPr lang="nb-NO" altLang="nb-NO" sz="1600" dirty="0"/>
              <a:t>RVTS Sør. Kristiansand.</a:t>
            </a:r>
          </a:p>
          <a:p>
            <a:pPr>
              <a:defRPr/>
            </a:pPr>
            <a:endParaRPr lang="nb-NO" altLang="nb-NO" sz="1600" dirty="0"/>
          </a:p>
          <a:p>
            <a:pPr>
              <a:defRPr/>
            </a:pPr>
            <a:endParaRPr lang="nb-NO" altLang="nb-NO" sz="1600" dirty="0"/>
          </a:p>
          <a:p>
            <a:pPr>
              <a:defRPr/>
            </a:pPr>
            <a:endParaRPr lang="en-GB" altLang="nb-NO" sz="1600" dirty="0"/>
          </a:p>
          <a:p>
            <a:pPr>
              <a:defRPr/>
            </a:pPr>
            <a:endParaRPr lang="nb-NO" altLang="nb-NO" sz="2000" dirty="0"/>
          </a:p>
          <a:p>
            <a:pPr>
              <a:defRPr/>
            </a:pPr>
            <a:endParaRPr lang="nb-NO" altLang="nb-NO" sz="2000" dirty="0"/>
          </a:p>
          <a:p>
            <a:pPr>
              <a:defRPr/>
            </a:pPr>
            <a:endParaRPr lang="nb-NO" altLang="nb-NO"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8AA0B64E-5607-4FAE-A71B-33791F0497BD}"/>
              </a:ext>
            </a:extLst>
          </p:cNvPr>
          <p:cNvSpPr>
            <a:spLocks noGrp="1" noChangeArrowheads="1"/>
          </p:cNvSpPr>
          <p:nvPr>
            <p:ph type="title"/>
          </p:nvPr>
        </p:nvSpPr>
        <p:spPr>
          <a:xfrm>
            <a:off x="1981200" y="908050"/>
            <a:ext cx="7772400" cy="990600"/>
          </a:xfrm>
        </p:spPr>
        <p:txBody>
          <a:bodyPr/>
          <a:lstStyle/>
          <a:p>
            <a:r>
              <a:rPr lang="nb-NO" altLang="nb-NO" sz="3200" dirty="0"/>
              <a:t>Referanser/kilder/anbefalt litteratur</a:t>
            </a:r>
          </a:p>
        </p:txBody>
      </p:sp>
      <p:sp>
        <p:nvSpPr>
          <p:cNvPr id="124931" name="Rectangle 3">
            <a:extLst>
              <a:ext uri="{FF2B5EF4-FFF2-40B4-BE49-F238E27FC236}">
                <a16:creationId xmlns:a16="http://schemas.microsoft.com/office/drawing/2014/main" id="{ECA2841F-ABDA-4A4C-BDB1-B6255E98318B}"/>
              </a:ext>
            </a:extLst>
          </p:cNvPr>
          <p:cNvSpPr>
            <a:spLocks noGrp="1" noChangeArrowheads="1"/>
          </p:cNvSpPr>
          <p:nvPr>
            <p:ph type="body" idx="1"/>
          </p:nvPr>
        </p:nvSpPr>
        <p:spPr>
          <a:xfrm>
            <a:off x="1981200" y="1989138"/>
            <a:ext cx="7772400" cy="4464050"/>
          </a:xfrm>
        </p:spPr>
        <p:txBody>
          <a:bodyPr/>
          <a:lstStyle/>
          <a:p>
            <a:pPr fontAlgn="t"/>
            <a:r>
              <a:rPr lang="nb-NO" altLang="nb-NO" sz="1800" dirty="0"/>
              <a:t>Lars Lien, Ragnhild Dybdahl, Harald Siem, Irma </a:t>
            </a:r>
            <a:r>
              <a:rPr lang="nb-NO" altLang="nb-NO" sz="1800" dirty="0" err="1"/>
              <a:t>Julardzija</a:t>
            </a:r>
            <a:r>
              <a:rPr lang="nb-NO" altLang="nb-NO" sz="1800" dirty="0"/>
              <a:t> og Hege Helene Bakke (red.): Asylsøkere og flyktninger. Psykisk helse og livsmestring. Oslo: Universitetsforlaget, 2019</a:t>
            </a:r>
          </a:p>
          <a:p>
            <a:r>
              <a:rPr lang="nb-NO" altLang="nb-NO" sz="1800" dirty="0" err="1"/>
              <a:t>Neumayer</a:t>
            </a:r>
            <a:r>
              <a:rPr lang="nb-NO" altLang="nb-NO" sz="1800" dirty="0"/>
              <a:t>, Skreslett, Borchgrevink, </a:t>
            </a:r>
            <a:r>
              <a:rPr lang="nb-NO" altLang="nb-NO" sz="1800" dirty="0" err="1"/>
              <a:t>Gravråkmo</a:t>
            </a:r>
            <a:r>
              <a:rPr lang="nb-NO" altLang="nb-NO" sz="1800" dirty="0"/>
              <a:t> (red): Psykososialt arbeid med flyktningbarn – Introduksjon og fagveileder. Oslo: NKVTS, 2006  </a:t>
            </a:r>
            <a:r>
              <a:rPr lang="nb-NO" altLang="nb-NO" sz="1800" dirty="0">
                <a:hlinkClick r:id="rId3"/>
              </a:rPr>
              <a:t>www.nkvts.no</a:t>
            </a:r>
            <a:endParaRPr lang="nb-NO" altLang="nb-NO" sz="1800" dirty="0"/>
          </a:p>
          <a:p>
            <a:r>
              <a:rPr lang="nb-NO" altLang="nb-NO" sz="1800" dirty="0"/>
              <a:t>Nielsen, SS m.fl. (2008) Mental </a:t>
            </a:r>
            <a:r>
              <a:rPr lang="nb-NO" altLang="nb-NO" sz="1800" dirty="0" err="1"/>
              <a:t>health</a:t>
            </a:r>
            <a:r>
              <a:rPr lang="nb-NO" altLang="nb-NO" sz="1800" dirty="0"/>
              <a:t> </a:t>
            </a:r>
            <a:r>
              <a:rPr lang="nb-NO" altLang="nb-NO" sz="1800" dirty="0" err="1"/>
              <a:t>among</a:t>
            </a:r>
            <a:r>
              <a:rPr lang="nb-NO" altLang="nb-NO" sz="1800" dirty="0"/>
              <a:t> </a:t>
            </a:r>
            <a:r>
              <a:rPr lang="nb-NO" altLang="nb-NO" sz="1800" dirty="0" err="1"/>
              <a:t>children</a:t>
            </a:r>
            <a:r>
              <a:rPr lang="nb-NO" altLang="nb-NO" sz="1800" dirty="0"/>
              <a:t> </a:t>
            </a:r>
            <a:r>
              <a:rPr lang="nb-NO" altLang="nb-NO" sz="1800" dirty="0" err="1"/>
              <a:t>seeking</a:t>
            </a:r>
            <a:r>
              <a:rPr lang="nb-NO" altLang="nb-NO" sz="1800" dirty="0"/>
              <a:t> </a:t>
            </a:r>
            <a:r>
              <a:rPr lang="nb-NO" altLang="nb-NO" sz="1800" dirty="0" err="1"/>
              <a:t>asylum</a:t>
            </a:r>
            <a:r>
              <a:rPr lang="nb-NO" altLang="nb-NO" sz="1800" dirty="0"/>
              <a:t> in </a:t>
            </a:r>
            <a:r>
              <a:rPr lang="nb-NO" altLang="nb-NO" sz="1800" dirty="0" err="1"/>
              <a:t>Denmark</a:t>
            </a:r>
            <a:r>
              <a:rPr lang="nb-NO" altLang="nb-NO" sz="1800" dirty="0"/>
              <a:t>. BMC Public Health</a:t>
            </a:r>
          </a:p>
          <a:p>
            <a:endParaRPr lang="nb-NO" altLang="nb-NO" sz="1800" dirty="0"/>
          </a:p>
          <a:p>
            <a:pPr>
              <a:spcBef>
                <a:spcPct val="0"/>
              </a:spcBef>
              <a:buFont typeface="Wingdings" panose="05000000000000000000" pitchFamily="2" charset="2"/>
              <a:buChar char="Ø"/>
            </a:pPr>
            <a:r>
              <a:rPr lang="nb-NO" altLang="nb-NO" sz="1800" dirty="0">
                <a:solidFill>
                  <a:schemeClr val="bg2">
                    <a:lumMod val="25000"/>
                  </a:schemeClr>
                </a:solidFill>
              </a:rPr>
              <a:t>Nordanger DØ, </a:t>
            </a:r>
            <a:r>
              <a:rPr lang="nb-NO" altLang="nb-NO" sz="1800" dirty="0" err="1">
                <a:solidFill>
                  <a:schemeClr val="bg2">
                    <a:lumMod val="25000"/>
                  </a:schemeClr>
                </a:solidFill>
              </a:rPr>
              <a:t>Braarud</a:t>
            </a:r>
            <a:r>
              <a:rPr lang="nb-NO" altLang="nb-NO" sz="1800" dirty="0">
                <a:solidFill>
                  <a:schemeClr val="bg2">
                    <a:lumMod val="25000"/>
                  </a:schemeClr>
                </a:solidFill>
              </a:rPr>
              <a:t> HC (2014) Regulering som nøkkelbegrep og toleransevinduet som modell i ny traumepsykologi. </a:t>
            </a:r>
            <a:r>
              <a:rPr lang="nb-NO" altLang="nb-NO" sz="1800" i="1" dirty="0">
                <a:solidFill>
                  <a:schemeClr val="bg2">
                    <a:lumMod val="25000"/>
                  </a:schemeClr>
                </a:solidFill>
              </a:rPr>
              <a:t>Tidsskrift for norsk </a:t>
            </a:r>
            <a:r>
              <a:rPr lang="nb-NO" altLang="nb-NO" sz="1800" i="1" dirty="0" err="1">
                <a:solidFill>
                  <a:schemeClr val="bg2">
                    <a:lumMod val="25000"/>
                  </a:schemeClr>
                </a:solidFill>
              </a:rPr>
              <a:t>psykologiforening</a:t>
            </a:r>
            <a:r>
              <a:rPr lang="nb-NO" altLang="nb-NO" sz="1800" i="1" dirty="0">
                <a:solidFill>
                  <a:schemeClr val="bg2">
                    <a:lumMod val="25000"/>
                  </a:schemeClr>
                </a:solidFill>
              </a:rPr>
              <a:t> 51; 531-536.</a:t>
            </a:r>
            <a:endParaRPr lang="nb-NO" altLang="nb-NO" sz="1800" dirty="0">
              <a:solidFill>
                <a:schemeClr val="bg2">
                  <a:lumMod val="25000"/>
                </a:schemeClr>
              </a:solidFill>
            </a:endParaRPr>
          </a:p>
          <a:p>
            <a:r>
              <a:rPr lang="nb-NO" altLang="nb-NO" sz="1800" dirty="0"/>
              <a:t>NOU 2011:10: I velferdsstatens venterom - Tilbudet til asylsøkere i Norge. </a:t>
            </a:r>
          </a:p>
          <a:p>
            <a:r>
              <a:rPr lang="nb-NO" altLang="nb-NO" sz="1800" dirty="0"/>
              <a:t>Waaktaar T &amp; Christie, H: 2000: Styrk sterke sider. </a:t>
            </a:r>
          </a:p>
          <a:p>
            <a:endParaRPr lang="nb-NO" altLang="nb-NO" sz="2400" dirty="0"/>
          </a:p>
          <a:p>
            <a:endParaRPr lang="nb-NO" altLang="nb-NO" sz="24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Plassholder for innhold 1">
            <a:extLst>
              <a:ext uri="{FF2B5EF4-FFF2-40B4-BE49-F238E27FC236}">
                <a16:creationId xmlns:a16="http://schemas.microsoft.com/office/drawing/2014/main" id="{9CBFBFCE-0143-4FEA-A0FC-6D12B931AA56}"/>
              </a:ext>
            </a:extLst>
          </p:cNvPr>
          <p:cNvSpPr>
            <a:spLocks noGrp="1" noChangeArrowheads="1"/>
          </p:cNvSpPr>
          <p:nvPr>
            <p:ph/>
          </p:nvPr>
        </p:nvSpPr>
        <p:spPr>
          <a:xfrm>
            <a:off x="1992313" y="1844676"/>
            <a:ext cx="7772400" cy="2709863"/>
          </a:xfrm>
        </p:spPr>
        <p:txBody>
          <a:bodyPr>
            <a:normAutofit/>
          </a:bodyPr>
          <a:lstStyle/>
          <a:p>
            <a:pPr marL="0" indent="0">
              <a:buNone/>
            </a:pPr>
            <a:r>
              <a:rPr lang="nb-NO" altLang="nb-NO" sz="4000" dirty="0">
                <a:solidFill>
                  <a:srgbClr val="FF0000"/>
                </a:solidFill>
              </a:rPr>
              <a:t>Ressurser (nettsted, veiledere m.m.)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a:extLst>
              <a:ext uri="{FF2B5EF4-FFF2-40B4-BE49-F238E27FC236}">
                <a16:creationId xmlns:a16="http://schemas.microsoft.com/office/drawing/2014/main" id="{7400A2F7-992E-487B-9215-8BD9E2F6991B}"/>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50403" t="11863" r="3716"/>
          <a:stretch/>
        </p:blipFill>
        <p:spPr>
          <a:xfrm>
            <a:off x="1789044" y="1130036"/>
            <a:ext cx="8375373" cy="5270487"/>
          </a:xfrm>
        </p:spPr>
      </p:pic>
      <p:sp>
        <p:nvSpPr>
          <p:cNvPr id="5" name="TekstSylinder 4">
            <a:extLst>
              <a:ext uri="{FF2B5EF4-FFF2-40B4-BE49-F238E27FC236}">
                <a16:creationId xmlns:a16="http://schemas.microsoft.com/office/drawing/2014/main" id="{ABE7F0F2-6CBB-4157-9AF3-B197317D5402}"/>
              </a:ext>
            </a:extLst>
          </p:cNvPr>
          <p:cNvSpPr txBox="1"/>
          <p:nvPr/>
        </p:nvSpPr>
        <p:spPr>
          <a:xfrm>
            <a:off x="3763617" y="483705"/>
            <a:ext cx="4837044" cy="646331"/>
          </a:xfrm>
          <a:prstGeom prst="rect">
            <a:avLst/>
          </a:prstGeom>
          <a:noFill/>
        </p:spPr>
        <p:txBody>
          <a:bodyPr wrap="square" rtlCol="0">
            <a:spAutoFit/>
          </a:bodyPr>
          <a:lstStyle/>
          <a:p>
            <a:r>
              <a:rPr lang="nb-NO" sz="3600" dirty="0">
                <a:solidFill>
                  <a:srgbClr val="FF0000"/>
                </a:solidFill>
              </a:rPr>
              <a:t>www.flyktning.net</a:t>
            </a:r>
          </a:p>
        </p:txBody>
      </p:sp>
    </p:spTree>
    <p:extLst>
      <p:ext uri="{BB962C8B-B14F-4D97-AF65-F5344CB8AC3E}">
        <p14:creationId xmlns:p14="http://schemas.microsoft.com/office/powerpoint/2010/main" val="1716175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Bilde 1">
            <a:extLst>
              <a:ext uri="{FF2B5EF4-FFF2-40B4-BE49-F238E27FC236}">
                <a16:creationId xmlns:a16="http://schemas.microsoft.com/office/drawing/2014/main" id="{BB818359-BB9F-4315-8662-D411E2886D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2078" y="442605"/>
            <a:ext cx="4232083" cy="5972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e 4">
            <a:extLst>
              <a:ext uri="{FF2B5EF4-FFF2-40B4-BE49-F238E27FC236}">
                <a16:creationId xmlns:a16="http://schemas.microsoft.com/office/drawing/2014/main" id="{CC6BA157-C89B-4B90-891E-95E708D3EDC4}"/>
              </a:ext>
            </a:extLst>
          </p:cNvPr>
          <p:cNvPicPr>
            <a:picLocks noChangeAspect="1"/>
          </p:cNvPicPr>
          <p:nvPr/>
        </p:nvPicPr>
        <p:blipFill>
          <a:blip r:embed="rId4"/>
          <a:stretch>
            <a:fillRect/>
          </a:stretch>
        </p:blipFill>
        <p:spPr>
          <a:xfrm>
            <a:off x="6866448" y="704193"/>
            <a:ext cx="4451039" cy="5139559"/>
          </a:xfrm>
          <a:prstGeom prst="rect">
            <a:avLst/>
          </a:prstGeom>
        </p:spPr>
      </p:pic>
      <p:sp>
        <p:nvSpPr>
          <p:cNvPr id="2" name="Rektangel 1">
            <a:extLst>
              <a:ext uri="{FF2B5EF4-FFF2-40B4-BE49-F238E27FC236}">
                <a16:creationId xmlns:a16="http://schemas.microsoft.com/office/drawing/2014/main" id="{17DAA1E0-740A-462C-9C78-5923D677C825}"/>
              </a:ext>
            </a:extLst>
          </p:cNvPr>
          <p:cNvSpPr/>
          <p:nvPr/>
        </p:nvSpPr>
        <p:spPr>
          <a:xfrm>
            <a:off x="6747641" y="5584397"/>
            <a:ext cx="3573517" cy="830997"/>
          </a:xfrm>
          <a:prstGeom prst="rect">
            <a:avLst/>
          </a:prstGeom>
        </p:spPr>
        <p:txBody>
          <a:bodyPr wrap="square">
            <a:spAutoFit/>
          </a:bodyPr>
          <a:lstStyle/>
          <a:p>
            <a:r>
              <a:rPr lang="nb-NO" sz="1200" dirty="0"/>
              <a:t>Et samarbeidsprosjekt mellom Dronning Mauds Minne Høgskole for Barnehagelærerutdanning, Tolk-Midt, Trondheim Kommune og Ressurssenter om vold, traumatisk stress og selvmordsforebygging, RVTS Midt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tel 1">
            <a:extLst>
              <a:ext uri="{FF2B5EF4-FFF2-40B4-BE49-F238E27FC236}">
                <a16:creationId xmlns:a16="http://schemas.microsoft.com/office/drawing/2014/main" id="{701C313A-E1FD-4082-8317-FE704C8978F3}"/>
              </a:ext>
            </a:extLst>
          </p:cNvPr>
          <p:cNvSpPr>
            <a:spLocks noGrp="1" noChangeArrowheads="1"/>
          </p:cNvSpPr>
          <p:nvPr>
            <p:ph type="title"/>
          </p:nvPr>
        </p:nvSpPr>
        <p:spPr>
          <a:xfrm>
            <a:off x="1202636" y="795992"/>
            <a:ext cx="4595191" cy="1325563"/>
          </a:xfrm>
        </p:spPr>
        <p:txBody>
          <a:bodyPr/>
          <a:lstStyle/>
          <a:p>
            <a:r>
              <a:rPr lang="nb-NO" altLang="nb-NO" dirty="0">
                <a:solidFill>
                  <a:srgbClr val="FF0000"/>
                </a:solidFill>
              </a:rPr>
              <a:t>Veileder fra </a:t>
            </a:r>
            <a:br>
              <a:rPr lang="nb-NO" altLang="nb-NO" dirty="0">
                <a:solidFill>
                  <a:srgbClr val="FF0000"/>
                </a:solidFill>
              </a:rPr>
            </a:br>
            <a:r>
              <a:rPr lang="nb-NO" altLang="nb-NO" dirty="0">
                <a:solidFill>
                  <a:srgbClr val="FF0000"/>
                </a:solidFill>
              </a:rPr>
              <a:t>Helsedirektoratet</a:t>
            </a:r>
          </a:p>
        </p:txBody>
      </p:sp>
      <p:sp>
        <p:nvSpPr>
          <p:cNvPr id="47107" name="Plassholder for innhold 2">
            <a:extLst>
              <a:ext uri="{FF2B5EF4-FFF2-40B4-BE49-F238E27FC236}">
                <a16:creationId xmlns:a16="http://schemas.microsoft.com/office/drawing/2014/main" id="{B56FD7B6-5A2F-4FB8-A875-99D3245FAE76}"/>
              </a:ext>
            </a:extLst>
          </p:cNvPr>
          <p:cNvSpPr>
            <a:spLocks noGrp="1" noChangeArrowheads="1"/>
          </p:cNvSpPr>
          <p:nvPr>
            <p:ph idx="1"/>
          </p:nvPr>
        </p:nvSpPr>
        <p:spPr>
          <a:xfrm>
            <a:off x="1202636" y="2586038"/>
            <a:ext cx="4259262" cy="842962"/>
          </a:xfrm>
        </p:spPr>
        <p:txBody>
          <a:bodyPr/>
          <a:lstStyle/>
          <a:p>
            <a:pPr marL="0" indent="0">
              <a:buNone/>
            </a:pPr>
            <a:r>
              <a:rPr lang="nb-NO" altLang="nb-NO" sz="1400" dirty="0">
                <a:solidFill>
                  <a:srgbClr val="57584F"/>
                </a:solidFill>
              </a:rPr>
              <a:t>https://www.helsedirektoratet.no/veiledere/helsetjenester-til-asylsokere-flyktninger-og-familiegjenforente</a:t>
            </a:r>
          </a:p>
        </p:txBody>
      </p:sp>
      <p:pic>
        <p:nvPicPr>
          <p:cNvPr id="47108" name="Bilde 3">
            <a:extLst>
              <a:ext uri="{FF2B5EF4-FFF2-40B4-BE49-F238E27FC236}">
                <a16:creationId xmlns:a16="http://schemas.microsoft.com/office/drawing/2014/main" id="{4978E5CF-A0BC-48F5-9754-C3BEC326EA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1531" y="795992"/>
            <a:ext cx="3723861" cy="5266016"/>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E21E4C9D-514E-482A-9F03-F0333C521A48}"/>
              </a:ext>
            </a:extLst>
          </p:cNvPr>
          <p:cNvSpPr>
            <a:spLocks noGrp="1" noChangeArrowheads="1"/>
          </p:cNvSpPr>
          <p:nvPr>
            <p:ph type="title"/>
          </p:nvPr>
        </p:nvSpPr>
        <p:spPr>
          <a:xfrm>
            <a:off x="1800536" y="845343"/>
            <a:ext cx="9345612" cy="1325563"/>
          </a:xfrm>
        </p:spPr>
        <p:txBody>
          <a:bodyPr>
            <a:normAutofit fontScale="90000"/>
          </a:bodyPr>
          <a:lstStyle/>
          <a:p>
            <a:r>
              <a:rPr lang="nb-NO" altLang="nb-NO" dirty="0">
                <a:solidFill>
                  <a:srgbClr val="FF0000"/>
                </a:solidFill>
              </a:rPr>
              <a:t>Familiegjenforening i eksil </a:t>
            </a:r>
            <a:br>
              <a:rPr lang="nb-NO" altLang="nb-NO" dirty="0">
                <a:solidFill>
                  <a:srgbClr val="FF0000"/>
                </a:solidFill>
              </a:rPr>
            </a:br>
            <a:r>
              <a:rPr lang="nb-NO" altLang="nb-NO" sz="3100" dirty="0">
                <a:solidFill>
                  <a:srgbClr val="FF0000"/>
                </a:solidFill>
              </a:rPr>
              <a:t>Forebygging gjennom familiesamtaler. </a:t>
            </a:r>
            <a:br>
              <a:rPr lang="nb-NO" altLang="nb-NO" dirty="0"/>
            </a:br>
            <a:endParaRPr lang="nb-NO" altLang="nb-NO" dirty="0">
              <a:solidFill>
                <a:srgbClr val="FF0000"/>
              </a:solidFill>
            </a:endParaRPr>
          </a:p>
        </p:txBody>
      </p:sp>
      <p:sp>
        <p:nvSpPr>
          <p:cNvPr id="130051" name="Rectangle 3">
            <a:extLst>
              <a:ext uri="{FF2B5EF4-FFF2-40B4-BE49-F238E27FC236}">
                <a16:creationId xmlns:a16="http://schemas.microsoft.com/office/drawing/2014/main" id="{4CA291DF-3BAE-4762-8B5A-7BC07488A8AE}"/>
              </a:ext>
            </a:extLst>
          </p:cNvPr>
          <p:cNvSpPr>
            <a:spLocks noGrp="1" noChangeArrowheads="1"/>
          </p:cNvSpPr>
          <p:nvPr>
            <p:ph type="body" idx="1"/>
          </p:nvPr>
        </p:nvSpPr>
        <p:spPr>
          <a:xfrm>
            <a:off x="1800536" y="2238478"/>
            <a:ext cx="5633934" cy="3856383"/>
          </a:xfrm>
        </p:spPr>
        <p:txBody>
          <a:bodyPr>
            <a:normAutofit/>
          </a:bodyPr>
          <a:lstStyle/>
          <a:p>
            <a:pPr>
              <a:buFontTx/>
              <a:buNone/>
            </a:pPr>
            <a:r>
              <a:rPr lang="nb-NO" altLang="nb-NO" sz="2400" dirty="0"/>
              <a:t>Veiledningshefte</a:t>
            </a:r>
          </a:p>
          <a:p>
            <a:pPr>
              <a:buFontTx/>
              <a:buNone/>
            </a:pPr>
            <a:endParaRPr lang="nb-NO" altLang="nb-NO" sz="1600" dirty="0"/>
          </a:p>
          <a:p>
            <a:pPr>
              <a:buFontTx/>
              <a:buNone/>
            </a:pPr>
            <a:r>
              <a:rPr lang="nb-NO" altLang="nb-NO" sz="1800" dirty="0"/>
              <a:t>Flukt betyr ofte splittede familier. </a:t>
            </a:r>
          </a:p>
          <a:p>
            <a:pPr>
              <a:buFontTx/>
              <a:buNone/>
            </a:pPr>
            <a:r>
              <a:rPr lang="nb-NO" altLang="nb-NO" sz="1800" dirty="0"/>
              <a:t>Familiesamtaler i eksil kan bidra til at de ikke splittes igjen. </a:t>
            </a:r>
          </a:p>
          <a:p>
            <a:pPr>
              <a:buFontTx/>
              <a:buNone/>
            </a:pPr>
            <a:endParaRPr lang="nb-NO" altLang="nb-NO" sz="1800" dirty="0"/>
          </a:p>
          <a:p>
            <a:pPr>
              <a:buFontTx/>
              <a:buNone/>
            </a:pPr>
            <a:r>
              <a:rPr lang="nb-NO" altLang="nb-NO" sz="1800" dirty="0"/>
              <a:t>Utarbeidet av NTNU Samfunnsforskning, RVTS Midt,</a:t>
            </a:r>
          </a:p>
          <a:p>
            <a:pPr>
              <a:buFontTx/>
              <a:buNone/>
            </a:pPr>
            <a:r>
              <a:rPr lang="nb-NO" altLang="nb-NO" sz="1800" dirty="0" err="1"/>
              <a:t>Flyktninghelseteamet</a:t>
            </a:r>
            <a:r>
              <a:rPr lang="nb-NO" altLang="nb-NO" sz="1800" dirty="0"/>
              <a:t> i Trondheim kommune og </a:t>
            </a:r>
          </a:p>
          <a:p>
            <a:pPr>
              <a:buFontTx/>
              <a:buNone/>
            </a:pPr>
            <a:r>
              <a:rPr lang="nb-NO" altLang="nb-NO" sz="1800" dirty="0"/>
              <a:t>Psykologisk institutt, UiO.   </a:t>
            </a:r>
          </a:p>
          <a:p>
            <a:pPr>
              <a:buFontTx/>
              <a:buNone/>
            </a:pPr>
            <a:endParaRPr lang="nb-NO" altLang="nb-NO" sz="1400" dirty="0"/>
          </a:p>
          <a:p>
            <a:pPr>
              <a:buFontTx/>
              <a:buNone/>
            </a:pPr>
            <a:endParaRPr lang="nb-NO" altLang="nb-NO" sz="1400" dirty="0"/>
          </a:p>
          <a:p>
            <a:pPr>
              <a:buFontTx/>
              <a:buNone/>
            </a:pPr>
            <a:endParaRPr lang="nb-NO" altLang="nb-NO" sz="1400" dirty="0"/>
          </a:p>
        </p:txBody>
      </p:sp>
      <p:pic>
        <p:nvPicPr>
          <p:cNvPr id="130052" name="Picture 2" descr="Thumbnail">
            <a:extLst>
              <a:ext uri="{FF2B5EF4-FFF2-40B4-BE49-F238E27FC236}">
                <a16:creationId xmlns:a16="http://schemas.microsoft.com/office/drawing/2014/main" id="{5573DFE4-4107-4B59-8FEC-BCFCE5FEF4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1576" y="2292627"/>
            <a:ext cx="3267972" cy="326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38AA8460-7EC0-456E-8F62-139EB2A10EDA}"/>
              </a:ext>
            </a:extLst>
          </p:cNvPr>
          <p:cNvSpPr>
            <a:spLocks noGrp="1"/>
          </p:cNvSpPr>
          <p:nvPr>
            <p:ph idx="1"/>
          </p:nvPr>
        </p:nvSpPr>
        <p:spPr>
          <a:xfrm>
            <a:off x="1992313" y="1232452"/>
            <a:ext cx="7772400" cy="4871486"/>
          </a:xfrm>
        </p:spPr>
        <p:txBody>
          <a:bodyPr>
            <a:normAutofit lnSpcReduction="10000"/>
          </a:bodyPr>
          <a:lstStyle/>
          <a:p>
            <a:pPr marL="0" indent="0">
              <a:buNone/>
              <a:defRPr/>
            </a:pPr>
            <a:r>
              <a:rPr lang="nb-NO" sz="4000" dirty="0">
                <a:solidFill>
                  <a:srgbClr val="FF0000"/>
                </a:solidFill>
                <a:latin typeface="+mj-lt"/>
              </a:rPr>
              <a:t>Selvhjelpsfoldere</a:t>
            </a:r>
          </a:p>
          <a:p>
            <a:pPr marL="0" indent="0">
              <a:buNone/>
              <a:defRPr/>
            </a:pPr>
            <a:endParaRPr lang="nb-NO" sz="3000" dirty="0">
              <a:solidFill>
                <a:srgbClr val="FF0000"/>
              </a:solidFill>
            </a:endParaRPr>
          </a:p>
          <a:p>
            <a:pPr marL="0" indent="0">
              <a:buNone/>
              <a:defRPr/>
            </a:pPr>
            <a:r>
              <a:rPr lang="nn-NO" dirty="0"/>
              <a:t>•«Til deg som har opplevd krig»</a:t>
            </a:r>
          </a:p>
          <a:p>
            <a:pPr marL="0" indent="0">
              <a:buNone/>
              <a:defRPr/>
            </a:pPr>
            <a:r>
              <a:rPr lang="nb-NO" dirty="0"/>
              <a:t>•«Til deg som ikke får sove» og «Sov godt»</a:t>
            </a:r>
          </a:p>
          <a:p>
            <a:pPr marL="0" indent="0">
              <a:buNone/>
              <a:defRPr/>
            </a:pPr>
            <a:r>
              <a:rPr lang="nb-NO" dirty="0"/>
              <a:t>•«Barn krig og flukt»</a:t>
            </a:r>
          </a:p>
          <a:p>
            <a:pPr marL="0" indent="0">
              <a:buNone/>
              <a:defRPr/>
            </a:pPr>
            <a:endParaRPr lang="nb-NO" dirty="0"/>
          </a:p>
          <a:p>
            <a:pPr marL="0" indent="0">
              <a:buNone/>
              <a:defRPr/>
            </a:pPr>
            <a:r>
              <a:rPr lang="nb-NO" sz="2600" dirty="0"/>
              <a:t>Når man forstår mer av sine egne eller familiemedlemmers plager, blir de mindre skremmende. </a:t>
            </a:r>
          </a:p>
          <a:p>
            <a:pPr marL="0" indent="0">
              <a:buNone/>
              <a:defRPr/>
            </a:pPr>
            <a:r>
              <a:rPr lang="nb-NO" sz="2600" dirty="0"/>
              <a:t>Selvhjelpsfolderne egner seg til å samtale om og bruke som påminnelse for en selv ved høyt stress. </a:t>
            </a:r>
          </a:p>
          <a:p>
            <a:pPr>
              <a:defRPr/>
            </a:pPr>
            <a:endParaRPr lang="nb-NO"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tel 1">
            <a:extLst>
              <a:ext uri="{FF2B5EF4-FFF2-40B4-BE49-F238E27FC236}">
                <a16:creationId xmlns:a16="http://schemas.microsoft.com/office/drawing/2014/main" id="{57CB650A-1056-426F-B766-B1F202EC329F}"/>
              </a:ext>
            </a:extLst>
          </p:cNvPr>
          <p:cNvSpPr>
            <a:spLocks noGrp="1" noChangeArrowheads="1"/>
          </p:cNvSpPr>
          <p:nvPr>
            <p:ph type="title"/>
          </p:nvPr>
        </p:nvSpPr>
        <p:spPr>
          <a:xfrm>
            <a:off x="1808922" y="731009"/>
            <a:ext cx="7772400" cy="2224225"/>
          </a:xfrm>
        </p:spPr>
        <p:txBody>
          <a:bodyPr>
            <a:normAutofit/>
          </a:bodyPr>
          <a:lstStyle/>
          <a:p>
            <a:pPr algn="ctr"/>
            <a:r>
              <a:rPr lang="nb-NO" altLang="nb-NO" dirty="0">
                <a:solidFill>
                  <a:srgbClr val="FF0000"/>
                </a:solidFill>
              </a:rPr>
              <a:t>Stø kurs </a:t>
            </a:r>
            <a:br>
              <a:rPr lang="nb-NO" altLang="nb-NO" dirty="0">
                <a:solidFill>
                  <a:srgbClr val="C00000"/>
                </a:solidFill>
              </a:rPr>
            </a:br>
            <a:r>
              <a:rPr lang="nb-NO" altLang="nb-NO" sz="3600" dirty="0">
                <a:solidFill>
                  <a:schemeClr val="bg2">
                    <a:lumMod val="25000"/>
                  </a:schemeClr>
                </a:solidFill>
              </a:rPr>
              <a:t>e-læringskurs om traumatisering og traumebehandling. </a:t>
            </a:r>
            <a:br>
              <a:rPr lang="nb-NO" altLang="nb-NO" sz="3600" dirty="0">
                <a:solidFill>
                  <a:schemeClr val="bg2">
                    <a:lumMod val="25000"/>
                  </a:schemeClr>
                </a:solidFill>
              </a:rPr>
            </a:br>
            <a:r>
              <a:rPr lang="nb-NO" altLang="nb-NO" sz="3600" dirty="0">
                <a:solidFill>
                  <a:schemeClr val="bg2">
                    <a:lumMod val="25000"/>
                  </a:schemeClr>
                </a:solidFill>
              </a:rPr>
              <a:t>Egen del om flyktninger og tortur. </a:t>
            </a:r>
          </a:p>
        </p:txBody>
      </p:sp>
      <p:pic>
        <p:nvPicPr>
          <p:cNvPr id="60419" name="Picture 2" descr="Traumekurset «Stø Kurs» er lansert!">
            <a:extLst>
              <a:ext uri="{FF2B5EF4-FFF2-40B4-BE49-F238E27FC236}">
                <a16:creationId xmlns:a16="http://schemas.microsoft.com/office/drawing/2014/main" id="{0E530131-9A43-4398-BC98-A133D23EC47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05140" y="3201469"/>
            <a:ext cx="4826896" cy="3323157"/>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C14F9E5F-8AA0-496E-A068-BBCB89219825}"/>
              </a:ext>
            </a:extLst>
          </p:cNvPr>
          <p:cNvSpPr>
            <a:spLocks noGrp="1" noChangeArrowheads="1"/>
          </p:cNvSpPr>
          <p:nvPr>
            <p:ph type="title"/>
          </p:nvPr>
        </p:nvSpPr>
        <p:spPr>
          <a:xfrm>
            <a:off x="2184399" y="1029528"/>
            <a:ext cx="5424488" cy="642938"/>
          </a:xfrm>
        </p:spPr>
        <p:txBody>
          <a:bodyPr>
            <a:normAutofit fontScale="90000"/>
          </a:bodyPr>
          <a:lstStyle/>
          <a:p>
            <a:pPr eaLnBrk="1" hangingPunct="1"/>
            <a:r>
              <a:rPr lang="nb-NO" altLang="nb-NO" dirty="0">
                <a:solidFill>
                  <a:srgbClr val="FF0000"/>
                </a:solidFill>
              </a:rPr>
              <a:t>Begrepsavklaringer</a:t>
            </a:r>
            <a:r>
              <a:rPr lang="nb-NO" altLang="nb-NO" sz="4000" dirty="0">
                <a:solidFill>
                  <a:srgbClr val="FF0000"/>
                </a:solidFill>
              </a:rPr>
              <a:t> </a:t>
            </a:r>
          </a:p>
        </p:txBody>
      </p:sp>
      <p:sp>
        <p:nvSpPr>
          <p:cNvPr id="11267" name="Rectangle 3">
            <a:extLst>
              <a:ext uri="{FF2B5EF4-FFF2-40B4-BE49-F238E27FC236}">
                <a16:creationId xmlns:a16="http://schemas.microsoft.com/office/drawing/2014/main" id="{AD6BB882-5743-4A88-995E-E627E432265C}"/>
              </a:ext>
            </a:extLst>
          </p:cNvPr>
          <p:cNvSpPr>
            <a:spLocks noGrp="1" noChangeArrowheads="1"/>
          </p:cNvSpPr>
          <p:nvPr>
            <p:ph type="body" idx="1"/>
          </p:nvPr>
        </p:nvSpPr>
        <p:spPr>
          <a:xfrm>
            <a:off x="2248450" y="1893612"/>
            <a:ext cx="5424487" cy="4964388"/>
          </a:xfrm>
        </p:spPr>
        <p:txBody>
          <a:bodyPr>
            <a:normAutofit fontScale="25000" lnSpcReduction="20000"/>
          </a:bodyPr>
          <a:lstStyle/>
          <a:p>
            <a:pPr marL="0" indent="0">
              <a:spcBef>
                <a:spcPct val="50000"/>
              </a:spcBef>
              <a:buNone/>
              <a:defRPr/>
            </a:pPr>
            <a:endParaRPr lang="nb-NO" sz="6400" dirty="0">
              <a:solidFill>
                <a:srgbClr val="00B050"/>
              </a:solidFill>
            </a:endParaRPr>
          </a:p>
          <a:p>
            <a:pPr>
              <a:spcBef>
                <a:spcPct val="50000"/>
              </a:spcBef>
              <a:defRPr/>
            </a:pPr>
            <a:r>
              <a:rPr lang="nb-NO" sz="6400" b="1" dirty="0"/>
              <a:t>Migrant: </a:t>
            </a:r>
            <a:r>
              <a:rPr lang="nb-NO" sz="6400" dirty="0"/>
              <a:t>Mennesker som både frivillig og tvungent flytter til et nytt land. Omfatter bl.a. flyktninger, asylsøkere og arbeidsmigranter.</a:t>
            </a:r>
          </a:p>
          <a:p>
            <a:pPr>
              <a:spcBef>
                <a:spcPct val="50000"/>
              </a:spcBef>
              <a:defRPr/>
            </a:pPr>
            <a:endParaRPr lang="nb-NO" sz="6400" b="1" dirty="0"/>
          </a:p>
          <a:p>
            <a:pPr>
              <a:spcBef>
                <a:spcPct val="50000"/>
              </a:spcBef>
              <a:defRPr/>
            </a:pPr>
            <a:r>
              <a:rPr lang="nb-NO" sz="6400" b="1" dirty="0"/>
              <a:t>Tvungen migrasjon</a:t>
            </a:r>
            <a:r>
              <a:rPr lang="nb-NO" sz="6400" dirty="0"/>
              <a:t>: Flyktninger og asylsøkere har ofte blitt tvunget på flukt. Mange har måtte flykte fra katastrofer, krig, konflikt og forfølgelse for å berge livet til seg selv og/eller familiemedlemmer. </a:t>
            </a:r>
          </a:p>
          <a:p>
            <a:pPr>
              <a:spcBef>
                <a:spcPct val="50000"/>
              </a:spcBef>
              <a:defRPr/>
            </a:pPr>
            <a:endParaRPr lang="nb-NO" sz="6400" b="1" dirty="0"/>
          </a:p>
          <a:p>
            <a:pPr>
              <a:spcBef>
                <a:spcPct val="50000"/>
              </a:spcBef>
              <a:defRPr/>
            </a:pPr>
            <a:r>
              <a:rPr lang="nb-NO" sz="6400" b="1" dirty="0"/>
              <a:t>Flyktning:</a:t>
            </a:r>
            <a:r>
              <a:rPr lang="nb-NO" sz="6400" dirty="0"/>
              <a:t> kvote/</a:t>
            </a:r>
            <a:r>
              <a:rPr lang="nb-NO" sz="6400" dirty="0">
                <a:cs typeface="Times New Roman" charset="0"/>
              </a:rPr>
              <a:t>overføringsflyktninger gjennom FN, og asylsøkere som får innvilget asyl i Norge etter utlendingsloven. I praksis gjerne alle som har blitt tvunget på flukt, selv om de ikke har status som flyktning.</a:t>
            </a:r>
          </a:p>
          <a:p>
            <a:pPr>
              <a:spcBef>
                <a:spcPct val="50000"/>
              </a:spcBef>
              <a:defRPr/>
            </a:pPr>
            <a:endParaRPr lang="nb-NO" altLang="nb-NO" sz="6400" b="1" dirty="0">
              <a:solidFill>
                <a:schemeClr val="tx1">
                  <a:lumMod val="50000"/>
                </a:schemeClr>
              </a:solidFill>
              <a:cs typeface="Times New Roman" charset="0"/>
            </a:endParaRPr>
          </a:p>
          <a:p>
            <a:pPr>
              <a:spcBef>
                <a:spcPct val="50000"/>
              </a:spcBef>
              <a:defRPr/>
            </a:pPr>
            <a:r>
              <a:rPr lang="nb-NO" altLang="nb-NO" sz="6400" b="1" dirty="0">
                <a:solidFill>
                  <a:schemeClr val="tx1">
                    <a:lumMod val="50000"/>
                  </a:schemeClr>
                </a:solidFill>
              </a:rPr>
              <a:t>Asylsøker: </a:t>
            </a:r>
            <a:r>
              <a:rPr lang="nb-NO" altLang="nb-NO" sz="6400" dirty="0">
                <a:solidFill>
                  <a:schemeClr val="tx1">
                    <a:lumMod val="50000"/>
                  </a:schemeClr>
                </a:solidFill>
              </a:rPr>
              <a:t>En person som selv kommer til Norge uten først å ha blitt anerkjent som flyktning av FN/UNHCR, og som søker beskyttelse.</a:t>
            </a:r>
          </a:p>
          <a:p>
            <a:pPr eaLnBrk="1" hangingPunct="1">
              <a:lnSpc>
                <a:spcPct val="80000"/>
              </a:lnSpc>
              <a:defRPr/>
            </a:pPr>
            <a:endParaRPr lang="nb-NO" sz="1425" b="1" dirty="0"/>
          </a:p>
        </p:txBody>
      </p:sp>
      <p:pic>
        <p:nvPicPr>
          <p:cNvPr id="16388" name="Bilde 9">
            <a:extLst>
              <a:ext uri="{FF2B5EF4-FFF2-40B4-BE49-F238E27FC236}">
                <a16:creationId xmlns:a16="http://schemas.microsoft.com/office/drawing/2014/main" id="{2A072918-490E-438D-B5E0-F5089B631B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0922" y="2231610"/>
            <a:ext cx="2449512"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6158E0D-04C0-4669-84C7-A74A56C208B1}"/>
              </a:ext>
            </a:extLst>
          </p:cNvPr>
          <p:cNvSpPr>
            <a:spLocks noGrp="1"/>
          </p:cNvSpPr>
          <p:nvPr>
            <p:ph type="title"/>
          </p:nvPr>
        </p:nvSpPr>
        <p:spPr/>
        <p:txBody>
          <a:bodyPr/>
          <a:lstStyle/>
          <a:p>
            <a:pPr algn="ctr"/>
            <a:r>
              <a:rPr lang="nb-NO" dirty="0">
                <a:solidFill>
                  <a:srgbClr val="FF0000"/>
                </a:solidFill>
              </a:rPr>
              <a:t>Kontaktinformasjon </a:t>
            </a:r>
          </a:p>
        </p:txBody>
      </p:sp>
      <p:sp>
        <p:nvSpPr>
          <p:cNvPr id="5" name="Plassholder for tekst 4">
            <a:extLst>
              <a:ext uri="{FF2B5EF4-FFF2-40B4-BE49-F238E27FC236}">
                <a16:creationId xmlns:a16="http://schemas.microsoft.com/office/drawing/2014/main" id="{CA41A5F3-DA65-424C-9CDA-B109DEA94AFA}"/>
              </a:ext>
            </a:extLst>
          </p:cNvPr>
          <p:cNvSpPr>
            <a:spLocks noGrp="1"/>
          </p:cNvSpPr>
          <p:nvPr>
            <p:ph type="body" sz="quarter" idx="3"/>
          </p:nvPr>
        </p:nvSpPr>
        <p:spPr>
          <a:xfrm>
            <a:off x="4115524" y="1681163"/>
            <a:ext cx="5183188" cy="823912"/>
          </a:xfrm>
        </p:spPr>
        <p:txBody>
          <a:bodyPr>
            <a:normAutofit lnSpcReduction="10000"/>
          </a:bodyPr>
          <a:lstStyle/>
          <a:p>
            <a:r>
              <a:rPr lang="nb-NO" b="0" dirty="0">
                <a:hlinkClick r:id="rId3"/>
              </a:rPr>
              <a:t>marit.borchgrevink@unn.no</a:t>
            </a:r>
            <a:endParaRPr lang="nb-NO" b="0" dirty="0"/>
          </a:p>
          <a:p>
            <a:r>
              <a:rPr lang="nb-NO" b="0" dirty="0"/>
              <a:t>77754374/80 / 913 16 418 </a:t>
            </a:r>
          </a:p>
        </p:txBody>
      </p:sp>
      <p:pic>
        <p:nvPicPr>
          <p:cNvPr id="8" name="Picture 6" descr="Marit C Borchgrevink">
            <a:extLst>
              <a:ext uri="{FF2B5EF4-FFF2-40B4-BE49-F238E27FC236}">
                <a16:creationId xmlns:a16="http://schemas.microsoft.com/office/drawing/2014/main" id="{7976BD46-DDD8-4035-A74C-BF2FE23563DB}"/>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4155281" y="2505075"/>
            <a:ext cx="3684588" cy="3684588"/>
          </a:xfrm>
          <a:prstGeom prst="rect">
            <a:avLst/>
          </a:prstGeom>
          <a:noFill/>
          <a:ln>
            <a:solidFill>
              <a:schemeClr val="tx1"/>
            </a:solidFill>
            <a:prstDash val="soli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932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tel 1">
            <a:extLst>
              <a:ext uri="{FF2B5EF4-FFF2-40B4-BE49-F238E27FC236}">
                <a16:creationId xmlns:a16="http://schemas.microsoft.com/office/drawing/2014/main" id="{649ACC51-4428-4F8B-9A00-58FAA84D4B5E}"/>
              </a:ext>
            </a:extLst>
          </p:cNvPr>
          <p:cNvSpPr>
            <a:spLocks noGrp="1" noChangeArrowheads="1"/>
          </p:cNvSpPr>
          <p:nvPr>
            <p:ph type="title"/>
          </p:nvPr>
        </p:nvSpPr>
        <p:spPr>
          <a:xfrm>
            <a:off x="2213746" y="711425"/>
            <a:ext cx="7772400" cy="990600"/>
          </a:xfrm>
        </p:spPr>
        <p:txBody>
          <a:bodyPr/>
          <a:lstStyle/>
          <a:p>
            <a:r>
              <a:rPr lang="nb-NO" altLang="nb-NO" dirty="0">
                <a:solidFill>
                  <a:srgbClr val="FF0000"/>
                </a:solidFill>
              </a:rPr>
              <a:t>Begreper forts.</a:t>
            </a:r>
          </a:p>
        </p:txBody>
      </p:sp>
      <p:sp>
        <p:nvSpPr>
          <p:cNvPr id="3" name="Plassholder for innhold 2">
            <a:extLst>
              <a:ext uri="{FF2B5EF4-FFF2-40B4-BE49-F238E27FC236}">
                <a16:creationId xmlns:a16="http://schemas.microsoft.com/office/drawing/2014/main" id="{6C21FD7A-6FAA-4248-8C02-E74FEE0C9A2C}"/>
              </a:ext>
            </a:extLst>
          </p:cNvPr>
          <p:cNvSpPr>
            <a:spLocks noGrp="1"/>
          </p:cNvSpPr>
          <p:nvPr>
            <p:ph idx="1"/>
          </p:nvPr>
        </p:nvSpPr>
        <p:spPr>
          <a:xfrm>
            <a:off x="2213746" y="2051504"/>
            <a:ext cx="5403850" cy="3224213"/>
          </a:xfrm>
        </p:spPr>
        <p:txBody>
          <a:bodyPr>
            <a:normAutofit fontScale="85000" lnSpcReduction="20000"/>
          </a:bodyPr>
          <a:lstStyle/>
          <a:p>
            <a:pPr>
              <a:lnSpc>
                <a:spcPct val="80000"/>
              </a:lnSpc>
              <a:defRPr/>
            </a:pPr>
            <a:r>
              <a:rPr lang="nb-NO" altLang="nb-NO" sz="1600" b="1" dirty="0">
                <a:solidFill>
                  <a:schemeClr val="tx1">
                    <a:lumMod val="50000"/>
                  </a:schemeClr>
                </a:solidFill>
              </a:rPr>
              <a:t>Enslig mindreårig asylsøker (EMA): </a:t>
            </a:r>
            <a:r>
              <a:rPr lang="nb-NO" altLang="nb-NO" sz="1600" dirty="0">
                <a:solidFill>
                  <a:schemeClr val="tx1">
                    <a:lumMod val="50000"/>
                  </a:schemeClr>
                </a:solidFill>
              </a:rPr>
              <a:t>en person under 18 år som kommer til Norge og søker beskyttelse uten foreldre el. a. med foreldreansvar.</a:t>
            </a:r>
          </a:p>
          <a:p>
            <a:pPr>
              <a:lnSpc>
                <a:spcPct val="80000"/>
              </a:lnSpc>
              <a:defRPr/>
            </a:pPr>
            <a:endParaRPr lang="nb-NO" altLang="nb-NO" sz="1600" dirty="0">
              <a:solidFill>
                <a:schemeClr val="tx1">
                  <a:lumMod val="50000"/>
                </a:schemeClr>
              </a:solidFill>
            </a:endParaRPr>
          </a:p>
          <a:p>
            <a:pPr>
              <a:lnSpc>
                <a:spcPct val="80000"/>
              </a:lnSpc>
              <a:defRPr/>
            </a:pPr>
            <a:r>
              <a:rPr lang="nb-NO" altLang="nb-NO" sz="1600" b="1" dirty="0">
                <a:solidFill>
                  <a:schemeClr val="tx1">
                    <a:lumMod val="50000"/>
                  </a:schemeClr>
                </a:solidFill>
              </a:rPr>
              <a:t>Midlertidig kollektiv beskyttelse </a:t>
            </a:r>
            <a:r>
              <a:rPr lang="nb-NO" altLang="nb-NO" sz="1600" dirty="0">
                <a:solidFill>
                  <a:schemeClr val="tx1">
                    <a:lumMod val="50000"/>
                  </a:schemeClr>
                </a:solidFill>
              </a:rPr>
              <a:t>– alle fra Ukraina, ett år av gangen, inntil 3 år.</a:t>
            </a:r>
          </a:p>
          <a:p>
            <a:pPr marL="0" indent="0">
              <a:lnSpc>
                <a:spcPct val="80000"/>
              </a:lnSpc>
              <a:buNone/>
              <a:defRPr/>
            </a:pPr>
            <a:endParaRPr lang="nb-NO" sz="1600" dirty="0"/>
          </a:p>
          <a:p>
            <a:pPr>
              <a:lnSpc>
                <a:spcPct val="80000"/>
              </a:lnSpc>
              <a:defRPr/>
            </a:pPr>
            <a:r>
              <a:rPr lang="nb-NO" sz="1600" b="1" dirty="0"/>
              <a:t>Familiegjenforent: </a:t>
            </a:r>
            <a:r>
              <a:rPr lang="nb-NO" altLang="nb-NO" sz="1600" dirty="0"/>
              <a:t>Asylsøkere og flyktninger som har oppholdstillatelse i Norge kan søke om gjenforening med sine nærmeste familiemedlemmer. Primært foreldre til </a:t>
            </a:r>
            <a:r>
              <a:rPr lang="nb-NO" altLang="nb-NO" sz="1600" dirty="0" err="1"/>
              <a:t>herboende</a:t>
            </a:r>
            <a:r>
              <a:rPr lang="nb-NO" altLang="nb-NO" sz="1600" dirty="0"/>
              <a:t> enslige mindreårige, ektefelle og barn under 18 </a:t>
            </a:r>
          </a:p>
          <a:p>
            <a:pPr>
              <a:lnSpc>
                <a:spcPct val="80000"/>
              </a:lnSpc>
              <a:defRPr/>
            </a:pPr>
            <a:endParaRPr lang="nb-NO" sz="1600" b="1" dirty="0"/>
          </a:p>
          <a:p>
            <a:pPr>
              <a:lnSpc>
                <a:spcPct val="80000"/>
              </a:lnSpc>
              <a:defRPr/>
            </a:pPr>
            <a:r>
              <a:rPr lang="nb-NO" sz="1600" b="1" dirty="0"/>
              <a:t>Innvandrer: </a:t>
            </a:r>
            <a:r>
              <a:rPr lang="nb-NO" sz="1600" dirty="0"/>
              <a:t>en person som flytter til et annet land for å bosette seg der.  Oftest en person som: har to utenlandskfødte foreldre som selv har innvandret til Norge, er familiegjenforent, arbeidsmigrant, eller asylsøker som får opphold på humanitært grunnlag. </a:t>
            </a:r>
          </a:p>
          <a:p>
            <a:pPr>
              <a:defRPr/>
            </a:pPr>
            <a:endParaRPr lang="nb-NO" dirty="0"/>
          </a:p>
        </p:txBody>
      </p:sp>
      <p:pic>
        <p:nvPicPr>
          <p:cNvPr id="18436" name="Bilde 3">
            <a:extLst>
              <a:ext uri="{FF2B5EF4-FFF2-40B4-BE49-F238E27FC236}">
                <a16:creationId xmlns:a16="http://schemas.microsoft.com/office/drawing/2014/main" id="{1F51DC7B-AB00-4A90-B1FE-E048959CC6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2051504"/>
            <a:ext cx="244633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3EA8DC9-0051-4DCE-86B3-A17E1B115A8E}"/>
              </a:ext>
            </a:extLst>
          </p:cNvPr>
          <p:cNvSpPr>
            <a:spLocks noChangeArrowheads="1"/>
          </p:cNvSpPr>
          <p:nvPr/>
        </p:nvSpPr>
        <p:spPr bwMode="auto">
          <a:xfrm>
            <a:off x="1718810" y="862013"/>
            <a:ext cx="2232025" cy="404813"/>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altLang="nb-NO" b="1">
                <a:solidFill>
                  <a:schemeClr val="tx2"/>
                </a:solidFill>
              </a:rPr>
              <a:t>Voksne asylsøkere</a:t>
            </a:r>
          </a:p>
        </p:txBody>
      </p:sp>
      <p:sp>
        <p:nvSpPr>
          <p:cNvPr id="3075" name="Oval 3">
            <a:extLst>
              <a:ext uri="{FF2B5EF4-FFF2-40B4-BE49-F238E27FC236}">
                <a16:creationId xmlns:a16="http://schemas.microsoft.com/office/drawing/2014/main" id="{750C6ED1-1EA5-4018-9AFE-98342E371B04}"/>
              </a:ext>
            </a:extLst>
          </p:cNvPr>
          <p:cNvSpPr>
            <a:spLocks noChangeArrowheads="1"/>
          </p:cNvSpPr>
          <p:nvPr/>
        </p:nvSpPr>
        <p:spPr bwMode="auto">
          <a:xfrm>
            <a:off x="5224528" y="53977"/>
            <a:ext cx="4687897" cy="576263"/>
          </a:xfrm>
          <a:prstGeom prst="ellipse">
            <a:avLst/>
          </a:prstGeom>
          <a:solidFill>
            <a:srgbClr val="F5210B"/>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altLang="nb-NO"/>
              <a:t>Krig, tap, </a:t>
            </a:r>
          </a:p>
          <a:p>
            <a:pPr algn="ctr"/>
            <a:r>
              <a:rPr lang="nb-NO" altLang="nb-NO"/>
              <a:t>traumer</a:t>
            </a:r>
          </a:p>
        </p:txBody>
      </p:sp>
      <p:sp>
        <p:nvSpPr>
          <p:cNvPr id="3076" name="Oval 4">
            <a:extLst>
              <a:ext uri="{FF2B5EF4-FFF2-40B4-BE49-F238E27FC236}">
                <a16:creationId xmlns:a16="http://schemas.microsoft.com/office/drawing/2014/main" id="{6A5268DE-2040-4BA3-BC54-02C6F75A0E28}"/>
              </a:ext>
            </a:extLst>
          </p:cNvPr>
          <p:cNvSpPr>
            <a:spLocks noChangeArrowheads="1"/>
          </p:cNvSpPr>
          <p:nvPr/>
        </p:nvSpPr>
        <p:spPr bwMode="auto">
          <a:xfrm>
            <a:off x="1779814" y="53373"/>
            <a:ext cx="4246337" cy="720725"/>
          </a:xfrm>
          <a:prstGeom prst="ellipse">
            <a:avLst/>
          </a:prstGeom>
          <a:solidFill>
            <a:srgbClr val="F5210B"/>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80000"/>
              </a:lnSpc>
              <a:spcBef>
                <a:spcPct val="20000"/>
              </a:spcBef>
              <a:buFontTx/>
              <a:buChar char="•"/>
            </a:pPr>
            <a:endParaRPr lang="nb-NO" altLang="nb-NO" dirty="0"/>
          </a:p>
          <a:p>
            <a:pPr algn="ctr">
              <a:lnSpc>
                <a:spcPct val="80000"/>
              </a:lnSpc>
              <a:spcBef>
                <a:spcPct val="20000"/>
              </a:spcBef>
            </a:pPr>
            <a:endParaRPr lang="nb-NO" altLang="nb-NO" dirty="0"/>
          </a:p>
          <a:p>
            <a:pPr algn="ctr">
              <a:lnSpc>
                <a:spcPct val="80000"/>
              </a:lnSpc>
              <a:spcBef>
                <a:spcPct val="20000"/>
              </a:spcBef>
            </a:pPr>
            <a:r>
              <a:rPr lang="nb-NO" altLang="nb-NO" dirty="0"/>
              <a:t>Flukt; livsfare, </a:t>
            </a:r>
          </a:p>
          <a:p>
            <a:pPr algn="ctr">
              <a:lnSpc>
                <a:spcPct val="80000"/>
              </a:lnSpc>
              <a:spcBef>
                <a:spcPct val="20000"/>
              </a:spcBef>
            </a:pPr>
            <a:r>
              <a:rPr lang="nb-NO" altLang="nb-NO" dirty="0"/>
              <a:t>menneskesmuglere, overgrep </a:t>
            </a:r>
          </a:p>
          <a:p>
            <a:pPr algn="ctr">
              <a:lnSpc>
                <a:spcPct val="80000"/>
              </a:lnSpc>
              <a:spcBef>
                <a:spcPct val="20000"/>
              </a:spcBef>
            </a:pPr>
            <a:endParaRPr lang="nb-NO" altLang="nb-NO" dirty="0"/>
          </a:p>
          <a:p>
            <a:pPr algn="ctr"/>
            <a:endParaRPr lang="nb-NO" altLang="nb-NO" dirty="0"/>
          </a:p>
        </p:txBody>
      </p:sp>
      <p:sp>
        <p:nvSpPr>
          <p:cNvPr id="3077" name="Oval 5">
            <a:extLst>
              <a:ext uri="{FF2B5EF4-FFF2-40B4-BE49-F238E27FC236}">
                <a16:creationId xmlns:a16="http://schemas.microsoft.com/office/drawing/2014/main" id="{E44E54E9-7EDE-41D2-B600-7E4C0F1EC517}"/>
              </a:ext>
            </a:extLst>
          </p:cNvPr>
          <p:cNvSpPr>
            <a:spLocks noChangeArrowheads="1"/>
          </p:cNvSpPr>
          <p:nvPr/>
        </p:nvSpPr>
        <p:spPr bwMode="auto">
          <a:xfrm>
            <a:off x="3605326" y="1274412"/>
            <a:ext cx="1944687" cy="574675"/>
          </a:xfrm>
          <a:prstGeom prst="ellipse">
            <a:avLst/>
          </a:prstGeom>
          <a:solidFill>
            <a:srgbClr val="66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altLang="nb-NO" dirty="0"/>
              <a:t>Søke asyl </a:t>
            </a:r>
          </a:p>
          <a:p>
            <a:pPr algn="ctr"/>
            <a:r>
              <a:rPr lang="nb-NO" altLang="nb-NO" dirty="0"/>
              <a:t>hos politiet i N.</a:t>
            </a:r>
          </a:p>
        </p:txBody>
      </p:sp>
      <p:sp>
        <p:nvSpPr>
          <p:cNvPr id="3078" name="Oval 6">
            <a:extLst>
              <a:ext uri="{FF2B5EF4-FFF2-40B4-BE49-F238E27FC236}">
                <a16:creationId xmlns:a16="http://schemas.microsoft.com/office/drawing/2014/main" id="{4FD840A0-4D2E-4A93-9CAB-DF92018C03D5}"/>
              </a:ext>
            </a:extLst>
          </p:cNvPr>
          <p:cNvSpPr>
            <a:spLocks noChangeArrowheads="1"/>
          </p:cNvSpPr>
          <p:nvPr/>
        </p:nvSpPr>
        <p:spPr bwMode="auto">
          <a:xfrm>
            <a:off x="5016501" y="3284538"/>
            <a:ext cx="1692275" cy="6477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altLang="nb-NO"/>
              <a:t>Avslag asyl-</a:t>
            </a:r>
          </a:p>
          <a:p>
            <a:pPr algn="ctr"/>
            <a:r>
              <a:rPr lang="nb-NO" altLang="nb-NO"/>
              <a:t>søknad UDI</a:t>
            </a:r>
          </a:p>
        </p:txBody>
      </p:sp>
      <p:sp>
        <p:nvSpPr>
          <p:cNvPr id="3079" name="Oval 7">
            <a:extLst>
              <a:ext uri="{FF2B5EF4-FFF2-40B4-BE49-F238E27FC236}">
                <a16:creationId xmlns:a16="http://schemas.microsoft.com/office/drawing/2014/main" id="{61475E90-E61B-4B49-B269-427885C359E8}"/>
              </a:ext>
            </a:extLst>
          </p:cNvPr>
          <p:cNvSpPr>
            <a:spLocks noChangeArrowheads="1"/>
          </p:cNvSpPr>
          <p:nvPr/>
        </p:nvSpPr>
        <p:spPr bwMode="auto">
          <a:xfrm>
            <a:off x="2424114" y="2623458"/>
            <a:ext cx="3240087" cy="876981"/>
          </a:xfrm>
          <a:prstGeom prst="ellipse">
            <a:avLst/>
          </a:prstGeom>
          <a:solidFill>
            <a:srgbClr val="66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altLang="nb-NO" dirty="0"/>
              <a:t>Ordinært mottak</a:t>
            </a:r>
          </a:p>
          <a:p>
            <a:pPr algn="ctr"/>
            <a:r>
              <a:rPr lang="nb-NO" altLang="nb-NO" dirty="0"/>
              <a:t>Helseundersøkelse (</a:t>
            </a:r>
            <a:r>
              <a:rPr lang="nb-NO" altLang="nb-NO" dirty="0" err="1"/>
              <a:t>tilf</a:t>
            </a:r>
            <a:r>
              <a:rPr lang="nb-NO" altLang="nb-NO" dirty="0"/>
              <a:t>./ </a:t>
            </a:r>
          </a:p>
          <a:p>
            <a:pPr algn="ctr"/>
            <a:r>
              <a:rPr lang="nb-NO" altLang="nb-NO" dirty="0"/>
              <a:t>mangelfull) norskkurs</a:t>
            </a:r>
          </a:p>
        </p:txBody>
      </p:sp>
      <p:sp>
        <p:nvSpPr>
          <p:cNvPr id="3080" name="Oval 8">
            <a:extLst>
              <a:ext uri="{FF2B5EF4-FFF2-40B4-BE49-F238E27FC236}">
                <a16:creationId xmlns:a16="http://schemas.microsoft.com/office/drawing/2014/main" id="{36C9C4C8-5538-4AD7-9541-BB198C094075}"/>
              </a:ext>
            </a:extLst>
          </p:cNvPr>
          <p:cNvSpPr>
            <a:spLocks noChangeArrowheads="1"/>
          </p:cNvSpPr>
          <p:nvPr/>
        </p:nvSpPr>
        <p:spPr bwMode="auto">
          <a:xfrm>
            <a:off x="2279650" y="1916114"/>
            <a:ext cx="3746500" cy="720725"/>
          </a:xfrm>
          <a:prstGeom prst="ellipse">
            <a:avLst/>
          </a:prstGeom>
          <a:solidFill>
            <a:srgbClr val="66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nb-NO" altLang="nb-NO"/>
          </a:p>
          <a:p>
            <a:pPr algn="ctr"/>
            <a:r>
              <a:rPr lang="nb-NO" altLang="nb-NO"/>
              <a:t>Transitt/UDI: Asylintervju, </a:t>
            </a:r>
          </a:p>
          <a:p>
            <a:pPr algn="ctr"/>
            <a:r>
              <a:rPr lang="nb-NO" altLang="nb-NO"/>
              <a:t>Helsesjekk, info NOAS</a:t>
            </a:r>
          </a:p>
          <a:p>
            <a:pPr algn="ctr"/>
            <a:r>
              <a:rPr lang="nb-NO" altLang="nb-NO"/>
              <a:t> </a:t>
            </a:r>
          </a:p>
        </p:txBody>
      </p:sp>
      <p:sp>
        <p:nvSpPr>
          <p:cNvPr id="3081" name="Oval 9">
            <a:extLst>
              <a:ext uri="{FF2B5EF4-FFF2-40B4-BE49-F238E27FC236}">
                <a16:creationId xmlns:a16="http://schemas.microsoft.com/office/drawing/2014/main" id="{1DE04A62-6620-4A5B-AFF1-4F0B2029F901}"/>
              </a:ext>
            </a:extLst>
          </p:cNvPr>
          <p:cNvSpPr>
            <a:spLocks noChangeArrowheads="1"/>
          </p:cNvSpPr>
          <p:nvPr/>
        </p:nvSpPr>
        <p:spPr bwMode="auto">
          <a:xfrm>
            <a:off x="1703389" y="5876925"/>
            <a:ext cx="1584325" cy="64770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altLang="nb-NO" dirty="0">
                <a:solidFill>
                  <a:schemeClr val="bg1"/>
                </a:solidFill>
              </a:rPr>
              <a:t>Introduksjons-</a:t>
            </a:r>
          </a:p>
          <a:p>
            <a:pPr algn="ctr"/>
            <a:r>
              <a:rPr lang="nb-NO" altLang="nb-NO" dirty="0">
                <a:solidFill>
                  <a:schemeClr val="bg1"/>
                </a:solidFill>
              </a:rPr>
              <a:t>Program </a:t>
            </a:r>
          </a:p>
        </p:txBody>
      </p:sp>
      <p:sp>
        <p:nvSpPr>
          <p:cNvPr id="3082" name="Oval 10">
            <a:extLst>
              <a:ext uri="{FF2B5EF4-FFF2-40B4-BE49-F238E27FC236}">
                <a16:creationId xmlns:a16="http://schemas.microsoft.com/office/drawing/2014/main" id="{18F94D17-5A2C-4420-AFBB-5CA00D2F64AE}"/>
              </a:ext>
            </a:extLst>
          </p:cNvPr>
          <p:cNvSpPr>
            <a:spLocks noChangeArrowheads="1"/>
          </p:cNvSpPr>
          <p:nvPr/>
        </p:nvSpPr>
        <p:spPr bwMode="auto">
          <a:xfrm>
            <a:off x="5016500" y="4037411"/>
            <a:ext cx="1511300" cy="646112"/>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altLang="nb-NO"/>
              <a:t>Anke UNE</a:t>
            </a:r>
          </a:p>
          <a:p>
            <a:pPr algn="ctr"/>
            <a:r>
              <a:rPr lang="nb-NO" altLang="nb-NO"/>
              <a:t>5 t advokat</a:t>
            </a:r>
          </a:p>
        </p:txBody>
      </p:sp>
      <p:sp>
        <p:nvSpPr>
          <p:cNvPr id="3083" name="Oval 11">
            <a:extLst>
              <a:ext uri="{FF2B5EF4-FFF2-40B4-BE49-F238E27FC236}">
                <a16:creationId xmlns:a16="http://schemas.microsoft.com/office/drawing/2014/main" id="{7C15EDFE-8E83-4883-80D5-5861B7954592}"/>
              </a:ext>
            </a:extLst>
          </p:cNvPr>
          <p:cNvSpPr>
            <a:spLocks noChangeArrowheads="1"/>
          </p:cNvSpPr>
          <p:nvPr/>
        </p:nvSpPr>
        <p:spPr bwMode="auto">
          <a:xfrm>
            <a:off x="6240464" y="4941889"/>
            <a:ext cx="1584325" cy="719137"/>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altLang="nb-NO"/>
              <a:t>Begrensete </a:t>
            </a:r>
          </a:p>
          <a:p>
            <a:pPr algn="ctr"/>
            <a:r>
              <a:rPr lang="nb-NO" altLang="nb-NO"/>
              <a:t>ytelser/tilbud</a:t>
            </a:r>
          </a:p>
        </p:txBody>
      </p:sp>
      <p:sp>
        <p:nvSpPr>
          <p:cNvPr id="3084" name="Oval 12">
            <a:extLst>
              <a:ext uri="{FF2B5EF4-FFF2-40B4-BE49-F238E27FC236}">
                <a16:creationId xmlns:a16="http://schemas.microsoft.com/office/drawing/2014/main" id="{B52459E0-64E3-466D-8F61-C259D753C246}"/>
              </a:ext>
            </a:extLst>
          </p:cNvPr>
          <p:cNvSpPr>
            <a:spLocks noChangeArrowheads="1"/>
          </p:cNvSpPr>
          <p:nvPr/>
        </p:nvSpPr>
        <p:spPr bwMode="auto">
          <a:xfrm>
            <a:off x="5159376" y="4652963"/>
            <a:ext cx="1273175" cy="792162"/>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altLang="nb-NO"/>
              <a:t>Avslag, </a:t>
            </a:r>
          </a:p>
          <a:p>
            <a:pPr algn="ctr"/>
            <a:r>
              <a:rPr lang="nb-NO" altLang="nb-NO"/>
              <a:t>utreisefrist</a:t>
            </a:r>
          </a:p>
        </p:txBody>
      </p:sp>
      <p:sp>
        <p:nvSpPr>
          <p:cNvPr id="3085" name="Oval 13">
            <a:extLst>
              <a:ext uri="{FF2B5EF4-FFF2-40B4-BE49-F238E27FC236}">
                <a16:creationId xmlns:a16="http://schemas.microsoft.com/office/drawing/2014/main" id="{4C83DE1E-6936-4471-A782-27F6BEFBF45A}"/>
              </a:ext>
            </a:extLst>
          </p:cNvPr>
          <p:cNvSpPr>
            <a:spLocks noChangeArrowheads="1"/>
          </p:cNvSpPr>
          <p:nvPr/>
        </p:nvSpPr>
        <p:spPr bwMode="auto">
          <a:xfrm>
            <a:off x="1631950" y="5229225"/>
            <a:ext cx="1779588" cy="649288"/>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altLang="nb-NO" dirty="0">
                <a:solidFill>
                  <a:schemeClr val="bg1"/>
                </a:solidFill>
              </a:rPr>
              <a:t>Bosetting</a:t>
            </a:r>
          </a:p>
          <a:p>
            <a:pPr algn="ctr"/>
            <a:r>
              <a:rPr lang="nb-NO" altLang="nb-NO" dirty="0">
                <a:solidFill>
                  <a:schemeClr val="bg1"/>
                </a:solidFill>
              </a:rPr>
              <a:t>IMDI </a:t>
            </a:r>
          </a:p>
        </p:txBody>
      </p:sp>
      <p:sp>
        <p:nvSpPr>
          <p:cNvPr id="3086" name="Oval 14">
            <a:extLst>
              <a:ext uri="{FF2B5EF4-FFF2-40B4-BE49-F238E27FC236}">
                <a16:creationId xmlns:a16="http://schemas.microsoft.com/office/drawing/2014/main" id="{5F07DB82-50B9-4341-9F31-B8163C0E52DD}"/>
              </a:ext>
            </a:extLst>
          </p:cNvPr>
          <p:cNvSpPr>
            <a:spLocks noChangeArrowheads="1"/>
          </p:cNvSpPr>
          <p:nvPr/>
        </p:nvSpPr>
        <p:spPr bwMode="auto">
          <a:xfrm>
            <a:off x="1847850" y="3357563"/>
            <a:ext cx="1296988" cy="360362"/>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altLang="nb-NO" dirty="0">
                <a:solidFill>
                  <a:schemeClr val="bg1"/>
                </a:solidFill>
              </a:rPr>
              <a:t>Opphold</a:t>
            </a:r>
          </a:p>
        </p:txBody>
      </p:sp>
      <p:sp>
        <p:nvSpPr>
          <p:cNvPr id="3087" name="Oval 15">
            <a:extLst>
              <a:ext uri="{FF2B5EF4-FFF2-40B4-BE49-F238E27FC236}">
                <a16:creationId xmlns:a16="http://schemas.microsoft.com/office/drawing/2014/main" id="{14B67311-E41E-4F1E-9D29-8B541ECE7635}"/>
              </a:ext>
            </a:extLst>
          </p:cNvPr>
          <p:cNvSpPr>
            <a:spLocks noChangeArrowheads="1"/>
          </p:cNvSpPr>
          <p:nvPr/>
        </p:nvSpPr>
        <p:spPr bwMode="auto">
          <a:xfrm>
            <a:off x="6379739" y="3677331"/>
            <a:ext cx="1439863" cy="6477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nb-NO" altLang="nb-NO" dirty="0"/>
          </a:p>
          <a:p>
            <a:pPr algn="ctr"/>
            <a:r>
              <a:rPr lang="nb-NO" altLang="nb-NO" dirty="0"/>
              <a:t>Annet </a:t>
            </a:r>
          </a:p>
          <a:p>
            <a:pPr algn="ctr"/>
            <a:r>
              <a:rPr lang="nb-NO" altLang="nb-NO" dirty="0"/>
              <a:t>”Dublin-land”</a:t>
            </a:r>
          </a:p>
          <a:p>
            <a:pPr algn="ctr"/>
            <a:endParaRPr lang="nb-NO" altLang="nb-NO" dirty="0"/>
          </a:p>
        </p:txBody>
      </p:sp>
      <p:sp>
        <p:nvSpPr>
          <p:cNvPr id="3088" name="Oval 16">
            <a:extLst>
              <a:ext uri="{FF2B5EF4-FFF2-40B4-BE49-F238E27FC236}">
                <a16:creationId xmlns:a16="http://schemas.microsoft.com/office/drawing/2014/main" id="{D1052D89-F19F-4C8B-90CB-853CA4704B8D}"/>
              </a:ext>
            </a:extLst>
          </p:cNvPr>
          <p:cNvSpPr>
            <a:spLocks noChangeArrowheads="1"/>
          </p:cNvSpPr>
          <p:nvPr/>
        </p:nvSpPr>
        <p:spPr bwMode="auto">
          <a:xfrm>
            <a:off x="5664200" y="5516564"/>
            <a:ext cx="914400" cy="504825"/>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altLang="nb-NO"/>
              <a:t>Retur </a:t>
            </a:r>
          </a:p>
        </p:txBody>
      </p:sp>
      <p:sp>
        <p:nvSpPr>
          <p:cNvPr id="3089" name="Oval 17">
            <a:extLst>
              <a:ext uri="{FF2B5EF4-FFF2-40B4-BE49-F238E27FC236}">
                <a16:creationId xmlns:a16="http://schemas.microsoft.com/office/drawing/2014/main" id="{56940391-8083-4184-AF7E-E2C1E4860704}"/>
              </a:ext>
            </a:extLst>
          </p:cNvPr>
          <p:cNvSpPr>
            <a:spLocks noChangeArrowheads="1"/>
          </p:cNvSpPr>
          <p:nvPr/>
        </p:nvSpPr>
        <p:spPr bwMode="auto">
          <a:xfrm>
            <a:off x="5664201" y="6021388"/>
            <a:ext cx="1058863" cy="69215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altLang="nb-NO"/>
              <a:t>”Frivillig”</a:t>
            </a:r>
          </a:p>
          <a:p>
            <a:pPr algn="ctr"/>
            <a:r>
              <a:rPr lang="nb-NO" altLang="nb-NO"/>
              <a:t>IOM</a:t>
            </a:r>
          </a:p>
        </p:txBody>
      </p:sp>
      <p:sp>
        <p:nvSpPr>
          <p:cNvPr id="3090" name="Oval 18">
            <a:extLst>
              <a:ext uri="{FF2B5EF4-FFF2-40B4-BE49-F238E27FC236}">
                <a16:creationId xmlns:a16="http://schemas.microsoft.com/office/drawing/2014/main" id="{355B364E-F978-42CA-8DFF-5E4D10D84624}"/>
              </a:ext>
            </a:extLst>
          </p:cNvPr>
          <p:cNvSpPr>
            <a:spLocks noChangeArrowheads="1"/>
          </p:cNvSpPr>
          <p:nvPr/>
        </p:nvSpPr>
        <p:spPr bwMode="auto">
          <a:xfrm>
            <a:off x="6527800" y="5734050"/>
            <a:ext cx="914400" cy="65405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altLang="nb-NO"/>
              <a:t>Tvang</a:t>
            </a:r>
          </a:p>
        </p:txBody>
      </p:sp>
      <p:sp>
        <p:nvSpPr>
          <p:cNvPr id="3091" name="Oval 19">
            <a:extLst>
              <a:ext uri="{FF2B5EF4-FFF2-40B4-BE49-F238E27FC236}">
                <a16:creationId xmlns:a16="http://schemas.microsoft.com/office/drawing/2014/main" id="{CC3E4813-E6BA-488D-B625-D591224E77E9}"/>
              </a:ext>
            </a:extLst>
          </p:cNvPr>
          <p:cNvSpPr>
            <a:spLocks noChangeArrowheads="1"/>
          </p:cNvSpPr>
          <p:nvPr/>
        </p:nvSpPr>
        <p:spPr bwMode="auto">
          <a:xfrm>
            <a:off x="4583113" y="6088064"/>
            <a:ext cx="1130300" cy="769937"/>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altLang="nb-NO"/>
              <a:t>Ny flukt,</a:t>
            </a:r>
          </a:p>
          <a:p>
            <a:pPr algn="ctr"/>
            <a:r>
              <a:rPr lang="nb-NO" altLang="nb-NO"/>
              <a:t>skjul</a:t>
            </a:r>
          </a:p>
        </p:txBody>
      </p:sp>
      <p:sp>
        <p:nvSpPr>
          <p:cNvPr id="3092" name="Oval 20">
            <a:extLst>
              <a:ext uri="{FF2B5EF4-FFF2-40B4-BE49-F238E27FC236}">
                <a16:creationId xmlns:a16="http://schemas.microsoft.com/office/drawing/2014/main" id="{5ADE8498-E6D1-48A7-AFB5-CD2CD2A58CCE}"/>
              </a:ext>
            </a:extLst>
          </p:cNvPr>
          <p:cNvSpPr>
            <a:spLocks noChangeArrowheads="1"/>
          </p:cNvSpPr>
          <p:nvPr/>
        </p:nvSpPr>
        <p:spPr bwMode="auto">
          <a:xfrm>
            <a:off x="4224339" y="5373688"/>
            <a:ext cx="1296987" cy="792162"/>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altLang="nb-NO"/>
              <a:t>Venting/</a:t>
            </a:r>
          </a:p>
          <a:p>
            <a:pPr algn="ctr"/>
            <a:r>
              <a:rPr lang="nb-NO" altLang="nb-NO"/>
              <a:t>ureturnerbar</a:t>
            </a:r>
          </a:p>
        </p:txBody>
      </p:sp>
      <p:sp>
        <p:nvSpPr>
          <p:cNvPr id="3093" name="Oval 21">
            <a:extLst>
              <a:ext uri="{FF2B5EF4-FFF2-40B4-BE49-F238E27FC236}">
                <a16:creationId xmlns:a16="http://schemas.microsoft.com/office/drawing/2014/main" id="{C84CEF70-9ECE-4783-BB1F-BB3AAD5E9EDF}"/>
              </a:ext>
            </a:extLst>
          </p:cNvPr>
          <p:cNvSpPr>
            <a:spLocks noChangeArrowheads="1"/>
          </p:cNvSpPr>
          <p:nvPr/>
        </p:nvSpPr>
        <p:spPr bwMode="auto">
          <a:xfrm>
            <a:off x="4149811" y="3746388"/>
            <a:ext cx="1058862" cy="719137"/>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altLang="nb-NO"/>
              <a:t>Antatt </a:t>
            </a:r>
          </a:p>
          <a:p>
            <a:pPr algn="ctr"/>
            <a:r>
              <a:rPr lang="nb-NO" altLang="nb-NO"/>
              <a:t>grunnløs</a:t>
            </a:r>
          </a:p>
        </p:txBody>
      </p:sp>
      <p:sp>
        <p:nvSpPr>
          <p:cNvPr id="3094" name="Rectangle 22">
            <a:extLst>
              <a:ext uri="{FF2B5EF4-FFF2-40B4-BE49-F238E27FC236}">
                <a16:creationId xmlns:a16="http://schemas.microsoft.com/office/drawing/2014/main" id="{E57061D0-0B7B-4EB8-8238-416773C61DAA}"/>
              </a:ext>
            </a:extLst>
          </p:cNvPr>
          <p:cNvSpPr>
            <a:spLocks noChangeArrowheads="1"/>
          </p:cNvSpPr>
          <p:nvPr/>
        </p:nvSpPr>
        <p:spPr bwMode="auto">
          <a:xfrm>
            <a:off x="8006241" y="867683"/>
            <a:ext cx="2520950" cy="4048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altLang="nb-NO" b="1" dirty="0">
                <a:solidFill>
                  <a:schemeClr val="bg1"/>
                </a:solidFill>
              </a:rPr>
              <a:t>Overføringsflyktninger </a:t>
            </a:r>
          </a:p>
        </p:txBody>
      </p:sp>
      <p:sp>
        <p:nvSpPr>
          <p:cNvPr id="3095" name="Oval 23">
            <a:extLst>
              <a:ext uri="{FF2B5EF4-FFF2-40B4-BE49-F238E27FC236}">
                <a16:creationId xmlns:a16="http://schemas.microsoft.com/office/drawing/2014/main" id="{F8D22C82-2A4D-49CB-8E16-F354488AF033}"/>
              </a:ext>
            </a:extLst>
          </p:cNvPr>
          <p:cNvSpPr>
            <a:spLocks noChangeArrowheads="1"/>
          </p:cNvSpPr>
          <p:nvPr/>
        </p:nvSpPr>
        <p:spPr bwMode="auto">
          <a:xfrm>
            <a:off x="8152663" y="1412876"/>
            <a:ext cx="2447925" cy="914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altLang="nb-NO" dirty="0">
                <a:solidFill>
                  <a:schemeClr val="bg1"/>
                </a:solidFill>
              </a:rPr>
              <a:t>UNHCR/FNs </a:t>
            </a:r>
          </a:p>
          <a:p>
            <a:pPr algn="ctr"/>
            <a:r>
              <a:rPr lang="nb-NO" altLang="nb-NO" dirty="0" err="1">
                <a:solidFill>
                  <a:schemeClr val="bg1"/>
                </a:solidFill>
              </a:rPr>
              <a:t>flyktningleire</a:t>
            </a:r>
            <a:endParaRPr lang="nb-NO" altLang="nb-NO" dirty="0">
              <a:solidFill>
                <a:schemeClr val="bg1"/>
              </a:solidFill>
            </a:endParaRPr>
          </a:p>
        </p:txBody>
      </p:sp>
      <p:sp>
        <p:nvSpPr>
          <p:cNvPr id="3096" name="Oval 24">
            <a:extLst>
              <a:ext uri="{FF2B5EF4-FFF2-40B4-BE49-F238E27FC236}">
                <a16:creationId xmlns:a16="http://schemas.microsoft.com/office/drawing/2014/main" id="{374434ED-4E9A-4315-803D-A5D5069AD433}"/>
              </a:ext>
            </a:extLst>
          </p:cNvPr>
          <p:cNvSpPr>
            <a:spLocks noChangeArrowheads="1"/>
          </p:cNvSpPr>
          <p:nvPr/>
        </p:nvSpPr>
        <p:spPr bwMode="auto">
          <a:xfrm>
            <a:off x="8152662" y="2359819"/>
            <a:ext cx="2519362" cy="914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altLang="nb-NO" dirty="0">
                <a:solidFill>
                  <a:schemeClr val="bg1"/>
                </a:solidFill>
              </a:rPr>
              <a:t>IOM</a:t>
            </a:r>
          </a:p>
          <a:p>
            <a:pPr algn="ctr"/>
            <a:r>
              <a:rPr lang="nb-NO" altLang="nb-NO" dirty="0">
                <a:solidFill>
                  <a:schemeClr val="bg1"/>
                </a:solidFill>
              </a:rPr>
              <a:t>årlig kvote 1500-3000</a:t>
            </a:r>
          </a:p>
        </p:txBody>
      </p:sp>
      <p:sp>
        <p:nvSpPr>
          <p:cNvPr id="3097" name="Oval 25">
            <a:extLst>
              <a:ext uri="{FF2B5EF4-FFF2-40B4-BE49-F238E27FC236}">
                <a16:creationId xmlns:a16="http://schemas.microsoft.com/office/drawing/2014/main" id="{69D10911-DB87-4C5B-9260-5E022A60BD59}"/>
              </a:ext>
            </a:extLst>
          </p:cNvPr>
          <p:cNvSpPr>
            <a:spLocks noChangeArrowheads="1"/>
          </p:cNvSpPr>
          <p:nvPr/>
        </p:nvSpPr>
        <p:spPr bwMode="auto">
          <a:xfrm>
            <a:off x="8283717" y="3390787"/>
            <a:ext cx="2282825" cy="914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altLang="nb-NO" dirty="0">
                <a:solidFill>
                  <a:schemeClr val="bg1"/>
                </a:solidFill>
              </a:rPr>
              <a:t>Direkte bosatt </a:t>
            </a:r>
          </a:p>
          <a:p>
            <a:pPr algn="ctr"/>
            <a:r>
              <a:rPr lang="nb-NO" altLang="nb-NO" dirty="0">
                <a:solidFill>
                  <a:schemeClr val="bg1"/>
                </a:solidFill>
              </a:rPr>
              <a:t>kommune</a:t>
            </a:r>
          </a:p>
        </p:txBody>
      </p:sp>
      <p:sp>
        <p:nvSpPr>
          <p:cNvPr id="3098" name="Oval 26">
            <a:extLst>
              <a:ext uri="{FF2B5EF4-FFF2-40B4-BE49-F238E27FC236}">
                <a16:creationId xmlns:a16="http://schemas.microsoft.com/office/drawing/2014/main" id="{16F836C1-F7BE-47AA-A826-6C9927212478}"/>
              </a:ext>
            </a:extLst>
          </p:cNvPr>
          <p:cNvSpPr>
            <a:spLocks noChangeArrowheads="1"/>
          </p:cNvSpPr>
          <p:nvPr/>
        </p:nvSpPr>
        <p:spPr bwMode="auto">
          <a:xfrm>
            <a:off x="8780463" y="4372031"/>
            <a:ext cx="1584325" cy="7921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altLang="nb-NO" dirty="0">
                <a:solidFill>
                  <a:schemeClr val="bg1"/>
                </a:solidFill>
              </a:rPr>
              <a:t>Introduksjons-</a:t>
            </a:r>
          </a:p>
          <a:p>
            <a:pPr algn="ctr"/>
            <a:r>
              <a:rPr lang="nb-NO" altLang="nb-NO" dirty="0">
                <a:solidFill>
                  <a:schemeClr val="bg1"/>
                </a:solidFill>
              </a:rPr>
              <a:t>Program </a:t>
            </a:r>
          </a:p>
        </p:txBody>
      </p:sp>
      <p:sp>
        <p:nvSpPr>
          <p:cNvPr id="3099" name="Oval 27">
            <a:extLst>
              <a:ext uri="{FF2B5EF4-FFF2-40B4-BE49-F238E27FC236}">
                <a16:creationId xmlns:a16="http://schemas.microsoft.com/office/drawing/2014/main" id="{8A55B029-A3CC-467D-8987-D1302C237B69}"/>
              </a:ext>
            </a:extLst>
          </p:cNvPr>
          <p:cNvSpPr>
            <a:spLocks noChangeArrowheads="1"/>
          </p:cNvSpPr>
          <p:nvPr/>
        </p:nvSpPr>
        <p:spPr bwMode="auto">
          <a:xfrm>
            <a:off x="8399462" y="5229226"/>
            <a:ext cx="2160588" cy="10080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altLang="nb-NO" dirty="0">
                <a:solidFill>
                  <a:schemeClr val="bg1"/>
                </a:solidFill>
              </a:rPr>
              <a:t>Rett på vanlige </a:t>
            </a:r>
          </a:p>
          <a:p>
            <a:pPr algn="ctr"/>
            <a:r>
              <a:rPr lang="nb-NO" altLang="nb-NO" dirty="0">
                <a:solidFill>
                  <a:schemeClr val="bg1"/>
                </a:solidFill>
              </a:rPr>
              <a:t>ytelser, Familie-</a:t>
            </a:r>
          </a:p>
          <a:p>
            <a:pPr algn="ctr"/>
            <a:r>
              <a:rPr lang="nb-NO" altLang="nb-NO" dirty="0">
                <a:solidFill>
                  <a:schemeClr val="bg1"/>
                </a:solidFill>
              </a:rPr>
              <a:t>Gjenforening</a:t>
            </a:r>
          </a:p>
        </p:txBody>
      </p:sp>
      <p:sp>
        <p:nvSpPr>
          <p:cNvPr id="3100" name="Oval 28">
            <a:extLst>
              <a:ext uri="{FF2B5EF4-FFF2-40B4-BE49-F238E27FC236}">
                <a16:creationId xmlns:a16="http://schemas.microsoft.com/office/drawing/2014/main" id="{8558960F-BAA2-4AFE-908A-F27BD6BD4E37}"/>
              </a:ext>
            </a:extLst>
          </p:cNvPr>
          <p:cNvSpPr>
            <a:spLocks noChangeArrowheads="1"/>
          </p:cNvSpPr>
          <p:nvPr/>
        </p:nvSpPr>
        <p:spPr bwMode="auto">
          <a:xfrm>
            <a:off x="1528692" y="4185444"/>
            <a:ext cx="2700338" cy="86360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altLang="nb-NO" dirty="0">
                <a:solidFill>
                  <a:schemeClr val="bg1"/>
                </a:solidFill>
              </a:rPr>
              <a:t>Begrensete rettigheter, </a:t>
            </a:r>
          </a:p>
          <a:p>
            <a:pPr algn="ctr"/>
            <a:r>
              <a:rPr lang="nb-NO" altLang="nb-NO" dirty="0" err="1">
                <a:solidFill>
                  <a:schemeClr val="bg1"/>
                </a:solidFill>
              </a:rPr>
              <a:t>Familiegj.for</a:t>
            </a:r>
            <a:r>
              <a:rPr lang="nb-NO" altLang="nb-NO" dirty="0">
                <a:solidFill>
                  <a:schemeClr val="bg1"/>
                </a:solidFill>
              </a:rPr>
              <a:t>. etter 4 år</a:t>
            </a:r>
          </a:p>
        </p:txBody>
      </p:sp>
      <p:sp>
        <p:nvSpPr>
          <p:cNvPr id="3101" name="Oval 29">
            <a:extLst>
              <a:ext uri="{FF2B5EF4-FFF2-40B4-BE49-F238E27FC236}">
                <a16:creationId xmlns:a16="http://schemas.microsoft.com/office/drawing/2014/main" id="{1A89761B-1D5B-4060-B7A4-0290042966A7}"/>
              </a:ext>
            </a:extLst>
          </p:cNvPr>
          <p:cNvSpPr>
            <a:spLocks noChangeArrowheads="1"/>
          </p:cNvSpPr>
          <p:nvPr/>
        </p:nvSpPr>
        <p:spPr bwMode="auto">
          <a:xfrm>
            <a:off x="2711451" y="3644901"/>
            <a:ext cx="1368425" cy="574675"/>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altLang="nb-NO" dirty="0">
                <a:solidFill>
                  <a:schemeClr val="bg1"/>
                </a:solidFill>
              </a:rPr>
              <a:t>Asyl/</a:t>
            </a:r>
          </a:p>
          <a:p>
            <a:pPr algn="ctr"/>
            <a:r>
              <a:rPr lang="nb-NO" altLang="nb-NO" dirty="0">
                <a:solidFill>
                  <a:schemeClr val="bg1"/>
                </a:solidFill>
              </a:rPr>
              <a:t>beskyttelse</a:t>
            </a:r>
          </a:p>
        </p:txBody>
      </p:sp>
      <p:sp>
        <p:nvSpPr>
          <p:cNvPr id="3102" name="Oval 30">
            <a:extLst>
              <a:ext uri="{FF2B5EF4-FFF2-40B4-BE49-F238E27FC236}">
                <a16:creationId xmlns:a16="http://schemas.microsoft.com/office/drawing/2014/main" id="{AF601095-26BD-465A-855C-B3B6202B50F7}"/>
              </a:ext>
            </a:extLst>
          </p:cNvPr>
          <p:cNvSpPr>
            <a:spLocks noChangeArrowheads="1"/>
          </p:cNvSpPr>
          <p:nvPr/>
        </p:nvSpPr>
        <p:spPr bwMode="auto">
          <a:xfrm>
            <a:off x="1524000" y="3716338"/>
            <a:ext cx="914400" cy="627062"/>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altLang="nb-NO" dirty="0" err="1">
                <a:solidFill>
                  <a:schemeClr val="bg1"/>
                </a:solidFill>
              </a:rPr>
              <a:t>Hum</a:t>
            </a:r>
            <a:r>
              <a:rPr lang="nb-NO" altLang="nb-NO" dirty="0">
                <a:solidFill>
                  <a:schemeClr val="bg1"/>
                </a:solidFill>
              </a:rPr>
              <a:t>.</a:t>
            </a:r>
          </a:p>
        </p:txBody>
      </p:sp>
      <p:sp>
        <p:nvSpPr>
          <p:cNvPr id="3103" name="Oval 31">
            <a:extLst>
              <a:ext uri="{FF2B5EF4-FFF2-40B4-BE49-F238E27FC236}">
                <a16:creationId xmlns:a16="http://schemas.microsoft.com/office/drawing/2014/main" id="{1378191A-E4BE-446B-9671-F1925A9651F7}"/>
              </a:ext>
            </a:extLst>
          </p:cNvPr>
          <p:cNvSpPr>
            <a:spLocks noChangeArrowheads="1"/>
          </p:cNvSpPr>
          <p:nvPr/>
        </p:nvSpPr>
        <p:spPr bwMode="auto">
          <a:xfrm>
            <a:off x="6379936" y="4266435"/>
            <a:ext cx="1800225" cy="720725"/>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altLang="nb-NO" sz="1400" dirty="0"/>
              <a:t>Omgjøringsbegjæring</a:t>
            </a:r>
          </a:p>
          <a:p>
            <a:pPr algn="ctr"/>
            <a:r>
              <a:rPr lang="nb-NO" altLang="nb-NO" sz="1400" dirty="0"/>
              <a:t>Utsatt iverksettelse</a:t>
            </a:r>
          </a:p>
        </p:txBody>
      </p:sp>
      <p:sp>
        <p:nvSpPr>
          <p:cNvPr id="3104" name="Oval 32">
            <a:extLst>
              <a:ext uri="{FF2B5EF4-FFF2-40B4-BE49-F238E27FC236}">
                <a16:creationId xmlns:a16="http://schemas.microsoft.com/office/drawing/2014/main" id="{0E373172-7958-45A4-8139-61D137F72197}"/>
              </a:ext>
            </a:extLst>
          </p:cNvPr>
          <p:cNvSpPr>
            <a:spLocks noChangeArrowheads="1"/>
          </p:cNvSpPr>
          <p:nvPr/>
        </p:nvSpPr>
        <p:spPr bwMode="auto">
          <a:xfrm>
            <a:off x="3792539" y="4724401"/>
            <a:ext cx="1368425" cy="720725"/>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altLang="nb-NO"/>
              <a:t>Rettssak?</a:t>
            </a:r>
          </a:p>
          <a:p>
            <a:pPr algn="ctr"/>
            <a:r>
              <a:rPr lang="nb-NO" altLang="nb-NO" sz="1400"/>
              <a:t>Midl. forføyning</a:t>
            </a:r>
          </a:p>
        </p:txBody>
      </p:sp>
      <p:sp>
        <p:nvSpPr>
          <p:cNvPr id="3105" name="Rectangle 33">
            <a:extLst>
              <a:ext uri="{FF2B5EF4-FFF2-40B4-BE49-F238E27FC236}">
                <a16:creationId xmlns:a16="http://schemas.microsoft.com/office/drawing/2014/main" id="{AFECCF29-6A54-4957-9237-58770A3E5B3C}"/>
              </a:ext>
            </a:extLst>
          </p:cNvPr>
          <p:cNvSpPr>
            <a:spLocks noChangeArrowheads="1"/>
          </p:cNvSpPr>
          <p:nvPr/>
        </p:nvSpPr>
        <p:spPr bwMode="auto">
          <a:xfrm>
            <a:off x="8328026" y="6453188"/>
            <a:ext cx="2339975" cy="215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altLang="nb-NO" sz="1200" dirty="0"/>
              <a:t>Marit C. Borchgrevink 2022</a:t>
            </a:r>
          </a:p>
        </p:txBody>
      </p:sp>
      <p:sp>
        <p:nvSpPr>
          <p:cNvPr id="2" name="TekstSylinder 1">
            <a:extLst>
              <a:ext uri="{FF2B5EF4-FFF2-40B4-BE49-F238E27FC236}">
                <a16:creationId xmlns:a16="http://schemas.microsoft.com/office/drawing/2014/main" id="{F3F43241-D3F3-4870-9549-5FD28BDF7DBD}"/>
              </a:ext>
            </a:extLst>
          </p:cNvPr>
          <p:cNvSpPr txBox="1"/>
          <p:nvPr/>
        </p:nvSpPr>
        <p:spPr>
          <a:xfrm>
            <a:off x="5224527" y="886483"/>
            <a:ext cx="2125838" cy="369332"/>
          </a:xfrm>
          <a:prstGeom prst="rect">
            <a:avLst/>
          </a:prstGeom>
          <a:solidFill>
            <a:srgbClr val="7030A0"/>
          </a:solidFill>
        </p:spPr>
        <p:txBody>
          <a:bodyPr wrap="none" rtlCol="0">
            <a:spAutoFit/>
          </a:bodyPr>
          <a:lstStyle/>
          <a:p>
            <a:r>
              <a:rPr lang="nb-NO" b="1" dirty="0">
                <a:solidFill>
                  <a:schemeClr val="bg1"/>
                </a:solidFill>
              </a:rPr>
              <a:t>Kollektiv Midl. Besk.</a:t>
            </a:r>
          </a:p>
        </p:txBody>
      </p:sp>
      <p:sp>
        <p:nvSpPr>
          <p:cNvPr id="3" name="Ellipse 2">
            <a:extLst>
              <a:ext uri="{FF2B5EF4-FFF2-40B4-BE49-F238E27FC236}">
                <a16:creationId xmlns:a16="http://schemas.microsoft.com/office/drawing/2014/main" id="{78908D3F-5520-4396-88FC-2FEA895A6C04}"/>
              </a:ext>
            </a:extLst>
          </p:cNvPr>
          <p:cNvSpPr/>
          <p:nvPr/>
        </p:nvSpPr>
        <p:spPr>
          <a:xfrm>
            <a:off x="5809796" y="1295401"/>
            <a:ext cx="2087686" cy="914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dirty="0"/>
              <a:t>Akuttmottak</a:t>
            </a:r>
          </a:p>
        </p:txBody>
      </p:sp>
      <p:sp>
        <p:nvSpPr>
          <p:cNvPr id="4" name="Ellipse 3">
            <a:extLst>
              <a:ext uri="{FF2B5EF4-FFF2-40B4-BE49-F238E27FC236}">
                <a16:creationId xmlns:a16="http://schemas.microsoft.com/office/drawing/2014/main" id="{3BA3414B-5578-469D-B0C9-27A5CB5B61BA}"/>
              </a:ext>
            </a:extLst>
          </p:cNvPr>
          <p:cNvSpPr/>
          <p:nvPr/>
        </p:nvSpPr>
        <p:spPr>
          <a:xfrm>
            <a:off x="6096001" y="2263094"/>
            <a:ext cx="2162175" cy="7207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dirty="0"/>
              <a:t>Bosetting kommune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tel 1">
            <a:extLst>
              <a:ext uri="{FF2B5EF4-FFF2-40B4-BE49-F238E27FC236}">
                <a16:creationId xmlns:a16="http://schemas.microsoft.com/office/drawing/2014/main" id="{B7C87DFA-6D95-46B6-9121-E869EB893A86}"/>
              </a:ext>
            </a:extLst>
          </p:cNvPr>
          <p:cNvSpPr>
            <a:spLocks noGrp="1" noChangeArrowheads="1"/>
          </p:cNvSpPr>
          <p:nvPr>
            <p:ph type="title"/>
          </p:nvPr>
        </p:nvSpPr>
        <p:spPr>
          <a:xfrm>
            <a:off x="2179155" y="844756"/>
            <a:ext cx="7362411" cy="742950"/>
          </a:xfrm>
        </p:spPr>
        <p:txBody>
          <a:bodyPr>
            <a:normAutofit/>
          </a:bodyPr>
          <a:lstStyle/>
          <a:p>
            <a:r>
              <a:rPr lang="nb-NO" altLang="nb-NO" dirty="0">
                <a:solidFill>
                  <a:srgbClr val="FF0000"/>
                </a:solidFill>
              </a:rPr>
              <a:t>Asyl/flyktningbarn – noen tall</a:t>
            </a:r>
          </a:p>
        </p:txBody>
      </p:sp>
      <p:sp>
        <p:nvSpPr>
          <p:cNvPr id="22531" name="Plassholder for innhold 2">
            <a:extLst>
              <a:ext uri="{FF2B5EF4-FFF2-40B4-BE49-F238E27FC236}">
                <a16:creationId xmlns:a16="http://schemas.microsoft.com/office/drawing/2014/main" id="{0ABC1021-C7C7-45C3-827D-BFDC1C7432EC}"/>
              </a:ext>
            </a:extLst>
          </p:cNvPr>
          <p:cNvSpPr>
            <a:spLocks noGrp="1" noChangeArrowheads="1"/>
          </p:cNvSpPr>
          <p:nvPr>
            <p:ph idx="1"/>
          </p:nvPr>
        </p:nvSpPr>
        <p:spPr>
          <a:xfrm>
            <a:off x="1702075" y="2089701"/>
            <a:ext cx="5811908" cy="4032803"/>
          </a:xfrm>
        </p:spPr>
        <p:txBody>
          <a:bodyPr>
            <a:normAutofit/>
          </a:bodyPr>
          <a:lstStyle/>
          <a:p>
            <a:pPr>
              <a:defRPr/>
            </a:pPr>
            <a:r>
              <a:rPr lang="nb-NO" altLang="nb-NO" sz="1800" dirty="0"/>
              <a:t>Ankomsttall varierer, men vanligvis omtrent 30 % av </a:t>
            </a:r>
            <a:r>
              <a:rPr lang="nb-NO" altLang="nb-NO" sz="1800" b="1" dirty="0"/>
              <a:t>asylsøkere </a:t>
            </a:r>
            <a:r>
              <a:rPr lang="nb-NO" altLang="nb-NO" sz="1800" dirty="0"/>
              <a:t>på norske mottak er barn, antagelig noe større andel fra Ukraina. Lave ankomster siste 6 år. F</a:t>
            </a:r>
            <a:r>
              <a:rPr lang="nb-NO" sz="1800" dirty="0"/>
              <a:t>lest fra Syria og Eritrea tidligere, nå flest fra Ukraina, ca. 13000</a:t>
            </a:r>
          </a:p>
          <a:p>
            <a:pPr>
              <a:defRPr/>
            </a:pPr>
            <a:endParaRPr lang="nb-NO" altLang="nb-NO" sz="1800" dirty="0"/>
          </a:p>
          <a:p>
            <a:pPr>
              <a:defRPr/>
            </a:pPr>
            <a:r>
              <a:rPr lang="nb-NO" altLang="nb-NO" sz="1800" dirty="0"/>
              <a:t>Norge tar vanligvis imot rundt en fast kvote </a:t>
            </a:r>
            <a:r>
              <a:rPr lang="nb-NO" altLang="nb-NO" sz="1800" b="1" dirty="0"/>
              <a:t>overføringsflyktninger</a:t>
            </a:r>
            <a:r>
              <a:rPr lang="nb-NO" altLang="nb-NO" sz="1800" dirty="0"/>
              <a:t> (ca. 1500-3000) i året, og av dem er rundt halvparten barn</a:t>
            </a:r>
          </a:p>
          <a:p>
            <a:pPr>
              <a:defRPr/>
            </a:pPr>
            <a:endParaRPr lang="nb-NO" altLang="nb-NO" sz="1800" dirty="0"/>
          </a:p>
          <a:p>
            <a:pPr>
              <a:defRPr/>
            </a:pPr>
            <a:r>
              <a:rPr lang="nb-NO" altLang="nb-NO" sz="1800" b="1" dirty="0"/>
              <a:t>Familiegjenforente</a:t>
            </a:r>
            <a:r>
              <a:rPr lang="nb-NO" altLang="nb-NO" sz="1800" dirty="0"/>
              <a:t> er som regel den største flyktninggruppen i Norge, og av dem er også rundt halvparten barn.</a:t>
            </a:r>
          </a:p>
          <a:p>
            <a:pPr>
              <a:defRPr/>
            </a:pPr>
            <a:endParaRPr lang="nb-NO" altLang="nb-NO" sz="1800" dirty="0"/>
          </a:p>
          <a:p>
            <a:pPr>
              <a:defRPr/>
            </a:pPr>
            <a:endParaRPr lang="nb-NO" altLang="nb-NO" sz="1800" dirty="0"/>
          </a:p>
          <a:p>
            <a:pPr>
              <a:defRPr/>
            </a:pPr>
            <a:endParaRPr lang="nb-NO" altLang="nb-NO" dirty="0"/>
          </a:p>
        </p:txBody>
      </p:sp>
      <p:pic>
        <p:nvPicPr>
          <p:cNvPr id="20484" name="Bilde 4">
            <a:extLst>
              <a:ext uri="{FF2B5EF4-FFF2-40B4-BE49-F238E27FC236}">
                <a16:creationId xmlns:a16="http://schemas.microsoft.com/office/drawing/2014/main" id="{D1FD2FD2-893C-48A8-A2D4-FC04E80EFA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9056" y="2089701"/>
            <a:ext cx="3003146" cy="200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tel 1">
            <a:extLst>
              <a:ext uri="{FF2B5EF4-FFF2-40B4-BE49-F238E27FC236}">
                <a16:creationId xmlns:a16="http://schemas.microsoft.com/office/drawing/2014/main" id="{C0BCF93A-1BFB-4B15-B2F0-BA13D62967E7}"/>
              </a:ext>
            </a:extLst>
          </p:cNvPr>
          <p:cNvSpPr>
            <a:spLocks noGrp="1" noChangeArrowheads="1"/>
          </p:cNvSpPr>
          <p:nvPr>
            <p:ph type="title"/>
          </p:nvPr>
        </p:nvSpPr>
        <p:spPr>
          <a:xfrm>
            <a:off x="1334914" y="499137"/>
            <a:ext cx="7772400" cy="990600"/>
          </a:xfrm>
        </p:spPr>
        <p:txBody>
          <a:bodyPr/>
          <a:lstStyle/>
          <a:p>
            <a:r>
              <a:rPr lang="nb-NO" altLang="nb-NO" dirty="0" err="1">
                <a:solidFill>
                  <a:srgbClr val="FF0000"/>
                </a:solidFill>
              </a:rPr>
              <a:t>Oppholdsstatus</a:t>
            </a:r>
            <a:r>
              <a:rPr lang="nb-NO" altLang="nb-NO" dirty="0">
                <a:solidFill>
                  <a:srgbClr val="FF0000"/>
                </a:solidFill>
              </a:rPr>
              <a:t> og rettigheter</a:t>
            </a:r>
          </a:p>
        </p:txBody>
      </p:sp>
      <p:sp>
        <p:nvSpPr>
          <p:cNvPr id="3" name="Plassholder for innhold 2">
            <a:extLst>
              <a:ext uri="{FF2B5EF4-FFF2-40B4-BE49-F238E27FC236}">
                <a16:creationId xmlns:a16="http://schemas.microsoft.com/office/drawing/2014/main" id="{D222F59C-0A91-4E7D-9168-C6090E8BFBB3}"/>
              </a:ext>
            </a:extLst>
          </p:cNvPr>
          <p:cNvSpPr>
            <a:spLocks noGrp="1"/>
          </p:cNvSpPr>
          <p:nvPr>
            <p:ph idx="1"/>
          </p:nvPr>
        </p:nvSpPr>
        <p:spPr>
          <a:xfrm>
            <a:off x="3195145" y="1489737"/>
            <a:ext cx="8069203" cy="5138999"/>
          </a:xfrm>
        </p:spPr>
        <p:txBody>
          <a:bodyPr>
            <a:normAutofit fontScale="85000" lnSpcReduction="20000"/>
          </a:bodyPr>
          <a:lstStyle/>
          <a:p>
            <a:pPr>
              <a:defRPr/>
            </a:pPr>
            <a:endParaRPr lang="nb-NO" sz="2000" dirty="0"/>
          </a:p>
          <a:p>
            <a:pPr>
              <a:defRPr/>
            </a:pPr>
            <a:r>
              <a:rPr lang="nb-NO" sz="2300" b="1" dirty="0"/>
              <a:t>Alle barn i Norge har rett til skole, helsehjelp og omsorgstjenester</a:t>
            </a:r>
          </a:p>
          <a:p>
            <a:pPr>
              <a:defRPr/>
            </a:pPr>
            <a:endParaRPr lang="nb-NO" sz="2300" dirty="0"/>
          </a:p>
          <a:p>
            <a:pPr>
              <a:defRPr/>
            </a:pPr>
            <a:r>
              <a:rPr lang="nb-NO" sz="2300" dirty="0"/>
              <a:t>Asylsøkerbarn ikke rett til barnehage (men de med midlertidig tillatelse har det)</a:t>
            </a:r>
          </a:p>
          <a:p>
            <a:pPr>
              <a:defRPr/>
            </a:pPr>
            <a:endParaRPr lang="nb-NO" sz="2300" dirty="0"/>
          </a:p>
          <a:p>
            <a:pPr>
              <a:defRPr/>
            </a:pPr>
            <a:r>
              <a:rPr lang="nb-NO" sz="2300" dirty="0"/>
              <a:t>Asylsøkere mellom 16 og 18 år med avslag har ikke rett til videregående opplæring.</a:t>
            </a:r>
          </a:p>
          <a:p>
            <a:pPr>
              <a:defRPr/>
            </a:pPr>
            <a:endParaRPr lang="nb-NO" sz="2300" dirty="0"/>
          </a:p>
          <a:p>
            <a:pPr>
              <a:defRPr/>
            </a:pPr>
            <a:r>
              <a:rPr lang="nb-NO" sz="2300" dirty="0"/>
              <a:t>Voksne asylsøkere har rett til helsehjelp. Kun akutt helsehjelp ved utreisefrist etter endelig avslag. Voksne asylsøkere har ikke rett til omsorgstjenester </a:t>
            </a:r>
          </a:p>
          <a:p>
            <a:pPr>
              <a:defRPr/>
            </a:pPr>
            <a:endParaRPr lang="nb-NO" sz="2300" dirty="0"/>
          </a:p>
          <a:p>
            <a:pPr>
              <a:defRPr/>
            </a:pPr>
            <a:r>
              <a:rPr lang="nb-NO" sz="2300" dirty="0"/>
              <a:t>Asylsøkere har svært dårlig økonomi, enda verre etter avslag</a:t>
            </a:r>
          </a:p>
          <a:p>
            <a:pPr>
              <a:defRPr/>
            </a:pPr>
            <a:endParaRPr lang="nb-NO" sz="2300" dirty="0"/>
          </a:p>
          <a:p>
            <a:pPr>
              <a:defRPr/>
            </a:pPr>
            <a:r>
              <a:rPr lang="nb-NO" sz="2300" dirty="0"/>
              <a:t>«Barns beste» er lite utredet eller vektlagt i asylsaker </a:t>
            </a:r>
          </a:p>
          <a:p>
            <a:pPr>
              <a:defRPr/>
            </a:pPr>
            <a:endParaRPr lang="nb-NO" sz="2300" dirty="0"/>
          </a:p>
          <a:p>
            <a:pPr>
              <a:defRPr/>
            </a:pPr>
            <a:endParaRPr lang="nb-NO" sz="2000" dirty="0"/>
          </a:p>
          <a:p>
            <a:pPr>
              <a:defRPr/>
            </a:pPr>
            <a:endParaRPr lang="nb-NO" sz="2000" dirty="0"/>
          </a:p>
          <a:p>
            <a:pPr>
              <a:defRPr/>
            </a:pPr>
            <a:endParaRPr lang="nb-NO" sz="2000" dirty="0"/>
          </a:p>
          <a:p>
            <a:pPr>
              <a:defRPr/>
            </a:pPr>
            <a:endParaRPr lang="nb-NO" sz="2000" dirty="0"/>
          </a:p>
          <a:p>
            <a:pPr>
              <a:defRPr/>
            </a:pPr>
            <a:endParaRPr lang="nb-NO" sz="2000" dirty="0"/>
          </a:p>
          <a:p>
            <a:pPr marL="0" indent="0">
              <a:buNone/>
              <a:defRPr/>
            </a:pPr>
            <a:endParaRPr lang="nb-NO" sz="2000" dirty="0"/>
          </a:p>
          <a:p>
            <a:pPr marL="0" indent="0">
              <a:buNone/>
              <a:defRPr/>
            </a:pPr>
            <a:endParaRPr lang="nb-NO" dirty="0"/>
          </a:p>
        </p:txBody>
      </p:sp>
      <p:pic>
        <p:nvPicPr>
          <p:cNvPr id="26628" name="Bilde 5">
            <a:extLst>
              <a:ext uri="{FF2B5EF4-FFF2-40B4-BE49-F238E27FC236}">
                <a16:creationId xmlns:a16="http://schemas.microsoft.com/office/drawing/2014/main" id="{B926022D-DEEC-4F84-BEAB-8CCC4C81B1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3928" y="1828802"/>
            <a:ext cx="1657134" cy="1187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kstSylinder 3">
            <a:extLst>
              <a:ext uri="{FF2B5EF4-FFF2-40B4-BE49-F238E27FC236}">
                <a16:creationId xmlns:a16="http://schemas.microsoft.com/office/drawing/2014/main" id="{A30EC7BA-6BDF-4C63-BC05-51A790E69D61}"/>
              </a:ext>
            </a:extLst>
          </p:cNvPr>
          <p:cNvSpPr txBox="1">
            <a:spLocks noChangeArrowheads="1"/>
          </p:cNvSpPr>
          <p:nvPr/>
        </p:nvSpPr>
        <p:spPr bwMode="auto">
          <a:xfrm>
            <a:off x="1334914" y="3138488"/>
            <a:ext cx="177614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2525"/>
              </a:buClr>
              <a:buChar char="•"/>
              <a:defRPr sz="2200">
                <a:solidFill>
                  <a:schemeClr val="folHlink"/>
                </a:solidFill>
                <a:latin typeface="Verdana" panose="020B0604030504040204" pitchFamily="34" charset="0"/>
                <a:ea typeface="ＭＳ Ｐゴシック" panose="020B0600070205080204" pitchFamily="34" charset="-128"/>
              </a:defRPr>
            </a:lvl1pPr>
            <a:lvl2pPr marL="742950" indent="-285750">
              <a:spcBef>
                <a:spcPct val="20000"/>
              </a:spcBef>
              <a:buClr>
                <a:srgbClr val="FF2525"/>
              </a:buClr>
              <a:buChar char="•"/>
              <a:defRPr sz="2000">
                <a:solidFill>
                  <a:schemeClr val="folHlink"/>
                </a:solidFill>
                <a:latin typeface="Verdana" panose="020B0604030504040204" pitchFamily="34" charset="0"/>
                <a:ea typeface="ＭＳ Ｐゴシック" panose="020B0600070205080204" pitchFamily="34" charset="-128"/>
              </a:defRPr>
            </a:lvl2pPr>
            <a:lvl3pPr marL="1143000" indent="-228600">
              <a:spcBef>
                <a:spcPct val="20000"/>
              </a:spcBef>
              <a:buClr>
                <a:srgbClr val="FF2525"/>
              </a:buClr>
              <a:buChar char="•"/>
              <a:defRPr>
                <a:solidFill>
                  <a:schemeClr val="folHlink"/>
                </a:solidFill>
                <a:latin typeface="Verdana" panose="020B0604030504040204" pitchFamily="34" charset="0"/>
                <a:ea typeface="ＭＳ Ｐゴシック" panose="020B0600070205080204" pitchFamily="34" charset="-128"/>
              </a:defRPr>
            </a:lvl3pPr>
            <a:lvl4pPr marL="1600200" indent="-228600">
              <a:spcBef>
                <a:spcPct val="20000"/>
              </a:spcBef>
              <a:buClr>
                <a:srgbClr val="FF2525"/>
              </a:buClr>
              <a:buChar char="•"/>
              <a:defRPr sz="1600">
                <a:solidFill>
                  <a:schemeClr val="folHlink"/>
                </a:solidFill>
                <a:latin typeface="Verdana" panose="020B0604030504040204" pitchFamily="34" charset="0"/>
                <a:ea typeface="ＭＳ Ｐゴシック" panose="020B0600070205080204" pitchFamily="34" charset="-128"/>
              </a:defRPr>
            </a:lvl4pPr>
            <a:lvl5pPr marL="2057400" indent="-228600">
              <a:spcBef>
                <a:spcPct val="20000"/>
              </a:spcBef>
              <a:buClr>
                <a:srgbClr val="FF2525"/>
              </a:buClr>
              <a:buChar char="•"/>
              <a:defRPr sz="1600">
                <a:solidFill>
                  <a:schemeClr val="folHlink"/>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2525"/>
              </a:buClr>
              <a:buChar char="•"/>
              <a:defRPr sz="1600">
                <a:solidFill>
                  <a:schemeClr val="folHlink"/>
                </a:solidFill>
                <a:latin typeface="Verdana" panose="020B0604030504040204" pitchFamily="34" charset="0"/>
                <a:ea typeface="ＭＳ Ｐゴシック" panose="020B0600070205080204" pitchFamily="34" charset="-128"/>
              </a:defRPr>
            </a:lvl9pPr>
          </a:lstStyle>
          <a:p>
            <a:pPr>
              <a:spcBef>
                <a:spcPct val="0"/>
              </a:spcBef>
              <a:buClrTx/>
              <a:buFontTx/>
              <a:buNone/>
            </a:pPr>
            <a:r>
              <a:rPr lang="nb-NO" altLang="nb-NO" sz="1400" dirty="0">
                <a:solidFill>
                  <a:srgbClr val="FF0000"/>
                </a:solidFill>
                <a:latin typeface="Arial" panose="020B0604020202020204" pitchFamily="34" charset="0"/>
              </a:rPr>
              <a:t>Flyktning/asylbarns rettigheter regulert av </a:t>
            </a:r>
          </a:p>
          <a:p>
            <a:pPr>
              <a:spcBef>
                <a:spcPct val="0"/>
              </a:spcBef>
              <a:buClrTx/>
              <a:buFont typeface="Wingdings" panose="05000000000000000000" pitchFamily="2" charset="2"/>
              <a:buChar char="ü"/>
            </a:pPr>
            <a:r>
              <a:rPr lang="nb-NO" altLang="nb-NO" sz="1200" dirty="0">
                <a:solidFill>
                  <a:srgbClr val="FF0000"/>
                </a:solidFill>
                <a:latin typeface="Arial" panose="020B0604020202020204" pitchFamily="34" charset="0"/>
              </a:rPr>
              <a:t>lov om barn og foreldre </a:t>
            </a:r>
          </a:p>
          <a:p>
            <a:pPr>
              <a:spcBef>
                <a:spcPct val="0"/>
              </a:spcBef>
              <a:buClrTx/>
              <a:buFont typeface="Wingdings" panose="05000000000000000000" pitchFamily="2" charset="2"/>
              <a:buChar char="ü"/>
            </a:pPr>
            <a:r>
              <a:rPr lang="nb-NO" altLang="nb-NO" sz="1200" dirty="0">
                <a:solidFill>
                  <a:srgbClr val="FF0000"/>
                </a:solidFill>
                <a:latin typeface="Arial" panose="020B0604020202020204" pitchFamily="34" charset="0"/>
              </a:rPr>
              <a:t>lov om barneverntjenester </a:t>
            </a:r>
          </a:p>
          <a:p>
            <a:pPr>
              <a:spcBef>
                <a:spcPct val="0"/>
              </a:spcBef>
              <a:buClrTx/>
              <a:buFont typeface="Wingdings" panose="05000000000000000000" pitchFamily="2" charset="2"/>
              <a:buChar char="ü"/>
            </a:pPr>
            <a:r>
              <a:rPr lang="nb-NO" altLang="nb-NO" sz="1200" dirty="0">
                <a:solidFill>
                  <a:srgbClr val="FF0000"/>
                </a:solidFill>
                <a:latin typeface="Arial" panose="020B0604020202020204" pitchFamily="34" charset="0"/>
              </a:rPr>
              <a:t>utlendingsloven </a:t>
            </a:r>
          </a:p>
          <a:p>
            <a:pPr>
              <a:spcBef>
                <a:spcPct val="0"/>
              </a:spcBef>
              <a:buClrTx/>
              <a:buFont typeface="Wingdings" panose="05000000000000000000" pitchFamily="2" charset="2"/>
              <a:buChar char="ü"/>
            </a:pPr>
            <a:r>
              <a:rPr lang="nb-NO" altLang="nb-NO" sz="1200" dirty="0">
                <a:solidFill>
                  <a:srgbClr val="FF0000"/>
                </a:solidFill>
                <a:latin typeface="Arial" panose="020B0604020202020204" pitchFamily="34" charset="0"/>
              </a:rPr>
              <a:t>FNs barnekonvensjon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4818D6E-E806-4B09-8FB0-073EEDFD324A}"/>
              </a:ext>
            </a:extLst>
          </p:cNvPr>
          <p:cNvSpPr>
            <a:spLocks noGrp="1" noChangeArrowheads="1"/>
          </p:cNvSpPr>
          <p:nvPr>
            <p:ph type="ctrTitle"/>
          </p:nvPr>
        </p:nvSpPr>
        <p:spPr>
          <a:xfrm>
            <a:off x="1258961" y="426128"/>
            <a:ext cx="9846365" cy="857250"/>
          </a:xfrm>
        </p:spPr>
        <p:txBody>
          <a:bodyPr>
            <a:noAutofit/>
          </a:bodyPr>
          <a:lstStyle/>
          <a:p>
            <a:pPr algn="l">
              <a:defRPr/>
            </a:pPr>
            <a:r>
              <a:rPr lang="nb-NO" altLang="nb-NO" sz="3600" b="0" dirty="0">
                <a:solidFill>
                  <a:srgbClr val="FF0000"/>
                </a:solidFill>
              </a:rPr>
              <a:t>Flyktningbarn/unge og psykisk helse – hva vet vi?</a:t>
            </a:r>
          </a:p>
        </p:txBody>
      </p:sp>
      <p:sp>
        <p:nvSpPr>
          <p:cNvPr id="16387" name="Rectangle 3">
            <a:extLst>
              <a:ext uri="{FF2B5EF4-FFF2-40B4-BE49-F238E27FC236}">
                <a16:creationId xmlns:a16="http://schemas.microsoft.com/office/drawing/2014/main" id="{1F21C653-789A-4C49-A452-9FFDD3FFBC44}"/>
              </a:ext>
            </a:extLst>
          </p:cNvPr>
          <p:cNvSpPr>
            <a:spLocks noGrp="1" noChangeArrowheads="1"/>
          </p:cNvSpPr>
          <p:nvPr>
            <p:ph type="subTitle" idx="1"/>
          </p:nvPr>
        </p:nvSpPr>
        <p:spPr>
          <a:xfrm>
            <a:off x="1258961" y="1597573"/>
            <a:ext cx="7359522" cy="4299644"/>
          </a:xfrm>
        </p:spPr>
        <p:txBody>
          <a:bodyPr>
            <a:normAutofit fontScale="47500" lnSpcReduction="20000"/>
          </a:bodyPr>
          <a:lstStyle/>
          <a:p>
            <a:pPr algn="l">
              <a:defRPr/>
            </a:pPr>
            <a:endParaRPr lang="nb-NO" altLang="nb-NO" sz="3300" dirty="0"/>
          </a:p>
          <a:p>
            <a:pPr algn="l">
              <a:buFontTx/>
              <a:buChar char="•"/>
              <a:defRPr/>
            </a:pPr>
            <a:r>
              <a:rPr lang="nb-NO" altLang="nb-NO" sz="3300" dirty="0"/>
              <a:t>Høy grad psykologiske vansker pga. store belastninger før og nå: krig, unntakstilstand, organisert vold, farefull flukt (flere har opplevd mishandling, overgrep og tortur), trakassering og strukturell vold i eksil</a:t>
            </a:r>
          </a:p>
          <a:p>
            <a:pPr algn="l">
              <a:buFontTx/>
              <a:buChar char="•"/>
              <a:defRPr/>
            </a:pPr>
            <a:endParaRPr lang="nb-NO" altLang="nb-NO" sz="3300" dirty="0"/>
          </a:p>
          <a:p>
            <a:pPr algn="l">
              <a:buFontTx/>
              <a:buChar char="•"/>
              <a:defRPr/>
            </a:pPr>
            <a:r>
              <a:rPr lang="nb-NO" altLang="nb-NO" sz="3300" dirty="0"/>
              <a:t>Andel psykologiske vansker varierer, men bør ta høyde for at 1 av 3 kan være traumatisert. Rundt 4 av 10 barn på asylmottak har emosjonelle vansker. EMA spesielt sårbare</a:t>
            </a:r>
          </a:p>
          <a:p>
            <a:pPr algn="l">
              <a:buFontTx/>
              <a:buChar char="•"/>
              <a:defRPr/>
            </a:pPr>
            <a:endParaRPr lang="nb-NO" altLang="nb-NO" sz="3300" dirty="0"/>
          </a:p>
          <a:p>
            <a:pPr algn="l">
              <a:buFontTx/>
              <a:buChar char="•"/>
              <a:defRPr/>
            </a:pPr>
            <a:r>
              <a:rPr lang="nb-NO" altLang="nb-NO" sz="3300" dirty="0"/>
              <a:t>Typiske vansker kan være (komplekse) posttraumatiske stressreaksjoner, angst, depresjon og lærevansker </a:t>
            </a:r>
          </a:p>
          <a:p>
            <a:pPr algn="l">
              <a:buFontTx/>
              <a:buChar char="•"/>
              <a:defRPr/>
            </a:pPr>
            <a:endParaRPr lang="nb-NO" altLang="nb-NO" sz="3300" dirty="0"/>
          </a:p>
          <a:p>
            <a:pPr algn="l">
              <a:buFontTx/>
              <a:buChar char="•"/>
              <a:defRPr/>
            </a:pPr>
            <a:r>
              <a:rPr lang="nb-NO" altLang="nb-NO" sz="3300" dirty="0"/>
              <a:t> Traumereaksjoner vil for de fleste avta over tid gitt trygge rammer (</a:t>
            </a:r>
            <a:r>
              <a:rPr lang="nb-NO" altLang="nb-NO" sz="3300" dirty="0" err="1"/>
              <a:t>Silove</a:t>
            </a:r>
            <a:r>
              <a:rPr lang="nb-NO" altLang="nb-NO" sz="3300" dirty="0"/>
              <a:t>,  2005)</a:t>
            </a:r>
          </a:p>
          <a:p>
            <a:pPr algn="l">
              <a:buFontTx/>
              <a:buChar char="•"/>
              <a:defRPr/>
            </a:pPr>
            <a:endParaRPr lang="nb-NO" altLang="nb-NO" sz="3300" dirty="0"/>
          </a:p>
          <a:p>
            <a:pPr algn="l">
              <a:buFontTx/>
              <a:buChar char="•"/>
              <a:defRPr/>
            </a:pPr>
            <a:r>
              <a:rPr lang="nb-NO" altLang="nb-NO" sz="3300" dirty="0"/>
              <a:t> Svært uensartet gruppe – mange ressurssterke overlevere/mange med høy grad av </a:t>
            </a:r>
            <a:r>
              <a:rPr lang="nb-NO" altLang="nb-NO" sz="3300" dirty="0" err="1"/>
              <a:t>resiliens</a:t>
            </a:r>
            <a:endParaRPr lang="nb-NO" altLang="nb-NO" sz="3300" dirty="0"/>
          </a:p>
          <a:p>
            <a:pPr algn="l">
              <a:defRPr/>
            </a:pPr>
            <a:endParaRPr lang="nb-NO" altLang="nb-NO" dirty="0"/>
          </a:p>
        </p:txBody>
      </p:sp>
      <p:pic>
        <p:nvPicPr>
          <p:cNvPr id="30724" name="Bilde 2">
            <a:extLst>
              <a:ext uri="{FF2B5EF4-FFF2-40B4-BE49-F238E27FC236}">
                <a16:creationId xmlns:a16="http://schemas.microsoft.com/office/drawing/2014/main" id="{363CD46E-6ACD-4882-9EC5-383774BD4C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8483" y="1891861"/>
            <a:ext cx="2446450" cy="16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tel 1">
            <a:extLst>
              <a:ext uri="{FF2B5EF4-FFF2-40B4-BE49-F238E27FC236}">
                <a16:creationId xmlns:a16="http://schemas.microsoft.com/office/drawing/2014/main" id="{6D50E3AD-0C09-45F2-B1AE-3C610E33BD5E}"/>
              </a:ext>
            </a:extLst>
          </p:cNvPr>
          <p:cNvSpPr>
            <a:spLocks noGrp="1" noChangeArrowheads="1"/>
          </p:cNvSpPr>
          <p:nvPr>
            <p:ph type="title"/>
          </p:nvPr>
        </p:nvSpPr>
        <p:spPr>
          <a:xfrm>
            <a:off x="2152650" y="1017588"/>
            <a:ext cx="7772400" cy="990600"/>
          </a:xfrm>
        </p:spPr>
        <p:txBody>
          <a:bodyPr>
            <a:normAutofit fontScale="90000"/>
          </a:bodyPr>
          <a:lstStyle/>
          <a:p>
            <a:r>
              <a:rPr lang="nb-NO" altLang="nb-NO" dirty="0">
                <a:solidFill>
                  <a:srgbClr val="FF0000"/>
                </a:solidFill>
              </a:rPr>
              <a:t>Spesielle utfordringer asyl/flyktningbarn</a:t>
            </a:r>
          </a:p>
        </p:txBody>
      </p:sp>
      <p:sp>
        <p:nvSpPr>
          <p:cNvPr id="3" name="Plassholder for innhold 2">
            <a:extLst>
              <a:ext uri="{FF2B5EF4-FFF2-40B4-BE49-F238E27FC236}">
                <a16:creationId xmlns:a16="http://schemas.microsoft.com/office/drawing/2014/main" id="{A8C0D5B1-7D01-4FDD-B2D7-4696296F5906}"/>
              </a:ext>
            </a:extLst>
          </p:cNvPr>
          <p:cNvSpPr>
            <a:spLocks noGrp="1"/>
          </p:cNvSpPr>
          <p:nvPr>
            <p:ph idx="1"/>
          </p:nvPr>
        </p:nvSpPr>
        <p:spPr>
          <a:xfrm>
            <a:off x="2152649" y="2382493"/>
            <a:ext cx="5625005" cy="3709711"/>
          </a:xfrm>
        </p:spPr>
        <p:txBody>
          <a:bodyPr>
            <a:normAutofit lnSpcReduction="10000"/>
          </a:bodyPr>
          <a:lstStyle/>
          <a:p>
            <a:pPr>
              <a:defRPr/>
            </a:pPr>
            <a:r>
              <a:rPr lang="nb-NO" sz="1800" dirty="0"/>
              <a:t>Ofte isolert, trangbodd og fattigslig på asylmottak – tør kanskje ikke å ta med venner hjem</a:t>
            </a:r>
          </a:p>
          <a:p>
            <a:pPr>
              <a:defRPr/>
            </a:pPr>
            <a:r>
              <a:rPr lang="nb-NO" sz="1800" dirty="0"/>
              <a:t>Akuttmottak Ukrainske </a:t>
            </a:r>
            <a:r>
              <a:rPr lang="nb-NO" sz="1800" dirty="0" err="1"/>
              <a:t>flyktn</a:t>
            </a:r>
            <a:r>
              <a:rPr lang="nb-NO" sz="1800" dirty="0"/>
              <a:t>.: ikke barnebase el. Krav til barnefaglig komp. Sårbart med kvinner og barn, lite tilsyn kveld/natt. </a:t>
            </a:r>
          </a:p>
          <a:p>
            <a:pPr>
              <a:defRPr/>
            </a:pPr>
            <a:r>
              <a:rPr lang="nb-NO" sz="1800" dirty="0"/>
              <a:t>4 av 10 på mottak har ingen voksne å snakke med</a:t>
            </a:r>
          </a:p>
          <a:p>
            <a:pPr>
              <a:defRPr/>
            </a:pPr>
            <a:r>
              <a:rPr lang="nb-NO" sz="1800" dirty="0"/>
              <a:t>Foreldre kan være slitne, i sorg/krise og traumatiserte</a:t>
            </a:r>
          </a:p>
          <a:p>
            <a:pPr>
              <a:defRPr/>
            </a:pPr>
            <a:r>
              <a:rPr lang="nb-NO" sz="1800" dirty="0"/>
              <a:t>Krysspress, «voksenbarn»</a:t>
            </a:r>
          </a:p>
          <a:p>
            <a:pPr>
              <a:defRPr/>
            </a:pPr>
            <a:r>
              <a:rPr lang="nb-NO" sz="1800" dirty="0"/>
              <a:t>Få norske venner</a:t>
            </a:r>
          </a:p>
          <a:p>
            <a:pPr>
              <a:defRPr/>
            </a:pPr>
            <a:r>
              <a:rPr lang="nb-NO" sz="1800" dirty="0"/>
              <a:t>Språk, kulturelle koder, nye lover og regler</a:t>
            </a:r>
          </a:p>
          <a:p>
            <a:r>
              <a:rPr lang="nb-NO" altLang="nb-NO" sz="1800" dirty="0"/>
              <a:t>Kan ha lite erfaring med skolegang og de forpliktelser det medfølger</a:t>
            </a:r>
          </a:p>
          <a:p>
            <a:pPr>
              <a:defRPr/>
            </a:pPr>
            <a:endParaRPr lang="nb-NO" sz="1800" dirty="0"/>
          </a:p>
          <a:p>
            <a:pPr>
              <a:defRPr/>
            </a:pPr>
            <a:endParaRPr lang="nb-NO" dirty="0"/>
          </a:p>
          <a:p>
            <a:pPr>
              <a:defRPr/>
            </a:pPr>
            <a:endParaRPr lang="nb-NO" dirty="0"/>
          </a:p>
          <a:p>
            <a:pPr>
              <a:defRPr/>
            </a:pPr>
            <a:endParaRPr lang="nb-NO" dirty="0"/>
          </a:p>
        </p:txBody>
      </p:sp>
      <p:pic>
        <p:nvPicPr>
          <p:cNvPr id="7" name="Bilde 2">
            <a:extLst>
              <a:ext uri="{FF2B5EF4-FFF2-40B4-BE49-F238E27FC236}">
                <a16:creationId xmlns:a16="http://schemas.microsoft.com/office/drawing/2014/main" id="{DCD3DD9A-64A2-4093-93B0-42192A9980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9363" y="2382493"/>
            <a:ext cx="2447083" cy="163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2FDB02B5-498A-48B4-8C54-B715951BE8F5}" vid="{D9AE136A-FDE8-4243-B916-BC88D5E3AAA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Powerpointmal- sett inn bilde selv</Template>
  <TotalTime>7168</TotalTime>
  <Words>5124</Words>
  <Application>Microsoft Office PowerPoint</Application>
  <PresentationFormat>Widescreen</PresentationFormat>
  <Paragraphs>502</Paragraphs>
  <Slides>30</Slides>
  <Notes>26</Notes>
  <HiddenSlides>0</HiddenSlides>
  <MMClips>0</MMClips>
  <ScaleCrop>false</ScaleCrop>
  <HeadingPairs>
    <vt:vector size="8" baseType="variant">
      <vt:variant>
        <vt:lpstr>Brukte skrifter</vt:lpstr>
      </vt:variant>
      <vt:variant>
        <vt:i4>8</vt:i4>
      </vt:variant>
      <vt:variant>
        <vt:lpstr>Tema</vt:lpstr>
      </vt:variant>
      <vt:variant>
        <vt:i4>1</vt:i4>
      </vt:variant>
      <vt:variant>
        <vt:lpstr>Innebygde OLE-servere</vt:lpstr>
      </vt:variant>
      <vt:variant>
        <vt:i4>1</vt:i4>
      </vt:variant>
      <vt:variant>
        <vt:lpstr>Lysbildetitler</vt:lpstr>
      </vt:variant>
      <vt:variant>
        <vt:i4>30</vt:i4>
      </vt:variant>
    </vt:vector>
  </HeadingPairs>
  <TitlesOfParts>
    <vt:vector size="40" baseType="lpstr">
      <vt:lpstr>MS PGothic</vt:lpstr>
      <vt:lpstr>MS PGothic</vt:lpstr>
      <vt:lpstr>Arial</vt:lpstr>
      <vt:lpstr>Calibri</vt:lpstr>
      <vt:lpstr>Calibri Light</vt:lpstr>
      <vt:lpstr>Times New Roman</vt:lpstr>
      <vt:lpstr>Verdana</vt:lpstr>
      <vt:lpstr>Wingdings</vt:lpstr>
      <vt:lpstr>Office-tema</vt:lpstr>
      <vt:lpstr>Utklipp</vt:lpstr>
      <vt:lpstr>PowerPoint-presentasjon</vt:lpstr>
      <vt:lpstr>Innhold – Flyktningbarn/unge og psykisk helse</vt:lpstr>
      <vt:lpstr>Begrepsavklaringer </vt:lpstr>
      <vt:lpstr>Begreper forts.</vt:lpstr>
      <vt:lpstr>PowerPoint-presentasjon</vt:lpstr>
      <vt:lpstr>Asyl/flyktningbarn – noen tall</vt:lpstr>
      <vt:lpstr>Oppholdsstatus og rettigheter</vt:lpstr>
      <vt:lpstr>Flyktningbarn/unge og psykisk helse – hva vet vi?</vt:lpstr>
      <vt:lpstr>Spesielle utfordringer asyl/flyktningbarn</vt:lpstr>
      <vt:lpstr>Enslige mindreårige flyktninger</vt:lpstr>
      <vt:lpstr>Foreldrerollen i nytt land</vt:lpstr>
      <vt:lpstr>PowerPoint-presentasjon</vt:lpstr>
      <vt:lpstr>  Hvordan forebygge vansker og møte dem på en god måte?</vt:lpstr>
      <vt:lpstr>PowerPoint-presentasjon</vt:lpstr>
      <vt:lpstr>Hvordan møte dem på en god måte?</vt:lpstr>
      <vt:lpstr>Fremme trygghet</vt:lpstr>
      <vt:lpstr>Hvordan få til god læring og relasjon med elever på skolen?</vt:lpstr>
      <vt:lpstr>Kultursensitivitet i møte med barn og foreldre</vt:lpstr>
      <vt:lpstr>Forebyggende psykososiale tiltak</vt:lpstr>
      <vt:lpstr>PowerPoint-presentasjon</vt:lpstr>
      <vt:lpstr>Referanser/anbefalt litteratur</vt:lpstr>
      <vt:lpstr>Referanser/kilder/anbefalt litteratur</vt:lpstr>
      <vt:lpstr>PowerPoint-presentasjon</vt:lpstr>
      <vt:lpstr>PowerPoint-presentasjon</vt:lpstr>
      <vt:lpstr>PowerPoint-presentasjon</vt:lpstr>
      <vt:lpstr>Veileder fra  Helsedirektoratet</vt:lpstr>
      <vt:lpstr>Familiegjenforening i eksil  Forebygging gjennom familiesamtaler.  </vt:lpstr>
      <vt:lpstr>PowerPoint-presentasjon</vt:lpstr>
      <vt:lpstr>Stø kurs  e-læringskurs om traumatisering og traumebehandling.  Egen del om flyktninger og tortur. </vt:lpstr>
      <vt:lpstr>Kontaktinformasjon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Magnus Hoksnes</dc:creator>
  <cp:lastModifiedBy>Borchgrevink Marit</cp:lastModifiedBy>
  <cp:revision>149</cp:revision>
  <cp:lastPrinted>2022-05-30T13:27:48Z</cp:lastPrinted>
  <dcterms:created xsi:type="dcterms:W3CDTF">2020-02-12T13:23:19Z</dcterms:created>
  <dcterms:modified xsi:type="dcterms:W3CDTF">2022-05-30T21:38:38Z</dcterms:modified>
</cp:coreProperties>
</file>