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59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7378" autoAdjust="0"/>
  </p:normalViewPr>
  <p:slideViewPr>
    <p:cSldViewPr snapToGrid="0">
      <p:cViewPr varScale="1">
        <p:scale>
          <a:sx n="98" d="100"/>
          <a:sy n="98" d="100"/>
        </p:scale>
        <p:origin x="96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tveit, Heidi Svindland" userId="d9191313-ac46-44aa-bbea-24243fad4834" providerId="ADAL" clId="{7F9E5E0D-AA64-4AAC-9840-E9785BB6B36E}"/>
    <pc:docChg chg="modSld">
      <pc:chgData name="Sandtveit, Heidi Svindland" userId="d9191313-ac46-44aa-bbea-24243fad4834" providerId="ADAL" clId="{7F9E5E0D-AA64-4AAC-9840-E9785BB6B36E}" dt="2026-01-13T09:16:56.952" v="3" actId="20577"/>
      <pc:docMkLst>
        <pc:docMk/>
      </pc:docMkLst>
      <pc:sldChg chg="modNotesTx">
        <pc:chgData name="Sandtveit, Heidi Svindland" userId="d9191313-ac46-44aa-bbea-24243fad4834" providerId="ADAL" clId="{7F9E5E0D-AA64-4AAC-9840-E9785BB6B36E}" dt="2026-01-13T09:16:56.952" v="3" actId="20577"/>
        <pc:sldMkLst>
          <pc:docMk/>
          <pc:sldMk cId="1045933724" sldId="256"/>
        </pc:sldMkLst>
      </pc:sldChg>
      <pc:sldChg chg="modNotesTx">
        <pc:chgData name="Sandtveit, Heidi Svindland" userId="d9191313-ac46-44aa-bbea-24243fad4834" providerId="ADAL" clId="{7F9E5E0D-AA64-4AAC-9840-E9785BB6B36E}" dt="2026-01-13T09:16:20.963" v="0" actId="6549"/>
        <pc:sldMkLst>
          <pc:docMk/>
          <pc:sldMk cId="1201658937" sldId="257"/>
        </pc:sldMkLst>
      </pc:sldChg>
      <pc:sldChg chg="modNotesTx">
        <pc:chgData name="Sandtveit, Heidi Svindland" userId="d9191313-ac46-44aa-bbea-24243fad4834" providerId="ADAL" clId="{7F9E5E0D-AA64-4AAC-9840-E9785BB6B36E}" dt="2026-01-13T09:16:31.931" v="1" actId="6549"/>
        <pc:sldMkLst>
          <pc:docMk/>
          <pc:sldMk cId="29740673" sldId="258"/>
        </pc:sldMkLst>
      </pc:sldChg>
      <pc:sldChg chg="modNotesTx">
        <pc:chgData name="Sandtveit, Heidi Svindland" userId="d9191313-ac46-44aa-bbea-24243fad4834" providerId="ADAL" clId="{7F9E5E0D-AA64-4AAC-9840-E9785BB6B36E}" dt="2026-01-13T09:16:42.351" v="2" actId="6549"/>
        <pc:sldMkLst>
          <pc:docMk/>
          <pc:sldMk cId="1525741373" sldId="2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kommuneøkonomi, </a:t>
          </a:r>
          <a:br>
            <a:rPr lang="nb-NO" sz="1050" dirty="0"/>
          </a:br>
          <a:r>
            <a:rPr lang="nb-NO" sz="1050" dirty="0"/>
            <a:t>beredskap og</a:t>
          </a:r>
          <a:br>
            <a:rPr lang="nb-NO" sz="1050" dirty="0"/>
          </a:br>
          <a:r>
            <a:rPr lang="nb-NO" sz="1050" dirty="0"/>
            <a:t>kommunikasjon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miljø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landbruk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helse og sosial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administrasjonsstab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utdanning og barnevern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Justis og vergemål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7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7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5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5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7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2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2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E491CD53-40BC-4777-9FDB-C68678E25FCF}" srcId="{02DF0E28-7F03-47C9-BE2A-3E1C280F7C0C}" destId="{B7BD07FB-4A52-4F46-B7CF-45288A060C8B}" srcOrd="6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039093" y="1570085"/>
          <a:ext cx="188588" cy="771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436"/>
              </a:lnTo>
              <a:lnTo>
                <a:pt x="188588" y="77143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57923" y="1570085"/>
          <a:ext cx="181169" cy="764016"/>
        </a:xfrm>
        <a:custGeom>
          <a:avLst/>
          <a:gdLst/>
          <a:ahLst/>
          <a:cxnLst/>
          <a:rect l="0" t="0" r="0" b="0"/>
          <a:pathLst>
            <a:path>
              <a:moveTo>
                <a:pt x="181169" y="0"/>
              </a:moveTo>
              <a:lnTo>
                <a:pt x="181169" y="764016"/>
              </a:lnTo>
              <a:lnTo>
                <a:pt x="0" y="7640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039093" y="1570085"/>
          <a:ext cx="4175520" cy="1587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18"/>
              </a:lnTo>
              <a:lnTo>
                <a:pt x="4175520" y="1406218"/>
              </a:lnTo>
              <a:lnTo>
                <a:pt x="417552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9093" y="1570085"/>
          <a:ext cx="2087760" cy="1587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18"/>
              </a:lnTo>
              <a:lnTo>
                <a:pt x="2087760" y="1406218"/>
              </a:lnTo>
              <a:lnTo>
                <a:pt x="208776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3372" y="1570085"/>
          <a:ext cx="91440" cy="1587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1570085"/>
          <a:ext cx="2087760" cy="1587388"/>
        </a:xfrm>
        <a:custGeom>
          <a:avLst/>
          <a:gdLst/>
          <a:ahLst/>
          <a:cxnLst/>
          <a:rect l="0" t="0" r="0" b="0"/>
          <a:pathLst>
            <a:path>
              <a:moveTo>
                <a:pt x="2087760" y="0"/>
              </a:moveTo>
              <a:lnTo>
                <a:pt x="2087760" y="1406218"/>
              </a:lnTo>
              <a:lnTo>
                <a:pt x="0" y="1406218"/>
              </a:lnTo>
              <a:lnTo>
                <a:pt x="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1570085"/>
          <a:ext cx="4175520" cy="1587388"/>
        </a:xfrm>
        <a:custGeom>
          <a:avLst/>
          <a:gdLst/>
          <a:ahLst/>
          <a:cxnLst/>
          <a:rect l="0" t="0" r="0" b="0"/>
          <a:pathLst>
            <a:path>
              <a:moveTo>
                <a:pt x="4175520" y="0"/>
              </a:moveTo>
              <a:lnTo>
                <a:pt x="4175520" y="1406218"/>
              </a:lnTo>
              <a:lnTo>
                <a:pt x="0" y="1406218"/>
              </a:lnTo>
              <a:lnTo>
                <a:pt x="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5933" y="998695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65933" y="998695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miljø</a:t>
          </a:r>
        </a:p>
      </dsp:txBody>
      <dsp:txXfrm>
        <a:off x="861" y="3157473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landbruk</a:t>
          </a:r>
        </a:p>
      </dsp:txBody>
      <dsp:txXfrm>
        <a:off x="2088621" y="3157473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 og sosial</a:t>
          </a:r>
        </a:p>
      </dsp:txBody>
      <dsp:txXfrm>
        <a:off x="4176382" y="3157473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utdanning og barnevern</a:t>
          </a:r>
        </a:p>
      </dsp:txBody>
      <dsp:txXfrm>
        <a:off x="6264142" y="3157473"/>
        <a:ext cx="1725421" cy="862710"/>
      </dsp:txXfrm>
    </dsp:sp>
    <dsp:sp modelId="{EFB304F1-F6B6-401C-BEFD-6DEB5E98C5F2}">
      <dsp:nvSpPr>
        <dsp:cNvPr id="0" name=""/>
        <dsp:cNvSpPr/>
      </dsp:nvSpPr>
      <dsp:spPr>
        <a:xfrm>
          <a:off x="835190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 og vergemål</a:t>
          </a:r>
        </a:p>
      </dsp:txBody>
      <dsp:txXfrm>
        <a:off x="8351902" y="3157473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2496097" y="1953176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kommuneøkonomi, </a:t>
          </a:r>
          <a:br>
            <a:rPr lang="nb-NO" sz="1050" kern="1200" dirty="0"/>
          </a:br>
          <a:r>
            <a:rPr lang="nb-NO" sz="1050" kern="1200" dirty="0"/>
            <a:t>beredskap og</a:t>
          </a:r>
          <a:br>
            <a:rPr lang="nb-NO" sz="1050" kern="1200" dirty="0"/>
          </a:br>
          <a:r>
            <a:rPr lang="nb-NO" sz="1050" kern="1200" dirty="0"/>
            <a:t>kommunikasjon</a:t>
          </a:r>
        </a:p>
      </dsp:txBody>
      <dsp:txXfrm>
        <a:off x="2496097" y="1953176"/>
        <a:ext cx="2361826" cy="761851"/>
      </dsp:txXfrm>
    </dsp:sp>
    <dsp:sp modelId="{C32C0C48-A0F3-41D4-8BB6-B6566DFE356D}">
      <dsp:nvSpPr>
        <dsp:cNvPr id="0" name=""/>
        <dsp:cNvSpPr/>
      </dsp:nvSpPr>
      <dsp:spPr>
        <a:xfrm>
          <a:off x="5227681" y="1960596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administrasjonsstab</a:t>
          </a:r>
        </a:p>
      </dsp:txBody>
      <dsp:txXfrm>
        <a:off x="5227681" y="1960596"/>
        <a:ext cx="2361826" cy="761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53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94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841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25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13.01.2026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E8A85DF1-748E-7242-BFF4-FBCD74184A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78E5DD6-4909-2041-9F56-7E3E9CF8EEA9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7131E36-7A28-CA43-BCF7-06723AF58DE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20AD192-F0F1-F04C-9A81-3A2976A6C0E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021E96-51B6-5F45-8EE8-3EEDFDA19B2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31B9BFC-C231-224C-889C-18968DA40A3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0C60832-1878-2F40-8DF8-CFCB14A45B9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8C247E1-C8A7-014C-80A1-F0B00371D3C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ED26B669-E3EA-414A-91E0-98958DA5287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AC2F612-5312-954F-8EAD-420318230B59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8E59E44-6C06-5F48-9199-8557F0D3E1A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13.01.2026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74BD6FE1-F1B8-6541-B601-CB01026E2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BDA44F3-C77F-2144-91DD-047D4B4A61F5}"/>
              </a:ext>
            </a:extLst>
          </p:cNvPr>
          <p:cNvSpPr txBox="1"/>
          <p:nvPr userDrawn="1"/>
        </p:nvSpPr>
        <p:spPr>
          <a:xfrm>
            <a:off x="9918700" y="664260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23A31C5-4FFA-A64C-85AF-44E3512CA58B}"/>
              </a:ext>
            </a:extLst>
          </p:cNvPr>
          <p:cNvSpPr txBox="1"/>
          <p:nvPr userDrawn="1"/>
        </p:nvSpPr>
        <p:spPr>
          <a:xfrm>
            <a:off x="9918700" y="663209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FD85543-5CFC-4773-9D5C-C0D8C75AA642}"/>
              </a:ext>
            </a:extLst>
          </p:cNvPr>
          <p:cNvSpPr txBox="1"/>
          <p:nvPr userDrawn="1"/>
        </p:nvSpPr>
        <p:spPr>
          <a:xfrm>
            <a:off x="9918700" y="663209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A01AAE-AE02-4D85-895C-1E1DB1C50045}"/>
              </a:ext>
            </a:extLst>
          </p:cNvPr>
          <p:cNvSpPr txBox="1"/>
          <p:nvPr userDrawn="1"/>
        </p:nvSpPr>
        <p:spPr>
          <a:xfrm>
            <a:off x="9918700" y="663209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6793308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8006ADF-9C80-481D-9788-0FE05C4E347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D8E6ACE4-145F-AE40-AA9F-A36687246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63" y="5071717"/>
            <a:ext cx="3850093" cy="115502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C4BA68-BC6B-4CE7-A84C-A83EB76F762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478A4916-4E7D-594F-93AA-C6823BCBB4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63" y="5071717"/>
            <a:ext cx="3850093" cy="115502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11881B8-559C-4DD9-968F-BF8BD5DD780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AE4178B-A5E2-4C90-98B8-4EC7F7565405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9BA7390-BF2B-2C44-AE9F-EF33A91960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63" y="5071717"/>
            <a:ext cx="3850093" cy="1155028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55FEF15-F022-4250-9B94-802C2CB62132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CE9FCD0F-013D-4E4B-9F81-B58F5C7ACD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017" y="5322411"/>
            <a:ext cx="3850093" cy="115502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D58A1AE-36E9-4141-A92B-E6E16B76536F}"/>
              </a:ext>
            </a:extLst>
          </p:cNvPr>
          <p:cNvSpPr txBox="1"/>
          <p:nvPr userDrawn="1"/>
        </p:nvSpPr>
        <p:spPr>
          <a:xfrm>
            <a:off x="9247301" y="575317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13.01.2026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CCD27E50-7936-F242-9C91-77ED46E19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1DBB7E2-021F-4AD3-939F-235519C1ADF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E0FB740-F46E-458B-BF9A-E8BA2C95766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13.01.2026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BD543683-6752-5142-A97D-8847E34E98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13.01.2026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655ECC2A-4B08-C542-85F0-8BAE46991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13.01.2026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10A073BB-8BAA-C945-AD81-BBA242953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10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Pass på at ikke tekstlinjene blir for lange.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brukes når du bare skal ha noen få punkter.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tydelig. </a:t>
            </a:r>
            <a:br>
              <a:rPr lang="nb-NO" dirty="0"/>
            </a:br>
            <a:r>
              <a:rPr lang="nb-NO" dirty="0"/>
              <a:t>1 spalte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FA46597-83EE-864E-9411-86BBB7109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78" b="9724"/>
          <a:stretch/>
        </p:blipFill>
        <p:spPr>
          <a:xfrm>
            <a:off x="7948775" y="1859156"/>
            <a:ext cx="4243225" cy="499884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5D7FCC5-AE82-4CFF-881B-35AC9BBC676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38182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tydelig. </a:t>
            </a:r>
            <a:br>
              <a:rPr lang="nb-NO" dirty="0"/>
            </a:br>
            <a:r>
              <a:rPr lang="nb-NO" dirty="0"/>
              <a:t>1 spalte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DF1B22E6-F42A-8440-BAAA-AD139C4CFC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10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Pass på at ikke tekstlinjene blir for lange.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brukes når du bare skal ha noen få punkter.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44D60B9-ADB7-CF47-A09A-1B47D1D3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3" b="14429"/>
          <a:stretch/>
        </p:blipFill>
        <p:spPr>
          <a:xfrm>
            <a:off x="0" y="2370303"/>
            <a:ext cx="2736633" cy="448769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46CDFB9-BDD0-1C4F-BF78-69A2BD280A4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513375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60" r:id="rId7"/>
    <p:sldLayoutId id="2147483664" r:id="rId8"/>
    <p:sldLayoutId id="2147483761" r:id="rId9"/>
    <p:sldLayoutId id="2147483713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759" r:id="rId26"/>
    <p:sldLayoutId id="2147483758" r:id="rId27"/>
    <p:sldLayoutId id="2147483757" r:id="rId28"/>
    <p:sldLayoutId id="2147483746" r:id="rId29"/>
    <p:sldLayoutId id="2147483718" r:id="rId30"/>
    <p:sldLayoutId id="2147483719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sforvalteren.no/nb/agder/helse-omsorg-og-sosialtjenester/Tilskudd--helse-sosial-og-omsorg/tilskudd-til-utvikling-av-sosiale-tjenester-i-nav-kontoret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vno.sharepoint.com/sites/fag-og-ytelser-sosiale-tjenester/SitePages/S%C3%B8knadsst%C3%B8tte-til-Tilskudd-til-utvikling-av-de-sosiale-tjenester-i-Nav-kontore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eidi.sandtveit@statsforvalteren.n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0028D22-29E7-6F41-A74A-35DF425993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13.01.2026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8F993C-3634-ED40-8F6E-FE789B362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3200" dirty="0"/>
              <a:t>Tilskudd til utvikling av de sosiale tjenestene i Nav-kontoret 2026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4F2C629-C1AE-9D4A-B12B-382EE5B06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Heidi Svindland Sandtveit 13.01.2026</a:t>
            </a:r>
          </a:p>
        </p:txBody>
      </p:sp>
    </p:spTree>
    <p:extLst>
      <p:ext uri="{BB962C8B-B14F-4D97-AF65-F5344CB8AC3E}">
        <p14:creationId xmlns:p14="http://schemas.microsoft.com/office/powerpoint/2010/main" val="104593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642C5-C29E-571A-083D-E648EBAD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Tilskudd til utvikling av de sosiale tjenestene i Nav-kontoret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D07F72-DC9C-52B9-6531-468BB7EA3B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7167014" cy="4144259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Formålet med tilskuddsordningen:</a:t>
            </a:r>
          </a:p>
          <a:p>
            <a:r>
              <a:rPr lang="nb-NO" dirty="0"/>
              <a:t>Stimulere til utvikling av de sosiale tjenestene og tiltakene i kommunene etter sosialtjenesteloven</a:t>
            </a:r>
          </a:p>
          <a:p>
            <a:endParaRPr lang="nb-NO" dirty="0"/>
          </a:p>
          <a:p>
            <a:r>
              <a:rPr lang="nb-NO" dirty="0"/>
              <a:t>Overordnet mål:</a:t>
            </a:r>
          </a:p>
          <a:p>
            <a:r>
              <a:rPr lang="nb-NO" dirty="0"/>
              <a:t>Tilskuddsordningen skal bidra til å skape et helhetlig og samordnet tjenestetilbud som er tilpasset brukernes behov.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165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26C756-5914-7369-01FC-81A5E74B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kan søke om tilskudd?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B685C4-733C-7A21-956F-90392EB4CE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7569350" cy="4144259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Det er kun Nav-kontor/kommuner som har mottatt midler i 2025 som kan søke om midler for 2026.</a:t>
            </a:r>
          </a:p>
          <a:p>
            <a:endParaRPr lang="nb-NO" dirty="0"/>
          </a:p>
          <a:p>
            <a:r>
              <a:rPr lang="nb-NO" dirty="0"/>
              <a:t>Tilskuddet gis primært for ett år fra oppstartsdato, men det kan gis i inntil 36 måneder til samme tiltak.</a:t>
            </a:r>
          </a:p>
          <a:p>
            <a:endParaRPr lang="nb-NO" dirty="0"/>
          </a:p>
          <a:p>
            <a:r>
              <a:rPr lang="nb-NO" dirty="0"/>
              <a:t>Det kan søkes om opptil 750.000 kroner per 100% stilling.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4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EBD817-1627-1A0B-A7EC-E0AB7D9D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73312B8-BEAE-5B44-633D-5EE85213B9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6883550" cy="4144259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Søknadsfristen er 1. februar 2026</a:t>
            </a:r>
          </a:p>
          <a:p>
            <a:endParaRPr lang="nb-NO" dirty="0"/>
          </a:p>
          <a:p>
            <a:r>
              <a:rPr lang="nb-NO" dirty="0"/>
              <a:t>Se nettoppslag: </a:t>
            </a:r>
            <a:r>
              <a:rPr lang="nb-NO" dirty="0">
                <a:hlinkClick r:id="rId2"/>
              </a:rPr>
              <a:t>Tilskudd til utvikling av sosiale tjenester i Nav-kontoret 2026 | Statsforvalteren i Agder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592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CA7EC7-0DF7-F06C-2AE3-E380C063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Frist for rapportering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9F7438-6506-7DB5-9888-EC65AA7EA5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7103006" cy="4144259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Frist for status- og regnskapsrapportering er 1. februar 2026</a:t>
            </a:r>
          </a:p>
          <a:p>
            <a:endParaRPr lang="nb-NO" dirty="0"/>
          </a:p>
          <a:p>
            <a:r>
              <a:rPr lang="nb-NO" dirty="0"/>
              <a:t>Aktuelle kommuner mottok e-post med lenke til rapportering den 19.12.2025</a:t>
            </a:r>
          </a:p>
          <a:p>
            <a:endParaRPr lang="nb-NO" dirty="0"/>
          </a:p>
          <a:p>
            <a:r>
              <a:rPr lang="nb-NO" dirty="0"/>
              <a:t>Tips: </a:t>
            </a:r>
            <a:r>
              <a:rPr lang="nb-NO" dirty="0">
                <a:hlinkClick r:id="rId3"/>
              </a:rPr>
              <a:t>Innovasjonsstøtte til Tilskudd til utvikling av de sosiale tjenester i Nav-kontoret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574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C1BE345-5CF7-8350-0287-B7FDAD4011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Kontaktinfo:</a:t>
            </a:r>
          </a:p>
          <a:p>
            <a:r>
              <a:rPr lang="nb-NO" dirty="0"/>
              <a:t>Heidi Svindland Sandtveit</a:t>
            </a:r>
          </a:p>
          <a:p>
            <a:r>
              <a:rPr lang="nb-NO" dirty="0">
                <a:hlinkClick r:id="rId2"/>
              </a:rPr>
              <a:t>heidi.sandtveit@statsforvalteren.no</a:t>
            </a:r>
            <a:endParaRPr lang="nb-NO" dirty="0"/>
          </a:p>
          <a:p>
            <a:r>
              <a:rPr lang="nb-NO" dirty="0"/>
              <a:t>Tlf.: 38 17 62 43</a:t>
            </a:r>
          </a:p>
        </p:txBody>
      </p:sp>
    </p:spTree>
    <p:extLst>
      <p:ext uri="{BB962C8B-B14F-4D97-AF65-F5344CB8AC3E}">
        <p14:creationId xmlns:p14="http://schemas.microsoft.com/office/powerpoint/2010/main" val="46956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FAG" id="{39076D8C-EE3A-45F2-B86A-8362F2CF6C06}" vid="{DC8CB727-F3E0-4F54-9E3A-A47C949E3E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a6fa58e-5153-4bfa-9a8b-573d985a4186}" enabled="0" method="" siteId="{8a6fa58e-5153-4bfa-9a8b-573d985a41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 SFAG</Template>
  <TotalTime>1169</TotalTime>
  <Words>200</Words>
  <Application>Microsoft Office PowerPoint</Application>
  <PresentationFormat>Widescreen</PresentationFormat>
  <Paragraphs>37</Paragraphs>
  <Slides>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 Sans</vt:lpstr>
      <vt:lpstr>Open Sans SemiBold</vt:lpstr>
      <vt:lpstr>Office-tema</vt:lpstr>
      <vt:lpstr>PowerPoint-presentasjon</vt:lpstr>
      <vt:lpstr>Tilskudd til utvikling av de sosiale tjenestene i Nav-kontoret</vt:lpstr>
      <vt:lpstr>Hvem kan søke om tilskudd?</vt:lpstr>
      <vt:lpstr>PowerPoint-presentasjon</vt:lpstr>
      <vt:lpstr>Frist for rapportering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Blix, Elisabeth</dc:creator>
  <cp:lastModifiedBy>Sandtveit, Heidi Svindland</cp:lastModifiedBy>
  <cp:revision>3</cp:revision>
  <dcterms:created xsi:type="dcterms:W3CDTF">2026-01-08T10:08:22Z</dcterms:created>
  <dcterms:modified xsi:type="dcterms:W3CDTF">2026-01-13T09:17:01Z</dcterms:modified>
</cp:coreProperties>
</file>