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5" r:id="rId2"/>
    <p:sldId id="296" r:id="rId3"/>
    <p:sldId id="298" r:id="rId4"/>
    <p:sldId id="301" r:id="rId5"/>
    <p:sldId id="300" r:id="rId6"/>
    <p:sldId id="314" r:id="rId7"/>
    <p:sldId id="315" r:id="rId8"/>
    <p:sldId id="316" r:id="rId9"/>
    <p:sldId id="317" r:id="rId10"/>
    <p:sldId id="318" r:id="rId11"/>
    <p:sldId id="322" r:id="rId12"/>
    <p:sldId id="319" r:id="rId13"/>
    <p:sldId id="320" r:id="rId14"/>
    <p:sldId id="321" r:id="rId15"/>
    <p:sldId id="323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BA"/>
    <a:srgbClr val="000000"/>
    <a:srgbClr val="EF3340"/>
    <a:srgbClr val="E6007E"/>
    <a:srgbClr val="660066"/>
    <a:srgbClr val="00244E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7522" autoAdjust="0"/>
  </p:normalViewPr>
  <p:slideViewPr>
    <p:cSldViewPr snapToGrid="0">
      <p:cViewPr varScale="1">
        <p:scale>
          <a:sx n="140" d="100"/>
          <a:sy n="140" d="100"/>
        </p:scale>
        <p:origin x="102" y="4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24.02.2025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521" y="2835798"/>
            <a:ext cx="3380479" cy="3326296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24.02.2025</a:t>
            </a:fld>
            <a:endParaRPr lang="nb-NO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80155C06-D74C-425C-A604-36F183535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61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 descr="Riksvåpensymbolet - Hvit sirkel med sort løve.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3" name="Bilde 2" descr="Riksvåpensymbolet - Hvit sirkel med sort løve.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- innhold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bilde, kan du bruke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33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/Mellom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18" r="-1781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Logoen til Statsforvaltaren i Møre og Romsdal">
            <a:extLst>
              <a:ext uri="{FF2B5EF4-FFF2-40B4-BE49-F238E27FC236}">
                <a16:creationId xmlns:a16="http://schemas.microsoft.com/office/drawing/2014/main" id="{E3F7B4C3-CFC9-4B81-847E-63C4816D9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24.02.2025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</a:t>
            </a:r>
            <a:r>
              <a:rPr lang="nn-NO" noProof="0" dirty="0"/>
              <a:t>kan</a:t>
            </a:r>
            <a:r>
              <a:rPr lang="nb-NO" dirty="0"/>
              <a:t>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felles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7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egne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7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A1EF1C5-41D6-4549-B953-B55FA108A12A}"/>
              </a:ext>
            </a:extLst>
          </p:cNvPr>
          <p:cNvSpPr txBox="1"/>
          <p:nvPr userDrawn="1"/>
        </p:nvSpPr>
        <p:spPr>
          <a:xfrm>
            <a:off x="1195113" y="462885"/>
            <a:ext cx="3727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i="0" cap="small" baseline="0" dirty="0">
                <a:solidFill>
                  <a:srgbClr val="000000"/>
                </a:solidFill>
              </a:rPr>
              <a:t>ORGANISASJONSKART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78" y="463402"/>
            <a:ext cx="508409" cy="499038"/>
          </a:xfrm>
          <a:prstGeom prst="rect">
            <a:avLst/>
          </a:prstGeom>
        </p:spPr>
      </p:pic>
      <p:pic>
        <p:nvPicPr>
          <p:cNvPr id="5" name="Bilete 4" descr="Eit bilete som inneheld skjermbilete, tekst&#10;&#10;Automatisk generert skildring">
            <a:extLst>
              <a:ext uri="{FF2B5EF4-FFF2-40B4-BE49-F238E27FC236}">
                <a16:creationId xmlns:a16="http://schemas.microsoft.com/office/drawing/2014/main" id="{DB1DD91C-209F-8DA8-B13E-48E2CC01E3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tel 6">
            <a:extLst>
              <a:ext uri="{FF2B5EF4-FFF2-40B4-BE49-F238E27FC236}">
                <a16:creationId xmlns:a16="http://schemas.microsoft.com/office/drawing/2014/main" id="{2E594388-7DBC-4D01-E913-C7246EB1CD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482" y="-786274"/>
            <a:ext cx="10515600" cy="6594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pr. 1.1.2024 – alle nivå</a:t>
            </a:r>
          </a:p>
        </p:txBody>
      </p:sp>
    </p:spTree>
    <p:extLst>
      <p:ext uri="{BB962C8B-B14F-4D97-AF65-F5344CB8AC3E}">
        <p14:creationId xmlns:p14="http://schemas.microsoft.com/office/powerpoint/2010/main" val="3050039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6978" y="427394"/>
            <a:ext cx="508409" cy="499038"/>
          </a:xfrm>
          <a:prstGeom prst="rect">
            <a:avLst/>
          </a:prstGeom>
        </p:spPr>
      </p:pic>
      <p:pic>
        <p:nvPicPr>
          <p:cNvPr id="3" name="Bilete 2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9ED29740-3DA8-F8A0-2021-3C6BD9CE37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74660FA1-9E16-3A1C-F9D9-60C327DBD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776287"/>
            <a:ext cx="10515600" cy="5349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– overordna nivå</a:t>
            </a:r>
          </a:p>
        </p:txBody>
      </p:sp>
    </p:spTree>
    <p:extLst>
      <p:ext uri="{BB962C8B-B14F-4D97-AF65-F5344CB8AC3E}">
        <p14:creationId xmlns:p14="http://schemas.microsoft.com/office/powerpoint/2010/main" val="93436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0949EABF-7CE5-CA6F-0A92-C8908A2669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1FC231A1-C99F-9CA1-E835-8A942DE27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776288"/>
            <a:ext cx="10515600" cy="6494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– overordna nivå med foto</a:t>
            </a:r>
          </a:p>
        </p:txBody>
      </p:sp>
    </p:spTree>
    <p:extLst>
      <p:ext uri="{BB962C8B-B14F-4D97-AF65-F5344CB8AC3E}">
        <p14:creationId xmlns:p14="http://schemas.microsoft.com/office/powerpoint/2010/main" val="2906121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24.02.2025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3" name="Bilete 2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4B824C98-B262-5DAB-0C5C-424952248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9C060588-DB7C-E49A-3D35-C27489007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175" y="-776288"/>
            <a:ext cx="10515600" cy="6494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sosial </a:t>
            </a:r>
            <a:r>
              <a:rPr lang="nb-NO" dirty="0" err="1"/>
              <a:t>berekraft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949512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&#10;&#10;Automatisk generert skildring">
            <a:extLst>
              <a:ext uri="{FF2B5EF4-FFF2-40B4-BE49-F238E27FC236}">
                <a16:creationId xmlns:a16="http://schemas.microsoft.com/office/drawing/2014/main" id="{C70480AD-136D-DC74-E3E0-A47474DAF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6328B0FE-A096-05FD-432D-A99E31294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67" y="-1104900"/>
            <a:ext cx="10515600" cy="9781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sosial </a:t>
            </a:r>
            <a:r>
              <a:rPr lang="nb-NO" dirty="0" err="1"/>
              <a:t>berekraft</a:t>
            </a:r>
            <a:r>
              <a:rPr lang="nb-NO" dirty="0"/>
              <a:t> med foto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41460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758B6376-B44F-4424-AC1B-6DA65767E9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F1D19E49-A884-9B0F-CEF0-9618A26F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413" y="-1193799"/>
            <a:ext cx="10515600" cy="889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</a:t>
            </a:r>
            <a:r>
              <a:rPr lang="nb-NO" dirty="0" err="1"/>
              <a:t>berekraftig</a:t>
            </a:r>
            <a:r>
              <a:rPr lang="nb-NO" dirty="0"/>
              <a:t> naturbruk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466248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04495965-46C1-3B49-8066-D03BE6FC0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F91E438D-5BD8-3797-EF7A-2A2B40FAC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67" y="-1269999"/>
            <a:ext cx="10515600" cy="977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</a:t>
            </a:r>
            <a:r>
              <a:rPr lang="nb-NO" dirty="0" err="1"/>
              <a:t>berekraftig</a:t>
            </a:r>
            <a:r>
              <a:rPr lang="nb-NO" dirty="0"/>
              <a:t> naturbruk med bilde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410903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3" name="Bilde 12" descr="Logoen til Statsforvaltaren i Møre og Romsdal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155" y="5291403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8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1176" y="-86883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0" y="1016150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pic>
        <p:nvPicPr>
          <p:cNvPr id="17" name="Bilde 16" descr="Logoen til Statsforvaltaren i Møre og Romsdal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13" y="5665428"/>
            <a:ext cx="3334519" cy="429468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D6FCC2D-F7C0-4100-AD53-3AF8C3B2E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24.02.2025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7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C46529BF-83CB-1341-2D24-D0E4802C8ADD}"/>
              </a:ext>
            </a:extLst>
          </p:cNvPr>
          <p:cNvSpPr txBox="1"/>
          <p:nvPr userDrawn="1"/>
        </p:nvSpPr>
        <p:spPr>
          <a:xfrm>
            <a:off x="153987" y="6527587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75FBA47-F955-98D6-50F6-109BF56158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985" y="6531150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 i Møre og Romsdal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5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24.02.2025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 descr="Logoen til Statsforvaltaren i Møre og Romsdal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24.02.2025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 descr="Logoen til Statsforvaltaren i Møre og Romsdal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24.02.2025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6" name="Bilde 15" descr="Logoen til Statsforvaltaren i Møre og Romsdal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24.02.2025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2873312E-2776-4228-A165-1972682487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3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66" r:id="rId3"/>
    <p:sldLayoutId id="2147483763" r:id="rId4"/>
    <p:sldLayoutId id="2147483667" r:id="rId5"/>
    <p:sldLayoutId id="2147483764" r:id="rId6"/>
    <p:sldLayoutId id="2147483669" r:id="rId7"/>
    <p:sldLayoutId id="2147483756" r:id="rId8"/>
    <p:sldLayoutId id="2147483664" r:id="rId9"/>
    <p:sldLayoutId id="2147483760" r:id="rId10"/>
    <p:sldLayoutId id="2147483713" r:id="rId11"/>
    <p:sldLayoutId id="2147483761" r:id="rId12"/>
    <p:sldLayoutId id="2147483685" r:id="rId13"/>
    <p:sldLayoutId id="2147483714" r:id="rId14"/>
    <p:sldLayoutId id="2147483702" r:id="rId15"/>
    <p:sldLayoutId id="2147483736" r:id="rId16"/>
    <p:sldLayoutId id="2147483733" r:id="rId17"/>
    <p:sldLayoutId id="2147483716" r:id="rId18"/>
    <p:sldLayoutId id="2147483707" r:id="rId19"/>
    <p:sldLayoutId id="2147483675" r:id="rId20"/>
    <p:sldLayoutId id="2147483706" r:id="rId21"/>
    <p:sldLayoutId id="2147483709" r:id="rId22"/>
    <p:sldLayoutId id="2147483711" r:id="rId23"/>
    <p:sldLayoutId id="2147483710" r:id="rId24"/>
    <p:sldLayoutId id="2147483712" r:id="rId25"/>
    <p:sldLayoutId id="2147483655" r:id="rId26"/>
    <p:sldLayoutId id="2147483705" r:id="rId27"/>
    <p:sldLayoutId id="2147483770" r:id="rId28"/>
    <p:sldLayoutId id="2147483766" r:id="rId29"/>
    <p:sldLayoutId id="2147483771" r:id="rId30"/>
    <p:sldLayoutId id="2147483772" r:id="rId31"/>
    <p:sldLayoutId id="2147483773" r:id="rId32"/>
    <p:sldLayoutId id="2147483774" r:id="rId33"/>
    <p:sldLayoutId id="2147483759" r:id="rId34"/>
    <p:sldLayoutId id="2147483758" r:id="rId35"/>
    <p:sldLayoutId id="2147483757" r:id="rId36"/>
    <p:sldLayoutId id="2147483746" r:id="rId37"/>
    <p:sldLayoutId id="2147483718" r:id="rId38"/>
    <p:sldLayoutId id="2147483719" r:id="rId39"/>
    <p:sldLayoutId id="2147483769" r:id="rId4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ete 20" descr="Eit bilete som inneheld tekst, klede, person, kvinne&#10;&#10;Automatisk generert skildring">
            <a:extLst>
              <a:ext uri="{FF2B5EF4-FFF2-40B4-BE49-F238E27FC236}">
                <a16:creationId xmlns:a16="http://schemas.microsoft.com/office/drawing/2014/main" id="{81AC2EE2-4536-8EF6-A251-2B5992121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395" y="-1"/>
            <a:ext cx="13102790" cy="6858002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35EA4753-2E1F-B756-9105-B707AEA1F220}"/>
              </a:ext>
            </a:extLst>
          </p:cNvPr>
          <p:cNvSpPr/>
          <p:nvPr/>
        </p:nvSpPr>
        <p:spPr>
          <a:xfrm>
            <a:off x="159026" y="6414052"/>
            <a:ext cx="424070" cy="284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85D156D4-8DB7-6730-F1C6-812087EF37AA}"/>
              </a:ext>
            </a:extLst>
          </p:cNvPr>
          <p:cNvSpPr txBox="1"/>
          <p:nvPr/>
        </p:nvSpPr>
        <p:spPr>
          <a:xfrm>
            <a:off x="10814645" y="6556513"/>
            <a:ext cx="1595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Erik Birkeland /</a:t>
            </a:r>
            <a:r>
              <a:rPr lang="nb-NO" sz="800" dirty="0" err="1">
                <a:solidFill>
                  <a:schemeClr val="bg1"/>
                </a:solidFill>
              </a:rPr>
              <a:t>Tingh</a:t>
            </a:r>
            <a:endParaRPr lang="nn-NO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69FAD-6EC4-8D88-CE3F-0EF5F240C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6F1A6595-6E6A-D52A-DF01-9207FD385437}"/>
              </a:ext>
            </a:extLst>
          </p:cNvPr>
          <p:cNvSpPr txBox="1"/>
          <p:nvPr/>
        </p:nvSpPr>
        <p:spPr>
          <a:xfrm>
            <a:off x="5783178" y="163290"/>
            <a:ext cx="6326605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Sosiale </a:t>
            </a:r>
            <a:r>
              <a:rPr lang="nb-NO" sz="4000" dirty="0" err="1"/>
              <a:t>tenester</a:t>
            </a:r>
            <a:r>
              <a:rPr lang="nb-NO" sz="4000" dirty="0"/>
              <a:t> </a:t>
            </a:r>
            <a:br>
              <a:rPr lang="nb-NO" sz="4000" dirty="0"/>
            </a:br>
            <a:endParaRPr lang="nb-NO" sz="1800" b="1" i="1" dirty="0"/>
          </a:p>
          <a:p>
            <a:r>
              <a:rPr lang="nb-NO" sz="1800" b="1" i="1" dirty="0" err="1"/>
              <a:t>Kommunane</a:t>
            </a:r>
            <a:r>
              <a:rPr lang="nb-NO" sz="1800" b="1" i="1" dirty="0"/>
              <a:t> skal: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ha Nav med i </a:t>
            </a:r>
            <a:r>
              <a:rPr lang="nb-NO" dirty="0" err="1"/>
              <a:t>tverrfaglege</a:t>
            </a:r>
            <a:r>
              <a:rPr lang="nb-NO" dirty="0"/>
              <a:t> </a:t>
            </a:r>
            <a:r>
              <a:rPr lang="nb-NO" dirty="0" err="1"/>
              <a:t>samanhengar</a:t>
            </a:r>
            <a:r>
              <a:rPr lang="nb-NO" dirty="0"/>
              <a:t>.</a:t>
            </a:r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gi opplysning, råd og rettleiing etter </a:t>
            </a:r>
            <a:r>
              <a:rPr lang="nb-NO" dirty="0" err="1"/>
              <a:t>sosialtenestelova</a:t>
            </a:r>
            <a:r>
              <a:rPr lang="nb-NO" dirty="0"/>
              <a:t>.</a:t>
            </a:r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førebygge</a:t>
            </a:r>
            <a:r>
              <a:rPr lang="nb-NO" dirty="0"/>
              <a:t> gjeldsproblem.</a:t>
            </a:r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ha fokus på barnets beste og aktivt nytte </a:t>
            </a:r>
            <a:r>
              <a:rPr lang="nb-NO" dirty="0" err="1"/>
              <a:t>rettleiaren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 err="1"/>
              <a:t>frå</a:t>
            </a:r>
            <a:r>
              <a:rPr lang="nb-NO" dirty="0"/>
              <a:t> Arbeids- og velferdsdirektoratet (nav.no).</a:t>
            </a:r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arbeide for å få alle som kan ut i arbeidsliv og skolegang.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gje</a:t>
            </a:r>
            <a:r>
              <a:rPr lang="nb-NO" dirty="0"/>
              <a:t> </a:t>
            </a:r>
            <a:r>
              <a:rPr lang="nb-NO" dirty="0" err="1"/>
              <a:t>dei</a:t>
            </a:r>
            <a:r>
              <a:rPr lang="nb-NO" dirty="0"/>
              <a:t> som fyller kriteria for kvalifiseringsprogrammet </a:t>
            </a:r>
            <a:r>
              <a:rPr lang="nb-NO" dirty="0" err="1"/>
              <a:t>moglegheit</a:t>
            </a:r>
            <a:r>
              <a:rPr lang="nb-NO" dirty="0"/>
              <a:t> til å delta.</a:t>
            </a:r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førebygge</a:t>
            </a:r>
            <a:r>
              <a:rPr lang="nb-NO" dirty="0"/>
              <a:t> bustadsosiale </a:t>
            </a:r>
            <a:r>
              <a:rPr lang="nb-NO" dirty="0" err="1"/>
              <a:t>utfordringar</a:t>
            </a:r>
            <a:r>
              <a:rPr lang="nb-NO" dirty="0"/>
              <a:t> og gi </a:t>
            </a:r>
            <a:r>
              <a:rPr lang="nb-NO" dirty="0" err="1"/>
              <a:t>vanskelegstilte</a:t>
            </a:r>
            <a:r>
              <a:rPr lang="nb-NO" dirty="0"/>
              <a:t> på </a:t>
            </a:r>
            <a:r>
              <a:rPr lang="nb-NO" dirty="0" err="1"/>
              <a:t>bustadmarknaden</a:t>
            </a:r>
            <a:r>
              <a:rPr lang="nb-NO" dirty="0"/>
              <a:t> bistand til å skaffe seg, og </a:t>
            </a:r>
            <a:r>
              <a:rPr lang="nb-NO" dirty="0" err="1"/>
              <a:t>behalde</a:t>
            </a:r>
            <a:r>
              <a:rPr lang="nb-NO" dirty="0"/>
              <a:t>, eigna bustad. 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009DE8C6-27A5-9B0B-1119-623D5BB08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0" r="23700"/>
          <a:stretch/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651DE94-1CFC-1CC0-B563-47FE066F5903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pic>
        <p:nvPicPr>
          <p:cNvPr id="8" name="Bilete 7" descr="Eit bilete som inneheld stearinlys, lys&#10;&#10;Automatisk generert skildring">
            <a:extLst>
              <a:ext uri="{FF2B5EF4-FFF2-40B4-BE49-F238E27FC236}">
                <a16:creationId xmlns:a16="http://schemas.microsoft.com/office/drawing/2014/main" id="{C9A231C0-2C12-A12B-C779-DD5A49247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 t="38808" r="40505" b="42799"/>
          <a:stretch/>
        </p:blipFill>
        <p:spPr>
          <a:xfrm rot="20448837">
            <a:off x="2650204" y="3353381"/>
            <a:ext cx="3470631" cy="3018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992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C5ED8-A4EA-33BB-45D7-55DC05DAA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>
            <a:extLst>
              <a:ext uri="{FF2B5EF4-FFF2-40B4-BE49-F238E27FC236}">
                <a16:creationId xmlns:a16="http://schemas.microsoft.com/office/drawing/2014/main" id="{6ADE1A26-9F24-202F-6588-1799E8228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0" r="23960"/>
          <a:stretch/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A10FF50-D563-21A7-A433-6635FAE92C9A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pic>
        <p:nvPicPr>
          <p:cNvPr id="8" name="Bilete 7" descr="Eit bilete som inneheld stearinlys, lys&#10;&#10;Automatisk generert skildring">
            <a:extLst>
              <a:ext uri="{FF2B5EF4-FFF2-40B4-BE49-F238E27FC236}">
                <a16:creationId xmlns:a16="http://schemas.microsoft.com/office/drawing/2014/main" id="{437C671E-7820-EB13-738C-D3D93721B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 t="38808" r="40505" b="42799"/>
          <a:stretch/>
        </p:blipFill>
        <p:spPr>
          <a:xfrm rot="20448837">
            <a:off x="2760817" y="-245226"/>
            <a:ext cx="3470631" cy="3018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3C76339-9CF3-1435-8B41-4A1128DAB8B5}"/>
              </a:ext>
            </a:extLst>
          </p:cNvPr>
          <p:cNvSpPr txBox="1"/>
          <p:nvPr/>
        </p:nvSpPr>
        <p:spPr>
          <a:xfrm>
            <a:off x="5850013" y="1182231"/>
            <a:ext cx="584205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Universell utforming </a:t>
            </a:r>
          </a:p>
          <a:p>
            <a:r>
              <a:rPr lang="nb-NO" dirty="0"/>
              <a:t>Kommunen skal sikre universell utforming i planlegging og i byggesaksbehandlinga.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endParaRPr lang="nb-NO" sz="2000" b="1" dirty="0"/>
          </a:p>
          <a:p>
            <a:r>
              <a:rPr lang="nb-NO" sz="4000" dirty="0"/>
              <a:t>CRPD </a:t>
            </a:r>
            <a:r>
              <a:rPr lang="nb-NO" b="1" dirty="0"/>
              <a:t>– FNs konvensjon for menneske med nedsett funksjonsevne </a:t>
            </a:r>
          </a:p>
          <a:p>
            <a:endParaRPr lang="nb-NO" dirty="0"/>
          </a:p>
          <a:p>
            <a:r>
              <a:rPr lang="nb-NO" dirty="0" err="1"/>
              <a:t>Kommunane</a:t>
            </a:r>
            <a:r>
              <a:rPr lang="nb-NO" dirty="0"/>
              <a:t> skal sikre trygge og </a:t>
            </a:r>
            <a:r>
              <a:rPr lang="nb-NO" dirty="0" err="1"/>
              <a:t>inkluderande</a:t>
            </a:r>
            <a:r>
              <a:rPr lang="nb-NO" dirty="0"/>
              <a:t> samfunn for alle. Heile kommuneorganisasjonen må </a:t>
            </a:r>
            <a:r>
              <a:rPr lang="nb-NO" dirty="0" err="1"/>
              <a:t>vere</a:t>
            </a:r>
            <a:r>
              <a:rPr lang="nb-NO" dirty="0"/>
              <a:t> kjent med kva CRPD er og ta omsyn til konvensjonen i sitt virke. </a:t>
            </a:r>
            <a:br>
              <a:rPr lang="nb-NO" dirty="0"/>
            </a:b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943553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B7070-25F5-1FEF-5DBA-58AB3F277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E2DF46F-DCFD-2080-7921-288B341CF746}"/>
              </a:ext>
            </a:extLst>
          </p:cNvPr>
          <p:cNvSpPr txBox="1"/>
          <p:nvPr/>
        </p:nvSpPr>
        <p:spPr>
          <a:xfrm>
            <a:off x="701482" y="405715"/>
            <a:ext cx="588727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Samfunnsutvikling og arealbruk</a:t>
            </a:r>
          </a:p>
          <a:p>
            <a:br>
              <a:rPr lang="nb-NO" sz="2000" b="1" i="1" dirty="0"/>
            </a:br>
            <a:r>
              <a:rPr lang="nb-NO" sz="2000" b="1" i="1" dirty="0"/>
              <a:t>Vi </a:t>
            </a:r>
            <a:r>
              <a:rPr lang="nb-NO" sz="2000" b="1" i="1" dirty="0" err="1"/>
              <a:t>forventar</a:t>
            </a:r>
            <a:r>
              <a:rPr lang="nb-NO" sz="2000" b="1" i="1" dirty="0"/>
              <a:t> at </a:t>
            </a:r>
            <a:r>
              <a:rPr lang="nb-NO" sz="2000" b="1" i="1" dirty="0" err="1"/>
              <a:t>kommunane</a:t>
            </a:r>
            <a:r>
              <a:rPr lang="nb-NO" sz="2000" b="1" i="1" dirty="0"/>
              <a:t>:</a:t>
            </a:r>
            <a:br>
              <a:rPr lang="nb-NO" sz="2000" b="1" i="1" dirty="0"/>
            </a:br>
            <a:endParaRPr lang="nb-NO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ikkje</a:t>
            </a:r>
            <a:r>
              <a:rPr lang="nb-NO" dirty="0"/>
              <a:t> bygger ut areal med store karbonlager som skog og myr. </a:t>
            </a:r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tar vare på </a:t>
            </a:r>
            <a:r>
              <a:rPr lang="nb-NO" dirty="0" err="1"/>
              <a:t>naturmangfald</a:t>
            </a:r>
            <a:endParaRPr lang="nb-NO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n-NO" dirty="0"/>
              <a:t>sett seg mål for å redusere nedbygging.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n-NO" dirty="0"/>
              <a:t>lagar kommunedelplan for naturmangfald.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n-NO" dirty="0"/>
              <a:t>planlegg areala som grensar til verneområda godt. 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fører </a:t>
            </a:r>
            <a:r>
              <a:rPr lang="nb-NO" dirty="0" err="1"/>
              <a:t>ein</a:t>
            </a:r>
            <a:r>
              <a:rPr lang="nb-NO" dirty="0"/>
              <a:t> streng jordvernpolitikk. </a:t>
            </a:r>
            <a:br>
              <a:rPr lang="nb-NO" dirty="0"/>
            </a:br>
            <a:br>
              <a:rPr lang="nn-NO" dirty="0"/>
            </a:br>
            <a:br>
              <a:rPr lang="nn-NO" dirty="0"/>
            </a:br>
            <a:br>
              <a:rPr lang="nb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BEA21C18-76F4-6B94-BF38-5852232B5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r="43182"/>
          <a:stretch/>
        </p:blipFill>
        <p:spPr>
          <a:xfrm>
            <a:off x="6781800" y="0"/>
            <a:ext cx="5410200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5196EF0-4E47-3BCC-8296-69DE43085679}"/>
              </a:ext>
            </a:extLst>
          </p:cNvPr>
          <p:cNvSpPr txBox="1"/>
          <p:nvPr/>
        </p:nvSpPr>
        <p:spPr>
          <a:xfrm>
            <a:off x="11024624" y="6538196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Øivind Leren</a:t>
            </a:r>
            <a:endParaRPr lang="nn-NO" sz="700" dirty="0"/>
          </a:p>
        </p:txBody>
      </p:sp>
      <p:pic>
        <p:nvPicPr>
          <p:cNvPr id="4" name="Bilete 6" descr="Berekraftsmål som puslespillbrikke:&#10;Mål 13">
            <a:extLst>
              <a:ext uri="{FF2B5EF4-FFF2-40B4-BE49-F238E27FC236}">
                <a16:creationId xmlns:a16="http://schemas.microsoft.com/office/drawing/2014/main" id="{FA6CFA04-7775-A077-8E72-F19DF3B11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6" t="37270" r="34244" b="34673"/>
          <a:stretch/>
        </p:blipFill>
        <p:spPr>
          <a:xfrm rot="745834">
            <a:off x="5066602" y="359575"/>
            <a:ext cx="3628592" cy="2641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707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83876-63F6-921C-4959-36D96F298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3C0BF25E-1B56-707C-73B7-E1FE33E50971}"/>
              </a:ext>
            </a:extLst>
          </p:cNvPr>
          <p:cNvSpPr txBox="1"/>
          <p:nvPr/>
        </p:nvSpPr>
        <p:spPr>
          <a:xfrm>
            <a:off x="5783179" y="163290"/>
            <a:ext cx="592956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800" b="1" i="1" dirty="0"/>
          </a:p>
          <a:p>
            <a:r>
              <a:rPr lang="nb-NO" sz="2000" b="1" i="1" dirty="0"/>
              <a:t>Vi </a:t>
            </a:r>
            <a:r>
              <a:rPr lang="nb-NO" sz="2000" b="1" i="1" dirty="0" err="1"/>
              <a:t>forventar</a:t>
            </a:r>
            <a:r>
              <a:rPr lang="nb-NO" sz="2000" b="1" i="1" dirty="0"/>
              <a:t> at </a:t>
            </a:r>
            <a:r>
              <a:rPr lang="nb-NO" sz="2000" b="1" i="1" dirty="0" err="1"/>
              <a:t>kommunane</a:t>
            </a:r>
            <a:br>
              <a:rPr lang="nb-NO" b="1" dirty="0"/>
            </a:br>
            <a:endParaRPr lang="nb-NO" b="1" dirty="0"/>
          </a:p>
          <a:p>
            <a:r>
              <a:rPr lang="nn-NO" dirty="0"/>
              <a:t>i klimaomstilling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prioriterer arbeidet med klimatilpassing og å redusere klimagassutsleppa.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nyttar</a:t>
            </a:r>
            <a:r>
              <a:rPr lang="nb-NO" dirty="0"/>
              <a:t> alle innkjøp til å stimulere </a:t>
            </a:r>
            <a:r>
              <a:rPr lang="nb-NO" dirty="0" err="1"/>
              <a:t>marknaden</a:t>
            </a:r>
            <a:r>
              <a:rPr lang="nb-NO" dirty="0"/>
              <a:t> til sirkulærøkonomi og klimaomstilling.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innfører klimabudsjett eller anna styringsverktøy for å få gjennomført konkrete klimatiltak </a:t>
            </a:r>
            <a:br>
              <a:rPr lang="nb-NO" dirty="0"/>
            </a:br>
            <a:endParaRPr lang="nb-NO" dirty="0"/>
          </a:p>
          <a:p>
            <a:r>
              <a:rPr lang="nn-NO" dirty="0"/>
              <a:t>i sirkulær økonomi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legg vekt på omstilling til sirkulær økonomi gjennom sine innkjøp.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følger krava til utsortering av avfall i alle sine verksemder. </a:t>
            </a:r>
            <a:br>
              <a:rPr lang="nn-NO" dirty="0"/>
            </a:br>
            <a:br>
              <a:rPr lang="nn-NO" dirty="0"/>
            </a:br>
            <a:endParaRPr lang="nn-NO" dirty="0"/>
          </a:p>
          <a:p>
            <a:r>
              <a:rPr lang="nn-NO" b="1" dirty="0"/>
              <a:t>Avløp</a:t>
            </a:r>
            <a:endParaRPr lang="nb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Kommunane må førebu seg på nye krav til reinsing av kommunalt avløpsvatn. </a:t>
            </a:r>
            <a:br>
              <a:rPr lang="nn-NO" dirty="0"/>
            </a:b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AFF34680-8472-BD31-60DC-089C6E003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1" r="23691"/>
          <a:stretch/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2352B907-A36F-745E-E6CD-8FB0CBCF86EF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IStockphoto</a:t>
            </a:r>
            <a:endParaRPr lang="nn-NO" sz="700" dirty="0"/>
          </a:p>
        </p:txBody>
      </p:sp>
      <p:pic>
        <p:nvPicPr>
          <p:cNvPr id="2" name="Bilete 6" descr="Berekraftsmål som puslespillbrikke:&#10;Mål 13">
            <a:extLst>
              <a:ext uri="{FF2B5EF4-FFF2-40B4-BE49-F238E27FC236}">
                <a16:creationId xmlns:a16="http://schemas.microsoft.com/office/drawing/2014/main" id="{5C2A3DD4-5725-D5F5-038A-EDE42CC58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6" t="37270" r="34244" b="34673"/>
          <a:stretch/>
        </p:blipFill>
        <p:spPr>
          <a:xfrm rot="745834">
            <a:off x="2544822" y="-293235"/>
            <a:ext cx="3628592" cy="2641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ete 6">
            <a:extLst>
              <a:ext uri="{FF2B5EF4-FFF2-40B4-BE49-F238E27FC236}">
                <a16:creationId xmlns:a16="http://schemas.microsoft.com/office/drawing/2014/main" id="{3E239932-F583-D95E-2236-B68DFE7088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3" t="39824" r="36684" b="34123"/>
          <a:stretch/>
        </p:blipFill>
        <p:spPr>
          <a:xfrm rot="1109349">
            <a:off x="3467353" y="2688018"/>
            <a:ext cx="2483636" cy="2248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2501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4765D-C36D-245B-013E-4A7518427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>
            <a:extLst>
              <a:ext uri="{FF2B5EF4-FFF2-40B4-BE49-F238E27FC236}">
                <a16:creationId xmlns:a16="http://schemas.microsoft.com/office/drawing/2014/main" id="{4F45B823-302A-1ED4-9511-A352E3083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13991" r="27442" b="28407"/>
          <a:stretch/>
        </p:blipFill>
        <p:spPr>
          <a:xfrm rot="5400000">
            <a:off x="5944607" y="610607"/>
            <a:ext cx="6858000" cy="563678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50CB556-9939-4BCC-C359-EEF41FDDCC94}"/>
              </a:ext>
            </a:extLst>
          </p:cNvPr>
          <p:cNvSpPr txBox="1"/>
          <p:nvPr/>
        </p:nvSpPr>
        <p:spPr>
          <a:xfrm>
            <a:off x="10484896" y="6046064"/>
            <a:ext cx="1595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Statsforvaltaren</a:t>
            </a:r>
            <a:r>
              <a:rPr lang="nb-NO" sz="700" dirty="0">
                <a:solidFill>
                  <a:schemeClr val="bg1"/>
                </a:solidFill>
              </a:rPr>
              <a:t> </a:t>
            </a:r>
            <a:br>
              <a:rPr lang="nb-NO" sz="700" dirty="0">
                <a:solidFill>
                  <a:schemeClr val="bg1"/>
                </a:solidFill>
              </a:rPr>
            </a:br>
            <a:r>
              <a:rPr lang="nb-NO" sz="700" dirty="0">
                <a:solidFill>
                  <a:schemeClr val="bg1"/>
                </a:solidFill>
              </a:rPr>
              <a:t>i Møre og Romsdal</a:t>
            </a:r>
            <a:endParaRPr lang="nn-NO" sz="7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457200" y="619626"/>
            <a:ext cx="5928801" cy="591857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nb-NO" sz="4000" dirty="0" err="1"/>
              <a:t>Berekraftig</a:t>
            </a:r>
            <a:r>
              <a:rPr lang="nb-NO" sz="4000" dirty="0"/>
              <a:t> landbruksforvaltning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nb-NO" sz="1400" kern="1200" dirty="0">
              <a:latin typeface="+mj-lt"/>
              <a:ea typeface="+mn-ea"/>
              <a:cs typeface="+mn-cs"/>
            </a:endParaRPr>
          </a:p>
          <a:p>
            <a:pPr>
              <a:spcBef>
                <a:spcPts val="1000"/>
              </a:spcBef>
              <a:defRPr/>
            </a:pPr>
            <a:r>
              <a:rPr lang="nb-NO" sz="2000" b="1" i="1" dirty="0" err="1"/>
              <a:t>Kommunane</a:t>
            </a:r>
            <a:r>
              <a:rPr lang="nb-NO" sz="2000" b="1" i="1" dirty="0"/>
              <a:t> skal: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nb-NO" b="1" i="1" kern="1200" dirty="0">
              <a:latin typeface="+mj-lt"/>
              <a:ea typeface="+mn-ea"/>
              <a:cs typeface="+mn-cs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/>
              <a:t>ha ei operativ og robust landbruksforvaltning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/>
              <a:t>prioritere effektiv og god </a:t>
            </a:r>
            <a:r>
              <a:rPr lang="nb-NO" dirty="0" err="1"/>
              <a:t>tilskotsforvaltning</a:t>
            </a:r>
            <a:r>
              <a:rPr lang="nb-NO" dirty="0"/>
              <a:t> gjennom å: 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/>
              <a:t>formidle kunnskap om </a:t>
            </a:r>
            <a:r>
              <a:rPr lang="nb-NO" dirty="0" err="1"/>
              <a:t>tilskota</a:t>
            </a:r>
            <a:r>
              <a:rPr lang="nb-NO" dirty="0"/>
              <a:t> og behandle søknader 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/>
              <a:t>ha </a:t>
            </a:r>
            <a:r>
              <a:rPr lang="nb-NO" dirty="0" err="1"/>
              <a:t>rutinar</a:t>
            </a:r>
            <a:r>
              <a:rPr lang="nb-NO" dirty="0"/>
              <a:t> som </a:t>
            </a:r>
            <a:r>
              <a:rPr lang="nb-NO" dirty="0" err="1"/>
              <a:t>sikrar</a:t>
            </a:r>
            <a:r>
              <a:rPr lang="nb-NO" dirty="0"/>
              <a:t> at rett utbetalingsbeløp når ut til </a:t>
            </a:r>
            <a:r>
              <a:rPr lang="nb-NO" dirty="0" err="1"/>
              <a:t>dei</a:t>
            </a:r>
            <a:r>
              <a:rPr lang="nb-NO" dirty="0"/>
              <a:t> som skal ha </a:t>
            </a:r>
            <a:r>
              <a:rPr lang="nb-NO" dirty="0" err="1"/>
              <a:t>tilskot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kontrollere at </a:t>
            </a:r>
            <a:r>
              <a:rPr lang="nb-NO" dirty="0" err="1"/>
              <a:t>skogeigarane</a:t>
            </a:r>
            <a:r>
              <a:rPr lang="nb-NO" dirty="0"/>
              <a:t> </a:t>
            </a:r>
            <a:r>
              <a:rPr lang="nb-NO" dirty="0" err="1"/>
              <a:t>plantar</a:t>
            </a:r>
            <a:r>
              <a:rPr lang="nb-NO" dirty="0"/>
              <a:t> ny skog </a:t>
            </a:r>
            <a:r>
              <a:rPr lang="nb-NO" dirty="0" err="1"/>
              <a:t>seinast</a:t>
            </a:r>
            <a:r>
              <a:rPr lang="nb-NO" dirty="0"/>
              <a:t> tre år etter hogst. </a:t>
            </a:r>
            <a:br>
              <a:rPr lang="nb-NO" sz="2000" dirty="0"/>
            </a:br>
            <a:endParaRPr lang="nb-NO" sz="2000" dirty="0"/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nb-NO" kern="1200" dirty="0">
              <a:latin typeface="+mj-lt"/>
              <a:ea typeface="+mn-ea"/>
              <a:cs typeface="+mn-cs"/>
            </a:endParaRPr>
          </a:p>
        </p:txBody>
      </p:sp>
      <p:pic>
        <p:nvPicPr>
          <p:cNvPr id="6" name="Bilete 8" descr="Berekraftsmål som puslespillbrikke:&#10;Mål 2">
            <a:extLst>
              <a:ext uri="{FF2B5EF4-FFF2-40B4-BE49-F238E27FC236}">
                <a16:creationId xmlns:a16="http://schemas.microsoft.com/office/drawing/2014/main" id="{F6B73F6D-C574-8485-D175-5EDE9753F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5407" r="37745" b="32741"/>
          <a:stretch/>
        </p:blipFill>
        <p:spPr>
          <a:xfrm rot="20895946">
            <a:off x="5525845" y="479783"/>
            <a:ext cx="2344454" cy="273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422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69524-3F97-A460-F2B6-EA1A7A3AF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>
            <a:extLst>
              <a:ext uri="{FF2B5EF4-FFF2-40B4-BE49-F238E27FC236}">
                <a16:creationId xmlns:a16="http://schemas.microsoft.com/office/drawing/2014/main" id="{4280DAE4-452B-6D98-1398-FF7B0D303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4" r="22188"/>
          <a:stretch/>
        </p:blipFill>
        <p:spPr>
          <a:xfrm>
            <a:off x="-173399" y="7374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A858E8E-74CD-9DF2-5A7B-70C503B9542E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Ringnes / Forsvaret</a:t>
            </a:r>
            <a:endParaRPr lang="nn-NO" sz="700" dirty="0"/>
          </a:p>
        </p:txBody>
      </p:sp>
      <p:pic>
        <p:nvPicPr>
          <p:cNvPr id="6" name="Bilete 5" descr="Berekraftsmål som puslespillbrikke:&#10;Mål 16">
            <a:extLst>
              <a:ext uri="{FF2B5EF4-FFF2-40B4-BE49-F238E27FC236}">
                <a16:creationId xmlns:a16="http://schemas.microsoft.com/office/drawing/2014/main" id="{F6D64AF4-C14B-A493-3E17-9AEB90F8F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7" t="33799" r="36531" b="32558"/>
          <a:stretch/>
        </p:blipFill>
        <p:spPr>
          <a:xfrm rot="20589561">
            <a:off x="2466088" y="-175929"/>
            <a:ext cx="2993812" cy="324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8C2493B-D020-C155-B7B1-0E9FE118087E}"/>
              </a:ext>
            </a:extLst>
          </p:cNvPr>
          <p:cNvSpPr txBox="1"/>
          <p:nvPr/>
        </p:nvSpPr>
        <p:spPr>
          <a:xfrm>
            <a:off x="5487473" y="198969"/>
            <a:ext cx="652508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Samfunnstryggleik </a:t>
            </a:r>
            <a:br>
              <a:rPr lang="nb-NO" sz="4000" dirty="0"/>
            </a:br>
            <a:r>
              <a:rPr lang="nb-NO" sz="4000" dirty="0"/>
              <a:t>og beredskap</a:t>
            </a:r>
          </a:p>
          <a:p>
            <a:endParaRPr lang="nb-NO" dirty="0"/>
          </a:p>
          <a:p>
            <a:r>
              <a:rPr lang="nb-NO" sz="2000" b="1" i="1" dirty="0" err="1"/>
              <a:t>Kommunane</a:t>
            </a:r>
            <a:r>
              <a:rPr lang="nb-NO" sz="2000" b="1" i="1" dirty="0"/>
              <a:t> </a:t>
            </a:r>
          </a:p>
          <a:p>
            <a:endParaRPr lang="nn-NO" sz="1800" b="1" i="1" dirty="0">
              <a:solidFill>
                <a:srgbClr val="242021"/>
              </a:solidFill>
              <a:effectLst/>
              <a:latin typeface="OpenSans-SemiBold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skal bidra til å løyse utfordringar på området gjennom god samfunns- og arealplanlegging.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skal kjenne eiga rolle, ansvar, mynde og samfunnsoppdrag i totalforsvaret.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bør sjå eige tryggingsarbeid i ein større samanheng.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skal ha </a:t>
            </a:r>
            <a:r>
              <a:rPr lang="nb-NO" dirty="0" err="1"/>
              <a:t>ein</a:t>
            </a:r>
            <a:r>
              <a:rPr lang="nb-NO" dirty="0"/>
              <a:t> plan for å følge opp eige arbeid på området.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må vere budd på å handtere både lokale hendingar med avgrensa omfang og større kriser med nasjonalt omfang.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dirty="0"/>
          </a:p>
          <a:p>
            <a:r>
              <a:rPr lang="nn-NO" dirty="0"/>
              <a:t>Statsforvaltaren rår alle kommunar til å etablere kommunale beredskapsråd og nytte desse aktivt </a:t>
            </a:r>
            <a:br>
              <a:rPr lang="nn-NO" sz="2000" dirty="0"/>
            </a:b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84084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720255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Utfordringsbilde</a:t>
            </a:r>
            <a:br>
              <a:rPr lang="nb-NO" sz="4000" dirty="0"/>
            </a:br>
            <a:endParaRPr lang="nb-NO" sz="40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Strammare kommuneøkonomi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Barn og unge si helse, trivsel og meistring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Klimaendring og tap av natur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Stadig fleire eldre i befolkninga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Ikkje nok folk til oppgåvene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Integrering og busetting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Tryggingspolitikken </a:t>
            </a:r>
            <a:br>
              <a:rPr lang="nn-NO" dirty="0"/>
            </a:br>
            <a:endParaRPr lang="nb-NO" dirty="0"/>
          </a:p>
          <a:p>
            <a:endParaRPr lang="nb-NO" dirty="0"/>
          </a:p>
        </p:txBody>
      </p:sp>
      <p:pic>
        <p:nvPicPr>
          <p:cNvPr id="6" name="Bilete 5">
            <a:extLst>
              <a:ext uri="{FF2B5EF4-FFF2-40B4-BE49-F238E27FC236}">
                <a16:creationId xmlns:a16="http://schemas.microsoft.com/office/drawing/2014/main" id="{8EE151F7-327C-3A1D-0020-0141C690F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t="-2" r="40613"/>
          <a:stretch/>
        </p:blipFill>
        <p:spPr>
          <a:xfrm>
            <a:off x="6512640" y="-221355"/>
            <a:ext cx="2783581" cy="3561346"/>
          </a:xfrm>
          <a:prstGeom prst="rect">
            <a:avLst/>
          </a:prstGeom>
        </p:spPr>
      </p:pic>
      <p:pic>
        <p:nvPicPr>
          <p:cNvPr id="7" name="Bilete 6">
            <a:extLst>
              <a:ext uri="{FF2B5EF4-FFF2-40B4-BE49-F238E27FC236}">
                <a16:creationId xmlns:a16="http://schemas.microsoft.com/office/drawing/2014/main" id="{E3326111-D265-B931-01B7-AA3712E6B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9" r="23939"/>
          <a:stretch/>
        </p:blipFill>
        <p:spPr>
          <a:xfrm>
            <a:off x="9408418" y="-221355"/>
            <a:ext cx="2783581" cy="3561346"/>
          </a:xfrm>
          <a:prstGeom prst="rect">
            <a:avLst/>
          </a:prstGeom>
        </p:spPr>
      </p:pic>
      <p:pic>
        <p:nvPicPr>
          <p:cNvPr id="8" name="Bilete 7">
            <a:extLst>
              <a:ext uri="{FF2B5EF4-FFF2-40B4-BE49-F238E27FC236}">
                <a16:creationId xmlns:a16="http://schemas.microsoft.com/office/drawing/2014/main" id="{D1299F00-B9AC-384C-DAB9-A803B1BEB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1" r="45633" b="-2888"/>
          <a:stretch/>
        </p:blipFill>
        <p:spPr>
          <a:xfrm>
            <a:off x="6512641" y="3429000"/>
            <a:ext cx="2783581" cy="3561345"/>
          </a:xfrm>
          <a:prstGeom prst="rect">
            <a:avLst/>
          </a:prstGeom>
        </p:spPr>
      </p:pic>
      <p:pic>
        <p:nvPicPr>
          <p:cNvPr id="9" name="Bilete 8">
            <a:extLst>
              <a:ext uri="{FF2B5EF4-FFF2-40B4-BE49-F238E27FC236}">
                <a16:creationId xmlns:a16="http://schemas.microsoft.com/office/drawing/2014/main" id="{4796B1E0-23BC-29A3-42C5-96B88ABB6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1" r="23039"/>
          <a:stretch/>
        </p:blipFill>
        <p:spPr>
          <a:xfrm>
            <a:off x="9408419" y="3428999"/>
            <a:ext cx="2783581" cy="3438902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188F44E-4B94-FF82-6C1F-CA6A5D2F134A}"/>
              </a:ext>
            </a:extLst>
          </p:cNvPr>
          <p:cNvSpPr txBox="1"/>
          <p:nvPr/>
        </p:nvSpPr>
        <p:spPr>
          <a:xfrm>
            <a:off x="11032509" y="649447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Alle 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18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 descr="Eit bilete som inneheld kart, tekst, grunnpilar over Møre og Romsdal. Deler inn i tre regionar: Sunnmøre, Romsdal og Nordmøre.">
            <a:extLst>
              <a:ext uri="{FF2B5EF4-FFF2-40B4-BE49-F238E27FC236}">
                <a16:creationId xmlns:a16="http://schemas.microsoft.com/office/drawing/2014/main" id="{E445A8DD-90BB-C9A0-7AF1-CAC906207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40" y="1931393"/>
            <a:ext cx="9726382" cy="4448796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720255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Samarbeid for å nå måla!</a:t>
            </a:r>
          </a:p>
          <a:p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med faste </a:t>
            </a:r>
            <a:r>
              <a:rPr lang="nb-NO" dirty="0" err="1"/>
              <a:t>nærliggande</a:t>
            </a:r>
            <a:r>
              <a:rPr lang="nb-NO" dirty="0"/>
              <a:t> </a:t>
            </a:r>
            <a:r>
              <a:rPr lang="nb-NO" dirty="0" err="1"/>
              <a:t>kommunar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om både administrasjon og </a:t>
            </a:r>
            <a:r>
              <a:rPr lang="nb-NO" dirty="0" err="1"/>
              <a:t>tenester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dirty="0"/>
              <a:t>Samarbeid kan svare ut lovkrav, </a:t>
            </a:r>
            <a:br>
              <a:rPr lang="nb-NO" dirty="0"/>
            </a:br>
            <a:r>
              <a:rPr lang="nb-NO" dirty="0"/>
              <a:t>gi tilgang på kompetanse og </a:t>
            </a:r>
            <a:r>
              <a:rPr lang="nb-NO" dirty="0" err="1"/>
              <a:t>ressursar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– og også </a:t>
            </a:r>
            <a:r>
              <a:rPr lang="nb-NO" dirty="0" err="1"/>
              <a:t>vere</a:t>
            </a:r>
            <a:r>
              <a:rPr lang="nb-NO" dirty="0"/>
              <a:t> </a:t>
            </a:r>
            <a:r>
              <a:rPr lang="nb-NO" dirty="0" err="1"/>
              <a:t>lønnsamt</a:t>
            </a:r>
            <a:r>
              <a:rPr lang="nb-NO" dirty="0"/>
              <a:t>. </a:t>
            </a:r>
          </a:p>
        </p:txBody>
      </p:sp>
      <p:pic>
        <p:nvPicPr>
          <p:cNvPr id="2" name="Bilete 1" descr="Berekraftsmål som puslespillbrikke:&#10;Mål 17">
            <a:extLst>
              <a:ext uri="{FF2B5EF4-FFF2-40B4-BE49-F238E27FC236}">
                <a16:creationId xmlns:a16="http://schemas.microsoft.com/office/drawing/2014/main" id="{8AB41AD5-EE5F-3E59-66DC-AE5E9CDFF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50">
            <a:off x="5777815" y="1233659"/>
            <a:ext cx="2824574" cy="4234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035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720255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Kommuneøkonomi</a:t>
            </a:r>
          </a:p>
          <a:p>
            <a:endParaRPr lang="nb-NO" sz="2800" dirty="0"/>
          </a:p>
          <a:p>
            <a:r>
              <a:rPr lang="nb-NO" sz="2000" b="1" i="1" dirty="0" err="1"/>
              <a:t>Kommunane</a:t>
            </a:r>
            <a:r>
              <a:rPr lang="nb-NO" sz="2000" b="1" i="1" dirty="0"/>
              <a:t> må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tilpasse verksemda slik at dei får balanse mellom </a:t>
            </a:r>
            <a:br>
              <a:rPr lang="nn-NO" dirty="0"/>
            </a:br>
            <a:r>
              <a:rPr lang="nn-NO" dirty="0"/>
              <a:t>kostnadar og inntekter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styre etter realistiske budsjett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endParaRPr lang="nn-NO" dirty="0"/>
          </a:p>
          <a:p>
            <a:endParaRPr lang="nn-NO" dirty="0"/>
          </a:p>
          <a:p>
            <a:r>
              <a:rPr lang="nn-NO" b="1" dirty="0"/>
              <a:t>Det kostar mindre å førebygge enn å reparere</a:t>
            </a:r>
          </a:p>
        </p:txBody>
      </p:sp>
      <p:pic>
        <p:nvPicPr>
          <p:cNvPr id="4" name="Bilete 3" descr="Eit bilete som inneheld tekst, kart&#10;&#10;Automatisk generert skildring">
            <a:extLst>
              <a:ext uri="{FF2B5EF4-FFF2-40B4-BE49-F238E27FC236}">
                <a16:creationId xmlns:a16="http://schemas.microsoft.com/office/drawing/2014/main" id="{D55B1CBC-63E8-C077-D1C8-A1C597609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8"/>
          <a:stretch/>
        </p:blipFill>
        <p:spPr>
          <a:xfrm>
            <a:off x="7240740" y="1629918"/>
            <a:ext cx="4848301" cy="42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4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23402" y="875107"/>
            <a:ext cx="588727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Barn og unge</a:t>
            </a:r>
          </a:p>
          <a:p>
            <a:endParaRPr lang="nb-NO" sz="2800" dirty="0"/>
          </a:p>
          <a:p>
            <a:r>
              <a:rPr lang="nb-NO" sz="2000" b="1" i="1" dirty="0" err="1"/>
              <a:t>Kommunane</a:t>
            </a:r>
            <a:r>
              <a:rPr lang="nb-NO" sz="2000" b="1" i="1" dirty="0"/>
              <a:t> skal:</a:t>
            </a:r>
            <a:br>
              <a:rPr lang="nb-NO" sz="2000" b="1" i="1" dirty="0"/>
            </a:br>
            <a:endParaRPr lang="nb-NO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styrke tidleg innsats og fremje gode oppvekstvilkår.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førebygge omsorgssvikt og sosiale eller psykiske utfordringar.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la rettane i barnekonvensjonen og barnets beste vere gjennomgåande i alt sitt virke.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sette av nok ressursar til folkehelsearbeid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gi tverrfagleg og samordna hjelp til barn og unge som har psykiske plager</a:t>
            </a: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</p:txBody>
      </p:sp>
      <p:pic>
        <p:nvPicPr>
          <p:cNvPr id="3" name="Bilete 2" descr="Eit bilete som inneheld tre, utandørs, klede, småbarn&#10;&#10;Automatisk generert skildring">
            <a:extLst>
              <a:ext uri="{FF2B5EF4-FFF2-40B4-BE49-F238E27FC236}">
                <a16:creationId xmlns:a16="http://schemas.microsoft.com/office/drawing/2014/main" id="{ECD2A962-4675-3492-942E-4F9F76EAE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2" r="15889"/>
          <a:stretch/>
        </p:blipFill>
        <p:spPr>
          <a:xfrm>
            <a:off x="6781800" y="0"/>
            <a:ext cx="5410200" cy="6858000"/>
          </a:xfrm>
          <a:prstGeom prst="rect">
            <a:avLst/>
          </a:prstGeom>
        </p:spPr>
      </p:pic>
      <p:pic>
        <p:nvPicPr>
          <p:cNvPr id="13" name="Bilete 12" descr="Berekraftsmål som puslespillbrikke:&#10;Mål 10">
            <a:extLst>
              <a:ext uri="{FF2B5EF4-FFF2-40B4-BE49-F238E27FC236}">
                <a16:creationId xmlns:a16="http://schemas.microsoft.com/office/drawing/2014/main" id="{6E4C2CFE-723B-C5CA-A70A-311A4F192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913">
            <a:off x="4041256" y="-1238852"/>
            <a:ext cx="3449088" cy="517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474882B-F8B2-9268-55B6-D296BC5699FB}"/>
              </a:ext>
            </a:extLst>
          </p:cNvPr>
          <p:cNvSpPr txBox="1"/>
          <p:nvPr/>
        </p:nvSpPr>
        <p:spPr>
          <a:xfrm>
            <a:off x="11024624" y="6538196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</p:spTree>
    <p:extLst>
      <p:ext uri="{BB962C8B-B14F-4D97-AF65-F5344CB8AC3E}">
        <p14:creationId xmlns:p14="http://schemas.microsoft.com/office/powerpoint/2010/main" val="4193859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DF42E-84FA-C57D-E78A-8FCC96048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9741F6C0-4BAD-4F05-5200-501DB8B46EA8}"/>
              </a:ext>
            </a:extLst>
          </p:cNvPr>
          <p:cNvSpPr txBox="1"/>
          <p:nvPr/>
        </p:nvSpPr>
        <p:spPr>
          <a:xfrm>
            <a:off x="6133616" y="394692"/>
            <a:ext cx="56845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i="1" dirty="0" err="1"/>
              <a:t>Kommunane</a:t>
            </a:r>
            <a:r>
              <a:rPr lang="nb-NO" sz="1800" b="1" i="1" dirty="0"/>
              <a:t> skal:</a:t>
            </a:r>
          </a:p>
          <a:p>
            <a:endParaRPr lang="nn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skilje mellom rollane som barnehageeigar og barnehagemyndigheit.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ivareta ansvar og oppgåver i barnehagelova.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prioritere arbeid med skole- og barnehagemiljø, spesialpedagogisk hjelp og individuelt tilrettelagt opplæring.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ha nulltoleranse for krenkingar. </a:t>
            </a:r>
          </a:p>
          <a:p>
            <a:endParaRPr lang="nn-NO" b="1" i="1" dirty="0">
              <a:solidFill>
                <a:srgbClr val="242021"/>
              </a:solidFill>
              <a:latin typeface="OpenSans-SemiBold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bruke rammeplan for skolefritidsordninga (SFO).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sikre at eksamen, obligatoriske prøver og undersøkingar blir gjennomført.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behandle klagar på sluttvurderingar i tråd med ny opplæringsforskrift.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etterleve læreplanverket. </a:t>
            </a:r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91E8515B-4116-3394-5E54-C223C0FDE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6" r="23686"/>
          <a:stretch/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pic>
        <p:nvPicPr>
          <p:cNvPr id="2" name="Bilete 1" descr="Berekraftsmål som puslespillbrikke:&#10;Mål 4">
            <a:extLst>
              <a:ext uri="{FF2B5EF4-FFF2-40B4-BE49-F238E27FC236}">
                <a16:creationId xmlns:a16="http://schemas.microsoft.com/office/drawing/2014/main" id="{34CE0130-63E9-F6D3-F720-0B45E3EDC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387">
            <a:off x="2787816" y="-987758"/>
            <a:ext cx="3571391" cy="535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3B98CC3-0B05-20F6-F2BB-1319CB2227BA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</p:spTree>
    <p:extLst>
      <p:ext uri="{BB962C8B-B14F-4D97-AF65-F5344CB8AC3E}">
        <p14:creationId xmlns:p14="http://schemas.microsoft.com/office/powerpoint/2010/main" val="48906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3AB78-AEFE-A456-CA86-710611161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5716B6AF-E90A-36A5-30C5-BB792DDC4620}"/>
              </a:ext>
            </a:extLst>
          </p:cNvPr>
          <p:cNvSpPr txBox="1"/>
          <p:nvPr/>
        </p:nvSpPr>
        <p:spPr>
          <a:xfrm>
            <a:off x="677098" y="1460323"/>
            <a:ext cx="588727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i="1" dirty="0" err="1"/>
              <a:t>Kommunane</a:t>
            </a:r>
            <a:r>
              <a:rPr lang="nb-NO" sz="2000" b="1" i="1" dirty="0"/>
              <a:t> skal:</a:t>
            </a:r>
            <a:br>
              <a:rPr lang="nb-NO" sz="2000" b="1" i="1" dirty="0"/>
            </a:br>
            <a:endParaRPr lang="nb-NO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ta i bruk Helsedirektoratet sitt nasjonale </a:t>
            </a:r>
            <a:r>
              <a:rPr lang="nn-NO" dirty="0" err="1"/>
              <a:t>forløp</a:t>
            </a:r>
            <a:r>
              <a:rPr lang="nn-NO" dirty="0"/>
              <a:t> som skal bidra til at barn i barnevernet ved behov blir kartlagt, utreia og får nødvendig helsehjelp.</a:t>
            </a:r>
          </a:p>
          <a:p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arbeide for å gjenforeine barn og foreldre etter omsorgsovertaking</a:t>
            </a:r>
            <a:br>
              <a:rPr lang="nn-NO" dirty="0"/>
            </a:br>
            <a:r>
              <a:rPr lang="nn-NO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utvikle kompetanse ved systematisk arbeid i læringsnettverk og leiarnettverk</a:t>
            </a:r>
            <a:br>
              <a:rPr lang="nn-NO" dirty="0"/>
            </a:br>
            <a:r>
              <a:rPr lang="nn-NO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rekruttere fosterheimar i barnet sin familie og nære nettverk. </a:t>
            </a: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07928762-FB55-CF28-1972-9F5AFA1B1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0" r="23700"/>
          <a:stretch/>
        </p:blipFill>
        <p:spPr>
          <a:xfrm>
            <a:off x="6781800" y="0"/>
            <a:ext cx="5410200" cy="6858000"/>
          </a:xfrm>
          <a:prstGeom prst="rect">
            <a:avLst/>
          </a:prstGeom>
        </p:spPr>
      </p:pic>
      <p:pic>
        <p:nvPicPr>
          <p:cNvPr id="13" name="Bilete 12" descr="Berekraftsmål som puslespillbrikke:&#10;Mål 10">
            <a:extLst>
              <a:ext uri="{FF2B5EF4-FFF2-40B4-BE49-F238E27FC236}">
                <a16:creationId xmlns:a16="http://schemas.microsoft.com/office/drawing/2014/main" id="{FE5C4277-C2D3-7A69-4A0B-6767B6A9C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913">
            <a:off x="8826616" y="-1391252"/>
            <a:ext cx="3449088" cy="517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B41827E-285D-20FF-0AA2-03255BE841D9}"/>
              </a:ext>
            </a:extLst>
          </p:cNvPr>
          <p:cNvSpPr txBox="1"/>
          <p:nvPr/>
        </p:nvSpPr>
        <p:spPr>
          <a:xfrm>
            <a:off x="11024624" y="6538196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</p:spTree>
    <p:extLst>
      <p:ext uri="{BB962C8B-B14F-4D97-AF65-F5344CB8AC3E}">
        <p14:creationId xmlns:p14="http://schemas.microsoft.com/office/powerpoint/2010/main" val="817531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CB0B6-813E-4048-24AC-834C3E23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E969FB80-9EA7-E26D-8B61-A209520EE771}"/>
              </a:ext>
            </a:extLst>
          </p:cNvPr>
          <p:cNvSpPr txBox="1"/>
          <p:nvPr/>
        </p:nvSpPr>
        <p:spPr>
          <a:xfrm>
            <a:off x="6157377" y="698695"/>
            <a:ext cx="568452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Integrering og busetting</a:t>
            </a:r>
          </a:p>
          <a:p>
            <a:endParaRPr lang="nb-NO" sz="1800" b="1" i="1" dirty="0"/>
          </a:p>
          <a:p>
            <a:endParaRPr lang="nb-NO" sz="1800" b="1" i="1" dirty="0"/>
          </a:p>
          <a:p>
            <a:r>
              <a:rPr lang="nb-NO" sz="1800" b="1" i="1" dirty="0" err="1"/>
              <a:t>Kommunane</a:t>
            </a:r>
            <a:r>
              <a:rPr lang="nb-NO" sz="1800" b="1" i="1" dirty="0"/>
              <a:t> skal: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tilby introduksjonsprogram og opplæring som er fleksibel og retta mot arbeid.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ha fokus både på kortsiktige og langsiktige mål for kvalifisering og overgang til arbeid.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arbeide for god samordning både mellom kommunar, fylkeskommunen, NAV og med arbeidsgivar i lokalsamfunnet. </a:t>
            </a: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FBDB065B-B544-1B4D-9DFF-C9CC35D13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r="23672"/>
          <a:stretch/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4EC50AA-2713-E5D7-8AA2-9F604096C63F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pic>
        <p:nvPicPr>
          <p:cNvPr id="8" name="Bilete 7" descr="Eit bilete som inneheld stearinlys, lys&#10;&#10;Automatisk generert skildring">
            <a:extLst>
              <a:ext uri="{FF2B5EF4-FFF2-40B4-BE49-F238E27FC236}">
                <a16:creationId xmlns:a16="http://schemas.microsoft.com/office/drawing/2014/main" id="{36E7A4B9-F3AD-3CFB-3469-111F7B194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 t="38808" r="40505" b="42799"/>
          <a:stretch/>
        </p:blipFill>
        <p:spPr>
          <a:xfrm rot="20448837">
            <a:off x="2764503" y="-343710"/>
            <a:ext cx="3470631" cy="3018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434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BFBF9-1725-E014-7A0A-8C14E2E70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55251DF8-4224-5CB0-4A5C-97751EF042EB}"/>
              </a:ext>
            </a:extLst>
          </p:cNvPr>
          <p:cNvSpPr txBox="1"/>
          <p:nvPr/>
        </p:nvSpPr>
        <p:spPr>
          <a:xfrm>
            <a:off x="466488" y="251878"/>
            <a:ext cx="6668238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Helse- og </a:t>
            </a:r>
            <a:r>
              <a:rPr lang="nb-NO" sz="4000" dirty="0" err="1"/>
              <a:t>omsorgstenester</a:t>
            </a:r>
            <a:r>
              <a:rPr lang="nb-NO" sz="4000" dirty="0"/>
              <a:t> </a:t>
            </a:r>
            <a:br>
              <a:rPr lang="nb-NO" sz="2000" dirty="0"/>
            </a:br>
            <a:endParaRPr lang="nb-NO" sz="2000" dirty="0"/>
          </a:p>
          <a:p>
            <a:r>
              <a:rPr lang="nb-NO" b="1" i="1" dirty="0" err="1"/>
              <a:t>Kommunane</a:t>
            </a:r>
            <a:br>
              <a:rPr lang="nb-NO" sz="2000" b="1" i="1" dirty="0"/>
            </a:br>
            <a:endParaRPr lang="nb-NO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skal arbeide på tvers av fag og sektorar for at eldre skal kunne bu i eigen bustad lengst mogleg.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bør bruke digitale løysingar, mellom anna velferds-teknologi, for å skape berekraftige helse- og omsorgstenester.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skal vere med å sikre eit godt samarbeid med spesialisthelsetenesta.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har plikt til å svare på </a:t>
            </a:r>
            <a:r>
              <a:rPr lang="nb-NO" dirty="0" err="1"/>
              <a:t>førespurnadar</a:t>
            </a:r>
            <a:r>
              <a:rPr lang="nb-NO" dirty="0"/>
              <a:t> </a:t>
            </a:r>
            <a:r>
              <a:rPr lang="nb-NO" dirty="0" err="1"/>
              <a:t>frå</a:t>
            </a:r>
            <a:r>
              <a:rPr lang="nb-NO" dirty="0"/>
              <a:t> </a:t>
            </a:r>
            <a:r>
              <a:rPr lang="nb-NO" dirty="0" err="1"/>
              <a:t>pasientar</a:t>
            </a:r>
            <a:r>
              <a:rPr lang="nb-NO" dirty="0"/>
              <a:t>, </a:t>
            </a:r>
            <a:r>
              <a:rPr lang="nb-NO" dirty="0" err="1"/>
              <a:t>brukarar</a:t>
            </a:r>
            <a:r>
              <a:rPr lang="nb-NO" dirty="0"/>
              <a:t> og </a:t>
            </a:r>
            <a:r>
              <a:rPr lang="nb-NO" dirty="0" err="1"/>
              <a:t>pårørande</a:t>
            </a:r>
            <a:r>
              <a:rPr lang="nb-NO" dirty="0"/>
              <a:t> om kvalitet og </a:t>
            </a:r>
            <a:r>
              <a:rPr lang="nb-NO" dirty="0" err="1"/>
              <a:t>pasientsikkerheit</a:t>
            </a:r>
            <a:r>
              <a:rPr lang="nb-NO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skal ha god kjennskap til forvaltningslova og særlover, slik at </a:t>
            </a:r>
            <a:r>
              <a:rPr lang="nb-NO" dirty="0" err="1"/>
              <a:t>dei</a:t>
            </a:r>
            <a:r>
              <a:rPr lang="nb-NO" dirty="0"/>
              <a:t> kan </a:t>
            </a:r>
            <a:r>
              <a:rPr lang="nb-NO" dirty="0" err="1"/>
              <a:t>gje</a:t>
            </a:r>
            <a:r>
              <a:rPr lang="nb-NO" dirty="0"/>
              <a:t> gode og </a:t>
            </a:r>
            <a:r>
              <a:rPr lang="nb-NO" dirty="0" err="1"/>
              <a:t>forsvarlege</a:t>
            </a:r>
            <a:r>
              <a:rPr lang="nb-NO" dirty="0"/>
              <a:t> helse- og </a:t>
            </a:r>
            <a:r>
              <a:rPr lang="nb-NO" dirty="0" err="1"/>
              <a:t>omsorgstenester</a:t>
            </a:r>
            <a:r>
              <a:rPr lang="nb-NO" dirty="0"/>
              <a:t>. </a:t>
            </a:r>
            <a:br>
              <a:rPr lang="nb-NO" dirty="0"/>
            </a:br>
            <a:br>
              <a:rPr lang="nn-NO" dirty="0"/>
            </a:br>
            <a:br>
              <a:rPr lang="nn-NO" dirty="0"/>
            </a:br>
            <a:br>
              <a:rPr lang="nn-NO" dirty="0"/>
            </a:b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351FFEB0-CBC0-7E44-C339-C54FA45B8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9" r="9125"/>
          <a:stretch/>
        </p:blipFill>
        <p:spPr>
          <a:xfrm>
            <a:off x="7884457" y="0"/>
            <a:ext cx="5410200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96B7A10-980E-DD60-0F85-13914495D8DF}"/>
              </a:ext>
            </a:extLst>
          </p:cNvPr>
          <p:cNvSpPr txBox="1"/>
          <p:nvPr/>
        </p:nvSpPr>
        <p:spPr>
          <a:xfrm>
            <a:off x="11699248" y="6513812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pic>
        <p:nvPicPr>
          <p:cNvPr id="4" name="Bilete 3" descr="Berekraftsmål som puslespillbrikke:&#10;Mål 3">
            <a:extLst>
              <a:ext uri="{FF2B5EF4-FFF2-40B4-BE49-F238E27FC236}">
                <a16:creationId xmlns:a16="http://schemas.microsoft.com/office/drawing/2014/main" id="{A8909450-7696-CA45-3B8C-BBDC435ED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3567">
            <a:off x="6272844" y="2382654"/>
            <a:ext cx="2110400" cy="223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847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mr Powerpointmal 2024.potm" id="{5CCC14EF-562E-46C5-9F51-7EB83733B01F}" vid="{0E1D13AF-277B-4973-B26F-816575D04BF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a6fa58e-5153-4bfa-9a8b-573d985a4186}" enabled="0" method="" siteId="{8a6fa58e-5153-4bfa-9a8b-573d985a41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SFmr Powerpointmal 2024</Template>
  <TotalTime>2845</TotalTime>
  <Words>921</Words>
  <Application>Microsoft Office PowerPoint</Application>
  <PresentationFormat>Widescreen</PresentationFormat>
  <Paragraphs>151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1" baseType="lpstr">
      <vt:lpstr>Arial</vt:lpstr>
      <vt:lpstr>Calibri</vt:lpstr>
      <vt:lpstr>Open Sans</vt:lpstr>
      <vt:lpstr>Open Sans SemiBold</vt:lpstr>
      <vt:lpstr>OpenSans-SemiBoldItalic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Forventningsbrevet 2024</dc:title>
  <dc:creator>Sandvik, Lena Skattum</dc:creator>
  <dc:description>Powerpointmal for Statsforvaltaren i Møre og Romsdal.</dc:description>
  <cp:lastModifiedBy>Sandvik, Lena Skattum</cp:lastModifiedBy>
  <cp:revision>3</cp:revision>
  <dcterms:created xsi:type="dcterms:W3CDTF">2024-01-09T09:24:32Z</dcterms:created>
  <dcterms:modified xsi:type="dcterms:W3CDTF">2025-02-24T09:43:33Z</dcterms:modified>
  <cp:contentStatus/>
</cp:coreProperties>
</file>