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3"/>
  </p:notesMasterIdLst>
  <p:handoutMasterIdLst>
    <p:handoutMasterId r:id="rId24"/>
  </p:handoutMasterIdLst>
  <p:sldIdLst>
    <p:sldId id="287" r:id="rId2"/>
    <p:sldId id="294" r:id="rId3"/>
    <p:sldId id="330" r:id="rId4"/>
    <p:sldId id="331" r:id="rId5"/>
    <p:sldId id="319" r:id="rId6"/>
    <p:sldId id="342" r:id="rId7"/>
    <p:sldId id="258" r:id="rId8"/>
    <p:sldId id="260" r:id="rId9"/>
    <p:sldId id="284" r:id="rId10"/>
    <p:sldId id="263" r:id="rId11"/>
    <p:sldId id="332" r:id="rId12"/>
    <p:sldId id="286" r:id="rId13"/>
    <p:sldId id="282" r:id="rId14"/>
    <p:sldId id="333" r:id="rId15"/>
    <p:sldId id="341" r:id="rId16"/>
    <p:sldId id="340" r:id="rId17"/>
    <p:sldId id="335" r:id="rId18"/>
    <p:sldId id="327" r:id="rId19"/>
    <p:sldId id="312" r:id="rId20"/>
    <p:sldId id="339" r:id="rId21"/>
    <p:sldId id="291" r:id="rId22"/>
  </p:sldIdLst>
  <p:sldSz cx="9144000" cy="6858000" type="screen4x3"/>
  <p:notesSz cx="666908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6375" autoAdjust="0"/>
  </p:normalViewPr>
  <p:slideViewPr>
    <p:cSldViewPr>
      <p:cViewPr varScale="1">
        <p:scale>
          <a:sx n="74" d="100"/>
          <a:sy n="74" d="100"/>
        </p:scale>
        <p:origin x="1598" y="43"/>
      </p:cViewPr>
      <p:guideLst>
        <p:guide orient="horz" pos="2160"/>
        <p:guide pos="2880"/>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90515" cy="4967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002" y="0"/>
            <a:ext cx="2890514" cy="496732"/>
          </a:xfrm>
          <a:prstGeom prst="rect">
            <a:avLst/>
          </a:prstGeom>
        </p:spPr>
        <p:txBody>
          <a:bodyPr vert="horz" lIns="91440" tIns="45720" rIns="91440" bIns="45720" rtlCol="0"/>
          <a:lstStyle>
            <a:lvl1pPr algn="r">
              <a:defRPr sz="1200"/>
            </a:lvl1pPr>
          </a:lstStyle>
          <a:p>
            <a:fld id="{23462059-E5F9-4A05-A604-F1A36474200F}" type="datetimeFigureOut">
              <a:rPr lang="nb-NO" smtClean="0"/>
              <a:t>15.10.2019</a:t>
            </a:fld>
            <a:endParaRPr lang="nb-NO"/>
          </a:p>
        </p:txBody>
      </p:sp>
      <p:sp>
        <p:nvSpPr>
          <p:cNvPr id="4" name="Plassholder for bunntekst 3"/>
          <p:cNvSpPr>
            <a:spLocks noGrp="1"/>
          </p:cNvSpPr>
          <p:nvPr>
            <p:ph type="ftr" sz="quarter" idx="2"/>
          </p:nvPr>
        </p:nvSpPr>
        <p:spPr>
          <a:xfrm>
            <a:off x="0" y="9428309"/>
            <a:ext cx="2890515" cy="49673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002" y="9428309"/>
            <a:ext cx="2890514" cy="496731"/>
          </a:xfrm>
          <a:prstGeom prst="rect">
            <a:avLst/>
          </a:prstGeom>
        </p:spPr>
        <p:txBody>
          <a:bodyPr vert="horz" lIns="91440" tIns="45720" rIns="91440" bIns="45720" rtlCol="0" anchor="b"/>
          <a:lstStyle>
            <a:lvl1pPr algn="r">
              <a:defRPr sz="1200"/>
            </a:lvl1pPr>
          </a:lstStyle>
          <a:p>
            <a:fld id="{71963DD6-E11F-45B2-9749-2CE306E982E6}" type="slidenum">
              <a:rPr lang="nb-NO" smtClean="0"/>
              <a:t>‹#›</a:t>
            </a:fld>
            <a:endParaRPr lang="nb-NO"/>
          </a:p>
        </p:txBody>
      </p:sp>
    </p:spTree>
    <p:extLst>
      <p:ext uri="{BB962C8B-B14F-4D97-AF65-F5344CB8AC3E}">
        <p14:creationId xmlns:p14="http://schemas.microsoft.com/office/powerpoint/2010/main" val="1205401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1B06FF3-3D7B-40D5-B9B6-E65CCDE1A907}" type="datetimeFigureOut">
              <a:rPr lang="nb-NO" smtClean="0"/>
              <a:t>15.10.2019</a:t>
            </a:fld>
            <a:endParaRPr lang="nb-NO"/>
          </a:p>
        </p:txBody>
      </p:sp>
      <p:sp>
        <p:nvSpPr>
          <p:cNvPr id="4" name="Plassholder for lysbil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28583"/>
            <a:ext cx="2889938"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5C757B8-C6F4-47ED-9525-CF9E3BEEE9D0}" type="slidenum">
              <a:rPr lang="nb-NO" smtClean="0"/>
              <a:t>‹#›</a:t>
            </a:fld>
            <a:endParaRPr lang="nb-NO"/>
          </a:p>
        </p:txBody>
      </p:sp>
    </p:spTree>
    <p:extLst>
      <p:ext uri="{BB962C8B-B14F-4D97-AF65-F5344CB8AC3E}">
        <p14:creationId xmlns:p14="http://schemas.microsoft.com/office/powerpoint/2010/main" val="10218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5C757B8-C6F4-47ED-9525-CF9E3BEEE9D0}" type="slidenum">
              <a:rPr lang="nb-NO" smtClean="0"/>
              <a:t>1</a:t>
            </a:fld>
            <a:endParaRPr lang="nb-NO"/>
          </a:p>
        </p:txBody>
      </p:sp>
    </p:spTree>
    <p:extLst>
      <p:ext uri="{BB962C8B-B14F-4D97-AF65-F5344CB8AC3E}">
        <p14:creationId xmlns:p14="http://schemas.microsoft.com/office/powerpoint/2010/main" val="248491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65EB2D1-B84A-4017-B608-527C0394EA00}" type="slidenum">
              <a:rPr lang="nb-NO" smtClean="0"/>
              <a:t>2</a:t>
            </a:fld>
            <a:endParaRPr lang="nb-NO"/>
          </a:p>
        </p:txBody>
      </p:sp>
    </p:spTree>
    <p:extLst>
      <p:ext uri="{BB962C8B-B14F-4D97-AF65-F5344CB8AC3E}">
        <p14:creationId xmlns:p14="http://schemas.microsoft.com/office/powerpoint/2010/main" val="27732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Repper</a:t>
            </a:r>
            <a:r>
              <a:rPr lang="en-US" sz="1200" kern="1200" dirty="0">
                <a:solidFill>
                  <a:schemeClr val="tx1"/>
                </a:solidFill>
                <a:effectLst/>
                <a:latin typeface="+mn-lt"/>
                <a:ea typeface="+mn-ea"/>
                <a:cs typeface="+mn-cs"/>
              </a:rPr>
              <a:t> Julie &amp; Carter Tim, 2011 A review of the literature on peer support in mental health services. Journal of Mental Health 2011; 20(4): 392-411</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Bruken av erfaringskonsulenter er kjent internasjonalt som «peer support»; at en som har erfaring med psykiske helseutfordringer og behandling kan bruke sin erfaring til å støtte andre som strever (Repper &amp; Carter 2011; Solomon 2004). </a:t>
            </a:r>
            <a:r>
              <a:rPr lang="nb-NO" dirty="0"/>
              <a:t>Austin,</a:t>
            </a:r>
            <a:r>
              <a:rPr lang="nb-NO" baseline="0" dirty="0"/>
              <a:t> E., </a:t>
            </a:r>
            <a:r>
              <a:rPr lang="nb-NO" baseline="0" dirty="0" err="1"/>
              <a:t>Ramakrishnan</a:t>
            </a:r>
            <a:r>
              <a:rPr lang="nb-NO" baseline="0" dirty="0"/>
              <a:t>, A. &amp; Hopper, K. (2014). </a:t>
            </a:r>
            <a:r>
              <a:rPr lang="nb-NO" baseline="0" dirty="0" err="1"/>
              <a:t>Embodying</a:t>
            </a:r>
            <a:r>
              <a:rPr lang="nb-NO" baseline="0" dirty="0"/>
              <a:t> recovery: A </a:t>
            </a:r>
            <a:r>
              <a:rPr lang="nb-NO" baseline="0" dirty="0" err="1"/>
              <a:t>qualitative</a:t>
            </a:r>
            <a:r>
              <a:rPr lang="nb-NO" baseline="0" dirty="0"/>
              <a:t> </a:t>
            </a:r>
            <a:r>
              <a:rPr lang="nb-NO" baseline="0" dirty="0" err="1"/>
              <a:t>study</a:t>
            </a:r>
            <a:r>
              <a:rPr lang="nb-NO" baseline="0" dirty="0"/>
              <a:t> </a:t>
            </a:r>
            <a:r>
              <a:rPr lang="nb-NO" baseline="0" dirty="0" err="1"/>
              <a:t>of</a:t>
            </a:r>
            <a:r>
              <a:rPr lang="nb-NO" baseline="0" dirty="0"/>
              <a:t> peer </a:t>
            </a:r>
            <a:r>
              <a:rPr lang="nb-NO" baseline="0" dirty="0" err="1"/>
              <a:t>work</a:t>
            </a:r>
            <a:r>
              <a:rPr lang="nb-NO" baseline="0" dirty="0"/>
              <a:t> in a </a:t>
            </a:r>
            <a:r>
              <a:rPr lang="nb-NO" baseline="0" dirty="0" err="1"/>
              <a:t>consumer</a:t>
            </a:r>
            <a:r>
              <a:rPr lang="nb-NO" baseline="0" dirty="0"/>
              <a:t> run service setting. </a:t>
            </a:r>
            <a:r>
              <a:rPr lang="nb-NO" i="1" baseline="0" dirty="0" err="1"/>
              <a:t>Community</a:t>
            </a:r>
            <a:r>
              <a:rPr lang="nb-NO" i="1" baseline="0" dirty="0"/>
              <a:t> Mental Health Journal 50,  </a:t>
            </a:r>
            <a:r>
              <a:rPr lang="nb-NO" i="0" baseline="0" dirty="0"/>
              <a:t>879-885) </a:t>
            </a:r>
          </a:p>
          <a:p>
            <a:endParaRPr lang="nb-NO" i="0" baseline="0" dirty="0"/>
          </a:p>
          <a:p>
            <a:r>
              <a:rPr lang="nb-NO" i="0" baseline="0" dirty="0"/>
              <a:t>Valgmuligheter og god informasjon blir ofte opplevd som mangelfullt i møte med det tradisjonelle hjelpesystemet. I denne studien diskuteres det hvordan brukerne kan få en mer selvstendig rolle og at EK kan bidra til å unngå reproduserende maktdynamikker. Det kan også bidra til kulturendringer og en nødvendig utvikling av tjenestene. </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En systematisk oversiktsartikkel beskrev at «peer support» benyttes i økende grad og i ulike former i psykisk helsevern, og at dette kan ha positiv effekt på antallet innleggelser, samt brukernes opplevelse av myndiggjøring, sosial støtte og sosial funksjon (Repper &amp; Carter 2011). Reduksjon av stigma og en styrking av håpet om å kunne mestre utfordringene eller bli frisk er andre potensielle utbytter. Internasjonalt deltar «peers» i støttegrupper og brukerstyrte program utenfor tjenestene, og for å gi støtte som en del av tjenestetilbudet (Repper &amp; Carter 2011; Solomon 2004).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5C757B8-C6F4-47ED-9525-CF9E3BEEE9D0}" type="slidenum">
              <a:rPr lang="nb-NO" smtClean="0"/>
              <a:t>7</a:t>
            </a:fld>
            <a:endParaRPr lang="nb-NO"/>
          </a:p>
        </p:txBody>
      </p:sp>
    </p:spTree>
    <p:extLst>
      <p:ext uri="{BB962C8B-B14F-4D97-AF65-F5344CB8AC3E}">
        <p14:creationId xmlns:p14="http://schemas.microsoft.com/office/powerpoint/2010/main" val="20479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Walker &amp; Bryant, 2013. Peer support in adult mental health services: a </a:t>
            </a:r>
            <a:r>
              <a:rPr lang="en-US" sz="1200" kern="1200" dirty="0" err="1">
                <a:solidFill>
                  <a:schemeClr val="tx1"/>
                </a:solidFill>
                <a:effectLst/>
                <a:latin typeface="+mn-lt"/>
                <a:ea typeface="+mn-ea"/>
                <a:cs typeface="+mn-cs"/>
              </a:rPr>
              <a:t>metasynthesis</a:t>
            </a:r>
            <a:r>
              <a:rPr lang="en-US" sz="1200" kern="1200" dirty="0">
                <a:solidFill>
                  <a:schemeClr val="tx1"/>
                </a:solidFill>
                <a:effectLst/>
                <a:latin typeface="+mn-lt"/>
                <a:ea typeface="+mn-ea"/>
                <a:cs typeface="+mn-cs"/>
              </a:rPr>
              <a:t> of qualitative findings. </a:t>
            </a:r>
            <a:r>
              <a:rPr lang="en-US" sz="1200" i="1" kern="1200" dirty="0" err="1">
                <a:solidFill>
                  <a:schemeClr val="tx1"/>
                </a:solidFill>
                <a:effectLst/>
                <a:latin typeface="+mn-lt"/>
                <a:ea typeface="+mn-ea"/>
                <a:cs typeface="+mn-cs"/>
              </a:rPr>
              <a:t>Psychatric</a:t>
            </a:r>
            <a:r>
              <a:rPr lang="en-US" sz="1200" i="1" kern="1200" dirty="0">
                <a:solidFill>
                  <a:schemeClr val="tx1"/>
                </a:solidFill>
                <a:effectLst/>
                <a:latin typeface="+mn-lt"/>
                <a:ea typeface="+mn-ea"/>
                <a:cs typeface="+mn-cs"/>
              </a:rPr>
              <a:t> rehabilitation journal, </a:t>
            </a:r>
            <a:r>
              <a:rPr lang="en-US" sz="1200" kern="1200" dirty="0">
                <a:solidFill>
                  <a:schemeClr val="tx1"/>
                </a:solidFill>
                <a:effectLst/>
                <a:latin typeface="+mn-lt"/>
                <a:ea typeface="+mn-ea"/>
                <a:cs typeface="+mn-cs"/>
              </a:rPr>
              <a:t>2013 Mar;36 (1): 28-34</a:t>
            </a:r>
            <a:endParaRPr lang="nb-NO" sz="1200" kern="1200" dirty="0">
              <a:solidFill>
                <a:schemeClr val="tx1"/>
              </a:solidFill>
              <a:effectLst/>
              <a:latin typeface="+mn-lt"/>
              <a:ea typeface="+mn-ea"/>
              <a:cs typeface="+mn-cs"/>
            </a:endParaRPr>
          </a:p>
          <a:p>
            <a:endParaRPr lang="nb-NO" dirty="0"/>
          </a:p>
          <a:p>
            <a:r>
              <a:rPr lang="nb-NO" sz="1200" kern="1200" dirty="0">
                <a:solidFill>
                  <a:schemeClr val="tx1"/>
                </a:solidFill>
                <a:effectLst/>
                <a:latin typeface="+mn-lt"/>
                <a:ea typeface="+mn-ea"/>
                <a:cs typeface="+mn-cs"/>
              </a:rPr>
              <a:t>En </a:t>
            </a:r>
            <a:r>
              <a:rPr lang="nb-NO" sz="1200" kern="1200" dirty="0" err="1">
                <a:solidFill>
                  <a:schemeClr val="tx1"/>
                </a:solidFill>
                <a:effectLst/>
                <a:latin typeface="+mn-lt"/>
                <a:ea typeface="+mn-ea"/>
                <a:cs typeface="+mn-cs"/>
              </a:rPr>
              <a:t>metasyntese</a:t>
            </a:r>
            <a:r>
              <a:rPr lang="nb-NO" sz="1200" kern="1200" dirty="0">
                <a:solidFill>
                  <a:schemeClr val="tx1"/>
                </a:solidFill>
                <a:effectLst/>
                <a:latin typeface="+mn-lt"/>
                <a:ea typeface="+mn-ea"/>
                <a:cs typeface="+mn-cs"/>
              </a:rPr>
              <a:t> av kvalitative studier på erfaringskonsulenters erfaringer med å være inkludert i psykisk helsevern fant både positive og negative erfaringer (Walker og Bryant 2013). Erfaringskonsulenter beskrev at de hadde fått økt selvtillit, styrkede sosiale nettverk, økt livskvalitet og gode kollegarelasjoner til andre ansatte. Negative opplevelser omfattet diskriminering og fordommer hos andre ansatte, for eksempel å bli behandlet som en pasient i stedet for en kollega og å bli utelatt fra sosiale sammenhenger med andre ansatte. Noen hadde opplevd vanskeligheter med å endre rolle fra å være pasient til å bli erfaringskonsulent. </a:t>
            </a:r>
            <a:endParaRPr lang="nb-NO" dirty="0"/>
          </a:p>
        </p:txBody>
      </p:sp>
      <p:sp>
        <p:nvSpPr>
          <p:cNvPr id="4" name="Plassholder for lysbildenummer 3"/>
          <p:cNvSpPr>
            <a:spLocks noGrp="1"/>
          </p:cNvSpPr>
          <p:nvPr>
            <p:ph type="sldNum" sz="quarter" idx="10"/>
          </p:nvPr>
        </p:nvSpPr>
        <p:spPr/>
        <p:txBody>
          <a:bodyPr/>
          <a:lstStyle/>
          <a:p>
            <a:fld id="{A5C757B8-C6F4-47ED-9525-CF9E3BEEE9D0}" type="slidenum">
              <a:rPr lang="nb-NO" smtClean="0"/>
              <a:t>8</a:t>
            </a:fld>
            <a:endParaRPr lang="nb-NO"/>
          </a:p>
        </p:txBody>
      </p:sp>
    </p:spTree>
    <p:extLst>
      <p:ext uri="{BB962C8B-B14F-4D97-AF65-F5344CB8AC3E}">
        <p14:creationId xmlns:p14="http://schemas.microsoft.com/office/powerpoint/2010/main" val="283612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Davidson,</a:t>
            </a:r>
            <a:r>
              <a:rPr lang="nb-NO" baseline="0" dirty="0"/>
              <a:t> L., </a:t>
            </a:r>
            <a:r>
              <a:rPr lang="nb-NO" baseline="0" dirty="0" err="1"/>
              <a:t>Bellamy</a:t>
            </a:r>
            <a:r>
              <a:rPr lang="nb-NO" baseline="0" dirty="0"/>
              <a:t>, C., Guy, K. &amp; Miller, R (2012). Peer support </a:t>
            </a:r>
            <a:r>
              <a:rPr lang="nb-NO" baseline="0" dirty="0" err="1"/>
              <a:t>among</a:t>
            </a:r>
            <a:r>
              <a:rPr lang="nb-NO" baseline="0" dirty="0"/>
              <a:t> persons </a:t>
            </a:r>
            <a:r>
              <a:rPr lang="nb-NO" baseline="0" dirty="0" err="1"/>
              <a:t>with</a:t>
            </a:r>
            <a:r>
              <a:rPr lang="nb-NO" baseline="0" dirty="0"/>
              <a:t> severe mental </a:t>
            </a:r>
            <a:r>
              <a:rPr lang="nb-NO" baseline="0" dirty="0" err="1"/>
              <a:t>illnesses</a:t>
            </a:r>
            <a:r>
              <a:rPr lang="nb-NO" baseline="0" dirty="0"/>
              <a:t>: a </a:t>
            </a:r>
            <a:r>
              <a:rPr lang="nb-NO" baseline="0" dirty="0" err="1"/>
              <a:t>review</a:t>
            </a:r>
            <a:r>
              <a:rPr lang="nb-NO" baseline="0" dirty="0"/>
              <a:t> </a:t>
            </a:r>
            <a:r>
              <a:rPr lang="nb-NO" baseline="0" dirty="0" err="1"/>
              <a:t>of</a:t>
            </a:r>
            <a:r>
              <a:rPr lang="nb-NO" baseline="0" dirty="0"/>
              <a:t> </a:t>
            </a:r>
            <a:r>
              <a:rPr lang="nb-NO" baseline="0" dirty="0" err="1"/>
              <a:t>the</a:t>
            </a:r>
            <a:r>
              <a:rPr lang="nb-NO" baseline="0" dirty="0"/>
              <a:t> </a:t>
            </a:r>
            <a:r>
              <a:rPr lang="nb-NO" baseline="0" dirty="0" err="1"/>
              <a:t>evidence</a:t>
            </a:r>
            <a:r>
              <a:rPr lang="nb-NO" baseline="0" dirty="0"/>
              <a:t> and </a:t>
            </a:r>
            <a:r>
              <a:rPr lang="nb-NO" baseline="0" dirty="0" err="1"/>
              <a:t>experience</a:t>
            </a:r>
            <a:r>
              <a:rPr lang="nb-NO" baseline="0" dirty="0"/>
              <a:t>. </a:t>
            </a:r>
            <a:r>
              <a:rPr lang="nb-NO" i="1" baseline="0" dirty="0"/>
              <a:t>World </a:t>
            </a:r>
            <a:r>
              <a:rPr lang="nb-NO" i="1" baseline="0" dirty="0" err="1"/>
              <a:t>Psychatry</a:t>
            </a:r>
            <a:r>
              <a:rPr lang="nb-NO" i="1" baseline="0" dirty="0"/>
              <a:t>, 11, </a:t>
            </a:r>
            <a:r>
              <a:rPr lang="nb-NO" i="0" baseline="0" dirty="0"/>
              <a:t>123.128) </a:t>
            </a:r>
          </a:p>
          <a:p>
            <a:endParaRPr lang="nb-NO" i="0" baseline="0" dirty="0"/>
          </a:p>
          <a:p>
            <a:r>
              <a:rPr lang="nb-NO" i="0" baseline="0" dirty="0"/>
              <a:t>Douglas, L., </a:t>
            </a:r>
            <a:r>
              <a:rPr lang="nb-NO" i="0" baseline="0" dirty="0" err="1"/>
              <a:t>Bellamy</a:t>
            </a:r>
            <a:r>
              <a:rPr lang="nb-NO" i="0" baseline="0" dirty="0"/>
              <a:t>, C., Guy, K. &amp; Miller, R (2012). </a:t>
            </a:r>
            <a:r>
              <a:rPr lang="nb-NO" i="0" baseline="0" dirty="0" err="1"/>
              <a:t>Substance</a:t>
            </a:r>
            <a:r>
              <a:rPr lang="nb-NO" i="0" baseline="0" dirty="0"/>
              <a:t> Users’ </a:t>
            </a:r>
            <a:r>
              <a:rPr lang="nb-NO" i="0" baseline="0" dirty="0" err="1"/>
              <a:t>Perspectives</a:t>
            </a:r>
            <a:r>
              <a:rPr lang="nb-NO" i="0" baseline="0" dirty="0"/>
              <a:t> </a:t>
            </a:r>
            <a:r>
              <a:rPr lang="nb-NO" i="0" baseline="0" dirty="0" err="1"/>
              <a:t>on</a:t>
            </a:r>
            <a:r>
              <a:rPr lang="nb-NO" i="0" baseline="0" dirty="0"/>
              <a:t> </a:t>
            </a:r>
            <a:r>
              <a:rPr lang="nb-NO" i="0" baseline="0" dirty="0" err="1"/>
              <a:t>helpful</a:t>
            </a:r>
            <a:r>
              <a:rPr lang="nb-NO" i="0" baseline="0" dirty="0"/>
              <a:t> and </a:t>
            </a:r>
            <a:r>
              <a:rPr lang="nb-NO" i="0" baseline="0" dirty="0" err="1"/>
              <a:t>unhelful</a:t>
            </a:r>
            <a:r>
              <a:rPr lang="nb-NO" i="0" baseline="0" dirty="0"/>
              <a:t> </a:t>
            </a:r>
            <a:r>
              <a:rPr lang="nb-NO" i="0" baseline="0" dirty="0" err="1"/>
              <a:t>Confrontation</a:t>
            </a:r>
            <a:r>
              <a:rPr lang="nb-NO" i="0" baseline="0" dirty="0"/>
              <a:t>: </a:t>
            </a:r>
            <a:r>
              <a:rPr lang="nb-NO" i="0" baseline="0" dirty="0" err="1"/>
              <a:t>Implications</a:t>
            </a:r>
            <a:r>
              <a:rPr lang="nb-NO" i="0" baseline="0" dirty="0"/>
              <a:t> for </a:t>
            </a:r>
            <a:r>
              <a:rPr lang="nb-NO" i="0" baseline="0" dirty="0" err="1"/>
              <a:t>Recovery</a:t>
            </a:r>
            <a:r>
              <a:rPr lang="nb-NO" i="0" baseline="0" dirty="0"/>
              <a:t>. </a:t>
            </a:r>
            <a:r>
              <a:rPr lang="nb-NO" i="1" baseline="0" dirty="0" err="1"/>
              <a:t>jounal</a:t>
            </a:r>
            <a:r>
              <a:rPr lang="nb-NO" i="1" baseline="0" dirty="0"/>
              <a:t> </a:t>
            </a:r>
            <a:r>
              <a:rPr lang="nb-NO" i="1" baseline="0" dirty="0" err="1"/>
              <a:t>of</a:t>
            </a:r>
            <a:r>
              <a:rPr lang="nb-NO" i="1" baseline="0" dirty="0"/>
              <a:t> </a:t>
            </a:r>
            <a:r>
              <a:rPr lang="nb-NO" i="1" baseline="0" dirty="0" err="1"/>
              <a:t>Psychoactive</a:t>
            </a:r>
            <a:r>
              <a:rPr lang="nb-NO" i="1" baseline="0" dirty="0"/>
              <a:t> </a:t>
            </a:r>
            <a:r>
              <a:rPr lang="nb-NO" i="1" baseline="0" dirty="0" err="1"/>
              <a:t>Drugs</a:t>
            </a:r>
            <a:r>
              <a:rPr lang="nb-NO" i="1" baseline="0" dirty="0"/>
              <a:t>, 44(2), s</a:t>
            </a:r>
            <a:r>
              <a:rPr lang="nb-NO" i="0" baseline="0" dirty="0"/>
              <a:t>144-152</a:t>
            </a:r>
          </a:p>
          <a:p>
            <a:endParaRPr lang="nb-NO"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Repper</a:t>
            </a:r>
            <a:r>
              <a:rPr lang="en-US" sz="1200" kern="1200" dirty="0">
                <a:solidFill>
                  <a:schemeClr val="tx1"/>
                </a:solidFill>
                <a:effectLst/>
                <a:latin typeface="+mn-lt"/>
                <a:ea typeface="+mn-ea"/>
                <a:cs typeface="+mn-cs"/>
              </a:rPr>
              <a:t> Julie &amp; Carter Tim, 2011 A review of the literature on peer support in mental health services. Journal of Mental Health 2011; 20(4): 392-411</a:t>
            </a:r>
            <a:endParaRPr lang="nb-NO" sz="1200" kern="1200" dirty="0">
              <a:solidFill>
                <a:schemeClr val="tx1"/>
              </a:solidFill>
              <a:effectLst/>
              <a:latin typeface="+mn-lt"/>
              <a:ea typeface="+mn-ea"/>
              <a:cs typeface="+mn-cs"/>
            </a:endParaRPr>
          </a:p>
          <a:p>
            <a:endParaRPr lang="nb-NO" i="0" baseline="0" dirty="0"/>
          </a:p>
          <a:p>
            <a:endParaRPr lang="nb-NO" i="0" baseline="0" dirty="0"/>
          </a:p>
          <a:p>
            <a:endParaRPr lang="nb-NO" i="0" dirty="0"/>
          </a:p>
        </p:txBody>
      </p:sp>
      <p:sp>
        <p:nvSpPr>
          <p:cNvPr id="4" name="Plassholder for lysbildenummer 3"/>
          <p:cNvSpPr>
            <a:spLocks noGrp="1"/>
          </p:cNvSpPr>
          <p:nvPr>
            <p:ph type="sldNum" sz="quarter" idx="10"/>
          </p:nvPr>
        </p:nvSpPr>
        <p:spPr/>
        <p:txBody>
          <a:bodyPr/>
          <a:lstStyle/>
          <a:p>
            <a:fld id="{A5C757B8-C6F4-47ED-9525-CF9E3BEEE9D0}" type="slidenum">
              <a:rPr lang="nb-NO" smtClean="0"/>
              <a:t>9</a:t>
            </a:fld>
            <a:endParaRPr lang="nb-NO"/>
          </a:p>
        </p:txBody>
      </p:sp>
    </p:spTree>
    <p:extLst>
      <p:ext uri="{BB962C8B-B14F-4D97-AF65-F5344CB8AC3E}">
        <p14:creationId xmlns:p14="http://schemas.microsoft.com/office/powerpoint/2010/main" val="325374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2012 ble det utført en kvalitativ undersøkelse om medarbeidere med brukererfaring i psykisk helsearbeid i Norge (</a:t>
            </a:r>
            <a:r>
              <a:rPr lang="nb-NO" sz="1200" kern="1200" dirty="0" err="1">
                <a:solidFill>
                  <a:schemeClr val="tx1"/>
                </a:solidFill>
                <a:effectLst/>
                <a:latin typeface="+mn-lt"/>
                <a:ea typeface="+mn-ea"/>
                <a:cs typeface="+mn-cs"/>
              </a:rPr>
              <a:t>Bjørkman</a:t>
            </a:r>
            <a:r>
              <a:rPr lang="nb-NO" sz="1200" kern="1200" dirty="0">
                <a:solidFill>
                  <a:schemeClr val="tx1"/>
                </a:solidFill>
                <a:effectLst/>
                <a:latin typeface="+mn-lt"/>
                <a:ea typeface="+mn-ea"/>
                <a:cs typeface="+mn-cs"/>
              </a:rPr>
              <a:t> &amp; Pettersen 2012). Undersøkelsen ble gjort som et mastergradsprosjekt ved Høgskolen i Oslo og Akershus. Hensikten med studien var å undersøke hvordan ansatte erfarer kollegaer med brukererfaring i psykisk helsearbeid, og om dette påvirker forståelse, holdninger, kvalitet og brukermedvirkning i det psykiske helsearbeidet. Sentrale funn var at medarbeidere med brukererfaring så ut til å ha en større forståelse og identifisering med brukerne og en tryggere, mer direkte og åpen kommunikasjon i arbeidet med brukerne og i personalgruppa.  Det ble trukket fram at erfaringskonsulentene kunne tillate seg å utfordre brukerne mer, og var mer direkte i uttalte forventinger. De hadde også et større engasjement enn sine øvrige kollegaer, som de ville og torde vise til brukerne. De tok opp temaer det tidligere ikke var blitt snakket om, og bidro med dette til diskusjon og refleksjon rundt brukernes behov. Med sin tilstedeværelse i personalgruppa og i miljøet bidro erfaringskonsulentene til at kollegene holdt fokus og ble mer seriøse. I tillegg representerte erfaringskonsulentene håp og fungerte som veivisere til bedring og en bedre framtid for brukerne (</a:t>
            </a:r>
            <a:r>
              <a:rPr lang="nb-NO" sz="1200" kern="1200" dirty="0" err="1">
                <a:solidFill>
                  <a:schemeClr val="tx1"/>
                </a:solidFill>
                <a:effectLst/>
                <a:latin typeface="+mn-lt"/>
                <a:ea typeface="+mn-ea"/>
                <a:cs typeface="+mn-cs"/>
              </a:rPr>
              <a:t>Bjørkman</a:t>
            </a:r>
            <a:r>
              <a:rPr lang="nb-NO" sz="1200" kern="1200" dirty="0">
                <a:solidFill>
                  <a:schemeClr val="tx1"/>
                </a:solidFill>
                <a:effectLst/>
                <a:latin typeface="+mn-lt"/>
                <a:ea typeface="+mn-ea"/>
                <a:cs typeface="+mn-cs"/>
              </a:rPr>
              <a:t> og Pettersen 2012).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5C757B8-C6F4-47ED-9525-CF9E3BEEE9D0}" type="slidenum">
              <a:rPr lang="nb-NO" smtClean="0"/>
              <a:t>10</a:t>
            </a:fld>
            <a:endParaRPr lang="nb-NO"/>
          </a:p>
        </p:txBody>
      </p:sp>
    </p:spTree>
    <p:extLst>
      <p:ext uri="{BB962C8B-B14F-4D97-AF65-F5344CB8AC3E}">
        <p14:creationId xmlns:p14="http://schemas.microsoft.com/office/powerpoint/2010/main" val="226475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Nottingham-prosjektet, knyttet til implementering av erfaringsstøtte (Coleman &amp; Campell, 2009), kom det opp spørsmål knyttet til hvor nær EK</a:t>
            </a:r>
            <a:r>
              <a:rPr lang="nb-NO" baseline="0" dirty="0"/>
              <a:t> skulle komme de som søkte hjelp – spesielt i de tilfellene hvor samarbeidet hadde ført til vennskap mens brukerne benyttet seg av tjenesten. Dette handlet ofte om sosiale situasjoner som innebar drikking, dansing, hjemmebesøk og lignende. I disse tilfellene kunne det bli vanskelig å opprettholde en «terapeutisk relasjon» i en tjenestekontekst (Repper &amp; Carter, 2011) </a:t>
            </a:r>
            <a:endParaRPr lang="nb-NO" dirty="0"/>
          </a:p>
        </p:txBody>
      </p:sp>
      <p:sp>
        <p:nvSpPr>
          <p:cNvPr id="4" name="Plassholder for lysbildenummer 3"/>
          <p:cNvSpPr>
            <a:spLocks noGrp="1"/>
          </p:cNvSpPr>
          <p:nvPr>
            <p:ph type="sldNum" sz="quarter" idx="10"/>
          </p:nvPr>
        </p:nvSpPr>
        <p:spPr/>
        <p:txBody>
          <a:bodyPr/>
          <a:lstStyle/>
          <a:p>
            <a:fld id="{A5C757B8-C6F4-47ED-9525-CF9E3BEEE9D0}" type="slidenum">
              <a:rPr lang="nb-NO" smtClean="0"/>
              <a:t>12</a:t>
            </a:fld>
            <a:endParaRPr lang="nb-NO"/>
          </a:p>
        </p:txBody>
      </p:sp>
    </p:spTree>
    <p:extLst>
      <p:ext uri="{BB962C8B-B14F-4D97-AF65-F5344CB8AC3E}">
        <p14:creationId xmlns:p14="http://schemas.microsoft.com/office/powerpoint/2010/main" val="91909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Både</a:t>
            </a:r>
            <a:r>
              <a:rPr lang="nb-NO" sz="1200" kern="1200" baseline="0" dirty="0">
                <a:solidFill>
                  <a:schemeClr val="tx1"/>
                </a:solidFill>
                <a:effectLst/>
                <a:latin typeface="+mn-lt"/>
                <a:ea typeface="+mn-ea"/>
                <a:cs typeface="+mn-cs"/>
              </a:rPr>
              <a:t> ansatte og erfaringskonsulenter sier dette. </a:t>
            </a: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Uklarhet omkring rolledefinisjon er også beskrevet i tidligere litteratur. Gjennom Nasjonal kompetansetjeneste </a:t>
            </a:r>
            <a:r>
              <a:rPr lang="nb-NO" sz="1200" kern="1200" dirty="0" err="1">
                <a:solidFill>
                  <a:schemeClr val="tx1"/>
                </a:solidFill>
                <a:effectLst/>
                <a:latin typeface="+mn-lt"/>
                <a:ea typeface="+mn-ea"/>
                <a:cs typeface="+mn-cs"/>
              </a:rPr>
              <a:t>ROPs</a:t>
            </a:r>
            <a:r>
              <a:rPr lang="nb-NO" sz="1200" kern="1200" dirty="0">
                <a:solidFill>
                  <a:schemeClr val="tx1"/>
                </a:solidFill>
                <a:effectLst/>
                <a:latin typeface="+mn-lt"/>
                <a:ea typeface="+mn-ea"/>
                <a:cs typeface="+mn-cs"/>
              </a:rPr>
              <a:t> undersøkelse av opplærings- og veiledningsbehovet hos erfaringskonsulenter, kom det fram at det var et ønske om tydeligere stillingsbeskrivelser og mer forutsigbarhet i stillingene (Odden et al. 2014). </a:t>
            </a:r>
          </a:p>
          <a:p>
            <a:endParaRPr lang="nb-NO" dirty="0"/>
          </a:p>
        </p:txBody>
      </p:sp>
      <p:sp>
        <p:nvSpPr>
          <p:cNvPr id="4" name="Plassholder for lysbildenummer 3"/>
          <p:cNvSpPr>
            <a:spLocks noGrp="1"/>
          </p:cNvSpPr>
          <p:nvPr>
            <p:ph type="sldNum" sz="quarter" idx="10"/>
          </p:nvPr>
        </p:nvSpPr>
        <p:spPr/>
        <p:txBody>
          <a:bodyPr/>
          <a:lstStyle/>
          <a:p>
            <a:fld id="{A5C757B8-C6F4-47ED-9525-CF9E3BEEE9D0}" type="slidenum">
              <a:rPr lang="nb-NO" smtClean="0"/>
              <a:t>13</a:t>
            </a:fld>
            <a:endParaRPr lang="nb-NO"/>
          </a:p>
        </p:txBody>
      </p:sp>
    </p:spTree>
    <p:extLst>
      <p:ext uri="{BB962C8B-B14F-4D97-AF65-F5344CB8AC3E}">
        <p14:creationId xmlns:p14="http://schemas.microsoft.com/office/powerpoint/2010/main" val="360505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Arbeidsgivere sin erfaring er at det ikke nødvendigvis krever mer oppfølging enn andre arbeidstakere. Men man skal være klar over at noen kan mangle erfaringer fra arbeidslivet men det krever noe ekstra oppfølging når man skal tre inn i en ny rolle som ikke er helt definert. </a:t>
            </a:r>
          </a:p>
          <a:p>
            <a:b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br>
            <a:endPar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Det kan være utfordringer med at andre kolleger og team medlemmer ikke er nok forberedt. Å forberede teamet og kolleger viser seg å være en viktig faktor.   </a:t>
            </a:r>
          </a:p>
          <a:p>
            <a:pPr rtl="0"/>
            <a:b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br>
            <a:endPar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Hovedfunn fra </a:t>
            </a:r>
            <a:r>
              <a:rPr lang="nb-NO" sz="10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workinplace</a:t>
            </a:r>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peer support av </a:t>
            </a:r>
            <a:r>
              <a:rPr lang="nb-NO" sz="10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gilard</a:t>
            </a:r>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et al viser noen utfordringer</a:t>
            </a:r>
          </a:p>
          <a:p>
            <a:pPr rtl="0"/>
            <a:b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br>
            <a:endPar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Erfaringskonsulenter kan ha effekter på tradisjonelle </a:t>
            </a:r>
            <a:r>
              <a:rPr lang="nb-NO" sz="10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hiarkier</a:t>
            </a:r>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innenfor teamene. </a:t>
            </a:r>
            <a:r>
              <a:rPr lang="nb-NO" sz="10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Oppretteholdesen</a:t>
            </a:r>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og beskyttelse av grenser gjennom veiledning og trening kan bidra til motstand mot den nye formen for erfaringskonsulent praksis. Mangel på konsensus om hva som er EK praksis kan føre til at erfaringskonsulenten opplever ulikhet, maktesløs og usikkerhet om sin identitet og ikke ha tilstrekkelig støtte. </a:t>
            </a:r>
          </a:p>
          <a:p>
            <a:pPr rtl="0"/>
            <a:r>
              <a:rPr lang="nb-NO"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Konklusjonen er at det krever tilstrekkelig støtte til å utvikle ny fagarbeiderrolle som en integrert del av tjenesten, hvis ikke kan de positive effektene av erfaringskonsulent bli utvannet eller begrenset.</a:t>
            </a:r>
            <a:br>
              <a:rPr lang="nb-NO" sz="1000" b="0" i="0" u="none" strike="noStrike" kern="1200" dirty="0">
                <a:solidFill>
                  <a:schemeClr val="tx1"/>
                </a:solidFill>
                <a:effectLst/>
                <a:latin typeface="+mn-lt"/>
                <a:ea typeface="+mn-ea"/>
                <a:cs typeface="+mn-cs"/>
              </a:rPr>
            </a:br>
            <a:endParaRPr lang="nb-NO" sz="1000" b="0" i="0" u="none" strike="noStrike"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A5C757B8-C6F4-47ED-9525-CF9E3BEEE9D0}" type="slidenum">
              <a:rPr lang="nb-NO" smtClean="0"/>
              <a:t>14</a:t>
            </a:fld>
            <a:endParaRPr lang="nb-NO"/>
          </a:p>
        </p:txBody>
      </p:sp>
    </p:spTree>
    <p:extLst>
      <p:ext uri="{BB962C8B-B14F-4D97-AF65-F5344CB8AC3E}">
        <p14:creationId xmlns:p14="http://schemas.microsoft.com/office/powerpoint/2010/main" val="3937760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bg>
      <p:bgPr>
        <a:gradFill flip="none" rotWithShape="1">
          <a:gsLst>
            <a:gs pos="0">
              <a:schemeClr val="bg2">
                <a:shade val="48000"/>
                <a:satMod val="230000"/>
              </a:schemeClr>
            </a:gs>
            <a:gs pos="60000">
              <a:schemeClr val="bg2">
                <a:shade val="92000"/>
                <a:satMod val="230000"/>
              </a:schemeClr>
            </a:gs>
            <a:gs pos="100000">
              <a:schemeClr val="bg2">
                <a:tint val="85000"/>
                <a:satMod val="400000"/>
              </a:schemeClr>
            </a:gs>
          </a:gsLst>
          <a:lin ang="18900000" scaled="1"/>
          <a:tileRect/>
        </a:gradFill>
        <a:effectLst/>
      </p:bgPr>
    </p:bg>
    <p:spTree>
      <p:nvGrpSpPr>
        <p:cNvPr id="1" name=""/>
        <p:cNvGrpSpPr/>
        <p:nvPr/>
      </p:nvGrpSpPr>
      <p:grpSpPr>
        <a:xfrm>
          <a:off x="0" y="0"/>
          <a:ext cx="0" cy="0"/>
          <a:chOff x="0" y="0"/>
          <a:chExt cx="0" cy="0"/>
        </a:xfrm>
      </p:grpSpPr>
      <p:sp>
        <p:nvSpPr>
          <p:cNvPr id="14" name="Rektangel 13"/>
          <p:cNvSpPr/>
          <p:nvPr/>
        </p:nvSpPr>
        <p:spPr>
          <a:xfrm>
            <a:off x="-13276" y="1"/>
            <a:ext cx="9184162" cy="6871671"/>
          </a:xfrm>
          <a:prstGeom prst="rect">
            <a:avLst/>
          </a:prstGeom>
          <a:blipFill dpi="0" rotWithShape="1">
            <a:blip r:embed="rId2">
              <a:alphaModFix amt="1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Ellipse 49"/>
          <p:cNvSpPr/>
          <p:nvPr/>
        </p:nvSpPr>
        <p:spPr>
          <a:xfrm rot="7916956">
            <a:off x="7804827" y="3335177"/>
            <a:ext cx="3168352" cy="3766134"/>
          </a:xfrm>
          <a:prstGeom prst="ellipse">
            <a:avLst/>
          </a:prstGeom>
          <a:blipFill dpi="0" rotWithShape="1">
            <a:blip r:embed="rId3" cstate="print">
              <a:alphaModFix amt="15000"/>
              <a:extLst>
                <a:ext uri="{BEBA8EAE-BF5A-486C-A8C5-ECC9F3942E4B}">
                  <a14:imgProps xmlns:a14="http://schemas.microsoft.com/office/drawing/2010/main">
                    <a14:imgLayer r:embed="rId4">
                      <a14:imgEffect>
                        <a14:backgroundRemoval t="10000" b="90000" l="10000" r="90000">
                          <a14:foregroundMark x1="26136" y1="56607" x2="26136" y2="56607"/>
                          <a14:foregroundMark x1="59375" y1="64535" x2="59375" y2="64535"/>
                          <a14:foregroundMark x1="86458" y1="68372" x2="86458" y2="68372"/>
                          <a14:foregroundMark x1="65341" y1="53026" x2="65341" y2="53026"/>
                          <a14:foregroundMark x1="40057" y1="44331" x2="40057" y2="44331"/>
                          <a14:foregroundMark x1="52178" y1="25149" x2="52178" y2="25149"/>
                          <a14:backgroundMark x1="80587" y1="44246" x2="80587" y2="44246"/>
                          <a14:backgroundMark x1="82860" y1="46036" x2="82860" y2="46036"/>
                          <a14:backgroundMark x1="16572" y1="29241" x2="16572" y2="29241"/>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Likebent trekant 6"/>
          <p:cNvSpPr/>
          <p:nvPr/>
        </p:nvSpPr>
        <p:spPr>
          <a:xfrm rot="5400000">
            <a:off x="-765148" y="4814087"/>
            <a:ext cx="2809456" cy="1305712"/>
          </a:xfrm>
          <a:custGeom>
            <a:avLst/>
            <a:gdLst>
              <a:gd name="connsiteX0" fmla="*/ 0 w 2952329"/>
              <a:gd name="connsiteY0" fmla="*/ 1400959 h 1400959"/>
              <a:gd name="connsiteX1" fmla="*/ 1515224 w 2952329"/>
              <a:gd name="connsiteY1" fmla="*/ 0 h 1400959"/>
              <a:gd name="connsiteX2" fmla="*/ 2952329 w 2952329"/>
              <a:gd name="connsiteY2" fmla="*/ 1400959 h 1400959"/>
              <a:gd name="connsiteX3" fmla="*/ 0 w 2952329"/>
              <a:gd name="connsiteY3" fmla="*/ 1400959 h 1400959"/>
              <a:gd name="connsiteX0" fmla="*/ 0 w 2847554"/>
              <a:gd name="connsiteY0" fmla="*/ 1400959 h 1400959"/>
              <a:gd name="connsiteX1" fmla="*/ 1515224 w 2847554"/>
              <a:gd name="connsiteY1" fmla="*/ 0 h 1400959"/>
              <a:gd name="connsiteX2" fmla="*/ 2847554 w 2847554"/>
              <a:gd name="connsiteY2" fmla="*/ 1343809 h 1400959"/>
              <a:gd name="connsiteX3" fmla="*/ 0 w 2847554"/>
              <a:gd name="connsiteY3" fmla="*/ 1400959 h 1400959"/>
              <a:gd name="connsiteX0" fmla="*/ 0 w 2790403"/>
              <a:gd name="connsiteY0" fmla="*/ 1305712 h 1343809"/>
              <a:gd name="connsiteX1" fmla="*/ 1458073 w 2790403"/>
              <a:gd name="connsiteY1" fmla="*/ 0 h 1343809"/>
              <a:gd name="connsiteX2" fmla="*/ 2790403 w 2790403"/>
              <a:gd name="connsiteY2" fmla="*/ 1343809 h 1343809"/>
              <a:gd name="connsiteX3" fmla="*/ 0 w 2790403"/>
              <a:gd name="connsiteY3" fmla="*/ 1305712 h 1343809"/>
              <a:gd name="connsiteX0" fmla="*/ 0 w 2761828"/>
              <a:gd name="connsiteY0" fmla="*/ 1305712 h 1353334"/>
              <a:gd name="connsiteX1" fmla="*/ 1458073 w 2761828"/>
              <a:gd name="connsiteY1" fmla="*/ 0 h 1353334"/>
              <a:gd name="connsiteX2" fmla="*/ 2761828 w 2761828"/>
              <a:gd name="connsiteY2" fmla="*/ 1353334 h 1353334"/>
              <a:gd name="connsiteX3" fmla="*/ 0 w 2761828"/>
              <a:gd name="connsiteY3" fmla="*/ 1305712 h 1353334"/>
              <a:gd name="connsiteX0" fmla="*/ 0 w 2885653"/>
              <a:gd name="connsiteY0" fmla="*/ 1305712 h 1305712"/>
              <a:gd name="connsiteX1" fmla="*/ 1458073 w 2885653"/>
              <a:gd name="connsiteY1" fmla="*/ 0 h 1305712"/>
              <a:gd name="connsiteX2" fmla="*/ 2885653 w 2885653"/>
              <a:gd name="connsiteY2" fmla="*/ 991384 h 1305712"/>
              <a:gd name="connsiteX3" fmla="*/ 0 w 2885653"/>
              <a:gd name="connsiteY3" fmla="*/ 1305712 h 1305712"/>
              <a:gd name="connsiteX0" fmla="*/ 0 w 2809456"/>
              <a:gd name="connsiteY0" fmla="*/ 1305712 h 1305712"/>
              <a:gd name="connsiteX1" fmla="*/ 1458073 w 2809456"/>
              <a:gd name="connsiteY1" fmla="*/ 0 h 1305712"/>
              <a:gd name="connsiteX2" fmla="*/ 2809456 w 2809456"/>
              <a:gd name="connsiteY2" fmla="*/ 1296184 h 1305712"/>
              <a:gd name="connsiteX3" fmla="*/ 0 w 2809456"/>
              <a:gd name="connsiteY3" fmla="*/ 1305712 h 1305712"/>
              <a:gd name="connsiteX0" fmla="*/ 0 w 2752306"/>
              <a:gd name="connsiteY0" fmla="*/ 1305712 h 1305712"/>
              <a:gd name="connsiteX1" fmla="*/ 1458073 w 2752306"/>
              <a:gd name="connsiteY1" fmla="*/ 0 h 1305712"/>
              <a:gd name="connsiteX2" fmla="*/ 2752306 w 2752306"/>
              <a:gd name="connsiteY2" fmla="*/ 1296184 h 1305712"/>
              <a:gd name="connsiteX3" fmla="*/ 0 w 2752306"/>
              <a:gd name="connsiteY3" fmla="*/ 1305712 h 1305712"/>
              <a:gd name="connsiteX0" fmla="*/ 0 w 2809456"/>
              <a:gd name="connsiteY0" fmla="*/ 1305712 h 1305712"/>
              <a:gd name="connsiteX1" fmla="*/ 1458073 w 2809456"/>
              <a:gd name="connsiteY1" fmla="*/ 0 h 1305712"/>
              <a:gd name="connsiteX2" fmla="*/ 2809456 w 2809456"/>
              <a:gd name="connsiteY2" fmla="*/ 1296184 h 1305712"/>
              <a:gd name="connsiteX3" fmla="*/ 0 w 2809456"/>
              <a:gd name="connsiteY3" fmla="*/ 1305712 h 1305712"/>
            </a:gdLst>
            <a:ahLst/>
            <a:cxnLst>
              <a:cxn ang="0">
                <a:pos x="connsiteX0" y="connsiteY0"/>
              </a:cxn>
              <a:cxn ang="0">
                <a:pos x="connsiteX1" y="connsiteY1"/>
              </a:cxn>
              <a:cxn ang="0">
                <a:pos x="connsiteX2" y="connsiteY2"/>
              </a:cxn>
              <a:cxn ang="0">
                <a:pos x="connsiteX3" y="connsiteY3"/>
              </a:cxn>
            </a:cxnLst>
            <a:rect l="l" t="t" r="r" b="b"/>
            <a:pathLst>
              <a:path w="2809456" h="1305712">
                <a:moveTo>
                  <a:pt x="0" y="1305712"/>
                </a:moveTo>
                <a:lnTo>
                  <a:pt x="1458073" y="0"/>
                </a:lnTo>
                <a:lnTo>
                  <a:pt x="2809456" y="1296184"/>
                </a:lnTo>
                <a:lnTo>
                  <a:pt x="0" y="1305712"/>
                </a:lnTo>
                <a:close/>
              </a:path>
            </a:pathLst>
          </a:custGeom>
          <a:gradFill flip="none" rotWithShape="1">
            <a:gsLst>
              <a:gs pos="0">
                <a:srgbClr val="AD4726">
                  <a:lumMod val="100000"/>
                </a:srgbClr>
              </a:gs>
              <a:gs pos="48000">
                <a:srgbClr val="E45E26">
                  <a:alpha val="85000"/>
                </a:srgbClr>
              </a:gs>
              <a:gs pos="100000">
                <a:srgbClr val="D77755"/>
              </a:gs>
            </a:gsLst>
            <a:lin ang="16200000" scaled="1"/>
            <a:tileRect/>
          </a:gradFill>
          <a:ln w="38100" cap="rnd" cmpd="sng" algn="ctr">
            <a:noFill/>
            <a:prstDash val="solid"/>
          </a:ln>
          <a:effectLst/>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Bil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066" y="3870483"/>
            <a:ext cx="7289934" cy="1718759"/>
          </a:xfrm>
          <a:prstGeom prst="rect">
            <a:avLst/>
          </a:prstGeom>
        </p:spPr>
      </p:pic>
      <p:sp>
        <p:nvSpPr>
          <p:cNvPr id="8" name="Tittel 7"/>
          <p:cNvSpPr>
            <a:spLocks noGrp="1"/>
          </p:cNvSpPr>
          <p:nvPr>
            <p:ph type="ctrTitle"/>
          </p:nvPr>
        </p:nvSpPr>
        <p:spPr>
          <a:xfrm>
            <a:off x="2076292" y="4041272"/>
            <a:ext cx="7067708" cy="1368153"/>
          </a:xfrm>
        </p:spPr>
        <p:txBody>
          <a:bodyPr anchor="ctr">
            <a:normAutofit/>
          </a:bodyPr>
          <a:lstStyle>
            <a:lvl1pPr algn="r">
              <a:defRPr sz="4400" baseline="0"/>
            </a:lvl1pPr>
          </a:lstStyle>
          <a:p>
            <a:r>
              <a:rPr kumimoji="0" lang="nb-NO"/>
              <a:t>Klikk for å redigere tittelstil</a:t>
            </a:r>
            <a:endParaRPr kumimoji="0" lang="en-US" dirty="0"/>
          </a:p>
        </p:txBody>
      </p:sp>
      <p:pic>
        <p:nvPicPr>
          <p:cNvPr id="12" name="Bil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5589241"/>
            <a:ext cx="6588224" cy="792088"/>
          </a:xfrm>
          <a:prstGeom prst="rect">
            <a:avLst/>
          </a:prstGeom>
        </p:spPr>
      </p:pic>
      <p:sp>
        <p:nvSpPr>
          <p:cNvPr id="17" name="Plassholder for bunntekst 16"/>
          <p:cNvSpPr>
            <a:spLocks noGrp="1"/>
          </p:cNvSpPr>
          <p:nvPr>
            <p:ph type="ftr" sz="quarter" idx="11"/>
          </p:nvPr>
        </p:nvSpPr>
        <p:spPr>
          <a:xfrm>
            <a:off x="4860033" y="6492876"/>
            <a:ext cx="4024201" cy="365125"/>
          </a:xfrm>
          <a:prstGeom prst="rect">
            <a:avLst/>
          </a:prstGeom>
        </p:spPr>
        <p:txBody>
          <a:bodyPr tIns="0" bIns="0" anchor="b"/>
          <a:lstStyle>
            <a:lvl1pPr algn="r">
              <a:defRPr sz="1100"/>
            </a:lvl1pPr>
          </a:lstStyle>
          <a:p>
            <a:endParaRPr lang="nb-NO" dirty="0"/>
          </a:p>
        </p:txBody>
      </p:sp>
      <p:sp>
        <p:nvSpPr>
          <p:cNvPr id="9" name="Undertittel 8"/>
          <p:cNvSpPr>
            <a:spLocks noGrp="1"/>
          </p:cNvSpPr>
          <p:nvPr>
            <p:ph type="subTitle" idx="1"/>
          </p:nvPr>
        </p:nvSpPr>
        <p:spPr>
          <a:xfrm>
            <a:off x="2771800" y="5725183"/>
            <a:ext cx="6372200" cy="511411"/>
          </a:xfrm>
        </p:spPr>
        <p:txBody>
          <a:bodyPr anchor="t" anchorCtr="0">
            <a:normAutofit/>
          </a:bodyPr>
          <a:lstStyle>
            <a:lvl1pPr marL="0" marR="36576" indent="0" algn="r">
              <a:spcBef>
                <a:spcPts val="0"/>
              </a:spcBef>
              <a:buNone/>
              <a:defRPr baseline="0">
                <a:ln>
                  <a:solidFill>
                    <a:schemeClr val="bg2"/>
                  </a:solidFill>
                </a:ln>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a:t>Klikk for å redigere undertittelstil i malen</a:t>
            </a:r>
            <a:endParaRPr kumimoji="0" lang="nb-NO" dirty="0"/>
          </a:p>
        </p:txBody>
      </p:sp>
      <p:pic>
        <p:nvPicPr>
          <p:cNvPr id="2" name="Bild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0770" y="290232"/>
            <a:ext cx="7156525" cy="1626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7493"/>
            <a:ext cx="8229600" cy="1073275"/>
          </a:xfrm>
        </p:spPr>
        <p:txBody>
          <a:bodyPr/>
          <a:lstStyle>
            <a:lvl1pPr>
              <a:defRPr/>
            </a:lvl1pPr>
          </a:lstStyle>
          <a:p>
            <a:r>
              <a:rPr kumimoji="0" lang="nb-NO"/>
              <a:t>Klikk for å redigere tittelstil</a:t>
            </a:r>
            <a:endParaRPr kumimoji="0" lang="en-US" dirty="0"/>
          </a:p>
        </p:txBody>
      </p:sp>
      <p:sp>
        <p:nvSpPr>
          <p:cNvPr id="3" name="Plassholder for innhold 2"/>
          <p:cNvSpPr>
            <a:spLocks noGrp="1"/>
          </p:cNvSpPr>
          <p:nvPr>
            <p:ph idx="1"/>
          </p:nvPr>
        </p:nvSpPr>
        <p:spPr>
          <a:xfrm>
            <a:off x="457200" y="1412776"/>
            <a:ext cx="8229600" cy="4824536"/>
          </a:xfrm>
        </p:spPr>
        <p:txBody>
          <a:bodyPr/>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382" y="3078105"/>
            <a:ext cx="9144000" cy="6858001"/>
          </a:xfrm>
          <a:prstGeom prst="rect">
            <a:avLst/>
          </a:prstGeom>
        </p:spPr>
      </p:pic>
      <p:pic>
        <p:nvPicPr>
          <p:cNvPr id="13" name="Bil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8" name="Rektangel 7"/>
          <p:cNvSpPr/>
          <p:nvPr/>
        </p:nvSpPr>
        <p:spPr>
          <a:xfrm>
            <a:off x="323528" y="6309320"/>
            <a:ext cx="1736809" cy="395571"/>
          </a:xfrm>
          <a:prstGeom prst="rect">
            <a:avLst/>
          </a:prstGeom>
          <a:blipFill dpi="0" rotWithShape="1">
            <a:blip r:embed="rId3" cstate="print">
              <a:alphaModFix amt="50000"/>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67493"/>
            <a:ext cx="8229600" cy="1073275"/>
          </a:xfrm>
        </p:spPr>
        <p:txBody>
          <a:bodyPr/>
          <a:lstStyle>
            <a:lvl1pPr marL="0" algn="l">
              <a:defRPr/>
            </a:lvl1pPr>
          </a:lstStyle>
          <a:p>
            <a:r>
              <a:rPr kumimoji="0" lang="nb-NO"/>
              <a:t>Klikk for å redigere tittelstil</a:t>
            </a:r>
            <a:endParaRPr kumimoji="0" lang="en-US"/>
          </a:p>
        </p:txBody>
      </p:sp>
      <p:sp>
        <p:nvSpPr>
          <p:cNvPr id="3" name="Plassholder for innhold 2"/>
          <p:cNvSpPr>
            <a:spLocks noGrp="1"/>
          </p:cNvSpPr>
          <p:nvPr>
            <p:ph sz="half" idx="1"/>
          </p:nvPr>
        </p:nvSpPr>
        <p:spPr>
          <a:xfrm>
            <a:off x="457200" y="1412777"/>
            <a:ext cx="4038600" cy="4835624"/>
          </a:xfrm>
        </p:spPr>
        <p:txBody>
          <a:bodyPr/>
          <a:lstStyle>
            <a:lvl1pPr>
              <a:defRPr sz="2600"/>
            </a:lvl1pPr>
            <a:lvl2pPr>
              <a:defRPr sz="2400"/>
            </a:lvl2pPr>
            <a:lvl3pPr>
              <a:defRPr sz="2000"/>
            </a:lvl3pPr>
            <a:lvl4pPr>
              <a:defRPr sz="1800"/>
            </a:lvl4pPr>
            <a:lvl5pPr>
              <a:defRPr sz="1800"/>
            </a:lvl5pPr>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
        <p:nvSpPr>
          <p:cNvPr id="4" name="Plassholder for innhold 3"/>
          <p:cNvSpPr>
            <a:spLocks noGrp="1"/>
          </p:cNvSpPr>
          <p:nvPr>
            <p:ph sz="half" idx="2"/>
          </p:nvPr>
        </p:nvSpPr>
        <p:spPr>
          <a:xfrm>
            <a:off x="4648200" y="1412777"/>
            <a:ext cx="4038600" cy="4835624"/>
          </a:xfrm>
        </p:spPr>
        <p:txBody>
          <a:bodyPr/>
          <a:lstStyle>
            <a:lvl1pPr>
              <a:defRPr sz="2600"/>
            </a:lvl1pPr>
            <a:lvl2pPr>
              <a:defRPr sz="2400"/>
            </a:lvl2pPr>
            <a:lvl3pPr>
              <a:defRPr sz="2000"/>
            </a:lvl3pPr>
            <a:lvl4pPr>
              <a:defRPr sz="1800"/>
            </a:lvl4pPr>
            <a:lvl5pPr>
              <a:defRPr sz="1800"/>
            </a:lvl5pPr>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dirty="0"/>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9" name="Rektangel 8"/>
          <p:cNvSpPr/>
          <p:nvPr/>
        </p:nvSpPr>
        <p:spPr>
          <a:xfrm>
            <a:off x="323528" y="6309320"/>
            <a:ext cx="1736809" cy="395571"/>
          </a:xfrm>
          <a:prstGeom prst="rect">
            <a:avLst/>
          </a:prstGeom>
          <a:blipFill dpi="0" rotWithShape="1">
            <a:blip r:embed="rId3" cstate="print">
              <a:alphaModFix amt="50000"/>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248198" y="290733"/>
            <a:ext cx="1066800" cy="5946580"/>
          </a:xfrm>
        </p:spPr>
        <p:txBody>
          <a:bodyPr vert="vert270" anchor="b"/>
          <a:lstStyle>
            <a:lvl1pPr marL="0" algn="ctr">
              <a:defRPr sz="3300" b="1">
                <a:ln w="6350">
                  <a:solidFill>
                    <a:schemeClr val="tx1"/>
                  </a:solidFill>
                </a:ln>
                <a:solidFill>
                  <a:schemeClr val="tx1"/>
                </a:solidFill>
              </a:defRPr>
            </a:lvl1pPr>
          </a:lstStyle>
          <a:p>
            <a:r>
              <a:rPr kumimoji="0" lang="nb-NO"/>
              <a:t>Klikk for å redigere tittelstil</a:t>
            </a:r>
            <a:endParaRPr kumimoji="0" lang="en-US"/>
          </a:p>
        </p:txBody>
      </p:sp>
      <p:sp>
        <p:nvSpPr>
          <p:cNvPr id="3" name="Plassholder for tekst 2"/>
          <p:cNvSpPr>
            <a:spLocks noGrp="1"/>
          </p:cNvSpPr>
          <p:nvPr>
            <p:ph type="body" idx="1"/>
          </p:nvPr>
        </p:nvSpPr>
        <p:spPr>
          <a:xfrm>
            <a:off x="1365006" y="290733"/>
            <a:ext cx="581024" cy="2850236"/>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Klikk for å redigere tekststiler i malen</a:t>
            </a:r>
          </a:p>
        </p:txBody>
      </p:sp>
      <p:sp>
        <p:nvSpPr>
          <p:cNvPr id="4" name="Plassholder for tekst 3"/>
          <p:cNvSpPr>
            <a:spLocks noGrp="1"/>
          </p:cNvSpPr>
          <p:nvPr>
            <p:ph type="body" sz="half" idx="3"/>
          </p:nvPr>
        </p:nvSpPr>
        <p:spPr>
          <a:xfrm>
            <a:off x="1365006" y="3284984"/>
            <a:ext cx="581024" cy="2952328"/>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Klikk for å redigere tekststiler i malen</a:t>
            </a:r>
          </a:p>
        </p:txBody>
      </p:sp>
      <p:sp>
        <p:nvSpPr>
          <p:cNvPr id="5" name="Plassholder for innhold 4"/>
          <p:cNvSpPr>
            <a:spLocks noGrp="1"/>
          </p:cNvSpPr>
          <p:nvPr>
            <p:ph sz="quarter" idx="2"/>
          </p:nvPr>
        </p:nvSpPr>
        <p:spPr>
          <a:xfrm>
            <a:off x="2022230" y="290733"/>
            <a:ext cx="6858000" cy="2850236"/>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sp>
        <p:nvSpPr>
          <p:cNvPr id="6" name="Plassholder for innhold 5"/>
          <p:cNvSpPr>
            <a:spLocks noGrp="1"/>
          </p:cNvSpPr>
          <p:nvPr>
            <p:ph sz="quarter" idx="4"/>
          </p:nvPr>
        </p:nvSpPr>
        <p:spPr>
          <a:xfrm>
            <a:off x="2060337" y="3284984"/>
            <a:ext cx="6858000" cy="2952328"/>
          </a:xfrm>
        </p:spPr>
        <p:txBody>
          <a:bodyPr/>
          <a:lstStyle>
            <a:lvl1pPr>
              <a:defRPr sz="2400"/>
            </a:lvl1pPr>
            <a:lvl2pPr>
              <a:defRPr sz="2000"/>
            </a:lvl2pPr>
            <a:lvl3pPr>
              <a:defRPr sz="1800"/>
            </a:lvl3pPr>
            <a:lvl4pPr>
              <a:defRPr sz="1600"/>
            </a:lvl4pPr>
            <a:lvl5pPr>
              <a:defRPr sz="1600"/>
            </a:lvl5pPr>
          </a:lstStyle>
          <a:p>
            <a:pPr lvl="0" eaLnBrk="1" latinLnBrk="0" hangingPunct="1"/>
            <a:r>
              <a:rPr lang="nb-NO"/>
              <a:t>Klikk for å redigere tekststiler i malen</a:t>
            </a:r>
          </a:p>
          <a:p>
            <a:pPr lvl="1" eaLnBrk="1" latinLnBrk="0" hangingPunct="1"/>
            <a:r>
              <a:rPr lang="nb-NO"/>
              <a:t>Andre nivå</a:t>
            </a:r>
          </a:p>
          <a:p>
            <a:pPr lvl="2" eaLnBrk="1" latinLnBrk="0" hangingPunct="1"/>
            <a:r>
              <a:rPr lang="nb-NO"/>
              <a:t>Tredje nivå</a:t>
            </a:r>
          </a:p>
          <a:p>
            <a:pPr lvl="3" eaLnBrk="1" latinLnBrk="0" hangingPunct="1"/>
            <a:r>
              <a:rPr lang="nb-NO"/>
              <a:t>Fjerde nivå</a:t>
            </a:r>
          </a:p>
          <a:p>
            <a:pPr lvl="4" eaLnBrk="1" latinLnBrk="0" hangingPunct="1"/>
            <a:r>
              <a:rPr lang="nb-NO"/>
              <a:t>Femte nivå</a:t>
            </a:r>
            <a:endParaRPr kumimoji="0" lang="en-US"/>
          </a:p>
        </p:txBody>
      </p:sp>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11" name="Rektangel 10"/>
          <p:cNvSpPr/>
          <p:nvPr/>
        </p:nvSpPr>
        <p:spPr>
          <a:xfrm>
            <a:off x="323528" y="6309320"/>
            <a:ext cx="1736809" cy="395571"/>
          </a:xfrm>
          <a:prstGeom prst="rect">
            <a:avLst/>
          </a:prstGeom>
          <a:blipFill dpi="0" rotWithShape="1">
            <a:blip r:embed="rId3" cstate="print">
              <a:alphaModFix amt="50000"/>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6" name="Rektangel 5"/>
          <p:cNvSpPr/>
          <p:nvPr/>
        </p:nvSpPr>
        <p:spPr>
          <a:xfrm>
            <a:off x="323528" y="6309320"/>
            <a:ext cx="1736809" cy="39557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539552" y="1052736"/>
            <a:ext cx="8424936" cy="4896544"/>
          </a:xfrm>
        </p:spPr>
        <p:txBody>
          <a:bodyPr>
            <a:normAutofit/>
          </a:bodyPr>
          <a:lstStyle>
            <a:lvl1pPr>
              <a:defRPr sz="2400"/>
            </a:lvl1pPr>
            <a:lvl2pPr>
              <a:defRPr sz="2000"/>
            </a:lvl2pPr>
            <a:lvl3pPr>
              <a:defRPr sz="1800"/>
            </a:lvl3pPr>
            <a:lvl4pPr>
              <a:defRPr sz="1600"/>
            </a:lvl4pPr>
            <a:lvl5pPr>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539552" y="188640"/>
            <a:ext cx="8424936" cy="792088"/>
          </a:xfrm>
        </p:spPr>
        <p:txBody>
          <a:bodyPr>
            <a:normAutofit/>
          </a:bodyPr>
          <a:lstStyle>
            <a:lvl1pP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29626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solidFill>
              </a:defRPr>
            </a:lvl1pPr>
          </a:lstStyle>
          <a:p>
            <a:r>
              <a:rPr lang="nb-NO"/>
              <a:t>Klikk for å redigere tittelstil</a:t>
            </a:r>
          </a:p>
        </p:txBody>
      </p:sp>
      <p:sp>
        <p:nvSpPr>
          <p:cNvPr id="3" name="Plassholder for dato 2"/>
          <p:cNvSpPr>
            <a:spLocks noGrp="1"/>
          </p:cNvSpPr>
          <p:nvPr>
            <p:ph type="dt" sz="half" idx="10"/>
          </p:nvPr>
        </p:nvSpPr>
        <p:spPr>
          <a:xfrm>
            <a:off x="6588224" y="6165304"/>
            <a:ext cx="2088232" cy="365125"/>
          </a:xfrm>
          <a:prstGeom prst="rect">
            <a:avLst/>
          </a:prstGeom>
        </p:spPr>
        <p:txBody>
          <a:bodyPr/>
          <a:lstStyle/>
          <a:p>
            <a:fld id="{723B2622-C838-4BCF-A6B0-1EB588E25813}" type="datetime1">
              <a:rPr lang="nb-NO" smtClean="0">
                <a:solidFill>
                  <a:prstClr val="black">
                    <a:tint val="75000"/>
                  </a:prstClr>
                </a:solidFill>
              </a:rPr>
              <a:pPr/>
              <a:t>15.10.2019</a:t>
            </a:fld>
            <a:endParaRPr lang="nb-NO">
              <a:solidFill>
                <a:prstClr val="black">
                  <a:tint val="75000"/>
                </a:prstClr>
              </a:solidFill>
            </a:endParaRPr>
          </a:p>
        </p:txBody>
      </p:sp>
      <p:sp>
        <p:nvSpPr>
          <p:cNvPr id="4" name="Plassholder for lysbildenummer 3"/>
          <p:cNvSpPr>
            <a:spLocks noGrp="1"/>
          </p:cNvSpPr>
          <p:nvPr>
            <p:ph type="sldNum" sz="quarter" idx="11"/>
          </p:nvPr>
        </p:nvSpPr>
        <p:spPr>
          <a:xfrm>
            <a:off x="4355976" y="6165304"/>
            <a:ext cx="2133600" cy="365125"/>
          </a:xfrm>
          <a:prstGeom prst="rect">
            <a:avLst/>
          </a:prstGeom>
        </p:spPr>
        <p:txBody>
          <a:bodyPr/>
          <a:lstStyle/>
          <a:p>
            <a:fld id="{C789F410-4A70-428C-B47F-D4F6BCBB5050}"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944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48000"/>
                <a:satMod val="230000"/>
              </a:schemeClr>
            </a:gs>
            <a:gs pos="60000">
              <a:schemeClr val="bg2">
                <a:shade val="92000"/>
                <a:satMod val="230000"/>
              </a:schemeClr>
            </a:gs>
            <a:gs pos="100000">
              <a:schemeClr val="bg2">
                <a:tint val="85000"/>
                <a:satMod val="400000"/>
              </a:schemeClr>
            </a:gs>
          </a:gsLst>
          <a:lin ang="18900000" scaled="1"/>
          <a:tileRect/>
        </a:gradFill>
        <a:effectLst/>
      </p:bgPr>
    </p:bg>
    <p:spTree>
      <p:nvGrpSpPr>
        <p:cNvPr id="1" name=""/>
        <p:cNvGrpSpPr/>
        <p:nvPr/>
      </p:nvGrpSpPr>
      <p:grpSpPr>
        <a:xfrm>
          <a:off x="0" y="0"/>
          <a:ext cx="0" cy="0"/>
          <a:chOff x="0" y="0"/>
          <a:chExt cx="0" cy="0"/>
        </a:xfrm>
      </p:grpSpPr>
      <p:sp>
        <p:nvSpPr>
          <p:cNvPr id="11" name="Rettvinklet trekant 10"/>
          <p:cNvSpPr/>
          <p:nvPr/>
        </p:nvSpPr>
        <p:spPr>
          <a:xfrm>
            <a:off x="7034"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ett linje 7"/>
          <p:cNvCxnSpPr/>
          <p:nvPr/>
        </p:nvCxnSpPr>
        <p:spPr>
          <a:xfrm>
            <a:off x="0" y="7035"/>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ett linje 8"/>
          <p:cNvCxnSpPr/>
          <p:nvPr/>
        </p:nvCxnSpPr>
        <p:spPr>
          <a:xfrm rot="10800000" flipV="1">
            <a:off x="6468796" y="4948409"/>
            <a:ext cx="2672861" cy="1900211"/>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Plassholder for tittel 21"/>
          <p:cNvSpPr>
            <a:spLocks noGrp="1"/>
          </p:cNvSpPr>
          <p:nvPr>
            <p:ph type="title"/>
          </p:nvPr>
        </p:nvSpPr>
        <p:spPr>
          <a:xfrm>
            <a:off x="457200" y="267493"/>
            <a:ext cx="8229600" cy="1399032"/>
          </a:xfrm>
          <a:prstGeom prst="rect">
            <a:avLst/>
          </a:prstGeom>
        </p:spPr>
        <p:txBody>
          <a:bodyPr vert="horz" anchor="ctr">
            <a:normAutofit/>
            <a:scene3d>
              <a:camera prst="orthographicFront"/>
              <a:lightRig rig="balanced" dir="t">
                <a:rot lat="0" lon="0" rev="2100000"/>
              </a:lightRig>
            </a:scene3d>
            <a:sp3d extrusionH="57150" prstMaterial="metal">
              <a:bevelT w="38100" h="25400" prst="angle"/>
              <a:contourClr>
                <a:schemeClr val="bg2"/>
              </a:contourClr>
            </a:sp3d>
          </a:bodyPr>
          <a:lstStyle/>
          <a:p>
            <a:r>
              <a:rPr kumimoji="0" lang="nb-NO" dirty="0"/>
              <a:t>Klikk for å redigere tittelstil</a:t>
            </a:r>
            <a:endParaRPr kumimoji="0" lang="en-US" dirty="0"/>
          </a:p>
        </p:txBody>
      </p:sp>
      <p:sp>
        <p:nvSpPr>
          <p:cNvPr id="13" name="Plassholder for teks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nb-NO" dirty="0"/>
              <a:t>Klikk for å redigere tekststiler i malen</a:t>
            </a:r>
          </a:p>
          <a:p>
            <a:pPr lvl="1" eaLnBrk="1" latinLnBrk="0" hangingPunct="1"/>
            <a:r>
              <a:rPr kumimoji="0" lang="nb-NO" dirty="0"/>
              <a:t>Andre nivå</a:t>
            </a:r>
          </a:p>
          <a:p>
            <a:pPr lvl="2" eaLnBrk="1" latinLnBrk="0" hangingPunct="1"/>
            <a:r>
              <a:rPr kumimoji="0" lang="nb-NO" dirty="0"/>
              <a:t>Tredje nivå</a:t>
            </a:r>
          </a:p>
          <a:p>
            <a:pPr lvl="3" eaLnBrk="1" latinLnBrk="0" hangingPunct="1"/>
            <a:r>
              <a:rPr kumimoji="0" lang="nb-NO" dirty="0"/>
              <a:t>Fjerde nivå</a:t>
            </a:r>
          </a:p>
          <a:p>
            <a:pPr lvl="4" eaLnBrk="1" latinLnBrk="0" hangingPunct="1"/>
            <a:r>
              <a:rPr kumimoji="0" lang="nb-NO" dirty="0"/>
              <a:t>Femte nivå</a:t>
            </a:r>
            <a:endParaRPr kumimoji="0"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75" r:id="rId6"/>
    <p:sldLayoutId id="2147483677" r:id="rId7"/>
  </p:sldLayoutIdLst>
  <p:txStyles>
    <p:titleStyle>
      <a:lvl1pPr marL="484632" algn="l" rtl="0" eaLnBrk="1" latinLnBrk="0" hangingPunct="1">
        <a:spcBef>
          <a:spcPct val="0"/>
        </a:spcBef>
        <a:buNone/>
        <a:defRPr kumimoji="0" sz="4200" b="1" kern="1200" cap="none" spc="0">
          <a:ln w="50800">
            <a:noFill/>
          </a:ln>
          <a:solidFill>
            <a:schemeClr val="bg1"/>
          </a:solidFill>
          <a:effectLst>
            <a:outerShdw blurRad="50800" dist="38100" dir="8100000" algn="tr" rotWithShape="0">
              <a:prstClr val="black">
                <a:alpha val="40000"/>
              </a:prstClr>
            </a:outerShdw>
          </a:effectLst>
          <a:latin typeface="Malgun Gothic" panose="020B0503020000020004" pitchFamily="34" charset="-127"/>
          <a:ea typeface="Malgun Gothic" panose="020B0503020000020004" pitchFamily="34" charset="-127"/>
          <a:cs typeface="+mj-cs"/>
        </a:defRPr>
      </a:lvl1pPr>
    </p:titleStyle>
    <p:bodyStyle>
      <a:lvl1pPr marL="448056" indent="-384048" algn="l" rtl="0" eaLnBrk="1" latinLnBrk="0" hangingPunct="1">
        <a:spcBef>
          <a:spcPct val="20000"/>
        </a:spcBef>
        <a:buClr>
          <a:srgbClr val="CD4C19"/>
        </a:buClr>
        <a:buSzPct val="80000"/>
        <a:buFont typeface="Wingdings" panose="05000000000000000000" pitchFamily="2" charset="2"/>
        <a:buChar char="Ø"/>
        <a:defRPr kumimoji="0"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22960" indent="-285750" algn="l" rtl="0" eaLnBrk="1" latinLnBrk="0" hangingPunct="1">
        <a:spcBef>
          <a:spcPct val="20000"/>
        </a:spcBef>
        <a:buClr>
          <a:srgbClr val="CD4C19"/>
        </a:buClr>
        <a:buSzPct val="95000"/>
        <a:buFont typeface="Wingdings" panose="05000000000000000000" pitchFamily="2" charset="2"/>
        <a:buChar char="Ø"/>
        <a:defRPr kumimoji="0"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06424" indent="-228600" algn="l" rtl="0" eaLnBrk="1" latinLnBrk="0" hangingPunct="1">
        <a:spcBef>
          <a:spcPct val="20000"/>
        </a:spcBef>
        <a:buClr>
          <a:srgbClr val="CD4C19"/>
        </a:buClr>
        <a:buFont typeface="Wingdings" panose="05000000000000000000" pitchFamily="2" charset="2"/>
        <a:buChar char="Ø"/>
        <a:defRPr kumimoji="0"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210312" algn="l" rtl="0" eaLnBrk="1" latinLnBrk="0" hangingPunct="1">
        <a:spcBef>
          <a:spcPct val="20000"/>
        </a:spcBef>
        <a:buClr>
          <a:srgbClr val="CD4C19"/>
        </a:buClr>
        <a:buFont typeface="Wingdings" panose="05000000000000000000" pitchFamily="2" charset="2"/>
        <a:buChar char="Ø"/>
        <a:defRPr kumimoji="0"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00200" indent="-210312" algn="l" rtl="0" eaLnBrk="1" latinLnBrk="0" hangingPunct="1">
        <a:spcBef>
          <a:spcPct val="20000"/>
        </a:spcBef>
        <a:buClr>
          <a:srgbClr val="CD4C19"/>
        </a:buClr>
        <a:buFont typeface="Wingdings" panose="05000000000000000000" pitchFamily="2" charset="2"/>
        <a:buChar char="Ø"/>
        <a:defRPr kumimoji="0"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kbtmidt.n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2016225" y="3933056"/>
            <a:ext cx="7020272" cy="1404361"/>
          </a:xfrm>
        </p:spPr>
        <p:txBody>
          <a:bodyPr>
            <a:noAutofit/>
          </a:bodyPr>
          <a:lstStyle/>
          <a:p>
            <a:pPr algn="l"/>
            <a:r>
              <a:rPr lang="nb-NO" sz="2400" dirty="0">
                <a:effectLst/>
              </a:rPr>
              <a:t>Utfordringer knyttet til bruk av erfaringskonsulenter og arbeidsgiver </a:t>
            </a:r>
            <a:br>
              <a:rPr lang="nb-NO" sz="2400" dirty="0">
                <a:effectLst/>
              </a:rPr>
            </a:br>
            <a:r>
              <a:rPr lang="nb-NO" sz="2400" dirty="0">
                <a:effectLst/>
              </a:rPr>
              <a:t>dilemma ved å involvere brukerstemmene i tilsetting og tjenesteutvikling</a:t>
            </a:r>
          </a:p>
        </p:txBody>
      </p:sp>
      <p:sp>
        <p:nvSpPr>
          <p:cNvPr id="5" name="Rektangel 4"/>
          <p:cNvSpPr/>
          <p:nvPr/>
        </p:nvSpPr>
        <p:spPr>
          <a:xfrm>
            <a:off x="2771801" y="5661248"/>
            <a:ext cx="6264696" cy="553998"/>
          </a:xfrm>
          <a:prstGeom prst="rect">
            <a:avLst/>
          </a:prstGeom>
        </p:spPr>
        <p:txBody>
          <a:bodyPr wrap="square">
            <a:spAutoFit/>
          </a:bodyPr>
          <a:lstStyle/>
          <a:p>
            <a:r>
              <a:rPr lang="nb-NO" sz="1500" dirty="0">
                <a:ln w="50800">
                  <a:noFill/>
                </a:ln>
                <a:solidFill>
                  <a:srgbClr val="000000"/>
                </a:solidFill>
                <a:effectLst>
                  <a:outerShdw blurRad="50800" dist="38100" dir="8100000" algn="tr" rotWithShape="0">
                    <a:prstClr val="black">
                      <a:alpha val="40000"/>
                    </a:prstClr>
                  </a:outerShdw>
                </a:effectLst>
                <a:latin typeface="Malgun Gothic" panose="020B0503020000020004" pitchFamily="34" charset="-127"/>
                <a:ea typeface="Malgun Gothic" panose="020B0503020000020004" pitchFamily="34" charset="-127"/>
                <a:cs typeface="+mj-cs"/>
              </a:rPr>
              <a:t>v/</a:t>
            </a:r>
            <a:r>
              <a:rPr lang="nb-NO" sz="1500" dirty="0">
                <a:ln w="50800">
                  <a:noFill/>
                </a:ln>
                <a:solidFill>
                  <a:srgbClr val="000000"/>
                </a:solidFill>
                <a:effectLst>
                  <a:outerShdw blurRad="50800" dist="38100" dir="8100000" algn="tr" rotWithShape="0">
                    <a:prstClr val="black">
                      <a:alpha val="40000"/>
                    </a:prstClr>
                  </a:outerShdw>
                </a:effectLst>
                <a:latin typeface="Malgun Gothic" panose="020B0503020000020004" pitchFamily="34" charset="-127"/>
                <a:ea typeface="Malgun Gothic" panose="020B0503020000020004" pitchFamily="34" charset="-127"/>
              </a:rPr>
              <a:t> Dagfinn Bjørgen og </a:t>
            </a:r>
            <a:r>
              <a:rPr lang="nb-NO" sz="1500" dirty="0">
                <a:ln w="50800">
                  <a:noFill/>
                </a:ln>
                <a:solidFill>
                  <a:srgbClr val="000000"/>
                </a:solidFill>
                <a:effectLst>
                  <a:outerShdw blurRad="50800" dist="38100" dir="8100000" algn="tr" rotWithShape="0">
                    <a:prstClr val="black">
                      <a:alpha val="40000"/>
                    </a:prstClr>
                  </a:outerShdw>
                </a:effectLst>
                <a:latin typeface="Malgun Gothic" panose="020B0503020000020004" pitchFamily="34" charset="-127"/>
                <a:ea typeface="Malgun Gothic" panose="020B0503020000020004" pitchFamily="34" charset="-127"/>
                <a:cs typeface="+mj-cs"/>
              </a:rPr>
              <a:t>Karl Johan Johansen </a:t>
            </a:r>
          </a:p>
          <a:p>
            <a:r>
              <a:rPr lang="nb-NO" sz="1500" dirty="0">
                <a:ln w="50800">
                  <a:noFill/>
                </a:ln>
                <a:solidFill>
                  <a:srgbClr val="000000"/>
                </a:solidFill>
                <a:effectLst>
                  <a:outerShdw blurRad="50800" dist="38100" dir="8100000" algn="tr" rotWithShape="0">
                    <a:prstClr val="black">
                      <a:alpha val="40000"/>
                    </a:prstClr>
                  </a:outerShdw>
                </a:effectLst>
                <a:latin typeface="Malgun Gothic" panose="020B0503020000020004" pitchFamily="34" charset="-127"/>
                <a:ea typeface="Malgun Gothic" panose="020B0503020000020004" pitchFamily="34" charset="-127"/>
                <a:cs typeface="+mj-cs"/>
              </a:rPr>
              <a:t>KBT (kompetansesenter for brukererfaring og tjenesteutvikling</a:t>
            </a:r>
            <a:endParaRPr lang="nb-NO" sz="1500" dirty="0"/>
          </a:p>
        </p:txBody>
      </p:sp>
    </p:spTree>
    <p:extLst>
      <p:ext uri="{BB962C8B-B14F-4D97-AF65-F5344CB8AC3E}">
        <p14:creationId xmlns:p14="http://schemas.microsoft.com/office/powerpoint/2010/main" val="175034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404664"/>
            <a:ext cx="8064896" cy="1008112"/>
          </a:xfrm>
        </p:spPr>
        <p:txBody>
          <a:bodyPr>
            <a:normAutofit/>
          </a:bodyPr>
          <a:lstStyle/>
          <a:p>
            <a:pPr algn="ctr"/>
            <a:r>
              <a:rPr lang="nb-NO" sz="3200" b="1" dirty="0"/>
              <a:t>Ansattes erfaringer</a:t>
            </a:r>
            <a:br>
              <a:rPr lang="nb-NO" sz="3200" b="1" dirty="0"/>
            </a:br>
            <a:r>
              <a:rPr lang="nb-NO" sz="1600" dirty="0">
                <a:solidFill>
                  <a:schemeClr val="tx1"/>
                </a:solidFill>
              </a:rPr>
              <a:t>(</a:t>
            </a:r>
            <a:r>
              <a:rPr lang="nb-NO" sz="1600" dirty="0" err="1">
                <a:solidFill>
                  <a:schemeClr val="tx1"/>
                </a:solidFill>
              </a:rPr>
              <a:t>Bjørkmann</a:t>
            </a:r>
            <a:r>
              <a:rPr lang="nb-NO" sz="1600" dirty="0">
                <a:solidFill>
                  <a:schemeClr val="tx1"/>
                </a:solidFill>
              </a:rPr>
              <a:t> &amp; Pettersen 2012)</a:t>
            </a:r>
            <a:endParaRPr lang="nb-NO" sz="3200" b="1" dirty="0"/>
          </a:p>
        </p:txBody>
      </p:sp>
      <p:sp>
        <p:nvSpPr>
          <p:cNvPr id="3" name="Plassholder for innhold 2"/>
          <p:cNvSpPr>
            <a:spLocks noGrp="1"/>
          </p:cNvSpPr>
          <p:nvPr>
            <p:ph idx="1"/>
          </p:nvPr>
        </p:nvSpPr>
        <p:spPr>
          <a:xfrm>
            <a:off x="611560" y="1412776"/>
            <a:ext cx="8075116" cy="4248472"/>
          </a:xfrm>
        </p:spPr>
        <p:txBody>
          <a:bodyPr>
            <a:noAutofit/>
          </a:bodyPr>
          <a:lstStyle/>
          <a:p>
            <a:r>
              <a:rPr lang="nb-NO" sz="2400" dirty="0"/>
              <a:t>EK hadde en større forståelse og identifisering med brukerne</a:t>
            </a:r>
          </a:p>
          <a:p>
            <a:r>
              <a:rPr lang="nb-NO" sz="2400" dirty="0"/>
              <a:t>Tryggere, mer direkte og åpen kommunikasjon i arbeidet med brukerne og i personalgruppa.</a:t>
            </a:r>
          </a:p>
          <a:p>
            <a:r>
              <a:rPr lang="nb-NO" sz="2400" dirty="0"/>
              <a:t>Tillate seg å utfordre brukerne mer</a:t>
            </a:r>
          </a:p>
          <a:p>
            <a:r>
              <a:rPr lang="nb-NO" sz="2400" dirty="0"/>
              <a:t>Større engasjement enn sine øvrige kollegaer </a:t>
            </a:r>
          </a:p>
          <a:p>
            <a:r>
              <a:rPr lang="nb-NO" sz="2400" dirty="0"/>
              <a:t>Tok opp temaer som det tidligere ikke var blitt snakket om, og bidro med til refleksjon rundt brukerens behov. </a:t>
            </a:r>
          </a:p>
          <a:p>
            <a:r>
              <a:rPr lang="nb-NO" sz="2400" dirty="0"/>
              <a:t>Bidro til at kollegene holdt fokus og ble mer seriøse </a:t>
            </a:r>
          </a:p>
          <a:p>
            <a:endParaRPr lang="nb-NO" dirty="0"/>
          </a:p>
        </p:txBody>
      </p:sp>
    </p:spTree>
    <p:extLst>
      <p:ext uri="{BB962C8B-B14F-4D97-AF65-F5344CB8AC3E}">
        <p14:creationId xmlns:p14="http://schemas.microsoft.com/office/powerpoint/2010/main" val="403112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91AE5E-B0D4-4880-BC4F-D8C552F09D8D}"/>
              </a:ext>
            </a:extLst>
          </p:cNvPr>
          <p:cNvSpPr>
            <a:spLocks noGrp="1"/>
          </p:cNvSpPr>
          <p:nvPr>
            <p:ph type="title"/>
          </p:nvPr>
        </p:nvSpPr>
        <p:spPr>
          <a:xfrm>
            <a:off x="-36512" y="267493"/>
            <a:ext cx="9073008" cy="1073275"/>
          </a:xfrm>
        </p:spPr>
        <p:txBody>
          <a:bodyPr>
            <a:normAutofit fontScale="90000"/>
          </a:bodyPr>
          <a:lstStyle/>
          <a:p>
            <a:r>
              <a:rPr lang="nb-NO" dirty="0"/>
              <a:t>Inkludering av erfaringskonsulenten</a:t>
            </a:r>
            <a:br>
              <a:rPr lang="nb-NO" dirty="0"/>
            </a:br>
            <a:endParaRPr lang="nb-NO" dirty="0"/>
          </a:p>
        </p:txBody>
      </p:sp>
      <p:sp>
        <p:nvSpPr>
          <p:cNvPr id="3" name="Plassholder for innhold 2">
            <a:extLst>
              <a:ext uri="{FF2B5EF4-FFF2-40B4-BE49-F238E27FC236}">
                <a16:creationId xmlns:a16="http://schemas.microsoft.com/office/drawing/2014/main" id="{4510BDF3-5B01-4D90-B331-3670956F69E6}"/>
              </a:ext>
            </a:extLst>
          </p:cNvPr>
          <p:cNvSpPr>
            <a:spLocks noGrp="1"/>
          </p:cNvSpPr>
          <p:nvPr>
            <p:ph idx="1"/>
          </p:nvPr>
        </p:nvSpPr>
        <p:spPr>
          <a:xfrm>
            <a:off x="457200" y="1016732"/>
            <a:ext cx="8229600" cy="4824536"/>
          </a:xfrm>
        </p:spPr>
        <p:txBody>
          <a:bodyPr>
            <a:normAutofit lnSpcReduction="10000"/>
          </a:bodyPr>
          <a:lstStyle/>
          <a:p>
            <a:r>
              <a:rPr lang="nb-NO" sz="2400" dirty="0"/>
              <a:t>Forberedelse i </a:t>
            </a:r>
            <a:r>
              <a:rPr lang="nb-NO" sz="2400" dirty="0" err="1"/>
              <a:t>ansattegruppa</a:t>
            </a:r>
            <a:endParaRPr lang="nb-NO" sz="2400" dirty="0"/>
          </a:p>
          <a:p>
            <a:r>
              <a:rPr lang="nb-NO" sz="2400" dirty="0"/>
              <a:t>Synet på brukermedvirkning, paradigmeskifte</a:t>
            </a:r>
          </a:p>
          <a:p>
            <a:r>
              <a:rPr lang="nb-NO" sz="2400" dirty="0"/>
              <a:t>Ikke bare kampanje eller happening - reell brukerinnflytelse, naturlig del av fagutøvelse og tjeneste</a:t>
            </a:r>
          </a:p>
          <a:p>
            <a:r>
              <a:rPr lang="nb-NO" sz="2400" dirty="0"/>
              <a:t>inkludering på “ekte”, gi ansvar, likeverdighet i ansettelsesforholdet</a:t>
            </a:r>
          </a:p>
          <a:p>
            <a:r>
              <a:rPr lang="nb-NO" sz="2400" dirty="0"/>
              <a:t>Fagkunnskap og erfaringskunnskap- begge deler er like viktig!</a:t>
            </a:r>
          </a:p>
          <a:p>
            <a:r>
              <a:rPr lang="nb-NO" sz="2400" dirty="0"/>
              <a:t>Anerkjennelse</a:t>
            </a:r>
          </a:p>
          <a:p>
            <a:r>
              <a:rPr lang="nb-NO" sz="2400" dirty="0"/>
              <a:t>Legge til rette for deltakelse, i arbeidsmiljø og i kompetanseløft</a:t>
            </a:r>
          </a:p>
          <a:p>
            <a:r>
              <a:rPr lang="nb-NO" sz="2400" dirty="0"/>
              <a:t>Nærledelse</a:t>
            </a:r>
          </a:p>
          <a:p>
            <a:endParaRPr lang="nb-NO" dirty="0"/>
          </a:p>
        </p:txBody>
      </p:sp>
    </p:spTree>
    <p:extLst>
      <p:ext uri="{BB962C8B-B14F-4D97-AF65-F5344CB8AC3E}">
        <p14:creationId xmlns:p14="http://schemas.microsoft.com/office/powerpoint/2010/main" val="8915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b="1" dirty="0"/>
              <a:t>Utfordringer </a:t>
            </a:r>
            <a:br>
              <a:rPr lang="nb-NO" sz="6600" b="1" dirty="0"/>
            </a:br>
            <a:r>
              <a:rPr lang="nb-NO" sz="1800" dirty="0">
                <a:solidFill>
                  <a:schemeClr val="tx1"/>
                </a:solidFill>
              </a:rPr>
              <a:t>(Borg </a:t>
            </a:r>
            <a:r>
              <a:rPr lang="nb-NO" sz="1800" i="1" dirty="0">
                <a:solidFill>
                  <a:schemeClr val="tx1"/>
                </a:solidFill>
              </a:rPr>
              <a:t>et al. </a:t>
            </a:r>
            <a:r>
              <a:rPr lang="nb-NO" sz="1800" dirty="0">
                <a:solidFill>
                  <a:schemeClr val="tx1"/>
                </a:solidFill>
              </a:rPr>
              <a:t>2017)</a:t>
            </a:r>
            <a:endParaRPr lang="nb-NO" sz="1800" dirty="0"/>
          </a:p>
        </p:txBody>
      </p:sp>
      <p:sp>
        <p:nvSpPr>
          <p:cNvPr id="3" name="Plassholder for innhold 2"/>
          <p:cNvSpPr>
            <a:spLocks noGrp="1"/>
          </p:cNvSpPr>
          <p:nvPr>
            <p:ph idx="1"/>
          </p:nvPr>
        </p:nvSpPr>
        <p:spPr/>
        <p:txBody>
          <a:bodyPr>
            <a:normAutofit/>
          </a:bodyPr>
          <a:lstStyle/>
          <a:p>
            <a:pPr marL="0" indent="0">
              <a:buNone/>
            </a:pPr>
            <a:r>
              <a:rPr lang="nb-NO" sz="2800" b="1" dirty="0"/>
              <a:t>For opptatt av sin egen historie</a:t>
            </a:r>
          </a:p>
          <a:p>
            <a:pPr marL="0" indent="0">
              <a:buNone/>
            </a:pPr>
            <a:endParaRPr lang="nb-NO" sz="2800" b="1" dirty="0"/>
          </a:p>
          <a:p>
            <a:pPr>
              <a:buFontTx/>
              <a:buChar char="-"/>
            </a:pPr>
            <a:r>
              <a:rPr lang="nb-NO" sz="2400" dirty="0"/>
              <a:t>Noen erfaringsmedarbeidere fremsto for opptatt av sin egen historie og sine egne erfaringer. De evnet ikke godt nok å se den andres behov og ønsker. </a:t>
            </a:r>
          </a:p>
          <a:p>
            <a:pPr>
              <a:buFontTx/>
              <a:buChar char="-"/>
            </a:pPr>
            <a:endParaRPr lang="nb-NO" sz="2400" dirty="0"/>
          </a:p>
          <a:p>
            <a:pPr>
              <a:buFontTx/>
              <a:buChar char="-"/>
            </a:pPr>
            <a:r>
              <a:rPr lang="nb-NO" sz="2400" dirty="0"/>
              <a:t>Utfordringer knyttet til nærhet og grenser </a:t>
            </a:r>
          </a:p>
        </p:txBody>
      </p:sp>
    </p:spTree>
    <p:extLst>
      <p:ext uri="{BB962C8B-B14F-4D97-AF65-F5344CB8AC3E}">
        <p14:creationId xmlns:p14="http://schemas.microsoft.com/office/powerpoint/2010/main" val="321299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064896" cy="1008112"/>
          </a:xfrm>
        </p:spPr>
        <p:txBody>
          <a:bodyPr>
            <a:normAutofit/>
          </a:bodyPr>
          <a:lstStyle/>
          <a:p>
            <a:pPr algn="ctr"/>
            <a:r>
              <a:rPr lang="nb-NO" sz="3200" b="1" dirty="0"/>
              <a:t>Utfordringer </a:t>
            </a:r>
            <a:br>
              <a:rPr lang="nb-NO" sz="3200" b="1" dirty="0"/>
            </a:br>
            <a:r>
              <a:rPr lang="nb-NO" sz="1600" dirty="0">
                <a:solidFill>
                  <a:schemeClr val="tx1"/>
                </a:solidFill>
              </a:rPr>
              <a:t>(Odden </a:t>
            </a:r>
            <a:r>
              <a:rPr lang="nb-NO" sz="1600" i="1" dirty="0">
                <a:solidFill>
                  <a:schemeClr val="tx1"/>
                </a:solidFill>
              </a:rPr>
              <a:t>et al. </a:t>
            </a:r>
            <a:r>
              <a:rPr lang="nb-NO" sz="1600" dirty="0">
                <a:solidFill>
                  <a:schemeClr val="tx1"/>
                </a:solidFill>
              </a:rPr>
              <a:t>2014; Borg </a:t>
            </a:r>
            <a:r>
              <a:rPr lang="nb-NO" sz="1600" i="1" dirty="0">
                <a:solidFill>
                  <a:schemeClr val="tx1"/>
                </a:solidFill>
              </a:rPr>
              <a:t>et al. 2017; </a:t>
            </a:r>
            <a:r>
              <a:rPr lang="nb-NO" sz="1600" dirty="0">
                <a:solidFill>
                  <a:schemeClr val="tx1"/>
                </a:solidFill>
              </a:rPr>
              <a:t>Høiseth, Bjørgen, Kvisle 2016)</a:t>
            </a:r>
            <a:endParaRPr lang="nb-NO" sz="3200" b="1" dirty="0"/>
          </a:p>
        </p:txBody>
      </p:sp>
      <p:sp>
        <p:nvSpPr>
          <p:cNvPr id="3" name="Plassholder for innhold 2"/>
          <p:cNvSpPr>
            <a:spLocks noGrp="1"/>
          </p:cNvSpPr>
          <p:nvPr>
            <p:ph idx="1"/>
          </p:nvPr>
        </p:nvSpPr>
        <p:spPr>
          <a:xfrm>
            <a:off x="611560" y="1412776"/>
            <a:ext cx="8075116" cy="4896544"/>
          </a:xfrm>
        </p:spPr>
        <p:txBody>
          <a:bodyPr>
            <a:normAutofit/>
          </a:bodyPr>
          <a:lstStyle/>
          <a:p>
            <a:pPr marL="0" indent="0">
              <a:buNone/>
            </a:pPr>
            <a:r>
              <a:rPr lang="nb-NO" b="1" dirty="0"/>
              <a:t>Uklare roller </a:t>
            </a:r>
          </a:p>
          <a:p>
            <a:pPr marL="0" indent="0">
              <a:buNone/>
            </a:pPr>
            <a:r>
              <a:rPr lang="nb-NO" dirty="0"/>
              <a:t>Det er et ønske om tydeligere stillingsbeskrivelser og mer forutsigbarhet i stillingene</a:t>
            </a:r>
          </a:p>
          <a:p>
            <a:endParaRPr lang="nb-NO" dirty="0"/>
          </a:p>
          <a:p>
            <a:pPr marL="0" indent="0">
              <a:buNone/>
            </a:pPr>
            <a:r>
              <a:rPr lang="nb-NO" dirty="0"/>
              <a:t>«… </a:t>
            </a:r>
            <a:r>
              <a:rPr lang="nb-NO" i="1" dirty="0"/>
              <a:t>til å begynne med, de første sikkert tre, fire månedene, så var den største utfordringen min å finne hvilken retning jeg skulle gå i, som erfaringskonsulent, og hvordan jeg skulle legge opp dagen min.»</a:t>
            </a:r>
          </a:p>
          <a:p>
            <a:pPr marL="0" indent="0">
              <a:buNone/>
            </a:pPr>
            <a:endParaRPr lang="nb-NO" i="1" dirty="0"/>
          </a:p>
          <a:p>
            <a:pPr marL="0" indent="0">
              <a:buNone/>
            </a:pPr>
            <a:r>
              <a:rPr lang="nb-NO" i="1" dirty="0"/>
              <a:t>«De hadde ikke helt klarhet i hva de ønsket å bruke oss til. Og på sett og vis så tenker jeg at ja, det er noe vi må bli enige om i fellesskap og sånt også, og det må være litt opp til oss og.»</a:t>
            </a:r>
            <a:endParaRPr lang="nb-NO" dirty="0"/>
          </a:p>
        </p:txBody>
      </p:sp>
    </p:spTree>
    <p:extLst>
      <p:ext uri="{BB962C8B-B14F-4D97-AF65-F5344CB8AC3E}">
        <p14:creationId xmlns:p14="http://schemas.microsoft.com/office/powerpoint/2010/main" val="365927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1FC705-8050-46A5-9E78-85116A5357D7}"/>
              </a:ext>
            </a:extLst>
          </p:cNvPr>
          <p:cNvSpPr>
            <a:spLocks noGrp="1"/>
          </p:cNvSpPr>
          <p:nvPr>
            <p:ph type="title"/>
          </p:nvPr>
        </p:nvSpPr>
        <p:spPr/>
        <p:txBody>
          <a:bodyPr>
            <a:noAutofit/>
          </a:bodyPr>
          <a:lstStyle/>
          <a:p>
            <a:pPr algn="ctr"/>
            <a:r>
              <a:rPr lang="nb-NO" sz="3200" dirty="0"/>
              <a:t>Hvilke erfaringer gjør arbeidsgivere?</a:t>
            </a:r>
          </a:p>
        </p:txBody>
      </p:sp>
      <p:sp>
        <p:nvSpPr>
          <p:cNvPr id="3" name="Plassholder for innhold 2">
            <a:extLst>
              <a:ext uri="{FF2B5EF4-FFF2-40B4-BE49-F238E27FC236}">
                <a16:creationId xmlns:a16="http://schemas.microsoft.com/office/drawing/2014/main" id="{C7113380-1403-4A78-8D32-30291A62CEE2}"/>
              </a:ext>
            </a:extLst>
          </p:cNvPr>
          <p:cNvSpPr>
            <a:spLocks noGrp="1"/>
          </p:cNvSpPr>
          <p:nvPr>
            <p:ph sz="half" idx="1"/>
          </p:nvPr>
        </p:nvSpPr>
        <p:spPr/>
        <p:txBody>
          <a:bodyPr>
            <a:normAutofit fontScale="85000" lnSpcReduction="20000"/>
          </a:bodyPr>
          <a:lstStyle/>
          <a:p>
            <a:pPr marL="64008" indent="0">
              <a:buNone/>
            </a:pPr>
            <a:r>
              <a:rPr lang="nb-NO" dirty="0"/>
              <a:t>To kilder fra EK kurs i KBT regi</a:t>
            </a:r>
          </a:p>
          <a:p>
            <a:r>
              <a:rPr lang="nb-NO" sz="2200" dirty="0"/>
              <a:t>Eva Mari Sæther  Avdelingsleder  Enhet for psykisk helse og rus</a:t>
            </a:r>
          </a:p>
          <a:p>
            <a:pPr lvl="1"/>
            <a:r>
              <a:rPr lang="nb-NO" sz="1900" dirty="0"/>
              <a:t>Arbeidsledelse for erfaringskonsulent KBT 27.09.18</a:t>
            </a:r>
          </a:p>
          <a:p>
            <a:r>
              <a:rPr lang="nb-NO" sz="2200" dirty="0"/>
              <a:t>Inger Sønderland, prosjektleder Familieprosjektet i Bydel Gamle Oslo</a:t>
            </a:r>
          </a:p>
          <a:p>
            <a:pPr lvl="1"/>
            <a:r>
              <a:rPr lang="nb-NO" sz="1900" dirty="0"/>
              <a:t>Arbeidsgiverperspektivet: Hvordan forberede og lede arbeid med erfaringskonsulenter</a:t>
            </a:r>
          </a:p>
          <a:p>
            <a:r>
              <a:rPr lang="nb-NO" sz="2200" dirty="0"/>
              <a:t>Bergen sine erfaringer	</a:t>
            </a:r>
            <a:endParaRPr lang="nb-NO" dirty="0"/>
          </a:p>
        </p:txBody>
      </p:sp>
      <p:sp>
        <p:nvSpPr>
          <p:cNvPr id="4" name="Plassholder for innhold 3">
            <a:extLst>
              <a:ext uri="{FF2B5EF4-FFF2-40B4-BE49-F238E27FC236}">
                <a16:creationId xmlns:a16="http://schemas.microsoft.com/office/drawing/2014/main" id="{18A45CC6-0A07-4FAF-899E-2771A688D3F1}"/>
              </a:ext>
            </a:extLst>
          </p:cNvPr>
          <p:cNvSpPr>
            <a:spLocks noGrp="1"/>
          </p:cNvSpPr>
          <p:nvPr>
            <p:ph sz="half" idx="2"/>
          </p:nvPr>
        </p:nvSpPr>
        <p:spPr>
          <a:xfrm>
            <a:off x="4648200" y="1412777"/>
            <a:ext cx="4316288" cy="2376263"/>
          </a:xfrm>
        </p:spPr>
        <p:txBody>
          <a:bodyPr>
            <a:normAutofit fontScale="85000" lnSpcReduction="20000"/>
          </a:bodyPr>
          <a:lstStyle/>
          <a:p>
            <a:pPr marL="64008" indent="0">
              <a:buNone/>
            </a:pPr>
            <a:r>
              <a:rPr lang="en-US" dirty="0" err="1"/>
              <a:t>Internasjonal</a:t>
            </a:r>
            <a:r>
              <a:rPr lang="en-US" dirty="0"/>
              <a:t> </a:t>
            </a:r>
            <a:r>
              <a:rPr lang="en-US" dirty="0" err="1"/>
              <a:t>litteratur</a:t>
            </a:r>
            <a:r>
              <a:rPr lang="en-US" dirty="0"/>
              <a:t>:</a:t>
            </a:r>
          </a:p>
          <a:p>
            <a:pPr marL="64008" indent="0">
              <a:buNone/>
            </a:pPr>
            <a:endParaRPr lang="en-US" dirty="0"/>
          </a:p>
          <a:p>
            <a:pPr marL="438912" lvl="1" indent="0">
              <a:buNone/>
            </a:pPr>
            <a:r>
              <a:rPr lang="en-US" sz="1900" dirty="0"/>
              <a:t>Steve G </a:t>
            </a:r>
            <a:r>
              <a:rPr lang="en-US" sz="1900" dirty="0" err="1"/>
              <a:t>Gillard,corresponding</a:t>
            </a:r>
            <a:r>
              <a:rPr lang="en-US" sz="1900" dirty="0"/>
              <a:t> author1 Christine Edwards,2 Sarah L Gibson,1 Katherine Owen,1 and Christine Wright1“Introducing peer worker roles into UK mental health service teams: a qualitative analysis of the </a:t>
            </a:r>
            <a:r>
              <a:rPr lang="en-US" sz="1900" dirty="0" err="1"/>
              <a:t>organisational</a:t>
            </a:r>
            <a:r>
              <a:rPr lang="en-US" sz="1900" dirty="0"/>
              <a:t> benefits and challenges” BMC Health Serv Res. 2013; 13: 188.</a:t>
            </a:r>
          </a:p>
          <a:p>
            <a:pPr marL="438912" lvl="1" indent="0">
              <a:buNone/>
            </a:pPr>
            <a:endParaRPr lang="en-US" dirty="0"/>
          </a:p>
        </p:txBody>
      </p:sp>
      <p:pic>
        <p:nvPicPr>
          <p:cNvPr id="6" name="Bilde 5" descr="Et bilde som inneholder skjermbilde, tekst&#10;&#10;Automatisk generert beskrivelse">
            <a:extLst>
              <a:ext uri="{FF2B5EF4-FFF2-40B4-BE49-F238E27FC236}">
                <a16:creationId xmlns:a16="http://schemas.microsoft.com/office/drawing/2014/main" id="{37CB1943-C271-47B9-8610-1648ADB91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17032"/>
            <a:ext cx="2736304" cy="3068960"/>
          </a:xfrm>
          <a:prstGeom prst="rect">
            <a:avLst/>
          </a:prstGeom>
        </p:spPr>
      </p:pic>
    </p:spTree>
    <p:extLst>
      <p:ext uri="{BB962C8B-B14F-4D97-AF65-F5344CB8AC3E}">
        <p14:creationId xmlns:p14="http://schemas.microsoft.com/office/powerpoint/2010/main" val="118293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D71045-5983-4DC8-8735-164852E13189}"/>
              </a:ext>
            </a:extLst>
          </p:cNvPr>
          <p:cNvSpPr>
            <a:spLocks noGrp="1"/>
          </p:cNvSpPr>
          <p:nvPr>
            <p:ph type="title"/>
          </p:nvPr>
        </p:nvSpPr>
        <p:spPr/>
        <p:txBody>
          <a:bodyPr/>
          <a:lstStyle/>
          <a:p>
            <a:r>
              <a:rPr lang="nb-NO"/>
              <a:t>Arbeidsgiveres erfaringer</a:t>
            </a:r>
            <a:endParaRPr lang="nb-NO" dirty="0"/>
          </a:p>
        </p:txBody>
      </p:sp>
      <p:sp>
        <p:nvSpPr>
          <p:cNvPr id="3" name="Plassholder for innhold 2">
            <a:extLst>
              <a:ext uri="{FF2B5EF4-FFF2-40B4-BE49-F238E27FC236}">
                <a16:creationId xmlns:a16="http://schemas.microsoft.com/office/drawing/2014/main" id="{C5F931E4-9BA4-4C8F-ACBF-A15801D647EB}"/>
              </a:ext>
            </a:extLst>
          </p:cNvPr>
          <p:cNvSpPr>
            <a:spLocks noGrp="1"/>
          </p:cNvSpPr>
          <p:nvPr>
            <p:ph idx="1"/>
          </p:nvPr>
        </p:nvSpPr>
        <p:spPr/>
        <p:txBody>
          <a:bodyPr>
            <a:normAutofit fontScale="92500" lnSpcReduction="20000"/>
          </a:bodyPr>
          <a:lstStyle/>
          <a:p>
            <a:r>
              <a:rPr lang="nb-NO" dirty="0">
                <a:latin typeface="Times New Roman" panose="02020603050405020304" pitchFamily="18" charset="0"/>
                <a:cs typeface="Times New Roman" panose="02020603050405020304" pitchFamily="18" charset="0"/>
              </a:rPr>
              <a:t>Arbeidsgivere sin erfaring er at det ikke nødvendigvis krever mer oppfølging enn andre arbeidstakere. Men man skal være klar over at noen kan mangle erfaringer fra arbeidslivet men det krever noe ekstra oppfølging når man skal tre inn i en ny rolle som ikke er helt definert. </a:t>
            </a:r>
          </a:p>
          <a:p>
            <a:r>
              <a:rPr lang="nb-NO" dirty="0">
                <a:latin typeface="Times New Roman" panose="02020603050405020304" pitchFamily="18" charset="0"/>
                <a:cs typeface="Times New Roman" panose="02020603050405020304" pitchFamily="18" charset="0"/>
              </a:rPr>
              <a:t>Det kan være utfordringer med at andre kolleger og team medlemmer ikke er nok forberedt. Å forberede teamet og kolleger viser seg å være en viktig faktor.   </a:t>
            </a:r>
          </a:p>
          <a:p>
            <a:r>
              <a:rPr lang="nb-NO" dirty="0">
                <a:latin typeface="Times New Roman" panose="02020603050405020304" pitchFamily="18" charset="0"/>
                <a:cs typeface="Times New Roman" panose="02020603050405020304" pitchFamily="18" charset="0"/>
              </a:rPr>
              <a:t>Hovedfunn fra </a:t>
            </a:r>
            <a:r>
              <a:rPr lang="nb-NO" dirty="0" err="1">
                <a:latin typeface="Times New Roman" panose="02020603050405020304" pitchFamily="18" charset="0"/>
                <a:cs typeface="Times New Roman" panose="02020603050405020304" pitchFamily="18" charset="0"/>
              </a:rPr>
              <a:t>workinplace</a:t>
            </a:r>
            <a:r>
              <a:rPr lang="nb-NO" dirty="0">
                <a:latin typeface="Times New Roman" panose="02020603050405020304" pitchFamily="18" charset="0"/>
                <a:cs typeface="Times New Roman" panose="02020603050405020304" pitchFamily="18" charset="0"/>
              </a:rPr>
              <a:t> peer support av </a:t>
            </a:r>
            <a:r>
              <a:rPr lang="nb-NO" dirty="0" err="1">
                <a:latin typeface="Times New Roman" panose="02020603050405020304" pitchFamily="18" charset="0"/>
                <a:cs typeface="Times New Roman" panose="02020603050405020304" pitchFamily="18" charset="0"/>
              </a:rPr>
              <a:t>gilard</a:t>
            </a:r>
            <a:r>
              <a:rPr lang="nb-NO" dirty="0">
                <a:latin typeface="Times New Roman" panose="02020603050405020304" pitchFamily="18" charset="0"/>
                <a:cs typeface="Times New Roman" panose="02020603050405020304" pitchFamily="18" charset="0"/>
              </a:rPr>
              <a:t> et al viser noen utfordringer</a:t>
            </a:r>
          </a:p>
          <a:p>
            <a:r>
              <a:rPr lang="nb-NO" dirty="0">
                <a:latin typeface="Times New Roman" panose="02020603050405020304" pitchFamily="18" charset="0"/>
                <a:cs typeface="Times New Roman" panose="02020603050405020304" pitchFamily="18" charset="0"/>
              </a:rPr>
              <a:t>Erfaringskonsulenter kan ha effekter på tradisjonelle </a:t>
            </a:r>
            <a:r>
              <a:rPr lang="nb-NO" dirty="0" err="1">
                <a:latin typeface="Times New Roman" panose="02020603050405020304" pitchFamily="18" charset="0"/>
                <a:cs typeface="Times New Roman" panose="02020603050405020304" pitchFamily="18" charset="0"/>
              </a:rPr>
              <a:t>hiarkier</a:t>
            </a:r>
            <a:r>
              <a:rPr lang="nb-NO" dirty="0">
                <a:latin typeface="Times New Roman" panose="02020603050405020304" pitchFamily="18" charset="0"/>
                <a:cs typeface="Times New Roman" panose="02020603050405020304" pitchFamily="18" charset="0"/>
              </a:rPr>
              <a:t> innenfor teamene. </a:t>
            </a:r>
            <a:r>
              <a:rPr lang="nb-NO" dirty="0" err="1">
                <a:latin typeface="Times New Roman" panose="02020603050405020304" pitchFamily="18" charset="0"/>
                <a:cs typeface="Times New Roman" panose="02020603050405020304" pitchFamily="18" charset="0"/>
              </a:rPr>
              <a:t>Oppretteholdesen</a:t>
            </a:r>
            <a:r>
              <a:rPr lang="nb-NO" dirty="0">
                <a:latin typeface="Times New Roman" panose="02020603050405020304" pitchFamily="18" charset="0"/>
                <a:cs typeface="Times New Roman" panose="02020603050405020304" pitchFamily="18" charset="0"/>
              </a:rPr>
              <a:t>  og beskyttelse av grenser gjennom veiledning og trening kan bidra til motstand mot den nye formen for erfaringskonsulent praksis. Mangel på konsensus om hva som er EK praksis kan føre til at erfaringskonsulenten opplever ulikhet, maktesløs og usikkerhet om sin identitet og ikke ha tilstrekkelig støtte. </a:t>
            </a:r>
          </a:p>
          <a:p>
            <a:r>
              <a:rPr lang="nb-NO" dirty="0">
                <a:latin typeface="Times New Roman" panose="02020603050405020304" pitchFamily="18" charset="0"/>
                <a:cs typeface="Times New Roman" panose="02020603050405020304" pitchFamily="18" charset="0"/>
              </a:rPr>
              <a:t>  Konklusjonen er at det krever tilstrekkelig støtte til å utvikle ny fagarbeiderrolle som en integrert del av tjenesten, hvis ikke kan de positive effektene av erfaringskonsulent bli utvannet eller begrenset.</a:t>
            </a:r>
            <a:br>
              <a:rPr lang="nb-NO" dirty="0"/>
            </a:br>
            <a:endParaRPr lang="nb-NO" dirty="0"/>
          </a:p>
          <a:p>
            <a:endParaRPr lang="nb-NO" dirty="0"/>
          </a:p>
        </p:txBody>
      </p:sp>
    </p:spTree>
    <p:extLst>
      <p:ext uri="{BB962C8B-B14F-4D97-AF65-F5344CB8AC3E}">
        <p14:creationId xmlns:p14="http://schemas.microsoft.com/office/powerpoint/2010/main" val="171792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1B4954-EC7C-4D8D-A95B-F0CC5C3C3DB0}"/>
              </a:ext>
            </a:extLst>
          </p:cNvPr>
          <p:cNvSpPr>
            <a:spLocks noGrp="1"/>
          </p:cNvSpPr>
          <p:nvPr>
            <p:ph type="title"/>
          </p:nvPr>
        </p:nvSpPr>
        <p:spPr/>
        <p:txBody>
          <a:bodyPr/>
          <a:lstStyle/>
          <a:p>
            <a:r>
              <a:rPr lang="nb-NO" dirty="0"/>
              <a:t>Arbeidsgiveres erfaringer </a:t>
            </a:r>
          </a:p>
        </p:txBody>
      </p:sp>
      <p:sp>
        <p:nvSpPr>
          <p:cNvPr id="3" name="Plassholder for innhold 2">
            <a:extLst>
              <a:ext uri="{FF2B5EF4-FFF2-40B4-BE49-F238E27FC236}">
                <a16:creationId xmlns:a16="http://schemas.microsoft.com/office/drawing/2014/main" id="{C7175C00-BF2A-429D-89B0-F00430B7D38F}"/>
              </a:ext>
            </a:extLst>
          </p:cNvPr>
          <p:cNvSpPr>
            <a:spLocks noGrp="1"/>
          </p:cNvSpPr>
          <p:nvPr>
            <p:ph idx="1"/>
          </p:nvPr>
        </p:nvSpPr>
        <p:spPr>
          <a:xfrm>
            <a:off x="457200" y="1412776"/>
            <a:ext cx="8686800" cy="4824536"/>
          </a:xfrm>
        </p:spPr>
        <p:txBody>
          <a:bodyPr/>
          <a:lstStyle/>
          <a:p>
            <a:r>
              <a:rPr lang="nb-NO" sz="2400" dirty="0"/>
              <a:t>Rammer og regelverk er ikke tilpasset bruk av erfaringskonsulenter mht. stillingsbenevnelse og lønn, uklarhet rundt ansettelsesforhold</a:t>
            </a:r>
          </a:p>
          <a:p>
            <a:r>
              <a:rPr lang="nb-NO" sz="2400" dirty="0"/>
              <a:t>Integrasjon i arbeidsmiljøet krever oppfølging og til rettelegging, rolleavklaring både i forhold til erfaringskonsulent og medarbeidere</a:t>
            </a:r>
          </a:p>
          <a:p>
            <a:r>
              <a:rPr lang="nb-NO" sz="2400" dirty="0"/>
              <a:t>Arbeidsgivere vet ofte for lite om hva en erfaringskonsulent er,  før de ansetter en</a:t>
            </a:r>
          </a:p>
          <a:p>
            <a:r>
              <a:rPr lang="nb-NO" sz="2400" dirty="0"/>
              <a:t>Det er utfordrende for arbeidsgivere å bidra til å veilede erfaringskonsulenter i deres yrkes rolle</a:t>
            </a:r>
          </a:p>
          <a:p>
            <a:endParaRPr lang="nb-NO" dirty="0"/>
          </a:p>
          <a:p>
            <a:endParaRPr lang="nb-NO" dirty="0"/>
          </a:p>
          <a:p>
            <a:pPr marL="64008" indent="0">
              <a:buNone/>
            </a:pPr>
            <a:endParaRPr lang="nb-NO" dirty="0"/>
          </a:p>
          <a:p>
            <a:pPr marL="64008" indent="0">
              <a:buNone/>
            </a:pPr>
            <a:endParaRPr lang="nb-NO" dirty="0"/>
          </a:p>
          <a:p>
            <a:endParaRPr lang="nb-NO" dirty="0"/>
          </a:p>
        </p:txBody>
      </p:sp>
    </p:spTree>
    <p:extLst>
      <p:ext uri="{BB962C8B-B14F-4D97-AF65-F5344CB8AC3E}">
        <p14:creationId xmlns:p14="http://schemas.microsoft.com/office/powerpoint/2010/main" val="385525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DD48B7-3FB5-45A3-8D61-8450983F6B51}"/>
              </a:ext>
            </a:extLst>
          </p:cNvPr>
          <p:cNvSpPr>
            <a:spLocks noGrp="1"/>
          </p:cNvSpPr>
          <p:nvPr>
            <p:ph type="title"/>
          </p:nvPr>
        </p:nvSpPr>
        <p:spPr/>
        <p:txBody>
          <a:bodyPr/>
          <a:lstStyle/>
          <a:p>
            <a:r>
              <a:rPr lang="nb-NO" dirty="0"/>
              <a:t>Hvordan bruke ressursen?</a:t>
            </a:r>
          </a:p>
        </p:txBody>
      </p:sp>
      <p:sp>
        <p:nvSpPr>
          <p:cNvPr id="3" name="Plassholder for innhold 2">
            <a:extLst>
              <a:ext uri="{FF2B5EF4-FFF2-40B4-BE49-F238E27FC236}">
                <a16:creationId xmlns:a16="http://schemas.microsoft.com/office/drawing/2014/main" id="{6C7FA169-F9EA-4CB1-8762-7318D621BC90}"/>
              </a:ext>
            </a:extLst>
          </p:cNvPr>
          <p:cNvSpPr>
            <a:spLocks noGrp="1"/>
          </p:cNvSpPr>
          <p:nvPr>
            <p:ph idx="1"/>
          </p:nvPr>
        </p:nvSpPr>
        <p:spPr>
          <a:xfrm>
            <a:off x="457200" y="1340768"/>
            <a:ext cx="8229600" cy="4824536"/>
          </a:xfrm>
        </p:spPr>
        <p:txBody>
          <a:bodyPr>
            <a:normAutofit/>
          </a:bodyPr>
          <a:lstStyle/>
          <a:p>
            <a:pPr marL="64008" indent="0">
              <a:buNone/>
            </a:pPr>
            <a:r>
              <a:rPr lang="nb-NO" sz="2400" dirty="0"/>
              <a:t>Problemstillinger knyttet til erfaringskonsulenter er:</a:t>
            </a:r>
          </a:p>
          <a:p>
            <a:r>
              <a:rPr lang="nb-NO" sz="2400" dirty="0"/>
              <a:t>Hvor mye brukerkontakt og hvor mye brukt mot team?</a:t>
            </a:r>
          </a:p>
          <a:p>
            <a:r>
              <a:rPr lang="nb-NO" sz="2400" dirty="0"/>
              <a:t>Hvordan bruke ressursen annerledes enn ordinært ansatte?</a:t>
            </a:r>
          </a:p>
          <a:p>
            <a:r>
              <a:rPr lang="nb-NO" sz="2400" dirty="0"/>
              <a:t>Egenledelse, arbeidet i vår enhet krever at man i stor grad styrer sin egen arbeidshverdag (Trondheim)</a:t>
            </a:r>
          </a:p>
          <a:p>
            <a:r>
              <a:rPr lang="nb-NO" sz="2400" dirty="0"/>
              <a:t>Mye alenejobbing</a:t>
            </a:r>
          </a:p>
          <a:p>
            <a:r>
              <a:rPr lang="nb-NO" sz="2400" dirty="0"/>
              <a:t>Kontinuitet, lav stillingsprosent</a:t>
            </a:r>
          </a:p>
          <a:p>
            <a:r>
              <a:rPr lang="nb-NO" sz="2400" dirty="0"/>
              <a:t>Hvordan og hvor skal erfaringskonsulenten komme med sitt syn på forbedring eller annerledes jobbing?</a:t>
            </a:r>
          </a:p>
          <a:p>
            <a:r>
              <a:rPr lang="nb-NO" sz="2400" dirty="0"/>
              <a:t>Leders utfordring å tydeliggjøre dette rommet.</a:t>
            </a:r>
          </a:p>
          <a:p>
            <a:endParaRPr lang="nb-NO" sz="2400" dirty="0"/>
          </a:p>
        </p:txBody>
      </p:sp>
    </p:spTree>
    <p:extLst>
      <p:ext uri="{BB962C8B-B14F-4D97-AF65-F5344CB8AC3E}">
        <p14:creationId xmlns:p14="http://schemas.microsoft.com/office/powerpoint/2010/main" val="225656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EK og skriving i journal</a:t>
            </a:r>
          </a:p>
        </p:txBody>
      </p:sp>
      <p:sp>
        <p:nvSpPr>
          <p:cNvPr id="3" name="Plassholder for innhold 2"/>
          <p:cNvSpPr>
            <a:spLocks noGrp="1"/>
          </p:cNvSpPr>
          <p:nvPr>
            <p:ph idx="1"/>
          </p:nvPr>
        </p:nvSpPr>
        <p:spPr>
          <a:xfrm>
            <a:off x="457200" y="1412776"/>
            <a:ext cx="4546848" cy="4824536"/>
          </a:xfrm>
        </p:spPr>
        <p:txBody>
          <a:bodyPr/>
          <a:lstStyle/>
          <a:p>
            <a:pPr marL="64008" indent="0">
              <a:buNone/>
            </a:pPr>
            <a:endParaRPr lang="nb-NO" dirty="0"/>
          </a:p>
          <a:p>
            <a:pPr marL="64008" indent="0">
              <a:buNone/>
            </a:pPr>
            <a:r>
              <a:rPr lang="nb-NO" i="1" dirty="0"/>
              <a:t>«Det som jeg synes er fint er at vi skriver i journal. Vi har tilgang på alt det som alle andre har. Og det har litt å si, og jeg skriver ikke ofte i journalen. Men det jeg gjør, jeg sier alltid til brukerne når vi treffes, for det er de som spør om: «skriver du det som vi snakker om i journalen?» Jeg skriver i journalen hvis jeg er bekymret. Hvis det er noe jeg syns jeg veldig viktig og er bekymret. Men ellers så gjør jeg ikke det, for jeg tenker at vi skal kunne stole på hverandre.» </a:t>
            </a:r>
            <a:r>
              <a:rPr lang="nb-NO" dirty="0"/>
              <a:t>(Erfaringskonsulent)</a:t>
            </a:r>
          </a:p>
        </p:txBody>
      </p:sp>
      <p:pic>
        <p:nvPicPr>
          <p:cNvPr id="1026" name="Picture 2" descr="Bilderesultat for journal sykehus skjerm">
            <a:extLst>
              <a:ext uri="{FF2B5EF4-FFF2-40B4-BE49-F238E27FC236}">
                <a16:creationId xmlns:a16="http://schemas.microsoft.com/office/drawing/2014/main" id="{3A6C0967-A2D0-4964-A981-F7530258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096852"/>
            <a:ext cx="3787699"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7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500298"/>
            <a:ext cx="4038600" cy="2440782"/>
          </a:xfrm>
        </p:spPr>
      </p:pic>
      <p:sp>
        <p:nvSpPr>
          <p:cNvPr id="6" name="Plassholder for innhold 5"/>
          <p:cNvSpPr>
            <a:spLocks noGrp="1"/>
          </p:cNvSpPr>
          <p:nvPr>
            <p:ph sz="half" idx="2"/>
          </p:nvPr>
        </p:nvSpPr>
        <p:spPr>
          <a:xfrm>
            <a:off x="4648200" y="1412777"/>
            <a:ext cx="4316288" cy="4835624"/>
          </a:xfrm>
        </p:spPr>
        <p:txBody>
          <a:bodyPr>
            <a:normAutofit fontScale="92500" lnSpcReduction="20000"/>
          </a:bodyPr>
          <a:lstStyle/>
          <a:p>
            <a:r>
              <a:rPr lang="en-US" dirty="0"/>
              <a:t>Co-optation is Real </a:t>
            </a:r>
          </a:p>
          <a:p>
            <a:endParaRPr lang="en-US" dirty="0"/>
          </a:p>
          <a:p>
            <a:r>
              <a:rPr lang="en-US" dirty="0"/>
              <a:t>Peer </a:t>
            </a:r>
            <a:r>
              <a:rPr lang="en-US" dirty="0" err="1"/>
              <a:t>suporters</a:t>
            </a:r>
            <a:r>
              <a:rPr lang="en-US" dirty="0"/>
              <a:t> </a:t>
            </a:r>
            <a:r>
              <a:rPr lang="en-US" dirty="0" err="1"/>
              <a:t>blir</a:t>
            </a:r>
            <a:r>
              <a:rPr lang="en-US" dirty="0"/>
              <a:t> </a:t>
            </a:r>
            <a:r>
              <a:rPr lang="en-US" dirty="0" err="1"/>
              <a:t>en</a:t>
            </a:r>
            <a:r>
              <a:rPr lang="en-US" dirty="0"/>
              <a:t> del </a:t>
            </a:r>
            <a:r>
              <a:rPr lang="en-US" dirty="0" err="1"/>
              <a:t>av</a:t>
            </a:r>
            <a:r>
              <a:rPr lang="en-US" dirty="0"/>
              <a:t> </a:t>
            </a:r>
            <a:r>
              <a:rPr lang="en-US" dirty="0" err="1"/>
              <a:t>systemet</a:t>
            </a:r>
            <a:r>
              <a:rPr lang="en-US" dirty="0"/>
              <a:t> </a:t>
            </a:r>
            <a:r>
              <a:rPr lang="en-US" dirty="0" err="1"/>
              <a:t>og</a:t>
            </a:r>
            <a:r>
              <a:rPr lang="en-US" dirty="0"/>
              <a:t> </a:t>
            </a:r>
            <a:r>
              <a:rPr lang="en-US" dirty="0" err="1"/>
              <a:t>tradisjonell</a:t>
            </a:r>
            <a:r>
              <a:rPr lang="en-US" dirty="0"/>
              <a:t> </a:t>
            </a:r>
            <a:r>
              <a:rPr lang="en-US" dirty="0" err="1"/>
              <a:t>behandling</a:t>
            </a:r>
            <a:r>
              <a:rPr lang="en-US" dirty="0"/>
              <a:t> </a:t>
            </a:r>
          </a:p>
          <a:p>
            <a:endParaRPr lang="en-US" dirty="0"/>
          </a:p>
          <a:p>
            <a:r>
              <a:rPr lang="en-US" dirty="0"/>
              <a:t>Peer supporters </a:t>
            </a:r>
            <a:r>
              <a:rPr lang="en-US" dirty="0" err="1"/>
              <a:t>ble</a:t>
            </a:r>
            <a:r>
              <a:rPr lang="en-US" dirty="0"/>
              <a:t> </a:t>
            </a:r>
            <a:r>
              <a:rPr lang="en-US" dirty="0" err="1"/>
              <a:t>startet</a:t>
            </a:r>
            <a:r>
              <a:rPr lang="en-US" dirty="0"/>
              <a:t> </a:t>
            </a:r>
            <a:r>
              <a:rPr lang="en-US" dirty="0" err="1"/>
              <a:t>som</a:t>
            </a:r>
            <a:r>
              <a:rPr lang="en-US" dirty="0"/>
              <a:t> </a:t>
            </a:r>
            <a:r>
              <a:rPr lang="en-US" dirty="0" err="1"/>
              <a:t>en</a:t>
            </a:r>
            <a:r>
              <a:rPr lang="en-US" dirty="0"/>
              <a:t> protest, </a:t>
            </a:r>
            <a:r>
              <a:rPr lang="en-US" dirty="0" err="1"/>
              <a:t>rettighets-basert</a:t>
            </a:r>
            <a:r>
              <a:rPr lang="en-US" dirty="0"/>
              <a:t> for </a:t>
            </a:r>
            <a:r>
              <a:rPr lang="en-US" dirty="0" err="1"/>
              <a:t>brukeren</a:t>
            </a:r>
            <a:r>
              <a:rPr lang="en-US" dirty="0"/>
              <a:t> </a:t>
            </a:r>
            <a:r>
              <a:rPr lang="en-US" dirty="0" err="1"/>
              <a:t>og</a:t>
            </a:r>
            <a:r>
              <a:rPr lang="en-US" dirty="0"/>
              <a:t> </a:t>
            </a:r>
            <a:r>
              <a:rPr lang="en-US" dirty="0" err="1"/>
              <a:t>basert</a:t>
            </a:r>
            <a:r>
              <a:rPr lang="en-US" dirty="0"/>
              <a:t> </a:t>
            </a:r>
            <a:r>
              <a:rPr lang="en-US" dirty="0" err="1"/>
              <a:t>på</a:t>
            </a:r>
            <a:r>
              <a:rPr lang="en-US" dirty="0"/>
              <a:t> </a:t>
            </a:r>
            <a:r>
              <a:rPr lang="en-US" dirty="0" err="1"/>
              <a:t>andre</a:t>
            </a:r>
            <a:r>
              <a:rPr lang="en-US" dirty="0"/>
              <a:t> </a:t>
            </a:r>
            <a:r>
              <a:rPr lang="en-US" dirty="0" err="1"/>
              <a:t>prinsipper</a:t>
            </a:r>
            <a:r>
              <a:rPr lang="en-US" dirty="0"/>
              <a:t> </a:t>
            </a:r>
            <a:r>
              <a:rPr lang="en-US" dirty="0" err="1"/>
              <a:t>enn</a:t>
            </a:r>
            <a:r>
              <a:rPr lang="en-US" dirty="0"/>
              <a:t> </a:t>
            </a:r>
            <a:r>
              <a:rPr lang="en-US" dirty="0" err="1"/>
              <a:t>behandling</a:t>
            </a:r>
            <a:r>
              <a:rPr lang="en-US" dirty="0"/>
              <a:t>.</a:t>
            </a:r>
          </a:p>
          <a:p>
            <a:endParaRPr lang="en-US" dirty="0"/>
          </a:p>
          <a:p>
            <a:r>
              <a:rPr lang="en-US" dirty="0" err="1"/>
              <a:t>Hvordan</a:t>
            </a:r>
            <a:r>
              <a:rPr lang="en-US" dirty="0"/>
              <a:t> </a:t>
            </a:r>
            <a:r>
              <a:rPr lang="en-US" dirty="0" err="1"/>
              <a:t>måler</a:t>
            </a:r>
            <a:r>
              <a:rPr lang="en-US" dirty="0"/>
              <a:t> vi </a:t>
            </a:r>
            <a:r>
              <a:rPr lang="en-US" dirty="0" err="1"/>
              <a:t>deres</a:t>
            </a:r>
            <a:r>
              <a:rPr lang="en-US" dirty="0"/>
              <a:t> </a:t>
            </a:r>
            <a:r>
              <a:rPr lang="en-US" dirty="0" err="1"/>
              <a:t>innsats</a:t>
            </a:r>
            <a:r>
              <a:rPr lang="en-US" dirty="0"/>
              <a:t>?</a:t>
            </a: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068960"/>
            <a:ext cx="4464496" cy="2419600"/>
          </a:xfrm>
          <a:prstGeom prst="rect">
            <a:avLst/>
          </a:prstGeom>
        </p:spPr>
      </p:pic>
    </p:spTree>
    <p:extLst>
      <p:ext uri="{BB962C8B-B14F-4D97-AF65-F5344CB8AC3E}">
        <p14:creationId xmlns:p14="http://schemas.microsoft.com/office/powerpoint/2010/main" val="243561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885" y="332656"/>
            <a:ext cx="3467479" cy="1625955"/>
          </a:xfrm>
          <a:ln>
            <a:noFill/>
          </a:ln>
        </p:spPr>
        <p:txBody>
          <a:bodyPr>
            <a:normAutofit fontScale="90000"/>
          </a:bodyPr>
          <a:lstStyle/>
          <a:p>
            <a:pPr algn="ctr"/>
            <a:br>
              <a:rPr lang="nb-NO" sz="2400" b="1" dirty="0">
                <a:solidFill>
                  <a:schemeClr val="tx1"/>
                </a:solidFill>
              </a:rPr>
            </a:br>
            <a:br>
              <a:rPr lang="nb-NO" sz="2400" b="1" dirty="0">
                <a:solidFill>
                  <a:schemeClr val="tx1"/>
                </a:solidFill>
              </a:rPr>
            </a:br>
            <a:br>
              <a:rPr lang="nb-NO" sz="2400" b="1" dirty="0">
                <a:solidFill>
                  <a:schemeClr val="tx1"/>
                </a:solidFill>
              </a:rPr>
            </a:br>
            <a:r>
              <a:rPr lang="nb-NO" sz="2400" b="1" dirty="0">
                <a:solidFill>
                  <a:schemeClr val="tx1"/>
                </a:solidFill>
              </a:rPr>
              <a:t>Kompetansesenter</a:t>
            </a:r>
            <a:br>
              <a:rPr lang="nb-NO" sz="2400" b="1" dirty="0">
                <a:solidFill>
                  <a:schemeClr val="tx1"/>
                </a:solidFill>
              </a:rPr>
            </a:br>
            <a:r>
              <a:rPr lang="nb-NO" sz="2400" b="1" dirty="0">
                <a:solidFill>
                  <a:schemeClr val="tx1"/>
                </a:solidFill>
              </a:rPr>
              <a:t>for  Brukererfaring </a:t>
            </a:r>
            <a:br>
              <a:rPr lang="nb-NO" sz="2400" b="1" dirty="0">
                <a:solidFill>
                  <a:schemeClr val="tx1"/>
                </a:solidFill>
              </a:rPr>
            </a:br>
            <a:r>
              <a:rPr lang="nb-NO" sz="2400" b="1" dirty="0">
                <a:solidFill>
                  <a:schemeClr val="tx1"/>
                </a:solidFill>
              </a:rPr>
              <a:t>og Tjenesteutvikling</a:t>
            </a:r>
            <a:br>
              <a:rPr lang="nb-NO" sz="2400" b="1" dirty="0">
                <a:solidFill>
                  <a:schemeClr val="tx1"/>
                </a:solidFill>
              </a:rPr>
            </a:br>
            <a:br>
              <a:rPr lang="nb-NO" sz="2400" b="1" dirty="0">
                <a:solidFill>
                  <a:schemeClr val="tx1"/>
                </a:solidFill>
              </a:rPr>
            </a:br>
            <a:br>
              <a:rPr lang="nb-NO" sz="2400" b="1" dirty="0">
                <a:solidFill>
                  <a:schemeClr val="tx1"/>
                </a:solidFill>
              </a:rPr>
            </a:br>
            <a:endParaRPr lang="nb-NO" sz="2400" b="1" dirty="0">
              <a:solidFill>
                <a:schemeClr val="tx1"/>
              </a:solidFill>
            </a:endParaRPr>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864" y="90241"/>
            <a:ext cx="5777636" cy="6762758"/>
          </a:xfrm>
        </p:spPr>
      </p:pic>
      <p:sp>
        <p:nvSpPr>
          <p:cNvPr id="4" name="Rektangel 3"/>
          <p:cNvSpPr/>
          <p:nvPr/>
        </p:nvSpPr>
        <p:spPr>
          <a:xfrm>
            <a:off x="-12077" y="2566007"/>
            <a:ext cx="3347864" cy="1938992"/>
          </a:xfrm>
          <a:prstGeom prst="rect">
            <a:avLst/>
          </a:prstGeom>
        </p:spPr>
        <p:txBody>
          <a:bodyPr wrap="square">
            <a:spAutoFit/>
          </a:bodyPr>
          <a:lstStyle/>
          <a:p>
            <a:pPr algn="ctr"/>
            <a:r>
              <a:rPr lang="nb-NO" sz="2400" b="1" dirty="0"/>
              <a:t>Vi vil løfte brukerstemmen</a:t>
            </a:r>
          </a:p>
          <a:p>
            <a:pPr algn="ctr"/>
            <a:r>
              <a:rPr lang="nb-NO" sz="2400" b="1" dirty="0"/>
              <a:t>Erfaring og fag</a:t>
            </a:r>
          </a:p>
          <a:p>
            <a:pPr algn="ctr"/>
            <a:r>
              <a:rPr lang="nb-NO" sz="2400" b="1" dirty="0"/>
              <a:t>i likeverdig dialog </a:t>
            </a:r>
          </a:p>
          <a:p>
            <a:pPr algn="ctr"/>
            <a:r>
              <a:rPr lang="nb-NO" sz="2400" b="1" dirty="0"/>
              <a:t>for bedre tjenester </a:t>
            </a:r>
          </a:p>
        </p:txBody>
      </p:sp>
      <p:sp>
        <p:nvSpPr>
          <p:cNvPr id="3" name="TekstSylinder 2">
            <a:extLst>
              <a:ext uri="{FF2B5EF4-FFF2-40B4-BE49-F238E27FC236}">
                <a16:creationId xmlns:a16="http://schemas.microsoft.com/office/drawing/2014/main" id="{7F068DD3-E0BC-42C0-8FF1-81AB6FC1C36F}"/>
              </a:ext>
            </a:extLst>
          </p:cNvPr>
          <p:cNvSpPr txBox="1"/>
          <p:nvPr/>
        </p:nvSpPr>
        <p:spPr>
          <a:xfrm>
            <a:off x="177919" y="2023330"/>
            <a:ext cx="3251455" cy="830997"/>
          </a:xfrm>
          <a:prstGeom prst="rect">
            <a:avLst/>
          </a:prstGeom>
          <a:noFill/>
        </p:spPr>
        <p:txBody>
          <a:bodyPr wrap="square" rtlCol="0">
            <a:spAutoFit/>
          </a:bodyPr>
          <a:lstStyle/>
          <a:p>
            <a:r>
              <a:rPr lang="nb-NO" sz="2400" dirty="0">
                <a:hlinkClick r:id="rId4"/>
              </a:rPr>
              <a:t>https://www.kbtmidt.no</a:t>
            </a:r>
            <a:endParaRPr lang="nb-NO" sz="2400" dirty="0"/>
          </a:p>
          <a:p>
            <a:endParaRPr lang="nb-NO" sz="2400" dirty="0"/>
          </a:p>
        </p:txBody>
      </p:sp>
      <p:sp>
        <p:nvSpPr>
          <p:cNvPr id="6" name="TekstSylinder 5">
            <a:extLst>
              <a:ext uri="{FF2B5EF4-FFF2-40B4-BE49-F238E27FC236}">
                <a16:creationId xmlns:a16="http://schemas.microsoft.com/office/drawing/2014/main" id="{F829E83B-3DDB-4992-8C9C-D664494E1E92}"/>
              </a:ext>
            </a:extLst>
          </p:cNvPr>
          <p:cNvSpPr txBox="1"/>
          <p:nvPr/>
        </p:nvSpPr>
        <p:spPr>
          <a:xfrm>
            <a:off x="212938" y="4731816"/>
            <a:ext cx="3169981" cy="1200329"/>
          </a:xfrm>
          <a:prstGeom prst="rect">
            <a:avLst/>
          </a:prstGeom>
          <a:noFill/>
        </p:spPr>
        <p:txBody>
          <a:bodyPr wrap="square" rtlCol="0">
            <a:spAutoFit/>
          </a:bodyPr>
          <a:lstStyle/>
          <a:p>
            <a:r>
              <a:rPr lang="nb-NO" sz="2400" b="1" dirty="0"/>
              <a:t>4 team/avdelinger</a:t>
            </a:r>
          </a:p>
          <a:p>
            <a:r>
              <a:rPr lang="nb-NO" sz="2400" b="1" dirty="0"/>
              <a:t>19 medarbeidere</a:t>
            </a:r>
          </a:p>
          <a:p>
            <a:r>
              <a:rPr lang="nb-NO" sz="2400" b="1" dirty="0"/>
              <a:t>6 erfaringskonsulenter</a:t>
            </a:r>
          </a:p>
        </p:txBody>
      </p:sp>
    </p:spTree>
    <p:extLst>
      <p:ext uri="{BB962C8B-B14F-4D97-AF65-F5344CB8AC3E}">
        <p14:creationId xmlns:p14="http://schemas.microsoft.com/office/powerpoint/2010/main" val="95469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0CE7DA-5A49-42DB-A1B0-AE9E4FF0A25D}"/>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1FA2B204-A0B8-4496-9AFD-C18EE710F5EE}"/>
              </a:ext>
            </a:extLst>
          </p:cNvPr>
          <p:cNvSpPr>
            <a:spLocks noGrp="1"/>
          </p:cNvSpPr>
          <p:nvPr>
            <p:ph idx="1"/>
          </p:nvPr>
        </p:nvSpPr>
        <p:spPr>
          <a:xfrm>
            <a:off x="323528" y="1412776"/>
            <a:ext cx="8640960" cy="4824536"/>
          </a:xfrm>
        </p:spPr>
        <p:txBody>
          <a:bodyPr>
            <a:normAutofit lnSpcReduction="10000"/>
          </a:bodyPr>
          <a:lstStyle/>
          <a:p>
            <a:r>
              <a:rPr lang="nb-NO" sz="2400" dirty="0"/>
              <a:t>Erfaringskonsulenter har potensiale for å være viktig ressurser i tjenestene</a:t>
            </a:r>
          </a:p>
          <a:p>
            <a:r>
              <a:rPr lang="nb-NO" sz="2400" dirty="0"/>
              <a:t>Arbeidsgivere vet generelt for lite om erfaringskonsulenter</a:t>
            </a:r>
          </a:p>
          <a:p>
            <a:r>
              <a:rPr lang="nb-NO" sz="2400" dirty="0"/>
              <a:t>For at erfaringskonsulenter skal bli fullt integrert på arbeidsplasser og kunne anvende sine ressurser, kreves det bevissthet og innsats fra lederhold</a:t>
            </a:r>
          </a:p>
          <a:p>
            <a:r>
              <a:rPr lang="nb-NO" sz="2400" dirty="0"/>
              <a:t>Det er mange uklarheter knyttet til erfaringskonsulenter sin innplassering rammer på arbeidsplasser</a:t>
            </a:r>
          </a:p>
          <a:p>
            <a:r>
              <a:rPr lang="nb-NO" sz="2400" dirty="0"/>
              <a:t>Det er fremdeles mange dilemmaer knyttet til å legge til rette for økt bruk av erfaringskonsulenter</a:t>
            </a:r>
          </a:p>
          <a:p>
            <a:r>
              <a:rPr lang="nb-NO" sz="2400" dirty="0"/>
              <a:t>Erfaringskonsulenter har behov for veiledning og et nettverk bestående av andre erfaringskonsulenter</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246788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CB9C-0E5C-4554-B888-199E732BE7BC}"/>
              </a:ext>
            </a:extLst>
          </p:cNvPr>
          <p:cNvSpPr>
            <a:spLocks noGrp="1"/>
          </p:cNvSpPr>
          <p:nvPr>
            <p:ph type="title"/>
          </p:nvPr>
        </p:nvSpPr>
        <p:spPr>
          <a:xfrm>
            <a:off x="-23173" y="240893"/>
            <a:ext cx="8928991" cy="1035515"/>
          </a:xfrm>
        </p:spPr>
        <p:txBody>
          <a:bodyPr>
            <a:noAutofit/>
          </a:bodyPr>
          <a:lstStyle/>
          <a:p>
            <a:pPr marL="92075"/>
            <a:r>
              <a:rPr lang="nb-NO" sz="2400" dirty="0"/>
              <a:t>Antall og prosent av kommunene som har svart på om de planlegger å ansette folk med erfaringskompetanse/-brukererfaring av de som ikke har det i dag. </a:t>
            </a:r>
            <a:endParaRPr lang="en-GB" sz="2400" dirty="0"/>
          </a:p>
        </p:txBody>
      </p:sp>
      <p:graphicFrame>
        <p:nvGraphicFramePr>
          <p:cNvPr id="5" name="Content Placeholder 4">
            <a:extLst>
              <a:ext uri="{FF2B5EF4-FFF2-40B4-BE49-F238E27FC236}">
                <a16:creationId xmlns:a16="http://schemas.microsoft.com/office/drawing/2014/main" id="{B2B0FEBF-C8F1-49E2-B216-0D727A660196}"/>
              </a:ext>
            </a:extLst>
          </p:cNvPr>
          <p:cNvGraphicFramePr>
            <a:graphicFrameLocks noGrp="1"/>
          </p:cNvGraphicFramePr>
          <p:nvPr>
            <p:ph idx="1"/>
            <p:extLst>
              <p:ext uri="{D42A27DB-BD31-4B8C-83A1-F6EECF244321}">
                <p14:modId xmlns:p14="http://schemas.microsoft.com/office/powerpoint/2010/main" val="2750689666"/>
              </p:ext>
            </p:extLst>
          </p:nvPr>
        </p:nvGraphicFramePr>
        <p:xfrm>
          <a:off x="715637" y="1412776"/>
          <a:ext cx="8032826" cy="3012660"/>
        </p:xfrm>
        <a:graphic>
          <a:graphicData uri="http://schemas.openxmlformats.org/drawingml/2006/table">
            <a:tbl>
              <a:tblPr firstRow="1" firstCol="1" bandRow="1">
                <a:tableStyleId>{5940675A-B579-460E-94D1-54222C63F5DA}</a:tableStyleId>
              </a:tblPr>
              <a:tblGrid>
                <a:gridCol w="2678144">
                  <a:extLst>
                    <a:ext uri="{9D8B030D-6E8A-4147-A177-3AD203B41FA5}">
                      <a16:colId xmlns:a16="http://schemas.microsoft.com/office/drawing/2014/main" val="1138246849"/>
                    </a:ext>
                  </a:extLst>
                </a:gridCol>
                <a:gridCol w="2678144">
                  <a:extLst>
                    <a:ext uri="{9D8B030D-6E8A-4147-A177-3AD203B41FA5}">
                      <a16:colId xmlns:a16="http://schemas.microsoft.com/office/drawing/2014/main" val="3514725940"/>
                    </a:ext>
                  </a:extLst>
                </a:gridCol>
                <a:gridCol w="2676538">
                  <a:extLst>
                    <a:ext uri="{9D8B030D-6E8A-4147-A177-3AD203B41FA5}">
                      <a16:colId xmlns:a16="http://schemas.microsoft.com/office/drawing/2014/main" val="971584929"/>
                    </a:ext>
                  </a:extLst>
                </a:gridCol>
              </a:tblGrid>
              <a:tr h="502110">
                <a:tc>
                  <a:txBody>
                    <a:bodyPr/>
                    <a:lstStyle/>
                    <a:p>
                      <a:pPr>
                        <a:tabLst>
                          <a:tab pos="180340" algn="l"/>
                        </a:tabLs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Antall</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Prosent</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543282384"/>
                  </a:ext>
                </a:extLst>
              </a:tr>
              <a:tr h="502110">
                <a:tc>
                  <a:txBody>
                    <a:bodyPr/>
                    <a:lstStyle/>
                    <a:p>
                      <a:pPr algn="just">
                        <a:spcBef>
                          <a:spcPts val="100"/>
                        </a:spcBef>
                        <a:spcAft>
                          <a:spcPts val="0"/>
                        </a:spcAft>
                        <a:tabLst>
                          <a:tab pos="180340" algn="l"/>
                          <a:tab pos="457200" algn="l"/>
                        </a:tabLst>
                      </a:pPr>
                      <a:r>
                        <a:rPr lang="nb-NO" sz="1800" dirty="0">
                          <a:effectLst/>
                        </a:rPr>
                        <a:t>Ja</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dirty="0">
                          <a:effectLst/>
                        </a:rPr>
                        <a:t>56</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18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792475927"/>
                  </a:ext>
                </a:extLst>
              </a:tr>
              <a:tr h="502110">
                <a:tc>
                  <a:txBody>
                    <a:bodyPr/>
                    <a:lstStyle/>
                    <a:p>
                      <a:pPr algn="just">
                        <a:spcBef>
                          <a:spcPts val="100"/>
                        </a:spcBef>
                        <a:spcAft>
                          <a:spcPts val="0"/>
                        </a:spcAft>
                        <a:tabLst>
                          <a:tab pos="180340" algn="l"/>
                          <a:tab pos="457200" algn="l"/>
                        </a:tabLst>
                      </a:pPr>
                      <a:r>
                        <a:rPr lang="nb-NO" sz="1800">
                          <a:effectLst/>
                        </a:rPr>
                        <a:t>Nei</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149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48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934655998"/>
                  </a:ext>
                </a:extLst>
              </a:tr>
              <a:tr h="502110">
                <a:tc>
                  <a:txBody>
                    <a:bodyPr/>
                    <a:lstStyle/>
                    <a:p>
                      <a:pPr algn="just">
                        <a:spcBef>
                          <a:spcPts val="100"/>
                        </a:spcBef>
                        <a:spcAft>
                          <a:spcPts val="0"/>
                        </a:spcAft>
                        <a:tabLst>
                          <a:tab pos="180340" algn="l"/>
                          <a:tab pos="457200" algn="l"/>
                        </a:tabLst>
                      </a:pPr>
                      <a:r>
                        <a:rPr lang="nb-NO" sz="1800" dirty="0">
                          <a:effectLst/>
                        </a:rPr>
                        <a:t>Vet ikke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88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28</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56834331"/>
                  </a:ext>
                </a:extLst>
              </a:tr>
              <a:tr h="502110">
                <a:tc>
                  <a:txBody>
                    <a:bodyPr/>
                    <a:lstStyle/>
                    <a:p>
                      <a:pPr algn="just">
                        <a:spcBef>
                          <a:spcPts val="100"/>
                        </a:spcBef>
                        <a:spcAft>
                          <a:spcPts val="0"/>
                        </a:spcAft>
                        <a:tabLst>
                          <a:tab pos="180340" algn="l"/>
                          <a:tab pos="457200" algn="l"/>
                        </a:tabLst>
                      </a:pPr>
                      <a:r>
                        <a:rPr lang="nb-NO" sz="1800" dirty="0">
                          <a:effectLst/>
                        </a:rPr>
                        <a:t>Ikke svart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17</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a:effectLst/>
                        </a:rPr>
                        <a:t>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8810298"/>
                  </a:ext>
                </a:extLst>
              </a:tr>
              <a:tr h="502110">
                <a:tc>
                  <a:txBody>
                    <a:bodyPr/>
                    <a:lstStyle/>
                    <a:p>
                      <a:pPr algn="just">
                        <a:spcBef>
                          <a:spcPts val="100"/>
                        </a:spcBef>
                        <a:spcAft>
                          <a:spcPts val="0"/>
                        </a:spcAft>
                        <a:tabLst>
                          <a:tab pos="180340" algn="l"/>
                          <a:tab pos="457200" algn="l"/>
                        </a:tabLst>
                      </a:pPr>
                      <a:r>
                        <a:rPr lang="nb-NO" sz="1800" dirty="0">
                          <a:effectLst/>
                        </a:rPr>
                        <a:t>Totalt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dirty="0">
                          <a:effectLst/>
                        </a:rPr>
                        <a:t>310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800" dirty="0">
                          <a:effectLst/>
                        </a:rPr>
                        <a:t>100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869310718"/>
                  </a:ext>
                </a:extLst>
              </a:tr>
            </a:tbl>
          </a:graphicData>
        </a:graphic>
      </p:graphicFrame>
      <p:sp>
        <p:nvSpPr>
          <p:cNvPr id="4" name="Slide Number Placeholder 3">
            <a:extLst>
              <a:ext uri="{FF2B5EF4-FFF2-40B4-BE49-F238E27FC236}">
                <a16:creationId xmlns:a16="http://schemas.microsoft.com/office/drawing/2014/main" id="{06A44389-BD99-4BD5-9E4E-958A082DA0D7}"/>
              </a:ext>
            </a:extLst>
          </p:cNvPr>
          <p:cNvSpPr>
            <a:spLocks noGrp="1"/>
          </p:cNvSpPr>
          <p:nvPr>
            <p:ph type="sldNum" sz="quarter" idx="12"/>
          </p:nvPr>
        </p:nvSpPr>
        <p:spPr>
          <a:xfrm>
            <a:off x="459087" y="6255782"/>
            <a:ext cx="308812" cy="184666"/>
          </a:xfrm>
          <a:prstGeom prst="rect">
            <a:avLst/>
          </a:prstGeom>
        </p:spPr>
        <p:txBody>
          <a:bodyPr vert="horz" lIns="0" tIns="0" rIns="0" bIns="0" rtlCol="0" anchor="ctr">
            <a:normAutofit/>
          </a:bodyPr>
          <a:lstStyle>
            <a:defPPr>
              <a:defRPr lang="nb-NO"/>
            </a:defPPr>
            <a:lvl1pPr marL="0" algn="l" defTabSz="914263" rtl="0" eaLnBrk="1" latinLnBrk="0" hangingPunct="1">
              <a:defRPr sz="1200" kern="1200">
                <a:solidFill>
                  <a:schemeClr val="tx2"/>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fld id="{5751DFAA-887F-4071-8EAD-E8CA316FCF06}" type="slidenum">
              <a:rPr lang="nb-NO" smtClean="0"/>
              <a:pPr/>
              <a:t>21</a:t>
            </a:fld>
            <a:endParaRPr lang="nb-NO"/>
          </a:p>
        </p:txBody>
      </p:sp>
      <p:sp>
        <p:nvSpPr>
          <p:cNvPr id="6" name="TextBox 5">
            <a:extLst>
              <a:ext uri="{FF2B5EF4-FFF2-40B4-BE49-F238E27FC236}">
                <a16:creationId xmlns:a16="http://schemas.microsoft.com/office/drawing/2014/main" id="{B18FBEC2-4F1F-4737-A4E7-C7DF783AC8FA}"/>
              </a:ext>
            </a:extLst>
          </p:cNvPr>
          <p:cNvSpPr txBox="1"/>
          <p:nvPr/>
        </p:nvSpPr>
        <p:spPr>
          <a:xfrm>
            <a:off x="733225" y="4541214"/>
            <a:ext cx="8097120" cy="1777410"/>
          </a:xfrm>
          <a:prstGeom prst="rect">
            <a:avLst/>
          </a:prstGeom>
          <a:noFill/>
        </p:spPr>
        <p:txBody>
          <a:bodyPr wrap="square" rtlCol="0">
            <a:spAutoFit/>
          </a:bodyPr>
          <a:lstStyle/>
          <a:p>
            <a:r>
              <a:rPr lang="nb-NO" sz="2400" dirty="0"/>
              <a:t>Det er altså 18 prosent av kommunene som har planer om å ansette personer med erfaringskompetanse/brukererfaring blant de som ikke har det i dag. Nærmere halvparten (48 prosent) har ikke slike planer</a:t>
            </a:r>
            <a:r>
              <a:rPr lang="nb-NO" dirty="0"/>
              <a:t>.    </a:t>
            </a:r>
            <a:endParaRPr lang="en-GB" dirty="0"/>
          </a:p>
          <a:p>
            <a:endParaRPr lang="en-GB" sz="1350" dirty="0"/>
          </a:p>
        </p:txBody>
      </p:sp>
      <p:sp>
        <p:nvSpPr>
          <p:cNvPr id="7" name="TextBox 6">
            <a:extLst>
              <a:ext uri="{FF2B5EF4-FFF2-40B4-BE49-F238E27FC236}">
                <a16:creationId xmlns:a16="http://schemas.microsoft.com/office/drawing/2014/main" id="{20BBD93B-E06B-4BE1-8826-7F1D8A536B3F}"/>
              </a:ext>
            </a:extLst>
          </p:cNvPr>
          <p:cNvSpPr txBox="1"/>
          <p:nvPr/>
        </p:nvSpPr>
        <p:spPr>
          <a:xfrm>
            <a:off x="5148064" y="5932616"/>
            <a:ext cx="3801506" cy="830997"/>
          </a:xfrm>
          <a:prstGeom prst="rect">
            <a:avLst/>
          </a:prstGeom>
          <a:noFill/>
        </p:spPr>
        <p:txBody>
          <a:bodyPr wrap="square" rtlCol="0">
            <a:spAutoFit/>
          </a:bodyPr>
          <a:lstStyle/>
          <a:p>
            <a:r>
              <a:rPr lang="nb-NO" sz="2400" dirty="0"/>
              <a:t>(</a:t>
            </a:r>
            <a:r>
              <a:rPr lang="nb-NO" sz="2400" dirty="0" err="1"/>
              <a:t>Osborg</a:t>
            </a:r>
            <a:r>
              <a:rPr lang="nb-NO" sz="2400" dirty="0"/>
              <a:t> &amp; </a:t>
            </a:r>
            <a:r>
              <a:rPr lang="nb-NO" sz="2400" dirty="0" err="1"/>
              <a:t>Åndanes</a:t>
            </a:r>
            <a:r>
              <a:rPr lang="nb-NO" sz="2400" dirty="0"/>
              <a:t>, 2019</a:t>
            </a:r>
          </a:p>
          <a:p>
            <a:r>
              <a:rPr lang="nb-NO" sz="2400"/>
              <a:t>IS-24/8)</a:t>
            </a:r>
            <a:endParaRPr lang="nb-NO" sz="2400" dirty="0"/>
          </a:p>
        </p:txBody>
      </p:sp>
    </p:spTree>
    <p:extLst>
      <p:ext uri="{BB962C8B-B14F-4D97-AF65-F5344CB8AC3E}">
        <p14:creationId xmlns:p14="http://schemas.microsoft.com/office/powerpoint/2010/main" val="32663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05DF6-1FB9-4A10-B135-E7386252FAD1}"/>
              </a:ext>
            </a:extLst>
          </p:cNvPr>
          <p:cNvSpPr>
            <a:spLocks noGrp="1"/>
          </p:cNvSpPr>
          <p:nvPr>
            <p:ph type="title"/>
          </p:nvPr>
        </p:nvSpPr>
        <p:spPr/>
        <p:txBody>
          <a:bodyPr/>
          <a:lstStyle/>
          <a:p>
            <a:r>
              <a:rPr lang="nb-NO" dirty="0"/>
              <a:t>Erfaringskonsulenter og KBT</a:t>
            </a:r>
          </a:p>
        </p:txBody>
      </p:sp>
      <p:sp>
        <p:nvSpPr>
          <p:cNvPr id="3" name="Plassholder for innhold 2">
            <a:extLst>
              <a:ext uri="{FF2B5EF4-FFF2-40B4-BE49-F238E27FC236}">
                <a16:creationId xmlns:a16="http://schemas.microsoft.com/office/drawing/2014/main" id="{4DD9AF98-FFA3-4A53-8EFC-427C57FFFCCD}"/>
              </a:ext>
            </a:extLst>
          </p:cNvPr>
          <p:cNvSpPr>
            <a:spLocks noGrp="1"/>
          </p:cNvSpPr>
          <p:nvPr>
            <p:ph idx="1"/>
          </p:nvPr>
        </p:nvSpPr>
        <p:spPr>
          <a:xfrm>
            <a:off x="457200" y="1196752"/>
            <a:ext cx="8579296" cy="5040560"/>
          </a:xfrm>
        </p:spPr>
        <p:txBody>
          <a:bodyPr/>
          <a:lstStyle/>
          <a:p>
            <a:r>
              <a:rPr lang="nb-NO" sz="2200" dirty="0"/>
              <a:t>KBT har arbeidet siden 2013 aktivt for å tilrettelegge og veilede erfaringskonsulenter, gruppeveiledning en gang per måned.</a:t>
            </a:r>
          </a:p>
          <a:p>
            <a:r>
              <a:rPr lang="nb-NO" sz="2200" dirty="0"/>
              <a:t>Kurs for erfaringskonsulenter og arbeidsgivere årlig siden 2016</a:t>
            </a:r>
          </a:p>
          <a:p>
            <a:r>
              <a:rPr lang="nb-NO" sz="2200" dirty="0"/>
              <a:t>Erfaringskonsulent prosjekt i ambulant team (St. Olav) start 2013 avsluttet 2016</a:t>
            </a:r>
          </a:p>
          <a:p>
            <a:r>
              <a:rPr lang="nb-NO" sz="2200" dirty="0"/>
              <a:t>Erfaringskonsulentprosjekt i kommunal virksomhet (Trondheim) pågående, 6 erfaringskonsulenter tilknyttet KBT gjennom dette</a:t>
            </a:r>
          </a:p>
          <a:p>
            <a:r>
              <a:rPr lang="nb-NO" sz="2200" dirty="0"/>
              <a:t>Gjennomført eget evalueringsprosjekt for EK i ambulante team</a:t>
            </a:r>
          </a:p>
          <a:p>
            <a:r>
              <a:rPr lang="nb-NO" sz="2200" dirty="0"/>
              <a:t>Har gjort litteraturgjennomgang vedr. forskning, sist i 2018</a:t>
            </a:r>
          </a:p>
          <a:p>
            <a:r>
              <a:rPr lang="nb-NO" sz="2200" dirty="0"/>
              <a:t>Forskningssamarbeid med </a:t>
            </a:r>
            <a:r>
              <a:rPr lang="nb-NO" sz="2200" dirty="0" err="1"/>
              <a:t>McMaster</a:t>
            </a:r>
            <a:r>
              <a:rPr lang="nb-NO" sz="2200" dirty="0"/>
              <a:t> </a:t>
            </a:r>
            <a:r>
              <a:rPr lang="nb-NO" sz="2200" dirty="0" err="1"/>
              <a:t>University</a:t>
            </a:r>
            <a:r>
              <a:rPr lang="nb-NO" sz="2200" dirty="0"/>
              <a:t> vedr. integrasjon av erfaringskonsulenter i kliniske team med flere publikasjoner</a:t>
            </a:r>
          </a:p>
          <a:p>
            <a:endParaRPr lang="nb-NO" dirty="0"/>
          </a:p>
        </p:txBody>
      </p:sp>
    </p:spTree>
    <p:extLst>
      <p:ext uri="{BB962C8B-B14F-4D97-AF65-F5344CB8AC3E}">
        <p14:creationId xmlns:p14="http://schemas.microsoft.com/office/powerpoint/2010/main" val="348753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BDC543-493F-4A3B-A0CE-C7CC279C69BA}"/>
              </a:ext>
            </a:extLst>
          </p:cNvPr>
          <p:cNvSpPr>
            <a:spLocks noGrp="1"/>
          </p:cNvSpPr>
          <p:nvPr>
            <p:ph type="title"/>
          </p:nvPr>
        </p:nvSpPr>
        <p:spPr/>
        <p:txBody>
          <a:bodyPr>
            <a:normAutofit fontScale="90000"/>
          </a:bodyPr>
          <a:lstStyle/>
          <a:p>
            <a:r>
              <a:rPr lang="nb-NO" dirty="0"/>
              <a:t>Internasjonalt  er tre modeller</a:t>
            </a:r>
          </a:p>
        </p:txBody>
      </p:sp>
      <p:sp>
        <p:nvSpPr>
          <p:cNvPr id="4" name="Ellipse 3">
            <a:extLst>
              <a:ext uri="{FF2B5EF4-FFF2-40B4-BE49-F238E27FC236}">
                <a16:creationId xmlns:a16="http://schemas.microsoft.com/office/drawing/2014/main" id="{59046B55-DC46-4ED2-A919-3327F2A6AF4B}"/>
              </a:ext>
            </a:extLst>
          </p:cNvPr>
          <p:cNvSpPr/>
          <p:nvPr/>
        </p:nvSpPr>
        <p:spPr>
          <a:xfrm>
            <a:off x="611560" y="1484784"/>
            <a:ext cx="2952328"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Erfaringskonsulent ansatt direkte i tjenesten</a:t>
            </a:r>
          </a:p>
          <a:p>
            <a:pPr algn="ctr"/>
            <a:r>
              <a:rPr lang="nb-NO" sz="1050" dirty="0"/>
              <a:t>(Ulike modeller for integrasjon i tjenesten)</a:t>
            </a:r>
          </a:p>
        </p:txBody>
      </p:sp>
      <p:sp>
        <p:nvSpPr>
          <p:cNvPr id="5" name="Ellipse 4">
            <a:extLst>
              <a:ext uri="{FF2B5EF4-FFF2-40B4-BE49-F238E27FC236}">
                <a16:creationId xmlns:a16="http://schemas.microsoft.com/office/drawing/2014/main" id="{6590D109-AE9F-416B-8652-F3545F5CE994}"/>
              </a:ext>
            </a:extLst>
          </p:cNvPr>
          <p:cNvSpPr/>
          <p:nvPr/>
        </p:nvSpPr>
        <p:spPr>
          <a:xfrm>
            <a:off x="5076056" y="1484784"/>
            <a:ext cx="3204356" cy="3024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Erfaringskonsulent ansatt i privat ideell organisasjon og arbeider i offentlige tjenester</a:t>
            </a:r>
          </a:p>
          <a:p>
            <a:pPr algn="ctr"/>
            <a:r>
              <a:rPr lang="nb-NO" dirty="0"/>
              <a:t> </a:t>
            </a:r>
            <a:r>
              <a:rPr lang="nb-NO" sz="1050" dirty="0"/>
              <a:t>(KBT modell)  (tilsvarende ACT modell kommunalt ansatt arbeider i spesialisthelsetjenesten)</a:t>
            </a:r>
            <a:endParaRPr lang="nb-NO" dirty="0"/>
          </a:p>
        </p:txBody>
      </p:sp>
      <p:sp>
        <p:nvSpPr>
          <p:cNvPr id="6" name="Ellipse 5">
            <a:extLst>
              <a:ext uri="{FF2B5EF4-FFF2-40B4-BE49-F238E27FC236}">
                <a16:creationId xmlns:a16="http://schemas.microsoft.com/office/drawing/2014/main" id="{7E1AC9A6-B7C8-4F57-BB81-60DA55B8B194}"/>
              </a:ext>
            </a:extLst>
          </p:cNvPr>
          <p:cNvSpPr/>
          <p:nvPr/>
        </p:nvSpPr>
        <p:spPr>
          <a:xfrm>
            <a:off x="2555776" y="3717032"/>
            <a:ext cx="3204356"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Erfaringskonsulent ansatt i privat ideell organisasjon som yter tjenester på vegne av det offentlige.</a:t>
            </a:r>
          </a:p>
          <a:p>
            <a:pPr algn="ctr"/>
            <a:r>
              <a:rPr lang="nb-NO" sz="1050" dirty="0"/>
              <a:t>(KBT nye treffsted på Heimdal)</a:t>
            </a:r>
          </a:p>
        </p:txBody>
      </p:sp>
    </p:spTree>
    <p:extLst>
      <p:ext uri="{BB962C8B-B14F-4D97-AF65-F5344CB8AC3E}">
        <p14:creationId xmlns:p14="http://schemas.microsoft.com/office/powerpoint/2010/main" val="278639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fontScale="90000"/>
          </a:bodyPr>
          <a:lstStyle/>
          <a:p>
            <a:r>
              <a:rPr lang="nb-NO" dirty="0"/>
              <a:t>Eksempel på Arbeidsoppgaver</a:t>
            </a:r>
          </a:p>
        </p:txBody>
      </p:sp>
      <p:sp>
        <p:nvSpPr>
          <p:cNvPr id="6" name="Plassholder for innhold 5"/>
          <p:cNvSpPr>
            <a:spLocks noGrp="1"/>
          </p:cNvSpPr>
          <p:nvPr>
            <p:ph idx="1"/>
          </p:nvPr>
        </p:nvSpPr>
        <p:spPr>
          <a:xfrm>
            <a:off x="464080" y="1196752"/>
            <a:ext cx="8229600" cy="4824536"/>
          </a:xfrm>
        </p:spPr>
        <p:txBody>
          <a:bodyPr>
            <a:normAutofit/>
          </a:bodyPr>
          <a:lstStyle/>
          <a:p>
            <a:r>
              <a:rPr lang="nb-NO" dirty="0"/>
              <a:t>Identifisere brukere i behov for hjelp, etablere kontakt og formidle bruker videre til nødvendige hjelpeinstanser</a:t>
            </a:r>
          </a:p>
          <a:p>
            <a:r>
              <a:rPr lang="nb-NO" dirty="0"/>
              <a:t>Relasjonsarbeid, være en brobygger og bindeledd mellom brukere og helsepersonell</a:t>
            </a:r>
          </a:p>
          <a:p>
            <a:r>
              <a:rPr lang="nb-NO" dirty="0"/>
              <a:t>Veiledning, </a:t>
            </a:r>
            <a:r>
              <a:rPr lang="nb-NO" dirty="0" err="1"/>
              <a:t>Coaching</a:t>
            </a:r>
            <a:endParaRPr lang="nb-NO" dirty="0"/>
          </a:p>
          <a:p>
            <a:r>
              <a:rPr lang="nb-NO" dirty="0"/>
              <a:t>Sikre oppfølging av personer som har overlevd en overdose, eller er i særlig risiko for overdose</a:t>
            </a:r>
          </a:p>
          <a:p>
            <a:r>
              <a:rPr lang="nb-NO" dirty="0"/>
              <a:t>Traume og krisearbeid, arbeid med selvmordsproblematikk</a:t>
            </a:r>
          </a:p>
          <a:p>
            <a:r>
              <a:rPr lang="nb-NO" dirty="0"/>
              <a:t>Pårørendearbeid</a:t>
            </a:r>
          </a:p>
          <a:p>
            <a:r>
              <a:rPr lang="nb-NO" dirty="0"/>
              <a:t>Selvstendig oppsøkende/ambulerende virksomhet, også knyttet opp mot åpne russcener</a:t>
            </a:r>
          </a:p>
          <a:p>
            <a:r>
              <a:rPr lang="nb-NO" dirty="0" err="1"/>
              <a:t>Recovery</a:t>
            </a:r>
            <a:r>
              <a:rPr lang="nb-NO" dirty="0"/>
              <a:t> orientert tilnærming</a:t>
            </a:r>
          </a:p>
          <a:p>
            <a:r>
              <a:rPr lang="nb-NO" dirty="0"/>
              <a:t>Bidra til tett samarbeid med aktuelle samarbeidspartnere</a:t>
            </a:r>
          </a:p>
          <a:p>
            <a:endParaRPr lang="nb-NO" dirty="0"/>
          </a:p>
        </p:txBody>
      </p:sp>
    </p:spTree>
    <p:extLst>
      <p:ext uri="{BB962C8B-B14F-4D97-AF65-F5344CB8AC3E}">
        <p14:creationId xmlns:p14="http://schemas.microsoft.com/office/powerpoint/2010/main" val="101327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30B1-EE36-4161-9818-7759801E4262}"/>
              </a:ext>
            </a:extLst>
          </p:cNvPr>
          <p:cNvSpPr>
            <a:spLocks noGrp="1"/>
          </p:cNvSpPr>
          <p:nvPr>
            <p:ph type="title"/>
          </p:nvPr>
        </p:nvSpPr>
        <p:spPr>
          <a:xfrm>
            <a:off x="107504" y="290761"/>
            <a:ext cx="8712967" cy="850850"/>
          </a:xfrm>
        </p:spPr>
        <p:txBody>
          <a:bodyPr>
            <a:noAutofit/>
          </a:bodyPr>
          <a:lstStyle/>
          <a:p>
            <a:r>
              <a:rPr lang="nb-NO" sz="2800" dirty="0"/>
              <a:t>Rolle til personer med erfaringskompetanse/ brukererfaring i tjenester til voksne</a:t>
            </a:r>
            <a:endParaRPr lang="en-GB" sz="2800" dirty="0"/>
          </a:p>
        </p:txBody>
      </p:sp>
      <p:graphicFrame>
        <p:nvGraphicFramePr>
          <p:cNvPr id="5" name="Content Placeholder 4">
            <a:extLst>
              <a:ext uri="{FF2B5EF4-FFF2-40B4-BE49-F238E27FC236}">
                <a16:creationId xmlns:a16="http://schemas.microsoft.com/office/drawing/2014/main" id="{D4C07427-8F98-4AEC-9F2B-CA8B90B7DE18}"/>
              </a:ext>
            </a:extLst>
          </p:cNvPr>
          <p:cNvGraphicFramePr>
            <a:graphicFrameLocks noGrp="1"/>
          </p:cNvGraphicFramePr>
          <p:nvPr>
            <p:ph idx="1"/>
            <p:extLst>
              <p:ext uri="{D42A27DB-BD31-4B8C-83A1-F6EECF244321}">
                <p14:modId xmlns:p14="http://schemas.microsoft.com/office/powerpoint/2010/main" val="1743497438"/>
              </p:ext>
            </p:extLst>
          </p:nvPr>
        </p:nvGraphicFramePr>
        <p:xfrm>
          <a:off x="323527" y="1268760"/>
          <a:ext cx="8496942" cy="4521324"/>
        </p:xfrm>
        <a:graphic>
          <a:graphicData uri="http://schemas.openxmlformats.org/drawingml/2006/table">
            <a:tbl>
              <a:tblPr firstRow="1" firstCol="1" bandRow="1">
                <a:tableStyleId>{5940675A-B579-460E-94D1-54222C63F5DA}</a:tableStyleId>
              </a:tblPr>
              <a:tblGrid>
                <a:gridCol w="4909484">
                  <a:extLst>
                    <a:ext uri="{9D8B030D-6E8A-4147-A177-3AD203B41FA5}">
                      <a16:colId xmlns:a16="http://schemas.microsoft.com/office/drawing/2014/main" val="575374021"/>
                    </a:ext>
                  </a:extLst>
                </a:gridCol>
                <a:gridCol w="870908">
                  <a:extLst>
                    <a:ext uri="{9D8B030D-6E8A-4147-A177-3AD203B41FA5}">
                      <a16:colId xmlns:a16="http://schemas.microsoft.com/office/drawing/2014/main" val="3607527738"/>
                    </a:ext>
                  </a:extLst>
                </a:gridCol>
                <a:gridCol w="1969163">
                  <a:extLst>
                    <a:ext uri="{9D8B030D-6E8A-4147-A177-3AD203B41FA5}">
                      <a16:colId xmlns:a16="http://schemas.microsoft.com/office/drawing/2014/main" val="1982576375"/>
                    </a:ext>
                  </a:extLst>
                </a:gridCol>
                <a:gridCol w="747387">
                  <a:extLst>
                    <a:ext uri="{9D8B030D-6E8A-4147-A177-3AD203B41FA5}">
                      <a16:colId xmlns:a16="http://schemas.microsoft.com/office/drawing/2014/main" val="972553006"/>
                    </a:ext>
                  </a:extLst>
                </a:gridCol>
              </a:tblGrid>
              <a:tr h="1450156">
                <a:tc>
                  <a:txBody>
                    <a:bodyPr/>
                    <a:lstStyle/>
                    <a:p>
                      <a:pPr>
                        <a:tabLst>
                          <a:tab pos="180340" algn="l"/>
                        </a:tabLs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Antall</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l">
                        <a:spcBef>
                          <a:spcPts val="100"/>
                        </a:spcBef>
                        <a:spcAft>
                          <a:spcPts val="0"/>
                        </a:spcAft>
                        <a:tabLst>
                          <a:tab pos="180340" algn="l"/>
                          <a:tab pos="457200" algn="l"/>
                        </a:tabLst>
                      </a:pPr>
                      <a:r>
                        <a:rPr lang="nb-NO" sz="1600" dirty="0">
                          <a:effectLst/>
                        </a:rPr>
                        <a:t>Prosent av kommunene med ansatte med erfaringskompetanse/brukererfaring</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l">
                        <a:spcBef>
                          <a:spcPts val="100"/>
                        </a:spcBef>
                        <a:spcAft>
                          <a:spcPts val="0"/>
                        </a:spcAft>
                        <a:tabLst>
                          <a:tab pos="180340" algn="l"/>
                          <a:tab pos="457200" algn="l"/>
                        </a:tabLst>
                      </a:pPr>
                      <a:r>
                        <a:rPr lang="nb-NO" sz="1600" dirty="0">
                          <a:effectLst/>
                        </a:rPr>
                        <a:t>Prosent av alle kommuner</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812938231"/>
                  </a:ext>
                </a:extLst>
              </a:tr>
              <a:tr h="341241">
                <a:tc>
                  <a:txBody>
                    <a:bodyPr/>
                    <a:lstStyle/>
                    <a:p>
                      <a:pPr algn="just">
                        <a:spcBef>
                          <a:spcPts val="100"/>
                        </a:spcBef>
                        <a:spcAft>
                          <a:spcPts val="0"/>
                        </a:spcAft>
                        <a:tabLst>
                          <a:tab pos="180340" algn="l"/>
                          <a:tab pos="457200" algn="l"/>
                        </a:tabLst>
                      </a:pPr>
                      <a:r>
                        <a:rPr lang="nb-NO" sz="1600" dirty="0">
                          <a:effectLst/>
                        </a:rPr>
                        <a:t>Bidrar i arbeidet med enkeltbrukere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102</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91</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24</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330665947"/>
                  </a:ext>
                </a:extLst>
              </a:tr>
              <a:tr h="682481">
                <a:tc>
                  <a:txBody>
                    <a:bodyPr/>
                    <a:lstStyle/>
                    <a:p>
                      <a:pPr algn="just">
                        <a:spcBef>
                          <a:spcPts val="100"/>
                        </a:spcBef>
                        <a:spcAft>
                          <a:spcPts val="0"/>
                        </a:spcAft>
                        <a:tabLst>
                          <a:tab pos="180340" algn="l"/>
                          <a:tab pos="457200" algn="l"/>
                        </a:tabLst>
                      </a:pPr>
                      <a:r>
                        <a:rPr lang="nb-NO" sz="1600" dirty="0">
                          <a:effectLst/>
                        </a:rPr>
                        <a:t>Bidrar på systemnivå i planlegging og utvikling av tjenesten</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75</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67</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18</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8556971"/>
                  </a:ext>
                </a:extLst>
              </a:tr>
              <a:tr h="341241">
                <a:tc>
                  <a:txBody>
                    <a:bodyPr/>
                    <a:lstStyle/>
                    <a:p>
                      <a:pPr algn="just">
                        <a:spcBef>
                          <a:spcPts val="100"/>
                        </a:spcBef>
                        <a:spcAft>
                          <a:spcPts val="0"/>
                        </a:spcAft>
                        <a:tabLst>
                          <a:tab pos="180340" algn="l"/>
                          <a:tab pos="457200" algn="l"/>
                        </a:tabLst>
                      </a:pPr>
                      <a:r>
                        <a:rPr lang="nb-NO" sz="1600" dirty="0">
                          <a:effectLst/>
                        </a:rPr>
                        <a:t>Bidrar i prosjektarbeid</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59</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53</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14</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575692545"/>
                  </a:ext>
                </a:extLst>
              </a:tr>
              <a:tr h="341241">
                <a:tc>
                  <a:txBody>
                    <a:bodyPr/>
                    <a:lstStyle/>
                    <a:p>
                      <a:pPr algn="just">
                        <a:spcBef>
                          <a:spcPts val="100"/>
                        </a:spcBef>
                        <a:spcAft>
                          <a:spcPts val="0"/>
                        </a:spcAft>
                        <a:tabLst>
                          <a:tab pos="180340" algn="l"/>
                          <a:tab pos="457200" algn="l"/>
                        </a:tabLst>
                      </a:pPr>
                      <a:r>
                        <a:rPr lang="nb-NO" sz="1600" dirty="0">
                          <a:effectLst/>
                        </a:rPr>
                        <a:t>Kontakt med brukerorganisasjoner</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50</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45</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12</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52350374"/>
                  </a:ext>
                </a:extLst>
              </a:tr>
              <a:tr h="341241">
                <a:tc>
                  <a:txBody>
                    <a:bodyPr/>
                    <a:lstStyle/>
                    <a:p>
                      <a:pPr algn="just">
                        <a:spcBef>
                          <a:spcPts val="100"/>
                        </a:spcBef>
                        <a:spcAft>
                          <a:spcPts val="0"/>
                        </a:spcAft>
                        <a:tabLst>
                          <a:tab pos="180340" algn="l"/>
                          <a:tab pos="457200" algn="l"/>
                        </a:tabLst>
                      </a:pPr>
                      <a:r>
                        <a:rPr lang="nb-NO" sz="1600" dirty="0">
                          <a:effectLst/>
                        </a:rPr>
                        <a:t>Kontakt med pårørende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53</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47</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13</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04068423"/>
                  </a:ext>
                </a:extLst>
              </a:tr>
              <a:tr h="341241">
                <a:tc>
                  <a:txBody>
                    <a:bodyPr/>
                    <a:lstStyle/>
                    <a:p>
                      <a:pPr algn="just">
                        <a:spcBef>
                          <a:spcPts val="100"/>
                        </a:spcBef>
                        <a:spcAft>
                          <a:spcPts val="0"/>
                        </a:spcAft>
                        <a:tabLst>
                          <a:tab pos="180340" algn="l"/>
                          <a:tab pos="457200" algn="l"/>
                        </a:tabLst>
                      </a:pPr>
                      <a:r>
                        <a:rPr lang="nb-NO" sz="1600" dirty="0">
                          <a:effectLst/>
                        </a:rPr>
                        <a:t>Annet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25</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22</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6</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494473655"/>
                  </a:ext>
                </a:extLst>
              </a:tr>
              <a:tr h="341241">
                <a:tc>
                  <a:txBody>
                    <a:bodyPr/>
                    <a:lstStyle/>
                    <a:p>
                      <a:pPr algn="just">
                        <a:spcBef>
                          <a:spcPts val="100"/>
                        </a:spcBef>
                        <a:spcAft>
                          <a:spcPts val="0"/>
                        </a:spcAft>
                        <a:tabLst>
                          <a:tab pos="180340" algn="l"/>
                          <a:tab pos="457200" algn="l"/>
                        </a:tabLst>
                      </a:pPr>
                      <a:r>
                        <a:rPr lang="nb-NO" sz="1600" dirty="0">
                          <a:effectLst/>
                        </a:rPr>
                        <a:t>Antall kommuner med slike årsverk</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112</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a:effectLst/>
                        </a:rPr>
                        <a:t>100</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27</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979067"/>
                  </a:ext>
                </a:extLst>
              </a:tr>
              <a:tr h="341241">
                <a:tc>
                  <a:txBody>
                    <a:bodyPr/>
                    <a:lstStyle/>
                    <a:p>
                      <a:pPr algn="just">
                        <a:spcBef>
                          <a:spcPts val="100"/>
                        </a:spcBef>
                        <a:spcAft>
                          <a:spcPts val="0"/>
                        </a:spcAft>
                        <a:tabLst>
                          <a:tab pos="180340" algn="l"/>
                          <a:tab pos="457200" algn="l"/>
                        </a:tabLst>
                      </a:pPr>
                      <a:r>
                        <a:rPr lang="nb-NO" sz="1600">
                          <a:effectLst/>
                        </a:rPr>
                        <a:t>Antall kommuner totalt</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422</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r">
                        <a:tabLst>
                          <a:tab pos="180340" algn="l"/>
                        </a:tabLs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spcBef>
                          <a:spcPts val="100"/>
                        </a:spcBef>
                        <a:spcAft>
                          <a:spcPts val="0"/>
                        </a:spcAft>
                        <a:tabLst>
                          <a:tab pos="180340" algn="l"/>
                          <a:tab pos="457200" algn="l"/>
                        </a:tabLst>
                      </a:pPr>
                      <a:r>
                        <a:rPr lang="nb-NO" sz="1600" dirty="0">
                          <a:effectLst/>
                        </a:rPr>
                        <a:t>100</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63933370"/>
                  </a:ext>
                </a:extLst>
              </a:tr>
            </a:tbl>
          </a:graphicData>
        </a:graphic>
      </p:graphicFrame>
      <p:sp>
        <p:nvSpPr>
          <p:cNvPr id="4" name="Slide Number Placeholder 3">
            <a:extLst>
              <a:ext uri="{FF2B5EF4-FFF2-40B4-BE49-F238E27FC236}">
                <a16:creationId xmlns:a16="http://schemas.microsoft.com/office/drawing/2014/main" id="{3AF5E134-88E4-4D06-A3D7-FD7EC9B2E395}"/>
              </a:ext>
            </a:extLst>
          </p:cNvPr>
          <p:cNvSpPr>
            <a:spLocks noGrp="1"/>
          </p:cNvSpPr>
          <p:nvPr>
            <p:ph type="sldNum" sz="quarter" idx="12"/>
          </p:nvPr>
        </p:nvSpPr>
        <p:spPr>
          <a:xfrm>
            <a:off x="459087" y="6255782"/>
            <a:ext cx="308812" cy="184666"/>
          </a:xfrm>
          <a:prstGeom prst="rect">
            <a:avLst/>
          </a:prstGeom>
        </p:spPr>
        <p:txBody>
          <a:bodyPr vert="horz" lIns="0" tIns="0" rIns="0" bIns="0" rtlCol="0" anchor="ctr">
            <a:normAutofit/>
          </a:bodyPr>
          <a:lstStyle>
            <a:defPPr>
              <a:defRPr lang="nb-NO"/>
            </a:defPPr>
            <a:lvl1pPr marL="0" algn="l" defTabSz="914263" rtl="0" eaLnBrk="1" latinLnBrk="0" hangingPunct="1">
              <a:defRPr sz="1200" kern="1200">
                <a:solidFill>
                  <a:schemeClr val="tx2"/>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fld id="{5751DFAA-887F-4071-8EAD-E8CA316FCF06}" type="slidenum">
              <a:rPr lang="nb-NO" smtClean="0"/>
              <a:pPr/>
              <a:t>6</a:t>
            </a:fld>
            <a:endParaRPr lang="nb-NO"/>
          </a:p>
        </p:txBody>
      </p:sp>
      <p:sp>
        <p:nvSpPr>
          <p:cNvPr id="3" name="TextBox 2">
            <a:extLst>
              <a:ext uri="{FF2B5EF4-FFF2-40B4-BE49-F238E27FC236}">
                <a16:creationId xmlns:a16="http://schemas.microsoft.com/office/drawing/2014/main" id="{C9E0B28C-EE94-4BC8-B897-7CCB69F2F6EE}"/>
              </a:ext>
            </a:extLst>
          </p:cNvPr>
          <p:cNvSpPr txBox="1"/>
          <p:nvPr/>
        </p:nvSpPr>
        <p:spPr>
          <a:xfrm>
            <a:off x="5148064" y="5932616"/>
            <a:ext cx="3801506" cy="830997"/>
          </a:xfrm>
          <a:prstGeom prst="rect">
            <a:avLst/>
          </a:prstGeom>
          <a:noFill/>
        </p:spPr>
        <p:txBody>
          <a:bodyPr wrap="square" rtlCol="0">
            <a:spAutoFit/>
          </a:bodyPr>
          <a:lstStyle/>
          <a:p>
            <a:r>
              <a:rPr lang="nb-NO" sz="2400" dirty="0"/>
              <a:t>(</a:t>
            </a:r>
            <a:r>
              <a:rPr lang="nb-NO" sz="2400" dirty="0" err="1"/>
              <a:t>Osborg</a:t>
            </a:r>
            <a:r>
              <a:rPr lang="nb-NO" sz="2400" dirty="0"/>
              <a:t> &amp; </a:t>
            </a:r>
            <a:r>
              <a:rPr lang="nb-NO" sz="2400" dirty="0" err="1"/>
              <a:t>Åndanes</a:t>
            </a:r>
            <a:r>
              <a:rPr lang="nb-NO" sz="2400" dirty="0"/>
              <a:t>, 2019</a:t>
            </a:r>
          </a:p>
          <a:p>
            <a:r>
              <a:rPr lang="nb-NO" sz="2400" dirty="0"/>
              <a:t>IS-24/8)</a:t>
            </a:r>
          </a:p>
        </p:txBody>
      </p:sp>
    </p:spTree>
    <p:extLst>
      <p:ext uri="{BB962C8B-B14F-4D97-AF65-F5344CB8AC3E}">
        <p14:creationId xmlns:p14="http://schemas.microsoft.com/office/powerpoint/2010/main" val="287531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692696"/>
            <a:ext cx="8424936" cy="1008112"/>
          </a:xfrm>
        </p:spPr>
        <p:txBody>
          <a:bodyPr>
            <a:normAutofit fontScale="90000"/>
          </a:bodyPr>
          <a:lstStyle/>
          <a:p>
            <a:r>
              <a:rPr lang="nb-NO" sz="3600" b="1" dirty="0"/>
              <a:t>Forskning viser at erfaringskonsulenter kan påvirke: </a:t>
            </a:r>
          </a:p>
        </p:txBody>
      </p:sp>
      <p:sp>
        <p:nvSpPr>
          <p:cNvPr id="3" name="Plassholder for innhold 2"/>
          <p:cNvSpPr>
            <a:spLocks noGrp="1"/>
          </p:cNvSpPr>
          <p:nvPr>
            <p:ph idx="1"/>
          </p:nvPr>
        </p:nvSpPr>
        <p:spPr>
          <a:xfrm>
            <a:off x="673720" y="1988840"/>
            <a:ext cx="8003108" cy="3816424"/>
          </a:xfrm>
        </p:spPr>
        <p:txBody>
          <a:bodyPr>
            <a:noAutofit/>
          </a:bodyPr>
          <a:lstStyle/>
          <a:p>
            <a:pPr marL="457200" indent="-457200">
              <a:buAutoNum type="arabicPeriod"/>
            </a:pPr>
            <a:r>
              <a:rPr lang="nb-NO" sz="2800" dirty="0"/>
              <a:t>Antallet innleggelser</a:t>
            </a:r>
          </a:p>
          <a:p>
            <a:pPr marL="457200" indent="-457200">
              <a:buAutoNum type="arabicPeriod"/>
            </a:pPr>
            <a:r>
              <a:rPr lang="nb-NO" sz="2800" dirty="0"/>
              <a:t>Opplevelse av myndiggjøring</a:t>
            </a:r>
          </a:p>
          <a:p>
            <a:pPr marL="457200" indent="-457200">
              <a:buAutoNum type="arabicPeriod"/>
            </a:pPr>
            <a:r>
              <a:rPr lang="nb-NO" sz="2800" dirty="0"/>
              <a:t>Sosial støtte og sosial funksjon </a:t>
            </a:r>
          </a:p>
          <a:p>
            <a:pPr marL="457200" indent="-457200">
              <a:buAutoNum type="arabicPeriod"/>
            </a:pPr>
            <a:r>
              <a:rPr lang="nb-NO" sz="2800" dirty="0"/>
              <a:t>Opplevelse av stigmatisering</a:t>
            </a:r>
          </a:p>
          <a:p>
            <a:pPr marL="457200" indent="-457200">
              <a:buAutoNum type="arabicPeriod"/>
            </a:pPr>
            <a:r>
              <a:rPr lang="nb-NO" sz="2800" dirty="0"/>
              <a:t>Styrking av håp </a:t>
            </a:r>
          </a:p>
          <a:p>
            <a:pPr marL="457200" indent="-457200">
              <a:buAutoNum type="arabicPeriod"/>
            </a:pPr>
            <a:r>
              <a:rPr lang="nb-NO" sz="2800" dirty="0"/>
              <a:t>Praktisk hjelp </a:t>
            </a:r>
          </a:p>
          <a:p>
            <a:pPr marL="457200" indent="-457200">
              <a:buAutoNum type="arabicPeriod"/>
            </a:pPr>
            <a:r>
              <a:rPr lang="nb-NO" sz="2800" dirty="0"/>
              <a:t>Bidra til kultur og holdningsendringer </a:t>
            </a:r>
          </a:p>
          <a:p>
            <a:pPr marL="0" indent="0">
              <a:buNone/>
            </a:pPr>
            <a:r>
              <a:rPr lang="nb-NO" sz="2800" dirty="0"/>
              <a:t>				(Repper &amp; Carter 2011)</a:t>
            </a:r>
          </a:p>
          <a:p>
            <a:endParaRPr lang="nb-NO" sz="2400" dirty="0"/>
          </a:p>
        </p:txBody>
      </p:sp>
    </p:spTree>
    <p:extLst>
      <p:ext uri="{BB962C8B-B14F-4D97-AF65-F5344CB8AC3E}">
        <p14:creationId xmlns:p14="http://schemas.microsoft.com/office/powerpoint/2010/main" val="420890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4" y="404664"/>
            <a:ext cx="8075116" cy="1118518"/>
          </a:xfrm>
        </p:spPr>
        <p:txBody>
          <a:bodyPr>
            <a:normAutofit fontScale="90000"/>
          </a:bodyPr>
          <a:lstStyle/>
          <a:p>
            <a:r>
              <a:rPr lang="nb-NO" sz="3200" b="1" dirty="0"/>
              <a:t>Ulike erfaringer hos erfaringskonsulentene</a:t>
            </a:r>
            <a:br>
              <a:rPr lang="nb-NO" sz="3200" b="1" dirty="0"/>
            </a:br>
            <a:r>
              <a:rPr lang="nb-NO" sz="1600" b="1" dirty="0">
                <a:solidFill>
                  <a:schemeClr val="tx1"/>
                </a:solidFill>
              </a:rPr>
              <a:t>		</a:t>
            </a:r>
            <a:r>
              <a:rPr lang="nb-NO" sz="1600" dirty="0">
                <a:solidFill>
                  <a:schemeClr val="tx1"/>
                </a:solidFill>
              </a:rPr>
              <a:t>	(Walker &amp; Bryant, 2013)</a:t>
            </a:r>
            <a:r>
              <a:rPr lang="nb-NO" sz="1600" b="1" dirty="0">
                <a:solidFill>
                  <a:schemeClr val="tx1"/>
                </a:solidFill>
              </a:rPr>
              <a:t>			</a:t>
            </a:r>
            <a:endParaRPr lang="nb-NO" b="1" dirty="0"/>
          </a:p>
        </p:txBody>
      </p:sp>
      <p:sp>
        <p:nvSpPr>
          <p:cNvPr id="3" name="Plassholder for innhold 2"/>
          <p:cNvSpPr>
            <a:spLocks noGrp="1"/>
          </p:cNvSpPr>
          <p:nvPr>
            <p:ph sz="half" idx="1"/>
          </p:nvPr>
        </p:nvSpPr>
        <p:spPr>
          <a:xfrm>
            <a:off x="827584" y="1556792"/>
            <a:ext cx="3816424" cy="4392488"/>
          </a:xfrm>
          <a:ln>
            <a:solidFill>
              <a:schemeClr val="accent2"/>
            </a:solidFill>
          </a:ln>
        </p:spPr>
        <p:txBody>
          <a:bodyPr>
            <a:noAutofit/>
          </a:bodyPr>
          <a:lstStyle/>
          <a:p>
            <a:pPr marL="0" indent="0">
              <a:buNone/>
            </a:pPr>
            <a:r>
              <a:rPr lang="nb-NO" sz="2400" u="sng" dirty="0">
                <a:solidFill>
                  <a:schemeClr val="accent2"/>
                </a:solidFill>
              </a:rPr>
              <a:t>Gode erfaringer:</a:t>
            </a:r>
          </a:p>
          <a:p>
            <a:endParaRPr lang="nb-NO" sz="2400" dirty="0"/>
          </a:p>
          <a:p>
            <a:r>
              <a:rPr lang="nb-NO" sz="2400" dirty="0"/>
              <a:t>Økt livskvalitet og selvtillit</a:t>
            </a:r>
          </a:p>
          <a:p>
            <a:pPr marL="64008" indent="0">
              <a:buNone/>
            </a:pPr>
            <a:endParaRPr lang="nb-NO" sz="2400" dirty="0"/>
          </a:p>
          <a:p>
            <a:r>
              <a:rPr lang="nb-NO" sz="2400" dirty="0"/>
              <a:t>Gode relasjoner til ansatte</a:t>
            </a:r>
          </a:p>
          <a:p>
            <a:pPr marL="0" indent="0">
              <a:buNone/>
            </a:pPr>
            <a:endParaRPr lang="nb-NO" sz="2400" dirty="0"/>
          </a:p>
          <a:p>
            <a:r>
              <a:rPr lang="nb-NO" sz="2400" dirty="0"/>
              <a:t>Styrkede sosiale nettverk</a:t>
            </a:r>
          </a:p>
          <a:p>
            <a:pPr marL="0" indent="0">
              <a:buNone/>
            </a:pPr>
            <a:endParaRPr lang="nb-NO" sz="2400" dirty="0"/>
          </a:p>
        </p:txBody>
      </p:sp>
      <p:sp>
        <p:nvSpPr>
          <p:cNvPr id="4" name="Plassholder for innhold 3"/>
          <p:cNvSpPr>
            <a:spLocks noGrp="1"/>
          </p:cNvSpPr>
          <p:nvPr>
            <p:ph sz="half" idx="2"/>
          </p:nvPr>
        </p:nvSpPr>
        <p:spPr>
          <a:xfrm>
            <a:off x="4860032" y="1556792"/>
            <a:ext cx="4042668" cy="4392488"/>
          </a:xfrm>
          <a:ln>
            <a:solidFill>
              <a:schemeClr val="accent2"/>
            </a:solidFill>
          </a:ln>
        </p:spPr>
        <p:txBody>
          <a:bodyPr>
            <a:normAutofit/>
          </a:bodyPr>
          <a:lstStyle/>
          <a:p>
            <a:pPr marL="0" indent="0">
              <a:buNone/>
            </a:pPr>
            <a:r>
              <a:rPr lang="nb-NO" sz="2400" u="sng" dirty="0">
                <a:solidFill>
                  <a:schemeClr val="accent2"/>
                </a:solidFill>
              </a:rPr>
              <a:t>Dårlige erfaringer:</a:t>
            </a:r>
          </a:p>
          <a:p>
            <a:endParaRPr lang="nb-NO" sz="2400" dirty="0"/>
          </a:p>
          <a:p>
            <a:r>
              <a:rPr lang="nb-NO" sz="2400" dirty="0"/>
              <a:t>Å bli behandlet som pasienter</a:t>
            </a:r>
          </a:p>
          <a:p>
            <a:endParaRPr lang="nb-NO" sz="2400" dirty="0"/>
          </a:p>
          <a:p>
            <a:r>
              <a:rPr lang="nb-NO" sz="2400" dirty="0"/>
              <a:t>Diskriminering og fordommer fra ansatte</a:t>
            </a:r>
          </a:p>
          <a:p>
            <a:endParaRPr lang="nb-NO" sz="2400" dirty="0"/>
          </a:p>
          <a:p>
            <a:r>
              <a:rPr lang="nb-NO" sz="2400" dirty="0"/>
              <a:t>Å bli utelatt fra sosiale sammenhenger.</a:t>
            </a:r>
          </a:p>
        </p:txBody>
      </p:sp>
    </p:spTree>
    <p:extLst>
      <p:ext uri="{BB962C8B-B14F-4D97-AF65-F5344CB8AC3E}">
        <p14:creationId xmlns:p14="http://schemas.microsoft.com/office/powerpoint/2010/main" val="254873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404664"/>
            <a:ext cx="8064896" cy="1008112"/>
          </a:xfrm>
        </p:spPr>
        <p:txBody>
          <a:bodyPr>
            <a:noAutofit/>
          </a:bodyPr>
          <a:lstStyle/>
          <a:p>
            <a:r>
              <a:rPr lang="nb-NO" sz="3200" b="1" dirty="0"/>
              <a:t>Forskjeller mellom EK og fagpersoner</a:t>
            </a:r>
            <a:br>
              <a:rPr lang="nb-NO" sz="3200" b="1" dirty="0"/>
            </a:br>
            <a:r>
              <a:rPr lang="nb-NO" sz="1050" dirty="0">
                <a:solidFill>
                  <a:schemeClr val="tx1"/>
                </a:solidFill>
              </a:rPr>
              <a:t>(Davidson </a:t>
            </a:r>
            <a:r>
              <a:rPr lang="nb-NO" sz="1050" i="1" dirty="0">
                <a:solidFill>
                  <a:schemeClr val="tx1"/>
                </a:solidFill>
              </a:rPr>
              <a:t>et al. 2012; </a:t>
            </a:r>
            <a:r>
              <a:rPr lang="nb-NO" sz="1050" dirty="0">
                <a:solidFill>
                  <a:schemeClr val="tx1"/>
                </a:solidFill>
              </a:rPr>
              <a:t>Douglas </a:t>
            </a:r>
            <a:r>
              <a:rPr lang="nb-NO" sz="1050" i="1" dirty="0">
                <a:solidFill>
                  <a:schemeClr val="tx1"/>
                </a:solidFill>
              </a:rPr>
              <a:t>et. al. </a:t>
            </a:r>
            <a:r>
              <a:rPr lang="nb-NO" sz="1050" dirty="0">
                <a:solidFill>
                  <a:schemeClr val="tx1"/>
                </a:solidFill>
              </a:rPr>
              <a:t>2012; Repper &amp; Carter, 2011).</a:t>
            </a:r>
            <a:endParaRPr lang="nb-NO" sz="3200" dirty="0">
              <a:solidFill>
                <a:schemeClr val="tx1"/>
              </a:solidFill>
            </a:endParaRPr>
          </a:p>
        </p:txBody>
      </p:sp>
      <p:sp>
        <p:nvSpPr>
          <p:cNvPr id="3" name="Plassholder for innhold 2"/>
          <p:cNvSpPr>
            <a:spLocks noGrp="1"/>
          </p:cNvSpPr>
          <p:nvPr>
            <p:ph idx="1"/>
          </p:nvPr>
        </p:nvSpPr>
        <p:spPr>
          <a:xfrm>
            <a:off x="611560" y="1700808"/>
            <a:ext cx="8075116" cy="3590404"/>
          </a:xfrm>
        </p:spPr>
        <p:txBody>
          <a:bodyPr>
            <a:noAutofit/>
          </a:bodyPr>
          <a:lstStyle/>
          <a:p>
            <a:r>
              <a:rPr lang="nb-NO" sz="2400" dirty="0"/>
              <a:t>EK kan lettere enn fagfolk forholde seg til problematikken, hjelpen blir mer autentisk og empatien oppleves som mer ekte. </a:t>
            </a:r>
          </a:p>
          <a:p>
            <a:endParaRPr lang="nb-NO" sz="2400" dirty="0"/>
          </a:p>
          <a:p>
            <a:r>
              <a:rPr lang="nb-NO" sz="2400" dirty="0"/>
              <a:t>EK har større innsikt og kompetanse i forhold til hva som er sentralt, enn en «profesjonell fagperson» </a:t>
            </a:r>
          </a:p>
          <a:p>
            <a:endParaRPr lang="nb-NO" sz="2400" dirty="0"/>
          </a:p>
          <a:p>
            <a:r>
              <a:rPr lang="nb-NO" sz="2400" dirty="0"/>
              <a:t>EK kan bidra med sin unike erfaring og tilføre noe nytt i tjenestene som beriker livene til de som søker hjelp, og bidra til inspirasjon og utvide kompetanse og forståelse for fagpersoner. </a:t>
            </a:r>
          </a:p>
        </p:txBody>
      </p:sp>
    </p:spTree>
    <p:extLst>
      <p:ext uri="{BB962C8B-B14F-4D97-AF65-F5344CB8AC3E}">
        <p14:creationId xmlns:p14="http://schemas.microsoft.com/office/powerpoint/2010/main" val="3170375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_mal_43">
  <a:themeElements>
    <a:clrScheme name="KBT">
      <a:dk1>
        <a:sysClr val="windowText" lastClr="000000"/>
      </a:dk1>
      <a:lt1>
        <a:srgbClr val="000000"/>
      </a:lt1>
      <a:dk2>
        <a:srgbClr val="E6E6E6"/>
      </a:dk2>
      <a:lt2>
        <a:srgbClr val="FFFFFF"/>
      </a:lt2>
      <a:accent1>
        <a:srgbClr val="E66836"/>
      </a:accent1>
      <a:accent2>
        <a:srgbClr val="A14123"/>
      </a:accent2>
      <a:accent3>
        <a:srgbClr val="E29E86"/>
      </a:accent3>
      <a:accent4>
        <a:srgbClr val="ECBEAE"/>
      </a:accent4>
      <a:accent5>
        <a:srgbClr val="BB4617"/>
      </a:accent5>
      <a:accent6>
        <a:srgbClr val="682A16"/>
      </a:accent6>
      <a:hlink>
        <a:srgbClr val="002676"/>
      </a:hlink>
      <a:folHlink>
        <a:srgbClr val="4B98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ivlig">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Powerpoint_mal_43</Template>
  <TotalTime>54</TotalTime>
  <Words>2353</Words>
  <Application>Microsoft Office PowerPoint</Application>
  <PresentationFormat>Skjermfremvisning (4:3)</PresentationFormat>
  <Paragraphs>247</Paragraphs>
  <Slides>21</Slides>
  <Notes>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21</vt:i4>
      </vt:variant>
    </vt:vector>
  </HeadingPairs>
  <TitlesOfParts>
    <vt:vector size="28" baseType="lpstr">
      <vt:lpstr>Malgun Gothic</vt:lpstr>
      <vt:lpstr>Calibri</vt:lpstr>
      <vt:lpstr>Tahoma</vt:lpstr>
      <vt:lpstr>Times New Roman</vt:lpstr>
      <vt:lpstr>Wingdings</vt:lpstr>
      <vt:lpstr>Wingdings 2</vt:lpstr>
      <vt:lpstr>Powerpoint_mal_43</vt:lpstr>
      <vt:lpstr>Utfordringer knyttet til bruk av erfaringskonsulenter og arbeidsgiver  dilemma ved å involvere brukerstemmene i tilsetting og tjenesteutvikling</vt:lpstr>
      <vt:lpstr>   Kompetansesenter for  Brukererfaring  og Tjenesteutvikling   </vt:lpstr>
      <vt:lpstr>Erfaringskonsulenter og KBT</vt:lpstr>
      <vt:lpstr>Internasjonalt  er tre modeller</vt:lpstr>
      <vt:lpstr>Eksempel på Arbeidsoppgaver</vt:lpstr>
      <vt:lpstr>Rolle til personer med erfaringskompetanse/ brukererfaring i tjenester til voksne</vt:lpstr>
      <vt:lpstr>Forskning viser at erfaringskonsulenter kan påvirke: </vt:lpstr>
      <vt:lpstr>Ulike erfaringer hos erfaringskonsulentene    (Walker &amp; Bryant, 2013)   </vt:lpstr>
      <vt:lpstr>Forskjeller mellom EK og fagpersoner (Davidson et al. 2012; Douglas et. al. 2012; Repper &amp; Carter, 2011).</vt:lpstr>
      <vt:lpstr>Ansattes erfaringer (Bjørkmann &amp; Pettersen 2012)</vt:lpstr>
      <vt:lpstr>Inkludering av erfaringskonsulenten </vt:lpstr>
      <vt:lpstr>Utfordringer  (Borg et al. 2017)</vt:lpstr>
      <vt:lpstr>Utfordringer  (Odden et al. 2014; Borg et al. 2017; Høiseth, Bjørgen, Kvisle 2016)</vt:lpstr>
      <vt:lpstr>Hvilke erfaringer gjør arbeidsgivere?</vt:lpstr>
      <vt:lpstr>Arbeidsgiveres erfaringer</vt:lpstr>
      <vt:lpstr>Arbeidsgiveres erfaringer </vt:lpstr>
      <vt:lpstr>Hvordan bruke ressursen?</vt:lpstr>
      <vt:lpstr>EK og skriving i journal</vt:lpstr>
      <vt:lpstr>PowerPoint-presentasjon</vt:lpstr>
      <vt:lpstr>Oppsummering</vt:lpstr>
      <vt:lpstr>Antall og prosent av kommunene som har svart på om de planlegger å ansette folk med erfaringskompetanse/-brukererfaring av de som ikke har det i 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viser forskning om bruk av erfaringskonsulenter?</dc:title>
  <dc:creator>Juni Raak Høiseth</dc:creator>
  <cp:lastModifiedBy>Solberg, Ingunn Flakne</cp:lastModifiedBy>
  <cp:revision>124</cp:revision>
  <cp:lastPrinted>2019-10-15T09:19:57Z</cp:lastPrinted>
  <dcterms:created xsi:type="dcterms:W3CDTF">2017-08-26T12:41:38Z</dcterms:created>
  <dcterms:modified xsi:type="dcterms:W3CDTF">2019-10-15T14:36:27Z</dcterms:modified>
</cp:coreProperties>
</file>