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7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08788" cy="99409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6" d="100"/>
          <a:sy n="86" d="100"/>
        </p:scale>
        <p:origin x="40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7A507-5EC1-4E57-84F6-CB9F7FDDA16C}" type="doc">
      <dgm:prSet loTypeId="urn:microsoft.com/office/officeart/2005/8/layout/arrow2" loCatId="process" qsTypeId="urn:microsoft.com/office/officeart/2005/8/quickstyle/simple1" qsCatId="simple" csTypeId="urn:microsoft.com/office/officeart/2005/8/colors/accent2_1" csCatId="accent2" phldr="1"/>
      <dgm:spPr/>
    </dgm:pt>
    <dgm:pt modelId="{EBFD2832-4D85-4160-A935-48CE8C382D19}">
      <dgm:prSet phldrT="[Tekst]" custT="1"/>
      <dgm:spPr/>
      <dgm:t>
        <a:bodyPr/>
        <a:lstStyle/>
        <a:p>
          <a:r>
            <a:rPr lang="en-US" sz="2800" dirty="0"/>
            <a:t>Fødsel</a:t>
          </a:r>
          <a:endParaRPr lang="nb-NO" sz="2800" dirty="0"/>
        </a:p>
      </dgm:t>
    </dgm:pt>
    <dgm:pt modelId="{2E2D643E-1DF3-49C9-959D-E209212FFE8E}" type="parTrans" cxnId="{03AF9E14-8AC3-4D2A-B6FF-3175A2B32F64}">
      <dgm:prSet/>
      <dgm:spPr/>
      <dgm:t>
        <a:bodyPr/>
        <a:lstStyle/>
        <a:p>
          <a:endParaRPr lang="nb-NO"/>
        </a:p>
      </dgm:t>
    </dgm:pt>
    <dgm:pt modelId="{97354D12-1D9B-45FE-B4FB-DF7932B4E873}" type="sibTrans" cxnId="{03AF9E14-8AC3-4D2A-B6FF-3175A2B32F64}">
      <dgm:prSet/>
      <dgm:spPr/>
      <dgm:t>
        <a:bodyPr/>
        <a:lstStyle/>
        <a:p>
          <a:endParaRPr lang="nb-NO"/>
        </a:p>
      </dgm:t>
    </dgm:pt>
    <dgm:pt modelId="{91BBA949-4A47-474A-A806-6DA58FCF2015}">
      <dgm:prSet phldrT="[Tekst]"/>
      <dgm:spPr/>
      <dgm:t>
        <a:bodyPr/>
        <a:lstStyle/>
        <a:p>
          <a:r>
            <a:rPr lang="en-US" dirty="0"/>
            <a:t>Pakkeforløp</a:t>
          </a:r>
          <a:endParaRPr lang="nb-NO" dirty="0"/>
        </a:p>
      </dgm:t>
    </dgm:pt>
    <dgm:pt modelId="{D48D68CA-9344-4BF4-9780-C6FBEFF4474F}" type="parTrans" cxnId="{39007EB2-ABED-4563-B46A-2C41BE33278C}">
      <dgm:prSet/>
      <dgm:spPr/>
      <dgm:t>
        <a:bodyPr/>
        <a:lstStyle/>
        <a:p>
          <a:endParaRPr lang="nb-NO"/>
        </a:p>
      </dgm:t>
    </dgm:pt>
    <dgm:pt modelId="{09299022-B4B2-42AE-88FB-93783E6956CE}" type="sibTrans" cxnId="{39007EB2-ABED-4563-B46A-2C41BE33278C}">
      <dgm:prSet/>
      <dgm:spPr/>
      <dgm:t>
        <a:bodyPr/>
        <a:lstStyle/>
        <a:p>
          <a:endParaRPr lang="nb-NO"/>
        </a:p>
      </dgm:t>
    </dgm:pt>
    <dgm:pt modelId="{4C5A0231-323B-45E9-9500-062BA50CFB11}">
      <dgm:prSet phldrT="[Tekst]" custT="1"/>
      <dgm:spPr/>
      <dgm:t>
        <a:bodyPr/>
        <a:lstStyle/>
        <a:p>
          <a:r>
            <a:rPr lang="en-US" sz="4400" dirty="0"/>
            <a:t>skole</a:t>
          </a:r>
          <a:endParaRPr lang="nb-NO" sz="4400" dirty="0"/>
        </a:p>
      </dgm:t>
    </dgm:pt>
    <dgm:pt modelId="{7E496EF6-4A53-4970-B778-AE93CBAC5AE1}" type="parTrans" cxnId="{C5B6CE47-4C83-409E-A3E9-072189AADABC}">
      <dgm:prSet/>
      <dgm:spPr/>
      <dgm:t>
        <a:bodyPr/>
        <a:lstStyle/>
        <a:p>
          <a:endParaRPr lang="nb-NO"/>
        </a:p>
      </dgm:t>
    </dgm:pt>
    <dgm:pt modelId="{1B57AF38-6A51-44E6-B42E-0A8A97D0C08E}" type="sibTrans" cxnId="{C5B6CE47-4C83-409E-A3E9-072189AADABC}">
      <dgm:prSet/>
      <dgm:spPr/>
      <dgm:t>
        <a:bodyPr/>
        <a:lstStyle/>
        <a:p>
          <a:endParaRPr lang="nb-NO"/>
        </a:p>
      </dgm:t>
    </dgm:pt>
    <dgm:pt modelId="{6AA5E752-C321-4B0C-8DFD-BC102A2214D9}" type="pres">
      <dgm:prSet presAssocID="{22D7A507-5EC1-4E57-84F6-CB9F7FDDA16C}" presName="arrowDiagram" presStyleCnt="0">
        <dgm:presLayoutVars>
          <dgm:chMax val="5"/>
          <dgm:dir/>
          <dgm:resizeHandles val="exact"/>
        </dgm:presLayoutVars>
      </dgm:prSet>
      <dgm:spPr/>
    </dgm:pt>
    <dgm:pt modelId="{06F1D2F7-B6C7-4E91-A090-51366A409438}" type="pres">
      <dgm:prSet presAssocID="{22D7A507-5EC1-4E57-84F6-CB9F7FDDA16C}" presName="arrow" presStyleLbl="bgShp" presStyleIdx="0" presStyleCnt="1" custScaleX="100000" custScaleY="105350" custLinFactNeighborY="0"/>
      <dgm:spPr>
        <a:solidFill>
          <a:schemeClr val="tx2"/>
        </a:solidFill>
      </dgm:spPr>
    </dgm:pt>
    <dgm:pt modelId="{E5D37455-8143-4443-8525-DCB37356E47D}" type="pres">
      <dgm:prSet presAssocID="{22D7A507-5EC1-4E57-84F6-CB9F7FDDA16C}" presName="arrowDiagram3" presStyleCnt="0"/>
      <dgm:spPr/>
    </dgm:pt>
    <dgm:pt modelId="{BBC4BCF5-475C-4BC1-B22A-08AAAAC83271}" type="pres">
      <dgm:prSet presAssocID="{EBFD2832-4D85-4160-A935-48CE8C382D19}" presName="bullet3a" presStyleLbl="node1" presStyleIdx="0" presStyleCnt="3" custLinFactX="-100000" custLinFactY="100000" custLinFactNeighborX="-101238" custLinFactNeighborY="146991"/>
      <dgm:spPr/>
    </dgm:pt>
    <dgm:pt modelId="{5C17E559-785A-47AC-9DF9-DBCE21A89C28}" type="pres">
      <dgm:prSet presAssocID="{EBFD2832-4D85-4160-A935-48CE8C382D19}" presName="textBox3a" presStyleLbl="revTx" presStyleIdx="0" presStyleCnt="3" custScaleY="27297" custLinFactNeighborX="-66909" custLinFactNeighborY="5091">
        <dgm:presLayoutVars>
          <dgm:bulletEnabled val="1"/>
        </dgm:presLayoutVars>
      </dgm:prSet>
      <dgm:spPr/>
    </dgm:pt>
    <dgm:pt modelId="{9078E1C6-4B71-4328-A35A-A44943CF04D5}" type="pres">
      <dgm:prSet presAssocID="{91BBA949-4A47-474A-A806-6DA58FCF2015}" presName="bullet3b" presStyleLbl="node1" presStyleIdx="1" presStyleCnt="3" custLinFactX="345997" custLinFactY="-100000" custLinFactNeighborX="400000" custLinFactNeighborY="-182782"/>
      <dgm:spPr/>
    </dgm:pt>
    <dgm:pt modelId="{4250ABCD-ED41-4D27-AEB0-27265FBE9E69}" type="pres">
      <dgm:prSet presAssocID="{91BBA949-4A47-474A-A806-6DA58FCF2015}" presName="textBox3b" presStyleLbl="revTx" presStyleIdx="1" presStyleCnt="3" custScaleX="41418" custScaleY="8935" custLinFactNeighborX="-29936" custLinFactNeighborY="-47262">
        <dgm:presLayoutVars>
          <dgm:bulletEnabled val="1"/>
        </dgm:presLayoutVars>
      </dgm:prSet>
      <dgm:spPr/>
    </dgm:pt>
    <dgm:pt modelId="{57076F34-3773-438A-912C-BC10E4A4EC7C}" type="pres">
      <dgm:prSet presAssocID="{4C5A0231-323B-45E9-9500-062BA50CFB11}" presName="bullet3c" presStyleLbl="node1" presStyleIdx="2" presStyleCnt="3" custScaleX="55962" custScaleY="51727" custLinFactX="-200000" custLinFactY="5307" custLinFactNeighborX="-203431" custLinFactNeighborY="100000"/>
      <dgm:spPr/>
    </dgm:pt>
    <dgm:pt modelId="{A97AD1CF-4156-484C-A13B-D30424B6126E}" type="pres">
      <dgm:prSet presAssocID="{4C5A0231-323B-45E9-9500-062BA50CFB11}" presName="textBox3c" presStyleLbl="revTx" presStyleIdx="2" presStyleCnt="3" custAng="10800000" custFlipVert="1" custScaleX="76592" custScaleY="17569" custLinFactX="-100000" custLinFactNeighborX="-165861" custLinFactNeighborY="-36728">
        <dgm:presLayoutVars>
          <dgm:bulletEnabled val="1"/>
        </dgm:presLayoutVars>
      </dgm:prSet>
      <dgm:spPr/>
    </dgm:pt>
  </dgm:ptLst>
  <dgm:cxnLst>
    <dgm:cxn modelId="{DDC0440D-D42E-4501-9CC8-2E93F2187887}" type="presOf" srcId="{22D7A507-5EC1-4E57-84F6-CB9F7FDDA16C}" destId="{6AA5E752-C321-4B0C-8DFD-BC102A2214D9}" srcOrd="0" destOrd="0" presId="urn:microsoft.com/office/officeart/2005/8/layout/arrow2"/>
    <dgm:cxn modelId="{03AF9E14-8AC3-4D2A-B6FF-3175A2B32F64}" srcId="{22D7A507-5EC1-4E57-84F6-CB9F7FDDA16C}" destId="{EBFD2832-4D85-4160-A935-48CE8C382D19}" srcOrd="0" destOrd="0" parTransId="{2E2D643E-1DF3-49C9-959D-E209212FFE8E}" sibTransId="{97354D12-1D9B-45FE-B4FB-DF7932B4E873}"/>
    <dgm:cxn modelId="{A244483F-615D-4166-BF81-3EBCB2DF2978}" type="presOf" srcId="{EBFD2832-4D85-4160-A935-48CE8C382D19}" destId="{5C17E559-785A-47AC-9DF9-DBCE21A89C28}" srcOrd="0" destOrd="0" presId="urn:microsoft.com/office/officeart/2005/8/layout/arrow2"/>
    <dgm:cxn modelId="{C5B6CE47-4C83-409E-A3E9-072189AADABC}" srcId="{22D7A507-5EC1-4E57-84F6-CB9F7FDDA16C}" destId="{4C5A0231-323B-45E9-9500-062BA50CFB11}" srcOrd="2" destOrd="0" parTransId="{7E496EF6-4A53-4970-B778-AE93CBAC5AE1}" sibTransId="{1B57AF38-6A51-44E6-B42E-0A8A97D0C08E}"/>
    <dgm:cxn modelId="{47A7F458-6EBC-4858-B6BB-9048AF6D2D98}" type="presOf" srcId="{91BBA949-4A47-474A-A806-6DA58FCF2015}" destId="{4250ABCD-ED41-4D27-AEB0-27265FBE9E69}" srcOrd="0" destOrd="0" presId="urn:microsoft.com/office/officeart/2005/8/layout/arrow2"/>
    <dgm:cxn modelId="{39007EB2-ABED-4563-B46A-2C41BE33278C}" srcId="{22D7A507-5EC1-4E57-84F6-CB9F7FDDA16C}" destId="{91BBA949-4A47-474A-A806-6DA58FCF2015}" srcOrd="1" destOrd="0" parTransId="{D48D68CA-9344-4BF4-9780-C6FBEFF4474F}" sibTransId="{09299022-B4B2-42AE-88FB-93783E6956CE}"/>
    <dgm:cxn modelId="{DBED1FD8-AC7F-4A59-9194-9A062AB9F09D}" type="presOf" srcId="{4C5A0231-323B-45E9-9500-062BA50CFB11}" destId="{A97AD1CF-4156-484C-A13B-D30424B6126E}" srcOrd="0" destOrd="0" presId="urn:microsoft.com/office/officeart/2005/8/layout/arrow2"/>
    <dgm:cxn modelId="{0A01C39C-79AA-4D6E-824E-3FF6FA8C56DD}" type="presParOf" srcId="{6AA5E752-C321-4B0C-8DFD-BC102A2214D9}" destId="{06F1D2F7-B6C7-4E91-A090-51366A409438}" srcOrd="0" destOrd="0" presId="urn:microsoft.com/office/officeart/2005/8/layout/arrow2"/>
    <dgm:cxn modelId="{5F0D2492-7523-4AA7-A2FE-977300220FAC}" type="presParOf" srcId="{6AA5E752-C321-4B0C-8DFD-BC102A2214D9}" destId="{E5D37455-8143-4443-8525-DCB37356E47D}" srcOrd="1" destOrd="0" presId="urn:microsoft.com/office/officeart/2005/8/layout/arrow2"/>
    <dgm:cxn modelId="{C64904C2-7330-4108-BB26-DBD9483FA42A}" type="presParOf" srcId="{E5D37455-8143-4443-8525-DCB37356E47D}" destId="{BBC4BCF5-475C-4BC1-B22A-08AAAAC83271}" srcOrd="0" destOrd="0" presId="urn:microsoft.com/office/officeart/2005/8/layout/arrow2"/>
    <dgm:cxn modelId="{580F233A-FEDD-4351-B905-EB0439FEC7EF}" type="presParOf" srcId="{E5D37455-8143-4443-8525-DCB37356E47D}" destId="{5C17E559-785A-47AC-9DF9-DBCE21A89C28}" srcOrd="1" destOrd="0" presId="urn:microsoft.com/office/officeart/2005/8/layout/arrow2"/>
    <dgm:cxn modelId="{58168FBF-48CF-468F-BC5F-DB8BEDA8264F}" type="presParOf" srcId="{E5D37455-8143-4443-8525-DCB37356E47D}" destId="{9078E1C6-4B71-4328-A35A-A44943CF04D5}" srcOrd="2" destOrd="0" presId="urn:microsoft.com/office/officeart/2005/8/layout/arrow2"/>
    <dgm:cxn modelId="{540088AF-3484-4294-AB06-A7350EBBB858}" type="presParOf" srcId="{E5D37455-8143-4443-8525-DCB37356E47D}" destId="{4250ABCD-ED41-4D27-AEB0-27265FBE9E69}" srcOrd="3" destOrd="0" presId="urn:microsoft.com/office/officeart/2005/8/layout/arrow2"/>
    <dgm:cxn modelId="{6361272F-ADFF-416C-940E-9251188C7237}" type="presParOf" srcId="{E5D37455-8143-4443-8525-DCB37356E47D}" destId="{57076F34-3773-438A-912C-BC10E4A4EC7C}" srcOrd="4" destOrd="0" presId="urn:microsoft.com/office/officeart/2005/8/layout/arrow2"/>
    <dgm:cxn modelId="{17F5B913-B2F0-4733-837A-0AE05E077FB8}" type="presParOf" srcId="{E5D37455-8143-4443-8525-DCB37356E47D}" destId="{A97AD1CF-4156-484C-A13B-D30424B6126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1D2F7-B6C7-4E91-A090-51366A409438}">
      <dsp:nvSpPr>
        <dsp:cNvPr id="0" name=""/>
        <dsp:cNvSpPr/>
      </dsp:nvSpPr>
      <dsp:spPr>
        <a:xfrm>
          <a:off x="0" y="72001"/>
          <a:ext cx="8748972" cy="5760651"/>
        </a:xfrm>
        <a:prstGeom prst="swooshArrow">
          <a:avLst>
            <a:gd name="adj1" fmla="val 25000"/>
            <a:gd name="adj2" fmla="val 25000"/>
          </a:avLst>
        </a:prstGeom>
        <a:solidFill>
          <a:schemeClr val="tx2"/>
        </a:solidFill>
        <a:ln>
          <a:noFill/>
        </a:ln>
        <a:effectLst/>
      </dsp:spPr>
      <dsp:style>
        <a:lnRef idx="0">
          <a:scrgbClr r="0" g="0" b="0"/>
        </a:lnRef>
        <a:fillRef idx="1">
          <a:scrgbClr r="0" g="0" b="0"/>
        </a:fillRef>
        <a:effectRef idx="0">
          <a:scrgbClr r="0" g="0" b="0"/>
        </a:effectRef>
        <a:fontRef idx="minor"/>
      </dsp:style>
    </dsp:sp>
    <dsp:sp modelId="{BBC4BCF5-475C-4BC1-B22A-08AAAAC83271}">
      <dsp:nvSpPr>
        <dsp:cNvPr id="0" name=""/>
        <dsp:cNvSpPr/>
      </dsp:nvSpPr>
      <dsp:spPr>
        <a:xfrm>
          <a:off x="653356" y="4554200"/>
          <a:ext cx="227473" cy="22747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7E559-785A-47AC-9DF9-DBCE21A89C28}">
      <dsp:nvSpPr>
        <dsp:cNvPr id="0" name=""/>
        <dsp:cNvSpPr/>
      </dsp:nvSpPr>
      <dsp:spPr>
        <a:xfrm>
          <a:off x="0" y="4761006"/>
          <a:ext cx="2038510" cy="43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533" tIns="0" rIns="0" bIns="0" numCol="1" spcCol="1270" anchor="t" anchorCtr="0">
          <a:noAutofit/>
        </a:bodyPr>
        <a:lstStyle/>
        <a:p>
          <a:pPr marL="0" lvl="0" indent="0" algn="l" defTabSz="1244600">
            <a:lnSpc>
              <a:spcPct val="90000"/>
            </a:lnSpc>
            <a:spcBef>
              <a:spcPct val="0"/>
            </a:spcBef>
            <a:spcAft>
              <a:spcPct val="35000"/>
            </a:spcAft>
            <a:buNone/>
          </a:pPr>
          <a:r>
            <a:rPr lang="en-US" sz="2800" kern="1200" dirty="0"/>
            <a:t>Fødsel</a:t>
          </a:r>
          <a:endParaRPr lang="nb-NO" sz="2800" kern="1200" dirty="0"/>
        </a:p>
      </dsp:txBody>
      <dsp:txXfrm>
        <a:off x="0" y="4761006"/>
        <a:ext cx="2038510" cy="431369"/>
      </dsp:txXfrm>
    </dsp:sp>
    <dsp:sp modelId="{9078E1C6-4B71-4328-A35A-A44943CF04D5}">
      <dsp:nvSpPr>
        <dsp:cNvPr id="0" name=""/>
        <dsp:cNvSpPr/>
      </dsp:nvSpPr>
      <dsp:spPr>
        <a:xfrm>
          <a:off x="6186560" y="1343325"/>
          <a:ext cx="411201" cy="411201"/>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0ABCD-ED41-4D27-AEB0-27265FBE9E69}">
      <dsp:nvSpPr>
        <dsp:cNvPr id="0" name=""/>
        <dsp:cNvSpPr/>
      </dsp:nvSpPr>
      <dsp:spPr>
        <a:xfrm>
          <a:off x="3311065" y="2660284"/>
          <a:ext cx="869675" cy="265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887" tIns="0" rIns="0" bIns="0" numCol="1" spcCol="1270" anchor="t" anchorCtr="0">
          <a:noAutofit/>
        </a:bodyPr>
        <a:lstStyle/>
        <a:p>
          <a:pPr marL="0" lvl="0" indent="0" algn="l" defTabSz="400050">
            <a:lnSpc>
              <a:spcPct val="90000"/>
            </a:lnSpc>
            <a:spcBef>
              <a:spcPct val="0"/>
            </a:spcBef>
            <a:spcAft>
              <a:spcPct val="35000"/>
            </a:spcAft>
            <a:buNone/>
          </a:pPr>
          <a:r>
            <a:rPr lang="en-US" sz="900" kern="1200" dirty="0"/>
            <a:t>Pakkeforløp</a:t>
          </a:r>
          <a:endParaRPr lang="nb-NO" sz="900" kern="1200" dirty="0"/>
        </a:p>
      </dsp:txBody>
      <dsp:txXfrm>
        <a:off x="3311065" y="2660284"/>
        <a:ext cx="869675" cy="265785"/>
      </dsp:txXfrm>
    </dsp:sp>
    <dsp:sp modelId="{57076F34-3773-438A-912C-BC10E4A4EC7C}">
      <dsp:nvSpPr>
        <dsp:cNvPr id="0" name=""/>
        <dsp:cNvSpPr/>
      </dsp:nvSpPr>
      <dsp:spPr>
        <a:xfrm>
          <a:off x="3364698" y="2337828"/>
          <a:ext cx="318246" cy="29416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7AD1CF-4156-484C-A13B-D30424B6126E}">
      <dsp:nvSpPr>
        <dsp:cNvPr id="0" name=""/>
        <dsp:cNvSpPr/>
      </dsp:nvSpPr>
      <dsp:spPr>
        <a:xfrm rot="10800000" flipV="1">
          <a:off x="481396" y="2056586"/>
          <a:ext cx="1608243" cy="66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333" tIns="0" rIns="0" bIns="0" numCol="1" spcCol="1270" anchor="t" anchorCtr="0">
          <a:noAutofit/>
        </a:bodyPr>
        <a:lstStyle/>
        <a:p>
          <a:pPr marL="0" lvl="0" indent="0" algn="l" defTabSz="1955800">
            <a:lnSpc>
              <a:spcPct val="90000"/>
            </a:lnSpc>
            <a:spcBef>
              <a:spcPct val="0"/>
            </a:spcBef>
            <a:spcAft>
              <a:spcPct val="35000"/>
            </a:spcAft>
            <a:buNone/>
          </a:pPr>
          <a:r>
            <a:rPr lang="en-US" sz="4400" kern="1200" dirty="0"/>
            <a:t>skole</a:t>
          </a:r>
          <a:endParaRPr lang="nb-NO" sz="4400" kern="1200" dirty="0"/>
        </a:p>
      </dsp:txBody>
      <dsp:txXfrm rot="-10800000">
        <a:off x="481396" y="2056586"/>
        <a:ext cx="1608243" cy="66768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71923B5-8CAC-44DD-8BC7-DB2A6D95A92A}" type="datetimeFigureOut">
              <a:rPr lang="nb-NO" smtClean="0"/>
              <a:t>14.10.2019</a:t>
            </a:fld>
            <a:endParaRPr lang="nb-NO"/>
          </a:p>
        </p:txBody>
      </p:sp>
      <p:sp>
        <p:nvSpPr>
          <p:cNvPr id="4" name="Plassholder for lysbilde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647F7BD9-3018-4861-A230-F75A2C5D886A}" type="slidenum">
              <a:rPr lang="nb-NO" smtClean="0"/>
              <a:t>‹#›</a:t>
            </a:fld>
            <a:endParaRPr lang="nb-NO"/>
          </a:p>
        </p:txBody>
      </p:sp>
    </p:spTree>
    <p:extLst>
      <p:ext uri="{BB962C8B-B14F-4D97-AF65-F5344CB8AC3E}">
        <p14:creationId xmlns:p14="http://schemas.microsoft.com/office/powerpoint/2010/main" val="209480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apha.no/content/13543/Ny-ACT--og-FACT-handbok" TargetMode="External"/><Relationship Id="rId7" Type="http://schemas.openxmlformats.org/officeDocument/2006/relationships/hyperlink" Target="http://www.saman.no/file=2343"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helsedirektoratet.no/veiledere/sammen-om-mestring-lokalt-psykisk-helsearbeid-og-rusarbeid-for-voksne/Lokalt%20psykisk%20helsearbeid%20og%20rusarbeid%20for%20voksne%20%E2%80%93%20Veileder.pdf" TargetMode="External"/><Relationship Id="rId5" Type="http://schemas.openxmlformats.org/officeDocument/2006/relationships/hyperlink" Target="https://lovdata.no/dokument/SF/forskrift/2011-11-18-1115" TargetMode="External"/><Relationship Id="rId4" Type="http://schemas.openxmlformats.org/officeDocument/2006/relationships/hyperlink" Target="https://www.helsedirektoratet.no/pakkeforlop/psykoselidelser-inkludert-mistanke-om-psykoseutvikling-barn-unge-og-voksne/behandling-og-oppfolging-psykose-pakkeforlop/behandling-ved-langvarig-psykoselidelse-med-behov-for-samtidige-og-sammensatte-tjenester"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dirty="0"/>
          </a:p>
        </p:txBody>
      </p:sp>
      <p:sp>
        <p:nvSpPr>
          <p:cNvPr id="512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FD61D97-F9D7-4970-9799-622A7F97A524}" type="slidenum">
              <a:rPr kumimoji="0" lang="nb-NO" altLang="nb-NO"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altLang="nb-NO" sz="12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28197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b-NO" dirty="0"/>
              <a:t>Behandling skjer ikke bare innenfor</a:t>
            </a:r>
            <a:r>
              <a:rPr lang="en-US" altLang="nb-NO" baseline="0" dirty="0"/>
              <a:t> sppesialisthelsetjenestens vegger – kommunenes helsetjenester driver også behandling – og dette har vi ansvar for å koordinere</a:t>
            </a:r>
            <a:endParaRPr lang="nb-NO" altLang="nb-NO" dirty="0"/>
          </a:p>
        </p:txBody>
      </p:sp>
      <p:sp>
        <p:nvSpPr>
          <p:cNvPr id="1638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E3EFD0-F97E-427A-BDDC-F148B315E46D}" type="slidenum">
              <a:rPr kumimoji="0" lang="nb-NO" altLang="nb-NO"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altLang="nb-NO" sz="12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986599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a:t>Samarbeid om implementering av pakkeforløp bør skje innenfor rammene av </a:t>
            </a:r>
            <a:r>
              <a:rPr lang="nb-NO" altLang="nb-NO" u="sng" dirty="0"/>
              <a:t>eksisterende samarbeidsstrukturer</a:t>
            </a:r>
            <a:r>
              <a:rPr lang="nb-NO" altLang="nb-NO" dirty="0"/>
              <a:t> og gjeldende regelverk for samhandling og ansvar mellom nivåene. </a:t>
            </a:r>
          </a:p>
          <a:p>
            <a:endParaRPr lang="en-US" altLang="nb-NO" dirty="0"/>
          </a:p>
          <a:p>
            <a:r>
              <a:rPr lang="en-US" altLang="nb-NO" dirty="0"/>
              <a:t>Spesialisthelsetjenesten må få kompetanse om hvilke behov som befolkningen har for tjenester nå og I fremtiden – og ta det med I sin tjenesteutvikling.</a:t>
            </a:r>
          </a:p>
          <a:p>
            <a:endParaRPr lang="en-US" altLang="nb-NO" dirty="0"/>
          </a:p>
          <a:p>
            <a:r>
              <a:rPr lang="en-US" altLang="nb-NO" dirty="0"/>
              <a:t>Samhandling</a:t>
            </a:r>
            <a:r>
              <a:rPr lang="en-US" altLang="nb-NO" baseline="0" dirty="0"/>
              <a:t> er vanskelig i praksis</a:t>
            </a:r>
            <a:endParaRPr lang="nb-NO" altLang="nb-NO" dirty="0"/>
          </a:p>
          <a:p>
            <a:endParaRPr lang="nb-NO" altLang="nb-NO" dirty="0"/>
          </a:p>
        </p:txBody>
      </p:sp>
      <p:sp>
        <p:nvSpPr>
          <p:cNvPr id="1843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4F35EE-12F0-45B0-91DE-338606C38B45}" type="slidenum">
              <a:rPr kumimoji="0" lang="nb-NO" altLang="nb-NO"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altLang="nb-NO" sz="12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683463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a:t>Spesialisthelsetjenesten og kommunene bør samarbeide om å utarbeide informasjon til brukere og deres pårørende om pakkeforløp og de ulike aktørenes roller og ansvar</a:t>
            </a:r>
          </a:p>
          <a:p>
            <a:r>
              <a:rPr lang="nb-NO" altLang="nb-NO" dirty="0"/>
              <a:t>Samarbeid om regionale og lokale implementeringskonferanser</a:t>
            </a:r>
          </a:p>
          <a:p>
            <a:r>
              <a:rPr lang="nb-NO" altLang="nb-NO" dirty="0"/>
              <a:t>samhandle om felles kompetanseheving</a:t>
            </a:r>
          </a:p>
          <a:p>
            <a:r>
              <a:rPr lang="nb-NO" altLang="nb-NO" dirty="0"/>
              <a:t>Påse og sikre overganger mellom kommunen og spesialisthelsetjenesten både i organisering og i individuelt arbeid</a:t>
            </a:r>
          </a:p>
          <a:p>
            <a:r>
              <a:rPr lang="en-US" altLang="nb-NO" dirty="0"/>
              <a:t>Samhandle om utarbeidelse av  kriseplaner, individuell plan og ansvarsgrupper</a:t>
            </a:r>
            <a:endParaRPr lang="nb-NO" altLang="nb-NO" dirty="0"/>
          </a:p>
        </p:txBody>
      </p:sp>
      <p:sp>
        <p:nvSpPr>
          <p:cNvPr id="2048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982F82A-14D5-478F-93E3-63A9B58CF596}" type="slidenum">
              <a:rPr kumimoji="0" lang="nb-NO" altLang="nb-NO"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altLang="nb-NO" sz="12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970805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ssholder for notater 2"/>
          <p:cNvSpPr>
            <a:spLocks noGrp="1"/>
          </p:cNvSpPr>
          <p:nvPr>
            <p:ph type="body" idx="1"/>
          </p:nvPr>
        </p:nvSpPr>
        <p:spPr/>
        <p:txBody>
          <a:bodyPr>
            <a:normAutofit fontScale="32500" lnSpcReduction="20000"/>
          </a:bodyPr>
          <a:lstStyle/>
          <a:p>
            <a:pPr>
              <a:defRPr/>
            </a:pPr>
            <a:r>
              <a:rPr lang="en-US" dirty="0"/>
              <a:t>Man er gode på sine ting, spesialistene sitter I  spesialisthelsetjenesten, generalistene sitter I kommunene. De</a:t>
            </a:r>
            <a:r>
              <a:rPr lang="en-US" baseline="0" dirty="0"/>
              <a:t> er kommunene som har mest kompetanse på hvordan folk lever livene sine med de syptomer som de har I hverdagen. Vi må ikke glemme at vi må lære av hverandre for at den behandlingen som du gir brukeren skal ha en effekt I livene deres.</a:t>
            </a:r>
          </a:p>
          <a:p>
            <a:pPr>
              <a:defRPr/>
            </a:pPr>
            <a:endParaRPr lang="nb-NO" dirty="0"/>
          </a:p>
          <a:p>
            <a:pPr>
              <a:defRPr/>
            </a:pPr>
            <a:r>
              <a:rPr lang="nb-NO" dirty="0"/>
              <a:t>Det anbefales at personer med alvorlige psykiske lidelser og sammensatte tjenestebehov, som ikke greier å dra nytte av det ordinære tjenestetilbudet, får tilbud om behandling og oppfølging i et aktivt oppsøkende behandlingsteam. Teamet gir både kommunale tjenester og spesialisthelsetjenester (ACT-, FACT- eller andre oppsøkende behandlingsteam med personell fra kommune og spesialisthelsetjeneste). </a:t>
            </a:r>
            <a:r>
              <a:rPr lang="nb-NO" dirty="0">
                <a:hlinkClick r:id="rId3"/>
              </a:rPr>
              <a:t>Se ACT- og FACT-håndbok (napha.no).</a:t>
            </a:r>
            <a:r>
              <a:rPr lang="nb-NO" dirty="0"/>
              <a:t> Hvis det ikke er etablert ACT-team, FACT-team eller tilsvarende oppsøkende behandlingsteam i pasientens bostedskommune, skal det etableres samarbeid som sikrer oppfølging fra både kommune og spesialisthelsetjeneste for denne målgruppen. </a:t>
            </a:r>
          </a:p>
          <a:p>
            <a:pPr>
              <a:defRPr/>
            </a:pPr>
            <a:endParaRPr lang="nb-NO" dirty="0"/>
          </a:p>
          <a:p>
            <a:pPr>
              <a:defRPr/>
            </a:pPr>
            <a:r>
              <a:rPr lang="nb-NO" dirty="0"/>
              <a:t>Om samhandling i forløpet</a:t>
            </a:r>
          </a:p>
          <a:p>
            <a:pPr>
              <a:defRPr/>
            </a:pPr>
            <a:r>
              <a:rPr lang="nb-NO" dirty="0"/>
              <a:t>Nødvendig samhandling mellom ulike aktører underveis i pakkeforløpet skal sikres og tilpasses pasientens og/eller foreldres, ev. pårørendes ønsker og behov.</a:t>
            </a:r>
          </a:p>
          <a:p>
            <a:pPr>
              <a:defRPr/>
            </a:pPr>
            <a:r>
              <a:rPr lang="nb-NO" dirty="0"/>
              <a:t>Pasienten og/eller foreldre må samtykke til at aktuelle tjenester involveres.</a:t>
            </a:r>
          </a:p>
          <a:p>
            <a:pPr>
              <a:defRPr/>
            </a:pPr>
            <a:r>
              <a:rPr lang="nb-NO" dirty="0"/>
              <a:t>I alle pasientforløp skal det sikres:</a:t>
            </a:r>
          </a:p>
          <a:p>
            <a:pPr>
              <a:defRPr/>
            </a:pPr>
            <a:r>
              <a:rPr lang="nb-NO" dirty="0"/>
              <a:t>samarbeid med foreldre, ev. pårørende og/eller andre instanser ut fra pasientens ønsker og behov</a:t>
            </a:r>
          </a:p>
          <a:p>
            <a:pPr>
              <a:defRPr/>
            </a:pPr>
            <a:r>
              <a:rPr lang="nb-NO" dirty="0"/>
              <a:t>tilbakemelding til henviser og fastlege når behandlingsplan er utarbeidet og hvis større endringer i pasientens tilstand eller behandling tilsier det</a:t>
            </a:r>
          </a:p>
          <a:p>
            <a:pPr>
              <a:defRPr/>
            </a:pPr>
            <a:r>
              <a:rPr lang="nb-NO" dirty="0"/>
              <a:t>Fastlege bør være orientert om behandlingen gjennom forløpet. Dersom fastlege ikke er henviser, bør det sendes tilbakemelding til både fastlege og henviser underveis i forløpet. Tilbakemelding til fastlege og henviser skal sendes hvis et evalueringspunkt fører til større endringer i behandlingsplanen. Tilbakemeldingen bør inneholde en oppsummering av evalueringspunktene.</a:t>
            </a:r>
          </a:p>
          <a:p>
            <a:pPr>
              <a:defRPr/>
            </a:pPr>
            <a:r>
              <a:rPr lang="nb-NO" dirty="0"/>
              <a:t>Hvis pasienten allerede mottar tjenester fra kommunen eller andre instanser, bør det etableres samarbeid mellom de ulike instansene så snart pasienten er tatt imot ved poliklinikk eller døgnavdeling.</a:t>
            </a:r>
          </a:p>
          <a:p>
            <a:pPr>
              <a:defRPr/>
            </a:pPr>
            <a:r>
              <a:rPr lang="nb-NO" dirty="0"/>
              <a:t>Hvis pasienten har behov for og ønsker oppfølging i kommunen underveis i forløpet, bør kommunen varsles så snart som mulig, slik at spesialisthelsetjenesten og kommunen kan innlede et tidlig samarbeid om tiltak.</a:t>
            </a:r>
          </a:p>
          <a:p>
            <a:pPr>
              <a:defRPr/>
            </a:pPr>
            <a:r>
              <a:rPr lang="nb-NO" dirty="0"/>
              <a:t>Se også: </a:t>
            </a:r>
            <a:r>
              <a:rPr lang="nb-NO" dirty="0">
                <a:hlinkClick r:id="rId4"/>
              </a:rPr>
              <a:t>Behandling ved langvarig psykoselidelse med behov for samtidige og sammensatte tjenester</a:t>
            </a:r>
            <a:r>
              <a:rPr lang="nb-NO" dirty="0"/>
              <a:t>.</a:t>
            </a:r>
          </a:p>
          <a:p>
            <a:pPr>
              <a:defRPr/>
            </a:pPr>
            <a:r>
              <a:rPr lang="nb-NO" dirty="0"/>
              <a:t>Ved innleggelse i døgnenhet må kommunen varsles innen 24 timer eller så snart det lar seg gjøre. Se </a:t>
            </a:r>
            <a:r>
              <a:rPr lang="nb-NO" dirty="0">
                <a:hlinkClick r:id="rId5"/>
              </a:rPr>
              <a:t>Forskrift om utskrivningsklare pasienter (lovdata.no).</a:t>
            </a:r>
            <a:endParaRPr lang="nb-NO" dirty="0"/>
          </a:p>
          <a:p>
            <a:pPr>
              <a:defRPr/>
            </a:pPr>
            <a:r>
              <a:rPr lang="nb-NO" dirty="0"/>
              <a:t>Ved innleggelse bør også:</a:t>
            </a:r>
          </a:p>
          <a:p>
            <a:pPr>
              <a:defRPr/>
            </a:pPr>
            <a:r>
              <a:rPr lang="nb-NO" dirty="0"/>
              <a:t>samarbeid mellom involverte parter avtales innen én uke etter innleggelse</a:t>
            </a:r>
          </a:p>
          <a:p>
            <a:pPr>
              <a:defRPr/>
            </a:pPr>
            <a:r>
              <a:rPr lang="nb-NO" dirty="0"/>
              <a:t>behandling og oppfølging i tiden før innleggelse evalueres</a:t>
            </a:r>
          </a:p>
          <a:p>
            <a:pPr>
              <a:defRPr/>
            </a:pPr>
            <a:r>
              <a:rPr lang="nb-NO" dirty="0"/>
              <a:t>For pasienter som ønsker bistand til å komme i/bli i skole/jobb, må det være et integrert samarbeid mellom kommune/fylkeskommune/NAV og helse. Møter kan ved behov skje ved telefon/videomøter.</a:t>
            </a:r>
          </a:p>
          <a:p>
            <a:pPr>
              <a:defRPr/>
            </a:pPr>
            <a:endParaRPr lang="nb-NO" dirty="0"/>
          </a:p>
          <a:p>
            <a:pPr>
              <a:defRPr/>
            </a:pPr>
            <a:endParaRPr lang="nb-NO" dirty="0"/>
          </a:p>
          <a:p>
            <a:pPr>
              <a:defRPr/>
            </a:pPr>
            <a:r>
              <a:rPr lang="nb-NO" dirty="0"/>
              <a:t>Om sasmarbeidsmøter</a:t>
            </a:r>
          </a:p>
          <a:p>
            <a:pPr>
              <a:defRPr/>
            </a:pPr>
            <a:r>
              <a:rPr lang="nb-NO" dirty="0"/>
              <a:t>I behandlingsforløp er det viktig med regelmessige samarbeids-/ansvarsgruppemøter mellom pasient og/eller foreldre, ev. pårørende, aktuelle kommunale tjenester og psykisk helsevern for å sikre god faglig dialog underveis og før utskrivning fra psykisk helsevern.</a:t>
            </a:r>
          </a:p>
          <a:p>
            <a:pPr>
              <a:defRPr/>
            </a:pPr>
            <a:r>
              <a:rPr lang="nb-NO" dirty="0"/>
              <a:t>Ved behov for samarbeidsmøte bør dette avholdes så tidlig som mulig etter inntak. Samarbeidsmøter bør planlegges sammen med pasienten og/eller foreldre, ev. pårørende.</a:t>
            </a:r>
          </a:p>
          <a:p>
            <a:pPr>
              <a:defRPr/>
            </a:pPr>
            <a:r>
              <a:rPr lang="nb-NO" dirty="0"/>
              <a:t>I samarbeidsmøtet skal pasientens og/eller foreldres, ev. pårørendes forventninger til behandlingsforløpet komme frem. Behandler og de andre involverte skal også informere om mulighetene for hjelp, slik at begge parters forventninger og oppgaver kan avklares. I samarbeidsmøtene skal det tas utgangspunkt i pasientens behandlingsplan og eventuell individuell plan, og dette skal bidra til å sikre koordinering av de tiltakene som skal gjennomføres. Se også veileder </a:t>
            </a:r>
            <a:r>
              <a:rPr lang="nb-NO" dirty="0">
                <a:hlinkClick r:id="rId6"/>
              </a:rPr>
              <a:t>Sammen om mestring</a:t>
            </a:r>
            <a:r>
              <a:rPr lang="nb-NO" dirty="0"/>
              <a:t>.</a:t>
            </a:r>
          </a:p>
          <a:p>
            <a:pPr>
              <a:defRPr/>
            </a:pPr>
            <a:r>
              <a:rPr lang="nb-NO" dirty="0"/>
              <a:t>Aktuelle deltakere er pasienten og/eller foreldre, ev. pårørende og instanser som er i kontakt med pasienten, inkludert fastlege.</a:t>
            </a:r>
          </a:p>
          <a:p>
            <a:pPr>
              <a:defRPr/>
            </a:pPr>
            <a:r>
              <a:rPr lang="nb-NO" dirty="0"/>
              <a:t>For å sikre deltakelse, bør det tilrettelegges for både direkte møter, telefonkontakt og elektroniske møter.</a:t>
            </a:r>
          </a:p>
          <a:p>
            <a:pPr>
              <a:defRPr/>
            </a:pPr>
            <a:r>
              <a:rPr lang="nb-NO" dirty="0"/>
              <a:t>Kommunen bør alltid være med på møter når pasienten mottar kommunale tjenester eller trenger kommunale tjenester.</a:t>
            </a:r>
          </a:p>
          <a:p>
            <a:pPr>
              <a:defRPr/>
            </a:pPr>
            <a:r>
              <a:rPr lang="nb-NO" dirty="0"/>
              <a:t>Andre aktuelle deltakere inkluderes etter behov (f.eks. statlig NAV ved behov for arbeidsrettede tiltak).</a:t>
            </a:r>
          </a:p>
          <a:p>
            <a:pPr>
              <a:defRPr/>
            </a:pPr>
            <a:endParaRPr lang="nb-NO" dirty="0"/>
          </a:p>
          <a:p>
            <a:pPr>
              <a:defRPr/>
            </a:pPr>
            <a:r>
              <a:rPr lang="nb-NO" dirty="0"/>
              <a:t>Evalueringspunkter</a:t>
            </a:r>
          </a:p>
          <a:p>
            <a:pPr>
              <a:defRPr/>
            </a:pPr>
            <a:r>
              <a:rPr lang="nb-NO" dirty="0"/>
              <a:t>Ved evalueringen må behandler sikre involvering av spesialist i psykiatri/psykologi.</a:t>
            </a:r>
          </a:p>
          <a:p>
            <a:pPr>
              <a:defRPr/>
            </a:pPr>
            <a:r>
              <a:rPr lang="nb-NO" dirty="0"/>
              <a:t>Behandler skal tilrettelegge for å drøfte evaluering med pasient og/eller foreldre, ev. pårørende før evalueringsmøter med andre instanser.</a:t>
            </a:r>
          </a:p>
          <a:p>
            <a:pPr>
              <a:defRPr/>
            </a:pPr>
            <a:r>
              <a:rPr lang="nb-NO" dirty="0"/>
              <a:t>Ved hvert evalueringspunkt bør pasienten og/eller foreldre, ev. pårørende, behandler og involverte tjenester, i fellesskap vurdere:</a:t>
            </a:r>
          </a:p>
          <a:p>
            <a:pPr>
              <a:defRPr/>
            </a:pPr>
            <a:r>
              <a:rPr lang="nb-NO" dirty="0"/>
              <a:t>pasientens og/eller foreldrenes, ev. pårørendes opplevelse av behandlingen, om den oppleves nyttig og om mål eller delmål i behandlingsplanen oppnås</a:t>
            </a:r>
          </a:p>
          <a:p>
            <a:pPr>
              <a:defRPr/>
            </a:pPr>
            <a:r>
              <a:rPr lang="nb-NO" dirty="0"/>
              <a:t>status – endring i tilstand/symptomer, pasientens opplevelse av bedring, ev. behov for revurdering av diagnose</a:t>
            </a:r>
          </a:p>
          <a:p>
            <a:pPr>
              <a:defRPr/>
            </a:pPr>
            <a:r>
              <a:rPr lang="nb-NO" dirty="0"/>
              <a:t>behandlingseffekt ved bruk av strukturerte verktøy</a:t>
            </a:r>
          </a:p>
          <a:p>
            <a:pPr>
              <a:defRPr/>
            </a:pPr>
            <a:r>
              <a:rPr lang="nb-NO" dirty="0"/>
              <a:t>hvordan mindreårige barn og søsken følges opp</a:t>
            </a:r>
          </a:p>
          <a:p>
            <a:pPr>
              <a:defRPr/>
            </a:pPr>
            <a:r>
              <a:rPr lang="nb-NO" dirty="0"/>
              <a:t>behovet for å involvere pårørende, flere i familien/nettverket eller andre tjenester</a:t>
            </a:r>
          </a:p>
          <a:p>
            <a:pPr>
              <a:defRPr/>
            </a:pPr>
            <a:endParaRPr lang="nb-NO" dirty="0"/>
          </a:p>
          <a:p>
            <a:pPr>
              <a:defRPr/>
            </a:pPr>
            <a:r>
              <a:rPr lang="nb-NO" dirty="0"/>
              <a:t>Sjekkliste ved utskrivning</a:t>
            </a:r>
          </a:p>
          <a:p>
            <a:pPr>
              <a:defRPr/>
            </a:pPr>
            <a:r>
              <a:rPr lang="nb-NO" dirty="0"/>
              <a:t>Sjekkliste ved avslutning av pakkeforløpet i spesialisthelsetjenesten:</a:t>
            </a:r>
          </a:p>
          <a:p>
            <a:pPr>
              <a:defRPr/>
            </a:pPr>
            <a:r>
              <a:rPr lang="nb-NO" dirty="0"/>
              <a:t>En konkret fagperson er ansvarlig for oppfølging/koordinering av eventuelle videre tiltak i kommunen.</a:t>
            </a:r>
          </a:p>
          <a:p>
            <a:pPr>
              <a:defRPr/>
            </a:pPr>
            <a:r>
              <a:rPr lang="nb-NO" dirty="0"/>
              <a:t>Pasienten har en egnet bolig og trygg økonomisk situasjon</a:t>
            </a:r>
          </a:p>
          <a:p>
            <a:pPr>
              <a:defRPr/>
            </a:pPr>
            <a:r>
              <a:rPr lang="nb-NO" dirty="0"/>
              <a:t>Pasienten har tilbud om skole, arbeid eller meningsfull aktivitet eller en plan for videre tiltak </a:t>
            </a:r>
          </a:p>
          <a:p>
            <a:pPr>
              <a:defRPr/>
            </a:pPr>
            <a:r>
              <a:rPr lang="nb-NO" dirty="0"/>
              <a:t>Det er informert om hvor pasienten og/eller foreldre, ev. pårørende kan henvende seg ved behov for ytterligere behandling i psykisk helsevern.</a:t>
            </a:r>
          </a:p>
          <a:p>
            <a:pPr>
              <a:defRPr/>
            </a:pPr>
            <a:r>
              <a:rPr lang="nb-NO" dirty="0"/>
              <a:t>Kommunal helse- og omsorgstjeneste/fastlege bør informeres om aktuelle selvmordrisikovurderinger/ voldsrisikovurderinger og eventuelle igangsatte tiltak.</a:t>
            </a:r>
          </a:p>
          <a:p>
            <a:pPr>
              <a:defRPr/>
            </a:pPr>
            <a:r>
              <a:rPr lang="nb-NO" dirty="0"/>
              <a:t>Kontaktperson/forløpskoordinator i kommunen har en koordinerende og sentral rolle etter at pasienten har avsluttet behandling i psykisk helsevern. Tilrettelegging og samarbeid i forbindelse med utskriving må sees i sammenheng med </a:t>
            </a:r>
            <a:r>
              <a:rPr lang="nb-NO" dirty="0">
                <a:hlinkClick r:id="rId5"/>
              </a:rPr>
              <a:t>Forskrift om utskrivningsklare pasienter (lovdata.no).</a:t>
            </a:r>
            <a:endParaRPr lang="nb-NO" dirty="0"/>
          </a:p>
          <a:p>
            <a:pPr>
              <a:defRPr/>
            </a:pPr>
            <a:endParaRPr lang="nb-NO" dirty="0"/>
          </a:p>
          <a:p>
            <a:pPr>
              <a:defRPr/>
            </a:pPr>
            <a:r>
              <a:rPr lang="nb-NO" u="sng" dirty="0">
                <a:hlinkClick r:id="rId7"/>
              </a:rPr>
              <a:t>http://www.saman.no/file=2343</a:t>
            </a:r>
            <a:r>
              <a:rPr lang="nb-NO" u="sng" dirty="0"/>
              <a:t> (Samarbeidsavtale Bergen)</a:t>
            </a:r>
          </a:p>
          <a:p>
            <a:pPr>
              <a:defRPr/>
            </a:pPr>
            <a:endParaRPr lang="nb-NO" altLang="nb-NO" u="sng" dirty="0"/>
          </a:p>
          <a:p>
            <a:pPr>
              <a:defRPr/>
            </a:pPr>
            <a:r>
              <a:rPr lang="nb-NO" altLang="nb-NO" dirty="0"/>
              <a:t>file:///C:/Users/Grethae/AppData/Local/Microsoft/Windows/INetCache/Content.Outlook/RKVD06TW/TIPS%20om%20god%20elektronisk%20henvisning%20til%20pakkeforløp%20Psykisk%20helse%20og%20rus_%20(002).pdf</a:t>
            </a:r>
          </a:p>
          <a:p>
            <a:pPr>
              <a:defRPr/>
            </a:pPr>
            <a:endParaRPr lang="nb-NO" altLang="nb-NO" dirty="0"/>
          </a:p>
          <a:p>
            <a:pPr>
              <a:defRPr/>
            </a:pPr>
            <a:r>
              <a:rPr lang="nb-NO" altLang="nb-NO" dirty="0"/>
              <a:t>Henvisningsmal OUS</a:t>
            </a:r>
          </a:p>
          <a:p>
            <a:pPr>
              <a:defRPr/>
            </a:pPr>
            <a:endParaRPr lang="nb-NO" dirty="0"/>
          </a:p>
        </p:txBody>
      </p:sp>
      <p:sp>
        <p:nvSpPr>
          <p:cNvPr id="2253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6724C4-78BC-476C-B0EE-209F1FE43B9A}" type="slidenum">
              <a:rPr kumimoji="0" lang="nb-NO" altLang="nb-NO"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altLang="nb-NO" sz="12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638704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b-NO" dirty="0"/>
              <a:t>Et personlig eksempel: Jeg har jo jobbet  mange år med</a:t>
            </a:r>
            <a:r>
              <a:rPr lang="en-US" altLang="nb-NO" baseline="0" dirty="0"/>
              <a:t> psykisk helsearbeid bade I kommunen og spes.helsetj – og I de siste 12 årene jobbet jeg ved en psykospoliklinikk: og en ting vet jeg med sikkerhet; vi hadde aldri I verden greid å gi pasientene et godt helsetilbud uten et tett og nært samarbeid med kommunene. Og det er jo brukerne som drar nytte av at tjenestene er koordinerte. Vi ønsker at det nødvendige samarbeidet skal være tydeligere I en modell som fremstiller helhetlig pasientforlø.</a:t>
            </a:r>
            <a:endParaRPr lang="nb-NO" altLang="nb-NO" dirty="0"/>
          </a:p>
        </p:txBody>
      </p:sp>
      <p:sp>
        <p:nvSpPr>
          <p:cNvPr id="2458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F2C5A35-37F4-47CB-B9C2-A071776EDA8A}" type="slidenum">
              <a:rPr kumimoji="0" lang="nb-NO" altLang="nb-NO"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altLang="nb-NO" sz="12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18098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a:t>I hvilken grad forholder spesialisthelsetjenesten seg til livet før henvisning?</a:t>
            </a:r>
          </a:p>
          <a:p>
            <a:r>
              <a:rPr lang="nb-NO" altLang="nb-NO" dirty="0"/>
              <a:t>I hvilken grad forholder kommunen seg til det som skjer i spesialisthelsetjenesten?</a:t>
            </a:r>
          </a:p>
          <a:p>
            <a:r>
              <a:rPr lang="nb-NO" altLang="nb-NO" dirty="0"/>
              <a:t>I hvilken grad forholder spesialisthelsetjenesten seg til livet etter utskriving?</a:t>
            </a:r>
          </a:p>
          <a:p>
            <a:endParaRPr lang="nb-NO" altLang="nb-NO" dirty="0"/>
          </a:p>
        </p:txBody>
      </p:sp>
      <p:sp>
        <p:nvSpPr>
          <p:cNvPr id="2662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BFB671-CED7-4620-B99B-633862484489}" type="slidenum">
              <a:rPr kumimoji="0" lang="nb-NO" altLang="nb-NO"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altLang="nb-NO" sz="12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680859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b-NO" dirty="0"/>
              <a:t>Vi ønsker å utvikle en ny modell for pakkeforløp</a:t>
            </a:r>
            <a:endParaRPr lang="nb-NO" altLang="nb-NO" dirty="0"/>
          </a:p>
        </p:txBody>
      </p:sp>
      <p:sp>
        <p:nvSpPr>
          <p:cNvPr id="2867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BA741B-5EAB-4CB5-9C4E-E5BD26832CF2}" type="slidenum">
              <a:rPr kumimoji="0" lang="nb-NO" altLang="nb-NO"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altLang="nb-NO" sz="12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502372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dirty="0"/>
          </a:p>
        </p:txBody>
      </p:sp>
      <p:sp>
        <p:nvSpPr>
          <p:cNvPr id="3072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F899DC4-C8F3-40BD-A30C-945E216964C2}" type="slidenum">
              <a:rPr kumimoji="0" lang="nb-NO" altLang="nb-NO"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altLang="nb-NO" sz="12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60871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15201-8A1B-417D-8AE0-177C409CCA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698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15201-8A1B-417D-8AE0-177C409CCA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86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15201-8A1B-417D-8AE0-177C409CCA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571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15201-8A1B-417D-8AE0-177C409CCA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570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15201-8A1B-417D-8AE0-177C409CCA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96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15201-8A1B-417D-8AE0-177C409CCA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66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Vi driver kunnskapsformidling; som denne konferansen som vi nå holder her I dag</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89AEEF-5D0B-42DB-A587-848A2B6737D9}" type="slidenum">
              <a:rPr kumimoji="0" lang="nb-NO" alt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alt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87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15201-8A1B-417D-8AE0-177C409CCA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34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b-NO" dirty="0"/>
              <a:t>Eksempel på hvordan vi driver formidling – se på napha.no for å holde dere oppdatert</a:t>
            </a:r>
            <a:endParaRPr lang="nb-NO" altLang="nb-NO" dirty="0"/>
          </a:p>
        </p:txBody>
      </p:sp>
      <p:sp>
        <p:nvSpPr>
          <p:cNvPr id="122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F92A363-81DF-483C-B7F9-A9ACDD529DC5}" type="slidenum">
              <a:rPr kumimoji="0" lang="nb-NO" altLang="nb-NO"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altLang="nb-NO" sz="12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509973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15201-8A1B-417D-8AE0-177C409CCA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24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nb-NO" dirty="0"/>
              <a:t>Men hva er det</a:t>
            </a:r>
            <a:r>
              <a:rPr lang="en-US" altLang="nb-NO" baseline="0" dirty="0"/>
              <a:t> dette egentlig handler om?  For de fleste handler det om å leve et liv – det handler om at pakkeforløp skal hjelpe brukerne/pasientene å mestre livet – det livet som for oss alle innebærer hverdagens utfordringer – og muligheten til å mestre gleder og sorger. </a:t>
            </a:r>
            <a:endParaRPr lang="nb-NO" altLang="nb-NO" dirty="0"/>
          </a:p>
        </p:txBody>
      </p:sp>
      <p:sp>
        <p:nvSpPr>
          <p:cNvPr id="1434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F0F4C6-BD55-46E4-8364-A0D585575FB7}" type="slidenum">
              <a:rPr kumimoji="0" lang="nb-NO" altLang="nb-NO"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altLang="nb-NO" sz="12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81547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9"/>
            <a:ext cx="10363200" cy="1470025"/>
          </a:xfrm>
        </p:spPr>
        <p:txBody>
          <a:bodyPr/>
          <a:lstStyle>
            <a:lvl1pPr algn="ctr">
              <a:defRPr/>
            </a:lvl1p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rgbClr val="000000"/>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283370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326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06375"/>
            <a:ext cx="2743200" cy="4387851"/>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06375"/>
            <a:ext cx="8026400" cy="4387851"/>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118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652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5333"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667">
                <a:solidFill>
                  <a:srgbClr val="000000"/>
                </a:solidFill>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34904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796818"/>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796818"/>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6229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548680"/>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2180861"/>
            <a:ext cx="5386917" cy="639763"/>
          </a:xfrm>
        </p:spPr>
        <p:txBody>
          <a:bodyPr anchor="b"/>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nb-NO"/>
              <a:t>Klikk for å redigere tekststiler i malen</a:t>
            </a:r>
          </a:p>
        </p:txBody>
      </p:sp>
      <p:sp>
        <p:nvSpPr>
          <p:cNvPr id="4" name="Plassholder for innhold 3"/>
          <p:cNvSpPr>
            <a:spLocks noGrp="1"/>
          </p:cNvSpPr>
          <p:nvPr>
            <p:ph sz="half" idx="2"/>
          </p:nvPr>
        </p:nvSpPr>
        <p:spPr>
          <a:xfrm>
            <a:off x="609600" y="3140968"/>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72" y="2180861"/>
            <a:ext cx="5389033" cy="639763"/>
          </a:xfrm>
        </p:spPr>
        <p:txBody>
          <a:bodyPr anchor="b"/>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nb-NO"/>
              <a:t>Klikk for å redigere tekststiler i malen</a:t>
            </a:r>
          </a:p>
        </p:txBody>
      </p:sp>
      <p:sp>
        <p:nvSpPr>
          <p:cNvPr id="6" name="Plassholder for innhold 5"/>
          <p:cNvSpPr>
            <a:spLocks noGrp="1"/>
          </p:cNvSpPr>
          <p:nvPr>
            <p:ph sz="quarter" idx="4"/>
          </p:nvPr>
        </p:nvSpPr>
        <p:spPr>
          <a:xfrm>
            <a:off x="6193372" y="3140968"/>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1240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1256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55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3" y="273049"/>
            <a:ext cx="4011084" cy="1162051"/>
          </a:xfrm>
        </p:spPr>
        <p:txBody>
          <a:bodyPr anchor="b"/>
          <a:lstStyle>
            <a:lvl1pPr algn="l">
              <a:defRPr sz="2667" b="1"/>
            </a:lvl1pPr>
          </a:lstStyle>
          <a:p>
            <a:r>
              <a:rPr lang="nb-NO"/>
              <a:t>Klikk for å redigere tittelstil</a:t>
            </a:r>
          </a:p>
        </p:txBody>
      </p:sp>
      <p:sp>
        <p:nvSpPr>
          <p:cNvPr id="3" name="Plassholder for innhold 2"/>
          <p:cNvSpPr>
            <a:spLocks noGrp="1"/>
          </p:cNvSpPr>
          <p:nvPr>
            <p:ph idx="1"/>
          </p:nvPr>
        </p:nvSpPr>
        <p:spPr>
          <a:xfrm>
            <a:off x="4766733" y="27305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3" y="1435104"/>
            <a:ext cx="4011084" cy="4691063"/>
          </a:xfr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nb-NO"/>
              <a:t>Klikk for å redigere tekststiler i malen</a:t>
            </a:r>
          </a:p>
        </p:txBody>
      </p:sp>
    </p:spTree>
    <p:extLst>
      <p:ext uri="{BB962C8B-B14F-4D97-AF65-F5344CB8AC3E}">
        <p14:creationId xmlns:p14="http://schemas.microsoft.com/office/powerpoint/2010/main" val="395734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1"/>
            <a:ext cx="7315200" cy="566739"/>
          </a:xfrm>
        </p:spPr>
        <p:txBody>
          <a:bodyPr anchor="b"/>
          <a:lstStyle>
            <a:lvl1pPr algn="l">
              <a:defRPr sz="2667"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4267"/>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nb-NO" dirty="0"/>
              <a:t>Dra bildet til plassholderen eller klikk ikonet for å legge til</a:t>
            </a:r>
          </a:p>
        </p:txBody>
      </p:sp>
      <p:sp>
        <p:nvSpPr>
          <p:cNvPr id="4" name="Plassholder for tekst 3"/>
          <p:cNvSpPr>
            <a:spLocks noGrp="1"/>
          </p:cNvSpPr>
          <p:nvPr>
            <p:ph type="body" sz="half" idx="2"/>
          </p:nvPr>
        </p:nvSpPr>
        <p:spPr>
          <a:xfrm>
            <a:off x="2389717" y="5367341"/>
            <a:ext cx="7315200" cy="804863"/>
          </a:xfr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nb-NO"/>
              <a:t>Klikk for å redigere tekststiler i malen</a:t>
            </a:r>
          </a:p>
        </p:txBody>
      </p:sp>
    </p:spTree>
    <p:extLst>
      <p:ext uri="{BB962C8B-B14F-4D97-AF65-F5344CB8AC3E}">
        <p14:creationId xmlns:p14="http://schemas.microsoft.com/office/powerpoint/2010/main" val="360316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46364"/>
            <a:ext cx="10972800" cy="1143000"/>
          </a:xfrm>
          <a:prstGeom prst="rect">
            <a:avLst/>
          </a:prstGeom>
        </p:spPr>
        <p:txBody>
          <a:bodyPr vert="horz" lIns="91436" tIns="45718" rIns="91436" bIns="45718" rtlCol="0" anchor="ctr">
            <a:normAutofit/>
          </a:bodyPr>
          <a:lstStyle/>
          <a:p>
            <a:r>
              <a:rPr lang="nb-NO"/>
              <a:t>Klikk for å redigere tittelstil</a:t>
            </a:r>
          </a:p>
        </p:txBody>
      </p:sp>
      <p:sp>
        <p:nvSpPr>
          <p:cNvPr id="3" name="Plassholder for tekst 2"/>
          <p:cNvSpPr>
            <a:spLocks noGrp="1"/>
          </p:cNvSpPr>
          <p:nvPr>
            <p:ph type="body" idx="1"/>
          </p:nvPr>
        </p:nvSpPr>
        <p:spPr>
          <a:xfrm>
            <a:off x="609600" y="1971928"/>
            <a:ext cx="10972800" cy="4525963"/>
          </a:xfrm>
          <a:prstGeom prst="rect">
            <a:avLst/>
          </a:prstGeom>
        </p:spPr>
        <p:txBody>
          <a:bodyPr vert="horz" lIns="91436" tIns="45718" rIns="91436" bIns="45718" rtlCol="0">
            <a:normAutofit/>
          </a:bodyPr>
          <a:lstStyle/>
          <a:p>
            <a:pPr lvl="0"/>
            <a:r>
              <a:rPr lang="nb-NO"/>
              <a:t>Klikk for å redigere tekststiler i malen</a:t>
            </a:r>
          </a:p>
          <a:p>
            <a:pPr lvl="1"/>
            <a:r>
              <a:rPr lang="nb-NO"/>
              <a:t>Andre nivå</a:t>
            </a:r>
          </a:p>
          <a:p>
            <a:pPr lvl="2"/>
            <a:r>
              <a:rPr lang="nb-NO"/>
              <a:t>Tredje nivå</a:t>
            </a:r>
          </a:p>
          <a:p>
            <a:pPr lvl="3"/>
            <a:r>
              <a:rPr lang="nb-NO"/>
              <a:t>Fjere nivå</a:t>
            </a:r>
          </a:p>
          <a:p>
            <a:pPr lvl="4"/>
            <a:r>
              <a:rPr lang="nb-NO"/>
              <a:t>Femte nivå</a:t>
            </a:r>
          </a:p>
        </p:txBody>
      </p:sp>
      <p:sp>
        <p:nvSpPr>
          <p:cNvPr id="7" name="Rectangle 12"/>
          <p:cNvSpPr>
            <a:spLocks noChangeArrowheads="1"/>
          </p:cNvSpPr>
          <p:nvPr/>
        </p:nvSpPr>
        <p:spPr bwMode="auto">
          <a:xfrm>
            <a:off x="812800" y="6193089"/>
            <a:ext cx="101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1915" tIns="60957" rIns="121915" bIns="60957"/>
          <a:lstStyle/>
          <a:p>
            <a:fld id="{D76D68A1-9161-544A-A0C3-CD044980A8F9}" type="slidenum">
              <a:rPr lang="en-GB" sz="1067">
                <a:latin typeface="Arial" charset="0"/>
              </a:rPr>
              <a:pPr/>
              <a:t>‹#›</a:t>
            </a:fld>
            <a:endParaRPr lang="en-GB" sz="1867" dirty="0">
              <a:latin typeface="Times New Roman" charset="0"/>
            </a:endParaRPr>
          </a:p>
        </p:txBody>
      </p:sp>
      <p:pic>
        <p:nvPicPr>
          <p:cNvPr id="8" name="Picture 16" descr="ny logo.tif                                                    0064BFA6anita                          BE1790B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59353" y="5379928"/>
            <a:ext cx="2145803" cy="1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384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09555" rtl="0" eaLnBrk="1" latinLnBrk="0" hangingPunct="1">
        <a:spcBef>
          <a:spcPct val="0"/>
        </a:spcBef>
        <a:buNone/>
        <a:defRPr sz="4000" b="1" i="0" kern="1200">
          <a:solidFill>
            <a:srgbClr val="F38119"/>
          </a:solidFill>
          <a:latin typeface="+mn-lt"/>
          <a:ea typeface="+mj-ea"/>
          <a:cs typeface="+mj-cs"/>
        </a:defRPr>
      </a:lvl1pPr>
    </p:titleStyle>
    <p:bodyStyle>
      <a:lvl1pPr marL="457167" indent="-457167" algn="l" defTabSz="609555" rtl="0" eaLnBrk="1" latinLnBrk="0" hangingPunct="1">
        <a:spcBef>
          <a:spcPct val="20000"/>
        </a:spcBef>
        <a:buFont typeface="Arial"/>
        <a:buChar char="•"/>
        <a:defRPr sz="3467" kern="1200">
          <a:solidFill>
            <a:srgbClr val="000000"/>
          </a:solidFill>
          <a:latin typeface="+mn-lt"/>
          <a:ea typeface="+mn-ea"/>
          <a:cs typeface="+mn-cs"/>
        </a:defRPr>
      </a:lvl1pPr>
      <a:lvl2pPr marL="990526" indent="-380972" algn="l" defTabSz="609555" rtl="0" eaLnBrk="1" latinLnBrk="0" hangingPunct="1">
        <a:spcBef>
          <a:spcPct val="20000"/>
        </a:spcBef>
        <a:buFont typeface="Arial"/>
        <a:buChar char="–"/>
        <a:defRPr sz="3200" kern="1200">
          <a:solidFill>
            <a:srgbClr val="000000"/>
          </a:solidFill>
          <a:latin typeface="+mn-lt"/>
          <a:ea typeface="+mn-ea"/>
          <a:cs typeface="+mn-cs"/>
        </a:defRPr>
      </a:lvl2pPr>
      <a:lvl3pPr marL="1523887" indent="-304776" algn="l" defTabSz="609555" rtl="0" eaLnBrk="1" latinLnBrk="0" hangingPunct="1">
        <a:spcBef>
          <a:spcPct val="20000"/>
        </a:spcBef>
        <a:buFont typeface="Arial"/>
        <a:buChar char="•"/>
        <a:defRPr sz="2667" kern="1200">
          <a:solidFill>
            <a:srgbClr val="000000"/>
          </a:solidFill>
          <a:latin typeface="+mn-lt"/>
          <a:ea typeface="+mn-ea"/>
          <a:cs typeface="+mn-cs"/>
        </a:defRPr>
      </a:lvl3pPr>
      <a:lvl4pPr marL="2133440" indent="-304776" algn="l" defTabSz="609555" rtl="0" eaLnBrk="1" latinLnBrk="0" hangingPunct="1">
        <a:spcBef>
          <a:spcPct val="20000"/>
        </a:spcBef>
        <a:buFont typeface="Arial"/>
        <a:buChar char="–"/>
        <a:defRPr sz="2133" kern="1200">
          <a:solidFill>
            <a:srgbClr val="000000"/>
          </a:solidFill>
          <a:latin typeface="+mn-lt"/>
          <a:ea typeface="+mn-ea"/>
          <a:cs typeface="+mn-cs"/>
        </a:defRPr>
      </a:lvl4pPr>
      <a:lvl5pPr marL="2742994" indent="-304776" algn="l" defTabSz="609555" rtl="0" eaLnBrk="1" latinLnBrk="0" hangingPunct="1">
        <a:spcBef>
          <a:spcPct val="20000"/>
        </a:spcBef>
        <a:buFont typeface="Arial"/>
        <a:buChar char="»"/>
        <a:defRPr sz="2133" kern="1200">
          <a:solidFill>
            <a:srgbClr val="000000"/>
          </a:solidFill>
          <a:latin typeface="+mn-lt"/>
          <a:ea typeface="+mn-ea"/>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87263" y="2183505"/>
            <a:ext cx="8414854" cy="1911418"/>
          </a:xfrm>
        </p:spPr>
        <p:txBody>
          <a:bodyPr>
            <a:normAutofit/>
          </a:bodyPr>
          <a:lstStyle/>
          <a:p>
            <a:pPr algn="ctr"/>
            <a:r>
              <a:rPr lang="nb-NO" altLang="nb-NO" sz="3600" dirty="0"/>
              <a:t>Helhetlige pasientforløp i pakkeforløp </a:t>
            </a:r>
          </a:p>
        </p:txBody>
      </p:sp>
      <p:sp>
        <p:nvSpPr>
          <p:cNvPr id="2" name="TekstSylinder 1"/>
          <p:cNvSpPr txBox="1"/>
          <p:nvPr/>
        </p:nvSpPr>
        <p:spPr>
          <a:xfrm>
            <a:off x="9418707" y="4275139"/>
            <a:ext cx="2303463" cy="10160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04B87"/>
                </a:solidFill>
                <a:effectLst/>
                <a:uLnTx/>
                <a:uFillTx/>
                <a:latin typeface="Arial"/>
                <a:ea typeface="Verdana" pitchFamily="34" charset="0"/>
                <a:cs typeface="Verdana" pitchFamily="34" charset="0"/>
              </a:rPr>
              <a:t>Marianne Borthen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04B87"/>
                </a:solidFill>
                <a:effectLst/>
                <a:uLnTx/>
                <a:uFillTx/>
                <a:latin typeface="Arial"/>
                <a:ea typeface="Verdana" pitchFamily="34" charset="0"/>
                <a:cs typeface="Verdana" pitchFamily="34" charset="0"/>
              </a:rPr>
              <a:t>Faglig rådgiver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srgbClr val="004B87"/>
              </a:solidFill>
              <a:effectLst/>
              <a:uLnTx/>
              <a:uFillTx/>
              <a:latin typeface="Arial"/>
              <a:ea typeface="Verdana" pitchFamily="34" charset="0"/>
              <a:cs typeface="Verdana" pitchFamily="34" charset="0"/>
            </a:endParaRPr>
          </a:p>
        </p:txBody>
      </p:sp>
      <p:sp>
        <p:nvSpPr>
          <p:cNvPr id="4" name="Undertittel 2"/>
          <p:cNvSpPr txBox="1">
            <a:spLocks/>
          </p:cNvSpPr>
          <p:nvPr/>
        </p:nvSpPr>
        <p:spPr bwMode="auto">
          <a:xfrm>
            <a:off x="2093154" y="505655"/>
            <a:ext cx="820896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1" fontAlgn="base" hangingPunct="1">
              <a:spcBef>
                <a:spcPct val="20000"/>
              </a:spcBef>
              <a:spcAft>
                <a:spcPct val="0"/>
              </a:spcAft>
              <a:buFontTx/>
              <a:buNone/>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Times" charset="0"/>
              </a:defRPr>
            </a:lvl6pPr>
            <a:lvl7pPr marL="2971800" indent="-228600" algn="l" rtl="0" eaLnBrk="1" fontAlgn="base" hangingPunct="1">
              <a:spcBef>
                <a:spcPct val="20000"/>
              </a:spcBef>
              <a:spcAft>
                <a:spcPct val="0"/>
              </a:spcAft>
              <a:buChar char="»"/>
              <a:defRPr sz="1600">
                <a:solidFill>
                  <a:schemeClr val="tx1"/>
                </a:solidFill>
                <a:latin typeface="Times" charset="0"/>
              </a:defRPr>
            </a:lvl7pPr>
            <a:lvl8pPr marL="3429000" indent="-228600" algn="l" rtl="0" eaLnBrk="1" fontAlgn="base" hangingPunct="1">
              <a:spcBef>
                <a:spcPct val="20000"/>
              </a:spcBef>
              <a:spcAft>
                <a:spcPct val="0"/>
              </a:spcAft>
              <a:buChar char="»"/>
              <a:defRPr sz="1600">
                <a:solidFill>
                  <a:schemeClr val="tx1"/>
                </a:solidFill>
                <a:latin typeface="Times" charset="0"/>
              </a:defRPr>
            </a:lvl8pPr>
            <a:lvl9pPr marL="3886200" indent="-228600" algn="l" rtl="0" eaLnBrk="1" fontAlgn="base" hangingPunct="1">
              <a:spcBef>
                <a:spcPct val="20000"/>
              </a:spcBef>
              <a:spcAft>
                <a:spcPct val="0"/>
              </a:spcAft>
              <a:buChar char="»"/>
              <a:defRPr sz="1600">
                <a:solidFill>
                  <a:schemeClr val="tx1"/>
                </a:solidFill>
                <a:latin typeface="Times" charset="0"/>
              </a:defRPr>
            </a:lvl9pPr>
          </a:lstStyle>
          <a:p>
            <a:pPr lvl="0" algn="ctr">
              <a:defRPr/>
            </a:pPr>
            <a:r>
              <a:rPr lang="nb-NO" sz="2400" kern="0" dirty="0">
                <a:solidFill>
                  <a:srgbClr val="004B87"/>
                </a:solidFill>
              </a:rPr>
              <a:t>Nettverkssamling for rus - og psykisk helsearbeid 2019</a:t>
            </a:r>
          </a:p>
          <a:p>
            <a:pPr lvl="0" algn="ctr">
              <a:defRPr/>
            </a:pPr>
            <a:r>
              <a:rPr kumimoji="0" lang="en-US" sz="2400" b="0" i="0" u="none" strike="noStrike" kern="0" cap="none" spc="0" normalizeH="0" baseline="0" noProof="0" dirty="0" err="1">
                <a:ln>
                  <a:noFill/>
                </a:ln>
                <a:solidFill>
                  <a:srgbClr val="004B87"/>
                </a:solidFill>
                <a:effectLst/>
                <a:uLnTx/>
                <a:uFillTx/>
                <a:latin typeface="Arial"/>
                <a:ea typeface="+mn-ea"/>
                <a:cs typeface="+mn-cs"/>
              </a:rPr>
              <a:t>Pakkeforløp</a:t>
            </a:r>
            <a:r>
              <a:rPr kumimoji="0" lang="en-US" sz="2400" b="0" i="0" u="none" strike="noStrike" kern="0" cap="none" spc="0" normalizeH="0" noProof="0" dirty="0">
                <a:ln>
                  <a:noFill/>
                </a:ln>
                <a:solidFill>
                  <a:srgbClr val="004B87"/>
                </a:solidFill>
                <a:effectLst/>
                <a:uLnTx/>
                <a:uFillTx/>
                <a:latin typeface="Arial"/>
                <a:ea typeface="+mn-ea"/>
                <a:cs typeface="+mn-cs"/>
              </a:rPr>
              <a:t> </a:t>
            </a:r>
            <a:r>
              <a:rPr lang="nb-NO" sz="2400" kern="0" dirty="0">
                <a:solidFill>
                  <a:srgbClr val="004B87"/>
                </a:solidFill>
              </a:rPr>
              <a:t>styrker brukerstemmen!</a:t>
            </a:r>
          </a:p>
          <a:p>
            <a:pPr algn="ctr">
              <a:defRPr/>
            </a:pPr>
            <a:r>
              <a:rPr lang="nb-NO" sz="1600" kern="0" dirty="0">
                <a:solidFill>
                  <a:srgbClr val="004B87"/>
                </a:solidFill>
              </a:rPr>
              <a:t>Scandic Hell Dato: 15. og 16. oktober 2019 </a:t>
            </a:r>
          </a:p>
          <a:p>
            <a:pPr lvl="0" algn="ctr">
              <a:defRPr/>
            </a:pPr>
            <a:r>
              <a:rPr lang="nb-NO" sz="1600" kern="0" dirty="0">
                <a:solidFill>
                  <a:srgbClr val="004B87"/>
                </a:solidFill>
              </a:rPr>
              <a:t> </a:t>
            </a:r>
          </a:p>
          <a:p>
            <a:pPr lvl="0" algn="ctr">
              <a:defRPr/>
            </a:pPr>
            <a:r>
              <a:rPr lang="nb-NO" sz="1600" kern="0" dirty="0">
                <a:solidFill>
                  <a:srgbClr val="004B87"/>
                </a:solidFill>
              </a:rPr>
              <a:t> </a:t>
            </a:r>
          </a:p>
        </p:txBody>
      </p:sp>
    </p:spTree>
    <p:extLst>
      <p:ext uri="{BB962C8B-B14F-4D97-AF65-F5344CB8AC3E}">
        <p14:creationId xmlns:p14="http://schemas.microsoft.com/office/powerpoint/2010/main" val="48035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p:cNvSpPr>
          <p:nvPr>
            <p:ph type="title"/>
          </p:nvPr>
        </p:nvSpPr>
        <p:spPr>
          <a:xfrm>
            <a:off x="2495550" y="428625"/>
            <a:ext cx="7162800" cy="1219200"/>
          </a:xfrm>
        </p:spPr>
        <p:txBody>
          <a:bodyPr/>
          <a:lstStyle/>
          <a:p>
            <a:r>
              <a:rPr lang="en-US" altLang="nb-NO" dirty="0"/>
              <a:t>Å leve et liv</a:t>
            </a:r>
            <a:endParaRPr lang="nb-NO" altLang="nb-NO" dirty="0"/>
          </a:p>
        </p:txBody>
      </p:sp>
      <p:graphicFrame>
        <p:nvGraphicFramePr>
          <p:cNvPr id="4" name="Plassholder for innhold 3"/>
          <p:cNvGraphicFramePr>
            <a:graphicFrameLocks noGrp="1"/>
          </p:cNvGraphicFramePr>
          <p:nvPr>
            <p:ph idx="1"/>
            <p:extLst/>
          </p:nvPr>
        </p:nvGraphicFramePr>
        <p:xfrm>
          <a:off x="1847528" y="692697"/>
          <a:ext cx="8748972" cy="5904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6" name="TekstSylinder 4"/>
          <p:cNvSpPr txBox="1">
            <a:spLocks noChangeArrowheads="1"/>
          </p:cNvSpPr>
          <p:nvPr/>
        </p:nvSpPr>
        <p:spPr bwMode="auto">
          <a:xfrm>
            <a:off x="4224339" y="2667001"/>
            <a:ext cx="115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40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Lek</a:t>
            </a:r>
            <a:endParaRPr kumimoji="0" lang="nb-NO" altLang="nb-NO" sz="40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17" name="TekstSylinder 5"/>
          <p:cNvSpPr txBox="1">
            <a:spLocks noChangeArrowheads="1"/>
          </p:cNvSpPr>
          <p:nvPr/>
        </p:nvSpPr>
        <p:spPr bwMode="auto">
          <a:xfrm>
            <a:off x="4440239" y="4149726"/>
            <a:ext cx="2592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3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Kjærlighet</a:t>
            </a:r>
            <a:endParaRPr kumimoji="0" lang="nb-NO" altLang="nb-NO" sz="3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18" name="TekstSylinder 6"/>
          <p:cNvSpPr txBox="1">
            <a:spLocks noChangeArrowheads="1"/>
          </p:cNvSpPr>
          <p:nvPr/>
        </p:nvSpPr>
        <p:spPr bwMode="auto">
          <a:xfrm>
            <a:off x="3287713" y="4610100"/>
            <a:ext cx="1655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3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venner</a:t>
            </a:r>
            <a:endParaRPr kumimoji="0" lang="nb-NO" altLang="nb-NO" sz="3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19" name="TekstSylinder 7"/>
          <p:cNvSpPr txBox="1">
            <a:spLocks noChangeArrowheads="1"/>
          </p:cNvSpPr>
          <p:nvPr/>
        </p:nvSpPr>
        <p:spPr bwMode="auto">
          <a:xfrm>
            <a:off x="5448300" y="2636838"/>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32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Ferie</a:t>
            </a:r>
            <a:endParaRPr kumimoji="0" lang="nb-NO" altLang="nb-NO" sz="32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20" name="TekstSylinder 8"/>
          <p:cNvSpPr txBox="1">
            <a:spLocks noChangeArrowheads="1"/>
          </p:cNvSpPr>
          <p:nvPr/>
        </p:nvSpPr>
        <p:spPr bwMode="auto">
          <a:xfrm>
            <a:off x="6743701" y="1916114"/>
            <a:ext cx="1584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32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Arbeid</a:t>
            </a:r>
            <a:endParaRPr kumimoji="0" lang="nb-NO" altLang="nb-NO" sz="32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21" name="TekstSylinder 9"/>
          <p:cNvSpPr txBox="1">
            <a:spLocks noChangeArrowheads="1"/>
          </p:cNvSpPr>
          <p:nvPr/>
        </p:nvSpPr>
        <p:spPr bwMode="auto">
          <a:xfrm>
            <a:off x="1992313" y="3770313"/>
            <a:ext cx="3040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3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Konfirmasjon</a:t>
            </a:r>
            <a:endParaRPr kumimoji="0" lang="nb-NO" altLang="nb-NO" sz="3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22" name="TekstSylinder 10"/>
          <p:cNvSpPr txBox="1">
            <a:spLocks noChangeArrowheads="1"/>
          </p:cNvSpPr>
          <p:nvPr/>
        </p:nvSpPr>
        <p:spPr bwMode="auto">
          <a:xfrm>
            <a:off x="6527801" y="2781301"/>
            <a:ext cx="201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3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Familie</a:t>
            </a:r>
            <a:endParaRPr kumimoji="0" lang="nb-NO" altLang="nb-NO" sz="3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23" name="TekstSylinder 11"/>
          <p:cNvSpPr txBox="1">
            <a:spLocks noChangeArrowheads="1"/>
          </p:cNvSpPr>
          <p:nvPr/>
        </p:nvSpPr>
        <p:spPr bwMode="auto">
          <a:xfrm>
            <a:off x="6816726" y="3644901"/>
            <a:ext cx="208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Idrett</a:t>
            </a:r>
            <a:endParaRPr kumimoji="0" lang="nb-NO"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24" name="TekstSylinder 12"/>
          <p:cNvSpPr txBox="1">
            <a:spLocks noChangeArrowheads="1"/>
          </p:cNvSpPr>
          <p:nvPr/>
        </p:nvSpPr>
        <p:spPr bwMode="auto">
          <a:xfrm>
            <a:off x="8261351" y="2979738"/>
            <a:ext cx="1223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Bikkja</a:t>
            </a:r>
            <a:endParaRPr kumimoji="0" lang="nb-NO"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25" name="TekstSylinder 13"/>
          <p:cNvSpPr txBox="1">
            <a:spLocks noChangeArrowheads="1"/>
          </p:cNvSpPr>
          <p:nvPr/>
        </p:nvSpPr>
        <p:spPr bwMode="auto">
          <a:xfrm>
            <a:off x="8399464" y="1752601"/>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Handle mat</a:t>
            </a:r>
          </a:p>
        </p:txBody>
      </p:sp>
      <p:sp>
        <p:nvSpPr>
          <p:cNvPr id="13326" name="TekstSylinder 14"/>
          <p:cNvSpPr txBox="1">
            <a:spLocks noChangeArrowheads="1"/>
          </p:cNvSpPr>
          <p:nvPr/>
        </p:nvSpPr>
        <p:spPr bwMode="auto">
          <a:xfrm>
            <a:off x="6816725" y="4292600"/>
            <a:ext cx="237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0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Høre stemmer</a:t>
            </a:r>
            <a:endParaRPr kumimoji="0" lang="nb-NO" altLang="nb-NO" sz="20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27" name="TekstSylinder 15"/>
          <p:cNvSpPr txBox="1">
            <a:spLocks noChangeArrowheads="1"/>
          </p:cNvSpPr>
          <p:nvPr/>
        </p:nvSpPr>
        <p:spPr bwMode="auto">
          <a:xfrm>
            <a:off x="5027614" y="1814513"/>
            <a:ext cx="136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Dødsfall</a:t>
            </a:r>
            <a:endParaRPr kumimoji="0" lang="nb-NO"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28" name="TekstSylinder 17"/>
          <p:cNvSpPr txBox="1">
            <a:spLocks noChangeArrowheads="1"/>
          </p:cNvSpPr>
          <p:nvPr/>
        </p:nvSpPr>
        <p:spPr bwMode="auto">
          <a:xfrm>
            <a:off x="6878639" y="1136651"/>
            <a:ext cx="158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Ta toget</a:t>
            </a:r>
            <a:endParaRPr kumimoji="0" lang="nb-NO"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29" name="TekstSylinder 18"/>
          <p:cNvSpPr txBox="1">
            <a:spLocks noChangeArrowheads="1"/>
          </p:cNvSpPr>
          <p:nvPr/>
        </p:nvSpPr>
        <p:spPr bwMode="auto">
          <a:xfrm>
            <a:off x="2209801" y="4610101"/>
            <a:ext cx="1438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Fisketur</a:t>
            </a:r>
            <a:endParaRPr kumimoji="0" lang="nb-NO"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30" name="TekstSylinder 19"/>
          <p:cNvSpPr txBox="1">
            <a:spLocks noChangeArrowheads="1"/>
          </p:cNvSpPr>
          <p:nvPr/>
        </p:nvSpPr>
        <p:spPr bwMode="auto">
          <a:xfrm>
            <a:off x="3792538" y="3344863"/>
            <a:ext cx="151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klassefest</a:t>
            </a:r>
            <a:endParaRPr kumimoji="0" lang="nb-NO"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31" name="TekstSylinder 20"/>
          <p:cNvSpPr txBox="1">
            <a:spLocks noChangeArrowheads="1"/>
          </p:cNvSpPr>
          <p:nvPr/>
        </p:nvSpPr>
        <p:spPr bwMode="auto">
          <a:xfrm>
            <a:off x="3492501" y="2390776"/>
            <a:ext cx="14271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2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La tida gå</a:t>
            </a:r>
            <a:endParaRPr kumimoji="0" lang="nb-NO" altLang="nb-NO" sz="22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32" name="TekstSylinder 21"/>
          <p:cNvSpPr txBox="1">
            <a:spLocks noChangeArrowheads="1"/>
          </p:cNvSpPr>
          <p:nvPr/>
        </p:nvSpPr>
        <p:spPr bwMode="auto">
          <a:xfrm>
            <a:off x="8216900" y="987425"/>
            <a:ext cx="1982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8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Tro og tvil</a:t>
            </a:r>
            <a:endParaRPr kumimoji="0" lang="nb-NO" altLang="nb-NO" sz="28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33" name="TekstSylinder 22"/>
          <p:cNvSpPr txBox="1">
            <a:spLocks noChangeArrowheads="1"/>
          </p:cNvSpPr>
          <p:nvPr/>
        </p:nvSpPr>
        <p:spPr bwMode="auto">
          <a:xfrm>
            <a:off x="8748713" y="2509838"/>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Oppussing</a:t>
            </a:r>
            <a:endParaRPr kumimoji="0" lang="nb-NO"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34" name="TekstSylinder 23"/>
          <p:cNvSpPr txBox="1">
            <a:spLocks noChangeArrowheads="1"/>
          </p:cNvSpPr>
          <p:nvPr/>
        </p:nvSpPr>
        <p:spPr bwMode="auto">
          <a:xfrm>
            <a:off x="6076951" y="1501776"/>
            <a:ext cx="955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Møte</a:t>
            </a:r>
            <a:endParaRPr kumimoji="0" lang="nb-NO"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35" name="TekstSylinder 24"/>
          <p:cNvSpPr txBox="1">
            <a:spLocks noChangeArrowheads="1"/>
          </p:cNvSpPr>
          <p:nvPr/>
        </p:nvSpPr>
        <p:spPr bwMode="auto">
          <a:xfrm>
            <a:off x="8736013" y="3368676"/>
            <a:ext cx="172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Vaske bilen</a:t>
            </a:r>
            <a:endParaRPr kumimoji="0" lang="nb-NO"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36" name="TekstSylinder 25"/>
          <p:cNvSpPr txBox="1">
            <a:spLocks noChangeArrowheads="1"/>
          </p:cNvSpPr>
          <p:nvPr/>
        </p:nvSpPr>
        <p:spPr bwMode="auto">
          <a:xfrm>
            <a:off x="5284789" y="3868738"/>
            <a:ext cx="1800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Spille spill</a:t>
            </a:r>
            <a:endParaRPr kumimoji="0" lang="nb-NO"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37" name="TekstSylinder 26"/>
          <p:cNvSpPr txBox="1">
            <a:spLocks noChangeArrowheads="1"/>
          </p:cNvSpPr>
          <p:nvPr/>
        </p:nvSpPr>
        <p:spPr bwMode="auto">
          <a:xfrm>
            <a:off x="8472489" y="620713"/>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0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Utdanning</a:t>
            </a:r>
            <a:endParaRPr kumimoji="0" lang="nb-NO" altLang="nb-NO" sz="20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38" name="TekstSylinder 27"/>
          <p:cNvSpPr txBox="1">
            <a:spLocks noChangeArrowheads="1"/>
          </p:cNvSpPr>
          <p:nvPr/>
        </p:nvSpPr>
        <p:spPr bwMode="auto">
          <a:xfrm>
            <a:off x="2855913" y="5129213"/>
            <a:ext cx="2735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Ta en kopp kaffe</a:t>
            </a:r>
            <a:endParaRPr kumimoji="0" lang="nb-NO"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39" name="TekstSylinder 28"/>
          <p:cNvSpPr txBox="1">
            <a:spLocks noChangeArrowheads="1"/>
          </p:cNvSpPr>
          <p:nvPr/>
        </p:nvSpPr>
        <p:spPr bwMode="auto">
          <a:xfrm>
            <a:off x="8450264" y="4159250"/>
            <a:ext cx="2219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18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Betale regninger</a:t>
            </a:r>
            <a:endParaRPr kumimoji="0" lang="nb-NO" altLang="nb-NO" sz="18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40" name="TekstSylinder 2"/>
          <p:cNvSpPr txBox="1">
            <a:spLocks noChangeArrowheads="1"/>
          </p:cNvSpPr>
          <p:nvPr/>
        </p:nvSpPr>
        <p:spPr bwMode="auto">
          <a:xfrm>
            <a:off x="3235325" y="1958975"/>
            <a:ext cx="1976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0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Manisk periode</a:t>
            </a:r>
            <a:endParaRPr kumimoji="0" lang="nb-NO" altLang="nb-NO" sz="20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41" name="TekstSylinder 29"/>
          <p:cNvSpPr txBox="1">
            <a:spLocks noChangeArrowheads="1"/>
          </p:cNvSpPr>
          <p:nvPr/>
        </p:nvSpPr>
        <p:spPr bwMode="auto">
          <a:xfrm>
            <a:off x="6865939" y="2417763"/>
            <a:ext cx="160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Angstanfall</a:t>
            </a:r>
            <a:endParaRPr kumimoji="0" lang="nb-NO" altLang="nb-NO" sz="2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42" name="TekstSylinder 30"/>
          <p:cNvSpPr txBox="1">
            <a:spLocks noChangeArrowheads="1"/>
          </p:cNvSpPr>
          <p:nvPr/>
        </p:nvSpPr>
        <p:spPr bwMode="auto">
          <a:xfrm>
            <a:off x="7648576" y="3849689"/>
            <a:ext cx="24495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1600" b="1"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Psykotisk gjennombrudd</a:t>
            </a:r>
            <a:endParaRPr kumimoji="0" lang="nb-NO" altLang="nb-NO" sz="1600" b="1"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43" name="TekstSylinder 31"/>
          <p:cNvSpPr txBox="1">
            <a:spLocks noChangeArrowheads="1"/>
          </p:cNvSpPr>
          <p:nvPr/>
        </p:nvSpPr>
        <p:spPr bwMode="auto">
          <a:xfrm>
            <a:off x="8391526" y="2078039"/>
            <a:ext cx="1800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1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Depressiv episode</a:t>
            </a:r>
            <a:endParaRPr kumimoji="0" lang="nb-NO" altLang="nb-NO" sz="1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44" name="TekstSylinder 32"/>
          <p:cNvSpPr txBox="1">
            <a:spLocks noChangeArrowheads="1"/>
          </p:cNvSpPr>
          <p:nvPr/>
        </p:nvSpPr>
        <p:spPr bwMode="auto">
          <a:xfrm>
            <a:off x="9191625" y="2990850"/>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1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Tilbakefall</a:t>
            </a:r>
            <a:endParaRPr kumimoji="0" lang="nb-NO" altLang="nb-NO" sz="1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45" name="TekstSylinder 33"/>
          <p:cNvSpPr txBox="1">
            <a:spLocks noChangeArrowheads="1"/>
          </p:cNvSpPr>
          <p:nvPr/>
        </p:nvSpPr>
        <p:spPr bwMode="auto">
          <a:xfrm>
            <a:off x="9228139" y="2282826"/>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1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Pakkeforløp</a:t>
            </a:r>
            <a:endParaRPr kumimoji="0" lang="nb-NO" altLang="nb-NO" sz="1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46" name="TekstSylinder 34"/>
          <p:cNvSpPr txBox="1">
            <a:spLocks noChangeArrowheads="1"/>
          </p:cNvSpPr>
          <p:nvPr/>
        </p:nvSpPr>
        <p:spPr bwMode="auto">
          <a:xfrm>
            <a:off x="4800601" y="2273300"/>
            <a:ext cx="1903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20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Hallusinasjoner</a:t>
            </a:r>
            <a:endParaRPr kumimoji="0" lang="nb-NO" altLang="nb-NO" sz="20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47" name="TekstSylinder 35"/>
          <p:cNvSpPr txBox="1">
            <a:spLocks noChangeArrowheads="1"/>
          </p:cNvSpPr>
          <p:nvPr/>
        </p:nvSpPr>
        <p:spPr bwMode="auto">
          <a:xfrm>
            <a:off x="7388225" y="1566864"/>
            <a:ext cx="1231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1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Innleggelse</a:t>
            </a:r>
            <a:endParaRPr kumimoji="0" lang="nb-NO" altLang="nb-NO" sz="1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48" name="TekstSylinder 36"/>
          <p:cNvSpPr txBox="1">
            <a:spLocks noChangeArrowheads="1"/>
          </p:cNvSpPr>
          <p:nvPr/>
        </p:nvSpPr>
        <p:spPr bwMode="auto">
          <a:xfrm>
            <a:off x="3235326" y="4416426"/>
            <a:ext cx="1204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1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Ensomhet</a:t>
            </a:r>
            <a:endParaRPr kumimoji="0" lang="nb-NO" altLang="nb-NO" sz="16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
        <p:nvSpPr>
          <p:cNvPr id="13349" name="TekstSylinder 37"/>
          <p:cNvSpPr txBox="1">
            <a:spLocks noChangeArrowheads="1"/>
          </p:cNvSpPr>
          <p:nvPr/>
        </p:nvSpPr>
        <p:spPr bwMode="auto">
          <a:xfrm>
            <a:off x="5808664" y="3381376"/>
            <a:ext cx="2998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600">
                <a:solidFill>
                  <a:schemeClr val="tx1"/>
                </a:solidFill>
                <a:latin typeface="Helvetica LT Std" pitchFamily="34" charset="0"/>
              </a:defRPr>
            </a:lvl1pPr>
            <a:lvl2pPr marL="742950" indent="-285750">
              <a:spcBef>
                <a:spcPct val="20000"/>
              </a:spcBef>
              <a:buChar char="–"/>
              <a:defRPr sz="2400">
                <a:solidFill>
                  <a:schemeClr val="tx1"/>
                </a:solidFill>
                <a:latin typeface="Helvetica LT Std" pitchFamily="34" charset="0"/>
              </a:defRPr>
            </a:lvl2pPr>
            <a:lvl3pPr marL="1143000" indent="-228600">
              <a:spcBef>
                <a:spcPct val="20000"/>
              </a:spcBef>
              <a:buChar char="•"/>
              <a:defRPr sz="2000">
                <a:solidFill>
                  <a:schemeClr val="tx1"/>
                </a:solidFill>
                <a:latin typeface="Helvetica LT Std" pitchFamily="34" charset="0"/>
              </a:defRPr>
            </a:lvl3pPr>
            <a:lvl4pPr marL="1600200" indent="-228600">
              <a:spcBef>
                <a:spcPct val="20000"/>
              </a:spcBef>
              <a:buChar char="–"/>
              <a:defRPr sz="1600">
                <a:solidFill>
                  <a:schemeClr val="tx1"/>
                </a:solidFill>
                <a:latin typeface="Helvetica LT Std" pitchFamily="34" charset="0"/>
              </a:defRPr>
            </a:lvl4pPr>
            <a:lvl5pPr marL="2057400" indent="-228600">
              <a:spcBef>
                <a:spcPct val="20000"/>
              </a:spcBef>
              <a:buChar char="»"/>
              <a:defRPr sz="1600">
                <a:solidFill>
                  <a:schemeClr val="tx1"/>
                </a:solidFill>
                <a:latin typeface="Helvetica LT Std" pitchFamily="34" charset="0"/>
              </a:defRPr>
            </a:lvl5pPr>
            <a:lvl6pPr marL="2514600" indent="-228600" eaLnBrk="0" fontAlgn="base" hangingPunct="0">
              <a:spcBef>
                <a:spcPct val="20000"/>
              </a:spcBef>
              <a:spcAft>
                <a:spcPct val="0"/>
              </a:spcAft>
              <a:buChar char="»"/>
              <a:defRPr sz="1600">
                <a:solidFill>
                  <a:schemeClr val="tx1"/>
                </a:solidFill>
                <a:latin typeface="Helvetica LT Std" pitchFamily="34" charset="0"/>
              </a:defRPr>
            </a:lvl6pPr>
            <a:lvl7pPr marL="2971800" indent="-228600" eaLnBrk="0" fontAlgn="base" hangingPunct="0">
              <a:spcBef>
                <a:spcPct val="20000"/>
              </a:spcBef>
              <a:spcAft>
                <a:spcPct val="0"/>
              </a:spcAft>
              <a:buChar char="»"/>
              <a:defRPr sz="1600">
                <a:solidFill>
                  <a:schemeClr val="tx1"/>
                </a:solidFill>
                <a:latin typeface="Helvetica LT Std" pitchFamily="34" charset="0"/>
              </a:defRPr>
            </a:lvl7pPr>
            <a:lvl8pPr marL="3429000" indent="-228600" eaLnBrk="0" fontAlgn="base" hangingPunct="0">
              <a:spcBef>
                <a:spcPct val="20000"/>
              </a:spcBef>
              <a:spcAft>
                <a:spcPct val="0"/>
              </a:spcAft>
              <a:buChar char="»"/>
              <a:defRPr sz="1600">
                <a:solidFill>
                  <a:schemeClr val="tx1"/>
                </a:solidFill>
                <a:latin typeface="Helvetica LT Std" pitchFamily="34" charset="0"/>
              </a:defRPr>
            </a:lvl8pPr>
            <a:lvl9pPr marL="3886200" indent="-228600" eaLnBrk="0" fontAlgn="base" hangingPunct="0">
              <a:spcBef>
                <a:spcPct val="20000"/>
              </a:spcBef>
              <a:spcAft>
                <a:spcPct val="0"/>
              </a:spcAft>
              <a:buChar char="»"/>
              <a:defRPr sz="1600">
                <a:solidFill>
                  <a:schemeClr val="tx1"/>
                </a:solidFill>
                <a:latin typeface="Helvetica LT Std"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b-NO" sz="1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rPr>
              <a:t>Hjemmebesøk fra psykisk helsetjeneste</a:t>
            </a:r>
            <a:endParaRPr kumimoji="0" lang="nb-NO" altLang="nb-NO" sz="1400" b="0" i="0" u="none" strike="noStrike" kern="1200" cap="none" spc="0" normalizeH="0" baseline="0" noProof="0" dirty="0">
              <a:ln>
                <a:noFill/>
              </a:ln>
              <a:solidFill>
                <a:srgbClr val="004B87"/>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07653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p:cNvSpPr>
            <a:spLocks noGrp="1"/>
          </p:cNvSpPr>
          <p:nvPr>
            <p:ph type="title"/>
          </p:nvPr>
        </p:nvSpPr>
        <p:spPr/>
        <p:txBody>
          <a:bodyPr/>
          <a:lstStyle/>
          <a:p>
            <a:r>
              <a:rPr lang="en-US" altLang="nb-NO" dirty="0"/>
              <a:t>Helhetlige forløp</a:t>
            </a:r>
            <a:endParaRPr lang="nb-NO" altLang="nb-NO" dirty="0"/>
          </a:p>
        </p:txBody>
      </p:sp>
      <p:sp>
        <p:nvSpPr>
          <p:cNvPr id="3" name="Plassholder for innhold 2"/>
          <p:cNvSpPr>
            <a:spLocks noGrp="1"/>
          </p:cNvSpPr>
          <p:nvPr>
            <p:ph idx="1"/>
          </p:nvPr>
        </p:nvSpPr>
        <p:spPr>
          <a:xfrm>
            <a:off x="609599" y="1676400"/>
            <a:ext cx="10547927" cy="3810000"/>
          </a:xfrm>
        </p:spPr>
        <p:txBody>
          <a:bodyPr>
            <a:normAutofit fontScale="92500"/>
          </a:bodyPr>
          <a:lstStyle/>
          <a:p>
            <a:pPr lvl="1">
              <a:buFont typeface="Arial" panose="020B0604020202020204" pitchFamily="34" charset="0"/>
              <a:buChar char="•"/>
              <a:defRPr/>
            </a:pPr>
            <a:r>
              <a:rPr lang="nb-NO" dirty="0"/>
              <a:t>Kommunehelsetjenesten og spesialisthelsetjenesten må forholder seg til hele livet</a:t>
            </a:r>
          </a:p>
          <a:p>
            <a:pPr lvl="1">
              <a:buFont typeface="Arial" panose="020B0604020202020204" pitchFamily="34" charset="0"/>
              <a:buChar char="•"/>
              <a:defRPr/>
            </a:pPr>
            <a:r>
              <a:rPr lang="nb-NO" dirty="0"/>
              <a:t>Tjenestene må sammen ha kompetanse på hele livet</a:t>
            </a:r>
            <a:r>
              <a:rPr lang="en-US" dirty="0"/>
              <a:t>  </a:t>
            </a:r>
          </a:p>
          <a:p>
            <a:pPr marL="457200" lvl="1" indent="0">
              <a:buNone/>
              <a:defRPr/>
            </a:pPr>
            <a:endParaRPr lang="en-US" dirty="0"/>
          </a:p>
          <a:p>
            <a:pPr marL="457200" lvl="1" indent="0">
              <a:buNone/>
              <a:defRPr/>
            </a:pPr>
            <a:r>
              <a:rPr lang="en-US" dirty="0"/>
              <a:t>            - Og hva som er viktig for brukeren – </a:t>
            </a:r>
          </a:p>
          <a:p>
            <a:pPr marL="457200" lvl="1" indent="0" algn="ctr">
              <a:buNone/>
              <a:defRPr/>
            </a:pPr>
            <a:r>
              <a:rPr lang="en-US" dirty="0"/>
              <a:t>slik at brukeren kan leve det livet han/hun selv ønsker.</a:t>
            </a:r>
            <a:endParaRPr lang="nb-NO" dirty="0"/>
          </a:p>
          <a:p>
            <a:pPr>
              <a:defRPr/>
            </a:pPr>
            <a:endParaRPr lang="nb-NO" dirty="0"/>
          </a:p>
        </p:txBody>
      </p:sp>
    </p:spTree>
    <p:extLst>
      <p:ext uri="{BB962C8B-B14F-4D97-AF65-F5344CB8AC3E}">
        <p14:creationId xmlns:p14="http://schemas.microsoft.com/office/powerpoint/2010/main" val="235304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60832" y="251114"/>
            <a:ext cx="9859385" cy="792163"/>
          </a:xfrm>
        </p:spPr>
        <p:txBody>
          <a:bodyPr>
            <a:normAutofit fontScale="90000"/>
          </a:bodyPr>
          <a:lstStyle/>
          <a:p>
            <a:r>
              <a:rPr lang="nb-NO" altLang="nb-NO" dirty="0"/>
              <a:t>Hvordan og hva kan man samhandle om?</a:t>
            </a:r>
          </a:p>
        </p:txBody>
      </p:sp>
      <p:sp>
        <p:nvSpPr>
          <p:cNvPr id="3" name="Content Placeholder 2"/>
          <p:cNvSpPr>
            <a:spLocks noGrp="1"/>
          </p:cNvSpPr>
          <p:nvPr>
            <p:ph idx="1"/>
          </p:nvPr>
        </p:nvSpPr>
        <p:spPr>
          <a:xfrm>
            <a:off x="563419" y="1268414"/>
            <a:ext cx="11037454" cy="5184775"/>
          </a:xfrm>
        </p:spPr>
        <p:txBody>
          <a:bodyPr>
            <a:normAutofit/>
          </a:bodyPr>
          <a:lstStyle/>
          <a:p>
            <a:pPr>
              <a:defRPr/>
            </a:pPr>
            <a:r>
              <a:rPr lang="nb-NO" dirty="0"/>
              <a:t>Samarbeidsavtaler (avklare roller og ansvar ifh pakkeforløp i revidering)</a:t>
            </a:r>
          </a:p>
          <a:p>
            <a:pPr marL="0" indent="0">
              <a:buNone/>
              <a:defRPr/>
            </a:pPr>
            <a:r>
              <a:rPr lang="nb-NO" dirty="0"/>
              <a:t>   - Tjenesteavtaler</a:t>
            </a:r>
          </a:p>
          <a:p>
            <a:pPr marL="0" indent="0">
              <a:buNone/>
              <a:defRPr/>
            </a:pPr>
            <a:r>
              <a:rPr lang="nb-NO" dirty="0"/>
              <a:t>   - Samarbeidsrutiner og samarbeidsarenaer</a:t>
            </a:r>
          </a:p>
          <a:p>
            <a:pPr marL="0" indent="0">
              <a:buNone/>
              <a:defRPr/>
            </a:pPr>
            <a:endParaRPr lang="nb-NO" dirty="0"/>
          </a:p>
          <a:p>
            <a:pPr>
              <a:defRPr/>
            </a:pPr>
            <a:r>
              <a:rPr lang="en-US" dirty="0"/>
              <a:t>Ta i bruk kommunenes brukerplankartlegging som et felles verktøy i planlegging på et overordnet nivå  </a:t>
            </a:r>
            <a:endParaRPr lang="nb-NO" dirty="0"/>
          </a:p>
          <a:p>
            <a:pPr marL="0" indent="0">
              <a:buNone/>
              <a:defRPr/>
            </a:pPr>
            <a:endParaRPr lang="nb-NO" dirty="0"/>
          </a:p>
          <a:p>
            <a:pPr>
              <a:defRPr/>
            </a:pPr>
            <a:endParaRPr lang="nb-NO" dirty="0"/>
          </a:p>
        </p:txBody>
      </p:sp>
    </p:spTree>
    <p:extLst>
      <p:ext uri="{BB962C8B-B14F-4D97-AF65-F5344CB8AC3E}">
        <p14:creationId xmlns:p14="http://schemas.microsoft.com/office/powerpoint/2010/main" val="773863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1"/>
          <p:cNvSpPr>
            <a:spLocks noGrp="1"/>
          </p:cNvSpPr>
          <p:nvPr>
            <p:ph type="title"/>
          </p:nvPr>
        </p:nvSpPr>
        <p:spPr>
          <a:xfrm>
            <a:off x="646545" y="533401"/>
            <a:ext cx="8726055" cy="735013"/>
          </a:xfrm>
        </p:spPr>
        <p:txBody>
          <a:bodyPr>
            <a:normAutofit/>
          </a:bodyPr>
          <a:lstStyle/>
          <a:p>
            <a:r>
              <a:rPr lang="en-US" altLang="nb-NO" dirty="0"/>
              <a:t>Hva kan man samhandle om?</a:t>
            </a:r>
            <a:endParaRPr lang="nb-NO" altLang="nb-NO" dirty="0"/>
          </a:p>
        </p:txBody>
      </p:sp>
      <p:sp>
        <p:nvSpPr>
          <p:cNvPr id="19459" name="Plassholder for innhold 2"/>
          <p:cNvSpPr>
            <a:spLocks noGrp="1"/>
          </p:cNvSpPr>
          <p:nvPr>
            <p:ph idx="1"/>
          </p:nvPr>
        </p:nvSpPr>
        <p:spPr>
          <a:xfrm>
            <a:off x="646545" y="1196976"/>
            <a:ext cx="11102110" cy="5256213"/>
          </a:xfrm>
        </p:spPr>
        <p:txBody>
          <a:bodyPr>
            <a:normAutofit/>
          </a:bodyPr>
          <a:lstStyle/>
          <a:p>
            <a:r>
              <a:rPr lang="nb-NO" altLang="nb-NO" dirty="0"/>
              <a:t>utarbeide informasjon til brukere og deres pårørende om pakkeforløp og de ulike aktørenes roller og ansvar</a:t>
            </a:r>
          </a:p>
          <a:p>
            <a:r>
              <a:rPr lang="nb-NO" altLang="nb-NO" dirty="0"/>
              <a:t>regionale og lokale implementeringskonferanser</a:t>
            </a:r>
          </a:p>
          <a:p>
            <a:r>
              <a:rPr lang="nb-NO" altLang="nb-NO" dirty="0"/>
              <a:t>kompetanseheving</a:t>
            </a:r>
          </a:p>
          <a:p>
            <a:r>
              <a:rPr lang="nb-NO" altLang="nb-NO" dirty="0"/>
              <a:t>sikre overganger i organisering av tjenester og i individuelt arbeid</a:t>
            </a:r>
          </a:p>
          <a:p>
            <a:r>
              <a:rPr lang="en-US" altLang="nb-NO" dirty="0"/>
              <a:t>kriseplan, individuell plan, ansvarsgrupper</a:t>
            </a:r>
            <a:endParaRPr lang="nb-NO" altLang="nb-NO" dirty="0"/>
          </a:p>
          <a:p>
            <a:endParaRPr lang="nb-NO" altLang="nb-NO" dirty="0"/>
          </a:p>
          <a:p>
            <a:endParaRPr lang="nb-NO" altLang="nb-NO" dirty="0"/>
          </a:p>
        </p:txBody>
      </p:sp>
    </p:spTree>
    <p:extLst>
      <p:ext uri="{BB962C8B-B14F-4D97-AF65-F5344CB8AC3E}">
        <p14:creationId xmlns:p14="http://schemas.microsoft.com/office/powerpoint/2010/main" val="2033604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1"/>
          <p:cNvSpPr>
            <a:spLocks noGrp="1"/>
          </p:cNvSpPr>
          <p:nvPr>
            <p:ph type="title"/>
          </p:nvPr>
        </p:nvSpPr>
        <p:spPr/>
        <p:txBody>
          <a:bodyPr/>
          <a:lstStyle/>
          <a:p>
            <a:r>
              <a:rPr lang="nb-NO" altLang="nb-NO" dirty="0"/>
              <a:t>Virkemidler for god samhandling</a:t>
            </a:r>
          </a:p>
        </p:txBody>
      </p:sp>
      <p:sp>
        <p:nvSpPr>
          <p:cNvPr id="21507" name="Plassholder for innhold 2"/>
          <p:cNvSpPr>
            <a:spLocks noGrp="1"/>
          </p:cNvSpPr>
          <p:nvPr>
            <p:ph idx="1"/>
          </p:nvPr>
        </p:nvSpPr>
        <p:spPr>
          <a:xfrm>
            <a:off x="755374" y="1717676"/>
            <a:ext cx="8617226" cy="4271963"/>
          </a:xfrm>
        </p:spPr>
        <p:txBody>
          <a:bodyPr>
            <a:normAutofit fontScale="92500" lnSpcReduction="20000"/>
          </a:bodyPr>
          <a:lstStyle/>
          <a:p>
            <a:endParaRPr lang="nb-NO" altLang="nb-NO" dirty="0"/>
          </a:p>
          <a:p>
            <a:r>
              <a:rPr lang="nb-NO" altLang="nb-NO" dirty="0"/>
              <a:t>Gjensidig veiledningsplikt</a:t>
            </a:r>
          </a:p>
          <a:p>
            <a:endParaRPr lang="nb-NO" altLang="nb-NO" dirty="0"/>
          </a:p>
          <a:p>
            <a:r>
              <a:rPr lang="nb-NO" altLang="nb-NO" dirty="0"/>
              <a:t>Samarbeidsavtalene og tjenesteavtalene</a:t>
            </a:r>
          </a:p>
          <a:p>
            <a:endParaRPr lang="nb-NO" altLang="nb-NO" dirty="0"/>
          </a:p>
          <a:p>
            <a:r>
              <a:rPr lang="nb-NO" altLang="nb-NO" dirty="0"/>
              <a:t>Henvisninger</a:t>
            </a:r>
          </a:p>
          <a:p>
            <a:endParaRPr lang="nb-NO" altLang="nb-NO" dirty="0"/>
          </a:p>
          <a:p>
            <a:r>
              <a:rPr lang="nb-NO" altLang="nb-NO" dirty="0"/>
              <a:t>Samarbeidsfora/møteplasser</a:t>
            </a:r>
          </a:p>
        </p:txBody>
      </p:sp>
    </p:spTree>
    <p:extLst>
      <p:ext uri="{BB962C8B-B14F-4D97-AF65-F5344CB8AC3E}">
        <p14:creationId xmlns:p14="http://schemas.microsoft.com/office/powerpoint/2010/main" val="406319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nb-NO" altLang="nb-NO" dirty="0"/>
              <a:t>Hva er et helhetlig forløp? Hvordan framstilles det i Pakkeforløp av Hdir?</a:t>
            </a:r>
          </a:p>
        </p:txBody>
      </p:sp>
      <p:pic>
        <p:nvPicPr>
          <p:cNvPr id="23555" name="Bil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314" y="1958217"/>
            <a:ext cx="8863352" cy="425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960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nb-NO" altLang="nb-NO" dirty="0"/>
              <a:t>Hvordan burde man framstilt et helhetlig forløp?</a:t>
            </a:r>
          </a:p>
        </p:txBody>
      </p:sp>
      <p:sp>
        <p:nvSpPr>
          <p:cNvPr id="3" name="Content Placeholder 2"/>
          <p:cNvSpPr>
            <a:spLocks noGrp="1"/>
          </p:cNvSpPr>
          <p:nvPr>
            <p:ph idx="1"/>
          </p:nvPr>
        </p:nvSpPr>
        <p:spPr/>
        <p:txBody>
          <a:bodyPr/>
          <a:lstStyle/>
          <a:p>
            <a:r>
              <a:rPr lang="nb-NO" altLang="nb-NO" dirty="0"/>
              <a:t>Det leves mye liv før man innvilges rett til helsehjelp og oppstart pakkeforløp</a:t>
            </a:r>
          </a:p>
          <a:p>
            <a:r>
              <a:rPr lang="nb-NO" altLang="nb-NO" dirty="0"/>
              <a:t>Det leves mye liv etter avslutning av pakkeforløp</a:t>
            </a:r>
          </a:p>
          <a:p>
            <a:r>
              <a:rPr lang="en-US" altLang="nb-NO" dirty="0"/>
              <a:t>Og mye hender i livet mens man er underveis i et pakkeforløp</a:t>
            </a:r>
            <a:endParaRPr lang="nb-NO" altLang="nb-NO" dirty="0"/>
          </a:p>
        </p:txBody>
      </p:sp>
    </p:spTree>
    <p:extLst>
      <p:ext uri="{BB962C8B-B14F-4D97-AF65-F5344CB8AC3E}">
        <p14:creationId xmlns:p14="http://schemas.microsoft.com/office/powerpoint/2010/main" val="2344317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tel 1"/>
          <p:cNvSpPr>
            <a:spLocks noGrp="1"/>
          </p:cNvSpPr>
          <p:nvPr>
            <p:ph type="title"/>
          </p:nvPr>
        </p:nvSpPr>
        <p:spPr/>
        <p:txBody>
          <a:bodyPr/>
          <a:lstStyle/>
          <a:p>
            <a:r>
              <a:rPr lang="en-US" altLang="nb-NO" dirty="0"/>
              <a:t>Utvikle ny modell for pakkeforløp</a:t>
            </a:r>
            <a:endParaRPr lang="nb-NO" altLang="nb-NO" dirty="0"/>
          </a:p>
        </p:txBody>
      </p:sp>
      <p:sp>
        <p:nvSpPr>
          <p:cNvPr id="27651" name="Plassholder for innhold 2"/>
          <p:cNvSpPr>
            <a:spLocks noGrp="1"/>
          </p:cNvSpPr>
          <p:nvPr>
            <p:ph idx="1"/>
          </p:nvPr>
        </p:nvSpPr>
        <p:spPr>
          <a:xfrm>
            <a:off x="609600" y="1676400"/>
            <a:ext cx="10711070" cy="4129088"/>
          </a:xfrm>
        </p:spPr>
        <p:txBody>
          <a:bodyPr>
            <a:normAutofit fontScale="85000" lnSpcReduction="10000"/>
          </a:bodyPr>
          <a:lstStyle/>
          <a:p>
            <a:r>
              <a:rPr lang="en-US" altLang="nb-NO" dirty="0"/>
              <a:t>Viser: </a:t>
            </a:r>
          </a:p>
          <a:p>
            <a:pPr>
              <a:buFontTx/>
              <a:buChar char="-"/>
            </a:pPr>
            <a:r>
              <a:rPr lang="en-US" altLang="nb-NO" dirty="0"/>
              <a:t>samhandling og overganger </a:t>
            </a:r>
          </a:p>
          <a:p>
            <a:pPr>
              <a:buFontTx/>
              <a:buChar char="-"/>
            </a:pPr>
            <a:r>
              <a:rPr lang="en-US" altLang="nb-NO" dirty="0"/>
              <a:t>kommunens rolle og relaterer pakkeforløp til livet som leves</a:t>
            </a:r>
          </a:p>
          <a:p>
            <a:endParaRPr lang="en-US" altLang="nb-NO" dirty="0"/>
          </a:p>
          <a:p>
            <a:r>
              <a:rPr lang="en-US" altLang="nb-NO" dirty="0"/>
              <a:t>Utgangspunkt for drøfting og refleksjon</a:t>
            </a:r>
          </a:p>
          <a:p>
            <a:endParaRPr lang="en-US" altLang="nb-NO" dirty="0"/>
          </a:p>
          <a:p>
            <a:r>
              <a:rPr lang="en-US" altLang="nb-NO" dirty="0"/>
              <a:t>Utvikling i prosess sammen med kommunene, brukere og spesialisthelsetjenesten</a:t>
            </a:r>
            <a:endParaRPr lang="nb-NO" altLang="nb-NO" dirty="0"/>
          </a:p>
        </p:txBody>
      </p:sp>
    </p:spTree>
    <p:extLst>
      <p:ext uri="{BB962C8B-B14F-4D97-AF65-F5344CB8AC3E}">
        <p14:creationId xmlns:p14="http://schemas.microsoft.com/office/powerpoint/2010/main" val="52946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lassholder for innhold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 y="99392"/>
            <a:ext cx="9402416" cy="6639338"/>
          </a:xfrm>
        </p:spPr>
      </p:pic>
    </p:spTree>
    <p:extLst>
      <p:ext uri="{BB962C8B-B14F-4D97-AF65-F5344CB8AC3E}">
        <p14:creationId xmlns:p14="http://schemas.microsoft.com/office/powerpoint/2010/main" val="181227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tel 1"/>
          <p:cNvSpPr>
            <a:spLocks noGrp="1"/>
          </p:cNvSpPr>
          <p:nvPr>
            <p:ph type="title"/>
          </p:nvPr>
        </p:nvSpPr>
        <p:spPr/>
        <p:txBody>
          <a:bodyPr>
            <a:normAutofit fontScale="90000"/>
          </a:bodyPr>
          <a:lstStyle/>
          <a:p>
            <a:r>
              <a:rPr lang="en-US" altLang="nb-NO" dirty="0"/>
              <a:t>Nasjonal kartleggingsundersøkelse om kommunenes rolle i pakkeforløp</a:t>
            </a:r>
            <a:endParaRPr lang="nb-NO" altLang="nb-NO" dirty="0"/>
          </a:p>
        </p:txBody>
      </p:sp>
      <p:sp>
        <p:nvSpPr>
          <p:cNvPr id="31747" name="Plassholder for innhold 2"/>
          <p:cNvSpPr>
            <a:spLocks noGrp="1"/>
          </p:cNvSpPr>
          <p:nvPr>
            <p:ph idx="1"/>
          </p:nvPr>
        </p:nvSpPr>
        <p:spPr/>
        <p:txBody>
          <a:bodyPr/>
          <a:lstStyle/>
          <a:p>
            <a:r>
              <a:rPr lang="nb-NO" altLang="nb-NO" dirty="0"/>
              <a:t>Svarprosent på 76,6 %  </a:t>
            </a:r>
          </a:p>
          <a:p>
            <a:r>
              <a:rPr lang="nb-NO" altLang="nb-NO" dirty="0"/>
              <a:t>354 svar fra av 334 kommuner/ bydeler (av 437 kommuner/bydeler)</a:t>
            </a:r>
          </a:p>
          <a:p>
            <a:endParaRPr lang="nb-NO" altLang="nb-NO" dirty="0"/>
          </a:p>
          <a:p>
            <a:r>
              <a:rPr lang="en-US" altLang="nb-NO" dirty="0"/>
              <a:t>Et stort materiale og et godt grunnlag for analysearbeidet!</a:t>
            </a:r>
            <a:endParaRPr lang="nb-NO" altLang="nb-NO" dirty="0"/>
          </a:p>
        </p:txBody>
      </p:sp>
    </p:spTree>
    <p:extLst>
      <p:ext uri="{BB962C8B-B14F-4D97-AF65-F5344CB8AC3E}">
        <p14:creationId xmlns:p14="http://schemas.microsoft.com/office/powerpoint/2010/main" val="240577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5431" y="389690"/>
            <a:ext cx="10972800" cy="1143000"/>
          </a:xfrm>
        </p:spPr>
        <p:txBody>
          <a:bodyPr/>
          <a:lstStyle/>
          <a:p>
            <a:r>
              <a:rPr lang="en-US" dirty="0"/>
              <a:t>Plan</a:t>
            </a:r>
            <a:endParaRPr lang="nb-NO" dirty="0"/>
          </a:p>
        </p:txBody>
      </p:sp>
      <p:sp>
        <p:nvSpPr>
          <p:cNvPr id="3" name="Plassholder for innhold 2"/>
          <p:cNvSpPr>
            <a:spLocks noGrp="1"/>
          </p:cNvSpPr>
          <p:nvPr>
            <p:ph idx="1"/>
          </p:nvPr>
        </p:nvSpPr>
        <p:spPr>
          <a:xfrm>
            <a:off x="609600" y="1644316"/>
            <a:ext cx="10972800" cy="4853575"/>
          </a:xfrm>
        </p:spPr>
        <p:txBody>
          <a:bodyPr>
            <a:normAutofit/>
          </a:bodyPr>
          <a:lstStyle/>
          <a:p>
            <a:r>
              <a:rPr lang="en-US" sz="3300" dirty="0"/>
              <a:t>NAPHA</a:t>
            </a:r>
          </a:p>
          <a:p>
            <a:r>
              <a:rPr lang="en-US" sz="3300" dirty="0" err="1"/>
              <a:t>Helhetlige</a:t>
            </a:r>
            <a:r>
              <a:rPr lang="en-US" sz="3300" dirty="0"/>
              <a:t> </a:t>
            </a:r>
            <a:r>
              <a:rPr lang="en-US" sz="3300" dirty="0" err="1"/>
              <a:t>pasientforløp</a:t>
            </a:r>
            <a:r>
              <a:rPr lang="en-US" sz="3300" dirty="0"/>
              <a:t> </a:t>
            </a:r>
            <a:r>
              <a:rPr lang="en-US" sz="3300" dirty="0" err="1"/>
              <a:t>i</a:t>
            </a:r>
            <a:r>
              <a:rPr lang="en-US" sz="3300" dirty="0"/>
              <a:t> </a:t>
            </a:r>
            <a:r>
              <a:rPr lang="en-US" sz="3300" dirty="0" err="1"/>
              <a:t>pakkeforløp</a:t>
            </a:r>
            <a:endParaRPr lang="en-US" sz="3300" dirty="0"/>
          </a:p>
          <a:p>
            <a:r>
              <a:rPr lang="en-US" sz="3300" dirty="0" err="1"/>
              <a:t>Samhandling</a:t>
            </a:r>
            <a:r>
              <a:rPr lang="en-US" sz="3300" dirty="0"/>
              <a:t> </a:t>
            </a:r>
            <a:r>
              <a:rPr lang="en-US" sz="3300" dirty="0" err="1"/>
              <a:t>mellom</a:t>
            </a:r>
            <a:r>
              <a:rPr lang="en-US" sz="3300" dirty="0"/>
              <a:t> </a:t>
            </a:r>
            <a:r>
              <a:rPr lang="en-US" sz="3300" dirty="0" err="1"/>
              <a:t>spesialisthelsetjenesten</a:t>
            </a:r>
            <a:r>
              <a:rPr lang="en-US" sz="3300" dirty="0"/>
              <a:t> </a:t>
            </a:r>
            <a:r>
              <a:rPr lang="en-US" sz="3300" dirty="0" err="1"/>
              <a:t>og</a:t>
            </a:r>
            <a:r>
              <a:rPr lang="en-US" sz="3300" dirty="0"/>
              <a:t> </a:t>
            </a:r>
            <a:r>
              <a:rPr lang="en-US" sz="3300" dirty="0" err="1"/>
              <a:t>kommunehelsetjenesten</a:t>
            </a:r>
            <a:r>
              <a:rPr lang="en-US" sz="3300" dirty="0"/>
              <a:t> </a:t>
            </a:r>
          </a:p>
          <a:p>
            <a:r>
              <a:rPr lang="en-US" sz="3300" dirty="0" err="1"/>
              <a:t>Videreutvikling</a:t>
            </a:r>
            <a:r>
              <a:rPr lang="en-US" sz="3300" dirty="0"/>
              <a:t> </a:t>
            </a:r>
            <a:r>
              <a:rPr lang="en-US" sz="3300" dirty="0" err="1"/>
              <a:t>av</a:t>
            </a:r>
            <a:r>
              <a:rPr lang="en-US" sz="3300" dirty="0"/>
              <a:t> </a:t>
            </a:r>
            <a:r>
              <a:rPr lang="en-US" sz="3300" dirty="0" err="1"/>
              <a:t>en</a:t>
            </a:r>
            <a:r>
              <a:rPr lang="en-US" sz="3300" dirty="0"/>
              <a:t> </a:t>
            </a:r>
            <a:r>
              <a:rPr lang="en-US" sz="3300" dirty="0" err="1"/>
              <a:t>modell</a:t>
            </a:r>
            <a:r>
              <a:rPr lang="en-US" sz="3300" dirty="0"/>
              <a:t> for </a:t>
            </a:r>
            <a:r>
              <a:rPr lang="en-US" sz="3300" dirty="0" err="1"/>
              <a:t>samhandling</a:t>
            </a:r>
            <a:r>
              <a:rPr lang="en-US" sz="3300" dirty="0"/>
              <a:t> </a:t>
            </a:r>
            <a:r>
              <a:rPr lang="en-US" sz="3300" dirty="0" err="1"/>
              <a:t>i</a:t>
            </a:r>
            <a:r>
              <a:rPr lang="en-US" sz="3300" dirty="0"/>
              <a:t> </a:t>
            </a:r>
            <a:r>
              <a:rPr lang="en-US" sz="3300" dirty="0" err="1"/>
              <a:t>pakkeforløp</a:t>
            </a:r>
            <a:r>
              <a:rPr lang="en-US" sz="3300" dirty="0"/>
              <a:t>, </a:t>
            </a:r>
            <a:r>
              <a:rPr lang="en-US" sz="3300" dirty="0" err="1"/>
              <a:t>og</a:t>
            </a:r>
            <a:r>
              <a:rPr lang="en-US" sz="3300" dirty="0"/>
              <a:t> </a:t>
            </a:r>
            <a:r>
              <a:rPr lang="en-US" sz="3300" dirty="0" err="1"/>
              <a:t>fokus</a:t>
            </a:r>
            <a:r>
              <a:rPr lang="en-US" sz="3300" dirty="0"/>
              <a:t> </a:t>
            </a:r>
            <a:r>
              <a:rPr lang="en-US" sz="3300" dirty="0" err="1"/>
              <a:t>på</a:t>
            </a:r>
            <a:r>
              <a:rPr lang="en-US" sz="3300" dirty="0"/>
              <a:t> </a:t>
            </a:r>
            <a:r>
              <a:rPr lang="en-US" sz="3300" dirty="0" err="1"/>
              <a:t>brukerperspektivet</a:t>
            </a:r>
            <a:r>
              <a:rPr lang="en-US" sz="3300" dirty="0"/>
              <a:t> </a:t>
            </a:r>
            <a:r>
              <a:rPr lang="en-US" sz="3300" dirty="0" err="1"/>
              <a:t>i</a:t>
            </a:r>
            <a:r>
              <a:rPr lang="en-US" sz="3300" dirty="0"/>
              <a:t> </a:t>
            </a:r>
            <a:r>
              <a:rPr lang="en-US" sz="3300" dirty="0" err="1"/>
              <a:t>pakkeforløp</a:t>
            </a:r>
            <a:r>
              <a:rPr lang="en-US" sz="3300" dirty="0"/>
              <a:t> med Veronica </a:t>
            </a:r>
            <a:r>
              <a:rPr lang="en-US" sz="3300" dirty="0" err="1"/>
              <a:t>Kjesbu</a:t>
            </a:r>
            <a:r>
              <a:rPr lang="en-US" sz="3300" dirty="0"/>
              <a:t>, </a:t>
            </a:r>
            <a:r>
              <a:rPr lang="en-US" sz="3300" dirty="0" err="1"/>
              <a:t>Leder</a:t>
            </a:r>
            <a:r>
              <a:rPr lang="en-US" sz="3300" dirty="0"/>
              <a:t> </a:t>
            </a:r>
            <a:r>
              <a:rPr lang="en-US" sz="3300" dirty="0" err="1"/>
              <a:t>i</a:t>
            </a:r>
            <a:r>
              <a:rPr lang="en-US" sz="3300" dirty="0"/>
              <a:t> Mental </a:t>
            </a:r>
            <a:r>
              <a:rPr lang="en-US" sz="3300" dirty="0" err="1"/>
              <a:t>Helse</a:t>
            </a:r>
            <a:endParaRPr lang="en-US" sz="3300" dirty="0"/>
          </a:p>
          <a:p>
            <a:endParaRPr lang="en-US" dirty="0"/>
          </a:p>
          <a:p>
            <a:endParaRPr lang="nb-NO" dirty="0"/>
          </a:p>
        </p:txBody>
      </p:sp>
    </p:spTree>
    <p:extLst>
      <p:ext uri="{BB962C8B-B14F-4D97-AF65-F5344CB8AC3E}">
        <p14:creationId xmlns:p14="http://schemas.microsoft.com/office/powerpoint/2010/main" val="235525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tel 1"/>
          <p:cNvSpPr>
            <a:spLocks noGrp="1"/>
          </p:cNvSpPr>
          <p:nvPr>
            <p:ph type="title"/>
          </p:nvPr>
        </p:nvSpPr>
        <p:spPr>
          <a:xfrm>
            <a:off x="546652" y="533401"/>
            <a:ext cx="8825948" cy="950913"/>
          </a:xfrm>
        </p:spPr>
        <p:txBody>
          <a:bodyPr>
            <a:normAutofit/>
          </a:bodyPr>
          <a:lstStyle/>
          <a:p>
            <a:r>
              <a:rPr lang="en-US" altLang="nb-NO" dirty="0"/>
              <a:t>Teaser</a:t>
            </a:r>
            <a:endParaRPr lang="nb-NO" altLang="nb-NO" dirty="0"/>
          </a:p>
        </p:txBody>
      </p:sp>
      <p:sp>
        <p:nvSpPr>
          <p:cNvPr id="32771" name="Plassholder for innhold 2"/>
          <p:cNvSpPr>
            <a:spLocks noGrp="1"/>
          </p:cNvSpPr>
          <p:nvPr>
            <p:ph idx="1"/>
          </p:nvPr>
        </p:nvSpPr>
        <p:spPr>
          <a:xfrm>
            <a:off x="546652" y="1844676"/>
            <a:ext cx="10972800" cy="4526307"/>
          </a:xfrm>
        </p:spPr>
        <p:txBody>
          <a:bodyPr>
            <a:normAutofit fontScale="92500"/>
          </a:bodyPr>
          <a:lstStyle/>
          <a:p>
            <a:r>
              <a:rPr lang="en-US" altLang="nb-NO" dirty="0"/>
              <a:t>Liten opplevelse av endring i praksis for samhandlingen mellom spesialisthelsetjenesten og kommunehelsetjenesten ved innføring av pakkeforløp</a:t>
            </a:r>
          </a:p>
          <a:p>
            <a:r>
              <a:rPr lang="en-US" altLang="nb-NO" dirty="0"/>
              <a:t>Kommunene opplever å ha blitt involvert i implementeringsarbeidet, men i liten grad.</a:t>
            </a:r>
          </a:p>
          <a:p>
            <a:r>
              <a:rPr lang="en-US" altLang="nb-NO" dirty="0"/>
              <a:t>Et mindretall av kommunene/helseforetakene har revidert eksisterende samarbeids- og tjenesteavtaler i tråd med anbefalinger i pakkeforløp</a:t>
            </a:r>
            <a:endParaRPr lang="nb-NO" altLang="nb-NO" dirty="0"/>
          </a:p>
        </p:txBody>
      </p:sp>
    </p:spTree>
    <p:extLst>
      <p:ext uri="{BB962C8B-B14F-4D97-AF65-F5344CB8AC3E}">
        <p14:creationId xmlns:p14="http://schemas.microsoft.com/office/powerpoint/2010/main" val="3378469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Plassholder for innhold 2"/>
          <p:cNvSpPr>
            <a:spLocks noGrp="1"/>
          </p:cNvSpPr>
          <p:nvPr>
            <p:ph idx="1"/>
          </p:nvPr>
        </p:nvSpPr>
        <p:spPr/>
        <p:txBody>
          <a:bodyPr/>
          <a:lstStyle/>
          <a:p>
            <a:pPr marL="0" indent="0" algn="ctr">
              <a:buNone/>
            </a:pPr>
            <a:r>
              <a:rPr lang="en-US" altLang="nb-NO" dirty="0" err="1"/>
              <a:t>Takk</a:t>
            </a:r>
            <a:r>
              <a:rPr lang="en-US" altLang="nb-NO" dirty="0"/>
              <a:t> for </a:t>
            </a:r>
            <a:r>
              <a:rPr lang="en-US" altLang="nb-NO" dirty="0" err="1"/>
              <a:t>oppmerksomheten</a:t>
            </a:r>
            <a:r>
              <a:rPr lang="en-US" altLang="nb-NO" dirty="0"/>
              <a:t>!</a:t>
            </a:r>
            <a:endParaRPr lang="nb-NO" altLang="nb-NO" dirty="0"/>
          </a:p>
        </p:txBody>
      </p:sp>
    </p:spTree>
    <p:extLst>
      <p:ext uri="{BB962C8B-B14F-4D97-AF65-F5344CB8AC3E}">
        <p14:creationId xmlns:p14="http://schemas.microsoft.com/office/powerpoint/2010/main" val="264537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1"/>
          <p:cNvSpPr>
            <a:spLocks noGrp="1"/>
          </p:cNvSpPr>
          <p:nvPr>
            <p:ph type="title"/>
          </p:nvPr>
        </p:nvSpPr>
        <p:spPr/>
        <p:txBody>
          <a:bodyPr/>
          <a:lstStyle/>
          <a:p>
            <a:r>
              <a:rPr lang="nb-NO" altLang="nb-NO" dirty="0"/>
              <a:t>Hovedmål </a:t>
            </a:r>
          </a:p>
        </p:txBody>
      </p:sp>
      <p:sp>
        <p:nvSpPr>
          <p:cNvPr id="6147" name="Plassholder for innhold 2"/>
          <p:cNvSpPr>
            <a:spLocks noGrp="1"/>
          </p:cNvSpPr>
          <p:nvPr>
            <p:ph idx="1"/>
          </p:nvPr>
        </p:nvSpPr>
        <p:spPr/>
        <p:txBody>
          <a:bodyPr/>
          <a:lstStyle/>
          <a:p>
            <a:r>
              <a:rPr lang="nb-NO" altLang="nb-NO" dirty="0"/>
              <a:t>NAPHA skal bidra til å styrke kompetansen og kvaliteten i det psykiske helsearbeidet i kommunene slik at mennesker med psykiske og sosialt relaterte lidelser og problemer skal få hjelp og behandling fra kunnskapsbaserte og samhandlende tjenester der de bor.</a:t>
            </a:r>
          </a:p>
        </p:txBody>
      </p:sp>
    </p:spTree>
    <p:extLst>
      <p:ext uri="{BB962C8B-B14F-4D97-AF65-F5344CB8AC3E}">
        <p14:creationId xmlns:p14="http://schemas.microsoft.com/office/powerpoint/2010/main" val="345940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tel 1"/>
          <p:cNvSpPr>
            <a:spLocks noGrp="1"/>
          </p:cNvSpPr>
          <p:nvPr>
            <p:ph type="title"/>
          </p:nvPr>
        </p:nvSpPr>
        <p:spPr/>
        <p:txBody>
          <a:bodyPr/>
          <a:lstStyle/>
          <a:p>
            <a:r>
              <a:rPr lang="en-US" altLang="nb-NO" dirty="0"/>
              <a:t>Målgruppe</a:t>
            </a:r>
            <a:endParaRPr lang="nb-NO" altLang="nb-NO" dirty="0"/>
          </a:p>
        </p:txBody>
      </p:sp>
      <p:sp>
        <p:nvSpPr>
          <p:cNvPr id="7171" name="Plassholder for innhold 2"/>
          <p:cNvSpPr>
            <a:spLocks noGrp="1"/>
          </p:cNvSpPr>
          <p:nvPr>
            <p:ph idx="1"/>
          </p:nvPr>
        </p:nvSpPr>
        <p:spPr/>
        <p:txBody>
          <a:bodyPr/>
          <a:lstStyle/>
          <a:p>
            <a:r>
              <a:rPr lang="nb-NO" altLang="nb-NO" dirty="0"/>
              <a:t>Personell som arbeider innen psykiske helsearbeid for voksne i landets kommuner. </a:t>
            </a:r>
          </a:p>
          <a:p>
            <a:endParaRPr lang="nb-NO" altLang="nb-NO" dirty="0"/>
          </a:p>
          <a:p>
            <a:r>
              <a:rPr lang="nb-NO" altLang="nb-NO" dirty="0"/>
              <a:t>Personell på tilgrensede områder som har behov for økt kunnskap om psykisk helse og det psykiske helsearbeidet i kommunene inngår i målgruppen;</a:t>
            </a:r>
            <a:r>
              <a:rPr lang="nb-NO" altLang="nb-NO" i="1" dirty="0"/>
              <a:t>spesialisthelsetjenesten</a:t>
            </a:r>
            <a:r>
              <a:rPr lang="nb-NO" altLang="nb-NO" dirty="0"/>
              <a:t>.</a:t>
            </a:r>
          </a:p>
        </p:txBody>
      </p:sp>
    </p:spTree>
    <p:extLst>
      <p:ext uri="{BB962C8B-B14F-4D97-AF65-F5344CB8AC3E}">
        <p14:creationId xmlns:p14="http://schemas.microsoft.com/office/powerpoint/2010/main" val="317899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905164" y="533401"/>
            <a:ext cx="8467436" cy="950913"/>
          </a:xfrm>
        </p:spPr>
        <p:txBody>
          <a:bodyPr>
            <a:normAutofit fontScale="90000"/>
          </a:bodyPr>
          <a:lstStyle/>
          <a:p>
            <a:pPr>
              <a:defRPr/>
            </a:pPr>
            <a:br>
              <a:rPr lang="nb-NO" dirty="0"/>
            </a:br>
            <a:r>
              <a:rPr lang="nb-NO" dirty="0"/>
              <a:t>Målbeskrivelse i  tilskuddsbrev 2019 </a:t>
            </a:r>
            <a:br>
              <a:rPr lang="nb-NO" dirty="0"/>
            </a:br>
            <a:endParaRPr lang="nb-NO" dirty="0"/>
          </a:p>
        </p:txBody>
      </p:sp>
      <p:sp>
        <p:nvSpPr>
          <p:cNvPr id="5" name="Undertittel 4"/>
          <p:cNvSpPr>
            <a:spLocks noGrp="1"/>
          </p:cNvSpPr>
          <p:nvPr>
            <p:ph idx="1"/>
          </p:nvPr>
        </p:nvSpPr>
        <p:spPr>
          <a:xfrm>
            <a:off x="803564" y="1484313"/>
            <a:ext cx="9396124" cy="4593214"/>
          </a:xfrm>
        </p:spPr>
        <p:txBody>
          <a:bodyPr>
            <a:normAutofit fontScale="92500" lnSpcReduction="10000"/>
          </a:bodyPr>
          <a:lstStyle/>
          <a:p>
            <a:pPr>
              <a:defRPr/>
            </a:pPr>
            <a:r>
              <a:rPr lang="nb-NO" dirty="0"/>
              <a:t>Et av våre fokusområder:</a:t>
            </a:r>
          </a:p>
          <a:p>
            <a:pPr marL="0" indent="0">
              <a:buNone/>
              <a:defRPr/>
            </a:pPr>
            <a:endParaRPr lang="nb-NO" dirty="0"/>
          </a:p>
          <a:p>
            <a:pPr marL="0" indent="0">
              <a:buNone/>
              <a:defRPr/>
            </a:pPr>
            <a:r>
              <a:rPr lang="nb-NO" b="1" dirty="0"/>
              <a:t>NAPHA skal bidra til implementering av nasjonale retningslinjer og kunnskapsbasert praksis</a:t>
            </a:r>
          </a:p>
          <a:p>
            <a:pPr marL="0" indent="0">
              <a:buNone/>
              <a:defRPr/>
            </a:pPr>
            <a:endParaRPr lang="nb-NO" dirty="0"/>
          </a:p>
          <a:p>
            <a:pPr marL="0" indent="0">
              <a:buNone/>
              <a:defRPr/>
            </a:pPr>
            <a:r>
              <a:rPr lang="nb-NO" dirty="0"/>
              <a:t>I dette ligger oppdrag Pakkeforløp: NAPHA skal </a:t>
            </a:r>
            <a:r>
              <a:rPr lang="nb-NO" b="1" dirty="0"/>
              <a:t>bistå kommunene i å ivareta sin rolle </a:t>
            </a:r>
            <a:r>
              <a:rPr lang="nb-NO" dirty="0"/>
              <a:t>i pakkeforløp psykisk helse voksne</a:t>
            </a:r>
          </a:p>
          <a:p>
            <a:pPr>
              <a:defRPr/>
            </a:pPr>
            <a:endParaRPr lang="nb-NO" dirty="0"/>
          </a:p>
          <a:p>
            <a:pPr>
              <a:defRPr/>
            </a:pPr>
            <a:endParaRPr lang="nb-NO" dirty="0"/>
          </a:p>
        </p:txBody>
      </p:sp>
    </p:spTree>
    <p:extLst>
      <p:ext uri="{BB962C8B-B14F-4D97-AF65-F5344CB8AC3E}">
        <p14:creationId xmlns:p14="http://schemas.microsoft.com/office/powerpoint/2010/main" val="351583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tel 1"/>
          <p:cNvSpPr>
            <a:spLocks noGrp="1"/>
          </p:cNvSpPr>
          <p:nvPr>
            <p:ph type="title"/>
          </p:nvPr>
        </p:nvSpPr>
        <p:spPr/>
        <p:txBody>
          <a:bodyPr/>
          <a:lstStyle/>
          <a:p>
            <a:r>
              <a:rPr lang="en-US" altLang="nb-NO" dirty="0"/>
              <a:t>Målsetting oppdrag pakkeforløp 2019</a:t>
            </a:r>
            <a:endParaRPr lang="nb-NO" altLang="nb-NO" dirty="0"/>
          </a:p>
        </p:txBody>
      </p:sp>
      <p:sp>
        <p:nvSpPr>
          <p:cNvPr id="9219" name="Plassholder for innhold 2"/>
          <p:cNvSpPr>
            <a:spLocks noGrp="1"/>
          </p:cNvSpPr>
          <p:nvPr>
            <p:ph idx="1"/>
          </p:nvPr>
        </p:nvSpPr>
        <p:spPr>
          <a:xfrm>
            <a:off x="609599" y="1685637"/>
            <a:ext cx="10243127" cy="4344988"/>
          </a:xfrm>
        </p:spPr>
        <p:txBody>
          <a:bodyPr>
            <a:normAutofit lnSpcReduction="10000"/>
          </a:bodyPr>
          <a:lstStyle/>
          <a:p>
            <a:r>
              <a:rPr lang="nb-NO" altLang="nb-NO" b="1" dirty="0"/>
              <a:t>Frembringe kunnskap </a:t>
            </a:r>
            <a:r>
              <a:rPr lang="nb-NO" altLang="nb-NO" dirty="0"/>
              <a:t>om hvordan kommunene forstår sin rolle i pakkeforløpene, om gode prosesser og eksempler</a:t>
            </a:r>
          </a:p>
          <a:p>
            <a:endParaRPr lang="nb-NO" altLang="nb-NO" dirty="0"/>
          </a:p>
          <a:p>
            <a:r>
              <a:rPr lang="nb-NO" altLang="nb-NO" b="1" dirty="0"/>
              <a:t>Påvirke utviklingen </a:t>
            </a:r>
            <a:r>
              <a:rPr lang="nb-NO" altLang="nb-NO" dirty="0"/>
              <a:t>av pakkeforløp i implementeringsperioden i tråd med oppdraget om å bistå systematisk med kvalitetsforbedring, pasientsikkerhet og tjenesteutvikling</a:t>
            </a:r>
          </a:p>
          <a:p>
            <a:endParaRPr lang="nb-NO" altLang="nb-NO" dirty="0"/>
          </a:p>
        </p:txBody>
      </p:sp>
    </p:spTree>
    <p:extLst>
      <p:ext uri="{BB962C8B-B14F-4D97-AF65-F5344CB8AC3E}">
        <p14:creationId xmlns:p14="http://schemas.microsoft.com/office/powerpoint/2010/main" val="115486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tel 1"/>
          <p:cNvSpPr>
            <a:spLocks noGrp="1"/>
          </p:cNvSpPr>
          <p:nvPr>
            <p:ph type="title"/>
          </p:nvPr>
        </p:nvSpPr>
        <p:spPr/>
        <p:txBody>
          <a:bodyPr>
            <a:normAutofit fontScale="90000"/>
          </a:bodyPr>
          <a:lstStyle/>
          <a:p>
            <a:r>
              <a:rPr lang="nb-NO" altLang="nb-NO" dirty="0"/>
              <a:t>NAPHA vil i 2019 ha fokus på:</a:t>
            </a:r>
            <a:br>
              <a:rPr lang="nb-NO" altLang="nb-NO" dirty="0"/>
            </a:br>
            <a:endParaRPr lang="nb-NO" altLang="nb-NO" dirty="0"/>
          </a:p>
        </p:txBody>
      </p:sp>
      <p:sp>
        <p:nvSpPr>
          <p:cNvPr id="3" name="Plassholder for innhold 2"/>
          <p:cNvSpPr>
            <a:spLocks noGrp="1"/>
          </p:cNvSpPr>
          <p:nvPr>
            <p:ph idx="1"/>
          </p:nvPr>
        </p:nvSpPr>
        <p:spPr>
          <a:xfrm>
            <a:off x="693016" y="1359912"/>
            <a:ext cx="10695420" cy="4967287"/>
          </a:xfrm>
        </p:spPr>
        <p:txBody>
          <a:bodyPr>
            <a:normAutofit fontScale="92500" lnSpcReduction="10000"/>
          </a:bodyPr>
          <a:lstStyle/>
          <a:p>
            <a:pPr>
              <a:defRPr/>
            </a:pPr>
            <a:r>
              <a:rPr lang="nb-NO" dirty="0"/>
              <a:t>Bistå kommunene med å utforme sin rolle i pakkeforløpene</a:t>
            </a:r>
          </a:p>
          <a:p>
            <a:pPr>
              <a:defRPr/>
            </a:pPr>
            <a:r>
              <a:rPr lang="nb-NO" dirty="0"/>
              <a:t>Samhandling mellom spesialisthelsetjenesten og kommunene</a:t>
            </a:r>
          </a:p>
          <a:p>
            <a:pPr>
              <a:defRPr/>
            </a:pPr>
            <a:r>
              <a:rPr lang="nb-NO" dirty="0"/>
              <a:t>Brukermedvirkning (inkludert tilbakemeldingsverktøy), felles verdigrunnlag, og koordinatorrollen</a:t>
            </a:r>
          </a:p>
          <a:p>
            <a:pPr>
              <a:defRPr/>
            </a:pPr>
            <a:r>
              <a:rPr lang="en-US" dirty="0"/>
              <a:t>Frembringe kunnskap om kommunenes rolle  I pakkeforløp: Nasjonal kartleggingsundersøkelse gjennomført i September 2019.</a:t>
            </a:r>
            <a:endParaRPr lang="nb-NO" dirty="0"/>
          </a:p>
          <a:p>
            <a:pPr marL="0" indent="0">
              <a:buNone/>
              <a:defRPr/>
            </a:pPr>
            <a:endParaRPr lang="nb-NO" sz="2000" dirty="0"/>
          </a:p>
          <a:p>
            <a:pPr marL="0" indent="0">
              <a:buNone/>
              <a:defRPr/>
            </a:pPr>
            <a:r>
              <a:rPr lang="nb-NO" sz="1600" dirty="0"/>
              <a:t>	</a:t>
            </a:r>
            <a:endParaRPr lang="nb-NO" dirty="0"/>
          </a:p>
        </p:txBody>
      </p:sp>
    </p:spTree>
    <p:extLst>
      <p:ext uri="{BB962C8B-B14F-4D97-AF65-F5344CB8AC3E}">
        <p14:creationId xmlns:p14="http://schemas.microsoft.com/office/powerpoint/2010/main" val="2639844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tel 1"/>
          <p:cNvSpPr>
            <a:spLocks noGrp="1"/>
          </p:cNvSpPr>
          <p:nvPr>
            <p:ph type="title"/>
          </p:nvPr>
        </p:nvSpPr>
        <p:spPr>
          <a:xfrm>
            <a:off x="2209800" y="533401"/>
            <a:ext cx="7162800" cy="663575"/>
          </a:xfrm>
        </p:spPr>
        <p:txBody>
          <a:bodyPr>
            <a:normAutofit fontScale="90000"/>
          </a:bodyPr>
          <a:lstStyle/>
          <a:p>
            <a:r>
              <a:rPr lang="en-US" altLang="nb-NO" dirty="0"/>
              <a:t>Napha.no</a:t>
            </a:r>
            <a:endParaRPr lang="nb-NO" altLang="nb-NO" dirty="0"/>
          </a:p>
        </p:txBody>
      </p:sp>
      <p:pic>
        <p:nvPicPr>
          <p:cNvPr id="11267" name="Plassholder for innhold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66455" y="1496292"/>
            <a:ext cx="3381375" cy="4975226"/>
          </a:xfrm>
        </p:spPr>
      </p:pic>
      <p:pic>
        <p:nvPicPr>
          <p:cNvPr id="11268" name="Plassholder for innhold 5"/>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240463" y="314036"/>
            <a:ext cx="3494664" cy="5635914"/>
          </a:xfrm>
        </p:spPr>
      </p:pic>
    </p:spTree>
    <p:extLst>
      <p:ext uri="{BB962C8B-B14F-4D97-AF65-F5344CB8AC3E}">
        <p14:creationId xmlns:p14="http://schemas.microsoft.com/office/powerpoint/2010/main" val="123934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958" y="3928628"/>
            <a:ext cx="2947054" cy="2929372"/>
          </a:xfrm>
          <a:prstGeom prst="rect">
            <a:avLst/>
          </a:prstGeom>
        </p:spPr>
      </p:pic>
      <p:sp>
        <p:nvSpPr>
          <p:cNvPr id="2" name="Tittel 1"/>
          <p:cNvSpPr>
            <a:spLocks noGrp="1"/>
          </p:cNvSpPr>
          <p:nvPr>
            <p:ph type="title"/>
          </p:nvPr>
        </p:nvSpPr>
        <p:spPr>
          <a:xfrm>
            <a:off x="688115" y="165314"/>
            <a:ext cx="5295692" cy="788843"/>
          </a:xfrm>
        </p:spPr>
        <p:txBody>
          <a:bodyPr>
            <a:normAutofit fontScale="90000"/>
          </a:bodyPr>
          <a:lstStyle/>
          <a:p>
            <a:r>
              <a:rPr lang="nb-NO" dirty="0"/>
              <a:t>Instagram, Twitter, FB</a:t>
            </a:r>
          </a:p>
        </p:txBody>
      </p:sp>
      <p:pic>
        <p:nvPicPr>
          <p:cNvPr id="4" name="Plassholder for innhold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248485" y="260647"/>
            <a:ext cx="4043567" cy="3467495"/>
          </a:xfrm>
        </p:spPr>
      </p:pic>
      <p:pic>
        <p:nvPicPr>
          <p:cNvPr id="3" name="Bilde 2"/>
          <p:cNvPicPr>
            <a:picLocks noChangeAspect="1"/>
          </p:cNvPicPr>
          <p:nvPr/>
        </p:nvPicPr>
        <p:blipFill>
          <a:blip r:embed="rId5"/>
          <a:stretch>
            <a:fillRect/>
          </a:stretch>
        </p:blipFill>
        <p:spPr>
          <a:xfrm>
            <a:off x="1596007" y="1172817"/>
            <a:ext cx="3546612" cy="5685183"/>
          </a:xfrm>
          <a:prstGeom prst="rect">
            <a:avLst/>
          </a:prstGeom>
        </p:spPr>
      </p:pic>
    </p:spTree>
    <p:extLst>
      <p:ext uri="{BB962C8B-B14F-4D97-AF65-F5344CB8AC3E}">
        <p14:creationId xmlns:p14="http://schemas.microsoft.com/office/powerpoint/2010/main" val="3919460707"/>
      </p:ext>
    </p:extLst>
  </p:cSld>
  <p:clrMapOvr>
    <a:masterClrMapping/>
  </p:clrMapOvr>
</p:sld>
</file>

<file path=ppt/theme/theme1.xml><?xml version="1.0" encoding="utf-8"?>
<a:theme xmlns:a="http://schemas.openxmlformats.org/drawingml/2006/main" name="Standardtema">
  <a:themeElements>
    <a:clrScheme name="A2">
      <a:dk1>
        <a:srgbClr val="004B87"/>
      </a:dk1>
      <a:lt1>
        <a:srgbClr val="B1B3B3"/>
      </a:lt1>
      <a:dk2>
        <a:srgbClr val="D9D9D6"/>
      </a:dk2>
      <a:lt2>
        <a:srgbClr val="FFFFFF"/>
      </a:lt2>
      <a:accent1>
        <a:srgbClr val="FFB549"/>
      </a:accent1>
      <a:accent2>
        <a:srgbClr val="3397B9"/>
      </a:accent2>
      <a:accent3>
        <a:srgbClr val="EBEAE3"/>
      </a:accent3>
      <a:accent4>
        <a:srgbClr val="942972"/>
      </a:accent4>
      <a:accent5>
        <a:srgbClr val="30B93C"/>
      </a:accent5>
      <a:accent6>
        <a:srgbClr val="58320F"/>
      </a:accent6>
      <a:hlink>
        <a:srgbClr val="DE7D26"/>
      </a:hlink>
      <a:folHlink>
        <a:srgbClr val="F92F76"/>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2041</Words>
  <Application>Microsoft Office PowerPoint</Application>
  <PresentationFormat>Widescreen</PresentationFormat>
  <Paragraphs>219</Paragraphs>
  <Slides>21</Slides>
  <Notes>20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21</vt:i4>
      </vt:variant>
    </vt:vector>
  </HeadingPairs>
  <TitlesOfParts>
    <vt:vector size="26" baseType="lpstr">
      <vt:lpstr>Arial</vt:lpstr>
      <vt:lpstr>Calibri</vt:lpstr>
      <vt:lpstr>Times</vt:lpstr>
      <vt:lpstr>Times New Roman</vt:lpstr>
      <vt:lpstr>Standardtema</vt:lpstr>
      <vt:lpstr>Helhetlige pasientforløp i pakkeforløp </vt:lpstr>
      <vt:lpstr>Plan</vt:lpstr>
      <vt:lpstr>Hovedmål </vt:lpstr>
      <vt:lpstr>Målgruppe</vt:lpstr>
      <vt:lpstr> Målbeskrivelse i  tilskuddsbrev 2019  </vt:lpstr>
      <vt:lpstr>Målsetting oppdrag pakkeforløp 2019</vt:lpstr>
      <vt:lpstr>NAPHA vil i 2019 ha fokus på: </vt:lpstr>
      <vt:lpstr>Napha.no</vt:lpstr>
      <vt:lpstr>Instagram, Twitter, FB</vt:lpstr>
      <vt:lpstr>Å leve et liv</vt:lpstr>
      <vt:lpstr>Helhetlige forløp</vt:lpstr>
      <vt:lpstr>Hvordan og hva kan man samhandle om?</vt:lpstr>
      <vt:lpstr>Hva kan man samhandle om?</vt:lpstr>
      <vt:lpstr>Virkemidler for god samhandling</vt:lpstr>
      <vt:lpstr>Hva er et helhetlig forløp? Hvordan framstilles det i Pakkeforløp av Hdir?</vt:lpstr>
      <vt:lpstr>Hvordan burde man framstilt et helhetlig forløp?</vt:lpstr>
      <vt:lpstr>Utvikle ny modell for pakkeforløp</vt:lpstr>
      <vt:lpstr>PowerPoint-presentasjon</vt:lpstr>
      <vt:lpstr>Nasjonal kartleggingsundersøkelse om kommunenes rolle i pakkeforløp</vt:lpstr>
      <vt:lpstr>Teaser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Helhetlige pasientforløp i pakkeforløp</dc:title>
  <dc:creator>Marianne Borthen</dc:creator>
  <cp:lastModifiedBy>Solberg, Ingunn Flakne</cp:lastModifiedBy>
  <cp:revision>4</cp:revision>
  <cp:lastPrinted>2019-10-08T08:33:50Z</cp:lastPrinted>
  <dcterms:created xsi:type="dcterms:W3CDTF">2019-10-08T08:11:07Z</dcterms:created>
  <dcterms:modified xsi:type="dcterms:W3CDTF">2019-10-14T07:36:51Z</dcterms:modified>
</cp:coreProperties>
</file>