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358" r:id="rId5"/>
    <p:sldId id="377" r:id="rId6"/>
    <p:sldId id="343" r:id="rId7"/>
    <p:sldId id="375" r:id="rId8"/>
    <p:sldId id="355" r:id="rId9"/>
    <p:sldId id="369" r:id="rId10"/>
    <p:sldId id="365" r:id="rId11"/>
    <p:sldId id="337" r:id="rId12"/>
    <p:sldId id="370" r:id="rId13"/>
    <p:sldId id="348" r:id="rId14"/>
    <p:sldId id="393" r:id="rId15"/>
    <p:sldId id="330" r:id="rId16"/>
    <p:sldId id="382" r:id="rId17"/>
    <p:sldId id="384" r:id="rId18"/>
    <p:sldId id="386" r:id="rId19"/>
    <p:sldId id="387" r:id="rId20"/>
    <p:sldId id="388" r:id="rId21"/>
    <p:sldId id="389" r:id="rId22"/>
    <p:sldId id="391" r:id="rId23"/>
    <p:sldId id="335" r:id="rId24"/>
    <p:sldId id="392" r:id="rId25"/>
    <p:sldId id="297" r:id="rId26"/>
    <p:sldId id="381" r:id="rId27"/>
    <p:sldId id="394" r:id="rId28"/>
    <p:sldId id="395" r:id="rId29"/>
    <p:sldId id="396" r:id="rId30"/>
    <p:sldId id="399" r:id="rId31"/>
    <p:sldId id="397" r:id="rId32"/>
    <p:sldId id="400" r:id="rId33"/>
    <p:sldId id="401" r:id="rId34"/>
    <p:sldId id="398" r:id="rId35"/>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E3832"/>
    <a:srgbClr val="A2AD00"/>
    <a:srgbClr val="06893A"/>
    <a:srgbClr val="005B82"/>
    <a:srgbClr val="66CBEC"/>
    <a:srgbClr val="EFEFEF"/>
    <a:srgbClr val="DADADA"/>
    <a:srgbClr val="878787"/>
    <a:srgbClr val="C3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6C171-E95E-4872-9485-C542DFA5CD37}" v="45" dt="2019-10-15T16:45:16.65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05" autoAdjust="0"/>
  </p:normalViewPr>
  <p:slideViewPr>
    <p:cSldViewPr>
      <p:cViewPr varScale="1">
        <p:scale>
          <a:sx n="73" d="100"/>
          <a:sy n="73" d="100"/>
        </p:scale>
        <p:origin x="1738"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1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3818A2-FD41-4D22-A2CC-EACD65CF517D}" type="datetimeFigureOut">
              <a:rPr lang="nb-NO" smtClean="0"/>
              <a:t>16.10.2019</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1C896C-C257-4A1E-825A-9675EAA753A8}" type="slidenum">
              <a:rPr lang="nb-NO" smtClean="0"/>
              <a:t>‹#›</a:t>
            </a:fld>
            <a:endParaRPr lang="nb-NO"/>
          </a:p>
        </p:txBody>
      </p:sp>
    </p:spTree>
    <p:extLst>
      <p:ext uri="{BB962C8B-B14F-4D97-AF65-F5344CB8AC3E}">
        <p14:creationId xmlns:p14="http://schemas.microsoft.com/office/powerpoint/2010/main" val="61372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AC590-C690-4C66-A9B0-FC94C92781FF}" type="datetimeFigureOut">
              <a:rPr lang="nb-NO" smtClean="0"/>
              <a:t>16.10.2019</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A9652-8B23-4303-8DD9-125F2182BB03}" type="slidenum">
              <a:rPr lang="nb-NO" smtClean="0"/>
              <a:t>‹#›</a:t>
            </a:fld>
            <a:endParaRPr lang="nb-NO"/>
          </a:p>
        </p:txBody>
      </p:sp>
    </p:spTree>
    <p:extLst>
      <p:ext uri="{BB962C8B-B14F-4D97-AF65-F5344CB8AC3E}">
        <p14:creationId xmlns:p14="http://schemas.microsoft.com/office/powerpoint/2010/main" val="187200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PRESENTERE OSS</a:t>
            </a:r>
          </a:p>
        </p:txBody>
      </p:sp>
      <p:sp>
        <p:nvSpPr>
          <p:cNvPr id="4" name="Plassholder for lysbildenummer 3"/>
          <p:cNvSpPr>
            <a:spLocks noGrp="1"/>
          </p:cNvSpPr>
          <p:nvPr>
            <p:ph type="sldNum" sz="quarter" idx="10"/>
          </p:nvPr>
        </p:nvSpPr>
        <p:spPr/>
        <p:txBody>
          <a:bodyPr/>
          <a:lstStyle/>
          <a:p>
            <a:fld id="{D6DA9652-8B23-4303-8DD9-125F2182BB03}" type="slidenum">
              <a:rPr lang="nb-NO" smtClean="0"/>
              <a:t>1</a:t>
            </a:fld>
            <a:endParaRPr lang="nb-NO"/>
          </a:p>
        </p:txBody>
      </p:sp>
    </p:spTree>
    <p:extLst>
      <p:ext uri="{BB962C8B-B14F-4D97-AF65-F5344CB8AC3E}">
        <p14:creationId xmlns:p14="http://schemas.microsoft.com/office/powerpoint/2010/main" val="3040683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Kun for pasienter i disse avdelingene </a:t>
            </a:r>
          </a:p>
          <a:p>
            <a:r>
              <a:rPr lang="nb-NO" dirty="0"/>
              <a:t>NAV kan ikke søke inn selv  : Senter for Jobbmestring</a:t>
            </a:r>
          </a:p>
          <a:p>
            <a:pPr>
              <a:lnSpc>
                <a:spcPct val="107000"/>
              </a:lnSpc>
              <a:spcAft>
                <a:spcPts val="0"/>
              </a:spcAft>
            </a:pPr>
            <a:r>
              <a:rPr lang="nb-NO" sz="1200" b="0" i="1" dirty="0">
                <a:solidFill>
                  <a:schemeClr val="tx1"/>
                </a:solidFill>
                <a:effectLst/>
              </a:rPr>
              <a:t>Heimdal</a:t>
            </a:r>
          </a:p>
          <a:p>
            <a:pPr>
              <a:lnSpc>
                <a:spcPct val="107000"/>
              </a:lnSpc>
              <a:spcAft>
                <a:spcPts val="0"/>
              </a:spcAft>
            </a:pPr>
            <a:r>
              <a:rPr lang="nb-NO" sz="12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Allmenn poliklinikk </a:t>
            </a:r>
          </a:p>
          <a:p>
            <a:pPr>
              <a:lnSpc>
                <a:spcPct val="107000"/>
              </a:lnSpc>
              <a:spcAft>
                <a:spcPts val="0"/>
              </a:spcAft>
            </a:pPr>
            <a:r>
              <a:rPr lang="nb-NO"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Gunn Karin Helle</a:t>
            </a:r>
          </a:p>
          <a:p>
            <a:pPr>
              <a:lnSpc>
                <a:spcPct val="107000"/>
              </a:lnSpc>
              <a:spcAft>
                <a:spcPts val="0"/>
              </a:spcAft>
            </a:pPr>
            <a:r>
              <a:rPr lang="nb-NO"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Seksjonsleder</a:t>
            </a:r>
          </a:p>
          <a:p>
            <a:endParaRPr lang="nb-NO" dirty="0"/>
          </a:p>
        </p:txBody>
      </p:sp>
      <p:sp>
        <p:nvSpPr>
          <p:cNvPr id="4" name="Plassholder for lysbildenummer 3"/>
          <p:cNvSpPr>
            <a:spLocks noGrp="1"/>
          </p:cNvSpPr>
          <p:nvPr>
            <p:ph type="sldNum" sz="quarter" idx="10"/>
          </p:nvPr>
        </p:nvSpPr>
        <p:spPr/>
        <p:txBody>
          <a:bodyPr/>
          <a:lstStyle/>
          <a:p>
            <a:fld id="{D6DA9652-8B23-4303-8DD9-125F2182BB03}" type="slidenum">
              <a:rPr lang="nb-NO" smtClean="0"/>
              <a:t>11</a:t>
            </a:fld>
            <a:endParaRPr lang="nb-NO"/>
          </a:p>
        </p:txBody>
      </p:sp>
    </p:spTree>
    <p:extLst>
      <p:ext uri="{BB962C8B-B14F-4D97-AF65-F5344CB8AC3E}">
        <p14:creationId xmlns:p14="http://schemas.microsoft.com/office/powerpoint/2010/main" val="3191058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mn-lt"/>
              <a:ea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mn-lt"/>
                <a:ea typeface="Calibri"/>
              </a:rPr>
              <a:t>Ikke praksis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mn-lt"/>
                <a:ea typeface="Calibri"/>
              </a:rPr>
              <a:t>Finnes fortsatt andre</a:t>
            </a:r>
            <a:r>
              <a:rPr lang="nb-NO" sz="1200" baseline="0" dirty="0">
                <a:effectLst/>
                <a:latin typeface="+mn-lt"/>
                <a:ea typeface="Calibri"/>
              </a:rPr>
              <a:t> nav tiltak – henviser dit for de som heller vil det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Snakker om lønnet arbeid til alle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err="1">
                <a:effectLst/>
                <a:latin typeface="+mn-lt"/>
                <a:ea typeface="Calibri"/>
              </a:rPr>
              <a:t>Fedility</a:t>
            </a:r>
            <a:r>
              <a:rPr lang="nb-NO" sz="1200" dirty="0">
                <a:effectLst/>
                <a:latin typeface="+mn-lt"/>
                <a:ea typeface="Calibri"/>
              </a:rPr>
              <a:t> </a:t>
            </a:r>
            <a:r>
              <a:rPr lang="nb-NO" sz="1200" dirty="0" err="1">
                <a:effectLst/>
                <a:latin typeface="+mn-lt"/>
                <a:ea typeface="Calibri"/>
              </a:rPr>
              <a:t>scale</a:t>
            </a:r>
            <a:r>
              <a:rPr lang="nb-NO" sz="1200" dirty="0">
                <a:effectLst/>
                <a:latin typeface="+mn-lt"/>
                <a:ea typeface="Calibri"/>
              </a:rPr>
              <a:t> – som vi arbeider etter for å oppnå god kvalitet i tilbudet -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mn-lt"/>
                <a:ea typeface="Calibri"/>
              </a:rPr>
              <a:t>deltakere tilbys individuell økonomisk veiledning før de begynner i en ny jobb. Deretter tilbys deltakerne økonomisk veiledning når de skal fatte beslutninger om endringer i arbeidstid og lønn. Økonomisk veiledning omfatter trygdestønader, medisinske stønader, stønad til legemidler, bostøtte, sosialhjelp, forsørgerbidrag, pensjonsutbetalinger fra tidligere ansettelser og alle andre former for inntekt. Deltakeren får informasjon om og hjelp til å rapportere inntekter til NAV, hjelp med bolig, krigsveteranprogrammer osv., avhengig av hva personen har krav på.</a:t>
            </a:r>
            <a:endParaRPr lang="nb-NO" dirty="0"/>
          </a:p>
          <a:p>
            <a:endParaRPr lang="nb-NO" dirty="0"/>
          </a:p>
        </p:txBody>
      </p:sp>
      <p:sp>
        <p:nvSpPr>
          <p:cNvPr id="4" name="Plassholder for lysbildenummer 3"/>
          <p:cNvSpPr>
            <a:spLocks noGrp="1"/>
          </p:cNvSpPr>
          <p:nvPr>
            <p:ph type="sldNum" sz="quarter" idx="10"/>
          </p:nvPr>
        </p:nvSpPr>
        <p:spPr/>
        <p:txBody>
          <a:bodyPr/>
          <a:lstStyle/>
          <a:p>
            <a:fld id="{9523902C-C8B8-41F1-A3AA-4C6DF93069D4}" type="slidenum">
              <a:rPr lang="nb-NO" smtClean="0"/>
              <a:t>13</a:t>
            </a:fld>
            <a:endParaRPr lang="nb-NO"/>
          </a:p>
        </p:txBody>
      </p:sp>
    </p:spTree>
    <p:extLst>
      <p:ext uri="{BB962C8B-B14F-4D97-AF65-F5344CB8AC3E}">
        <p14:creationId xmlns:p14="http://schemas.microsoft.com/office/powerpoint/2010/main" val="170390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mn-lt"/>
                <a:ea typeface="Calibri"/>
              </a:rPr>
              <a:t>Ute</a:t>
            </a:r>
            <a:r>
              <a:rPr lang="nb-NO" sz="1200" baseline="0" dirty="0">
                <a:effectLst/>
                <a:latin typeface="+mn-lt"/>
                <a:ea typeface="Calibri"/>
              </a:rPr>
              <a:t> etter deltakers egen motivasjon for å komme i arbeid, frivillig tilbud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Plakater og brosjyrer ute i avdelingene og på behandlernes kontor</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b-NO" sz="1200" baseline="0" dirty="0">
              <a:effectLst/>
              <a:latin typeface="+mn-lt"/>
              <a:ea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 JS blir med i behandlingstimen for å presentere tilbudet – når deltaker har lyst på informasjonen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JS – deltar i behandlingsteam med behandlerne på avdelingen og etterspør om pasienten har fått høre om tilbudet</a:t>
            </a: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err="1">
                <a:effectLst/>
                <a:latin typeface="+mn-lt"/>
                <a:ea typeface="Calibri"/>
              </a:rPr>
              <a:t>Fedility</a:t>
            </a:r>
            <a:r>
              <a:rPr lang="nb-NO" sz="1200" dirty="0">
                <a:effectLst/>
                <a:latin typeface="+mn-lt"/>
                <a:ea typeface="Calibri"/>
              </a:rPr>
              <a:t> </a:t>
            </a:r>
            <a:r>
              <a:rPr lang="nb-NO" sz="1200" dirty="0" err="1">
                <a:effectLst/>
                <a:latin typeface="+mn-lt"/>
                <a:ea typeface="Calibri"/>
              </a:rPr>
              <a:t>scale</a:t>
            </a:r>
            <a:r>
              <a:rPr lang="nb-NO" sz="1200" dirty="0">
                <a:effectLst/>
                <a:latin typeface="+mn-lt"/>
                <a:ea typeface="Calibri"/>
              </a:rPr>
              <a:t> – som vi arbeider etter for å oppnå god kvalitet i tilbudet -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mn-lt"/>
                <a:ea typeface="Calibri"/>
              </a:rPr>
              <a:t>deltakere tilbys individuell økonomisk veiledning før de begynner i en ny jobb. Deretter tilbys deltakerne økonomisk veiledning når de skal fatte beslutninger om endringer i arbeidstid og lønn. Økonomisk veiledning omfatter trygdestønader, medisinske stønader, stønad til legemidler, bostøtte, sosialhjelp, forsørgerbidrag, pensjonsutbetalinger fra tidligere ansettelser og alle andre former for inntekt. Deltakeren får informasjon om og hjelp til å rapportere inntekter til NAV, hjelp med bolig, krigsveteranprogrammer osv., avhengig av hva personen har krav på.</a:t>
            </a:r>
            <a:endParaRPr lang="nb-NO" dirty="0"/>
          </a:p>
          <a:p>
            <a:endParaRPr lang="nb-NO" dirty="0"/>
          </a:p>
        </p:txBody>
      </p:sp>
      <p:sp>
        <p:nvSpPr>
          <p:cNvPr id="4" name="Plassholder for lysbildenummer 3"/>
          <p:cNvSpPr>
            <a:spLocks noGrp="1"/>
          </p:cNvSpPr>
          <p:nvPr>
            <p:ph type="sldNum" sz="quarter" idx="10"/>
          </p:nvPr>
        </p:nvSpPr>
        <p:spPr/>
        <p:txBody>
          <a:bodyPr/>
          <a:lstStyle/>
          <a:p>
            <a:fld id="{9523902C-C8B8-41F1-A3AA-4C6DF93069D4}" type="slidenum">
              <a:rPr lang="nb-NO" smtClean="0"/>
              <a:t>14</a:t>
            </a:fld>
            <a:endParaRPr lang="nb-NO"/>
          </a:p>
        </p:txBody>
      </p:sp>
    </p:spTree>
    <p:extLst>
      <p:ext uri="{BB962C8B-B14F-4D97-AF65-F5344CB8AC3E}">
        <p14:creationId xmlns:p14="http://schemas.microsoft.com/office/powerpoint/2010/main" val="3594969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mn-lt"/>
                <a:ea typeface="Calibri"/>
              </a:rPr>
              <a:t>- Historie som forteller at dette er en integrert del av behandlingen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mn-lt"/>
                <a:ea typeface="Calibri"/>
              </a:rPr>
              <a:t>En deltaker har fått jobb i </a:t>
            </a:r>
            <a:r>
              <a:rPr lang="nb-NO" sz="1200" dirty="0" err="1">
                <a:effectLst/>
                <a:latin typeface="+mn-lt"/>
                <a:ea typeface="Calibri"/>
              </a:rPr>
              <a:t>blomterbutikk</a:t>
            </a:r>
            <a:r>
              <a:rPr lang="nb-NO" sz="1200" dirty="0">
                <a:effectLst/>
                <a:latin typeface="+mn-lt"/>
                <a:ea typeface="Calibri"/>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mn-lt"/>
                <a:ea typeface="Calibri"/>
              </a:rPr>
              <a:t>JS innom arbeidsgiver – arbeidsgiver forteller</a:t>
            </a:r>
            <a:r>
              <a:rPr lang="nb-NO" sz="1200" baseline="0" dirty="0">
                <a:effectLst/>
                <a:latin typeface="+mn-lt"/>
                <a:ea typeface="Calibri"/>
              </a:rPr>
              <a:t> at det går greit, men…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Deltaker forteller at hun lett blir stressa når hun skal veilede kunder – spesielt om det er kø..</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Forteller at hun opplever at hun bare «må gå» – forlate området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JS avtaler at hun får nevne dette til behandleren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Dette tas opp i neste behandlingstime, en går gjennom dette i detalj og en går gjennom mestringsstrategiene på nytt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Det skrives jobbstøtteplaner før oppstart i jobb  - og oppdateres underveis– om psykisk helse, det en kjenner til av utfordringer før oppstart og hva som er lurt å gjøre om dette oppstår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Det kan være dårlig nattesøvn, problemer med oppmøte  - det avtales at en tar kontakt for å sikre videre hjelp</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b-NO" sz="1200" baseline="0" dirty="0">
              <a:effectLst/>
              <a:latin typeface="+mn-lt"/>
              <a:ea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err="1">
                <a:effectLst/>
                <a:latin typeface="+mn-lt"/>
                <a:ea typeface="Calibri"/>
              </a:rPr>
              <a:t>Fedility</a:t>
            </a:r>
            <a:r>
              <a:rPr lang="nb-NO" sz="1200" dirty="0">
                <a:effectLst/>
                <a:latin typeface="+mn-lt"/>
                <a:ea typeface="Calibri"/>
              </a:rPr>
              <a:t> </a:t>
            </a:r>
            <a:r>
              <a:rPr lang="nb-NO" sz="1200" dirty="0" err="1">
                <a:effectLst/>
                <a:latin typeface="+mn-lt"/>
                <a:ea typeface="Calibri"/>
              </a:rPr>
              <a:t>scale</a:t>
            </a:r>
            <a:r>
              <a:rPr lang="nb-NO" sz="1200" dirty="0">
                <a:effectLst/>
                <a:latin typeface="+mn-lt"/>
                <a:ea typeface="Calibri"/>
              </a:rPr>
              <a:t> – som vi arbeider etter for å oppnå god kvalitet i tilbudet -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mn-lt"/>
                <a:ea typeface="Calibri"/>
              </a:rPr>
              <a:t>deltakere tilbys individuell økonomisk veiledning før de begynner i en ny jobb. Deretter tilbys deltakerne økonomisk veiledning når de skal fatte beslutninger om endringer i arbeidstid og lønn. Økonomisk veiledning omfatter trygdestønader, medisinske stønader, stønad til legemidler, bostøtte, sosialhjelp, forsørgerbidrag, pensjonsutbetalinger fra tidligere ansettelser og alle andre former for inntekt. Deltakeren får informasjon om og hjelp til å rapportere inntekter til NAV, hjelp med bolig, krigsveteranprogrammer osv., avhengig av hva personen har krav på.</a:t>
            </a:r>
            <a:endParaRPr lang="nb-NO" dirty="0"/>
          </a:p>
          <a:p>
            <a:endParaRPr lang="nb-NO" dirty="0"/>
          </a:p>
        </p:txBody>
      </p:sp>
      <p:sp>
        <p:nvSpPr>
          <p:cNvPr id="4" name="Plassholder for lysbildenummer 3"/>
          <p:cNvSpPr>
            <a:spLocks noGrp="1"/>
          </p:cNvSpPr>
          <p:nvPr>
            <p:ph type="sldNum" sz="quarter" idx="10"/>
          </p:nvPr>
        </p:nvSpPr>
        <p:spPr/>
        <p:txBody>
          <a:bodyPr/>
          <a:lstStyle/>
          <a:p>
            <a:fld id="{9523902C-C8B8-41F1-A3AA-4C6DF93069D4}" type="slidenum">
              <a:rPr lang="nb-NO" smtClean="0"/>
              <a:t>15</a:t>
            </a:fld>
            <a:endParaRPr lang="nb-NO"/>
          </a:p>
        </p:txBody>
      </p:sp>
    </p:spTree>
    <p:extLst>
      <p:ext uri="{BB962C8B-B14F-4D97-AF65-F5344CB8AC3E}">
        <p14:creationId xmlns:p14="http://schemas.microsoft.com/office/powerpoint/2010/main" val="3647068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mn-lt"/>
                <a:ea typeface="Calibri"/>
              </a:rPr>
              <a:t>Karriereveiledning</a:t>
            </a:r>
            <a:r>
              <a:rPr lang="nb-NO" sz="1200" baseline="0" dirty="0">
                <a:effectLst/>
                <a:latin typeface="+mn-lt"/>
                <a:ea typeface="Calibri"/>
              </a:rPr>
              <a:t> – STAVNE INNLEGG – bruker verktøy som VIP24 og WIE, men ikke for alle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Jobbsmak for å sjekke ut jobbønske, er jobben det jeg tror det 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Realistiske valg – men ikke realitetsorientering…</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b-NO" sz="1200" dirty="0">
              <a:effectLst/>
              <a:latin typeface="+mn-lt"/>
              <a:ea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b-NO" sz="1200" dirty="0">
              <a:effectLst/>
              <a:latin typeface="+mn-lt"/>
              <a:ea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b-NO" sz="1200" dirty="0">
              <a:effectLst/>
              <a:latin typeface="+mn-lt"/>
              <a:ea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mn-lt"/>
                <a:ea typeface="Calibri"/>
              </a:rPr>
              <a:t>Finner fram til jobbsøkers interesser, kvalifikasjoner </a:t>
            </a:r>
            <a:r>
              <a:rPr lang="nb-NO" sz="1200" dirty="0" err="1">
                <a:effectLst/>
                <a:latin typeface="+mn-lt"/>
                <a:ea typeface="Calibri"/>
              </a:rPr>
              <a:t>etc</a:t>
            </a:r>
            <a:r>
              <a:rPr lang="nb-NO" sz="1200" dirty="0">
                <a:effectLst/>
                <a:latin typeface="+mn-lt"/>
                <a:ea typeface="Calibri"/>
              </a:rPr>
              <a:t> – viktig i jobbsøkingsprosessen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mn-lt"/>
                <a:ea typeface="Calibri"/>
              </a:rPr>
              <a:t>opptatt av ressursene til den enkelte arbeidssøker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mn-lt"/>
                <a:ea typeface="Calibri"/>
              </a:rPr>
              <a:t>JOBBMATCH avgjørende</a:t>
            </a:r>
            <a:r>
              <a:rPr lang="nb-NO" sz="1200" baseline="0" dirty="0">
                <a:effectLst/>
                <a:latin typeface="+mn-lt"/>
                <a:ea typeface="Calibri"/>
              </a:rPr>
              <a:t> – skal passe både for arbeidssøker og arbeidsgiver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Tett kontakt med arbeidsgivere, hva de ønsker og hva slags egenskaper arbeidsgiver er ute etter ved rekruttering – ser etter match for begge parter</a:t>
            </a: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err="1">
                <a:effectLst/>
                <a:latin typeface="+mn-lt"/>
                <a:ea typeface="Calibri"/>
              </a:rPr>
              <a:t>Fedility</a:t>
            </a:r>
            <a:r>
              <a:rPr lang="nb-NO" sz="1200" dirty="0">
                <a:effectLst/>
                <a:latin typeface="+mn-lt"/>
                <a:ea typeface="Calibri"/>
              </a:rPr>
              <a:t> </a:t>
            </a:r>
            <a:r>
              <a:rPr lang="nb-NO" sz="1200" dirty="0" err="1">
                <a:effectLst/>
                <a:latin typeface="+mn-lt"/>
                <a:ea typeface="Calibri"/>
              </a:rPr>
              <a:t>scale</a:t>
            </a:r>
            <a:r>
              <a:rPr lang="nb-NO" sz="1200" dirty="0">
                <a:effectLst/>
                <a:latin typeface="+mn-lt"/>
                <a:ea typeface="Calibri"/>
              </a:rPr>
              <a:t> – som vi arbeider etter for å oppnå god kvalitet i tilbudet -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mn-lt"/>
                <a:ea typeface="Calibri"/>
              </a:rPr>
              <a:t>deltakere tilbys individuell økonomisk veiledning før de begynner i en ny jobb. Deretter tilbys deltakerne økonomisk veiledning når de skal fatte beslutninger om endringer i arbeidstid og lønn. Økonomisk veiledning omfatter trygdestønader, medisinske stønader, stønad til legemidler, bostøtte, sosialhjelp, forsørgerbidrag, pensjonsutbetalinger fra tidligere ansettelser og alle andre former for inntekt. Deltakeren får informasjon om og hjelp til å rapportere inntekter til NAV, hjelp med bolig, krigsveteranprogrammer osv., avhengig av hva personen har krav på.</a:t>
            </a:r>
            <a:endParaRPr lang="nb-NO" dirty="0"/>
          </a:p>
          <a:p>
            <a:endParaRPr lang="nb-NO" dirty="0"/>
          </a:p>
        </p:txBody>
      </p:sp>
      <p:sp>
        <p:nvSpPr>
          <p:cNvPr id="4" name="Plassholder for lysbildenummer 3"/>
          <p:cNvSpPr>
            <a:spLocks noGrp="1"/>
          </p:cNvSpPr>
          <p:nvPr>
            <p:ph type="sldNum" sz="quarter" idx="10"/>
          </p:nvPr>
        </p:nvSpPr>
        <p:spPr/>
        <p:txBody>
          <a:bodyPr/>
          <a:lstStyle/>
          <a:p>
            <a:fld id="{9523902C-C8B8-41F1-A3AA-4C6DF93069D4}" type="slidenum">
              <a:rPr lang="nb-NO" smtClean="0"/>
              <a:t>16</a:t>
            </a:fld>
            <a:endParaRPr lang="nb-NO"/>
          </a:p>
        </p:txBody>
      </p:sp>
    </p:spTree>
    <p:extLst>
      <p:ext uri="{BB962C8B-B14F-4D97-AF65-F5344CB8AC3E}">
        <p14:creationId xmlns:p14="http://schemas.microsoft.com/office/powerpoint/2010/main" val="90400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mn-lt"/>
                <a:ea typeface="Calibri"/>
              </a:rPr>
              <a:t>- NAV veileder inviteres</a:t>
            </a:r>
            <a:r>
              <a:rPr lang="nb-NO" sz="1200" baseline="0" dirty="0">
                <a:effectLst/>
                <a:latin typeface="+mn-lt"/>
                <a:ea typeface="Calibri"/>
              </a:rPr>
              <a:t> til et felles møte – snakker om status, planer og økonomi. Trygge arbeidssøker på hva som skjer i overgang fra stønader/trygd til lønn. </a:t>
            </a: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err="1">
                <a:effectLst/>
                <a:latin typeface="+mn-lt"/>
                <a:ea typeface="Calibri"/>
              </a:rPr>
              <a:t>Fedility</a:t>
            </a:r>
            <a:r>
              <a:rPr lang="nb-NO" sz="1200" dirty="0">
                <a:effectLst/>
                <a:latin typeface="+mn-lt"/>
                <a:ea typeface="Calibri"/>
              </a:rPr>
              <a:t> </a:t>
            </a:r>
            <a:r>
              <a:rPr lang="nb-NO" sz="1200" dirty="0" err="1">
                <a:effectLst/>
                <a:latin typeface="+mn-lt"/>
                <a:ea typeface="Calibri"/>
              </a:rPr>
              <a:t>scale</a:t>
            </a:r>
            <a:r>
              <a:rPr lang="nb-NO" sz="1200" dirty="0">
                <a:effectLst/>
                <a:latin typeface="+mn-lt"/>
                <a:ea typeface="Calibri"/>
              </a:rPr>
              <a:t> – som vi arbeider etter for å oppnå god kvalitet i tilbudet -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mn-lt"/>
                <a:ea typeface="Calibri"/>
              </a:rPr>
              <a:t>deltakere tilbys individuell økonomisk veiledning før de begynner i en ny jobb. Deretter tilbys deltakerne økonomisk veiledning når de skal fatte beslutninger om endringer i arbeidstid og lønn. Økonomisk veiledning omfatter trygdestønader, medisinske stønader, stønad til legemidler, bostøtte, sosialhjelp, forsørgerbidrag, pensjonsutbetalinger fra tidligere ansettelser og alle andre former for inntekt. Deltakeren får informasjon om og hjelp til å rapportere inntekter til NAV, hjelp med bolig, krigsveteranprogrammer osv., avhengig av hva personen har krav på.</a:t>
            </a:r>
            <a:endParaRPr lang="nb-NO" dirty="0"/>
          </a:p>
          <a:p>
            <a:endParaRPr lang="nb-NO" dirty="0"/>
          </a:p>
        </p:txBody>
      </p:sp>
      <p:sp>
        <p:nvSpPr>
          <p:cNvPr id="4" name="Plassholder for lysbildenummer 3"/>
          <p:cNvSpPr>
            <a:spLocks noGrp="1"/>
          </p:cNvSpPr>
          <p:nvPr>
            <p:ph type="sldNum" sz="quarter" idx="10"/>
          </p:nvPr>
        </p:nvSpPr>
        <p:spPr/>
        <p:txBody>
          <a:bodyPr/>
          <a:lstStyle/>
          <a:p>
            <a:fld id="{9523902C-C8B8-41F1-A3AA-4C6DF93069D4}" type="slidenum">
              <a:rPr lang="nb-NO" smtClean="0"/>
              <a:t>17</a:t>
            </a:fld>
            <a:endParaRPr lang="nb-NO"/>
          </a:p>
        </p:txBody>
      </p:sp>
    </p:spTree>
    <p:extLst>
      <p:ext uri="{BB962C8B-B14F-4D97-AF65-F5344CB8AC3E}">
        <p14:creationId xmlns:p14="http://schemas.microsoft.com/office/powerpoint/2010/main" val="764050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mn-lt"/>
                <a:ea typeface="Calibri"/>
              </a:rPr>
              <a:t>Når arbeidssøker</a:t>
            </a:r>
            <a:r>
              <a:rPr lang="nb-NO" sz="1200" baseline="0" dirty="0">
                <a:effectLst/>
                <a:latin typeface="+mn-lt"/>
                <a:ea typeface="Calibri"/>
              </a:rPr>
              <a:t> sier ja er de motiverte – viktig å holde motivasjonen oppe, derfor må vi starte raskt.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effectLst/>
                <a:latin typeface="+mn-lt"/>
                <a:ea typeface="Calibri"/>
              </a:rPr>
              <a:t>UNNGÅ venting i månedsvis…</a:t>
            </a: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err="1">
                <a:effectLst/>
                <a:latin typeface="+mn-lt"/>
                <a:ea typeface="Calibri"/>
              </a:rPr>
              <a:t>Fedility</a:t>
            </a:r>
            <a:r>
              <a:rPr lang="nb-NO" sz="1200" dirty="0">
                <a:effectLst/>
                <a:latin typeface="+mn-lt"/>
                <a:ea typeface="Calibri"/>
              </a:rPr>
              <a:t> </a:t>
            </a:r>
            <a:r>
              <a:rPr lang="nb-NO" sz="1200" dirty="0" err="1">
                <a:effectLst/>
                <a:latin typeface="+mn-lt"/>
                <a:ea typeface="Calibri"/>
              </a:rPr>
              <a:t>scale</a:t>
            </a:r>
            <a:r>
              <a:rPr lang="nb-NO" sz="1200" dirty="0">
                <a:effectLst/>
                <a:latin typeface="+mn-lt"/>
                <a:ea typeface="Calibri"/>
              </a:rPr>
              <a:t> – som vi arbeider etter for å oppnå god kvalitet i tilbudet -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mn-lt"/>
                <a:ea typeface="Calibri"/>
              </a:rPr>
              <a:t>deltakere tilbys individuell økonomisk veiledning før de begynner i en ny jobb. Deretter tilbys deltakerne økonomisk veiledning når de skal fatte beslutninger om endringer i arbeidstid og lønn. Økonomisk veiledning omfatter trygdestønader, medisinske stønader, stønad til legemidler, bostøtte, sosialhjelp, forsørgerbidrag, pensjonsutbetalinger fra tidligere ansettelser og alle andre former for inntekt. Deltakeren får informasjon om og hjelp til å rapportere inntekter til NAV, hjelp med bolig, krigsveteranprogrammer osv., avhengig av hva personen har krav på.</a:t>
            </a:r>
            <a:endParaRPr lang="nb-NO" dirty="0"/>
          </a:p>
          <a:p>
            <a:endParaRPr lang="nb-NO" dirty="0"/>
          </a:p>
        </p:txBody>
      </p:sp>
      <p:sp>
        <p:nvSpPr>
          <p:cNvPr id="4" name="Plassholder for lysbildenummer 3"/>
          <p:cNvSpPr>
            <a:spLocks noGrp="1"/>
          </p:cNvSpPr>
          <p:nvPr>
            <p:ph type="sldNum" sz="quarter" idx="10"/>
          </p:nvPr>
        </p:nvSpPr>
        <p:spPr/>
        <p:txBody>
          <a:bodyPr/>
          <a:lstStyle/>
          <a:p>
            <a:fld id="{9523902C-C8B8-41F1-A3AA-4C6DF93069D4}" type="slidenum">
              <a:rPr lang="nb-NO" smtClean="0"/>
              <a:t>18</a:t>
            </a:fld>
            <a:endParaRPr lang="nb-NO"/>
          </a:p>
        </p:txBody>
      </p:sp>
    </p:spTree>
    <p:extLst>
      <p:ext uri="{BB962C8B-B14F-4D97-AF65-F5344CB8AC3E}">
        <p14:creationId xmlns:p14="http://schemas.microsoft.com/office/powerpoint/2010/main" val="1938386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mn-lt"/>
                <a:ea typeface="Calibri"/>
              </a:rPr>
              <a:t>Utetid for JS</a:t>
            </a:r>
            <a:r>
              <a:rPr lang="nb-NO" sz="1200" baseline="0" dirty="0">
                <a:effectLst/>
                <a:latin typeface="+mn-lt"/>
                <a:ea typeface="Calibri"/>
              </a:rPr>
              <a:t> – </a:t>
            </a:r>
            <a:r>
              <a:rPr lang="nb-NO" sz="1200" baseline="0" dirty="0" err="1">
                <a:effectLst/>
                <a:latin typeface="+mn-lt"/>
                <a:ea typeface="Calibri"/>
              </a:rPr>
              <a:t>ca</a:t>
            </a:r>
            <a:r>
              <a:rPr lang="nb-NO" sz="1200" baseline="0" dirty="0">
                <a:effectLst/>
                <a:latin typeface="+mn-lt"/>
                <a:ea typeface="Calibri"/>
              </a:rPr>
              <a:t> halve arbeidstida ute i markedet</a:t>
            </a:r>
            <a:endParaRPr lang="nb-NO" sz="1200" dirty="0">
              <a:effectLst/>
              <a:latin typeface="+mn-lt"/>
              <a:ea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mn-lt"/>
                <a:ea typeface="Calibri"/>
              </a:rPr>
              <a:t>Oppsøkende virksomhet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mn-lt"/>
                <a:ea typeface="Calibri"/>
              </a:rPr>
              <a:t>Ofte en jobbsøker i bakhodet</a:t>
            </a:r>
            <a:r>
              <a:rPr lang="nb-NO" sz="1200" baseline="0" dirty="0">
                <a:effectLst/>
                <a:latin typeface="+mn-lt"/>
                <a:ea typeface="Calibri"/>
              </a:rPr>
              <a:t> og sjekker ut mulige jobbmuligheter til jobb</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ser etter god jobbmatch</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JOBBUTVIKLING – KARI HISTORIE om </a:t>
            </a:r>
            <a:r>
              <a:rPr lang="nb-NO" sz="1200" baseline="0" dirty="0" err="1">
                <a:effectLst/>
                <a:latin typeface="+mn-lt"/>
                <a:ea typeface="Calibri"/>
              </a:rPr>
              <a:t>elsykkel</a:t>
            </a:r>
            <a:r>
              <a:rPr lang="nb-NO" sz="1200" baseline="0" dirty="0">
                <a:effectLst/>
                <a:latin typeface="+mn-lt"/>
                <a:ea typeface="Calibri"/>
              </a:rPr>
              <a:t>-butikken.</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err="1">
                <a:effectLst/>
                <a:latin typeface="+mn-lt"/>
                <a:ea typeface="Calibri"/>
              </a:rPr>
              <a:t>Fedility</a:t>
            </a:r>
            <a:r>
              <a:rPr lang="nb-NO" sz="1200" dirty="0">
                <a:effectLst/>
                <a:latin typeface="+mn-lt"/>
                <a:ea typeface="Calibri"/>
              </a:rPr>
              <a:t> </a:t>
            </a:r>
            <a:r>
              <a:rPr lang="nb-NO" sz="1200" dirty="0" err="1">
                <a:effectLst/>
                <a:latin typeface="+mn-lt"/>
                <a:ea typeface="Calibri"/>
              </a:rPr>
              <a:t>scale</a:t>
            </a:r>
            <a:r>
              <a:rPr lang="nb-NO" sz="1200" dirty="0">
                <a:effectLst/>
                <a:latin typeface="+mn-lt"/>
                <a:ea typeface="Calibri"/>
              </a:rPr>
              <a:t> – som vi arbeider etter for å oppnå god kvalitet i tilbudet -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mn-lt"/>
                <a:ea typeface="Calibri"/>
              </a:rPr>
              <a:t>deltakere tilbys individuell økonomisk veiledning før de begynner i en ny jobb. Deretter tilbys deltakerne økonomisk veiledning når de skal fatte beslutninger om endringer i arbeidstid og lønn. Økonomisk veiledning omfatter trygdestønader, medisinske stønader, stønad til legemidler, bostøtte, sosialhjelp, forsørgerbidrag, pensjonsutbetalinger fra tidligere ansettelser og alle andre former for inntekt. Deltakeren får informasjon om og hjelp til å rapportere inntekter til NAV, hjelp med bolig, krigsveteranprogrammer osv., avhengig av hva personen har krav på.</a:t>
            </a:r>
            <a:endParaRPr lang="nb-NO" dirty="0"/>
          </a:p>
          <a:p>
            <a:endParaRPr lang="nb-NO" dirty="0"/>
          </a:p>
        </p:txBody>
      </p:sp>
      <p:sp>
        <p:nvSpPr>
          <p:cNvPr id="4" name="Plassholder for lysbildenummer 3"/>
          <p:cNvSpPr>
            <a:spLocks noGrp="1"/>
          </p:cNvSpPr>
          <p:nvPr>
            <p:ph type="sldNum" sz="quarter" idx="10"/>
          </p:nvPr>
        </p:nvSpPr>
        <p:spPr/>
        <p:txBody>
          <a:bodyPr/>
          <a:lstStyle/>
          <a:p>
            <a:fld id="{9523902C-C8B8-41F1-A3AA-4C6DF93069D4}" type="slidenum">
              <a:rPr lang="nb-NO" smtClean="0"/>
              <a:t>19</a:t>
            </a:fld>
            <a:endParaRPr lang="nb-NO"/>
          </a:p>
        </p:txBody>
      </p:sp>
    </p:spTree>
    <p:extLst>
      <p:ext uri="{BB962C8B-B14F-4D97-AF65-F5344CB8AC3E}">
        <p14:creationId xmlns:p14="http://schemas.microsoft.com/office/powerpoint/2010/main" val="2106104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Fokus på å bygge relasjon til arbeidsgiverne</a:t>
            </a:r>
          </a:p>
          <a:p>
            <a:pPr marL="228600" indent="-228600">
              <a:buAutoNum type="arabicPeriod"/>
            </a:pPr>
            <a:r>
              <a:rPr lang="nb-NO" dirty="0"/>
              <a:t>Uformelt møte for å avtale en prat</a:t>
            </a:r>
          </a:p>
          <a:p>
            <a:pPr marL="228600" indent="-228600">
              <a:buAutoNum type="arabicPeriod"/>
            </a:pPr>
            <a:r>
              <a:rPr lang="nb-NO" dirty="0"/>
              <a:t>Samtale for å bli kjent med bedriften og</a:t>
            </a:r>
            <a:r>
              <a:rPr lang="nb-NO" baseline="0" dirty="0"/>
              <a:t> rekrutteringsbehov – har bare arbeidssøker i bakholdet</a:t>
            </a:r>
          </a:p>
          <a:p>
            <a:pPr marL="228600" indent="-228600">
              <a:buAutoNum type="arabicPeriod"/>
            </a:pPr>
            <a:r>
              <a:rPr lang="nb-NO" dirty="0"/>
              <a:t>Ta med arbeidssøker til møte med arbeidsgiver eller</a:t>
            </a:r>
            <a:r>
              <a:rPr lang="nb-NO" baseline="0" dirty="0"/>
              <a:t> bare samtale om muligheten for en konkret kandidat</a:t>
            </a:r>
            <a:endParaRPr lang="nb-NO" dirty="0"/>
          </a:p>
        </p:txBody>
      </p:sp>
      <p:sp>
        <p:nvSpPr>
          <p:cNvPr id="4" name="Plassholder for lysbildenummer 3"/>
          <p:cNvSpPr>
            <a:spLocks noGrp="1"/>
          </p:cNvSpPr>
          <p:nvPr>
            <p:ph type="sldNum" sz="quarter" idx="10"/>
          </p:nvPr>
        </p:nvSpPr>
        <p:spPr/>
        <p:txBody>
          <a:bodyPr/>
          <a:lstStyle/>
          <a:p>
            <a:fld id="{D6DA9652-8B23-4303-8DD9-125F2182BB03}" type="slidenum">
              <a:rPr lang="nb-NO" smtClean="0"/>
              <a:t>20</a:t>
            </a:fld>
            <a:endParaRPr lang="nb-NO"/>
          </a:p>
        </p:txBody>
      </p:sp>
    </p:spTree>
    <p:extLst>
      <p:ext uri="{BB962C8B-B14F-4D97-AF65-F5344CB8AC3E}">
        <p14:creationId xmlns:p14="http://schemas.microsoft.com/office/powerpoint/2010/main" val="3070269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dirty="0">
                <a:effectLst/>
                <a:latin typeface="+mn-lt"/>
                <a:ea typeface="Calibri"/>
              </a:rPr>
              <a:t>VIKTIG : fra nav perspektiv- vi avslutter ikke</a:t>
            </a:r>
            <a:r>
              <a:rPr lang="nb-NO" sz="1200" baseline="0" dirty="0">
                <a:effectLst/>
                <a:latin typeface="+mn-lt"/>
                <a:ea typeface="Calibri"/>
              </a:rPr>
              <a:t> fordi deltaker har fått jobb, det er da jobben starter.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Mål om at deltaker står i jobb.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Unngå svingdør-effekt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(Skille mellom oppfølgingsbehov og arbeidsevne -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a:effectLst/>
                <a:latin typeface="+mn-lt"/>
                <a:ea typeface="Calibri"/>
              </a:rPr>
              <a:t>NATURLIG støtte</a:t>
            </a: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mn-lt"/>
              <a:ea typeface="Calibri"/>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dirty="0" err="1">
                <a:effectLst/>
                <a:latin typeface="+mn-lt"/>
                <a:ea typeface="Calibri"/>
              </a:rPr>
              <a:t>ST.Olav</a:t>
            </a:r>
            <a:r>
              <a:rPr lang="nb-NO" sz="1200" dirty="0">
                <a:effectLst/>
                <a:latin typeface="+mn-lt"/>
                <a:ea typeface="Calibri"/>
              </a:rPr>
              <a:t> systemet sine behandlingsløp utfordrer litt – skal være en samtidighet med behandling og støtte fra JS,</a:t>
            </a:r>
            <a:r>
              <a:rPr lang="nb-NO" sz="1200" baseline="0" dirty="0">
                <a:effectLst/>
                <a:latin typeface="+mn-lt"/>
                <a:ea typeface="Calibri"/>
              </a:rPr>
              <a:t> derfor ikke heldig om en avslutter behandling og skal fortsette bare med JS.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mn-lt"/>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err="1">
                <a:effectLst/>
                <a:latin typeface="+mn-lt"/>
                <a:ea typeface="Calibri"/>
              </a:rPr>
              <a:t>Fedility</a:t>
            </a:r>
            <a:r>
              <a:rPr lang="nb-NO" sz="1200" dirty="0">
                <a:effectLst/>
                <a:latin typeface="+mn-lt"/>
                <a:ea typeface="Calibri"/>
              </a:rPr>
              <a:t> </a:t>
            </a:r>
            <a:r>
              <a:rPr lang="nb-NO" sz="1200" dirty="0" err="1">
                <a:effectLst/>
                <a:latin typeface="+mn-lt"/>
                <a:ea typeface="Calibri"/>
              </a:rPr>
              <a:t>scale</a:t>
            </a:r>
            <a:r>
              <a:rPr lang="nb-NO" sz="1200" dirty="0">
                <a:effectLst/>
                <a:latin typeface="+mn-lt"/>
                <a:ea typeface="Calibri"/>
              </a:rPr>
              <a:t> – som vi arbeider etter for å oppnå god kvalitet i tilbudet -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mn-lt"/>
                <a:ea typeface="Calibri"/>
              </a:rPr>
              <a:t>deltakere tilbys individuell økonomisk veiledning før de begynner i en ny jobb. Deretter tilbys deltakerne økonomisk veiledning når de skal fatte beslutninger om endringer i arbeidstid og lønn. Økonomisk veiledning omfatter trygdestønader, medisinske stønader, stønad til legemidler, bostøtte, sosialhjelp, forsørgerbidrag, pensjonsutbetalinger fra tidligere ansettelser og alle andre former for inntekt. Deltakeren får informasjon om og hjelp til å rapportere inntekter til NAV, hjelp med bolig, krigsveteranprogrammer osv., avhengig av hva personen har krav på.</a:t>
            </a:r>
            <a:endParaRPr lang="nb-NO" dirty="0"/>
          </a:p>
          <a:p>
            <a:endParaRPr lang="nb-NO" dirty="0"/>
          </a:p>
        </p:txBody>
      </p:sp>
      <p:sp>
        <p:nvSpPr>
          <p:cNvPr id="4" name="Plassholder for lysbildenummer 3"/>
          <p:cNvSpPr>
            <a:spLocks noGrp="1"/>
          </p:cNvSpPr>
          <p:nvPr>
            <p:ph type="sldNum" sz="quarter" idx="10"/>
          </p:nvPr>
        </p:nvSpPr>
        <p:spPr/>
        <p:txBody>
          <a:bodyPr/>
          <a:lstStyle/>
          <a:p>
            <a:fld id="{9523902C-C8B8-41F1-A3AA-4C6DF93069D4}" type="slidenum">
              <a:rPr lang="nb-NO" smtClean="0"/>
              <a:t>21</a:t>
            </a:fld>
            <a:endParaRPr lang="nb-NO"/>
          </a:p>
        </p:txBody>
      </p:sp>
    </p:spTree>
    <p:extLst>
      <p:ext uri="{BB962C8B-B14F-4D97-AF65-F5344CB8AC3E}">
        <p14:creationId xmlns:p14="http://schemas.microsoft.com/office/powerpoint/2010/main" val="67113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Samarbeid , nettverksarbeid,</a:t>
            </a:r>
            <a:r>
              <a:rPr lang="nb-NO" baseline="0" dirty="0"/>
              <a:t> kompetanse på arbeid og psykisk helse</a:t>
            </a:r>
            <a:endParaRPr lang="nb-NO" dirty="0"/>
          </a:p>
        </p:txBody>
      </p:sp>
      <p:sp>
        <p:nvSpPr>
          <p:cNvPr id="4" name="Plassholder for lysbildenummer 3"/>
          <p:cNvSpPr>
            <a:spLocks noGrp="1"/>
          </p:cNvSpPr>
          <p:nvPr>
            <p:ph type="sldNum" sz="quarter" idx="10"/>
          </p:nvPr>
        </p:nvSpPr>
        <p:spPr/>
        <p:txBody>
          <a:bodyPr/>
          <a:lstStyle/>
          <a:p>
            <a:fld id="{D6DA9652-8B23-4303-8DD9-125F2182BB03}" type="slidenum">
              <a:rPr lang="nb-NO" smtClean="0"/>
              <a:t>2</a:t>
            </a:fld>
            <a:endParaRPr lang="nb-NO"/>
          </a:p>
        </p:txBody>
      </p:sp>
    </p:spTree>
    <p:extLst>
      <p:ext uri="{BB962C8B-B14F-4D97-AF65-F5344CB8AC3E}">
        <p14:creationId xmlns:p14="http://schemas.microsoft.com/office/powerpoint/2010/main" val="1426493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lvl="1" indent="0">
              <a:buNone/>
              <a:tabLst>
                <a:tab pos="914400" algn="l"/>
              </a:tabLst>
            </a:pPr>
            <a:r>
              <a:rPr lang="nn-NO" dirty="0"/>
              <a:t>*</a:t>
            </a:r>
            <a:r>
              <a:rPr lang="nn-NO" baseline="0" dirty="0"/>
              <a:t> </a:t>
            </a:r>
            <a:r>
              <a:rPr lang="nn-NO" dirty="0"/>
              <a:t>Arbeidshåp (Return to </a:t>
            </a:r>
            <a:r>
              <a:rPr lang="nn-NO" dirty="0" err="1"/>
              <a:t>work</a:t>
            </a:r>
            <a:r>
              <a:rPr lang="nn-NO" dirty="0"/>
              <a:t> </a:t>
            </a:r>
            <a:r>
              <a:rPr lang="nn-NO" dirty="0" err="1"/>
              <a:t>expectation</a:t>
            </a:r>
            <a:r>
              <a:rPr lang="nn-NO" dirty="0"/>
              <a:t>) = </a:t>
            </a:r>
            <a:r>
              <a:rPr lang="nb-NO" sz="3200" dirty="0">
                <a:latin typeface="Century Gothic" panose="020B0502020202020204" pitchFamily="34" charset="0"/>
                <a:ea typeface="MS Mincho"/>
                <a:cs typeface="Times New Roman"/>
              </a:rPr>
              <a:t>Evnen til å sette seg arbeidsspesifikke mål</a:t>
            </a:r>
            <a:endParaRPr lang="nb-NO" sz="3200" dirty="0">
              <a:latin typeface="Century Gothic" panose="020B0502020202020204" pitchFamily="34" charset="0"/>
              <a:ea typeface="Times New Roman"/>
            </a:endParaRPr>
          </a:p>
          <a:p>
            <a:pPr marL="457200" lvl="1" indent="0">
              <a:buNone/>
              <a:tabLst>
                <a:tab pos="914400" algn="l"/>
              </a:tabLst>
            </a:pPr>
            <a:r>
              <a:rPr lang="nb-NO" sz="3200" dirty="0">
                <a:latin typeface="Century Gothic" panose="020B0502020202020204" pitchFamily="34" charset="0"/>
                <a:ea typeface="MS Mincho"/>
                <a:cs typeface="Times New Roman"/>
              </a:rPr>
              <a:t>Evnen til å identifisere og utvikle planer for å nå yrkesmål</a:t>
            </a:r>
            <a:endParaRPr lang="nb-NO" sz="3200" dirty="0">
              <a:latin typeface="Century Gothic" panose="020B0502020202020204" pitchFamily="34" charset="0"/>
              <a:ea typeface="Times New Roman"/>
            </a:endParaRPr>
          </a:p>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r>
              <a:rPr lang="nb-NO" sz="3200" dirty="0">
                <a:latin typeface="Century Gothic" panose="020B0502020202020204" pitchFamily="34" charset="0"/>
                <a:ea typeface="MS Mincho"/>
                <a:cs typeface="Times New Roman"/>
              </a:rPr>
              <a:t>Drivkraft til å gjennomføre planene</a:t>
            </a:r>
          </a:p>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endParaRPr lang="nb-NO" sz="3200" dirty="0">
              <a:solidFill>
                <a:prstClr val="black"/>
              </a:solidFill>
              <a:latin typeface="Century Gothic" panose="020B0502020202020204" pitchFamily="34" charset="0"/>
              <a:ea typeface="MS Mincho"/>
              <a:cs typeface="Times New Roman"/>
            </a:endParaRPr>
          </a:p>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r>
              <a:rPr lang="nb-NO" sz="3200" dirty="0" err="1">
                <a:solidFill>
                  <a:prstClr val="black"/>
                </a:solidFill>
                <a:latin typeface="Century Gothic" panose="020B0502020202020204" pitchFamily="34" charset="0"/>
                <a:ea typeface="MS Mincho"/>
                <a:cs typeface="Times New Roman"/>
              </a:rPr>
              <a:t>Juntunen</a:t>
            </a:r>
            <a:r>
              <a:rPr lang="nb-NO" sz="3200" dirty="0">
                <a:solidFill>
                  <a:prstClr val="black"/>
                </a:solidFill>
                <a:latin typeface="Century Gothic" panose="020B0502020202020204" pitchFamily="34" charset="0"/>
                <a:ea typeface="MS Mincho"/>
                <a:cs typeface="Times New Roman"/>
              </a:rPr>
              <a:t> &amp; </a:t>
            </a:r>
            <a:r>
              <a:rPr lang="nb-NO" sz="3200" dirty="0" err="1">
                <a:solidFill>
                  <a:prstClr val="black"/>
                </a:solidFill>
                <a:latin typeface="Century Gothic" panose="020B0502020202020204" pitchFamily="34" charset="0"/>
                <a:ea typeface="MS Mincho"/>
                <a:cs typeface="Times New Roman"/>
              </a:rPr>
              <a:t>Wettersten</a:t>
            </a:r>
            <a:r>
              <a:rPr lang="nb-NO" sz="3200" dirty="0">
                <a:solidFill>
                  <a:prstClr val="black"/>
                </a:solidFill>
                <a:latin typeface="Century Gothic" panose="020B0502020202020204" pitchFamily="34" charset="0"/>
                <a:ea typeface="MS Mincho"/>
                <a:cs typeface="Times New Roman"/>
              </a:rPr>
              <a:t>, 2006</a:t>
            </a:r>
            <a:endParaRPr lang="nb-NO" sz="3200" dirty="0">
              <a:solidFill>
                <a:prstClr val="black"/>
              </a:solidFill>
              <a:latin typeface="Century Gothic" panose="020B0502020202020204" pitchFamily="34" charset="0"/>
              <a:ea typeface="Times New Roman"/>
            </a:endParaRPr>
          </a:p>
          <a:p>
            <a:pPr marL="575945" indent="-274320">
              <a:spcBef>
                <a:spcPts val="385"/>
              </a:spcBef>
              <a:spcAft>
                <a:spcPts val="0"/>
              </a:spcAft>
            </a:pPr>
            <a:endParaRPr lang="nb-NO" baseline="0" dirty="0">
              <a:latin typeface="Cambria"/>
              <a:ea typeface="MS Mincho"/>
              <a:cs typeface="Times New Roman"/>
            </a:endParaRPr>
          </a:p>
          <a:p>
            <a:pPr marL="575945" indent="-274320">
              <a:spcBef>
                <a:spcPts val="385"/>
              </a:spcBef>
              <a:spcAft>
                <a:spcPts val="0"/>
              </a:spcAft>
            </a:pPr>
            <a:r>
              <a:rPr lang="nb-NO" baseline="0" dirty="0">
                <a:latin typeface="Cambria"/>
                <a:ea typeface="MS Mincho"/>
                <a:cs typeface="Times New Roman"/>
              </a:rPr>
              <a:t>Dei med lågt eller usikkert arbeidshåp hadde signifikant </a:t>
            </a:r>
            <a:r>
              <a:rPr lang="nb-NO" baseline="0" dirty="0" err="1">
                <a:latin typeface="Cambria"/>
                <a:ea typeface="MS Mincho"/>
                <a:cs typeface="Times New Roman"/>
              </a:rPr>
              <a:t>lågare</a:t>
            </a:r>
            <a:r>
              <a:rPr lang="nb-NO" baseline="0" dirty="0">
                <a:latin typeface="Cambria"/>
                <a:ea typeface="MS Mincho"/>
                <a:cs typeface="Times New Roman"/>
              </a:rPr>
              <a:t> sjanse for å </a:t>
            </a:r>
            <a:r>
              <a:rPr lang="nb-NO" baseline="0" dirty="0" err="1">
                <a:latin typeface="Cambria"/>
                <a:ea typeface="MS Mincho"/>
                <a:cs typeface="Times New Roman"/>
              </a:rPr>
              <a:t>lukkast</a:t>
            </a:r>
            <a:r>
              <a:rPr lang="nb-NO" baseline="0" dirty="0">
                <a:latin typeface="Cambria"/>
                <a:ea typeface="MS Mincho"/>
                <a:cs typeface="Times New Roman"/>
              </a:rPr>
              <a:t> i arbeidslivet enn </a:t>
            </a:r>
            <a:r>
              <a:rPr lang="nb-NO" baseline="0" dirty="0" err="1">
                <a:latin typeface="Cambria"/>
                <a:ea typeface="MS Mincho"/>
                <a:cs typeface="Times New Roman"/>
              </a:rPr>
              <a:t>dei</a:t>
            </a:r>
            <a:r>
              <a:rPr lang="nb-NO" baseline="0" dirty="0">
                <a:latin typeface="Cambria"/>
                <a:ea typeface="MS Mincho"/>
                <a:cs typeface="Times New Roman"/>
              </a:rPr>
              <a:t> med høgt arbeidshåp. NB! Dette gjelder på tvers av type </a:t>
            </a:r>
            <a:r>
              <a:rPr lang="nb-NO" baseline="0" dirty="0" err="1">
                <a:latin typeface="Cambria"/>
                <a:ea typeface="MS Mincho"/>
                <a:cs typeface="Times New Roman"/>
              </a:rPr>
              <a:t>sjukdomar</a:t>
            </a:r>
            <a:r>
              <a:rPr lang="nb-NO" baseline="0" dirty="0">
                <a:latin typeface="Cambria"/>
                <a:ea typeface="MS Mincho"/>
                <a:cs typeface="Times New Roman"/>
              </a:rPr>
              <a:t> både psykiske og fysiske, jfr forsking på hjerteinfarkt og ryggproblem. </a:t>
            </a:r>
          </a:p>
          <a:p>
            <a:pPr marL="575945" indent="-274320">
              <a:spcBef>
                <a:spcPts val="385"/>
              </a:spcBef>
              <a:spcAft>
                <a:spcPts val="0"/>
              </a:spcAft>
            </a:pPr>
            <a:endParaRPr lang="nb-NO" baseline="0" dirty="0">
              <a:latin typeface="Cambria"/>
              <a:ea typeface="MS Mincho"/>
              <a:cs typeface="Times New Roman"/>
            </a:endParaRPr>
          </a:p>
          <a:p>
            <a:pPr marL="575945" indent="-274320">
              <a:spcBef>
                <a:spcPts val="385"/>
              </a:spcBef>
              <a:spcAft>
                <a:spcPts val="0"/>
              </a:spcAft>
            </a:pPr>
            <a:r>
              <a:rPr lang="nb-NO" dirty="0" err="1">
                <a:latin typeface="Cambria"/>
                <a:ea typeface="MS Mincho"/>
                <a:cs typeface="Times New Roman"/>
              </a:rPr>
              <a:t>Karriereveledning</a:t>
            </a:r>
            <a:r>
              <a:rPr lang="nb-NO" dirty="0">
                <a:latin typeface="Cambria"/>
                <a:ea typeface="MS Mincho"/>
                <a:cs typeface="Times New Roman"/>
              </a:rPr>
              <a:t>, </a:t>
            </a:r>
            <a:r>
              <a:rPr lang="nb-NO" dirty="0" err="1">
                <a:latin typeface="Cambria"/>
                <a:ea typeface="MS Mincho"/>
                <a:cs typeface="Times New Roman"/>
              </a:rPr>
              <a:t>vip</a:t>
            </a:r>
            <a:r>
              <a:rPr lang="nb-NO" dirty="0">
                <a:latin typeface="Cambria"/>
                <a:ea typeface="MS Mincho"/>
                <a:cs typeface="Times New Roman"/>
              </a:rPr>
              <a:t> 24 hjulet</a:t>
            </a:r>
          </a:p>
          <a:p>
            <a:pPr marL="575945" indent="-274320">
              <a:spcBef>
                <a:spcPts val="385"/>
              </a:spcBef>
              <a:spcAft>
                <a:spcPts val="0"/>
              </a:spcAft>
            </a:pPr>
            <a:r>
              <a:rPr lang="nb-NO" dirty="0">
                <a:latin typeface="Cambria"/>
                <a:ea typeface="MS Mincho"/>
                <a:cs typeface="Times New Roman"/>
              </a:rPr>
              <a:t>Framdriftsplan med hovedmål og delmål</a:t>
            </a:r>
          </a:p>
          <a:p>
            <a:pPr marL="575945" indent="-274320">
              <a:spcBef>
                <a:spcPts val="385"/>
              </a:spcBef>
              <a:spcAft>
                <a:spcPts val="0"/>
              </a:spcAft>
            </a:pPr>
            <a:r>
              <a:rPr lang="nb-NO" dirty="0">
                <a:latin typeface="Cambria"/>
                <a:ea typeface="MS Mincho"/>
                <a:cs typeface="Times New Roman"/>
              </a:rPr>
              <a:t>Arbeidshåp</a:t>
            </a:r>
            <a:r>
              <a:rPr lang="nb-NO" baseline="0" dirty="0">
                <a:latin typeface="Cambria"/>
                <a:ea typeface="MS Mincho"/>
                <a:cs typeface="Times New Roman"/>
              </a:rPr>
              <a:t> varierer og er tema igjennom hele prosessen, og dermed kan det </a:t>
            </a:r>
            <a:r>
              <a:rPr lang="nb-NO" baseline="0" dirty="0" err="1">
                <a:latin typeface="Cambria"/>
                <a:ea typeface="MS Mincho"/>
                <a:cs typeface="Times New Roman"/>
              </a:rPr>
              <a:t>endrast</a:t>
            </a:r>
            <a:r>
              <a:rPr lang="nb-NO" baseline="0" dirty="0">
                <a:latin typeface="Cambria"/>
                <a:ea typeface="MS Mincho"/>
                <a:cs typeface="Times New Roman"/>
              </a:rPr>
              <a:t>!</a:t>
            </a:r>
          </a:p>
        </p:txBody>
      </p:sp>
      <p:sp>
        <p:nvSpPr>
          <p:cNvPr id="4" name="Plassholder for lysbildenummer 3"/>
          <p:cNvSpPr>
            <a:spLocks noGrp="1"/>
          </p:cNvSpPr>
          <p:nvPr>
            <p:ph type="sldNum" sz="quarter" idx="10"/>
          </p:nvPr>
        </p:nvSpPr>
        <p:spPr/>
        <p:txBody>
          <a:bodyPr/>
          <a:lstStyle/>
          <a:p>
            <a:fld id="{9523902C-C8B8-41F1-A3AA-4C6DF93069D4}" type="slidenum">
              <a:rPr lang="nb-NO" smtClean="0"/>
              <a:t>22</a:t>
            </a:fld>
            <a:endParaRPr lang="nb-NO"/>
          </a:p>
        </p:txBody>
      </p:sp>
    </p:spTree>
    <p:extLst>
      <p:ext uri="{BB962C8B-B14F-4D97-AF65-F5344CB8AC3E}">
        <p14:creationId xmlns:p14="http://schemas.microsoft.com/office/powerpoint/2010/main" val="1915901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dirty="0"/>
              <a:t>Spiller på dette  -  gode </a:t>
            </a:r>
            <a:r>
              <a:rPr lang="nn-NO" dirty="0" err="1"/>
              <a:t>effekter</a:t>
            </a:r>
            <a:r>
              <a:rPr lang="nn-NO" dirty="0"/>
              <a:t> også for </a:t>
            </a:r>
            <a:r>
              <a:rPr lang="nn-NO" dirty="0" err="1"/>
              <a:t>behandlingen</a:t>
            </a:r>
            <a:endParaRPr lang="nn-NO" dirty="0"/>
          </a:p>
          <a:p>
            <a:pPr marL="0" marR="0" indent="0" algn="l" defTabSz="914400" rtl="0" eaLnBrk="1" fontAlgn="auto" latinLnBrk="0" hangingPunct="1">
              <a:lnSpc>
                <a:spcPct val="100000"/>
              </a:lnSpc>
              <a:spcBef>
                <a:spcPts val="0"/>
              </a:spcBef>
              <a:spcAft>
                <a:spcPts val="0"/>
              </a:spcAft>
              <a:buClrTx/>
              <a:buSzTx/>
              <a:buFontTx/>
              <a:buNone/>
              <a:tabLst/>
              <a:defRPr/>
            </a:pPr>
            <a:r>
              <a:rPr lang="nn-NO" dirty="0"/>
              <a:t>– referanserammer annen enn indre tankeprosessar,</a:t>
            </a:r>
            <a:r>
              <a:rPr lang="nn-NO" baseline="0" dirty="0"/>
              <a:t> </a:t>
            </a:r>
            <a:r>
              <a:rPr lang="nn-NO" baseline="0" dirty="0" err="1"/>
              <a:t>jfr</a:t>
            </a:r>
            <a:r>
              <a:rPr lang="nn-NO" baseline="0" dirty="0"/>
              <a:t> </a:t>
            </a:r>
            <a:r>
              <a:rPr lang="nn-NO" baseline="0" dirty="0" err="1"/>
              <a:t>nomalisering</a:t>
            </a:r>
            <a:endParaRPr lang="nn-NO"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n-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n-NO" baseline="0" dirty="0"/>
              <a:t>Når det er så mange gode grunner til å gå på jobb – </a:t>
            </a:r>
            <a:r>
              <a:rPr lang="nn-NO" baseline="0" dirty="0" err="1"/>
              <a:t>hvorfor</a:t>
            </a:r>
            <a:r>
              <a:rPr lang="nn-NO" baseline="0" dirty="0"/>
              <a:t> bruker vi da </a:t>
            </a:r>
            <a:r>
              <a:rPr lang="nn-NO" baseline="0" dirty="0" err="1"/>
              <a:t>sykemeldinger</a:t>
            </a:r>
            <a:r>
              <a:rPr lang="nn-NO" baseline="0" dirty="0"/>
              <a:t>???? </a:t>
            </a:r>
            <a:r>
              <a:rPr lang="nn-NO" baseline="0" dirty="0" err="1"/>
              <a:t>S.m</a:t>
            </a:r>
            <a:r>
              <a:rPr lang="nn-NO" baseline="0" dirty="0"/>
              <a:t>. skal vi ha når det er nødvendig. Vi ser også </a:t>
            </a:r>
            <a:r>
              <a:rPr lang="nn-NO" baseline="0" dirty="0" err="1"/>
              <a:t>eksempler</a:t>
            </a:r>
            <a:r>
              <a:rPr lang="nn-NO" baseline="0" dirty="0"/>
              <a:t> på at </a:t>
            </a:r>
            <a:r>
              <a:rPr lang="nn-NO" baseline="0" dirty="0" err="1"/>
              <a:t>sykmeldinger</a:t>
            </a:r>
            <a:r>
              <a:rPr lang="nn-NO" baseline="0" dirty="0"/>
              <a:t> er </a:t>
            </a:r>
            <a:r>
              <a:rPr lang="nn-NO" baseline="0" dirty="0" err="1"/>
              <a:t>påkrevd</a:t>
            </a:r>
            <a:r>
              <a:rPr lang="nn-NO" baseline="0" dirty="0"/>
              <a:t>, for eksempel ved enkelte </a:t>
            </a:r>
            <a:r>
              <a:rPr lang="nn-NO" baseline="0" dirty="0" err="1"/>
              <a:t>utbrenthetstilstander</a:t>
            </a:r>
            <a:r>
              <a:rPr lang="nn-NO" baseline="0" dirty="0"/>
              <a:t>. </a:t>
            </a:r>
            <a:endParaRPr lang="nb-NO" dirty="0"/>
          </a:p>
          <a:p>
            <a:endParaRPr lang="nb-NO" dirty="0"/>
          </a:p>
          <a:p>
            <a:r>
              <a:rPr lang="nb-NO" dirty="0"/>
              <a:t>Vår</a:t>
            </a:r>
            <a:r>
              <a:rPr lang="nb-NO" baseline="0" dirty="0"/>
              <a:t> erfaring er at det er mange faktorer på arbeidsplassen som kan påvirke psykiske plager i negativ retning. Perfeksjonisten som får stadig nye oppgaver og ansvar, arbeidskonflikter, uhensiktsmessige strategier som får </a:t>
            </a:r>
            <a:r>
              <a:rPr lang="nb-NO" baseline="0" dirty="0" err="1"/>
              <a:t>lunchen</a:t>
            </a:r>
            <a:r>
              <a:rPr lang="nb-NO" baseline="0" dirty="0"/>
              <a:t> til å virke som et mareritt for arbeidstakeren med sosial angst. Feil person i feil yrke. </a:t>
            </a:r>
            <a:endParaRPr lang="nb-NO" dirty="0"/>
          </a:p>
        </p:txBody>
      </p:sp>
      <p:sp>
        <p:nvSpPr>
          <p:cNvPr id="4" name="Plassholder for lysbildenummer 3"/>
          <p:cNvSpPr>
            <a:spLocks noGrp="1"/>
          </p:cNvSpPr>
          <p:nvPr>
            <p:ph type="sldNum" sz="quarter" idx="10"/>
          </p:nvPr>
        </p:nvSpPr>
        <p:spPr/>
        <p:txBody>
          <a:bodyPr/>
          <a:lstStyle/>
          <a:p>
            <a:fld id="{9523902C-C8B8-41F1-A3AA-4C6DF93069D4}" type="slidenum">
              <a:rPr lang="nb-NO" smtClean="0"/>
              <a:t>23</a:t>
            </a:fld>
            <a:endParaRPr lang="nb-NO"/>
          </a:p>
        </p:txBody>
      </p:sp>
    </p:spTree>
    <p:extLst>
      <p:ext uri="{BB962C8B-B14F-4D97-AF65-F5344CB8AC3E}">
        <p14:creationId xmlns:p14="http://schemas.microsoft.com/office/powerpoint/2010/main" val="847061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6DA9652-8B23-4303-8DD9-125F2182BB03}" type="slidenum">
              <a:rPr lang="nb-NO" smtClean="0"/>
              <a:t>29</a:t>
            </a:fld>
            <a:endParaRPr lang="nb-NO"/>
          </a:p>
        </p:txBody>
      </p:sp>
    </p:spTree>
    <p:extLst>
      <p:ext uri="{BB962C8B-B14F-4D97-AF65-F5344CB8AC3E}">
        <p14:creationId xmlns:p14="http://schemas.microsoft.com/office/powerpoint/2010/main" val="191197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Tredelt</a:t>
            </a:r>
            <a:r>
              <a:rPr lang="nb-NO" baseline="0" dirty="0"/>
              <a:t> : - </a:t>
            </a:r>
            <a:r>
              <a:rPr lang="nb-NO" sz="1200" b="0" i="0" kern="1200" dirty="0">
                <a:solidFill>
                  <a:schemeClr val="tx1"/>
                </a:solidFill>
                <a:effectLst/>
                <a:latin typeface="+mn-lt"/>
                <a:ea typeface="+mn-ea"/>
                <a:cs typeface="+mn-cs"/>
              </a:rPr>
              <a:t> hovedinnsatsområder:</a:t>
            </a:r>
          </a:p>
          <a:p>
            <a:r>
              <a:rPr lang="nb-NO" sz="1200" b="0" i="0" kern="1200" dirty="0">
                <a:solidFill>
                  <a:schemeClr val="tx1"/>
                </a:solidFill>
                <a:effectLst/>
                <a:latin typeface="+mn-lt"/>
                <a:ea typeface="+mn-ea"/>
                <a:cs typeface="+mn-cs"/>
              </a:rPr>
              <a:t>1.Senke terskelen inn i arbeidslivet og gjøre det lettere for arbeidsgivere å ansette personer fra inkluderingsdugnadens målgrupper.</a:t>
            </a:r>
          </a:p>
          <a:p>
            <a:r>
              <a:rPr lang="nb-NO" sz="1200" b="0" i="0" kern="1200" dirty="0">
                <a:solidFill>
                  <a:schemeClr val="tx1"/>
                </a:solidFill>
                <a:effectLst/>
                <a:latin typeface="+mn-lt"/>
                <a:ea typeface="+mn-ea"/>
                <a:cs typeface="+mn-cs"/>
              </a:rPr>
              <a:t>2.Videreutvikle og styrke tilbudet for arbeidssøkere med psykiske lidelser og/eller rusproblemer, slik at flere kan delta i arbeidslivet.</a:t>
            </a:r>
          </a:p>
          <a:p>
            <a:r>
              <a:rPr lang="nb-NO" sz="1200" b="0" i="0" kern="1200" dirty="0">
                <a:solidFill>
                  <a:schemeClr val="tx1"/>
                </a:solidFill>
                <a:effectLst/>
                <a:latin typeface="+mn-lt"/>
                <a:ea typeface="+mn-ea"/>
                <a:cs typeface="+mn-cs"/>
              </a:rPr>
              <a:t>3.Styrke mulighetene for opplæring slik at flere kvalifiseres inn i arbeid.</a:t>
            </a:r>
          </a:p>
          <a:p>
            <a:r>
              <a:rPr lang="nb-NO" baseline="0" dirty="0"/>
              <a:t>fokus på psykisk helse er en del av satsingen </a:t>
            </a:r>
          </a:p>
          <a:p>
            <a:endParaRPr lang="nb-NO" baseline="0" dirty="0"/>
          </a:p>
          <a:p>
            <a:r>
              <a:rPr lang="nb-NO" baseline="0" dirty="0"/>
              <a:t>IPS tilbud vises til som eksempel på tilbud en ønsker mer av.</a:t>
            </a:r>
            <a:endParaRPr lang="nb-NO" dirty="0"/>
          </a:p>
          <a:p>
            <a:endParaRPr lang="nb-NO" dirty="0"/>
          </a:p>
          <a:p>
            <a:r>
              <a:rPr lang="nb-NO" dirty="0"/>
              <a:t>Inkluderingsdugnaden ble lansert </a:t>
            </a:r>
            <a:r>
              <a:rPr lang="nb-NO" u="sng" dirty="0"/>
              <a:t>i Jeløya-plattformen </a:t>
            </a:r>
            <a:r>
              <a:rPr lang="nb-NO" dirty="0"/>
              <a:t>og er et </a:t>
            </a:r>
            <a:r>
              <a:rPr lang="nb-NO" u="sng" dirty="0"/>
              <a:t>felles samfunnsoppdrag for å få flere i jobb. </a:t>
            </a:r>
          </a:p>
          <a:p>
            <a:r>
              <a:rPr lang="nb-NO" dirty="0"/>
              <a:t>Det står altfor mange mennesker utenfor arbeidslivet i Norge i dag. Dette er mennesker som kan og vil bidra. Etter tøffe år med rekordlave oljepriser og økende ledighet i deler av landet, opplever Norge nå en positiv utvikling på arbeidsmarkedet og økt etterspørsel etter arbeidskraft. </a:t>
            </a:r>
          </a:p>
          <a:p>
            <a:r>
              <a:rPr lang="nb-NO" u="sng" dirty="0"/>
              <a:t>Ordinære jobber</a:t>
            </a:r>
          </a:p>
          <a:p>
            <a:r>
              <a:rPr lang="nb-NO" dirty="0"/>
              <a:t>Regjeringen ønsker å bruke denne muligheten til å få flere av de de står utenfor arbeidslivet over i ordinære jobber. Regjeringen inviterer derfor til en </a:t>
            </a:r>
            <a:r>
              <a:rPr lang="nb-NO" u="sng" dirty="0"/>
              <a:t>inkluderingsdugnad i offentlig og privat sektor. </a:t>
            </a:r>
          </a:p>
          <a:p>
            <a:r>
              <a:rPr lang="nb-NO" dirty="0"/>
              <a:t>Mål</a:t>
            </a:r>
          </a:p>
          <a:p>
            <a:r>
              <a:rPr lang="nb-NO" u="sng" dirty="0"/>
              <a:t>Regjeringen går foran og har forpliktet seg til at fem prosent av nyansatte i staten skal ha nedsatt funksjonsevne eller «hull i CV-en</a:t>
            </a:r>
            <a:r>
              <a:rPr lang="nb-NO" dirty="0"/>
              <a:t>». Men Norge trenger en felles innsats for å få flere i jobb. Inkluderingsdugnaden er avhengig av at kommuner, næringslivet, private bedrifter, frivillige organisasjoner, bemanningsbransjen, attføringsbedrifter, sosiale entreprenører, partene i arbeidslivet, og ikke minst de som selv står på utsiden bidrar. </a:t>
            </a:r>
          </a:p>
          <a:p>
            <a:r>
              <a:rPr lang="nb-NO" dirty="0"/>
              <a:t>Inkluderende arbeidsmiljø</a:t>
            </a:r>
          </a:p>
          <a:p>
            <a:r>
              <a:rPr lang="nb-NO" dirty="0"/>
              <a:t>Sammen kan arbeidstakere og arbeidsgivere skape et inkluderende arbeidsmiljø på den enkelte arbeidsplass hvor verdien av partsamarbeidet står høyt. Hvordan kan akkurat du og din bedrift bidra til at vi får flere i arbeid? </a:t>
            </a:r>
          </a:p>
        </p:txBody>
      </p:sp>
      <p:sp>
        <p:nvSpPr>
          <p:cNvPr id="4" name="Plassholder for lysbildenummer 3"/>
          <p:cNvSpPr>
            <a:spLocks noGrp="1"/>
          </p:cNvSpPr>
          <p:nvPr>
            <p:ph type="sldNum" sz="quarter" idx="10"/>
          </p:nvPr>
        </p:nvSpPr>
        <p:spPr/>
        <p:txBody>
          <a:bodyPr/>
          <a:lstStyle/>
          <a:p>
            <a:fld id="{D6DA9652-8B23-4303-8DD9-125F2182BB03}" type="slidenum">
              <a:rPr lang="nb-NO" smtClean="0"/>
              <a:t>3</a:t>
            </a:fld>
            <a:endParaRPr lang="nb-NO"/>
          </a:p>
        </p:txBody>
      </p:sp>
    </p:spTree>
    <p:extLst>
      <p:ext uri="{BB962C8B-B14F-4D97-AF65-F5344CB8AC3E}">
        <p14:creationId xmlns:p14="http://schemas.microsoft.com/office/powerpoint/2010/main" val="157085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Fra tidligere praksis</a:t>
            </a:r>
            <a:r>
              <a:rPr lang="nb-NO" baseline="0" dirty="0"/>
              <a:t> – først ferdig behandlet, så gradvis tilbake til arbeid – gjerne via skjermede arbeidsplasser </a:t>
            </a:r>
          </a:p>
          <a:p>
            <a:endParaRPr lang="nb-NO" baseline="0" dirty="0"/>
          </a:p>
          <a:p>
            <a:r>
              <a:rPr lang="nb-NO" baseline="0" dirty="0"/>
              <a:t>NY PRAKSIS: illustrasjon av Spjelkavik . Kvaliteten på oppfølgingsarbeidet er avgjørende, fokus på å støtte arbeidsgiver like mye som en støtter arbeidssøker og styrke relasjonen mellom disse – avgjørende for ansettelse</a:t>
            </a:r>
            <a:endParaRPr lang="nb-NO" dirty="0"/>
          </a:p>
        </p:txBody>
      </p:sp>
      <p:sp>
        <p:nvSpPr>
          <p:cNvPr id="4" name="Plassholder for lysbildenummer 3"/>
          <p:cNvSpPr>
            <a:spLocks noGrp="1"/>
          </p:cNvSpPr>
          <p:nvPr>
            <p:ph type="sldNum" sz="quarter" idx="10"/>
          </p:nvPr>
        </p:nvSpPr>
        <p:spPr/>
        <p:txBody>
          <a:bodyPr/>
          <a:lstStyle/>
          <a:p>
            <a:fld id="{D6DA9652-8B23-4303-8DD9-125F2182BB03}" type="slidenum">
              <a:rPr lang="nb-NO" smtClean="0"/>
              <a:t>4</a:t>
            </a:fld>
            <a:endParaRPr lang="nb-NO"/>
          </a:p>
        </p:txBody>
      </p:sp>
    </p:spTree>
    <p:extLst>
      <p:ext uri="{BB962C8B-B14F-4D97-AF65-F5344CB8AC3E}">
        <p14:creationId xmlns:p14="http://schemas.microsoft.com/office/powerpoint/2010/main" val="190222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Kort</a:t>
            </a:r>
            <a:r>
              <a:rPr lang="nb-NO" baseline="0" dirty="0"/>
              <a:t> fortalt før dere får detaljene …</a:t>
            </a:r>
            <a:endParaRPr lang="nb-NO" dirty="0"/>
          </a:p>
        </p:txBody>
      </p:sp>
      <p:sp>
        <p:nvSpPr>
          <p:cNvPr id="4" name="Plassholder for lysbildenummer 3"/>
          <p:cNvSpPr>
            <a:spLocks noGrp="1"/>
          </p:cNvSpPr>
          <p:nvPr>
            <p:ph type="sldNum" sz="quarter" idx="10"/>
          </p:nvPr>
        </p:nvSpPr>
        <p:spPr/>
        <p:txBody>
          <a:bodyPr/>
          <a:lstStyle/>
          <a:p>
            <a:fld id="{D6DA9652-8B23-4303-8DD9-125F2182BB03}" type="slidenum">
              <a:rPr lang="nb-NO" smtClean="0"/>
              <a:t>5</a:t>
            </a:fld>
            <a:endParaRPr lang="nb-NO"/>
          </a:p>
        </p:txBody>
      </p:sp>
    </p:spTree>
    <p:extLst>
      <p:ext uri="{BB962C8B-B14F-4D97-AF65-F5344CB8AC3E}">
        <p14:creationId xmlns:p14="http://schemas.microsoft.com/office/powerpoint/2010/main" val="1991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Femtrinnsmodell </a:t>
            </a:r>
          </a:p>
          <a:p>
            <a:pPr marL="228600" indent="-228600">
              <a:buAutoNum type="arabicParenR"/>
            </a:pPr>
            <a:r>
              <a:rPr lang="nb-NO" baseline="0" dirty="0"/>
              <a:t>Innledende kontakt og samarbeidsavtale</a:t>
            </a:r>
          </a:p>
          <a:p>
            <a:pPr marL="228600" indent="-228600">
              <a:buAutoNum type="arabicParenR"/>
            </a:pPr>
            <a:r>
              <a:rPr lang="nb-NO" baseline="0" dirty="0"/>
              <a:t>Yrkeskartlegging og karriereplanlegging</a:t>
            </a:r>
          </a:p>
          <a:p>
            <a:pPr marL="228600" indent="-228600">
              <a:buAutoNum type="arabicParenR"/>
            </a:pPr>
            <a:r>
              <a:rPr lang="nb-NO" baseline="0" dirty="0"/>
              <a:t>Finne en passende jobb</a:t>
            </a:r>
          </a:p>
          <a:p>
            <a:pPr marL="228600" indent="-228600">
              <a:buAutoNum type="arabicParenR"/>
            </a:pPr>
            <a:r>
              <a:rPr lang="nb-NO" baseline="0" dirty="0"/>
              <a:t>Samarbeid med arbeidsgiver</a:t>
            </a:r>
          </a:p>
          <a:p>
            <a:pPr marL="228600" indent="-228600">
              <a:buAutoNum type="arabicParenR"/>
            </a:pPr>
            <a:r>
              <a:rPr lang="nb-NO" baseline="0" dirty="0"/>
              <a:t>Opplæring og trening på og/eller utenom arbeidsplassen</a:t>
            </a:r>
            <a:endParaRPr lang="nb-NO" dirty="0"/>
          </a:p>
        </p:txBody>
      </p:sp>
      <p:sp>
        <p:nvSpPr>
          <p:cNvPr id="4" name="Plassholder for lysbildenummer 3"/>
          <p:cNvSpPr>
            <a:spLocks noGrp="1"/>
          </p:cNvSpPr>
          <p:nvPr>
            <p:ph type="sldNum" sz="quarter" idx="10"/>
          </p:nvPr>
        </p:nvSpPr>
        <p:spPr/>
        <p:txBody>
          <a:bodyPr/>
          <a:lstStyle/>
          <a:p>
            <a:fld id="{D6DA9652-8B23-4303-8DD9-125F2182BB03}" type="slidenum">
              <a:rPr lang="nb-NO" smtClean="0"/>
              <a:t>6</a:t>
            </a:fld>
            <a:endParaRPr lang="nb-NO"/>
          </a:p>
        </p:txBody>
      </p:sp>
    </p:spTree>
    <p:extLst>
      <p:ext uri="{BB962C8B-B14F-4D97-AF65-F5344CB8AC3E}">
        <p14:creationId xmlns:p14="http://schemas.microsoft.com/office/powerpoint/2010/main" val="9036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dirty="0"/>
              <a:t>Stor satsing på denne metoden nasjonalt – både innen NAV med</a:t>
            </a:r>
            <a:r>
              <a:rPr lang="nb-NO" baseline="0" dirty="0"/>
              <a:t> øremerkede midler og innen helse med prosjektmidler fra helsedirektoratet. </a:t>
            </a:r>
          </a:p>
          <a:p>
            <a:pPr marL="171450" indent="-171450">
              <a:buFontTx/>
              <a:buChar char="-"/>
            </a:pPr>
            <a:r>
              <a:rPr lang="nb-NO" baseline="0" dirty="0"/>
              <a:t>NAPHA  - rolle som kunnskapsbase</a:t>
            </a:r>
            <a:endParaRPr lang="nb-NO" dirty="0"/>
          </a:p>
        </p:txBody>
      </p:sp>
      <p:sp>
        <p:nvSpPr>
          <p:cNvPr id="4" name="Plassholder for lysbildenummer 3"/>
          <p:cNvSpPr>
            <a:spLocks noGrp="1"/>
          </p:cNvSpPr>
          <p:nvPr>
            <p:ph type="sldNum" sz="quarter" idx="10"/>
          </p:nvPr>
        </p:nvSpPr>
        <p:spPr/>
        <p:txBody>
          <a:bodyPr/>
          <a:lstStyle/>
          <a:p>
            <a:fld id="{D6DA9652-8B23-4303-8DD9-125F2182BB03}" type="slidenum">
              <a:rPr lang="nb-NO" smtClean="0"/>
              <a:t>7</a:t>
            </a:fld>
            <a:endParaRPr lang="nb-NO"/>
          </a:p>
        </p:txBody>
      </p:sp>
    </p:spTree>
    <p:extLst>
      <p:ext uri="{BB962C8B-B14F-4D97-AF65-F5344CB8AC3E}">
        <p14:creationId xmlns:p14="http://schemas.microsoft.com/office/powerpoint/2010/main" val="3618617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Gjennomføres framover en</a:t>
            </a:r>
            <a:r>
              <a:rPr lang="nb-NO" baseline="0" dirty="0"/>
              <a:t> gang i året</a:t>
            </a:r>
            <a:endParaRPr lang="nb-NO" dirty="0"/>
          </a:p>
        </p:txBody>
      </p:sp>
      <p:sp>
        <p:nvSpPr>
          <p:cNvPr id="4" name="Plassholder for lysbildenummer 3"/>
          <p:cNvSpPr>
            <a:spLocks noGrp="1"/>
          </p:cNvSpPr>
          <p:nvPr>
            <p:ph type="sldNum" sz="quarter" idx="10"/>
          </p:nvPr>
        </p:nvSpPr>
        <p:spPr/>
        <p:txBody>
          <a:bodyPr/>
          <a:lstStyle/>
          <a:p>
            <a:fld id="{D6DA9652-8B23-4303-8DD9-125F2182BB03}" type="slidenum">
              <a:rPr lang="nb-NO" smtClean="0"/>
              <a:t>9</a:t>
            </a:fld>
            <a:endParaRPr lang="nb-NO"/>
          </a:p>
        </p:txBody>
      </p:sp>
    </p:spTree>
    <p:extLst>
      <p:ext uri="{BB962C8B-B14F-4D97-AF65-F5344CB8AC3E}">
        <p14:creationId xmlns:p14="http://schemas.microsoft.com/office/powerpoint/2010/main" val="1196700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Var</a:t>
            </a:r>
            <a:r>
              <a:rPr lang="nb-NO" baseline="0" dirty="0"/>
              <a:t> 2 i 2018 – er 4 i 2019 – ansatt i NAV</a:t>
            </a:r>
          </a:p>
          <a:p>
            <a:r>
              <a:rPr lang="nb-NO" baseline="0" dirty="0"/>
              <a:t>Var 8 i  2018 og er  16 i 2019 – ansatt i Fretex (oppfølgingstiltak)</a:t>
            </a:r>
            <a:endParaRPr lang="nb-NO" dirty="0"/>
          </a:p>
        </p:txBody>
      </p:sp>
      <p:sp>
        <p:nvSpPr>
          <p:cNvPr id="4" name="Plassholder for lysbildenummer 3"/>
          <p:cNvSpPr>
            <a:spLocks noGrp="1"/>
          </p:cNvSpPr>
          <p:nvPr>
            <p:ph type="sldNum" sz="quarter" idx="5"/>
          </p:nvPr>
        </p:nvSpPr>
        <p:spPr/>
        <p:txBody>
          <a:bodyPr/>
          <a:lstStyle/>
          <a:p>
            <a:fld id="{D6DA9652-8B23-4303-8DD9-125F2182BB03}" type="slidenum">
              <a:rPr lang="nb-NO" smtClean="0"/>
              <a:t>10</a:t>
            </a:fld>
            <a:endParaRPr lang="nb-NO"/>
          </a:p>
        </p:txBody>
      </p:sp>
    </p:spTree>
    <p:extLst>
      <p:ext uri="{BB962C8B-B14F-4D97-AF65-F5344CB8AC3E}">
        <p14:creationId xmlns:p14="http://schemas.microsoft.com/office/powerpoint/2010/main" val="2842834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25" name="Rektangel 24"/>
          <p:cNvSpPr/>
          <p:nvPr userDrawn="1"/>
        </p:nvSpPr>
        <p:spPr>
          <a:xfrm>
            <a:off x="0" y="2460972"/>
            <a:ext cx="9144001" cy="3907015"/>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6" name="Rectangle 2"/>
          <p:cNvSpPr txBox="1">
            <a:spLocks noChangeArrowheads="1"/>
          </p:cNvSpPr>
          <p:nvPr userDrawn="1"/>
        </p:nvSpPr>
        <p:spPr bwMode="auto">
          <a:xfrm>
            <a:off x="1411287" y="6282977"/>
            <a:ext cx="6135384" cy="22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lnSpc>
                <a:spcPct val="80000"/>
              </a:lnSpc>
              <a:spcBef>
                <a:spcPct val="0"/>
              </a:spcBef>
              <a:spcAft>
                <a:spcPct val="0"/>
              </a:spcAft>
              <a:defRPr sz="4000" b="1">
                <a:solidFill>
                  <a:schemeClr val="bg1"/>
                </a:solidFill>
                <a:latin typeface="+mj-lt"/>
                <a:ea typeface="+mj-ea"/>
                <a:cs typeface="+mj-cs"/>
              </a:defRPr>
            </a:lvl1pPr>
            <a:lvl2pPr algn="l" rtl="0" fontAlgn="base">
              <a:lnSpc>
                <a:spcPct val="80000"/>
              </a:lnSpc>
              <a:spcBef>
                <a:spcPct val="0"/>
              </a:spcBef>
              <a:spcAft>
                <a:spcPct val="0"/>
              </a:spcAft>
              <a:defRPr sz="2800" b="1">
                <a:solidFill>
                  <a:schemeClr val="tx2"/>
                </a:solidFill>
                <a:latin typeface="Arial" charset="0"/>
              </a:defRPr>
            </a:lvl2pPr>
            <a:lvl3pPr algn="l" rtl="0" fontAlgn="base">
              <a:lnSpc>
                <a:spcPct val="80000"/>
              </a:lnSpc>
              <a:spcBef>
                <a:spcPct val="0"/>
              </a:spcBef>
              <a:spcAft>
                <a:spcPct val="0"/>
              </a:spcAft>
              <a:defRPr sz="2800" b="1">
                <a:solidFill>
                  <a:schemeClr val="tx2"/>
                </a:solidFill>
                <a:latin typeface="Arial" charset="0"/>
              </a:defRPr>
            </a:lvl3pPr>
            <a:lvl4pPr algn="l" rtl="0" fontAlgn="base">
              <a:lnSpc>
                <a:spcPct val="80000"/>
              </a:lnSpc>
              <a:spcBef>
                <a:spcPct val="0"/>
              </a:spcBef>
              <a:spcAft>
                <a:spcPct val="0"/>
              </a:spcAft>
              <a:defRPr sz="2800" b="1">
                <a:solidFill>
                  <a:schemeClr val="tx2"/>
                </a:solidFill>
                <a:latin typeface="Arial" charset="0"/>
              </a:defRPr>
            </a:lvl4pPr>
            <a:lvl5pPr algn="l" rtl="0" fontAlgn="base">
              <a:lnSpc>
                <a:spcPct val="80000"/>
              </a:lnSpc>
              <a:spcBef>
                <a:spcPct val="0"/>
              </a:spcBef>
              <a:spcAft>
                <a:spcPct val="0"/>
              </a:spcAft>
              <a:defRPr sz="2800" b="1">
                <a:solidFill>
                  <a:schemeClr val="tx2"/>
                </a:solidFill>
                <a:latin typeface="Arial" charset="0"/>
              </a:defRPr>
            </a:lvl5pPr>
            <a:lvl6pPr marL="457200" algn="l" rtl="0" fontAlgn="base">
              <a:lnSpc>
                <a:spcPct val="80000"/>
              </a:lnSpc>
              <a:spcBef>
                <a:spcPct val="0"/>
              </a:spcBef>
              <a:spcAft>
                <a:spcPct val="0"/>
              </a:spcAft>
              <a:defRPr sz="2800" b="1">
                <a:solidFill>
                  <a:schemeClr val="tx2"/>
                </a:solidFill>
                <a:latin typeface="Arial" charset="0"/>
              </a:defRPr>
            </a:lvl6pPr>
            <a:lvl7pPr marL="914400" algn="l" rtl="0" fontAlgn="base">
              <a:lnSpc>
                <a:spcPct val="80000"/>
              </a:lnSpc>
              <a:spcBef>
                <a:spcPct val="0"/>
              </a:spcBef>
              <a:spcAft>
                <a:spcPct val="0"/>
              </a:spcAft>
              <a:defRPr sz="2800" b="1">
                <a:solidFill>
                  <a:schemeClr val="tx2"/>
                </a:solidFill>
                <a:latin typeface="Arial" charset="0"/>
              </a:defRPr>
            </a:lvl7pPr>
            <a:lvl8pPr marL="1371600" algn="l" rtl="0" fontAlgn="base">
              <a:lnSpc>
                <a:spcPct val="80000"/>
              </a:lnSpc>
              <a:spcBef>
                <a:spcPct val="0"/>
              </a:spcBef>
              <a:spcAft>
                <a:spcPct val="0"/>
              </a:spcAft>
              <a:defRPr sz="2800" b="1">
                <a:solidFill>
                  <a:schemeClr val="tx2"/>
                </a:solidFill>
                <a:latin typeface="Arial" charset="0"/>
              </a:defRPr>
            </a:lvl8pPr>
            <a:lvl9pPr marL="1828800" algn="l" rtl="0" fontAlgn="base">
              <a:lnSpc>
                <a:spcPct val="80000"/>
              </a:lnSpc>
              <a:spcBef>
                <a:spcPct val="0"/>
              </a:spcBef>
              <a:spcAft>
                <a:spcPct val="0"/>
              </a:spcAft>
              <a:defRPr sz="2800" b="1">
                <a:solidFill>
                  <a:schemeClr val="tx2"/>
                </a:solidFill>
                <a:latin typeface="Arial" charset="0"/>
              </a:defRPr>
            </a:lvl9pPr>
          </a:lstStyle>
          <a:p>
            <a:endParaRPr lang="nb-NO" sz="1000" kern="0" dirty="0"/>
          </a:p>
        </p:txBody>
      </p:sp>
      <p:sp>
        <p:nvSpPr>
          <p:cNvPr id="27" name="Plassholder for tekst 2"/>
          <p:cNvSpPr>
            <a:spLocks noGrp="1"/>
          </p:cNvSpPr>
          <p:nvPr>
            <p:ph type="body" sz="quarter" idx="10" hasCustomPrompt="1"/>
          </p:nvPr>
        </p:nvSpPr>
        <p:spPr>
          <a:xfrm>
            <a:off x="533179" y="5873025"/>
            <a:ext cx="4246364" cy="494341"/>
          </a:xfrm>
          <a:prstGeom prst="rect">
            <a:avLst/>
          </a:prstGeom>
        </p:spPr>
        <p:txBody>
          <a:bodyPr anchor="b">
            <a:normAutofit/>
          </a:bodyPr>
          <a:lstStyle>
            <a:lvl1pPr marL="0" indent="0">
              <a:buNone/>
              <a:defRPr sz="1200" b="0" baseline="0">
                <a:solidFill>
                  <a:schemeClr val="bg1"/>
                </a:solidFill>
              </a:defRPr>
            </a:lvl1pPr>
          </a:lstStyle>
          <a:p>
            <a:pPr lvl="0"/>
            <a:r>
              <a:rPr lang="nb-NO" dirty="0"/>
              <a:t>Dato  //  </a:t>
            </a:r>
            <a:r>
              <a:rPr lang="nb-NO" dirty="0" err="1"/>
              <a:t>Innholdsansvarlig</a:t>
            </a:r>
            <a:endParaRPr lang="nb-NO" dirty="0"/>
          </a:p>
        </p:txBody>
      </p:sp>
      <p:sp>
        <p:nvSpPr>
          <p:cNvPr id="28" name="Rectangle 2"/>
          <p:cNvSpPr>
            <a:spLocks noGrp="1" noChangeArrowheads="1"/>
          </p:cNvSpPr>
          <p:nvPr>
            <p:ph type="ctrTitle" hasCustomPrompt="1"/>
          </p:nvPr>
        </p:nvSpPr>
        <p:spPr>
          <a:xfrm>
            <a:off x="515937" y="2796010"/>
            <a:ext cx="6230137" cy="1224136"/>
          </a:xfrm>
          <a:prstGeom prst="rect">
            <a:avLst/>
          </a:prstGeom>
        </p:spPr>
        <p:txBody>
          <a:bodyPr anchor="t">
            <a:normAutofit/>
          </a:bodyPr>
          <a:lstStyle>
            <a:lvl1pPr>
              <a:defRPr sz="3400" b="0">
                <a:solidFill>
                  <a:schemeClr val="bg1"/>
                </a:solidFill>
              </a:defRPr>
            </a:lvl1pPr>
          </a:lstStyle>
          <a:p>
            <a:pPr lvl="0"/>
            <a:r>
              <a:rPr lang="nb-NO" noProof="0" dirty="0"/>
              <a:t>Klikk for å legge til en tittel</a:t>
            </a:r>
          </a:p>
        </p:txBody>
      </p:sp>
      <p:pic>
        <p:nvPicPr>
          <p:cNvPr id="29" name="Picture 8" descr="W:\DOKUMENT\Logo\2_hvi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2922"/>
          <a:stretch/>
        </p:blipFill>
        <p:spPr bwMode="auto">
          <a:xfrm>
            <a:off x="3833808" y="4537422"/>
            <a:ext cx="3014662" cy="18305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W:\DOKUMENT\Logo\1_hvit.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20865"/>
          <a:stretch/>
        </p:blipFill>
        <p:spPr bwMode="auto">
          <a:xfrm>
            <a:off x="5484013" y="2460972"/>
            <a:ext cx="2524125" cy="390701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9" descr="W:\DOKUMENT\Logo\1_hvit.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7129" b="79949"/>
          <a:stretch/>
        </p:blipFill>
        <p:spPr bwMode="auto">
          <a:xfrm>
            <a:off x="0" y="5378064"/>
            <a:ext cx="829692" cy="9899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W:\DOKUMENT\Logo\2_hvi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7857" b="71268"/>
          <a:stretch/>
        </p:blipFill>
        <p:spPr bwMode="auto">
          <a:xfrm>
            <a:off x="0" y="4949439"/>
            <a:ext cx="667544" cy="1418548"/>
          </a:xfrm>
          <a:prstGeom prst="rect">
            <a:avLst/>
          </a:prstGeom>
          <a:noFill/>
          <a:extLst>
            <a:ext uri="{909E8E84-426E-40DD-AFC4-6F175D3DCCD1}">
              <a14:hiddenFill xmlns:a14="http://schemas.microsoft.com/office/drawing/2010/main">
                <a:solidFill>
                  <a:srgbClr val="FFFFFF"/>
                </a:solidFill>
              </a14:hiddenFill>
            </a:ext>
          </a:extLst>
        </p:spPr>
      </p:pic>
      <p:sp>
        <p:nvSpPr>
          <p:cNvPr id="33" name="Plassholder for bilde 3"/>
          <p:cNvSpPr>
            <a:spLocks noGrp="1" noChangeAspect="1"/>
          </p:cNvSpPr>
          <p:nvPr>
            <p:ph type="pic" sz="quarter" idx="11" hasCustomPrompt="1"/>
          </p:nvPr>
        </p:nvSpPr>
        <p:spPr bwMode="auto">
          <a:xfrm>
            <a:off x="6443137" y="2457512"/>
            <a:ext cx="2703775" cy="3910014"/>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578" h="3910014">
                <a:moveTo>
                  <a:pt x="0" y="3910014"/>
                </a:moveTo>
                <a:lnTo>
                  <a:pt x="1391767" y="0"/>
                </a:lnTo>
                <a:lnTo>
                  <a:pt x="2407409" y="794"/>
                </a:lnTo>
                <a:cubicBezTo>
                  <a:pt x="2403143" y="1303073"/>
                  <a:pt x="2410453" y="2607671"/>
                  <a:pt x="2406187" y="3909950"/>
                </a:cubicBezTo>
                <a:lnTo>
                  <a:pt x="0" y="3910014"/>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ormAutofit/>
          </a:bodyPr>
          <a:lstStyle>
            <a:lvl1pPr marL="0" indent="0">
              <a:buNone/>
              <a:defRPr sz="900" baseline="0">
                <a:solidFill>
                  <a:schemeClr val="bg1"/>
                </a:solidFill>
              </a:defRPr>
            </a:lvl1pPr>
          </a:lstStyle>
          <a:p>
            <a:r>
              <a:rPr lang="nb-NO" dirty="0"/>
              <a:t>Klikk på ikonet for å legge til et bilde</a:t>
            </a:r>
          </a:p>
        </p:txBody>
      </p:sp>
      <p:pic>
        <p:nvPicPr>
          <p:cNvPr id="34" name="Picture 6" descr="F:\F2823_KOM\Felles Filer\Rådgivingseksjonen\Profil og materiell\5. Profil og design\NAV profil\nav_logo\Til mal\nav_farger [Converted].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80250" y="795114"/>
            <a:ext cx="1383501" cy="870744"/>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tekst 2"/>
          <p:cNvSpPr>
            <a:spLocks noGrp="1"/>
          </p:cNvSpPr>
          <p:nvPr>
            <p:ph type="body" sz="quarter" idx="12" hasCustomPrompt="1"/>
          </p:nvPr>
        </p:nvSpPr>
        <p:spPr>
          <a:xfrm>
            <a:off x="522332" y="4210242"/>
            <a:ext cx="5040313" cy="647873"/>
          </a:xfrm>
        </p:spPr>
        <p:txBody>
          <a:bodyPr>
            <a:normAutofit/>
          </a:bodyPr>
          <a:lstStyle>
            <a:lvl1pPr marL="0" indent="0">
              <a:buNone/>
              <a:defRPr sz="1800" baseline="0">
                <a:solidFill>
                  <a:schemeClr val="bg1"/>
                </a:solidFill>
              </a:defRPr>
            </a:lvl1pPr>
          </a:lstStyle>
          <a:p>
            <a:pPr lvl="0"/>
            <a:r>
              <a:rPr lang="nb-NO" dirty="0"/>
              <a:t>Klikk for å legge til en undertittel</a:t>
            </a:r>
          </a:p>
        </p:txBody>
      </p:sp>
    </p:spTree>
    <p:extLst>
      <p:ext uri="{BB962C8B-B14F-4D97-AF65-F5344CB8AC3E}">
        <p14:creationId xmlns:p14="http://schemas.microsoft.com/office/powerpoint/2010/main" val="385872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Rectangle 3"/>
          <p:cNvSpPr>
            <a:spLocks noGrp="1" noChangeArrowheads="1"/>
          </p:cNvSpPr>
          <p:nvPr>
            <p:ph idx="1"/>
          </p:nvPr>
        </p:nvSpPr>
        <p:spPr bwMode="auto">
          <a:xfrm>
            <a:off x="385763" y="1412776"/>
            <a:ext cx="8372475" cy="485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a:p>
            <a:pPr lvl="3"/>
            <a:endParaRPr lang="nb-NO" dirty="0"/>
          </a:p>
        </p:txBody>
      </p:sp>
      <p:sp>
        <p:nvSpPr>
          <p:cNvPr id="8" name="Rectangle 2"/>
          <p:cNvSpPr>
            <a:spLocks noGrp="1" noChangeArrowheads="1"/>
          </p:cNvSpPr>
          <p:nvPr>
            <p:ph type="title"/>
          </p:nvPr>
        </p:nvSpPr>
        <p:spPr bwMode="auto">
          <a:xfrm>
            <a:off x="378619" y="190500"/>
            <a:ext cx="8386763" cy="108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dirty="0"/>
              <a:t>Klikk for å redigere tittelstil</a:t>
            </a:r>
          </a:p>
        </p:txBody>
      </p:sp>
    </p:spTree>
    <p:extLst>
      <p:ext uri="{BB962C8B-B14F-4D97-AF65-F5344CB8AC3E}">
        <p14:creationId xmlns:p14="http://schemas.microsoft.com/office/powerpoint/2010/main" val="166865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3"/>
          <p:cNvSpPr>
            <a:spLocks noGrp="1" noChangeArrowheads="1"/>
          </p:cNvSpPr>
          <p:nvPr>
            <p:ph idx="1"/>
          </p:nvPr>
        </p:nvSpPr>
        <p:spPr bwMode="auto">
          <a:xfrm>
            <a:off x="385763" y="1405546"/>
            <a:ext cx="5338365" cy="48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a:p>
            <a:pPr lvl="3"/>
            <a:endParaRPr lang="nb-NO" dirty="0"/>
          </a:p>
        </p:txBody>
      </p:sp>
      <p:sp>
        <p:nvSpPr>
          <p:cNvPr id="7" name="Plassholder for bilde 6"/>
          <p:cNvSpPr>
            <a:spLocks noGrp="1"/>
          </p:cNvSpPr>
          <p:nvPr>
            <p:ph type="pic" sz="quarter" idx="10" hasCustomPrompt="1"/>
          </p:nvPr>
        </p:nvSpPr>
        <p:spPr>
          <a:xfrm>
            <a:off x="5867400" y="1412776"/>
            <a:ext cx="2902330" cy="4875279"/>
          </a:xfrm>
        </p:spPr>
        <p:txBody>
          <a:bodyPr/>
          <a:lstStyle>
            <a:lvl1pPr marL="0" indent="0">
              <a:buNone/>
              <a:defRPr/>
            </a:lvl1pPr>
          </a:lstStyle>
          <a:p>
            <a:r>
              <a:rPr lang="nb-NO" dirty="0"/>
              <a:t>Klikk for å legge til et bilde</a:t>
            </a:r>
          </a:p>
        </p:txBody>
      </p:sp>
    </p:spTree>
    <p:extLst>
      <p:ext uri="{BB962C8B-B14F-4D97-AF65-F5344CB8AC3E}">
        <p14:creationId xmlns:p14="http://schemas.microsoft.com/office/powerpoint/2010/main" val="1422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Rectangle 3"/>
          <p:cNvSpPr>
            <a:spLocks noGrp="1" noChangeArrowheads="1"/>
          </p:cNvSpPr>
          <p:nvPr>
            <p:ph idx="13" hasCustomPrompt="1"/>
          </p:nvPr>
        </p:nvSpPr>
        <p:spPr bwMode="auto">
          <a:xfrm>
            <a:off x="4654282" y="1410353"/>
            <a:ext cx="4114229" cy="699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buFont typeface="Wingdings" panose="05000000000000000000" pitchFamily="2" charset="2"/>
              <a:buNone/>
              <a:defRPr sz="22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a:latin typeface="Arial" panose="020B0604020202020204" pitchFamily="34" charset="0"/>
                <a:cs typeface="Arial" panose="020B0604020202020204" pitchFamily="34" charset="0"/>
              </a:defRPr>
            </a:lvl2pPr>
            <a:lvl3pPr marL="1200150" indent="-285750">
              <a:buFont typeface="Wingdings" panose="05000000000000000000" pitchFamily="2" charset="2"/>
              <a:buChar char="§"/>
              <a:defRPr>
                <a:latin typeface="Arial" panose="020B0604020202020204" pitchFamily="34" charset="0"/>
                <a:cs typeface="Arial" panose="020B0604020202020204" pitchFamily="34" charset="0"/>
              </a:defRPr>
            </a:lvl3pPr>
            <a:lvl4pPr marL="1371600" indent="0">
              <a:buFont typeface="Wingdings" panose="05000000000000000000" pitchFamily="2" charset="2"/>
              <a:buNone/>
              <a:defRPr>
                <a:latin typeface="Arial" panose="020B0604020202020204" pitchFamily="34" charset="0"/>
                <a:cs typeface="Arial" panose="020B0604020202020204" pitchFamily="34" charset="0"/>
              </a:defRPr>
            </a:lvl4pPr>
            <a:lvl5pPr marL="2114550" indent="-285750">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nb-NO" dirty="0"/>
              <a:t>Klikk for å redigere tekststiler i malen</a:t>
            </a:r>
          </a:p>
        </p:txBody>
      </p:sp>
      <p:sp>
        <p:nvSpPr>
          <p:cNvPr id="8" name="Rectangle 3"/>
          <p:cNvSpPr>
            <a:spLocks noGrp="1" noChangeArrowheads="1"/>
          </p:cNvSpPr>
          <p:nvPr>
            <p:ph idx="12" hasCustomPrompt="1"/>
          </p:nvPr>
        </p:nvSpPr>
        <p:spPr bwMode="auto">
          <a:xfrm>
            <a:off x="385763" y="1414163"/>
            <a:ext cx="4114229" cy="699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buNone/>
              <a:defRPr sz="2200"/>
            </a:lvl1pPr>
            <a:lvl4pPr marL="1371600" indent="0">
              <a:buNone/>
              <a:defRPr/>
            </a:lvl4pPr>
          </a:lstStyle>
          <a:p>
            <a:pPr lvl="0"/>
            <a:r>
              <a:rPr lang="nb-NO" dirty="0"/>
              <a:t>Klikk for å redigere tekststiler i malen</a:t>
            </a:r>
          </a:p>
        </p:txBody>
      </p:sp>
      <p:sp>
        <p:nvSpPr>
          <p:cNvPr id="10" name="Plassholder for innhold 3"/>
          <p:cNvSpPr>
            <a:spLocks noGrp="1"/>
          </p:cNvSpPr>
          <p:nvPr>
            <p:ph sz="quarter" idx="14"/>
          </p:nvPr>
        </p:nvSpPr>
        <p:spPr>
          <a:xfrm>
            <a:off x="395288" y="2276832"/>
            <a:ext cx="4105275" cy="3991302"/>
          </a:xfrm>
        </p:spPr>
        <p:txBody>
          <a:bodyPr>
            <a:normAutofit/>
          </a:bodyPr>
          <a:lstStyle>
            <a:lvl1pPr>
              <a:defRPr sz="2000"/>
            </a:lvl1pPr>
            <a:lvl2pPr>
              <a:defRPr sz="1800"/>
            </a:lvl2pPr>
            <a:lvl3pPr>
              <a:defRPr sz="1600"/>
            </a:lvl3pPr>
          </a:lstStyle>
          <a:p>
            <a:pPr lvl="0"/>
            <a:r>
              <a:rPr lang="nb-NO" dirty="0"/>
              <a:t>Klikk for å redigere tekststiler i malen</a:t>
            </a:r>
          </a:p>
          <a:p>
            <a:pPr lvl="1"/>
            <a:r>
              <a:rPr lang="nb-NO" dirty="0"/>
              <a:t>Andre nivå</a:t>
            </a:r>
          </a:p>
          <a:p>
            <a:pPr lvl="2"/>
            <a:r>
              <a:rPr lang="nb-NO" dirty="0"/>
              <a:t>Tredje nivå</a:t>
            </a:r>
          </a:p>
        </p:txBody>
      </p:sp>
      <p:sp>
        <p:nvSpPr>
          <p:cNvPr id="11" name="Plassholder for innhold 3"/>
          <p:cNvSpPr>
            <a:spLocks noGrp="1"/>
          </p:cNvSpPr>
          <p:nvPr>
            <p:ph sz="quarter" idx="15"/>
          </p:nvPr>
        </p:nvSpPr>
        <p:spPr>
          <a:xfrm>
            <a:off x="4654282" y="2276872"/>
            <a:ext cx="4105275" cy="3991302"/>
          </a:xfrm>
        </p:spPr>
        <p:txBody>
          <a:bodyPr>
            <a:normAutofit/>
          </a:bodyPr>
          <a:lstStyle>
            <a:lvl1pPr>
              <a:defRPr sz="2000"/>
            </a:lvl1pPr>
            <a:lvl2pPr>
              <a:defRPr sz="1800"/>
            </a:lvl2pPr>
            <a:lvl3pPr>
              <a:defRPr sz="1600"/>
            </a:lvl3pPr>
          </a:lstStyle>
          <a:p>
            <a:pPr lvl="0"/>
            <a:r>
              <a:rPr lang="nb-NO" dirty="0"/>
              <a:t>Klikk for å redigere tekststiler i malen</a:t>
            </a:r>
          </a:p>
          <a:p>
            <a:pPr lvl="1"/>
            <a:r>
              <a:rPr lang="nb-NO" dirty="0"/>
              <a:t>Andre nivå</a:t>
            </a:r>
          </a:p>
          <a:p>
            <a:pPr lvl="2"/>
            <a:r>
              <a:rPr lang="nb-NO" dirty="0"/>
              <a:t>Tredje nivå</a:t>
            </a:r>
          </a:p>
        </p:txBody>
      </p:sp>
      <p:sp>
        <p:nvSpPr>
          <p:cNvPr id="12" name="Rectangle 2"/>
          <p:cNvSpPr>
            <a:spLocks noGrp="1" noChangeArrowheads="1"/>
          </p:cNvSpPr>
          <p:nvPr>
            <p:ph type="title"/>
          </p:nvPr>
        </p:nvSpPr>
        <p:spPr bwMode="auto">
          <a:xfrm>
            <a:off x="378619" y="180975"/>
            <a:ext cx="8386763" cy="108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dirty="0"/>
              <a:t>Klikk for å redigere tittelstil</a:t>
            </a:r>
          </a:p>
        </p:txBody>
      </p:sp>
    </p:spTree>
    <p:extLst>
      <p:ext uri="{BB962C8B-B14F-4D97-AF65-F5344CB8AC3E}">
        <p14:creationId xmlns:p14="http://schemas.microsoft.com/office/powerpoint/2010/main" val="412196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78619" y="180975"/>
            <a:ext cx="8386763" cy="108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dirty="0"/>
              <a:t>Klikk for å redigere tittelstil</a:t>
            </a:r>
          </a:p>
        </p:txBody>
      </p:sp>
    </p:spTree>
    <p:extLst>
      <p:ext uri="{BB962C8B-B14F-4D97-AF65-F5344CB8AC3E}">
        <p14:creationId xmlns:p14="http://schemas.microsoft.com/office/powerpoint/2010/main" val="381817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74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0" name="Plassholder for tekst 19"/>
          <p:cNvSpPr>
            <a:spLocks noGrp="1"/>
          </p:cNvSpPr>
          <p:nvPr>
            <p:ph type="body" sz="quarter" idx="25" hasCustomPrompt="1"/>
          </p:nvPr>
        </p:nvSpPr>
        <p:spPr>
          <a:xfrm>
            <a:off x="385282" y="5837328"/>
            <a:ext cx="5086350" cy="419100"/>
          </a:xfrm>
          <a:prstGeom prst="rect">
            <a:avLst/>
          </a:prstGeom>
        </p:spPr>
        <p:txBody>
          <a:bodyPr anchor="ctr">
            <a:normAutofit/>
          </a:bodyPr>
          <a:lstStyle>
            <a:lvl1pPr>
              <a:defRPr sz="2000" b="0"/>
            </a:lvl1pPr>
          </a:lstStyle>
          <a:p>
            <a:pPr lvl="0"/>
            <a:r>
              <a:rPr lang="nb-NO" dirty="0"/>
              <a:t>Klikk for å sette inn tema</a:t>
            </a:r>
          </a:p>
        </p:txBody>
      </p:sp>
      <p:sp>
        <p:nvSpPr>
          <p:cNvPr id="21" name="Plassholder for tekst 19"/>
          <p:cNvSpPr>
            <a:spLocks noGrp="1"/>
          </p:cNvSpPr>
          <p:nvPr>
            <p:ph type="body" sz="quarter" idx="26" hasCustomPrompt="1"/>
          </p:nvPr>
        </p:nvSpPr>
        <p:spPr>
          <a:xfrm>
            <a:off x="385282" y="1412776"/>
            <a:ext cx="5086350" cy="419100"/>
          </a:xfrm>
          <a:prstGeom prst="rect">
            <a:avLst/>
          </a:prstGeom>
        </p:spPr>
        <p:txBody>
          <a:bodyPr anchor="ctr">
            <a:normAutofit/>
          </a:bodyPr>
          <a:lstStyle>
            <a:lvl1pPr>
              <a:defRPr sz="2000" b="0"/>
            </a:lvl1pPr>
          </a:lstStyle>
          <a:p>
            <a:pPr lvl="0"/>
            <a:r>
              <a:rPr lang="nb-NO" dirty="0"/>
              <a:t>Klikk for å sette inn tema</a:t>
            </a:r>
          </a:p>
        </p:txBody>
      </p:sp>
      <p:sp>
        <p:nvSpPr>
          <p:cNvPr id="22" name="Plassholder for tekst 19"/>
          <p:cNvSpPr>
            <a:spLocks noGrp="1"/>
          </p:cNvSpPr>
          <p:nvPr>
            <p:ph type="body" sz="quarter" idx="27" hasCustomPrompt="1"/>
          </p:nvPr>
        </p:nvSpPr>
        <p:spPr>
          <a:xfrm>
            <a:off x="385282" y="5205250"/>
            <a:ext cx="5086350" cy="419100"/>
          </a:xfrm>
          <a:prstGeom prst="rect">
            <a:avLst/>
          </a:prstGeom>
        </p:spPr>
        <p:txBody>
          <a:bodyPr anchor="ctr">
            <a:normAutofit/>
          </a:bodyPr>
          <a:lstStyle>
            <a:lvl1pPr>
              <a:defRPr sz="2000" b="0"/>
            </a:lvl1pPr>
          </a:lstStyle>
          <a:p>
            <a:pPr lvl="0"/>
            <a:r>
              <a:rPr lang="nb-NO" dirty="0"/>
              <a:t>Klikk for å sette inn tema</a:t>
            </a:r>
          </a:p>
        </p:txBody>
      </p:sp>
      <p:sp>
        <p:nvSpPr>
          <p:cNvPr id="23" name="Plassholder for tekst 19"/>
          <p:cNvSpPr>
            <a:spLocks noGrp="1"/>
          </p:cNvSpPr>
          <p:nvPr>
            <p:ph type="body" sz="quarter" idx="28" hasCustomPrompt="1"/>
          </p:nvPr>
        </p:nvSpPr>
        <p:spPr>
          <a:xfrm>
            <a:off x="385282" y="4573171"/>
            <a:ext cx="5086350" cy="419100"/>
          </a:xfrm>
          <a:prstGeom prst="rect">
            <a:avLst/>
          </a:prstGeom>
        </p:spPr>
        <p:txBody>
          <a:bodyPr anchor="ctr">
            <a:normAutofit/>
          </a:bodyPr>
          <a:lstStyle>
            <a:lvl1pPr>
              <a:defRPr sz="2000" b="0"/>
            </a:lvl1pPr>
          </a:lstStyle>
          <a:p>
            <a:pPr lvl="0"/>
            <a:r>
              <a:rPr lang="nb-NO" dirty="0"/>
              <a:t>Klikk for å sette inn tema</a:t>
            </a:r>
          </a:p>
        </p:txBody>
      </p:sp>
      <p:sp>
        <p:nvSpPr>
          <p:cNvPr id="24" name="Plassholder for tekst 19"/>
          <p:cNvSpPr>
            <a:spLocks noGrp="1"/>
          </p:cNvSpPr>
          <p:nvPr>
            <p:ph type="body" sz="quarter" idx="29" hasCustomPrompt="1"/>
          </p:nvPr>
        </p:nvSpPr>
        <p:spPr>
          <a:xfrm>
            <a:off x="385282" y="3941092"/>
            <a:ext cx="5086350" cy="419100"/>
          </a:xfrm>
          <a:prstGeom prst="rect">
            <a:avLst/>
          </a:prstGeom>
        </p:spPr>
        <p:txBody>
          <a:bodyPr anchor="ctr">
            <a:normAutofit/>
          </a:bodyPr>
          <a:lstStyle>
            <a:lvl1pPr>
              <a:defRPr sz="2000" b="0"/>
            </a:lvl1pPr>
          </a:lstStyle>
          <a:p>
            <a:pPr lvl="0"/>
            <a:r>
              <a:rPr lang="nb-NO" dirty="0"/>
              <a:t>Klikk for å sette inn tema</a:t>
            </a:r>
          </a:p>
        </p:txBody>
      </p:sp>
      <p:sp>
        <p:nvSpPr>
          <p:cNvPr id="25" name="Plassholder for tekst 19"/>
          <p:cNvSpPr>
            <a:spLocks noGrp="1"/>
          </p:cNvSpPr>
          <p:nvPr>
            <p:ph type="body" sz="quarter" idx="30" hasCustomPrompt="1"/>
          </p:nvPr>
        </p:nvSpPr>
        <p:spPr>
          <a:xfrm>
            <a:off x="385282" y="2044855"/>
            <a:ext cx="5086350" cy="419100"/>
          </a:xfrm>
          <a:prstGeom prst="rect">
            <a:avLst/>
          </a:prstGeom>
        </p:spPr>
        <p:txBody>
          <a:bodyPr anchor="ctr">
            <a:normAutofit/>
          </a:bodyPr>
          <a:lstStyle>
            <a:lvl1pPr>
              <a:defRPr sz="2000" b="0"/>
            </a:lvl1pPr>
          </a:lstStyle>
          <a:p>
            <a:pPr lvl="0"/>
            <a:r>
              <a:rPr lang="nb-NO" dirty="0"/>
              <a:t>Klikk for å sette inn tema</a:t>
            </a:r>
          </a:p>
        </p:txBody>
      </p:sp>
      <p:sp>
        <p:nvSpPr>
          <p:cNvPr id="26" name="Plassholder for tekst 19"/>
          <p:cNvSpPr>
            <a:spLocks noGrp="1"/>
          </p:cNvSpPr>
          <p:nvPr>
            <p:ph type="body" sz="quarter" idx="31" hasCustomPrompt="1"/>
          </p:nvPr>
        </p:nvSpPr>
        <p:spPr>
          <a:xfrm>
            <a:off x="385282" y="2676934"/>
            <a:ext cx="5086350" cy="419100"/>
          </a:xfrm>
          <a:prstGeom prst="rect">
            <a:avLst/>
          </a:prstGeom>
        </p:spPr>
        <p:txBody>
          <a:bodyPr anchor="ctr">
            <a:normAutofit/>
          </a:bodyPr>
          <a:lstStyle>
            <a:lvl1pPr>
              <a:defRPr sz="2000" b="0"/>
            </a:lvl1pPr>
          </a:lstStyle>
          <a:p>
            <a:pPr lvl="0"/>
            <a:r>
              <a:rPr lang="nb-NO" dirty="0"/>
              <a:t>Klikk for å sette inn tema</a:t>
            </a:r>
          </a:p>
        </p:txBody>
      </p:sp>
      <p:sp>
        <p:nvSpPr>
          <p:cNvPr id="27" name="Plassholder for tekst 19"/>
          <p:cNvSpPr>
            <a:spLocks noGrp="1"/>
          </p:cNvSpPr>
          <p:nvPr>
            <p:ph type="body" sz="quarter" idx="32" hasCustomPrompt="1"/>
          </p:nvPr>
        </p:nvSpPr>
        <p:spPr>
          <a:xfrm>
            <a:off x="385282" y="3309013"/>
            <a:ext cx="5086350" cy="419100"/>
          </a:xfrm>
          <a:prstGeom prst="rect">
            <a:avLst/>
          </a:prstGeom>
        </p:spPr>
        <p:txBody>
          <a:bodyPr anchor="ctr">
            <a:normAutofit/>
          </a:bodyPr>
          <a:lstStyle>
            <a:lvl1pPr>
              <a:defRPr sz="2000" b="0"/>
            </a:lvl1pPr>
          </a:lstStyle>
          <a:p>
            <a:pPr lvl="0"/>
            <a:r>
              <a:rPr lang="nb-NO" dirty="0"/>
              <a:t>Klikk for å sette inn tema</a:t>
            </a:r>
          </a:p>
        </p:txBody>
      </p:sp>
      <p:sp>
        <p:nvSpPr>
          <p:cNvPr id="28" name="Plassholder for tekst 19"/>
          <p:cNvSpPr>
            <a:spLocks noGrp="1"/>
          </p:cNvSpPr>
          <p:nvPr>
            <p:ph type="body" sz="quarter" idx="33" hasCustomPrompt="1"/>
          </p:nvPr>
        </p:nvSpPr>
        <p:spPr>
          <a:xfrm>
            <a:off x="5724128" y="5837328"/>
            <a:ext cx="3052679" cy="419100"/>
          </a:xfrm>
          <a:prstGeom prst="rect">
            <a:avLst/>
          </a:prstGeom>
        </p:spPr>
        <p:txBody>
          <a:bodyPr anchor="ctr">
            <a:noAutofit/>
          </a:bodyPr>
          <a:lstStyle>
            <a:lvl1pPr marL="0" indent="0">
              <a:buNone/>
              <a:defRPr sz="1200" b="0"/>
            </a:lvl1pPr>
          </a:lstStyle>
          <a:p>
            <a:pPr lvl="0"/>
            <a:r>
              <a:rPr lang="nb-NO" dirty="0"/>
              <a:t>Klikk for å sette inn ansvarlig</a:t>
            </a:r>
          </a:p>
        </p:txBody>
      </p:sp>
      <p:sp>
        <p:nvSpPr>
          <p:cNvPr id="29" name="Plassholder for tekst 19"/>
          <p:cNvSpPr>
            <a:spLocks noGrp="1"/>
          </p:cNvSpPr>
          <p:nvPr>
            <p:ph type="body" sz="quarter" idx="34" hasCustomPrompt="1"/>
          </p:nvPr>
        </p:nvSpPr>
        <p:spPr>
          <a:xfrm>
            <a:off x="5724128" y="1412776"/>
            <a:ext cx="3052679" cy="419100"/>
          </a:xfrm>
          <a:prstGeom prst="rect">
            <a:avLst/>
          </a:prstGeom>
        </p:spPr>
        <p:txBody>
          <a:bodyPr anchor="ctr">
            <a:noAutofit/>
          </a:bodyPr>
          <a:lstStyle>
            <a:lvl1pPr marL="0" indent="0">
              <a:buNone/>
              <a:defRPr sz="1200" b="0" baseline="0"/>
            </a:lvl1pPr>
          </a:lstStyle>
          <a:p>
            <a:pPr lvl="0"/>
            <a:r>
              <a:rPr lang="nb-NO" dirty="0"/>
              <a:t>Klikk for å sette inn ansvarlig</a:t>
            </a:r>
          </a:p>
        </p:txBody>
      </p:sp>
      <p:sp>
        <p:nvSpPr>
          <p:cNvPr id="30" name="Plassholder for tekst 19"/>
          <p:cNvSpPr>
            <a:spLocks noGrp="1"/>
          </p:cNvSpPr>
          <p:nvPr>
            <p:ph type="body" sz="quarter" idx="35" hasCustomPrompt="1"/>
          </p:nvPr>
        </p:nvSpPr>
        <p:spPr>
          <a:xfrm>
            <a:off x="5724128" y="5205250"/>
            <a:ext cx="3052679" cy="419100"/>
          </a:xfrm>
          <a:prstGeom prst="rect">
            <a:avLst/>
          </a:prstGeom>
        </p:spPr>
        <p:txBody>
          <a:bodyPr anchor="ctr">
            <a:noAutofit/>
          </a:bodyPr>
          <a:lstStyle>
            <a:lvl1pPr marL="0" indent="0" algn="l">
              <a:buNone/>
              <a:defRPr sz="1200" b="0"/>
            </a:lvl1pPr>
          </a:lstStyle>
          <a:p>
            <a:pPr lvl="0"/>
            <a:r>
              <a:rPr lang="nb-NO" dirty="0"/>
              <a:t>Klikk for å sette inn ansvarlig</a:t>
            </a:r>
          </a:p>
        </p:txBody>
      </p:sp>
      <p:sp>
        <p:nvSpPr>
          <p:cNvPr id="31" name="Plassholder for tekst 19"/>
          <p:cNvSpPr>
            <a:spLocks noGrp="1"/>
          </p:cNvSpPr>
          <p:nvPr>
            <p:ph type="body" sz="quarter" idx="36" hasCustomPrompt="1"/>
          </p:nvPr>
        </p:nvSpPr>
        <p:spPr>
          <a:xfrm>
            <a:off x="5724128" y="4573171"/>
            <a:ext cx="3052679" cy="419100"/>
          </a:xfrm>
          <a:prstGeom prst="rect">
            <a:avLst/>
          </a:prstGeom>
        </p:spPr>
        <p:txBody>
          <a:bodyPr anchor="ctr">
            <a:noAutofit/>
          </a:bodyPr>
          <a:lstStyle>
            <a:lvl1pPr marL="0" indent="0">
              <a:buNone/>
              <a:defRPr sz="1200" b="0"/>
            </a:lvl1pPr>
          </a:lstStyle>
          <a:p>
            <a:pPr lvl="0"/>
            <a:r>
              <a:rPr lang="nb-NO" dirty="0"/>
              <a:t>Klikk for å sette inn ansvarlig</a:t>
            </a:r>
          </a:p>
        </p:txBody>
      </p:sp>
      <p:sp>
        <p:nvSpPr>
          <p:cNvPr id="32" name="Plassholder for tekst 19"/>
          <p:cNvSpPr>
            <a:spLocks noGrp="1"/>
          </p:cNvSpPr>
          <p:nvPr>
            <p:ph type="body" sz="quarter" idx="37" hasCustomPrompt="1"/>
          </p:nvPr>
        </p:nvSpPr>
        <p:spPr>
          <a:xfrm>
            <a:off x="5724128" y="3941092"/>
            <a:ext cx="3052679" cy="419100"/>
          </a:xfrm>
          <a:prstGeom prst="rect">
            <a:avLst/>
          </a:prstGeom>
        </p:spPr>
        <p:txBody>
          <a:bodyPr anchor="ctr">
            <a:noAutofit/>
          </a:bodyPr>
          <a:lstStyle>
            <a:lvl1pPr marL="0" indent="0">
              <a:buNone/>
              <a:defRPr sz="1200" b="0"/>
            </a:lvl1pPr>
          </a:lstStyle>
          <a:p>
            <a:pPr lvl="0"/>
            <a:r>
              <a:rPr lang="nb-NO" dirty="0"/>
              <a:t>Klikk for å sette inn ansvarlig</a:t>
            </a:r>
          </a:p>
        </p:txBody>
      </p:sp>
      <p:sp>
        <p:nvSpPr>
          <p:cNvPr id="33" name="Plassholder for tekst 19"/>
          <p:cNvSpPr>
            <a:spLocks noGrp="1"/>
          </p:cNvSpPr>
          <p:nvPr>
            <p:ph type="body" sz="quarter" idx="38" hasCustomPrompt="1"/>
          </p:nvPr>
        </p:nvSpPr>
        <p:spPr>
          <a:xfrm>
            <a:off x="5724128" y="2044855"/>
            <a:ext cx="3052679" cy="419100"/>
          </a:xfrm>
          <a:prstGeom prst="rect">
            <a:avLst/>
          </a:prstGeom>
        </p:spPr>
        <p:txBody>
          <a:bodyPr anchor="ctr">
            <a:noAutofit/>
          </a:bodyPr>
          <a:lstStyle>
            <a:lvl1pPr marL="0" indent="0">
              <a:buNone/>
              <a:defRPr sz="1200" b="0"/>
            </a:lvl1pPr>
          </a:lstStyle>
          <a:p>
            <a:pPr lvl="0"/>
            <a:r>
              <a:rPr lang="nb-NO" dirty="0"/>
              <a:t>Klikk for å sette inn ansvarlig</a:t>
            </a:r>
          </a:p>
        </p:txBody>
      </p:sp>
      <p:sp>
        <p:nvSpPr>
          <p:cNvPr id="34" name="Plassholder for tekst 19"/>
          <p:cNvSpPr>
            <a:spLocks noGrp="1"/>
          </p:cNvSpPr>
          <p:nvPr>
            <p:ph type="body" sz="quarter" idx="39" hasCustomPrompt="1"/>
          </p:nvPr>
        </p:nvSpPr>
        <p:spPr>
          <a:xfrm>
            <a:off x="5724128" y="2676934"/>
            <a:ext cx="3052679" cy="419100"/>
          </a:xfrm>
          <a:prstGeom prst="rect">
            <a:avLst/>
          </a:prstGeom>
        </p:spPr>
        <p:txBody>
          <a:bodyPr anchor="ctr">
            <a:noAutofit/>
          </a:bodyPr>
          <a:lstStyle>
            <a:lvl1pPr marL="0" indent="0">
              <a:buNone/>
              <a:defRPr sz="1200" b="0"/>
            </a:lvl1pPr>
          </a:lstStyle>
          <a:p>
            <a:pPr lvl="0"/>
            <a:r>
              <a:rPr lang="nb-NO" dirty="0"/>
              <a:t>Klikk for å sette inn ansvarlig</a:t>
            </a:r>
          </a:p>
        </p:txBody>
      </p:sp>
      <p:sp>
        <p:nvSpPr>
          <p:cNvPr id="35" name="Plassholder for tekst 19"/>
          <p:cNvSpPr>
            <a:spLocks noGrp="1"/>
          </p:cNvSpPr>
          <p:nvPr>
            <p:ph type="body" sz="quarter" idx="40" hasCustomPrompt="1"/>
          </p:nvPr>
        </p:nvSpPr>
        <p:spPr>
          <a:xfrm>
            <a:off x="5724128" y="3309013"/>
            <a:ext cx="3052679" cy="419100"/>
          </a:xfrm>
          <a:prstGeom prst="rect">
            <a:avLst/>
          </a:prstGeom>
        </p:spPr>
        <p:txBody>
          <a:bodyPr anchor="ctr">
            <a:noAutofit/>
          </a:bodyPr>
          <a:lstStyle>
            <a:lvl1pPr marL="0" indent="0">
              <a:buNone/>
              <a:defRPr sz="1200" b="0"/>
            </a:lvl1pPr>
          </a:lstStyle>
          <a:p>
            <a:pPr lvl="0"/>
            <a:r>
              <a:rPr lang="nb-NO" dirty="0"/>
              <a:t>Klikk for å sette inn ansvarlig</a:t>
            </a:r>
          </a:p>
        </p:txBody>
      </p:sp>
      <p:sp>
        <p:nvSpPr>
          <p:cNvPr id="36" name="Rectangle 2"/>
          <p:cNvSpPr>
            <a:spLocks noGrp="1" noChangeArrowheads="1"/>
          </p:cNvSpPr>
          <p:nvPr>
            <p:ph type="title"/>
          </p:nvPr>
        </p:nvSpPr>
        <p:spPr bwMode="auto">
          <a:xfrm>
            <a:off x="378619" y="190500"/>
            <a:ext cx="8386763" cy="108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dirty="0"/>
              <a:t>Klikk for å redigere tittelstil</a:t>
            </a:r>
          </a:p>
        </p:txBody>
      </p:sp>
    </p:spTree>
    <p:extLst>
      <p:ext uri="{BB962C8B-B14F-4D97-AF65-F5344CB8AC3E}">
        <p14:creationId xmlns:p14="http://schemas.microsoft.com/office/powerpoint/2010/main" val="24311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
    <p:spTree>
      <p:nvGrpSpPr>
        <p:cNvPr id="1" name=""/>
        <p:cNvGrpSpPr/>
        <p:nvPr/>
      </p:nvGrpSpPr>
      <p:grpSpPr>
        <a:xfrm>
          <a:off x="0" y="0"/>
          <a:ext cx="0" cy="0"/>
          <a:chOff x="0" y="0"/>
          <a:chExt cx="0" cy="0"/>
        </a:xfrm>
      </p:grpSpPr>
      <p:sp>
        <p:nvSpPr>
          <p:cNvPr id="3" name="Rektangel 2"/>
          <p:cNvSpPr/>
          <p:nvPr userDrawn="1"/>
        </p:nvSpPr>
        <p:spPr>
          <a:xfrm>
            <a:off x="-1" y="0"/>
            <a:ext cx="9144001" cy="68580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ittel 1"/>
          <p:cNvSpPr>
            <a:spLocks noGrp="1"/>
          </p:cNvSpPr>
          <p:nvPr>
            <p:ph type="title"/>
          </p:nvPr>
        </p:nvSpPr>
        <p:spPr>
          <a:xfrm>
            <a:off x="837407" y="2016452"/>
            <a:ext cx="7469187" cy="1362075"/>
          </a:xfrm>
          <a:prstGeom prst="rect">
            <a:avLst/>
          </a:prstGeom>
          <a:noFill/>
        </p:spPr>
        <p:txBody>
          <a:bodyPr anchor="t">
            <a:normAutofit/>
          </a:bodyPr>
          <a:lstStyle>
            <a:lvl1pPr algn="l">
              <a:defRPr sz="2800" b="0" cap="all">
                <a:ln w="12700">
                  <a:noFill/>
                </a:ln>
                <a:solidFill>
                  <a:schemeClr val="bg1"/>
                </a:solidFill>
              </a:defRPr>
            </a:lvl1pPr>
          </a:lstStyle>
          <a:p>
            <a:r>
              <a:rPr lang="nb-NO" dirty="0"/>
              <a:t>Klikk for å redigere tittelstil</a:t>
            </a:r>
          </a:p>
        </p:txBody>
      </p:sp>
      <p:sp>
        <p:nvSpPr>
          <p:cNvPr id="5" name="Plassholder for tekst 2"/>
          <p:cNvSpPr>
            <a:spLocks noGrp="1"/>
          </p:cNvSpPr>
          <p:nvPr>
            <p:ph type="body" idx="10"/>
          </p:nvPr>
        </p:nvSpPr>
        <p:spPr>
          <a:xfrm>
            <a:off x="837407" y="3725864"/>
            <a:ext cx="5484743" cy="1236662"/>
          </a:xfrm>
          <a:prstGeom prst="rect">
            <a:avLst/>
          </a:prstGeom>
          <a:noFill/>
        </p:spPr>
        <p:txBody>
          <a:bodyPr anchor="t">
            <a:normAutofit/>
          </a:bodyPr>
          <a:lstStyle>
            <a:lvl1pPr marL="0" indent="0">
              <a:buNone/>
              <a:defRPr sz="2000">
                <a:ln w="12700">
                  <a:noFill/>
                </a:ln>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dirty="0"/>
              <a:t>Klikk for å redigere tekststiler i malen</a:t>
            </a:r>
          </a:p>
        </p:txBody>
      </p:sp>
      <p:pic>
        <p:nvPicPr>
          <p:cNvPr id="6" name="Picture 8" descr="W:\DOKUMENT\Logo\2_hvi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7749"/>
          <a:stretch/>
        </p:blipFill>
        <p:spPr bwMode="auto">
          <a:xfrm>
            <a:off x="4187032" y="5265737"/>
            <a:ext cx="3014662" cy="15922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W:\DOKUMENT\Logo\1_hvit.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33023"/>
          <a:stretch/>
        </p:blipFill>
        <p:spPr bwMode="auto">
          <a:xfrm>
            <a:off x="5694363" y="3551237"/>
            <a:ext cx="2524125" cy="3306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W:\DOKUMENT\Logo\2_hvit.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5218" b="73344"/>
          <a:stretch/>
        </p:blipFill>
        <p:spPr bwMode="auto">
          <a:xfrm>
            <a:off x="-2" y="5541962"/>
            <a:ext cx="1048545" cy="13160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F:\F2823_KOM\Felles Filer\Rådgivingseksjonen\Profil og materiell\5. Profil og design\NAV profil\nav_logo\Til mal\nav_logo_Hvit_ubakgrunn [Converted].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19538" y="593725"/>
            <a:ext cx="1383501" cy="8707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W:\DOKUMENT\Logo\1_hvit.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86084"/>
          <a:stretch/>
        </p:blipFill>
        <p:spPr bwMode="auto">
          <a:xfrm>
            <a:off x="-1519204" y="6170909"/>
            <a:ext cx="2524125" cy="68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51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ark med bilde">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0" y="0"/>
            <a:ext cx="91440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13" name="Tittel 1"/>
          <p:cNvSpPr>
            <a:spLocks noGrp="1"/>
          </p:cNvSpPr>
          <p:nvPr>
            <p:ph type="title"/>
          </p:nvPr>
        </p:nvSpPr>
        <p:spPr>
          <a:xfrm>
            <a:off x="837407" y="2016452"/>
            <a:ext cx="7469187" cy="1362075"/>
          </a:xfrm>
          <a:prstGeom prst="rect">
            <a:avLst/>
          </a:prstGeom>
          <a:solidFill>
            <a:schemeClr val="bg1">
              <a:alpha val="65000"/>
            </a:schemeClr>
          </a:solidFill>
        </p:spPr>
        <p:txBody>
          <a:bodyPr anchor="t">
            <a:normAutofit/>
          </a:bodyPr>
          <a:lstStyle>
            <a:lvl1pPr algn="l">
              <a:defRPr sz="2800" b="0" cap="all">
                <a:ln w="12700">
                  <a:noFill/>
                </a:ln>
                <a:solidFill>
                  <a:srgbClr val="3E3832"/>
                </a:solidFill>
              </a:defRPr>
            </a:lvl1pPr>
          </a:lstStyle>
          <a:p>
            <a:r>
              <a:rPr lang="nb-NO" dirty="0"/>
              <a:t>Klikk for å redigere tittelstil</a:t>
            </a:r>
          </a:p>
        </p:txBody>
      </p:sp>
      <p:sp>
        <p:nvSpPr>
          <p:cNvPr id="14" name="Plassholder for tekst 2"/>
          <p:cNvSpPr>
            <a:spLocks noGrp="1"/>
          </p:cNvSpPr>
          <p:nvPr>
            <p:ph type="body" idx="10"/>
          </p:nvPr>
        </p:nvSpPr>
        <p:spPr>
          <a:xfrm>
            <a:off x="837407" y="3725864"/>
            <a:ext cx="5484743" cy="1236662"/>
          </a:xfrm>
          <a:prstGeom prst="rect">
            <a:avLst/>
          </a:prstGeom>
          <a:solidFill>
            <a:schemeClr val="bg1">
              <a:alpha val="65000"/>
            </a:schemeClr>
          </a:solidFill>
        </p:spPr>
        <p:txBody>
          <a:bodyPr anchor="t">
            <a:normAutofit/>
          </a:bodyPr>
          <a:lstStyle>
            <a:lvl1pPr marL="0" indent="0">
              <a:buNone/>
              <a:defRPr sz="2000">
                <a:ln w="12700">
                  <a:noFill/>
                </a:ln>
                <a:solidFill>
                  <a:srgbClr val="3E383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dirty="0"/>
              <a:t>Klikk for å redigere tekststiler i malen</a:t>
            </a:r>
          </a:p>
        </p:txBody>
      </p:sp>
    </p:spTree>
    <p:extLst>
      <p:ext uri="{BB962C8B-B14F-4D97-AF65-F5344CB8AC3E}">
        <p14:creationId xmlns:p14="http://schemas.microsoft.com/office/powerpoint/2010/main" val="164515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descr="W:\DOKUMENT\Logo\2.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34198" b="23104"/>
          <a:stretch/>
        </p:blipFill>
        <p:spPr bwMode="auto">
          <a:xfrm>
            <a:off x="8721457" y="6048072"/>
            <a:ext cx="422544" cy="8099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W:\DOKUMENT\Logo\1.png"/>
          <p:cNvPicPr>
            <a:picLocks noChangeAspect="1" noChangeArrowheads="1"/>
          </p:cNvPicPr>
          <p:nvPr/>
        </p:nvPicPr>
        <p:blipFill rotWithShape="1">
          <a:blip r:embed="rId12">
            <a:extLst>
              <a:ext uri="{28A0092B-C50C-407E-A947-70E740481C1C}">
                <a14:useLocalDpi xmlns:a14="http://schemas.microsoft.com/office/drawing/2010/main" val="0"/>
              </a:ext>
            </a:extLst>
          </a:blip>
          <a:srcRect b="69296"/>
          <a:stretch/>
        </p:blipFill>
        <p:spPr bwMode="auto">
          <a:xfrm>
            <a:off x="8339662" y="6434282"/>
            <a:ext cx="706438" cy="4260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Grp="1" noChangeArrowheads="1"/>
          </p:cNvSpPr>
          <p:nvPr>
            <p:ph type="body" idx="1"/>
          </p:nvPr>
        </p:nvSpPr>
        <p:spPr bwMode="auto">
          <a:xfrm>
            <a:off x="385763" y="1412776"/>
            <a:ext cx="8372475" cy="485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a:p>
            <a:pPr lvl="3"/>
            <a:endParaRPr lang="nb-NO" dirty="0"/>
          </a:p>
        </p:txBody>
      </p:sp>
      <p:sp>
        <p:nvSpPr>
          <p:cNvPr id="10" name="Rectangle 2"/>
          <p:cNvSpPr>
            <a:spLocks noGrp="1" noChangeArrowheads="1"/>
          </p:cNvSpPr>
          <p:nvPr>
            <p:ph type="title"/>
          </p:nvPr>
        </p:nvSpPr>
        <p:spPr bwMode="auto">
          <a:xfrm>
            <a:off x="378619" y="190500"/>
            <a:ext cx="8386763" cy="108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nb-NO" dirty="0"/>
              <a:t>Klikk for å redigere tittelstil</a:t>
            </a:r>
          </a:p>
        </p:txBody>
      </p:sp>
      <p:pic>
        <p:nvPicPr>
          <p:cNvPr id="11" name="Bild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0304" y="6431900"/>
            <a:ext cx="451944" cy="285629"/>
          </a:xfrm>
          <a:prstGeom prst="rect">
            <a:avLst/>
          </a:prstGeom>
        </p:spPr>
      </p:pic>
    </p:spTree>
    <p:extLst>
      <p:ext uri="{BB962C8B-B14F-4D97-AF65-F5344CB8AC3E}">
        <p14:creationId xmlns:p14="http://schemas.microsoft.com/office/powerpoint/2010/main" val="2800484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2" r:id="rId5"/>
    <p:sldLayoutId id="2147483654" r:id="rId6"/>
    <p:sldLayoutId id="2147483656" r:id="rId7"/>
    <p:sldLayoutId id="2147483655" r:id="rId8"/>
    <p:sldLayoutId id="2147483653" r:id="rId9"/>
  </p:sldLayoutIdLst>
  <p:hf sldNum="0" hdr="0" ftr="0"/>
  <p:txStyles>
    <p:titleStyle>
      <a:lvl1pPr algn="l" defTabSz="914400" rtl="0" eaLnBrk="1" latinLnBrk="0" hangingPunct="1">
        <a:spcBef>
          <a:spcPct val="0"/>
        </a:spcBef>
        <a:buNone/>
        <a:defRPr sz="3200" kern="1200">
          <a:solidFill>
            <a:srgbClr val="C3000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2400" kern="1200">
          <a:solidFill>
            <a:srgbClr val="3E383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3E383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rgbClr val="3E383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rgbClr val="3E383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rgbClr val="3E383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ylo-rouge-et-crayon-gris.fr/outils-pour-l-enseignant-1/travailler-en-ateliers-en-cycle-3/"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pxhere.com/no/photo/128331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hyperlink" Target="http://azharreflections.wordpress.com/category/coursera/"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rozsaunu.ro/2012/04/lista-carti-calatoare-campanie-editura-all.html" TargetMode="External"/><Relationship Id="rId1" Type="http://schemas.openxmlformats.org/officeDocument/2006/relationships/slideLayout" Target="../slideLayouts/slideLayout3.xml"/><Relationship Id="rId5" Type="http://schemas.openxmlformats.org/officeDocument/2006/relationships/hyperlink" Target="http://www.new-educ.com/outils-google-pour-les-enseignants" TargetMode="Externa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0"/>
          </p:nvPr>
        </p:nvSpPr>
        <p:spPr/>
        <p:txBody>
          <a:bodyPr/>
          <a:lstStyle/>
          <a:p>
            <a:r>
              <a:rPr lang="nb-NO" dirty="0"/>
              <a:t>25.02.2019</a:t>
            </a:r>
          </a:p>
          <a:p>
            <a:r>
              <a:rPr lang="nb-NO" dirty="0"/>
              <a:t>Marit Bøe Olsborg og Kari Volden</a:t>
            </a:r>
          </a:p>
        </p:txBody>
      </p:sp>
      <p:sp>
        <p:nvSpPr>
          <p:cNvPr id="3" name="Tittel 2"/>
          <p:cNvSpPr>
            <a:spLocks noGrp="1"/>
          </p:cNvSpPr>
          <p:nvPr>
            <p:ph type="ctrTitle"/>
          </p:nvPr>
        </p:nvSpPr>
        <p:spPr>
          <a:xfrm>
            <a:off x="515937" y="2796010"/>
            <a:ext cx="6230137" cy="632990"/>
          </a:xfrm>
        </p:spPr>
        <p:txBody>
          <a:bodyPr>
            <a:normAutofit fontScale="90000"/>
          </a:bodyPr>
          <a:lstStyle/>
          <a:p>
            <a:r>
              <a:rPr lang="nb-NO" dirty="0"/>
              <a:t>JobbResept1</a:t>
            </a:r>
            <a:br>
              <a:rPr lang="nb-NO" dirty="0"/>
            </a:br>
            <a:r>
              <a:rPr lang="nb-NO" sz="2200" dirty="0"/>
              <a:t>Et samarbeid mellom NAV og </a:t>
            </a:r>
            <a:r>
              <a:rPr lang="nb-NO" sz="2200" dirty="0" err="1"/>
              <a:t>St.Olavs</a:t>
            </a:r>
            <a:r>
              <a:rPr lang="nb-NO" sz="2200" dirty="0"/>
              <a:t> Hospital</a:t>
            </a:r>
          </a:p>
        </p:txBody>
      </p:sp>
      <p:sp>
        <p:nvSpPr>
          <p:cNvPr id="4" name="Plassholder for bilde 3"/>
          <p:cNvSpPr>
            <a:spLocks noGrp="1"/>
          </p:cNvSpPr>
          <p:nvPr>
            <p:ph type="pic" sz="quarter" idx="11"/>
          </p:nvPr>
        </p:nvSpPr>
        <p:spPr/>
      </p:sp>
      <p:sp>
        <p:nvSpPr>
          <p:cNvPr id="5" name="Plassholder for tekst 4"/>
          <p:cNvSpPr>
            <a:spLocks noGrp="1"/>
          </p:cNvSpPr>
          <p:nvPr>
            <p:ph type="body" sz="quarter" idx="12"/>
          </p:nvPr>
        </p:nvSpPr>
        <p:spPr/>
        <p:txBody>
          <a:bodyPr/>
          <a:lstStyle/>
          <a:p>
            <a:r>
              <a:rPr lang="nb-NO" dirty="0"/>
              <a:t>NAV Rådgivningstjeneste Trøndelag </a:t>
            </a:r>
          </a:p>
        </p:txBody>
      </p:sp>
    </p:spTree>
    <p:extLst>
      <p:ext uri="{BB962C8B-B14F-4D97-AF65-F5344CB8AC3E}">
        <p14:creationId xmlns:p14="http://schemas.microsoft.com/office/powerpoint/2010/main" val="1914613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29324BF-477F-4E88-9A05-73D721604B01}"/>
              </a:ext>
            </a:extLst>
          </p:cNvPr>
          <p:cNvSpPr>
            <a:spLocks noGrp="1"/>
          </p:cNvSpPr>
          <p:nvPr>
            <p:ph idx="1"/>
          </p:nvPr>
        </p:nvSpPr>
        <p:spPr/>
        <p:txBody>
          <a:bodyPr/>
          <a:lstStyle/>
          <a:p>
            <a:pPr lvl="1">
              <a:buFont typeface="Arial" panose="020B0604020202020204" pitchFamily="34" charset="0"/>
              <a:buChar char="•"/>
            </a:pPr>
            <a:endParaRPr lang="nb-NO" dirty="0"/>
          </a:p>
          <a:p>
            <a:pPr marL="285750" indent="-285750"/>
            <a:r>
              <a:rPr lang="nb-NO" dirty="0"/>
              <a:t>IPS- koordinator og Metodeveileder ansatt i NAV </a:t>
            </a:r>
          </a:p>
          <a:p>
            <a:pPr marL="285750" indent="-285750"/>
            <a:endParaRPr lang="nb-NO" dirty="0"/>
          </a:p>
          <a:p>
            <a:pPr marL="285750" indent="-285750"/>
            <a:r>
              <a:rPr lang="nb-NO" dirty="0"/>
              <a:t>Jobbspesialistene finansiert av NAV, fra </a:t>
            </a:r>
            <a:r>
              <a:rPr lang="nb-NO" i="1" u="sng" dirty="0"/>
              <a:t>tiltaksbudsjettet</a:t>
            </a:r>
          </a:p>
          <a:p>
            <a:pPr marL="685800" lvl="1"/>
            <a:r>
              <a:rPr lang="nb-NO" dirty="0"/>
              <a:t>kjøpt som «Oppfølgingstiltak» -  leverandør er Fretex (med Stavne som underleverandør)</a:t>
            </a:r>
          </a:p>
          <a:p>
            <a:pPr marL="685800" lvl="1"/>
            <a:r>
              <a:rPr lang="nb-NO" dirty="0"/>
              <a:t>4 års kontrakter</a:t>
            </a:r>
          </a:p>
          <a:p>
            <a:r>
              <a:rPr lang="nb-NO" dirty="0" err="1"/>
              <a:t>St.Olav</a:t>
            </a:r>
            <a:r>
              <a:rPr lang="nb-NO" dirty="0"/>
              <a:t> - Avdelingene </a:t>
            </a:r>
          </a:p>
          <a:p>
            <a:pPr lvl="1"/>
            <a:r>
              <a:rPr lang="nb-NO" dirty="0"/>
              <a:t>Stiller kontorplasser til disposisjon </a:t>
            </a:r>
          </a:p>
          <a:p>
            <a:pPr lvl="1"/>
            <a:r>
              <a:rPr lang="nb-NO" dirty="0"/>
              <a:t>Legger til rette for integrerte tjenester</a:t>
            </a:r>
          </a:p>
          <a:p>
            <a:pPr marL="685800" lvl="1"/>
            <a:endParaRPr lang="nb-NO" dirty="0"/>
          </a:p>
          <a:p>
            <a:endParaRPr lang="nb-NO" dirty="0"/>
          </a:p>
        </p:txBody>
      </p:sp>
      <p:sp>
        <p:nvSpPr>
          <p:cNvPr id="3" name="Tittel 2">
            <a:extLst>
              <a:ext uri="{FF2B5EF4-FFF2-40B4-BE49-F238E27FC236}">
                <a16:creationId xmlns:a16="http://schemas.microsoft.com/office/drawing/2014/main" id="{71F2929D-037B-4395-96CD-8E8D9BC88C54}"/>
              </a:ext>
            </a:extLst>
          </p:cNvPr>
          <p:cNvSpPr>
            <a:spLocks noGrp="1"/>
          </p:cNvSpPr>
          <p:nvPr>
            <p:ph type="title"/>
          </p:nvPr>
        </p:nvSpPr>
        <p:spPr/>
        <p:txBody>
          <a:bodyPr/>
          <a:lstStyle/>
          <a:p>
            <a:r>
              <a:rPr lang="nb-NO" dirty="0"/>
              <a:t>Finansiering</a:t>
            </a:r>
          </a:p>
        </p:txBody>
      </p:sp>
    </p:spTree>
    <p:extLst>
      <p:ext uri="{BB962C8B-B14F-4D97-AF65-F5344CB8AC3E}">
        <p14:creationId xmlns:p14="http://schemas.microsoft.com/office/powerpoint/2010/main" val="264186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698DE807-80AE-4A43-9437-3E6E45CF3977}"/>
              </a:ext>
            </a:extLst>
          </p:cNvPr>
          <p:cNvGraphicFramePr>
            <a:graphicFrameLocks noGrp="1"/>
          </p:cNvGraphicFramePr>
          <p:nvPr>
            <p:ph idx="1"/>
            <p:extLst>
              <p:ext uri="{D42A27DB-BD31-4B8C-83A1-F6EECF244321}">
                <p14:modId xmlns:p14="http://schemas.microsoft.com/office/powerpoint/2010/main" val="655700053"/>
              </p:ext>
            </p:extLst>
          </p:nvPr>
        </p:nvGraphicFramePr>
        <p:xfrm>
          <a:off x="937997" y="620688"/>
          <a:ext cx="7154445" cy="5802790"/>
        </p:xfrm>
        <a:graphic>
          <a:graphicData uri="http://schemas.openxmlformats.org/drawingml/2006/table">
            <a:tbl>
              <a:tblPr firstRow="1" firstCol="1" bandRow="1">
                <a:tableStyleId>{5C22544A-7EE6-4342-B048-85BDC9FD1C3A}</a:tableStyleId>
              </a:tblPr>
              <a:tblGrid>
                <a:gridCol w="933187">
                  <a:extLst>
                    <a:ext uri="{9D8B030D-6E8A-4147-A177-3AD203B41FA5}">
                      <a16:colId xmlns:a16="http://schemas.microsoft.com/office/drawing/2014/main" val="1904034664"/>
                    </a:ext>
                  </a:extLst>
                </a:gridCol>
                <a:gridCol w="684338">
                  <a:extLst>
                    <a:ext uri="{9D8B030D-6E8A-4147-A177-3AD203B41FA5}">
                      <a16:colId xmlns:a16="http://schemas.microsoft.com/office/drawing/2014/main" val="926872139"/>
                    </a:ext>
                  </a:extLst>
                </a:gridCol>
                <a:gridCol w="808763">
                  <a:extLst>
                    <a:ext uri="{9D8B030D-6E8A-4147-A177-3AD203B41FA5}">
                      <a16:colId xmlns:a16="http://schemas.microsoft.com/office/drawing/2014/main" val="3434408151"/>
                    </a:ext>
                  </a:extLst>
                </a:gridCol>
                <a:gridCol w="746552">
                  <a:extLst>
                    <a:ext uri="{9D8B030D-6E8A-4147-A177-3AD203B41FA5}">
                      <a16:colId xmlns:a16="http://schemas.microsoft.com/office/drawing/2014/main" val="210851387"/>
                    </a:ext>
                  </a:extLst>
                </a:gridCol>
                <a:gridCol w="684338">
                  <a:extLst>
                    <a:ext uri="{9D8B030D-6E8A-4147-A177-3AD203B41FA5}">
                      <a16:colId xmlns:a16="http://schemas.microsoft.com/office/drawing/2014/main" val="827279695"/>
                    </a:ext>
                  </a:extLst>
                </a:gridCol>
                <a:gridCol w="684338">
                  <a:extLst>
                    <a:ext uri="{9D8B030D-6E8A-4147-A177-3AD203B41FA5}">
                      <a16:colId xmlns:a16="http://schemas.microsoft.com/office/drawing/2014/main" val="1520066702"/>
                    </a:ext>
                  </a:extLst>
                </a:gridCol>
                <a:gridCol w="622125">
                  <a:extLst>
                    <a:ext uri="{9D8B030D-6E8A-4147-A177-3AD203B41FA5}">
                      <a16:colId xmlns:a16="http://schemas.microsoft.com/office/drawing/2014/main" val="3403246799"/>
                    </a:ext>
                  </a:extLst>
                </a:gridCol>
                <a:gridCol w="701306">
                  <a:extLst>
                    <a:ext uri="{9D8B030D-6E8A-4147-A177-3AD203B41FA5}">
                      <a16:colId xmlns:a16="http://schemas.microsoft.com/office/drawing/2014/main" val="2081417438"/>
                    </a:ext>
                  </a:extLst>
                </a:gridCol>
                <a:gridCol w="644749">
                  <a:extLst>
                    <a:ext uri="{9D8B030D-6E8A-4147-A177-3AD203B41FA5}">
                      <a16:colId xmlns:a16="http://schemas.microsoft.com/office/drawing/2014/main" val="2283287367"/>
                    </a:ext>
                  </a:extLst>
                </a:gridCol>
                <a:gridCol w="644749">
                  <a:extLst>
                    <a:ext uri="{9D8B030D-6E8A-4147-A177-3AD203B41FA5}">
                      <a16:colId xmlns:a16="http://schemas.microsoft.com/office/drawing/2014/main" val="1317560110"/>
                    </a:ext>
                  </a:extLst>
                </a:gridCol>
              </a:tblGrid>
              <a:tr h="136298">
                <a:tc gridSpan="10">
                  <a:txBody>
                    <a:bodyPr/>
                    <a:lstStyle/>
                    <a:p>
                      <a:pPr>
                        <a:lnSpc>
                          <a:spcPct val="107000"/>
                        </a:lnSpc>
                        <a:spcAft>
                          <a:spcPts val="0"/>
                        </a:spcAft>
                      </a:pPr>
                      <a:endParaRPr lang="nb-NO"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12700" cap="flat" cmpd="sng" algn="ctr">
                      <a:solidFill>
                        <a:schemeClr val="tx1"/>
                      </a:solidFill>
                      <a:prstDash val="solid"/>
                      <a:round/>
                      <a:headEnd type="none" w="med" len="med"/>
                      <a:tailEnd type="none" w="med" len="med"/>
                    </a:lnB>
                    <a:solidFill>
                      <a:schemeClr val="bg1"/>
                    </a:solidFill>
                  </a:tcPr>
                </a:tc>
                <a:tc hMerge="1">
                  <a:txBody>
                    <a:bodyPr/>
                    <a:lstStyle/>
                    <a:p>
                      <a:endParaRPr lang="nb-NO"/>
                    </a:p>
                  </a:txBody>
                  <a:tcPr/>
                </a:tc>
                <a:tc hMerge="1">
                  <a:txBody>
                    <a:bodyPr/>
                    <a:lstStyle/>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hMerge="1">
                  <a:txBody>
                    <a:bodyPr/>
                    <a:lstStyle/>
                    <a:p>
                      <a:endParaRPr lang="nb-NO"/>
                    </a:p>
                  </a:txBody>
                  <a:tcPr/>
                </a:tc>
                <a:tc hMerge="1">
                  <a:txBody>
                    <a:bodyPr/>
                    <a:lstStyle/>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hMerge="1">
                  <a:txBody>
                    <a:bodyPr/>
                    <a:lstStyle/>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hMerge="1">
                  <a:txBody>
                    <a:bodyPr/>
                    <a:lstStyle/>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hMerge="1">
                  <a:txBody>
                    <a:bodyPr/>
                    <a:lstStyle/>
                    <a:p>
                      <a:endParaRPr lang="nb-NO"/>
                    </a:p>
                  </a:txBody>
                  <a:tcPr/>
                </a:tc>
                <a:tc hMerge="1">
                  <a:txBody>
                    <a:bodyPr/>
                    <a:lstStyle/>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hMerge="1">
                  <a:txBody>
                    <a:bodyPr/>
                    <a:lstStyle/>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255771550"/>
                  </a:ext>
                </a:extLst>
              </a:tr>
              <a:tr h="313750">
                <a:tc gridSpan="2">
                  <a:txBody>
                    <a:bodyPr/>
                    <a:lstStyle/>
                    <a:p>
                      <a:pPr>
                        <a:lnSpc>
                          <a:spcPct val="107000"/>
                        </a:lnSpc>
                        <a:spcAft>
                          <a:spcPts val="0"/>
                        </a:spcAft>
                      </a:pPr>
                      <a:r>
                        <a:rPr lang="nb-NO" sz="9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Metodeveileder</a:t>
                      </a:r>
                    </a:p>
                    <a:p>
                      <a:pPr>
                        <a:lnSpc>
                          <a:spcPct val="107000"/>
                        </a:lnSpc>
                        <a:spcAft>
                          <a:spcPts val="0"/>
                        </a:spcAft>
                      </a:pPr>
                      <a:r>
                        <a:rPr lang="nb-NO" sz="9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Kari Volden, </a:t>
                      </a:r>
                      <a:r>
                        <a:rPr lang="nb-NO" sz="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922 34 464 </a:t>
                      </a:r>
                    </a:p>
                  </a:txBody>
                  <a:tcPr marL="51435" marR="5143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00000"/>
                    </a:solidFill>
                  </a:tcPr>
                </a:tc>
                <a:tc hMerge="1">
                  <a:txBody>
                    <a:bodyPr/>
                    <a:lstStyle/>
                    <a:p>
                      <a:endParaRPr lang="nb-NO"/>
                    </a:p>
                  </a:txBody>
                  <a:tcPr/>
                </a:tc>
                <a:tc grid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9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Metodeveileder</a:t>
                      </a:r>
                    </a:p>
                    <a:p>
                      <a:pPr>
                        <a:lnSpc>
                          <a:spcPct val="107000"/>
                        </a:lnSpc>
                        <a:spcAft>
                          <a:spcPts val="0"/>
                        </a:spcAft>
                      </a:pPr>
                      <a:r>
                        <a:rPr lang="nb-NO"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Bente Melås , </a:t>
                      </a: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488 94 618</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nb-NO"/>
                    </a:p>
                  </a:txBody>
                  <a:tcPr/>
                </a:tc>
                <a:tc gridSpan="6">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9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Metodeveileder</a:t>
                      </a:r>
                    </a:p>
                    <a:p>
                      <a:pPr>
                        <a:lnSpc>
                          <a:spcPct val="107000"/>
                        </a:lnSpc>
                        <a:spcAft>
                          <a:spcPts val="0"/>
                        </a:spcAft>
                      </a:pPr>
                      <a:r>
                        <a:rPr lang="nb-NO"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Alida Ramsø, </a:t>
                      </a:r>
                      <a:r>
                        <a:rPr lang="nb-NO"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932 54 276</a:t>
                      </a: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hMerge="1">
                  <a:txBody>
                    <a:bodyPr/>
                    <a:lstStyle/>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tx2">
                        <a:lumMod val="40000"/>
                        <a:lumOff val="60000"/>
                      </a:schemeClr>
                    </a:solidFill>
                  </a:tcPr>
                </a:tc>
                <a:tc hMerge="1">
                  <a:txBody>
                    <a:bodyPr/>
                    <a:lstStyle/>
                    <a:p>
                      <a:endParaRPr lang="nb-NO"/>
                    </a:p>
                  </a:txBody>
                  <a:tcPr/>
                </a:tc>
                <a:tc hMerge="1">
                  <a:txBody>
                    <a:bodyPr/>
                    <a:lstStyle/>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hMerge="1">
                  <a:txBody>
                    <a:bodyPr/>
                    <a:lstStyle/>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2670396970"/>
                  </a:ext>
                </a:extLst>
              </a:tr>
              <a:tr h="562473">
                <a:tc gridSpan="2">
                  <a:txBody>
                    <a:bodyPr/>
                    <a:lstStyle/>
                    <a:p>
                      <a:pPr>
                        <a:lnSpc>
                          <a:spcPct val="107000"/>
                        </a:lnSpc>
                        <a:spcAft>
                          <a:spcPts val="0"/>
                        </a:spcAft>
                      </a:pPr>
                      <a:r>
                        <a:rPr lang="nb-NO" sz="1100" b="1" dirty="0">
                          <a:solidFill>
                            <a:schemeClr val="tx1"/>
                          </a:solidFill>
                          <a:effectLst/>
                        </a:rPr>
                        <a:t>Tiller DPS</a:t>
                      </a:r>
                    </a:p>
                    <a:p>
                      <a:pPr rtl="0"/>
                      <a:r>
                        <a:rPr lang="nb-NO" sz="800" b="0" i="0" u="none" strike="noStrike" kern="1200" baseline="0" dirty="0">
                          <a:solidFill>
                            <a:schemeClr val="lt1"/>
                          </a:solidFill>
                          <a:latin typeface="+mn-lt"/>
                          <a:ea typeface="+mn-ea"/>
                          <a:cs typeface="+mn-cs"/>
                        </a:rPr>
                        <a:t>Anne-Lise Løvaas</a:t>
                      </a:r>
                    </a:p>
                    <a:p>
                      <a:pPr rtl="0"/>
                      <a:r>
                        <a:rPr lang="nb-NO" sz="800" b="0" i="0" u="none" strike="noStrike" kern="1200" baseline="0" dirty="0">
                          <a:solidFill>
                            <a:schemeClr val="lt1"/>
                          </a:solidFill>
                          <a:latin typeface="+mn-lt"/>
                          <a:ea typeface="+mn-ea"/>
                          <a:cs typeface="+mn-cs"/>
                        </a:rPr>
                        <a:t>Avdelingssjef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nb-NO"/>
                    </a:p>
                  </a:txBody>
                  <a:tcPr/>
                </a:tc>
                <a:tc gridSpan="2">
                  <a:txBody>
                    <a:bodyPr/>
                    <a:lstStyle/>
                    <a:p>
                      <a:pPr>
                        <a:lnSpc>
                          <a:spcPct val="107000"/>
                        </a:lnSpc>
                        <a:spcAft>
                          <a:spcPts val="0"/>
                        </a:spcAft>
                      </a:pPr>
                      <a:r>
                        <a:rPr lang="nb-NO" sz="1100" b="1" dirty="0">
                          <a:solidFill>
                            <a:schemeClr val="tx1"/>
                          </a:solidFill>
                          <a:effectLst/>
                        </a:rPr>
                        <a:t>Nidaros DPS</a:t>
                      </a:r>
                    </a:p>
                    <a:p>
                      <a:pPr rtl="0"/>
                      <a:r>
                        <a:rPr lang="nb-NO" sz="800" b="0" i="0" u="none" strike="noStrike" kern="1200" baseline="0" dirty="0">
                          <a:solidFill>
                            <a:schemeClr val="bg1"/>
                          </a:solidFill>
                          <a:latin typeface="+mn-lt"/>
                          <a:ea typeface="+mn-ea"/>
                          <a:cs typeface="+mn-cs"/>
                        </a:rPr>
                        <a:t>Odd Gunnar Ellingsen</a:t>
                      </a:r>
                    </a:p>
                    <a:p>
                      <a:pPr rtl="0"/>
                      <a:r>
                        <a:rPr lang="nb-NO" sz="800" b="0" i="0" u="none" strike="noStrike" kern="1200" baseline="0" dirty="0">
                          <a:solidFill>
                            <a:schemeClr val="bg1"/>
                          </a:solidFill>
                          <a:latin typeface="+mn-lt"/>
                          <a:ea typeface="+mn-ea"/>
                          <a:cs typeface="+mn-cs"/>
                        </a:rPr>
                        <a:t>Avdelingssjef </a:t>
                      </a:r>
                      <a:endParaRPr lang="nb-NO" sz="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nb-NO"/>
                    </a:p>
                  </a:txBody>
                  <a:tcPr/>
                </a:tc>
                <a:tc gridSpan="2">
                  <a:txBody>
                    <a:bodyPr/>
                    <a:lstStyle/>
                    <a:p>
                      <a:pPr>
                        <a:lnSpc>
                          <a:spcPct val="107000"/>
                        </a:lnSpc>
                        <a:spcAft>
                          <a:spcPts val="0"/>
                        </a:spcAft>
                      </a:pPr>
                      <a:r>
                        <a:rPr lang="nb-NO" sz="900" b="1" dirty="0">
                          <a:solidFill>
                            <a:schemeClr val="tx1"/>
                          </a:solidFill>
                          <a:effectLst/>
                        </a:rPr>
                        <a:t>PUT</a:t>
                      </a:r>
                      <a:endParaRPr lang="nb-NO" sz="800" b="1" dirty="0">
                        <a:solidFill>
                          <a:schemeClr val="tx1"/>
                        </a:solidFill>
                        <a:effectLst/>
                      </a:endParaRPr>
                    </a:p>
                    <a:p>
                      <a:pPr rtl="0"/>
                      <a:r>
                        <a:rPr lang="nb-NO" sz="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Nidaros DPS/ S2 </a:t>
                      </a:r>
                    </a:p>
                    <a:p>
                      <a:pPr rtl="0"/>
                      <a:r>
                        <a:rPr lang="nb-NO" sz="8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Nina Burkeland </a:t>
                      </a:r>
                      <a:endParaRPr lang="nb-NO"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nSpc>
                          <a:spcPct val="107000"/>
                        </a:lnSpc>
                        <a:spcAft>
                          <a:spcPts val="0"/>
                        </a:spcAft>
                      </a:pP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gridSpan="2">
                  <a:txBody>
                    <a:bodyPr/>
                    <a:lstStyle/>
                    <a:p>
                      <a:pPr>
                        <a:lnSpc>
                          <a:spcPct val="107000"/>
                        </a:lnSpc>
                        <a:spcAft>
                          <a:spcPts val="0"/>
                        </a:spcAft>
                      </a:pPr>
                      <a:r>
                        <a:rPr lang="nb-NO" sz="1000" b="1" dirty="0">
                          <a:solidFill>
                            <a:schemeClr val="tx1"/>
                          </a:solidFill>
                          <a:effectLst/>
                        </a:rPr>
                        <a:t>Rusklinikken</a:t>
                      </a:r>
                    </a:p>
                    <a:p>
                      <a:pPr rtl="0"/>
                      <a:r>
                        <a:rPr lang="nb-NO" sz="800" b="0" i="0" u="none" strike="noStrike" kern="1200" baseline="0" dirty="0">
                          <a:solidFill>
                            <a:schemeClr val="bg1"/>
                          </a:solidFill>
                          <a:latin typeface="+mn-lt"/>
                          <a:ea typeface="+mn-ea"/>
                          <a:cs typeface="+mn-cs"/>
                        </a:rPr>
                        <a:t>Unni Korshavn</a:t>
                      </a:r>
                    </a:p>
                    <a:p>
                      <a:pPr rtl="0"/>
                      <a:r>
                        <a:rPr lang="nb-NO" sz="800" b="0" i="0" u="none" strike="noStrike" kern="1200" baseline="0" dirty="0">
                          <a:solidFill>
                            <a:schemeClr val="bg1"/>
                          </a:solidFill>
                          <a:latin typeface="+mn-lt"/>
                          <a:ea typeface="+mn-ea"/>
                          <a:cs typeface="+mn-cs"/>
                        </a:rPr>
                        <a:t>avdelingssjef</a:t>
                      </a:r>
                      <a:endParaRPr lang="nb-NO"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rtl="0"/>
                      <a:endParaRPr lang="nb-NO" sz="1100" b="0" i="0" u="none" strike="noStrike" kern="1200" baseline="0" dirty="0">
                        <a:solidFill>
                          <a:schemeClr val="bg1"/>
                        </a:solidFill>
                        <a:latin typeface="+mn-lt"/>
                        <a:ea typeface="+mn-ea"/>
                        <a:cs typeface="+mn-cs"/>
                      </a:endParaRPr>
                    </a:p>
                  </a:txBody>
                  <a:tcPr marL="68580" marR="68580" marT="0" marB="0">
                    <a:lnB w="12700" cap="flat" cmpd="sng" algn="ctr">
                      <a:solidFill>
                        <a:schemeClr val="tx1"/>
                      </a:solidFill>
                      <a:prstDash val="solid"/>
                      <a:round/>
                      <a:headEnd type="none" w="med" len="med"/>
                      <a:tailEnd type="none" w="med" len="med"/>
                    </a:lnB>
                    <a:solidFill>
                      <a:schemeClr val="accent3">
                        <a:lumMod val="50000"/>
                      </a:schemeClr>
                    </a:solidFill>
                  </a:tcPr>
                </a:tc>
                <a:tc gridSpan="2">
                  <a:txBody>
                    <a:bodyPr/>
                    <a:lstStyle/>
                    <a:p>
                      <a:pPr>
                        <a:lnSpc>
                          <a:spcPct val="107000"/>
                        </a:lnSpc>
                        <a:spcAft>
                          <a:spcPts val="0"/>
                        </a:spcAft>
                      </a:pPr>
                      <a:r>
                        <a:rPr lang="nb-NO" sz="1100" b="1" dirty="0">
                          <a:solidFill>
                            <a:srgbClr val="FFFF00"/>
                          </a:solidFill>
                          <a:effectLst/>
                        </a:rPr>
                        <a:t>Smertesenteret</a:t>
                      </a:r>
                    </a:p>
                    <a:p>
                      <a:pPr rtl="0"/>
                      <a:r>
                        <a:rPr lang="nb-NO" sz="700" b="0" i="0" u="none" strike="noStrike" kern="1200" baseline="0" dirty="0">
                          <a:solidFill>
                            <a:schemeClr val="tx1"/>
                          </a:solidFill>
                          <a:latin typeface="+mn-lt"/>
                          <a:ea typeface="+mn-ea"/>
                          <a:cs typeface="+mn-cs"/>
                        </a:rPr>
                        <a:t>Avdeling for smerte og sammensatte lidelser  </a:t>
                      </a:r>
                    </a:p>
                    <a:p>
                      <a:pPr rtl="0"/>
                      <a:r>
                        <a:rPr lang="nb-NO" sz="800" b="0" i="0" u="none" strike="noStrike" kern="1200" baseline="0" dirty="0">
                          <a:solidFill>
                            <a:schemeClr val="tx1"/>
                          </a:solidFill>
                          <a:latin typeface="+mn-lt"/>
                          <a:ea typeface="+mn-ea"/>
                          <a:cs typeface="+mn-cs"/>
                        </a:rPr>
                        <a:t>Petter Borchgrevink</a:t>
                      </a:r>
                      <a:endParaRPr lang="nb-NO"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nSpc>
                          <a:spcPct val="107000"/>
                        </a:lnSpc>
                        <a:spcAft>
                          <a:spcPts val="0"/>
                        </a:spcAft>
                      </a:pPr>
                      <a:endParaRPr lang="nb-NO"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528678004"/>
                  </a:ext>
                </a:extLst>
              </a:tr>
              <a:tr h="702380">
                <a:tc>
                  <a:txBody>
                    <a:bodyPr/>
                    <a:lstStyle/>
                    <a:p>
                      <a:pPr>
                        <a:lnSpc>
                          <a:spcPct val="107000"/>
                        </a:lnSpc>
                        <a:spcAft>
                          <a:spcPts val="0"/>
                        </a:spcAft>
                      </a:pPr>
                      <a:r>
                        <a:rPr lang="nb-NO" sz="800" b="0" dirty="0">
                          <a:solidFill>
                            <a:schemeClr val="tx1"/>
                          </a:solidFill>
                          <a:effectLst/>
                          <a:latin typeface="+mn-lt"/>
                        </a:rPr>
                        <a:t>Sondre Sklett</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913 43 509</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Jobbspesialist</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nSpc>
                          <a:spcPct val="107000"/>
                        </a:lnSpc>
                        <a:spcAft>
                          <a:spcPts val="0"/>
                        </a:spcAft>
                      </a:pPr>
                      <a:r>
                        <a:rPr lang="nb-NO" sz="800" b="1" i="1" dirty="0">
                          <a:solidFill>
                            <a:schemeClr val="tx1"/>
                          </a:solidFill>
                          <a:effectLst/>
                          <a:latin typeface="+mn-lt"/>
                        </a:rPr>
                        <a:t>Unge voksne</a:t>
                      </a:r>
                    </a:p>
                    <a:p>
                      <a:pPr>
                        <a:lnSpc>
                          <a:spcPct val="107000"/>
                        </a:lnSpc>
                        <a:spcAft>
                          <a:spcPts val="0"/>
                        </a:spcAft>
                      </a:pPr>
                      <a:r>
                        <a:rPr lang="nb-NO" sz="800" b="1" i="1" dirty="0">
                          <a:solidFill>
                            <a:schemeClr val="tx1"/>
                          </a:solidFill>
                          <a:effectLst/>
                          <a:latin typeface="+mn-lt"/>
                          <a:ea typeface="Calibri" panose="020F0502020204030204" pitchFamily="34" charset="0"/>
                          <a:cs typeface="Times New Roman" panose="02020603050405020304" pitchFamily="18" charset="0"/>
                        </a:rPr>
                        <a:t>Poliklinikk</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Renate  Holm Gundersen</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600" b="0" dirty="0">
                          <a:solidFill>
                            <a:schemeClr val="tx1"/>
                          </a:solidFill>
                          <a:effectLst/>
                          <a:latin typeface="+mn-lt"/>
                          <a:ea typeface="Calibri" panose="020F0502020204030204" pitchFamily="34" charset="0"/>
                          <a:cs typeface="Times New Roman" panose="02020603050405020304" pitchFamily="18" charset="0"/>
                        </a:rPr>
                        <a:t>Seksjonsleder</a:t>
                      </a:r>
                    </a:p>
                    <a:p>
                      <a:pPr>
                        <a:lnSpc>
                          <a:spcPct val="107000"/>
                        </a:lnSpc>
                        <a:spcAft>
                          <a:spcPts val="0"/>
                        </a:spcAft>
                      </a:pPr>
                      <a:endParaRPr lang="nb-NO" sz="7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nb-NO" sz="800" b="0" dirty="0" err="1">
                          <a:solidFill>
                            <a:schemeClr val="tx1"/>
                          </a:solidFill>
                          <a:effectLst/>
                          <a:latin typeface="+mn-lt"/>
                        </a:rPr>
                        <a:t>Tajma</a:t>
                      </a:r>
                      <a:r>
                        <a:rPr lang="nb-NO" sz="800" b="0" dirty="0">
                          <a:solidFill>
                            <a:schemeClr val="tx1"/>
                          </a:solidFill>
                          <a:effectLst/>
                          <a:latin typeface="+mn-lt"/>
                        </a:rPr>
                        <a:t> </a:t>
                      </a:r>
                      <a:r>
                        <a:rPr lang="nb-NO" sz="800" b="0" dirty="0" err="1">
                          <a:solidFill>
                            <a:schemeClr val="tx1"/>
                          </a:solidFill>
                          <a:effectLst/>
                          <a:latin typeface="+mn-lt"/>
                        </a:rPr>
                        <a:t>Delic</a:t>
                      </a:r>
                      <a:r>
                        <a:rPr lang="nb-NO" sz="800" b="0" dirty="0">
                          <a:solidFill>
                            <a:schemeClr val="tx1"/>
                          </a:solidFill>
                          <a:effectLst/>
                          <a:latin typeface="+mn-lt"/>
                        </a:rPr>
                        <a:t>-Berge</a:t>
                      </a:r>
                    </a:p>
                    <a:p>
                      <a:pPr>
                        <a:lnSpc>
                          <a:spcPct val="107000"/>
                        </a:lnSpc>
                        <a:spcAft>
                          <a:spcPts val="0"/>
                        </a:spcAft>
                      </a:pPr>
                      <a:r>
                        <a:rPr lang="nb-NO" sz="800" b="0" dirty="0">
                          <a:solidFill>
                            <a:schemeClr val="tx1"/>
                          </a:solidFill>
                          <a:effectLst/>
                          <a:latin typeface="+mn-lt"/>
                        </a:rPr>
                        <a:t>980 14 843</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Jobbspesialist</a:t>
                      </a:r>
                    </a:p>
                    <a:p>
                      <a:pPr>
                        <a:lnSpc>
                          <a:spcPct val="107000"/>
                        </a:lnSpc>
                        <a:spcAft>
                          <a:spcPts val="0"/>
                        </a:spcAft>
                      </a:pPr>
                      <a:r>
                        <a:rPr lang="nb-NO" sz="800" b="0" dirty="0">
                          <a:solidFill>
                            <a:schemeClr val="tx1"/>
                          </a:solidFill>
                          <a:effectLst/>
                          <a:latin typeface="+mn-lt"/>
                        </a:rPr>
                        <a:t> </a:t>
                      </a:r>
                      <a:endParaRPr lang="nb-NO" sz="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800" b="1" i="1" dirty="0">
                          <a:solidFill>
                            <a:schemeClr val="tx1"/>
                          </a:solidFill>
                          <a:effectLst/>
                          <a:latin typeface="+mn-lt"/>
                        </a:rPr>
                        <a:t>S1 Allmenn poliklinikk </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rPr>
                        <a:t>Elin Ulleberg  </a:t>
                      </a:r>
                      <a:endParaRPr lang="nb-NO" sz="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nSpc>
                          <a:spcPct val="107000"/>
                        </a:lnSpc>
                        <a:spcAft>
                          <a:spcPts val="0"/>
                        </a:spcAft>
                      </a:pPr>
                      <a:r>
                        <a:rPr lang="nb-NO" sz="800" b="0" dirty="0">
                          <a:solidFill>
                            <a:schemeClr val="tx1"/>
                          </a:solidFill>
                          <a:effectLst/>
                          <a:latin typeface="+mn-lt"/>
                        </a:rPr>
                        <a:t>Eirin Stadsøy</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904 19 516</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Jobb-spesialist</a:t>
                      </a:r>
                    </a:p>
                    <a:p>
                      <a:pPr>
                        <a:lnSpc>
                          <a:spcPct val="107000"/>
                        </a:lnSpc>
                        <a:spcAft>
                          <a:spcPts val="0"/>
                        </a:spcAft>
                      </a:pPr>
                      <a:endParaRPr lang="nb-NO" sz="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4">
                  <a:txBody>
                    <a:bodyPr/>
                    <a:lstStyle/>
                    <a:p>
                      <a:pPr>
                        <a:lnSpc>
                          <a:spcPct val="107000"/>
                        </a:lnSpc>
                        <a:spcAft>
                          <a:spcPts val="0"/>
                        </a:spcAft>
                      </a:pPr>
                      <a:r>
                        <a:rPr lang="nb-NO" sz="800" b="1" dirty="0">
                          <a:solidFill>
                            <a:schemeClr val="tx1"/>
                          </a:solidFill>
                          <a:effectLst/>
                          <a:latin typeface="+mn-lt"/>
                          <a:ea typeface="Calibri" panose="020F0502020204030204" pitchFamily="34" charset="0"/>
                          <a:cs typeface="Times New Roman" panose="02020603050405020304" pitchFamily="18" charset="0"/>
                        </a:rPr>
                        <a:t>PUT</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Terje Jensen Skjolden</a:t>
                      </a:r>
                    </a:p>
                    <a:p>
                      <a:pPr>
                        <a:lnSpc>
                          <a:spcPct val="107000"/>
                        </a:lnSpc>
                        <a:spcAft>
                          <a:spcPts val="0"/>
                        </a:spcAft>
                      </a:pPr>
                      <a:endParaRPr lang="nb-NO" sz="800" b="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Seksjonsleder</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  </a:t>
                      </a:r>
                    </a:p>
                    <a:p>
                      <a:pPr>
                        <a:lnSpc>
                          <a:spcPct val="107000"/>
                        </a:lnSpc>
                        <a:spcAft>
                          <a:spcPts val="0"/>
                        </a:spcAft>
                      </a:pPr>
                      <a:endParaRPr lang="nb-NO" sz="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nSpc>
                          <a:spcPct val="107000"/>
                        </a:lnSpc>
                        <a:spcAft>
                          <a:spcPts val="0"/>
                        </a:spcAft>
                      </a:pPr>
                      <a:r>
                        <a:rPr lang="nb-NO" sz="800" b="0" dirty="0">
                          <a:solidFill>
                            <a:schemeClr val="tx1"/>
                          </a:solidFill>
                          <a:effectLst/>
                          <a:latin typeface="+mn-lt"/>
                        </a:rPr>
                        <a:t>Sigrid Hojem</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900 40 642</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Jobb-spesialist</a:t>
                      </a:r>
                    </a:p>
                    <a:p>
                      <a:pPr>
                        <a:lnSpc>
                          <a:spcPct val="107000"/>
                        </a:lnSpc>
                        <a:spcAft>
                          <a:spcPts val="0"/>
                        </a:spcAft>
                      </a:pPr>
                      <a:endParaRPr lang="nb-NO" sz="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3">
                  <a:txBody>
                    <a:bodyPr/>
                    <a:lstStyle/>
                    <a:p>
                      <a:pPr>
                        <a:lnSpc>
                          <a:spcPct val="107000"/>
                        </a:lnSpc>
                        <a:spcAft>
                          <a:spcPts val="0"/>
                        </a:spcAft>
                      </a:pPr>
                      <a:r>
                        <a:rPr lang="nb-NO" sz="800" b="1" dirty="0">
                          <a:solidFill>
                            <a:schemeClr val="tx1"/>
                          </a:solidFill>
                          <a:effectLst/>
                          <a:latin typeface="+mn-lt"/>
                          <a:ea typeface="Calibri" panose="020F0502020204030204" pitchFamily="34" charset="0"/>
                          <a:cs typeface="Times New Roman" panose="02020603050405020304" pitchFamily="18" charset="0"/>
                        </a:rPr>
                        <a:t>Døgn</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Lise </a:t>
                      </a:r>
                      <a:r>
                        <a:rPr lang="nb-NO" sz="800" b="0" dirty="0" err="1">
                          <a:solidFill>
                            <a:schemeClr val="tx1"/>
                          </a:solidFill>
                          <a:effectLst/>
                          <a:latin typeface="+mn-lt"/>
                          <a:ea typeface="Calibri" panose="020F0502020204030204" pitchFamily="34" charset="0"/>
                          <a:cs typeface="Times New Roman" panose="02020603050405020304" pitchFamily="18" charset="0"/>
                        </a:rPr>
                        <a:t>Kjelsli</a:t>
                      </a:r>
                      <a:endParaRPr lang="nb-NO" sz="800" b="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Seksjons-leder</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3">
                  <a:txBody>
                    <a:bodyPr/>
                    <a:lstStyle/>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Camilla </a:t>
                      </a:r>
                      <a:r>
                        <a:rPr lang="nb-NO" sz="800" b="0" dirty="0" err="1">
                          <a:solidFill>
                            <a:schemeClr val="tx1"/>
                          </a:solidFill>
                          <a:effectLst/>
                          <a:latin typeface="+mn-lt"/>
                          <a:ea typeface="Calibri" panose="020F0502020204030204" pitchFamily="34" charset="0"/>
                          <a:cs typeface="Times New Roman" panose="02020603050405020304" pitchFamily="18" charset="0"/>
                        </a:rPr>
                        <a:t>Hoskelsen</a:t>
                      </a:r>
                      <a:r>
                        <a:rPr lang="nb-NO" sz="800" b="0" dirty="0">
                          <a:solidFill>
                            <a:schemeClr val="tx1"/>
                          </a:solidFill>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916 72 931</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Jobb-spesialist</a:t>
                      </a:r>
                    </a:p>
                    <a:p>
                      <a:pPr>
                        <a:lnSpc>
                          <a:spcPct val="107000"/>
                        </a:lnSpc>
                        <a:spcAft>
                          <a:spcPts val="0"/>
                        </a:spcAft>
                      </a:pPr>
                      <a:endParaRPr lang="nb-NO" sz="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Kontakter: Astrid </a:t>
                      </a:r>
                      <a:r>
                        <a:rPr lang="nb-NO" sz="800" b="0" dirty="0" err="1">
                          <a:solidFill>
                            <a:schemeClr val="tx1"/>
                          </a:solidFill>
                          <a:effectLst/>
                          <a:latin typeface="+mn-lt"/>
                          <a:ea typeface="Calibri" panose="020F0502020204030204" pitchFamily="34" charset="0"/>
                          <a:cs typeface="Times New Roman" panose="02020603050405020304" pitchFamily="18" charset="0"/>
                        </a:rPr>
                        <a:t>Brautaseth</a:t>
                      </a:r>
                      <a:r>
                        <a:rPr lang="nb-NO" sz="800" b="0" dirty="0">
                          <a:solidFill>
                            <a:schemeClr val="tx1"/>
                          </a:solidFill>
                          <a:effectLst/>
                          <a:latin typeface="+mn-lt"/>
                          <a:ea typeface="Calibri" panose="020F0502020204030204" pitchFamily="34" charset="0"/>
                          <a:cs typeface="Times New Roman" panose="02020603050405020304" pitchFamily="18" charset="0"/>
                        </a:rPr>
                        <a:t> og Karen W Hara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29629303"/>
                  </a:ext>
                </a:extLst>
              </a:tr>
              <a:tr h="722922">
                <a:tc>
                  <a:txBody>
                    <a:bodyPr/>
                    <a:lstStyle/>
                    <a:p>
                      <a:pPr>
                        <a:lnSpc>
                          <a:spcPct val="107000"/>
                        </a:lnSpc>
                        <a:spcAft>
                          <a:spcPts val="0"/>
                        </a:spcAft>
                      </a:pPr>
                      <a:r>
                        <a:rPr lang="nb-NO" sz="800" b="0" dirty="0">
                          <a:solidFill>
                            <a:schemeClr val="tx1"/>
                          </a:solidFill>
                          <a:effectLst/>
                          <a:latin typeface="+mn-lt"/>
                        </a:rPr>
                        <a:t>Tonje Langørgen</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916 34 947</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Jobbspesialist</a:t>
                      </a:r>
                    </a:p>
                    <a:p>
                      <a:pPr>
                        <a:lnSpc>
                          <a:spcPct val="107000"/>
                        </a:lnSpc>
                        <a:spcAft>
                          <a:spcPts val="0"/>
                        </a:spcAft>
                      </a:pPr>
                      <a:endParaRPr lang="nb-NO" sz="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nb-NO"/>
                    </a:p>
                  </a:txBody>
                  <a:tcPr/>
                </a:tc>
                <a:tc>
                  <a:txBody>
                    <a:bodyPr/>
                    <a:lstStyle/>
                    <a:p>
                      <a:pPr lvl="0">
                        <a:lnSpc>
                          <a:spcPct val="107000"/>
                        </a:lnSpc>
                        <a:spcAft>
                          <a:spcPts val="0"/>
                        </a:spcAft>
                      </a:pPr>
                      <a:r>
                        <a:rPr lang="nb-NO" sz="800" b="0" i="1" dirty="0">
                          <a:solidFill>
                            <a:schemeClr val="tx1"/>
                          </a:solidFill>
                          <a:effectLst/>
                          <a:latin typeface="+mn-lt"/>
                          <a:ea typeface="+mn-ea"/>
                          <a:cs typeface="+mn-cs"/>
                        </a:rPr>
                        <a:t>Anniken </a:t>
                      </a:r>
                      <a:r>
                        <a:rPr lang="nb-NO" sz="700" b="0" i="1" dirty="0">
                          <a:solidFill>
                            <a:schemeClr val="tx1"/>
                          </a:solidFill>
                          <a:effectLst/>
                          <a:latin typeface="+mn-lt"/>
                          <a:ea typeface="+mn-ea"/>
                          <a:cs typeface="+mn-cs"/>
                        </a:rPr>
                        <a:t>Sundt –Hårstad </a:t>
                      </a:r>
                      <a:r>
                        <a:rPr lang="nb-NO" sz="800" b="0" i="1" dirty="0">
                          <a:solidFill>
                            <a:schemeClr val="tx1"/>
                          </a:solidFill>
                          <a:effectLst/>
                          <a:latin typeface="+mn-lt"/>
                          <a:ea typeface="+mn-ea"/>
                          <a:cs typeface="+mn-cs"/>
                        </a:rPr>
                        <a:t>91142111</a:t>
                      </a:r>
                    </a:p>
                    <a:p>
                      <a:pPr lvl="0">
                        <a:lnSpc>
                          <a:spcPct val="107000"/>
                        </a:lnSpc>
                        <a:spcAft>
                          <a:spcPts val="0"/>
                        </a:spcAft>
                      </a:pPr>
                      <a:r>
                        <a:rPr lang="nb-NO" sz="600" b="0" i="1" dirty="0">
                          <a:solidFill>
                            <a:schemeClr val="tx1"/>
                          </a:solidFill>
                          <a:effectLst/>
                          <a:latin typeface="+mn-lt"/>
                          <a:ea typeface="+mn-ea"/>
                          <a:cs typeface="+mn-cs"/>
                        </a:rPr>
                        <a:t>(vikar for Siv-Julie Ramsø</a:t>
                      </a:r>
                    </a:p>
                    <a:p>
                      <a:pPr lvl="0">
                        <a:lnSpc>
                          <a:spcPct val="107000"/>
                        </a:lnSpc>
                        <a:spcAft>
                          <a:spcPts val="0"/>
                        </a:spcAft>
                      </a:pPr>
                      <a:r>
                        <a:rPr lang="nb-NO" sz="600" b="0" i="1" dirty="0">
                          <a:solidFill>
                            <a:schemeClr val="tx1"/>
                          </a:solidFill>
                          <a:effectLst/>
                          <a:latin typeface="+mn-lt"/>
                          <a:ea typeface="Calibri" panose="020F0502020204030204" pitchFamily="34" charset="0"/>
                          <a:cs typeface="Times New Roman" panose="02020603050405020304" pitchFamily="18" charset="0"/>
                        </a:rPr>
                        <a:t>944 73 922)</a:t>
                      </a:r>
                      <a:endParaRPr lang="nb-NO" sz="6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nb-NO"/>
                    </a:p>
                  </a:txBody>
                  <a:tcPr/>
                </a:tc>
                <a:tc vMerge="1">
                  <a:txBody>
                    <a:bodyPr/>
                    <a:lstStyle/>
                    <a:p>
                      <a:endParaRPr lang="nb-NO"/>
                    </a:p>
                  </a:txBody>
                  <a:tcPr/>
                </a:tc>
                <a:tc vMerge="1">
                  <a:txBody>
                    <a:bodyPr/>
                    <a:lstStyle/>
                    <a:p>
                      <a:endParaRPr lang="nb-NO"/>
                    </a:p>
                  </a:txBody>
                  <a:tcPr/>
                </a:tc>
                <a:tc vMerge="1">
                  <a:txBody>
                    <a:bodyPr/>
                    <a:lstStyle/>
                    <a:p>
                      <a:endParaRPr lang="nb-NO"/>
                    </a:p>
                  </a:txBody>
                  <a:tcPr/>
                </a:tc>
                <a:tc vMerge="1">
                  <a:txBody>
                    <a:bodyPr/>
                    <a:lstStyle/>
                    <a:p>
                      <a:endParaRPr lang="nb-NO"/>
                    </a:p>
                  </a:txBody>
                  <a:tcPr/>
                </a:tc>
                <a:tc vMerge="1">
                  <a:txBody>
                    <a:bodyPr/>
                    <a:lstStyle/>
                    <a:p>
                      <a:endParaRPr lang="nb-NO"/>
                    </a:p>
                  </a:txBody>
                  <a:tcPr/>
                </a:tc>
                <a:tc vMerge="1">
                  <a:txBody>
                    <a:bodyPr/>
                    <a:lstStyle/>
                    <a:p>
                      <a:endParaRPr lang="nb-NO"/>
                    </a:p>
                  </a:txBody>
                  <a:tcPr/>
                </a:tc>
                <a:extLst>
                  <a:ext uri="{0D108BD9-81ED-4DB2-BD59-A6C34878D82A}">
                    <a16:rowId xmlns:a16="http://schemas.microsoft.com/office/drawing/2014/main" val="3516423993"/>
                  </a:ext>
                </a:extLst>
              </a:tr>
              <a:tr h="952907">
                <a:tc>
                  <a:txBody>
                    <a:bodyPr/>
                    <a:lstStyle/>
                    <a:p>
                      <a:pPr>
                        <a:lnSpc>
                          <a:spcPct val="107000"/>
                        </a:lnSpc>
                        <a:spcAft>
                          <a:spcPts val="0"/>
                        </a:spcAft>
                      </a:pPr>
                      <a:r>
                        <a:rPr lang="nb-NO" sz="800" b="0" dirty="0">
                          <a:solidFill>
                            <a:schemeClr val="tx1"/>
                          </a:solidFill>
                          <a:effectLst/>
                          <a:latin typeface="+mn-lt"/>
                        </a:rPr>
                        <a:t>Torunn Garberg</a:t>
                      </a:r>
                    </a:p>
                    <a:p>
                      <a:pPr>
                        <a:lnSpc>
                          <a:spcPct val="107000"/>
                        </a:lnSpc>
                        <a:spcAft>
                          <a:spcPts val="0"/>
                        </a:spcAft>
                      </a:pPr>
                      <a:r>
                        <a:rPr lang="nb-NO" sz="800" b="0" dirty="0">
                          <a:solidFill>
                            <a:schemeClr val="tx1"/>
                          </a:solidFill>
                          <a:effectLst/>
                          <a:latin typeface="+mn-lt"/>
                        </a:rPr>
                        <a:t>932 35 550</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Jobbspesialist</a:t>
                      </a:r>
                    </a:p>
                    <a:p>
                      <a:pPr>
                        <a:lnSpc>
                          <a:spcPct val="107000"/>
                        </a:lnSpc>
                        <a:spcAft>
                          <a:spcPts val="0"/>
                        </a:spcAft>
                      </a:pPr>
                      <a:endParaRPr lang="nb-NO" sz="800" b="0" dirty="0">
                        <a:solidFill>
                          <a:schemeClr val="tx1"/>
                        </a:solidFill>
                        <a:effectLst/>
                        <a:latin typeface="+mn-lt"/>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nb-NO" sz="800" b="1" i="1" dirty="0">
                          <a:solidFill>
                            <a:schemeClr val="tx1"/>
                          </a:solidFill>
                          <a:effectLst/>
                          <a:latin typeface="+mn-lt"/>
                        </a:rPr>
                        <a:t>Heimdal</a:t>
                      </a:r>
                    </a:p>
                    <a:p>
                      <a:pPr>
                        <a:lnSpc>
                          <a:spcPct val="107000"/>
                        </a:lnSpc>
                        <a:spcAft>
                          <a:spcPts val="0"/>
                        </a:spcAft>
                      </a:pPr>
                      <a:r>
                        <a:rPr lang="nb-NO" sz="800" b="1" i="1" dirty="0">
                          <a:solidFill>
                            <a:schemeClr val="tx1"/>
                          </a:solidFill>
                          <a:effectLst/>
                          <a:latin typeface="+mn-lt"/>
                          <a:ea typeface="Calibri" panose="020F0502020204030204" pitchFamily="34" charset="0"/>
                          <a:cs typeface="Times New Roman" panose="02020603050405020304" pitchFamily="18" charset="0"/>
                        </a:rPr>
                        <a:t>Allmenn poliklinikk </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Gunn Karin Helle</a:t>
                      </a:r>
                    </a:p>
                    <a:p>
                      <a:pPr>
                        <a:lnSpc>
                          <a:spcPct val="107000"/>
                        </a:lnSpc>
                        <a:spcAft>
                          <a:spcPts val="0"/>
                        </a:spcAft>
                      </a:pPr>
                      <a:r>
                        <a:rPr lang="nb-NO" sz="600" b="0" dirty="0">
                          <a:solidFill>
                            <a:schemeClr val="tx1"/>
                          </a:solidFill>
                          <a:effectLst/>
                          <a:latin typeface="+mn-lt"/>
                          <a:ea typeface="Calibri" panose="020F0502020204030204" pitchFamily="34" charset="0"/>
                          <a:cs typeface="Times New Roman" panose="02020603050405020304" pitchFamily="18" charset="0"/>
                        </a:rPr>
                        <a:t>Seksjonsleder</a:t>
                      </a:r>
                    </a:p>
                    <a:p>
                      <a:endParaRPr lang="nb-NO" sz="800" dirty="0">
                        <a:latin typeface="+mn-lt"/>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nb-NO" sz="800" b="0" dirty="0">
                          <a:solidFill>
                            <a:schemeClr val="tx1"/>
                          </a:solidFill>
                          <a:effectLst/>
                          <a:latin typeface="+mn-lt"/>
                        </a:rPr>
                        <a:t>Vibeke </a:t>
                      </a:r>
                      <a:r>
                        <a:rPr lang="nb-NO" sz="800" b="0" dirty="0" err="1">
                          <a:solidFill>
                            <a:schemeClr val="tx1"/>
                          </a:solidFill>
                          <a:effectLst/>
                          <a:latin typeface="+mn-lt"/>
                        </a:rPr>
                        <a:t>Normo</a:t>
                      </a:r>
                      <a:endParaRPr lang="nb-NO" sz="800" b="0" dirty="0">
                        <a:solidFill>
                          <a:schemeClr val="tx1"/>
                        </a:solidFill>
                        <a:effectLst/>
                        <a:latin typeface="+mn-lt"/>
                      </a:endParaRP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468 38 113</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Jobbspesialist</a:t>
                      </a:r>
                    </a:p>
                    <a:p>
                      <a:pPr>
                        <a:lnSpc>
                          <a:spcPct val="107000"/>
                        </a:lnSpc>
                        <a:spcAft>
                          <a:spcPts val="0"/>
                        </a:spcAft>
                      </a:pPr>
                      <a:endParaRPr lang="nb-NO" sz="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nb-NO" sz="800" b="1" dirty="0">
                          <a:solidFill>
                            <a:schemeClr val="tx1"/>
                          </a:solidFill>
                          <a:effectLst/>
                          <a:latin typeface="+mn-lt"/>
                        </a:rPr>
                        <a:t>S2 </a:t>
                      </a:r>
                      <a:r>
                        <a:rPr lang="nb-NO" sz="800" b="1" i="1" dirty="0">
                          <a:solidFill>
                            <a:schemeClr val="tx1"/>
                          </a:solidFill>
                          <a:effectLst/>
                          <a:latin typeface="+mn-lt"/>
                        </a:rPr>
                        <a:t>Psykose</a:t>
                      </a:r>
                    </a:p>
                    <a:p>
                      <a:pPr>
                        <a:lnSpc>
                          <a:spcPct val="107000"/>
                        </a:lnSpc>
                        <a:spcAft>
                          <a:spcPts val="0"/>
                        </a:spcAft>
                      </a:pPr>
                      <a:r>
                        <a:rPr lang="nb-NO" sz="800" b="1" i="1" dirty="0">
                          <a:solidFill>
                            <a:schemeClr val="tx1"/>
                          </a:solidFill>
                          <a:effectLst/>
                          <a:latin typeface="+mn-lt"/>
                        </a:rPr>
                        <a:t>poliklinikk</a:t>
                      </a:r>
                    </a:p>
                    <a:p>
                      <a:pPr>
                        <a:lnSpc>
                          <a:spcPct val="107000"/>
                        </a:lnSpc>
                        <a:spcAft>
                          <a:spcPts val="0"/>
                        </a:spcAft>
                      </a:pPr>
                      <a:r>
                        <a:rPr lang="nb-NO" sz="800" b="0" dirty="0">
                          <a:solidFill>
                            <a:schemeClr val="tx1"/>
                          </a:solidFill>
                          <a:effectLst/>
                          <a:latin typeface="+mn-lt"/>
                        </a:rPr>
                        <a:t>Nina Burkeland   </a:t>
                      </a:r>
                      <a:endParaRPr lang="nb-NO" sz="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nb-NO" sz="800" b="0" dirty="0">
                          <a:solidFill>
                            <a:schemeClr val="tx1"/>
                          </a:solidFill>
                          <a:effectLst/>
                          <a:latin typeface="+mn-lt"/>
                        </a:rPr>
                        <a:t>Gunn Elin Røen</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951 33 574</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Jobb-spesialist</a:t>
                      </a:r>
                    </a:p>
                    <a:p>
                      <a:pPr>
                        <a:lnSpc>
                          <a:spcPct val="107000"/>
                        </a:lnSpc>
                        <a:spcAft>
                          <a:spcPts val="0"/>
                        </a:spcAft>
                      </a:pPr>
                      <a:endParaRPr lang="nb-NO" sz="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nb-NO"/>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0"/>
                        </a:spcAft>
                      </a:pPr>
                      <a:r>
                        <a:rPr lang="nb-NO" sz="800" b="0" dirty="0">
                          <a:solidFill>
                            <a:schemeClr val="tx1"/>
                          </a:solidFill>
                          <a:effectLst/>
                          <a:latin typeface="+mn-lt"/>
                        </a:rPr>
                        <a:t>Jan </a:t>
                      </a:r>
                      <a:r>
                        <a:rPr lang="nb-NO" sz="800" b="0" dirty="0" err="1">
                          <a:solidFill>
                            <a:schemeClr val="tx1"/>
                          </a:solidFill>
                          <a:effectLst/>
                          <a:latin typeface="+mn-lt"/>
                        </a:rPr>
                        <a:t>Flenstad</a:t>
                      </a:r>
                      <a:endParaRPr lang="nb-NO" sz="800" b="0" dirty="0">
                        <a:solidFill>
                          <a:schemeClr val="tx1"/>
                        </a:solidFill>
                        <a:effectLst/>
                        <a:latin typeface="+mn-lt"/>
                      </a:endParaRP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917 67 799</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Jobb-spesialist</a:t>
                      </a:r>
                    </a:p>
                    <a:p>
                      <a:pPr>
                        <a:lnSpc>
                          <a:spcPct val="107000"/>
                        </a:lnSpc>
                        <a:spcAft>
                          <a:spcPts val="0"/>
                        </a:spcAft>
                      </a:pPr>
                      <a:endParaRPr lang="nb-NO" sz="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nb-NO"/>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nb-NO"/>
                    </a:p>
                  </a:txBody>
                  <a:tcPr>
                    <a:lnT w="12700" cap="flat" cmpd="sng" algn="ctr">
                      <a:solidFill>
                        <a:schemeClr val="tx1"/>
                      </a:solidFill>
                      <a:prstDash val="solid"/>
                      <a:round/>
                      <a:headEnd type="none" w="med" len="med"/>
                      <a:tailEnd type="none" w="med" len="med"/>
                    </a:lnT>
                  </a:tcPr>
                </a:tc>
                <a:tc vMerge="1">
                  <a:txBody>
                    <a:bodyPr/>
                    <a:lstStyle/>
                    <a:p>
                      <a:endParaRPr lang="nb-NO"/>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01341632"/>
                  </a:ext>
                </a:extLst>
              </a:tr>
              <a:tr h="1133204">
                <a:tc>
                  <a:txBody>
                    <a:bodyPr/>
                    <a:lstStyle/>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Merete Fjørtoft Orskaug</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992 36 928</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Jobbspesialist</a:t>
                      </a:r>
                    </a:p>
                    <a:p>
                      <a:pPr>
                        <a:lnSpc>
                          <a:spcPct val="107000"/>
                        </a:lnSpc>
                        <a:spcAft>
                          <a:spcPts val="0"/>
                        </a:spcAft>
                      </a:pPr>
                      <a:endParaRPr lang="nb-NO" sz="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nb-NO" sz="800" b="1" i="1" dirty="0">
                          <a:solidFill>
                            <a:schemeClr val="tx1"/>
                          </a:solidFill>
                          <a:effectLst/>
                          <a:latin typeface="+mn-lt"/>
                        </a:rPr>
                        <a:t>Byåsen Allmenn poliklinikk</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Anne Elisabeth </a:t>
                      </a:r>
                      <a:r>
                        <a:rPr lang="nb-NO" sz="800" b="0" dirty="0" err="1">
                          <a:solidFill>
                            <a:schemeClr val="tx1"/>
                          </a:solidFill>
                          <a:effectLst/>
                          <a:latin typeface="+mn-lt"/>
                          <a:ea typeface="Calibri" panose="020F0502020204030204" pitchFamily="34" charset="0"/>
                          <a:cs typeface="Times New Roman" panose="02020603050405020304" pitchFamily="18" charset="0"/>
                        </a:rPr>
                        <a:t>Sjervold</a:t>
                      </a:r>
                      <a:r>
                        <a:rPr lang="nb-NO" sz="800" b="0" dirty="0">
                          <a:solidFill>
                            <a:schemeClr val="tx1"/>
                          </a:solidFill>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nb-NO" sz="600" b="0" dirty="0">
                          <a:solidFill>
                            <a:schemeClr val="tx1"/>
                          </a:solidFill>
                          <a:effectLst/>
                          <a:latin typeface="+mn-lt"/>
                          <a:ea typeface="Calibri" panose="020F0502020204030204" pitchFamily="34" charset="0"/>
                          <a:cs typeface="Times New Roman" panose="02020603050405020304" pitchFamily="18" charset="0"/>
                        </a:rPr>
                        <a:t>Seksjonsleder</a:t>
                      </a:r>
                      <a:endParaRPr lang="nb-NO" sz="60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rPr>
                        <a:t>Stein Ola Moksnes</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928 07093</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Jobbspesialist</a:t>
                      </a:r>
                    </a:p>
                    <a:p>
                      <a:pPr marL="0" marR="0" lvl="0" indent="0" algn="l" defTabSz="914400" rtl="0" eaLnBrk="1" fontAlgn="auto" latinLnBrk="0" hangingPunct="1">
                        <a:lnSpc>
                          <a:spcPct val="107000"/>
                        </a:lnSpc>
                        <a:spcBef>
                          <a:spcPts val="0"/>
                        </a:spcBef>
                        <a:spcAft>
                          <a:spcPts val="0"/>
                        </a:spcAft>
                        <a:buClrTx/>
                        <a:buSzTx/>
                        <a:buFontTx/>
                        <a:buNone/>
                        <a:tabLst/>
                        <a:defRPr/>
                      </a:pPr>
                      <a:endParaRPr lang="nb-NO" sz="800" b="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nb-NO" sz="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nb-NO" sz="800" b="1" dirty="0">
                          <a:solidFill>
                            <a:schemeClr val="tx1"/>
                          </a:solidFill>
                          <a:effectLst/>
                          <a:latin typeface="+mn-lt"/>
                        </a:rPr>
                        <a:t>S2 </a:t>
                      </a:r>
                      <a:r>
                        <a:rPr lang="nb-NO" sz="800" b="1" i="1" dirty="0">
                          <a:solidFill>
                            <a:schemeClr val="tx1"/>
                          </a:solidFill>
                          <a:effectLst/>
                          <a:latin typeface="+mn-lt"/>
                        </a:rPr>
                        <a:t>Allmenn poliklinikk </a:t>
                      </a:r>
                    </a:p>
                    <a:p>
                      <a:pPr>
                        <a:lnSpc>
                          <a:spcPct val="107000"/>
                        </a:lnSpc>
                        <a:spcAft>
                          <a:spcPts val="0"/>
                        </a:spcAft>
                      </a:pPr>
                      <a:r>
                        <a:rPr lang="nb-NO" sz="800" b="0" dirty="0">
                          <a:solidFill>
                            <a:schemeClr val="tx1"/>
                          </a:solidFill>
                          <a:effectLst/>
                          <a:latin typeface="+mn-lt"/>
                        </a:rPr>
                        <a:t>Martha Kristin Andersen </a:t>
                      </a:r>
                      <a:endParaRPr lang="nb-NO" sz="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nb-NO" sz="800" b="0" dirty="0">
                          <a:solidFill>
                            <a:schemeClr val="tx1"/>
                          </a:solidFill>
                          <a:effectLst/>
                        </a:rPr>
                        <a:t>Sissel Moen</a:t>
                      </a:r>
                    </a:p>
                    <a:p>
                      <a:pPr>
                        <a:lnSpc>
                          <a:spcPct val="107000"/>
                        </a:lnSpc>
                        <a:spcAft>
                          <a:spcPts val="0"/>
                        </a:spcAft>
                      </a:pPr>
                      <a:r>
                        <a:rPr lang="nb-NO" sz="800" b="0" dirty="0">
                          <a:solidFill>
                            <a:schemeClr val="tx1"/>
                          </a:solidFill>
                          <a:effectLst/>
                        </a:rPr>
                        <a:t>482 15 674</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Jobb-spesialist</a:t>
                      </a:r>
                    </a:p>
                    <a:p>
                      <a:pPr>
                        <a:lnSpc>
                          <a:spcPct val="107000"/>
                        </a:lnSpc>
                        <a:spcAft>
                          <a:spcPts val="0"/>
                        </a:spcAft>
                      </a:pPr>
                      <a:endParaRPr lang="nb-NO" sz="800" b="0" dirty="0">
                        <a:solidFill>
                          <a:schemeClr val="tx1"/>
                        </a:solidFill>
                        <a:effectLst/>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60000"/>
                        <a:lumOff val="40000"/>
                      </a:schemeClr>
                    </a:solidFill>
                  </a:tcPr>
                </a:tc>
                <a:tc gridSpan="4">
                  <a:txBody>
                    <a:bodyPr/>
                    <a:lstStyle/>
                    <a:p>
                      <a:pPr>
                        <a:lnSpc>
                          <a:spcPct val="107000"/>
                        </a:lnSpc>
                        <a:spcAft>
                          <a:spcPts val="0"/>
                        </a:spcAft>
                      </a:pPr>
                      <a:r>
                        <a:rPr lang="nb-NO" sz="800" b="0" dirty="0">
                          <a:solidFill>
                            <a:schemeClr val="tx1"/>
                          </a:solidFill>
                          <a:effectLst/>
                        </a:rPr>
                        <a:t> </a:t>
                      </a:r>
                      <a:endParaRPr lang="nb-NO"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dirty="0">
                          <a:solidFill>
                            <a:schemeClr val="tx1"/>
                          </a:solidFill>
                          <a:effectLst/>
                          <a:latin typeface="+mn-lt"/>
                          <a:ea typeface="Calibri" panose="020F0502020204030204" pitchFamily="34" charset="0"/>
                          <a:cs typeface="Times New Roman" panose="02020603050405020304" pitchFamily="18" charset="0"/>
                        </a:rPr>
                        <a:t>IPS – Koordinator    </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dirty="0">
                          <a:solidFill>
                            <a:schemeClr val="tx1"/>
                          </a:solidFill>
                          <a:effectLst/>
                          <a:latin typeface="+mn-lt"/>
                          <a:ea typeface="Calibri" panose="020F0502020204030204" pitchFamily="34" charset="0"/>
                          <a:cs typeface="Times New Roman" panose="02020603050405020304" pitchFamily="18" charset="0"/>
                        </a:rPr>
                        <a:t>JobbResept1 </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1" dirty="0">
                          <a:solidFill>
                            <a:schemeClr val="tx1"/>
                          </a:solidFill>
                          <a:effectLst/>
                          <a:latin typeface="+mn-lt"/>
                          <a:ea typeface="Calibri" panose="020F0502020204030204" pitchFamily="34" charset="0"/>
                          <a:cs typeface="Times New Roman" panose="02020603050405020304" pitchFamily="18" charset="0"/>
                        </a:rPr>
                        <a:t>Marit Bøe Olsborg </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928 69 007</a:t>
                      </a:r>
                    </a:p>
                    <a:p>
                      <a:pPr>
                        <a:lnSpc>
                          <a:spcPct val="107000"/>
                        </a:lnSpc>
                        <a:spcAft>
                          <a:spcPts val="0"/>
                        </a:spcAft>
                      </a:pPr>
                      <a:endParaRPr lang="nb-NO"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nb-NO" sz="800" b="0" dirty="0">
                        <a:solidFill>
                          <a:schemeClr val="tx2">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b-NO" sz="800" b="0" dirty="0">
                          <a:solidFill>
                            <a:schemeClr val="tx1"/>
                          </a:solidFill>
                          <a:effectLst/>
                        </a:rPr>
                        <a:t> </a:t>
                      </a:r>
                      <a:endParaRPr lang="nb-NO"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D2C3"/>
                    </a:solidFill>
                  </a:tcPr>
                </a:tc>
                <a:tc hMerge="1">
                  <a:txBody>
                    <a:bodyPr/>
                    <a:lstStyle/>
                    <a:p>
                      <a:endParaRPr lang="nb-NO"/>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nSpc>
                          <a:spcPct val="107000"/>
                        </a:lnSpc>
                        <a:spcAft>
                          <a:spcPts val="0"/>
                        </a:spcAft>
                      </a:pPr>
                      <a:endParaRPr lang="nb-NO"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107000"/>
                        </a:lnSpc>
                        <a:spcAft>
                          <a:spcPts val="0"/>
                        </a:spcAft>
                      </a:pPr>
                      <a:endParaRPr lang="nb-NO"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957989"/>
                  </a:ext>
                </a:extLst>
              </a:tr>
              <a:tr h="559836">
                <a:tc rowSpan="2">
                  <a:txBody>
                    <a:bodyPr/>
                    <a:lstStyle/>
                    <a:p>
                      <a:pPr>
                        <a:lnSpc>
                          <a:spcPct val="107000"/>
                        </a:lnSpc>
                        <a:spcAft>
                          <a:spcPts val="0"/>
                        </a:spcAft>
                      </a:pPr>
                      <a:r>
                        <a:rPr lang="nb-NO" sz="800" b="0" dirty="0">
                          <a:solidFill>
                            <a:schemeClr val="tx1"/>
                          </a:solidFill>
                          <a:effectLst/>
                          <a:latin typeface="+mn-lt"/>
                        </a:rPr>
                        <a:t>Kaisa Haugnes</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943 16 647</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Jobbspesialist</a:t>
                      </a:r>
                    </a:p>
                    <a:p>
                      <a:pPr>
                        <a:lnSpc>
                          <a:spcPct val="107000"/>
                        </a:lnSpc>
                        <a:spcAft>
                          <a:spcPts val="0"/>
                        </a:spcAft>
                      </a:pPr>
                      <a:endParaRPr lang="nb-NO" sz="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nb-NO" sz="800" b="1" i="1" dirty="0">
                          <a:solidFill>
                            <a:schemeClr val="tx1"/>
                          </a:solidFill>
                          <a:effectLst/>
                          <a:latin typeface="+mn-lt"/>
                        </a:rPr>
                        <a:t>ACT team</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Kristoffer </a:t>
                      </a:r>
                      <a:r>
                        <a:rPr lang="nb-NO" sz="800" b="0" dirty="0" err="1">
                          <a:solidFill>
                            <a:schemeClr val="tx1"/>
                          </a:solidFill>
                          <a:effectLst/>
                          <a:latin typeface="+mn-lt"/>
                          <a:ea typeface="Calibri" panose="020F0502020204030204" pitchFamily="34" charset="0"/>
                          <a:cs typeface="Times New Roman" panose="02020603050405020304" pitchFamily="18" charset="0"/>
                        </a:rPr>
                        <a:t>Stavelie</a:t>
                      </a:r>
                      <a:r>
                        <a:rPr lang="nb-NO" sz="800" b="0" dirty="0">
                          <a:solidFill>
                            <a:schemeClr val="tx1"/>
                          </a:solidFill>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 </a:t>
                      </a:r>
                      <a:endParaRPr lang="nb-NO" sz="80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Samuel </a:t>
                      </a:r>
                      <a:r>
                        <a:rPr lang="nb-NO" sz="800" b="0" dirty="0" err="1">
                          <a:solidFill>
                            <a:schemeClr val="tx1"/>
                          </a:solidFill>
                          <a:effectLst/>
                          <a:latin typeface="+mn-lt"/>
                          <a:ea typeface="Calibri" panose="020F0502020204030204" pitchFamily="34" charset="0"/>
                          <a:cs typeface="Times New Roman" panose="02020603050405020304" pitchFamily="18" charset="0"/>
                        </a:rPr>
                        <a:t>Yared</a:t>
                      </a:r>
                      <a:endParaRPr lang="nb-NO" sz="800" b="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nb-NO" sz="800" b="0" dirty="0" err="1">
                          <a:solidFill>
                            <a:schemeClr val="tx1"/>
                          </a:solidFill>
                          <a:effectLst/>
                          <a:latin typeface="+mn-lt"/>
                          <a:ea typeface="Calibri" panose="020F0502020204030204" pitchFamily="34" charset="0"/>
                          <a:cs typeface="Times New Roman" panose="02020603050405020304" pitchFamily="18" charset="0"/>
                        </a:rPr>
                        <a:t>Tsegai</a:t>
                      </a:r>
                      <a:r>
                        <a:rPr lang="nb-NO" sz="800" b="0" dirty="0">
                          <a:solidFill>
                            <a:schemeClr val="tx1"/>
                          </a:solidFill>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455 88 187</a:t>
                      </a:r>
                    </a:p>
                    <a:p>
                      <a:pPr marL="0" marR="0" lvl="0" indent="0" algn="l" defTabSz="914400" rtl="0" eaLnBrk="1" fontAlgn="auto" latinLnBrk="0" hangingPunct="1">
                        <a:lnSpc>
                          <a:spcPct val="107000"/>
                        </a:lnSpc>
                        <a:spcBef>
                          <a:spcPts val="0"/>
                        </a:spcBef>
                        <a:spcAft>
                          <a:spcPts val="0"/>
                        </a:spcAft>
                        <a:buClrTx/>
                        <a:buSzTx/>
                        <a:buFontTx/>
                        <a:buNone/>
                        <a:tabLst/>
                        <a:defRPr/>
                      </a:pPr>
                      <a:r>
                        <a:rPr lang="nb-NO" sz="800" b="0" dirty="0">
                          <a:solidFill>
                            <a:schemeClr val="tx1"/>
                          </a:solidFill>
                          <a:effectLst/>
                          <a:latin typeface="+mn-lt"/>
                          <a:ea typeface="Calibri" panose="020F0502020204030204" pitchFamily="34" charset="0"/>
                          <a:cs typeface="Times New Roman" panose="02020603050405020304" pitchFamily="18" charset="0"/>
                        </a:rPr>
                        <a:t>Jobbspesialist</a:t>
                      </a:r>
                    </a:p>
                    <a:p>
                      <a:pPr>
                        <a:lnSpc>
                          <a:spcPct val="107000"/>
                        </a:lnSpc>
                        <a:spcAft>
                          <a:spcPts val="0"/>
                        </a:spcAft>
                      </a:pPr>
                      <a:endParaRPr lang="nb-NO" sz="800" b="0" dirty="0">
                        <a:solidFill>
                          <a:schemeClr val="tx1"/>
                        </a:solidFill>
                        <a:effectLst/>
                        <a:latin typeface="+mn-lt"/>
                        <a:ea typeface="Calibri" panose="020F0502020204030204" pitchFamily="34" charset="0"/>
                        <a:cs typeface="Times New Roman" panose="02020603050405020304" pitchFamily="18" charset="0"/>
                      </a:endParaRPr>
                    </a:p>
                    <a:p>
                      <a:endParaRPr lang="nb-NO" sz="800" dirty="0">
                        <a:latin typeface="+mn-lt"/>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 b="1" dirty="0">
                          <a:solidFill>
                            <a:schemeClr val="tx1"/>
                          </a:solidFill>
                          <a:effectLst/>
                          <a:latin typeface="+mn-lt"/>
                        </a:rPr>
                        <a:t> </a:t>
                      </a:r>
                      <a:r>
                        <a:rPr lang="nb-NO" sz="800" b="1" dirty="0">
                          <a:solidFill>
                            <a:schemeClr val="tx1"/>
                          </a:solidFill>
                          <a:effectLst/>
                          <a:latin typeface="+mn-lt"/>
                          <a:ea typeface="Calibri" panose="020F0502020204030204" pitchFamily="34" charset="0"/>
                          <a:cs typeface="Times New Roman" panose="02020603050405020304" pitchFamily="18" charset="0"/>
                        </a:rPr>
                        <a:t> </a:t>
                      </a:r>
                      <a:r>
                        <a:rPr lang="nb-NO" sz="800" b="1" dirty="0">
                          <a:solidFill>
                            <a:schemeClr val="tx1"/>
                          </a:solidFill>
                          <a:effectLst/>
                          <a:latin typeface="+mn-lt"/>
                        </a:rPr>
                        <a:t>S3 </a:t>
                      </a:r>
                      <a:r>
                        <a:rPr lang="nb-NO" sz="800" b="1" i="1" dirty="0">
                          <a:solidFill>
                            <a:schemeClr val="tx1"/>
                          </a:solidFill>
                          <a:effectLst/>
                          <a:latin typeface="+mn-lt"/>
                        </a:rPr>
                        <a:t>Allmenn poliklinikk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b="0" dirty="0">
                          <a:solidFill>
                            <a:schemeClr val="tx1"/>
                          </a:solidFill>
                          <a:effectLst/>
                          <a:latin typeface="+mn-lt"/>
                        </a:rPr>
                        <a:t>Lars Loftet </a:t>
                      </a:r>
                    </a:p>
                    <a:p>
                      <a:endParaRPr lang="nb-NO" sz="800" dirty="0">
                        <a:latin typeface="+mn-lt"/>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3" gridSpan="2">
                  <a:txBody>
                    <a:bodyPr/>
                    <a:lstStyle/>
                    <a:p>
                      <a:pPr>
                        <a:lnSpc>
                          <a:spcPct val="107000"/>
                        </a:lnSpc>
                        <a:spcAft>
                          <a:spcPts val="0"/>
                        </a:spcAft>
                      </a:pPr>
                      <a:r>
                        <a:rPr lang="nb-NO" sz="800" b="0" dirty="0">
                          <a:solidFill>
                            <a:schemeClr val="tx1"/>
                          </a:solidFill>
                          <a:effectLst/>
                        </a:rPr>
                        <a:t>  </a:t>
                      </a:r>
                      <a:endParaRPr lang="nb-NO"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b-NO" sz="800" b="0" dirty="0">
                          <a:solidFill>
                            <a:schemeClr val="tx1"/>
                          </a:solidFill>
                          <a:effectLst/>
                        </a:rPr>
                        <a:t> </a:t>
                      </a:r>
                      <a:endParaRPr lang="nb-NO"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b-NO" sz="800" b="0" dirty="0">
                          <a:solidFill>
                            <a:schemeClr val="tx1"/>
                          </a:solidFill>
                          <a:effectLst/>
                        </a:rPr>
                        <a:t> </a:t>
                      </a:r>
                      <a:endParaRPr lang="nb-NO"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b-NO" sz="800" b="0" dirty="0">
                          <a:solidFill>
                            <a:schemeClr val="tx1"/>
                          </a:solidFill>
                          <a:effectLst/>
                        </a:rPr>
                        <a:t> </a:t>
                      </a:r>
                      <a:endParaRPr lang="nb-NO" sz="700" b="0" dirty="0">
                        <a:solidFill>
                          <a:schemeClr val="tx1"/>
                        </a:solidFill>
                        <a:effectLst/>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hMerge="1">
                  <a:txBody>
                    <a:bodyPr/>
                    <a:lstStyle/>
                    <a:p>
                      <a:pPr>
                        <a:lnSpc>
                          <a:spcPct val="107000"/>
                        </a:lnSpc>
                        <a:spcAft>
                          <a:spcPts val="0"/>
                        </a:spcAft>
                      </a:pPr>
                      <a:endParaRPr lang="nb-NO"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gridSpan="4">
                  <a:txBody>
                    <a:bodyPr/>
                    <a:lstStyle/>
                    <a:p>
                      <a:pPr>
                        <a:lnSpc>
                          <a:spcPct val="107000"/>
                        </a:lnSpc>
                        <a:spcAft>
                          <a:spcPts val="0"/>
                        </a:spcAft>
                      </a:pPr>
                      <a:endParaRPr lang="nb-NO" sz="800" b="0" dirty="0">
                        <a:solidFill>
                          <a:schemeClr val="tx1"/>
                        </a:solidFill>
                        <a:effectLst/>
                      </a:endParaRPr>
                    </a:p>
                    <a:p>
                      <a:pPr>
                        <a:lnSpc>
                          <a:spcPct val="107000"/>
                        </a:lnSpc>
                        <a:spcAft>
                          <a:spcPts val="0"/>
                        </a:spcAft>
                      </a:pPr>
                      <a:r>
                        <a:rPr lang="nb-NO" sz="800" b="0" dirty="0">
                          <a:solidFill>
                            <a:schemeClr val="tx1"/>
                          </a:solidFill>
                          <a:effectLst/>
                        </a:rPr>
                        <a:t>Arbeidsgiver for alle jobbspesialistene er Fretex</a:t>
                      </a:r>
                    </a:p>
                    <a:p>
                      <a:pPr>
                        <a:lnSpc>
                          <a:spcPct val="107000"/>
                        </a:lnSpc>
                        <a:spcAft>
                          <a:spcPts val="0"/>
                        </a:spcAft>
                      </a:pPr>
                      <a:r>
                        <a:rPr lang="nb-NO" sz="800" b="0" dirty="0">
                          <a:solidFill>
                            <a:schemeClr val="tx1"/>
                          </a:solidFill>
                          <a:effectLst/>
                        </a:rPr>
                        <a:t>V / </a:t>
                      </a:r>
                      <a:r>
                        <a:rPr lang="nb-NO" sz="800" b="1" dirty="0">
                          <a:solidFill>
                            <a:schemeClr val="tx1"/>
                          </a:solidFill>
                          <a:effectLst/>
                        </a:rPr>
                        <a:t>Nina Rossen </a:t>
                      </a:r>
                    </a:p>
                    <a:p>
                      <a:pPr>
                        <a:lnSpc>
                          <a:spcPct val="107000"/>
                        </a:lnSpc>
                        <a:spcAft>
                          <a:spcPts val="0"/>
                        </a:spcAft>
                      </a:pPr>
                      <a:r>
                        <a:rPr lang="nb-NO" sz="800" b="0" dirty="0">
                          <a:solidFill>
                            <a:schemeClr val="tx1"/>
                          </a:solidFill>
                          <a:effectLst/>
                        </a:rPr>
                        <a:t>970 21 302</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nb-NO"/>
                    </a:p>
                  </a:txBody>
                  <a:tcPr/>
                </a:tc>
                <a:tc rowSpan="2" hMerge="1">
                  <a:txBody>
                    <a:bodyPr/>
                    <a:lstStyle/>
                    <a:p>
                      <a:pPr>
                        <a:lnSpc>
                          <a:spcPct val="107000"/>
                        </a:lnSpc>
                        <a:spcAft>
                          <a:spcPts val="0"/>
                        </a:spcAft>
                      </a:pPr>
                      <a:endParaRPr lang="nb-NO"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nb-NO"/>
                    </a:p>
                  </a:txBody>
                  <a:tcPr/>
                </a:tc>
                <a:extLst>
                  <a:ext uri="{0D108BD9-81ED-4DB2-BD59-A6C34878D82A}">
                    <a16:rowId xmlns:a16="http://schemas.microsoft.com/office/drawing/2014/main" val="560074737"/>
                  </a:ext>
                </a:extLst>
              </a:tr>
              <a:tr h="559836">
                <a:tc vMerge="1">
                  <a:txBody>
                    <a:bodyPr/>
                    <a:lstStyle/>
                    <a:p>
                      <a:endParaRPr lang="nb-NO"/>
                    </a:p>
                  </a:txBody>
                  <a:tcPr>
                    <a:lnT w="12700" cap="flat" cmpd="sng" algn="ctr">
                      <a:solidFill>
                        <a:schemeClr val="tx1"/>
                      </a:solidFill>
                      <a:prstDash val="solid"/>
                      <a:round/>
                      <a:headEnd type="none" w="med" len="med"/>
                      <a:tailEnd type="none" w="med" len="med"/>
                    </a:lnT>
                  </a:tcPr>
                </a:tc>
                <a:tc>
                  <a:txBody>
                    <a:bodyPr/>
                    <a:lstStyle/>
                    <a:p>
                      <a:pPr>
                        <a:lnSpc>
                          <a:spcPct val="107000"/>
                        </a:lnSpc>
                        <a:spcAft>
                          <a:spcPts val="0"/>
                        </a:spcAft>
                      </a:pPr>
                      <a:r>
                        <a:rPr lang="nb-NO" sz="800" b="1" dirty="0" err="1">
                          <a:solidFill>
                            <a:schemeClr val="tx1"/>
                          </a:solidFill>
                          <a:effectLst/>
                          <a:latin typeface="+mn-lt"/>
                          <a:ea typeface="Calibri" panose="020F0502020204030204" pitchFamily="34" charset="0"/>
                          <a:cs typeface="Times New Roman" panose="02020603050405020304" pitchFamily="18" charset="0"/>
                        </a:rPr>
                        <a:t>Rosten</a:t>
                      </a:r>
                      <a:r>
                        <a:rPr lang="nb-NO" sz="800" b="1" dirty="0">
                          <a:solidFill>
                            <a:schemeClr val="tx1"/>
                          </a:solidFill>
                          <a:effectLst/>
                          <a:latin typeface="+mn-lt"/>
                          <a:ea typeface="Calibri" panose="020F0502020204030204" pitchFamily="34" charset="0"/>
                          <a:cs typeface="Times New Roman" panose="02020603050405020304" pitchFamily="18" charset="0"/>
                        </a:rPr>
                        <a:t> Poliklinikk</a:t>
                      </a:r>
                    </a:p>
                    <a:p>
                      <a:pPr>
                        <a:lnSpc>
                          <a:spcPct val="107000"/>
                        </a:lnSpc>
                        <a:spcAft>
                          <a:spcPts val="0"/>
                        </a:spcAft>
                      </a:pPr>
                      <a:r>
                        <a:rPr lang="nb-NO" sz="800" b="0" dirty="0">
                          <a:solidFill>
                            <a:schemeClr val="tx1"/>
                          </a:solidFill>
                          <a:effectLst/>
                          <a:latin typeface="+mn-lt"/>
                          <a:ea typeface="Calibri" panose="020F0502020204030204" pitchFamily="34" charset="0"/>
                          <a:cs typeface="Times New Roman" panose="02020603050405020304" pitchFamily="18" charset="0"/>
                        </a:rPr>
                        <a:t>Anne Marit Rosenlund</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endParaRPr lang="nb-NO"/>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nb-NO"/>
                    </a:p>
                  </a:txBody>
                  <a:tcPr>
                    <a:lnT w="12700" cap="flat" cmpd="sng" algn="ctr">
                      <a:solidFill>
                        <a:schemeClr val="tx1"/>
                      </a:solidFill>
                      <a:prstDash val="solid"/>
                      <a:round/>
                      <a:headEnd type="none" w="med" len="med"/>
                      <a:tailEnd type="none" w="med" len="med"/>
                    </a:lnT>
                  </a:tcPr>
                </a:tc>
                <a:tc gridSpan="2" vMerge="1">
                  <a:txBody>
                    <a:bodyPr/>
                    <a:lstStyle/>
                    <a:p>
                      <a:endParaRPr lang="nb-NO"/>
                    </a:p>
                  </a:txBody>
                  <a:tcPr>
                    <a:lnT w="12700" cap="flat" cmpd="sng" algn="ctr">
                      <a:solidFill>
                        <a:schemeClr val="tx1"/>
                      </a:solidFill>
                      <a:prstDash val="solid"/>
                      <a:round/>
                      <a:headEnd type="none" w="med" len="med"/>
                      <a:tailEnd type="none" w="med" len="med"/>
                    </a:lnT>
                  </a:tcPr>
                </a:tc>
                <a:tc hMerge="1" vMerge="1">
                  <a:txBody>
                    <a:bodyPr/>
                    <a:lstStyle/>
                    <a:p>
                      <a:endParaRPr lang="nb-NO"/>
                    </a:p>
                  </a:txBody>
                  <a:tcPr/>
                </a:tc>
                <a:tc gridSpan="4" vMerge="1">
                  <a:txBody>
                    <a:bodyPr/>
                    <a:lstStyle/>
                    <a:p>
                      <a:endParaRPr lang="nb-NO"/>
                    </a:p>
                  </a:txBody>
                  <a:tcPr>
                    <a:lnT w="12700" cap="flat" cmpd="sng" algn="ctr">
                      <a:solidFill>
                        <a:schemeClr val="tx1"/>
                      </a:solidFill>
                      <a:prstDash val="solid"/>
                      <a:round/>
                      <a:headEnd type="none" w="med" len="med"/>
                      <a:tailEnd type="none" w="med" len="med"/>
                    </a:lnT>
                  </a:tcPr>
                </a:tc>
                <a:tc hMerge="1" vMerge="1">
                  <a:txBody>
                    <a:bodyPr/>
                    <a:lstStyle/>
                    <a:p>
                      <a:endParaRPr lang="nb-NO"/>
                    </a:p>
                  </a:txBody>
                  <a:tcPr/>
                </a:tc>
                <a:tc hMerge="1" vMerge="1">
                  <a:txBody>
                    <a:bodyPr/>
                    <a:lstStyle/>
                    <a:p>
                      <a:endParaRPr lang="nb-NO"/>
                    </a:p>
                  </a:txBody>
                  <a:tcPr/>
                </a:tc>
                <a:tc hMerge="1" vMerge="1">
                  <a:txBody>
                    <a:bodyPr/>
                    <a:lstStyle/>
                    <a:p>
                      <a:endParaRPr lang="nb-NO"/>
                    </a:p>
                  </a:txBody>
                  <a:tcPr/>
                </a:tc>
                <a:extLst>
                  <a:ext uri="{0D108BD9-81ED-4DB2-BD59-A6C34878D82A}">
                    <a16:rowId xmlns:a16="http://schemas.microsoft.com/office/drawing/2014/main" val="1988448426"/>
                  </a:ext>
                </a:extLst>
              </a:tr>
              <a:tr h="159184">
                <a:tc gridSpan="4">
                  <a:txBody>
                    <a:bodyPr/>
                    <a:lstStyle/>
                    <a:p>
                      <a:pPr>
                        <a:lnSpc>
                          <a:spcPct val="107000"/>
                        </a:lnSpc>
                        <a:spcAft>
                          <a:spcPts val="0"/>
                        </a:spcAft>
                      </a:pPr>
                      <a:endParaRPr lang="nb-NO"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07000"/>
                        </a:lnSpc>
                        <a:spcAft>
                          <a:spcPts val="0"/>
                        </a:spcAft>
                      </a:pPr>
                      <a:endParaRPr lang="nb-NO" sz="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nSpc>
                          <a:spcPct val="107000"/>
                        </a:lnSpc>
                        <a:spcAft>
                          <a:spcPts val="0"/>
                        </a:spcAft>
                      </a:pPr>
                      <a:endParaRPr lang="nb-NO"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nSpc>
                          <a:spcPct val="107000"/>
                        </a:lnSpc>
                        <a:spcAft>
                          <a:spcPts val="0"/>
                        </a:spcAft>
                      </a:pPr>
                      <a:endParaRPr lang="nb-NO"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vMerge="1">
                  <a:txBody>
                    <a:bodyPr/>
                    <a:lstStyle/>
                    <a:p>
                      <a:pPr>
                        <a:lnSpc>
                          <a:spcPct val="107000"/>
                        </a:lnSpc>
                        <a:spcAft>
                          <a:spcPts val="0"/>
                        </a:spcAft>
                      </a:pPr>
                      <a:endParaRPr lang="nb-NO"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nSpc>
                          <a:spcPct val="107000"/>
                        </a:lnSpc>
                        <a:spcAft>
                          <a:spcPts val="0"/>
                        </a:spcAft>
                      </a:pPr>
                      <a:endParaRPr lang="nb-NO"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nSpc>
                          <a:spcPct val="107000"/>
                        </a:lnSpc>
                        <a:spcAft>
                          <a:spcPts val="0"/>
                        </a:spcAft>
                      </a:pPr>
                      <a:endParaRPr lang="nb-NO" sz="800" b="0" dirty="0">
                        <a:solidFill>
                          <a:schemeClr val="tx1"/>
                        </a:solidFill>
                        <a:effectLst/>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nb-NO"/>
                    </a:p>
                  </a:txBody>
                  <a:tcPr/>
                </a:tc>
                <a:tc hMerge="1">
                  <a:txBody>
                    <a:bodyPr/>
                    <a:lstStyle/>
                    <a:p>
                      <a:pPr>
                        <a:lnSpc>
                          <a:spcPct val="107000"/>
                        </a:lnSpc>
                        <a:spcAft>
                          <a:spcPts val="0"/>
                        </a:spcAft>
                      </a:pPr>
                      <a:endParaRPr lang="nb-NO"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pPr>
                        <a:lnSpc>
                          <a:spcPct val="107000"/>
                        </a:lnSpc>
                        <a:spcAft>
                          <a:spcPts val="0"/>
                        </a:spcAft>
                      </a:pPr>
                      <a:endParaRPr lang="nb-NO"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527316546"/>
                  </a:ext>
                </a:extLst>
              </a:tr>
            </a:tbl>
          </a:graphicData>
        </a:graphic>
      </p:graphicFrame>
      <p:sp>
        <p:nvSpPr>
          <p:cNvPr id="3" name="Tittel 2">
            <a:extLst>
              <a:ext uri="{FF2B5EF4-FFF2-40B4-BE49-F238E27FC236}">
                <a16:creationId xmlns:a16="http://schemas.microsoft.com/office/drawing/2014/main" id="{163F5E0A-6C96-4BA9-8DBB-1F9065D2FC4F}"/>
              </a:ext>
            </a:extLst>
          </p:cNvPr>
          <p:cNvSpPr>
            <a:spLocks noGrp="1"/>
          </p:cNvSpPr>
          <p:nvPr>
            <p:ph type="title"/>
          </p:nvPr>
        </p:nvSpPr>
        <p:spPr>
          <a:xfrm>
            <a:off x="2123728" y="188641"/>
            <a:ext cx="3024336" cy="504056"/>
          </a:xfrm>
        </p:spPr>
        <p:txBody>
          <a:bodyPr>
            <a:normAutofit fontScale="90000"/>
          </a:bodyPr>
          <a:lstStyle/>
          <a:p>
            <a:r>
              <a:rPr lang="nb-NO" altLang="nb-NO" sz="4000" dirty="0">
                <a:solidFill>
                  <a:srgbClr val="DA0000"/>
                </a:solidFill>
                <a:latin typeface="SourceSansPro-Regular"/>
                <a:ea typeface="Calibri" panose="020F0502020204030204" pitchFamily="34" charset="0"/>
              </a:rPr>
              <a:t>Jobb</a:t>
            </a:r>
            <a:r>
              <a:rPr lang="nb-NO" altLang="nb-NO" sz="4000" dirty="0">
                <a:solidFill>
                  <a:srgbClr val="216EFF"/>
                </a:solidFill>
                <a:latin typeface="SourceSansPro-Regular"/>
                <a:ea typeface="Calibri" panose="020F0502020204030204" pitchFamily="34" charset="0"/>
              </a:rPr>
              <a:t>Resept</a:t>
            </a:r>
            <a:r>
              <a:rPr lang="nb-NO" altLang="nb-NO" sz="4000" dirty="0">
                <a:solidFill>
                  <a:srgbClr val="DA0000"/>
                </a:solidFill>
                <a:latin typeface="SourceSansPro-Regular"/>
                <a:ea typeface="Calibri" panose="020F0502020204030204" pitchFamily="34" charset="0"/>
              </a:rPr>
              <a:t>1</a:t>
            </a:r>
            <a:endParaRPr lang="nb-NO" sz="4000" dirty="0"/>
          </a:p>
        </p:txBody>
      </p:sp>
    </p:spTree>
    <p:extLst>
      <p:ext uri="{BB962C8B-B14F-4D97-AF65-F5344CB8AC3E}">
        <p14:creationId xmlns:p14="http://schemas.microsoft.com/office/powerpoint/2010/main" val="3024601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456FC52C-3053-44C3-9EA4-90ED81D9DDD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07704" y="1088740"/>
            <a:ext cx="4680520" cy="4680520"/>
          </a:xfrm>
        </p:spPr>
      </p:pic>
      <p:sp>
        <p:nvSpPr>
          <p:cNvPr id="3" name="Tittel 2">
            <a:extLst>
              <a:ext uri="{FF2B5EF4-FFF2-40B4-BE49-F238E27FC236}">
                <a16:creationId xmlns:a16="http://schemas.microsoft.com/office/drawing/2014/main" id="{2C29C54C-16BB-4220-B69A-4F44E3A77F29}"/>
              </a:ext>
            </a:extLst>
          </p:cNvPr>
          <p:cNvSpPr>
            <a:spLocks noGrp="1"/>
          </p:cNvSpPr>
          <p:nvPr>
            <p:ph type="title"/>
          </p:nvPr>
        </p:nvSpPr>
        <p:spPr/>
        <p:txBody>
          <a:bodyPr/>
          <a:lstStyle/>
          <a:p>
            <a:r>
              <a:rPr lang="nb-NO" dirty="0"/>
              <a:t>Hva gjør vi egentlig?</a:t>
            </a:r>
          </a:p>
        </p:txBody>
      </p:sp>
      <p:sp>
        <p:nvSpPr>
          <p:cNvPr id="6" name="TekstSylinder 5">
            <a:extLst>
              <a:ext uri="{FF2B5EF4-FFF2-40B4-BE49-F238E27FC236}">
                <a16:creationId xmlns:a16="http://schemas.microsoft.com/office/drawing/2014/main" id="{0BEC9DB9-ECF0-404B-9CF7-01F2B07E1DEC}"/>
              </a:ext>
            </a:extLst>
          </p:cNvPr>
          <p:cNvSpPr txBox="1"/>
          <p:nvPr/>
        </p:nvSpPr>
        <p:spPr>
          <a:xfrm>
            <a:off x="1907704" y="5623654"/>
            <a:ext cx="4680520" cy="230832"/>
          </a:xfrm>
          <a:prstGeom prst="rect">
            <a:avLst/>
          </a:prstGeom>
          <a:noFill/>
        </p:spPr>
        <p:txBody>
          <a:bodyPr wrap="square" rtlCol="0">
            <a:spAutoFit/>
          </a:bodyPr>
          <a:lstStyle/>
          <a:p>
            <a:r>
              <a:rPr lang="nb-NO" sz="900" dirty="0"/>
              <a:t> </a:t>
            </a:r>
          </a:p>
        </p:txBody>
      </p:sp>
    </p:spTree>
    <p:extLst>
      <p:ext uri="{BB962C8B-B14F-4D97-AF65-F5344CB8AC3E}">
        <p14:creationId xmlns:p14="http://schemas.microsoft.com/office/powerpoint/2010/main" val="8129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Människor och olika jobb koncept — Stockfotografi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830" y="1844824"/>
            <a:ext cx="7229902" cy="4592038"/>
          </a:xfrm>
          <a:prstGeom prst="rect">
            <a:avLst/>
          </a:prstGeom>
        </p:spPr>
      </p:pic>
      <p:sp>
        <p:nvSpPr>
          <p:cNvPr id="4" name="Tittel 1"/>
          <p:cNvSpPr>
            <a:spLocks noGrp="1"/>
          </p:cNvSpPr>
          <p:nvPr>
            <p:ph type="title"/>
          </p:nvPr>
        </p:nvSpPr>
        <p:spPr>
          <a:xfrm>
            <a:off x="941445" y="332656"/>
            <a:ext cx="6683765" cy="648072"/>
          </a:xfrm>
        </p:spPr>
        <p:txBody>
          <a:bodyPr>
            <a:normAutofit/>
          </a:bodyPr>
          <a:lstStyle/>
          <a:p>
            <a:r>
              <a:rPr lang="nn-NO" altLang="nb-NO" b="1" dirty="0"/>
              <a:t>IPS </a:t>
            </a:r>
            <a:r>
              <a:rPr lang="nn-NO" altLang="nb-NO" b="1" dirty="0" err="1"/>
              <a:t>prinsippene</a:t>
            </a:r>
            <a:endParaRPr lang="nb-NO" altLang="nb-NO" b="1" dirty="0"/>
          </a:p>
        </p:txBody>
      </p:sp>
      <p:sp>
        <p:nvSpPr>
          <p:cNvPr id="2" name="Plassholder for innhold 1"/>
          <p:cNvSpPr>
            <a:spLocks noGrp="1"/>
          </p:cNvSpPr>
          <p:nvPr>
            <p:ph idx="1"/>
          </p:nvPr>
        </p:nvSpPr>
        <p:spPr>
          <a:xfrm>
            <a:off x="971600" y="1196752"/>
            <a:ext cx="7340063" cy="5040560"/>
          </a:xfrm>
        </p:spPr>
        <p:txBody>
          <a:bodyPr>
            <a:noAutofit/>
          </a:bodyPr>
          <a:lstStyle/>
          <a:p>
            <a:endParaRPr lang="nb-NO" sz="1600" dirty="0">
              <a:latin typeface="Lucida Sans" panose="020B0602030504020204" pitchFamily="34" charset="0"/>
            </a:endParaRPr>
          </a:p>
          <a:p>
            <a:pPr marL="514350" indent="-514350">
              <a:buFont typeface="+mj-lt"/>
              <a:buAutoNum type="arabicPeriod"/>
            </a:pPr>
            <a:r>
              <a:rPr lang="nb-NO" sz="2000" b="1" dirty="0">
                <a:latin typeface="Lucida Sans" panose="020B0602030504020204" pitchFamily="34" charset="0"/>
              </a:rPr>
              <a:t>Målet er ordinær, lønnet jobb </a:t>
            </a:r>
          </a:p>
          <a:p>
            <a:pPr marL="514350" indent="-514350">
              <a:buFont typeface="+mj-lt"/>
              <a:buAutoNum type="arabicPeriod"/>
            </a:pPr>
            <a:endParaRPr lang="nb-NO" sz="1600" b="1" dirty="0">
              <a:latin typeface="Lucida Sans" panose="020B0602030504020204" pitchFamily="34" charset="0"/>
            </a:endParaRPr>
          </a:p>
        </p:txBody>
      </p:sp>
      <p:sp>
        <p:nvSpPr>
          <p:cNvPr id="8" name="Undertittel 2"/>
          <p:cNvSpPr txBox="1">
            <a:spLocks/>
          </p:cNvSpPr>
          <p:nvPr/>
        </p:nvSpPr>
        <p:spPr>
          <a:xfrm>
            <a:off x="8308732" y="6069435"/>
            <a:ext cx="582458" cy="56488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endParaRPr lang="nb-NO" dirty="0"/>
          </a:p>
        </p:txBody>
      </p:sp>
    </p:spTree>
    <p:extLst>
      <p:ext uri="{BB962C8B-B14F-4D97-AF65-F5344CB8AC3E}">
        <p14:creationId xmlns:p14="http://schemas.microsoft.com/office/powerpoint/2010/main" val="24561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936643" y="260648"/>
            <a:ext cx="6683765" cy="648072"/>
          </a:xfrm>
        </p:spPr>
        <p:txBody>
          <a:bodyPr>
            <a:normAutofit/>
          </a:bodyPr>
          <a:lstStyle/>
          <a:p>
            <a:r>
              <a:rPr lang="nn-NO" altLang="nb-NO" b="1" dirty="0"/>
              <a:t>IPS </a:t>
            </a:r>
            <a:r>
              <a:rPr lang="nn-NO" altLang="nb-NO" b="1" dirty="0" err="1"/>
              <a:t>prinsippene</a:t>
            </a:r>
            <a:endParaRPr lang="nb-NO" altLang="nb-NO" b="1" dirty="0"/>
          </a:p>
        </p:txBody>
      </p:sp>
      <p:sp>
        <p:nvSpPr>
          <p:cNvPr id="2" name="Plassholder for innhold 1"/>
          <p:cNvSpPr>
            <a:spLocks noGrp="1"/>
          </p:cNvSpPr>
          <p:nvPr>
            <p:ph idx="1"/>
          </p:nvPr>
        </p:nvSpPr>
        <p:spPr>
          <a:xfrm>
            <a:off x="971600" y="1124744"/>
            <a:ext cx="7340063" cy="5112568"/>
          </a:xfrm>
        </p:spPr>
        <p:txBody>
          <a:bodyPr>
            <a:noAutofit/>
          </a:bodyPr>
          <a:lstStyle/>
          <a:p>
            <a:pPr marL="0" indent="0">
              <a:buNone/>
            </a:pPr>
            <a:r>
              <a:rPr lang="nb-NO" sz="2000" b="1" dirty="0">
                <a:latin typeface="Lucida Sans" panose="020B0602030504020204" pitchFamily="34" charset="0"/>
              </a:rPr>
              <a:t>2. </a:t>
            </a:r>
          </a:p>
          <a:p>
            <a:pPr marL="0" indent="0">
              <a:buNone/>
            </a:pPr>
            <a:r>
              <a:rPr lang="nb-NO" sz="2000" b="1" dirty="0">
                <a:latin typeface="Lucida Sans" panose="020B0602030504020204" pitchFamily="34" charset="0"/>
              </a:rPr>
              <a:t>Deltagelse på bakgrunn </a:t>
            </a:r>
          </a:p>
          <a:p>
            <a:pPr marL="0" indent="0">
              <a:buNone/>
            </a:pPr>
            <a:r>
              <a:rPr lang="nb-NO" sz="2000" b="1" dirty="0">
                <a:latin typeface="Lucida Sans" panose="020B0602030504020204" pitchFamily="34" charset="0"/>
              </a:rPr>
              <a:t>av arbeidssøkers eget </a:t>
            </a:r>
          </a:p>
          <a:p>
            <a:pPr marL="0" indent="0">
              <a:buNone/>
            </a:pPr>
            <a:r>
              <a:rPr lang="nb-NO" sz="2000" b="1" dirty="0">
                <a:latin typeface="Lucida Sans" panose="020B0602030504020204" pitchFamily="34" charset="0"/>
              </a:rPr>
              <a:t>ønske</a:t>
            </a:r>
          </a:p>
          <a:p>
            <a:pPr marL="228600" indent="-228600">
              <a:buFont typeface="+mj-lt"/>
              <a:buAutoNum type="arabicPeriod"/>
            </a:pPr>
            <a:endParaRPr lang="nb-NO" sz="1600" b="1" dirty="0">
              <a:latin typeface="Lucida Sans" panose="020B0602030504020204" pitchFamily="34" charset="0"/>
            </a:endParaRPr>
          </a:p>
        </p:txBody>
      </p:sp>
      <p:sp>
        <p:nvSpPr>
          <p:cNvPr id="8" name="Undertittel 2"/>
          <p:cNvSpPr txBox="1">
            <a:spLocks/>
          </p:cNvSpPr>
          <p:nvPr/>
        </p:nvSpPr>
        <p:spPr>
          <a:xfrm>
            <a:off x="8308732" y="6069435"/>
            <a:ext cx="582458" cy="56488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endParaRPr lang="nb-NO"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048" y="354668"/>
            <a:ext cx="4034142" cy="5971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073" y="2924944"/>
            <a:ext cx="4039636" cy="2843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607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Gratis illustrasjon: Puslespill, Samarbeid, Partnerskap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2473" y="4213433"/>
            <a:ext cx="2420888" cy="2420888"/>
          </a:xfrm>
          <a:prstGeom prst="rect">
            <a:avLst/>
          </a:prstGeom>
        </p:spPr>
      </p:pic>
      <p:sp>
        <p:nvSpPr>
          <p:cNvPr id="4" name="Tittel 1"/>
          <p:cNvSpPr>
            <a:spLocks noGrp="1"/>
          </p:cNvSpPr>
          <p:nvPr>
            <p:ph type="title"/>
          </p:nvPr>
        </p:nvSpPr>
        <p:spPr>
          <a:xfrm>
            <a:off x="467544" y="332656"/>
            <a:ext cx="6683765" cy="648072"/>
          </a:xfrm>
        </p:spPr>
        <p:txBody>
          <a:bodyPr>
            <a:normAutofit/>
          </a:bodyPr>
          <a:lstStyle/>
          <a:p>
            <a:r>
              <a:rPr lang="nn-NO" altLang="nb-NO" b="1" dirty="0"/>
              <a:t>IPS </a:t>
            </a:r>
            <a:r>
              <a:rPr lang="nn-NO" altLang="nb-NO" b="1" dirty="0" err="1"/>
              <a:t>prinsippene</a:t>
            </a:r>
            <a:endParaRPr lang="nb-NO" altLang="nb-NO" b="1" dirty="0"/>
          </a:p>
        </p:txBody>
      </p:sp>
      <p:sp>
        <p:nvSpPr>
          <p:cNvPr id="2" name="Plassholder for innhold 1"/>
          <p:cNvSpPr>
            <a:spLocks noGrp="1"/>
          </p:cNvSpPr>
          <p:nvPr>
            <p:ph idx="1"/>
          </p:nvPr>
        </p:nvSpPr>
        <p:spPr>
          <a:xfrm>
            <a:off x="467544" y="980728"/>
            <a:ext cx="7844119" cy="5256584"/>
          </a:xfrm>
        </p:spPr>
        <p:txBody>
          <a:bodyPr>
            <a:noAutofit/>
          </a:bodyPr>
          <a:lstStyle/>
          <a:p>
            <a:pPr marL="0" indent="0">
              <a:buNone/>
            </a:pPr>
            <a:r>
              <a:rPr lang="nb-NO" sz="2000" b="1" dirty="0">
                <a:latin typeface="Lucida Sans" panose="020B0602030504020204" pitchFamily="34" charset="0"/>
              </a:rPr>
              <a:t>3.</a:t>
            </a:r>
          </a:p>
          <a:p>
            <a:pPr marL="0" indent="0">
              <a:buNone/>
            </a:pPr>
            <a:r>
              <a:rPr lang="nb-NO" sz="2000" b="1" dirty="0">
                <a:latin typeface="Lucida Sans" panose="020B0602030504020204" pitchFamily="34" charset="0"/>
              </a:rPr>
              <a:t>Individuell jobbstøtte er en integrert del av behandlingen</a:t>
            </a:r>
          </a:p>
          <a:p>
            <a:pPr marL="0" indent="0">
              <a:buNone/>
            </a:pPr>
            <a:endParaRPr lang="nb-NO" sz="2000" b="1" dirty="0">
              <a:latin typeface="Lucida Sans" panose="020B0602030504020204" pitchFamily="34" charset="0"/>
            </a:endParaRPr>
          </a:p>
          <a:p>
            <a:pPr>
              <a:buFontTx/>
              <a:buChar char="-"/>
            </a:pPr>
            <a:r>
              <a:rPr lang="nb-NO" sz="2000" b="1" dirty="0">
                <a:latin typeface="Lucida Sans" panose="020B0602030504020204" pitchFamily="34" charset="0"/>
              </a:rPr>
              <a:t>Jobbspesialist og behandler sitter fysisk på samme arbeidssted</a:t>
            </a:r>
          </a:p>
          <a:p>
            <a:pPr>
              <a:buFontTx/>
              <a:buChar char="-"/>
            </a:pPr>
            <a:r>
              <a:rPr lang="nb-NO" sz="2000" b="1" dirty="0">
                <a:latin typeface="Lucida Sans" panose="020B0602030504020204" pitchFamily="34" charset="0"/>
              </a:rPr>
              <a:t>Jobbspesialist deltar i behandlermøter ved gjennomgang av saker, </a:t>
            </a:r>
          </a:p>
          <a:p>
            <a:pPr>
              <a:buFontTx/>
              <a:buChar char="-"/>
            </a:pPr>
            <a:r>
              <a:rPr lang="nb-NO" sz="2000" b="1" dirty="0">
                <a:latin typeface="Lucida Sans" panose="020B0602030504020204" pitchFamily="34" charset="0"/>
              </a:rPr>
              <a:t>Informerer om tilbudet til pasienter sammen med behandler</a:t>
            </a:r>
          </a:p>
          <a:p>
            <a:pPr>
              <a:buFontTx/>
              <a:buChar char="-"/>
            </a:pPr>
            <a:r>
              <a:rPr lang="nb-NO" sz="2000" b="1" dirty="0">
                <a:latin typeface="Lucida Sans" panose="020B0602030504020204" pitchFamily="34" charset="0"/>
              </a:rPr>
              <a:t>Jobbspesialist er knyttet til </a:t>
            </a:r>
            <a:r>
              <a:rPr lang="nb-NO" sz="2000" b="1" dirty="0" err="1">
                <a:latin typeface="Lucida Sans" panose="020B0602030504020204" pitchFamily="34" charset="0"/>
              </a:rPr>
              <a:t>max</a:t>
            </a:r>
            <a:r>
              <a:rPr lang="nb-NO" sz="2000" b="1" dirty="0">
                <a:latin typeface="Lucida Sans" panose="020B0602030504020204" pitchFamily="34" charset="0"/>
              </a:rPr>
              <a:t> to behandlerteam</a:t>
            </a:r>
          </a:p>
          <a:p>
            <a:pPr>
              <a:buFontTx/>
              <a:buChar char="-"/>
            </a:pPr>
            <a:r>
              <a:rPr lang="nb-NO" sz="2000" b="1" dirty="0">
                <a:latin typeface="Lucida Sans" panose="020B0602030504020204" pitchFamily="34" charset="0"/>
              </a:rPr>
              <a:t>Felles journal</a:t>
            </a:r>
          </a:p>
          <a:p>
            <a:pPr>
              <a:buFontTx/>
              <a:buChar char="-"/>
            </a:pPr>
            <a:r>
              <a:rPr lang="nb-NO" sz="2000" b="1" dirty="0">
                <a:latin typeface="Lucida Sans" panose="020B0602030504020204" pitchFamily="34" charset="0"/>
              </a:rPr>
              <a:t>Mestringsplaner </a:t>
            </a:r>
          </a:p>
          <a:p>
            <a:pPr>
              <a:buFontTx/>
              <a:buChar char="-"/>
            </a:pPr>
            <a:endParaRPr lang="nb-NO" sz="2000" b="1" dirty="0">
              <a:latin typeface="Lucida Sans" panose="020B0602030504020204" pitchFamily="34" charset="0"/>
            </a:endParaRPr>
          </a:p>
          <a:p>
            <a:pPr>
              <a:buFontTx/>
              <a:buChar char="-"/>
            </a:pPr>
            <a:r>
              <a:rPr lang="nb-NO" sz="2000" b="1" dirty="0">
                <a:latin typeface="Lucida Sans" panose="020B0602030504020204" pitchFamily="34" charset="0"/>
              </a:rPr>
              <a:t>Tett samarbeid og klar rollefordeling</a:t>
            </a:r>
          </a:p>
        </p:txBody>
      </p:sp>
      <p:sp>
        <p:nvSpPr>
          <p:cNvPr id="8" name="Undertittel 2"/>
          <p:cNvSpPr txBox="1">
            <a:spLocks/>
          </p:cNvSpPr>
          <p:nvPr/>
        </p:nvSpPr>
        <p:spPr>
          <a:xfrm>
            <a:off x="8308732" y="6069435"/>
            <a:ext cx="582458" cy="56488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endParaRPr lang="nb-NO" dirty="0"/>
          </a:p>
        </p:txBody>
      </p:sp>
    </p:spTree>
    <p:extLst>
      <p:ext uri="{BB962C8B-B14F-4D97-AF65-F5344CB8AC3E}">
        <p14:creationId xmlns:p14="http://schemas.microsoft.com/office/powerpoint/2010/main" val="48139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Jobbsøk-slik gjør du det | Norges miljø- o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356" y="2132856"/>
            <a:ext cx="8048898" cy="3936579"/>
          </a:xfrm>
          <a:prstGeom prst="rect">
            <a:avLst/>
          </a:prstGeom>
        </p:spPr>
      </p:pic>
      <p:sp>
        <p:nvSpPr>
          <p:cNvPr id="4" name="Tittel 1"/>
          <p:cNvSpPr>
            <a:spLocks noGrp="1"/>
          </p:cNvSpPr>
          <p:nvPr>
            <p:ph type="title"/>
          </p:nvPr>
        </p:nvSpPr>
        <p:spPr>
          <a:xfrm>
            <a:off x="467544" y="476672"/>
            <a:ext cx="6683765" cy="648072"/>
          </a:xfrm>
        </p:spPr>
        <p:txBody>
          <a:bodyPr>
            <a:normAutofit/>
          </a:bodyPr>
          <a:lstStyle/>
          <a:p>
            <a:r>
              <a:rPr lang="nn-NO" altLang="nb-NO" b="1" dirty="0"/>
              <a:t>IPS </a:t>
            </a:r>
            <a:r>
              <a:rPr lang="nn-NO" altLang="nb-NO" b="1" dirty="0" err="1"/>
              <a:t>prinsippene</a:t>
            </a:r>
            <a:endParaRPr lang="nb-NO" altLang="nb-NO" b="1" dirty="0"/>
          </a:p>
        </p:txBody>
      </p:sp>
      <p:sp>
        <p:nvSpPr>
          <p:cNvPr id="2" name="Plassholder for innhold 1"/>
          <p:cNvSpPr>
            <a:spLocks noGrp="1"/>
          </p:cNvSpPr>
          <p:nvPr>
            <p:ph idx="1"/>
          </p:nvPr>
        </p:nvSpPr>
        <p:spPr>
          <a:xfrm>
            <a:off x="467544" y="1412775"/>
            <a:ext cx="7844119" cy="5221545"/>
          </a:xfrm>
        </p:spPr>
        <p:txBody>
          <a:bodyPr>
            <a:noAutofit/>
          </a:bodyPr>
          <a:lstStyle/>
          <a:p>
            <a:pPr marL="0" indent="0">
              <a:buNone/>
            </a:pPr>
            <a:r>
              <a:rPr lang="nb-NO" sz="2000" b="1" dirty="0">
                <a:latin typeface="Lucida Sans" panose="020B0602030504020204" pitchFamily="34" charset="0"/>
              </a:rPr>
              <a:t>4. Jobbsøk skjer ut fra deltagerens interesser og ferdigheter. </a:t>
            </a:r>
          </a:p>
          <a:p>
            <a:pPr marL="0" indent="0">
              <a:buNone/>
            </a:pPr>
            <a:endParaRPr lang="nb-NO" sz="2000" b="1" dirty="0">
              <a:latin typeface="Lucida Sans" panose="020B0602030504020204" pitchFamily="34" charset="0"/>
            </a:endParaRPr>
          </a:p>
          <a:p>
            <a:r>
              <a:rPr lang="nb-NO" b="1" dirty="0">
                <a:solidFill>
                  <a:schemeClr val="bg1"/>
                </a:solidFill>
                <a:latin typeface="Lucida Sans" panose="020B0602030504020204" pitchFamily="34" charset="0"/>
              </a:rPr>
              <a:t>Karriereveiledning </a:t>
            </a:r>
          </a:p>
          <a:p>
            <a:r>
              <a:rPr lang="nb-NO" b="1" dirty="0">
                <a:solidFill>
                  <a:schemeClr val="bg1"/>
                </a:solidFill>
                <a:latin typeface="Lucida Sans" panose="020B0602030504020204" pitchFamily="34" charset="0"/>
              </a:rPr>
              <a:t>Jobbsmak</a:t>
            </a:r>
          </a:p>
          <a:p>
            <a:r>
              <a:rPr lang="nb-NO" b="1" dirty="0">
                <a:solidFill>
                  <a:schemeClr val="bg1"/>
                </a:solidFill>
                <a:latin typeface="Lucida Sans" panose="020B0602030504020204" pitchFamily="34" charset="0"/>
              </a:rPr>
              <a:t>Bygge naturlig</a:t>
            </a:r>
          </a:p>
          <a:p>
            <a:pPr marL="0" indent="0">
              <a:buNone/>
            </a:pPr>
            <a:r>
              <a:rPr lang="nb-NO" b="1" dirty="0">
                <a:solidFill>
                  <a:schemeClr val="bg1"/>
                </a:solidFill>
                <a:latin typeface="Lucida Sans" panose="020B0602030504020204" pitchFamily="34" charset="0"/>
              </a:rPr>
              <a:t>    karrierevei</a:t>
            </a:r>
          </a:p>
          <a:p>
            <a:pPr marL="0" indent="0">
              <a:buNone/>
            </a:pPr>
            <a:endParaRPr lang="nb-NO" b="1" dirty="0">
              <a:solidFill>
                <a:schemeClr val="bg1"/>
              </a:solidFill>
              <a:latin typeface="Lucida Sans" panose="020B0602030504020204" pitchFamily="34" charset="0"/>
            </a:endParaRPr>
          </a:p>
          <a:p>
            <a:endParaRPr lang="nb-NO" sz="2000" b="1" dirty="0">
              <a:latin typeface="Lucida Sans" panose="020B0602030504020204" pitchFamily="34" charset="0"/>
            </a:endParaRPr>
          </a:p>
          <a:p>
            <a:endParaRPr lang="nb-NO" sz="2000" b="1" dirty="0">
              <a:latin typeface="Lucida Sans" panose="020B0602030504020204" pitchFamily="34" charset="0"/>
            </a:endParaRPr>
          </a:p>
          <a:p>
            <a:pPr marL="0" indent="0">
              <a:buNone/>
            </a:pPr>
            <a:endParaRPr lang="nb-NO" sz="1600" b="1" dirty="0">
              <a:latin typeface="Lucida Sans" panose="020B0602030504020204" pitchFamily="34" charset="0"/>
            </a:endParaRPr>
          </a:p>
          <a:p>
            <a:pPr marL="0" indent="0">
              <a:buNone/>
            </a:pPr>
            <a:endParaRPr lang="nb-NO" sz="1600" b="1" dirty="0">
              <a:latin typeface="Lucida Sans" panose="020B0602030504020204" pitchFamily="34" charset="0"/>
            </a:endParaRPr>
          </a:p>
        </p:txBody>
      </p:sp>
      <p:sp>
        <p:nvSpPr>
          <p:cNvPr id="8" name="Undertittel 2"/>
          <p:cNvSpPr txBox="1">
            <a:spLocks/>
          </p:cNvSpPr>
          <p:nvPr/>
        </p:nvSpPr>
        <p:spPr>
          <a:xfrm>
            <a:off x="8308732" y="6069435"/>
            <a:ext cx="582458" cy="56488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endParaRPr lang="nb-NO" dirty="0"/>
          </a:p>
        </p:txBody>
      </p:sp>
    </p:spTree>
    <p:extLst>
      <p:ext uri="{BB962C8B-B14F-4D97-AF65-F5344CB8AC3E}">
        <p14:creationId xmlns:p14="http://schemas.microsoft.com/office/powerpoint/2010/main" val="177724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467544" y="476672"/>
            <a:ext cx="6683765" cy="648072"/>
          </a:xfrm>
        </p:spPr>
        <p:txBody>
          <a:bodyPr>
            <a:normAutofit/>
          </a:bodyPr>
          <a:lstStyle/>
          <a:p>
            <a:r>
              <a:rPr lang="nn-NO" altLang="nb-NO" b="1" dirty="0"/>
              <a:t>IPS </a:t>
            </a:r>
            <a:r>
              <a:rPr lang="nn-NO" altLang="nb-NO" b="1" dirty="0" err="1"/>
              <a:t>prinsippene</a:t>
            </a:r>
            <a:endParaRPr lang="nb-NO" altLang="nb-NO" b="1" dirty="0"/>
          </a:p>
        </p:txBody>
      </p:sp>
      <p:sp>
        <p:nvSpPr>
          <p:cNvPr id="2" name="Plassholder for innhold 1"/>
          <p:cNvSpPr>
            <a:spLocks noGrp="1"/>
          </p:cNvSpPr>
          <p:nvPr>
            <p:ph idx="1"/>
          </p:nvPr>
        </p:nvSpPr>
        <p:spPr>
          <a:xfrm>
            <a:off x="467544" y="1340768"/>
            <a:ext cx="7844119" cy="4896544"/>
          </a:xfrm>
        </p:spPr>
        <p:txBody>
          <a:bodyPr>
            <a:noAutofit/>
          </a:bodyPr>
          <a:lstStyle/>
          <a:p>
            <a:pPr marL="0" indent="0">
              <a:buNone/>
            </a:pPr>
            <a:r>
              <a:rPr lang="nb-NO" sz="2000" b="1" dirty="0">
                <a:latin typeface="Lucida Sans" panose="020B0602030504020204" pitchFamily="34" charset="0"/>
              </a:rPr>
              <a:t>5. Individuelt tilpasset rådgivning om økonomiske ytelser. </a:t>
            </a:r>
          </a:p>
          <a:p>
            <a:pPr marL="514350" indent="-514350">
              <a:buFont typeface="+mj-lt"/>
              <a:buAutoNum type="arabicPeriod"/>
            </a:pPr>
            <a:endParaRPr lang="nb-NO" sz="1600" b="1" dirty="0">
              <a:latin typeface="Lucida Sans" panose="020B0602030504020204" pitchFamily="34" charset="0"/>
            </a:endParaRPr>
          </a:p>
          <a:p>
            <a:pPr marL="514350" indent="-514350">
              <a:buFont typeface="+mj-lt"/>
              <a:buAutoNum type="arabicPeriod"/>
            </a:pPr>
            <a:endParaRPr lang="nb-NO" sz="700" dirty="0">
              <a:solidFill>
                <a:schemeClr val="accent4">
                  <a:lumMod val="50000"/>
                </a:schemeClr>
              </a:solidFill>
            </a:endParaRPr>
          </a:p>
        </p:txBody>
      </p:sp>
      <p:sp>
        <p:nvSpPr>
          <p:cNvPr id="8" name="Undertittel 2"/>
          <p:cNvSpPr txBox="1">
            <a:spLocks/>
          </p:cNvSpPr>
          <p:nvPr/>
        </p:nvSpPr>
        <p:spPr>
          <a:xfrm>
            <a:off x="8308732" y="6069435"/>
            <a:ext cx="582458" cy="56488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endParaRPr lang="nb-NO" dirty="0"/>
          </a:p>
        </p:txBody>
      </p:sp>
      <p:pic>
        <p:nvPicPr>
          <p:cNvPr id="7" name="Bilde 6" descr="Norske penger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852330"/>
            <a:ext cx="6728296" cy="4499548"/>
          </a:xfrm>
          <a:prstGeom prst="rect">
            <a:avLst/>
          </a:prstGeom>
        </p:spPr>
      </p:pic>
    </p:spTree>
    <p:extLst>
      <p:ext uri="{BB962C8B-B14F-4D97-AF65-F5344CB8AC3E}">
        <p14:creationId xmlns:p14="http://schemas.microsoft.com/office/powerpoint/2010/main" val="387834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323528" y="404664"/>
            <a:ext cx="6683765" cy="648072"/>
          </a:xfrm>
        </p:spPr>
        <p:txBody>
          <a:bodyPr>
            <a:normAutofit/>
          </a:bodyPr>
          <a:lstStyle/>
          <a:p>
            <a:r>
              <a:rPr lang="nn-NO" altLang="nb-NO" b="1" dirty="0"/>
              <a:t>IPS </a:t>
            </a:r>
            <a:r>
              <a:rPr lang="nn-NO" altLang="nb-NO" b="1" dirty="0" err="1"/>
              <a:t>prinsippene</a:t>
            </a:r>
            <a:endParaRPr lang="nb-NO" altLang="nb-NO" b="1" dirty="0"/>
          </a:p>
        </p:txBody>
      </p:sp>
      <p:sp>
        <p:nvSpPr>
          <p:cNvPr id="2" name="Plassholder for innhold 1"/>
          <p:cNvSpPr>
            <a:spLocks noGrp="1"/>
          </p:cNvSpPr>
          <p:nvPr>
            <p:ph idx="1"/>
          </p:nvPr>
        </p:nvSpPr>
        <p:spPr>
          <a:xfrm>
            <a:off x="323528" y="1052736"/>
            <a:ext cx="7988135" cy="5184576"/>
          </a:xfrm>
        </p:spPr>
        <p:txBody>
          <a:bodyPr>
            <a:noAutofit/>
          </a:bodyPr>
          <a:lstStyle/>
          <a:p>
            <a:pPr marL="0" indent="0">
              <a:buNone/>
            </a:pPr>
            <a:endParaRPr lang="nb-NO" sz="2000" b="1" dirty="0">
              <a:latin typeface="Lucida Sans" panose="020B0602030504020204" pitchFamily="34" charset="0"/>
            </a:endParaRPr>
          </a:p>
          <a:p>
            <a:pPr marL="0" indent="0">
              <a:buNone/>
            </a:pPr>
            <a:r>
              <a:rPr lang="nb-NO" sz="2000" b="1" dirty="0">
                <a:latin typeface="Lucida Sans" panose="020B0602030504020204" pitchFamily="34" charset="0"/>
              </a:rPr>
              <a:t>6. Jobbsøk starter raskt og senest etter 1 måned.</a:t>
            </a:r>
          </a:p>
          <a:p>
            <a:pPr marL="0" indent="0">
              <a:buNone/>
            </a:pPr>
            <a:endParaRPr lang="nb-NO" sz="2000" b="1" dirty="0">
              <a:latin typeface="Lucida Sans" panose="020B0602030504020204" pitchFamily="34" charset="0"/>
            </a:endParaRPr>
          </a:p>
          <a:p>
            <a:pPr marL="0" indent="0">
              <a:buNone/>
            </a:pPr>
            <a:r>
              <a:rPr lang="nb-NO" sz="2000" b="1" dirty="0">
                <a:latin typeface="Lucida Sans" panose="020B0602030504020204" pitchFamily="34" charset="0"/>
              </a:rPr>
              <a:t>Jobbspesialistene ved de tre lokasjonene </a:t>
            </a:r>
          </a:p>
          <a:p>
            <a:pPr marL="0" indent="0">
              <a:buNone/>
            </a:pPr>
            <a:r>
              <a:rPr lang="nb-NO" sz="2000" b="1" dirty="0">
                <a:latin typeface="Lucida Sans" panose="020B0602030504020204" pitchFamily="34" charset="0"/>
              </a:rPr>
              <a:t>hadde en median på 11 / 15 / 19 dager </a:t>
            </a:r>
          </a:p>
          <a:p>
            <a:pPr marL="0" indent="0">
              <a:buNone/>
            </a:pPr>
            <a:r>
              <a:rPr lang="nb-NO" sz="2000" b="1" dirty="0">
                <a:latin typeface="Lucida Sans" panose="020B0602030504020204" pitchFamily="34" charset="0"/>
              </a:rPr>
              <a:t>fra oppstart til første møte med en arbeidsgiver i februar.</a:t>
            </a:r>
          </a:p>
          <a:p>
            <a:pPr marL="0" indent="0">
              <a:buNone/>
            </a:pPr>
            <a:endParaRPr lang="nb-NO" sz="2000" b="1" dirty="0">
              <a:latin typeface="Lucida Sans" panose="020B0602030504020204" pitchFamily="34" charset="0"/>
            </a:endParaRPr>
          </a:p>
          <a:p>
            <a:pPr marL="0" indent="0">
              <a:buNone/>
            </a:pPr>
            <a:endParaRPr lang="nb-NO" sz="2000" b="1" dirty="0">
              <a:latin typeface="Lucida Sans" panose="020B0602030504020204" pitchFamily="34" charset="0"/>
            </a:endParaRPr>
          </a:p>
          <a:p>
            <a:pPr marL="0" indent="0">
              <a:buNone/>
            </a:pPr>
            <a:endParaRPr lang="nb-NO" sz="1600" b="1" dirty="0">
              <a:latin typeface="Lucida Sans" panose="020B0602030504020204" pitchFamily="34" charset="0"/>
            </a:endParaRPr>
          </a:p>
        </p:txBody>
      </p:sp>
      <p:sp>
        <p:nvSpPr>
          <p:cNvPr id="8" name="Undertittel 2"/>
          <p:cNvSpPr txBox="1">
            <a:spLocks/>
          </p:cNvSpPr>
          <p:nvPr/>
        </p:nvSpPr>
        <p:spPr>
          <a:xfrm>
            <a:off x="8308732" y="6069435"/>
            <a:ext cx="582458" cy="56488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endParaRPr lang="nb-NO" dirty="0"/>
          </a:p>
        </p:txBody>
      </p:sp>
    </p:spTree>
    <p:extLst>
      <p:ext uri="{BB962C8B-B14F-4D97-AF65-F5344CB8AC3E}">
        <p14:creationId xmlns:p14="http://schemas.microsoft.com/office/powerpoint/2010/main" val="148473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xfrm>
            <a:off x="539553" y="260649"/>
            <a:ext cx="5544616" cy="576064"/>
          </a:xfrm>
        </p:spPr>
        <p:txBody>
          <a:bodyPr>
            <a:normAutofit fontScale="90000"/>
          </a:bodyPr>
          <a:lstStyle/>
          <a:p>
            <a:r>
              <a:rPr lang="nn-NO" altLang="nb-NO" b="1" dirty="0"/>
              <a:t>IPS </a:t>
            </a:r>
            <a:r>
              <a:rPr lang="nn-NO" altLang="nb-NO" b="1" dirty="0" err="1"/>
              <a:t>prinsippene</a:t>
            </a:r>
            <a:endParaRPr lang="nb-NO" altLang="nb-NO" b="1" dirty="0"/>
          </a:p>
        </p:txBody>
      </p:sp>
      <p:sp>
        <p:nvSpPr>
          <p:cNvPr id="2" name="Plassholder for innhold 1"/>
          <p:cNvSpPr>
            <a:spLocks noGrp="1"/>
          </p:cNvSpPr>
          <p:nvPr>
            <p:ph idx="1"/>
          </p:nvPr>
        </p:nvSpPr>
        <p:spPr>
          <a:xfrm>
            <a:off x="539554" y="980728"/>
            <a:ext cx="7772110" cy="5256584"/>
          </a:xfrm>
        </p:spPr>
        <p:txBody>
          <a:bodyPr>
            <a:noAutofit/>
          </a:bodyPr>
          <a:lstStyle/>
          <a:p>
            <a:pPr marL="0" indent="0">
              <a:buNone/>
            </a:pPr>
            <a:r>
              <a:rPr lang="nb-NO" sz="1800" b="1" dirty="0">
                <a:latin typeface="Lucida Sans" panose="020B0602030504020204" pitchFamily="34" charset="0"/>
              </a:rPr>
              <a:t>7. </a:t>
            </a:r>
            <a:r>
              <a:rPr lang="nb-NO" sz="2000" b="1" dirty="0">
                <a:latin typeface="Lucida Sans" panose="020B0602030504020204" pitchFamily="34" charset="0"/>
              </a:rPr>
              <a:t>Systematisk jobbutvikling ut fra arbeidssøkers preferanser </a:t>
            </a:r>
          </a:p>
          <a:p>
            <a:pPr marL="0" indent="0">
              <a:buNone/>
            </a:pPr>
            <a:endParaRPr lang="nb-NO" sz="2000" b="1" dirty="0">
              <a:latin typeface="Lucida Sans" panose="020B0602030504020204" pitchFamily="34" charset="0"/>
            </a:endParaRPr>
          </a:p>
          <a:p>
            <a:pPr marL="0" indent="0">
              <a:buNone/>
            </a:pPr>
            <a:endParaRPr lang="nb-NO" sz="2000" b="1" dirty="0">
              <a:latin typeface="Lucida Sans" panose="020B0602030504020204" pitchFamily="34" charset="0"/>
            </a:endParaRPr>
          </a:p>
          <a:p>
            <a:pPr marL="0" indent="0">
              <a:buNone/>
            </a:pPr>
            <a:endParaRPr lang="nb-NO" sz="1600" b="1" dirty="0">
              <a:latin typeface="Lucida Sans" panose="020B0602030504020204" pitchFamily="34" charset="0"/>
            </a:endParaRPr>
          </a:p>
        </p:txBody>
      </p:sp>
      <p:sp>
        <p:nvSpPr>
          <p:cNvPr id="8" name="Undertittel 2"/>
          <p:cNvSpPr txBox="1">
            <a:spLocks/>
          </p:cNvSpPr>
          <p:nvPr/>
        </p:nvSpPr>
        <p:spPr>
          <a:xfrm>
            <a:off x="8308732" y="6069435"/>
            <a:ext cx="582458" cy="56488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endParaRPr lang="nb-NO" dirty="0"/>
          </a:p>
        </p:txBody>
      </p:sp>
      <p:pic>
        <p:nvPicPr>
          <p:cNvPr id="5" name="Bilde 4"/>
          <p:cNvPicPr>
            <a:picLocks noChangeAspect="1"/>
          </p:cNvPicPr>
          <p:nvPr/>
        </p:nvPicPr>
        <p:blipFill>
          <a:blip r:embed="rId3"/>
          <a:stretch>
            <a:fillRect/>
          </a:stretch>
        </p:blipFill>
        <p:spPr>
          <a:xfrm>
            <a:off x="827584" y="1812619"/>
            <a:ext cx="5994973" cy="4302961"/>
          </a:xfrm>
          <a:prstGeom prst="rect">
            <a:avLst/>
          </a:prstGeom>
        </p:spPr>
      </p:pic>
    </p:spTree>
    <p:extLst>
      <p:ext uri="{BB962C8B-B14F-4D97-AF65-F5344CB8AC3E}">
        <p14:creationId xmlns:p14="http://schemas.microsoft.com/office/powerpoint/2010/main" val="338516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Bakgrunn </a:t>
            </a:r>
          </a:p>
        </p:txBody>
      </p:sp>
      <p:sp>
        <p:nvSpPr>
          <p:cNvPr id="3" name="Plassholder for innhold 2"/>
          <p:cNvSpPr>
            <a:spLocks noGrp="1"/>
          </p:cNvSpPr>
          <p:nvPr>
            <p:ph idx="1"/>
          </p:nvPr>
        </p:nvSpPr>
        <p:spPr/>
        <p:txBody>
          <a:bodyPr/>
          <a:lstStyle/>
          <a:p>
            <a:endParaRPr lang="nb-NO" dirty="0"/>
          </a:p>
          <a:p>
            <a:r>
              <a:rPr lang="nb-NO" dirty="0"/>
              <a:t>Samarbeidsavtale mellom NAV Sør-Trøndelag og </a:t>
            </a:r>
            <a:r>
              <a:rPr lang="nb-NO" dirty="0" err="1"/>
              <a:t>St.Olavs</a:t>
            </a:r>
            <a:r>
              <a:rPr lang="nb-NO" dirty="0"/>
              <a:t> Hospital</a:t>
            </a:r>
          </a:p>
          <a:p>
            <a:endParaRPr lang="nb-NO" dirty="0"/>
          </a:p>
          <a:p>
            <a:r>
              <a:rPr lang="nb-NO" dirty="0"/>
              <a:t>Satsingen på arbeid og psykiske helse 2008 - 2011</a:t>
            </a:r>
          </a:p>
        </p:txBody>
      </p:sp>
      <p:pic>
        <p:nvPicPr>
          <p:cNvPr id="6" name="Plassholder for bilde 5"/>
          <p:cNvPicPr>
            <a:picLocks noGrp="1" noChangeAspect="1"/>
          </p:cNvPicPr>
          <p:nvPr>
            <p:ph type="pic" sz="quarter" idx="10"/>
          </p:nvPr>
        </p:nvPicPr>
        <p:blipFill>
          <a:blip r:embed="rId3"/>
          <a:srcRect l="13755" r="13755"/>
          <a:stretch>
            <a:fillRect/>
          </a:stretch>
        </p:blipFill>
        <p:spPr>
          <a:prstGeom prst="rect">
            <a:avLst/>
          </a:prstGeom>
        </p:spPr>
      </p:pic>
      <p:pic>
        <p:nvPicPr>
          <p:cNvPr id="5" name="Bilde 4"/>
          <p:cNvPicPr>
            <a:picLocks noChangeAspect="1"/>
          </p:cNvPicPr>
          <p:nvPr/>
        </p:nvPicPr>
        <p:blipFill>
          <a:blip r:embed="rId4"/>
          <a:stretch>
            <a:fillRect/>
          </a:stretch>
        </p:blipFill>
        <p:spPr>
          <a:xfrm>
            <a:off x="5724128" y="392570"/>
            <a:ext cx="2638425" cy="857250"/>
          </a:xfrm>
          <a:prstGeom prst="rect">
            <a:avLst/>
          </a:prstGeom>
        </p:spPr>
      </p:pic>
    </p:spTree>
    <p:extLst>
      <p:ext uri="{BB962C8B-B14F-4D97-AF65-F5344CB8AC3E}">
        <p14:creationId xmlns:p14="http://schemas.microsoft.com/office/powerpoint/2010/main" val="1211101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63A916-C286-469A-A050-6F9B6895895D}"/>
              </a:ext>
            </a:extLst>
          </p:cNvPr>
          <p:cNvSpPr>
            <a:spLocks noGrp="1"/>
          </p:cNvSpPr>
          <p:nvPr>
            <p:ph type="title"/>
          </p:nvPr>
        </p:nvSpPr>
        <p:spPr/>
        <p:txBody>
          <a:bodyPr/>
          <a:lstStyle/>
          <a:p>
            <a:r>
              <a:rPr lang="nb-NO" dirty="0"/>
              <a:t>Tre kopper te</a:t>
            </a:r>
          </a:p>
        </p:txBody>
      </p:sp>
      <p:pic>
        <p:nvPicPr>
          <p:cNvPr id="6" name="Plassholder for innhold 5">
            <a:extLst>
              <a:ext uri="{FF2B5EF4-FFF2-40B4-BE49-F238E27FC236}">
                <a16:creationId xmlns:a16="http://schemas.microsoft.com/office/drawing/2014/main" id="{2AA2E0F2-2A7E-4D79-9B46-6C0C8ECAD66C}"/>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51845" y="1484784"/>
            <a:ext cx="5640309" cy="4243140"/>
          </a:xfrm>
        </p:spPr>
      </p:pic>
    </p:spTree>
    <p:extLst>
      <p:ext uri="{BB962C8B-B14F-4D97-AF65-F5344CB8AC3E}">
        <p14:creationId xmlns:p14="http://schemas.microsoft.com/office/powerpoint/2010/main" val="2004881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Misjon, visjon og verdier / Bran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3" y="1754715"/>
            <a:ext cx="4723010" cy="4717106"/>
          </a:xfrm>
          <a:prstGeom prst="rect">
            <a:avLst/>
          </a:prstGeom>
        </p:spPr>
      </p:pic>
      <p:sp>
        <p:nvSpPr>
          <p:cNvPr id="4" name="Tittel 1"/>
          <p:cNvSpPr>
            <a:spLocks noGrp="1"/>
          </p:cNvSpPr>
          <p:nvPr>
            <p:ph type="title"/>
          </p:nvPr>
        </p:nvSpPr>
        <p:spPr>
          <a:xfrm>
            <a:off x="539552" y="404664"/>
            <a:ext cx="6683765" cy="648072"/>
          </a:xfrm>
        </p:spPr>
        <p:txBody>
          <a:bodyPr>
            <a:normAutofit/>
          </a:bodyPr>
          <a:lstStyle/>
          <a:p>
            <a:r>
              <a:rPr lang="nn-NO" altLang="nb-NO" b="1" dirty="0"/>
              <a:t>IPS </a:t>
            </a:r>
            <a:r>
              <a:rPr lang="nn-NO" altLang="nb-NO" b="1" dirty="0" err="1"/>
              <a:t>prinsippene</a:t>
            </a:r>
            <a:endParaRPr lang="nb-NO" altLang="nb-NO" b="1" dirty="0"/>
          </a:p>
        </p:txBody>
      </p:sp>
      <p:sp>
        <p:nvSpPr>
          <p:cNvPr id="2" name="Plassholder for innhold 1"/>
          <p:cNvSpPr>
            <a:spLocks noGrp="1"/>
          </p:cNvSpPr>
          <p:nvPr>
            <p:ph idx="1"/>
          </p:nvPr>
        </p:nvSpPr>
        <p:spPr>
          <a:xfrm>
            <a:off x="539552" y="1412776"/>
            <a:ext cx="7772111" cy="4896544"/>
          </a:xfrm>
        </p:spPr>
        <p:txBody>
          <a:bodyPr>
            <a:noAutofit/>
          </a:bodyPr>
          <a:lstStyle/>
          <a:p>
            <a:pPr marL="0" indent="0">
              <a:buNone/>
            </a:pPr>
            <a:r>
              <a:rPr lang="nb-NO" sz="1600" b="1" dirty="0">
                <a:latin typeface="Lucida Sans" panose="020B0602030504020204" pitchFamily="34" charset="0"/>
              </a:rPr>
              <a:t>8. Oppfølgingen er ubegrenset i tid og individuelt tilpasset</a:t>
            </a:r>
            <a:r>
              <a:rPr lang="nb-NO" sz="1600" dirty="0">
                <a:latin typeface="Lucida Sans" panose="020B0602030504020204" pitchFamily="34" charset="0"/>
              </a:rPr>
              <a:t>.</a:t>
            </a:r>
          </a:p>
          <a:p>
            <a:pPr marL="0" indent="0">
              <a:buNone/>
            </a:pPr>
            <a:endParaRPr lang="nb-NO" sz="1600" dirty="0">
              <a:latin typeface="Lucida Sans" panose="020B0602030504020204" pitchFamily="34" charset="0"/>
            </a:endParaRPr>
          </a:p>
          <a:p>
            <a:pPr marL="0" indent="0">
              <a:buNone/>
            </a:pPr>
            <a:r>
              <a:rPr lang="nb-NO" sz="1600" dirty="0">
                <a:latin typeface="Lucida Sans" panose="020B0602030504020204" pitchFamily="34" charset="0"/>
              </a:rPr>
              <a:t>Ramme for tilbudet er opptil 3 år </a:t>
            </a:r>
          </a:p>
          <a:p>
            <a:pPr marL="0" indent="0">
              <a:buNone/>
            </a:pPr>
            <a:r>
              <a:rPr lang="nb-NO" sz="1600" dirty="0">
                <a:latin typeface="Lucida Sans" panose="020B0602030504020204" pitchFamily="34" charset="0"/>
              </a:rPr>
              <a:t>for de med nedsatt arbeidsevne.</a:t>
            </a:r>
          </a:p>
          <a:p>
            <a:pPr marL="0" indent="0">
              <a:buNone/>
            </a:pPr>
            <a:endParaRPr lang="nb-NO" sz="1600" dirty="0">
              <a:latin typeface="Lucida Sans" panose="020B0602030504020204" pitchFamily="34" charset="0"/>
            </a:endParaRPr>
          </a:p>
          <a:p>
            <a:pPr marL="0" indent="0">
              <a:buNone/>
            </a:pPr>
            <a:r>
              <a:rPr lang="nb-NO" sz="1600" dirty="0">
                <a:latin typeface="Lucida Sans" panose="020B0602030504020204" pitchFamily="34" charset="0"/>
              </a:rPr>
              <a:t>Naturlig støtte </a:t>
            </a:r>
          </a:p>
          <a:p>
            <a:pPr marL="0" indent="0">
              <a:buNone/>
            </a:pPr>
            <a:endParaRPr lang="nb-NO" sz="1600" dirty="0">
              <a:latin typeface="Lucida Sans" panose="020B0602030504020204" pitchFamily="34" charset="0"/>
            </a:endParaRPr>
          </a:p>
          <a:p>
            <a:pPr marL="0" indent="0">
              <a:buNone/>
            </a:pPr>
            <a:endParaRPr lang="nb-NO" sz="1600" dirty="0">
              <a:latin typeface="Lucida Sans" panose="020B0602030504020204" pitchFamily="34" charset="0"/>
            </a:endParaRPr>
          </a:p>
          <a:p>
            <a:pPr marL="0" indent="0">
              <a:buNone/>
            </a:pPr>
            <a:endParaRPr lang="nb-NO" sz="1600" dirty="0">
              <a:latin typeface="Lucida Sans" panose="020B0602030504020204" pitchFamily="34" charset="0"/>
            </a:endParaRPr>
          </a:p>
          <a:p>
            <a:pPr marL="0" indent="0">
              <a:buNone/>
            </a:pPr>
            <a:endParaRPr lang="nb-NO" sz="800" dirty="0"/>
          </a:p>
        </p:txBody>
      </p:sp>
      <p:sp>
        <p:nvSpPr>
          <p:cNvPr id="8" name="Undertittel 2"/>
          <p:cNvSpPr txBox="1">
            <a:spLocks/>
          </p:cNvSpPr>
          <p:nvPr/>
        </p:nvSpPr>
        <p:spPr>
          <a:xfrm>
            <a:off x="8308732" y="6069435"/>
            <a:ext cx="582458" cy="56488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endParaRPr lang="nb-NO" dirty="0"/>
          </a:p>
        </p:txBody>
      </p:sp>
    </p:spTree>
    <p:extLst>
      <p:ext uri="{BB962C8B-B14F-4D97-AF65-F5344CB8AC3E}">
        <p14:creationId xmlns:p14="http://schemas.microsoft.com/office/powerpoint/2010/main" val="419278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7585" y="1398589"/>
            <a:ext cx="7721298" cy="967623"/>
          </a:xfrm>
        </p:spPr>
        <p:txBody>
          <a:bodyPr/>
          <a:lstStyle/>
          <a:p>
            <a:r>
              <a:rPr lang="nn-NO" dirty="0"/>
              <a:t>Arbeidshåp</a:t>
            </a:r>
            <a:endParaRPr lang="nb-NO" dirty="0"/>
          </a:p>
        </p:txBody>
      </p:sp>
      <p:sp>
        <p:nvSpPr>
          <p:cNvPr id="3" name="Plassholder for innhold 2"/>
          <p:cNvSpPr>
            <a:spLocks noGrp="1"/>
          </p:cNvSpPr>
          <p:nvPr>
            <p:ph idx="1"/>
          </p:nvPr>
        </p:nvSpPr>
        <p:spPr>
          <a:xfrm>
            <a:off x="971600" y="2348879"/>
            <a:ext cx="7574309" cy="4122479"/>
          </a:xfrm>
        </p:spPr>
        <p:txBody>
          <a:bodyPr>
            <a:normAutofit/>
          </a:bodyPr>
          <a:lstStyle/>
          <a:p>
            <a:pPr marL="457200" lvl="1" indent="0">
              <a:buNone/>
              <a:tabLst>
                <a:tab pos="914400" algn="l"/>
              </a:tabLst>
            </a:pPr>
            <a:r>
              <a:rPr lang="nb-NO" sz="3200" dirty="0">
                <a:latin typeface="Century Gothic" panose="020B0502020202020204" pitchFamily="34" charset="0"/>
                <a:ea typeface="MS Mincho"/>
                <a:cs typeface="Times New Roman"/>
              </a:rPr>
              <a:t>Evne til å sette seg arbeidsspesifikke mål</a:t>
            </a:r>
            <a:endParaRPr lang="nb-NO" sz="3200" dirty="0">
              <a:latin typeface="Century Gothic" panose="020B0502020202020204" pitchFamily="34" charset="0"/>
              <a:ea typeface="Times New Roman"/>
            </a:endParaRPr>
          </a:p>
          <a:p>
            <a:pPr marL="457200" lvl="1" indent="0">
              <a:buNone/>
              <a:tabLst>
                <a:tab pos="914400" algn="l"/>
              </a:tabLst>
            </a:pPr>
            <a:r>
              <a:rPr lang="nb-NO" sz="3200" dirty="0">
                <a:latin typeface="Century Gothic" panose="020B0502020202020204" pitchFamily="34" charset="0"/>
                <a:ea typeface="MS Mincho"/>
                <a:cs typeface="Times New Roman"/>
              </a:rPr>
              <a:t>Evne til å identifisere og utvikle planer for å nå yrkesmål</a:t>
            </a:r>
            <a:endParaRPr lang="nb-NO" sz="3200" dirty="0">
              <a:latin typeface="Century Gothic" panose="020B0502020202020204" pitchFamily="34" charset="0"/>
              <a:ea typeface="Times New Roman"/>
            </a:endParaRPr>
          </a:p>
          <a:p>
            <a:pPr marL="457200" lvl="1" indent="0">
              <a:buNone/>
              <a:tabLst>
                <a:tab pos="914400" algn="l"/>
              </a:tabLst>
            </a:pPr>
            <a:r>
              <a:rPr lang="nb-NO" sz="3200" dirty="0">
                <a:latin typeface="Century Gothic" panose="020B0502020202020204" pitchFamily="34" charset="0"/>
                <a:ea typeface="MS Mincho"/>
                <a:cs typeface="Times New Roman"/>
              </a:rPr>
              <a:t>Drivkraft til å gjennomføre planene</a:t>
            </a:r>
          </a:p>
          <a:p>
            <a:pPr marL="575945" lvl="0" indent="-274320">
              <a:lnSpc>
                <a:spcPct val="100000"/>
              </a:lnSpc>
              <a:spcBef>
                <a:spcPts val="385"/>
              </a:spcBef>
              <a:buNone/>
            </a:pPr>
            <a:r>
              <a:rPr lang="nb-NO" sz="3200" dirty="0">
                <a:latin typeface="Century Gothic" panose="020B0502020202020204" pitchFamily="34" charset="0"/>
                <a:ea typeface="MS Mincho"/>
                <a:cs typeface="Times New Roman"/>
              </a:rPr>
              <a:t>								</a:t>
            </a:r>
            <a:r>
              <a:rPr lang="nb-NO" sz="2000" dirty="0" err="1">
                <a:solidFill>
                  <a:prstClr val="black"/>
                </a:solidFill>
                <a:latin typeface="Century Gothic" panose="020B0502020202020204" pitchFamily="34" charset="0"/>
                <a:ea typeface="MS Mincho"/>
                <a:cs typeface="Times New Roman"/>
              </a:rPr>
              <a:t>Juntunen</a:t>
            </a:r>
            <a:r>
              <a:rPr lang="nb-NO" sz="2000" dirty="0">
                <a:solidFill>
                  <a:prstClr val="black"/>
                </a:solidFill>
                <a:latin typeface="Century Gothic" panose="020B0502020202020204" pitchFamily="34" charset="0"/>
                <a:ea typeface="MS Mincho"/>
                <a:cs typeface="Times New Roman"/>
              </a:rPr>
              <a:t> &amp; </a:t>
            </a:r>
            <a:r>
              <a:rPr lang="nb-NO" sz="2000" dirty="0" err="1">
                <a:solidFill>
                  <a:prstClr val="black"/>
                </a:solidFill>
                <a:latin typeface="Century Gothic" panose="020B0502020202020204" pitchFamily="34" charset="0"/>
                <a:ea typeface="MS Mincho"/>
                <a:cs typeface="Times New Roman"/>
              </a:rPr>
              <a:t>Wettersten</a:t>
            </a:r>
            <a:r>
              <a:rPr lang="nb-NO" sz="2000" dirty="0">
                <a:solidFill>
                  <a:prstClr val="black"/>
                </a:solidFill>
                <a:latin typeface="Century Gothic" panose="020B0502020202020204" pitchFamily="34" charset="0"/>
                <a:ea typeface="MS Mincho"/>
                <a:cs typeface="Times New Roman"/>
              </a:rPr>
              <a:t>, 2006</a:t>
            </a:r>
            <a:endParaRPr lang="nb-NO" sz="2000" dirty="0">
              <a:solidFill>
                <a:prstClr val="black"/>
              </a:solidFill>
              <a:latin typeface="Century Gothic" panose="020B0502020202020204" pitchFamily="34" charset="0"/>
              <a:ea typeface="Times New Roman"/>
            </a:endParaRPr>
          </a:p>
        </p:txBody>
      </p:sp>
      <p:pic>
        <p:nvPicPr>
          <p:cNvPr id="5" name="Picture 11" descr="Frise_horisontal_k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0"/>
            <a:ext cx="8820472"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ndertittel 2"/>
          <p:cNvSpPr txBox="1">
            <a:spLocks/>
          </p:cNvSpPr>
          <p:nvPr/>
        </p:nvSpPr>
        <p:spPr>
          <a:xfrm>
            <a:off x="5230251" y="5906473"/>
            <a:ext cx="3684190" cy="5648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ct val="20000"/>
              </a:spcBef>
              <a:buNone/>
            </a:pPr>
            <a:r>
              <a:rPr lang="nb-NO" altLang="nb-NO" dirty="0">
                <a:solidFill>
                  <a:schemeClr val="tx1"/>
                </a:solidFill>
              </a:rPr>
              <a:t> </a:t>
            </a:r>
          </a:p>
          <a:p>
            <a:endParaRPr lang="nb-NO" dirty="0"/>
          </a:p>
        </p:txBody>
      </p:sp>
    </p:spTree>
    <p:extLst>
      <p:ext uri="{BB962C8B-B14F-4D97-AF65-F5344CB8AC3E}">
        <p14:creationId xmlns:p14="http://schemas.microsoft.com/office/powerpoint/2010/main" val="3786064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1556793"/>
            <a:ext cx="8258323" cy="648071"/>
          </a:xfrm>
        </p:spPr>
        <p:txBody>
          <a:bodyPr>
            <a:normAutofit/>
          </a:bodyPr>
          <a:lstStyle/>
          <a:p>
            <a:r>
              <a:rPr lang="nb-NO" sz="2800" dirty="0"/>
              <a:t>Å være i jobb – konsekvenser for psykiske plager</a:t>
            </a:r>
          </a:p>
        </p:txBody>
      </p:sp>
      <p:sp>
        <p:nvSpPr>
          <p:cNvPr id="3" name="Plassholder for innhold 2"/>
          <p:cNvSpPr>
            <a:spLocks noGrp="1"/>
          </p:cNvSpPr>
          <p:nvPr>
            <p:ph idx="1"/>
          </p:nvPr>
        </p:nvSpPr>
        <p:spPr>
          <a:xfrm>
            <a:off x="539552" y="2420889"/>
            <a:ext cx="8136184" cy="3485584"/>
          </a:xfrm>
        </p:spPr>
        <p:txBody>
          <a:bodyPr>
            <a:normAutofit/>
          </a:bodyPr>
          <a:lstStyle/>
          <a:p>
            <a:pPr lvl="0"/>
            <a:r>
              <a:rPr lang="nn-NO" dirty="0"/>
              <a:t>Ut av sosial isolasjon</a:t>
            </a:r>
          </a:p>
          <a:p>
            <a:pPr lvl="0"/>
            <a:r>
              <a:rPr lang="nn-NO" dirty="0"/>
              <a:t>Normalisering </a:t>
            </a:r>
          </a:p>
          <a:p>
            <a:pPr lvl="0"/>
            <a:r>
              <a:rPr lang="nn-NO" dirty="0"/>
              <a:t>Mestringsarena</a:t>
            </a:r>
          </a:p>
          <a:p>
            <a:pPr lvl="0"/>
            <a:r>
              <a:rPr lang="nn-NO" sz="2400" dirty="0"/>
              <a:t>Symptomtrykk ned</a:t>
            </a:r>
          </a:p>
          <a:p>
            <a:pPr lvl="0"/>
            <a:r>
              <a:rPr lang="nn-NO" sz="2400" dirty="0"/>
              <a:t>Grubling og bekymring ned</a:t>
            </a:r>
          </a:p>
          <a:p>
            <a:pPr lvl="0"/>
            <a:r>
              <a:rPr lang="nn-NO" sz="2400" dirty="0"/>
              <a:t>Friplass – når privatlivet ikkje går så bra…</a:t>
            </a:r>
          </a:p>
          <a:p>
            <a:pPr lvl="0"/>
            <a:r>
              <a:rPr lang="nn-NO" dirty="0"/>
              <a:t>Betre privatøkonomi…</a:t>
            </a:r>
            <a:endParaRPr lang="nn-NO" sz="2400" dirty="0"/>
          </a:p>
          <a:p>
            <a:pPr marL="0" indent="0">
              <a:buNone/>
            </a:pPr>
            <a:endParaRPr lang="nb-NO" dirty="0"/>
          </a:p>
        </p:txBody>
      </p:sp>
      <p:pic>
        <p:nvPicPr>
          <p:cNvPr id="5" name="Picture 11" descr="Frise_horisontal_k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0"/>
            <a:ext cx="8676456"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e 5" descr="Nav_r¿d_logo_til_word#1FA8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7219" y="5835874"/>
            <a:ext cx="4900613" cy="624205"/>
          </a:xfrm>
          <a:prstGeom prst="rect">
            <a:avLst/>
          </a:prstGeom>
          <a:noFill/>
          <a:ln>
            <a:noFill/>
          </a:ln>
        </p:spPr>
      </p:pic>
      <p:sp>
        <p:nvSpPr>
          <p:cNvPr id="7" name="Undertittel 2"/>
          <p:cNvSpPr txBox="1">
            <a:spLocks/>
          </p:cNvSpPr>
          <p:nvPr/>
        </p:nvSpPr>
        <p:spPr>
          <a:xfrm>
            <a:off x="5230251" y="5906473"/>
            <a:ext cx="3684190" cy="5648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ct val="20000"/>
              </a:spcBef>
              <a:buNone/>
            </a:pPr>
            <a:r>
              <a:rPr lang="nb-NO" altLang="nb-NO" dirty="0">
                <a:solidFill>
                  <a:schemeClr val="tx1"/>
                </a:solidFill>
              </a:rPr>
              <a:t> </a:t>
            </a:r>
          </a:p>
          <a:p>
            <a:endParaRPr lang="nb-NO" dirty="0"/>
          </a:p>
        </p:txBody>
      </p:sp>
    </p:spTree>
    <p:extLst>
      <p:ext uri="{BB962C8B-B14F-4D97-AF65-F5344CB8AC3E}">
        <p14:creationId xmlns:p14="http://schemas.microsoft.com/office/powerpoint/2010/main" val="8987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AD99C59-2BA8-4237-8782-D5D977A1D03E}"/>
              </a:ext>
            </a:extLst>
          </p:cNvPr>
          <p:cNvSpPr>
            <a:spLocks noGrp="1"/>
          </p:cNvSpPr>
          <p:nvPr>
            <p:ph type="title"/>
          </p:nvPr>
        </p:nvSpPr>
        <p:spPr/>
        <p:txBody>
          <a:bodyPr/>
          <a:lstStyle/>
          <a:p>
            <a:r>
              <a:rPr lang="nb-NO" dirty="0"/>
              <a:t>Resultater så langt</a:t>
            </a:r>
          </a:p>
        </p:txBody>
      </p:sp>
      <p:pic>
        <p:nvPicPr>
          <p:cNvPr id="6" name="Plassholder for innhold 5" descr="Et bilde som inneholder brevhode, bord, leke&#10;&#10;Automatisk generert beskrivelse">
            <a:extLst>
              <a:ext uri="{FF2B5EF4-FFF2-40B4-BE49-F238E27FC236}">
                <a16:creationId xmlns:a16="http://schemas.microsoft.com/office/drawing/2014/main" id="{491267CE-7CFE-4F1F-92A2-49F31AB4C68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6000" y="2185194"/>
            <a:ext cx="4572000" cy="3314700"/>
          </a:xfrm>
        </p:spPr>
      </p:pic>
    </p:spTree>
    <p:extLst>
      <p:ext uri="{BB962C8B-B14F-4D97-AF65-F5344CB8AC3E}">
        <p14:creationId xmlns:p14="http://schemas.microsoft.com/office/powerpoint/2010/main" val="2608695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D0D7DC5-768C-4C32-8AE3-29D47C057D7A}"/>
              </a:ext>
            </a:extLst>
          </p:cNvPr>
          <p:cNvSpPr>
            <a:spLocks noGrp="1"/>
          </p:cNvSpPr>
          <p:nvPr>
            <p:ph idx="1"/>
          </p:nvPr>
        </p:nvSpPr>
        <p:spPr>
          <a:xfrm>
            <a:off x="385763" y="980728"/>
            <a:ext cx="8372475" cy="5291485"/>
          </a:xfrm>
        </p:spPr>
        <p:txBody>
          <a:bodyPr/>
          <a:lstStyle/>
          <a:p>
            <a:pPr marL="0" indent="0">
              <a:buNone/>
            </a:pPr>
            <a:r>
              <a:rPr lang="nb-NO" dirty="0"/>
              <a:t>Gjennomstrømming av deltakere</a:t>
            </a:r>
          </a:p>
          <a:p>
            <a:endParaRPr lang="nb-NO" dirty="0"/>
          </a:p>
          <a:p>
            <a:pPr marL="0" indent="0">
              <a:buNone/>
            </a:pPr>
            <a:endParaRPr lang="nb-NO" dirty="0"/>
          </a:p>
        </p:txBody>
      </p:sp>
      <p:sp>
        <p:nvSpPr>
          <p:cNvPr id="3" name="Tittel 2">
            <a:extLst>
              <a:ext uri="{FF2B5EF4-FFF2-40B4-BE49-F238E27FC236}">
                <a16:creationId xmlns:a16="http://schemas.microsoft.com/office/drawing/2014/main" id="{9200087C-C8EF-4096-9840-5F95CE069F77}"/>
              </a:ext>
            </a:extLst>
          </p:cNvPr>
          <p:cNvSpPr>
            <a:spLocks noGrp="1"/>
          </p:cNvSpPr>
          <p:nvPr>
            <p:ph type="title"/>
          </p:nvPr>
        </p:nvSpPr>
        <p:spPr>
          <a:xfrm>
            <a:off x="378619" y="190501"/>
            <a:ext cx="8386763" cy="718220"/>
          </a:xfrm>
        </p:spPr>
        <p:txBody>
          <a:bodyPr/>
          <a:lstStyle/>
          <a:p>
            <a:r>
              <a:rPr lang="nb-NO" dirty="0"/>
              <a:t>Resultater 2019 – Rusklinikken og PUT </a:t>
            </a:r>
          </a:p>
        </p:txBody>
      </p:sp>
      <p:pic>
        <p:nvPicPr>
          <p:cNvPr id="4" name="Bilde 3">
            <a:extLst>
              <a:ext uri="{FF2B5EF4-FFF2-40B4-BE49-F238E27FC236}">
                <a16:creationId xmlns:a16="http://schemas.microsoft.com/office/drawing/2014/main" id="{769007E4-0295-45B8-954D-996B9B785277}"/>
              </a:ext>
            </a:extLst>
          </p:cNvPr>
          <p:cNvPicPr>
            <a:picLocks noChangeAspect="1"/>
          </p:cNvPicPr>
          <p:nvPr/>
        </p:nvPicPr>
        <p:blipFill>
          <a:blip r:embed="rId2"/>
          <a:stretch>
            <a:fillRect/>
          </a:stretch>
        </p:blipFill>
        <p:spPr>
          <a:xfrm>
            <a:off x="539552" y="1844824"/>
            <a:ext cx="7549282" cy="2160240"/>
          </a:xfrm>
          <a:prstGeom prst="rect">
            <a:avLst/>
          </a:prstGeom>
        </p:spPr>
      </p:pic>
      <p:sp>
        <p:nvSpPr>
          <p:cNvPr id="6" name="TekstSylinder 5">
            <a:extLst>
              <a:ext uri="{FF2B5EF4-FFF2-40B4-BE49-F238E27FC236}">
                <a16:creationId xmlns:a16="http://schemas.microsoft.com/office/drawing/2014/main" id="{FE8E5B29-4CD4-4C46-A3B7-3473CEC0F38B}"/>
              </a:ext>
            </a:extLst>
          </p:cNvPr>
          <p:cNvSpPr txBox="1"/>
          <p:nvPr/>
        </p:nvSpPr>
        <p:spPr>
          <a:xfrm>
            <a:off x="683568" y="4437112"/>
            <a:ext cx="6696744" cy="369332"/>
          </a:xfrm>
          <a:prstGeom prst="rect">
            <a:avLst/>
          </a:prstGeom>
          <a:noFill/>
        </p:spPr>
        <p:txBody>
          <a:bodyPr wrap="square" rtlCol="0">
            <a:spAutoFit/>
          </a:bodyPr>
          <a:lstStyle/>
          <a:p>
            <a:r>
              <a:rPr lang="nb-NO" dirty="0">
                <a:solidFill>
                  <a:schemeClr val="tx2"/>
                </a:solidFill>
              </a:rPr>
              <a:t>Ved utgangen av september er 40% av aktive deltakere i jobb. </a:t>
            </a:r>
          </a:p>
        </p:txBody>
      </p:sp>
    </p:spTree>
    <p:extLst>
      <p:ext uri="{BB962C8B-B14F-4D97-AF65-F5344CB8AC3E}">
        <p14:creationId xmlns:p14="http://schemas.microsoft.com/office/powerpoint/2010/main" val="3917761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 7">
            <a:extLst>
              <a:ext uri="{FF2B5EF4-FFF2-40B4-BE49-F238E27FC236}">
                <a16:creationId xmlns:a16="http://schemas.microsoft.com/office/drawing/2014/main" id="{AAD143F8-E36A-48BC-AD1E-8E38F8DD8F1D}"/>
              </a:ext>
            </a:extLst>
          </p:cNvPr>
          <p:cNvGraphicFramePr>
            <a:graphicFrameLocks noGrp="1"/>
          </p:cNvGraphicFramePr>
          <p:nvPr>
            <p:ph idx="1"/>
            <p:extLst>
              <p:ext uri="{D42A27DB-BD31-4B8C-83A1-F6EECF244321}">
                <p14:modId xmlns:p14="http://schemas.microsoft.com/office/powerpoint/2010/main" val="1035882145"/>
              </p:ext>
            </p:extLst>
          </p:nvPr>
        </p:nvGraphicFramePr>
        <p:xfrm>
          <a:off x="385763" y="1412875"/>
          <a:ext cx="8372475" cy="3443109"/>
        </p:xfrm>
        <a:graphic>
          <a:graphicData uri="http://schemas.openxmlformats.org/drawingml/2006/table">
            <a:tbl>
              <a:tblPr firstRow="1" bandRow="1">
                <a:tableStyleId>{5C22544A-7EE6-4342-B048-85BDC9FD1C3A}</a:tableStyleId>
              </a:tblPr>
              <a:tblGrid>
                <a:gridCol w="4186237">
                  <a:extLst>
                    <a:ext uri="{9D8B030D-6E8A-4147-A177-3AD203B41FA5}">
                      <a16:colId xmlns:a16="http://schemas.microsoft.com/office/drawing/2014/main" val="1275287405"/>
                    </a:ext>
                  </a:extLst>
                </a:gridCol>
                <a:gridCol w="2093119">
                  <a:extLst>
                    <a:ext uri="{9D8B030D-6E8A-4147-A177-3AD203B41FA5}">
                      <a16:colId xmlns:a16="http://schemas.microsoft.com/office/drawing/2014/main" val="2334914122"/>
                    </a:ext>
                  </a:extLst>
                </a:gridCol>
                <a:gridCol w="2093119">
                  <a:extLst>
                    <a:ext uri="{9D8B030D-6E8A-4147-A177-3AD203B41FA5}">
                      <a16:colId xmlns:a16="http://schemas.microsoft.com/office/drawing/2014/main" val="3887359461"/>
                    </a:ext>
                  </a:extLst>
                </a:gridCol>
              </a:tblGrid>
              <a:tr h="370840">
                <a:tc>
                  <a:txBody>
                    <a:bodyPr/>
                    <a:lstStyle/>
                    <a:p>
                      <a:r>
                        <a:rPr lang="nb-NO" dirty="0"/>
                        <a:t>Arbeid</a:t>
                      </a:r>
                    </a:p>
                  </a:txBody>
                  <a:tcPr>
                    <a:solidFill>
                      <a:schemeClr val="accent3"/>
                    </a:solidFill>
                  </a:tcPr>
                </a:tc>
                <a:tc>
                  <a:txBody>
                    <a:bodyPr/>
                    <a:lstStyle/>
                    <a:p>
                      <a:r>
                        <a:rPr lang="nb-NO" dirty="0"/>
                        <a:t>September</a:t>
                      </a:r>
                    </a:p>
                  </a:txBody>
                  <a:tcPr>
                    <a:solidFill>
                      <a:schemeClr val="accent3"/>
                    </a:solidFill>
                  </a:tcPr>
                </a:tc>
                <a:tc>
                  <a:txBody>
                    <a:bodyPr/>
                    <a:lstStyle/>
                    <a:p>
                      <a:r>
                        <a:rPr lang="nb-NO" dirty="0"/>
                        <a:t>Hittil i 2019</a:t>
                      </a:r>
                    </a:p>
                  </a:txBody>
                  <a:tcPr>
                    <a:solidFill>
                      <a:schemeClr val="accent3"/>
                    </a:solidFill>
                  </a:tcPr>
                </a:tc>
                <a:extLst>
                  <a:ext uri="{0D108BD9-81ED-4DB2-BD59-A6C34878D82A}">
                    <a16:rowId xmlns:a16="http://schemas.microsoft.com/office/drawing/2014/main" val="4039711932"/>
                  </a:ext>
                </a:extLst>
              </a:tr>
              <a:tr h="370840">
                <a:tc>
                  <a:txBody>
                    <a:bodyPr/>
                    <a:lstStyle/>
                    <a:p>
                      <a:r>
                        <a:rPr lang="nb-NO" dirty="0"/>
                        <a:t>Arbeid uten lønnstilskudd</a:t>
                      </a:r>
                    </a:p>
                  </a:txBody>
                  <a:tcPr/>
                </a:tc>
                <a:tc>
                  <a:txBody>
                    <a:bodyPr/>
                    <a:lstStyle/>
                    <a:p>
                      <a:r>
                        <a:rPr lang="nb-NO" dirty="0"/>
                        <a:t>1</a:t>
                      </a:r>
                    </a:p>
                  </a:txBody>
                  <a:tcPr/>
                </a:tc>
                <a:tc>
                  <a:txBody>
                    <a:bodyPr/>
                    <a:lstStyle/>
                    <a:p>
                      <a:r>
                        <a:rPr lang="nb-NO" dirty="0"/>
                        <a:t>13</a:t>
                      </a:r>
                    </a:p>
                  </a:txBody>
                  <a:tcPr/>
                </a:tc>
                <a:extLst>
                  <a:ext uri="{0D108BD9-81ED-4DB2-BD59-A6C34878D82A}">
                    <a16:rowId xmlns:a16="http://schemas.microsoft.com/office/drawing/2014/main" val="1233083525"/>
                  </a:ext>
                </a:extLst>
              </a:tr>
              <a:tr h="410349">
                <a:tc>
                  <a:txBody>
                    <a:bodyPr/>
                    <a:lstStyle/>
                    <a:p>
                      <a:r>
                        <a:rPr lang="nb-NO" dirty="0"/>
                        <a:t>Arbeid med lønnstilskudd fra NAV</a:t>
                      </a:r>
                    </a:p>
                  </a:txBody>
                  <a:tcPr/>
                </a:tc>
                <a:tc>
                  <a:txBody>
                    <a:bodyPr/>
                    <a:lstStyle/>
                    <a:p>
                      <a:r>
                        <a:rPr lang="nb-NO" dirty="0"/>
                        <a:t>0</a:t>
                      </a:r>
                    </a:p>
                  </a:txBody>
                  <a:tcPr/>
                </a:tc>
                <a:tc>
                  <a:txBody>
                    <a:bodyPr/>
                    <a:lstStyle/>
                    <a:p>
                      <a:r>
                        <a:rPr lang="nb-NO" dirty="0"/>
                        <a:t>0</a:t>
                      </a:r>
                    </a:p>
                  </a:txBody>
                  <a:tcPr/>
                </a:tc>
                <a:extLst>
                  <a:ext uri="{0D108BD9-81ED-4DB2-BD59-A6C34878D82A}">
                    <a16:rowId xmlns:a16="http://schemas.microsoft.com/office/drawing/2014/main" val="3376032061"/>
                  </a:ext>
                </a:extLst>
              </a:tr>
              <a:tr h="370840">
                <a:tc>
                  <a:txBody>
                    <a:bodyPr/>
                    <a:lstStyle/>
                    <a:p>
                      <a:r>
                        <a:rPr lang="nb-NO" dirty="0"/>
                        <a:t>Arbeid i kombinasjon med andre ytelser fra NAV</a:t>
                      </a:r>
                    </a:p>
                  </a:txBody>
                  <a:tcPr/>
                </a:tc>
                <a:tc>
                  <a:txBody>
                    <a:bodyPr/>
                    <a:lstStyle/>
                    <a:p>
                      <a:r>
                        <a:rPr lang="nb-NO" dirty="0"/>
                        <a:t>0</a:t>
                      </a:r>
                    </a:p>
                  </a:txBody>
                  <a:tcPr/>
                </a:tc>
                <a:tc>
                  <a:txBody>
                    <a:bodyPr/>
                    <a:lstStyle/>
                    <a:p>
                      <a:r>
                        <a:rPr lang="nb-NO" dirty="0"/>
                        <a:t>2</a:t>
                      </a:r>
                    </a:p>
                  </a:txBody>
                  <a:tcPr/>
                </a:tc>
                <a:extLst>
                  <a:ext uri="{0D108BD9-81ED-4DB2-BD59-A6C34878D82A}">
                    <a16:rowId xmlns:a16="http://schemas.microsoft.com/office/drawing/2014/main" val="2153015785"/>
                  </a:ext>
                </a:extLst>
              </a:tr>
              <a:tr h="370840">
                <a:tc>
                  <a:txBody>
                    <a:bodyPr/>
                    <a:lstStyle/>
                    <a:p>
                      <a:r>
                        <a:rPr lang="nb-NO" dirty="0"/>
                        <a:t>Arbeid i kombinasjon med gradert uførepensjon</a:t>
                      </a:r>
                    </a:p>
                  </a:txBody>
                  <a:tcPr/>
                </a:tc>
                <a:tc>
                  <a:txBody>
                    <a:bodyPr/>
                    <a:lstStyle/>
                    <a:p>
                      <a:r>
                        <a:rPr lang="nb-NO" dirty="0"/>
                        <a:t>0</a:t>
                      </a:r>
                    </a:p>
                  </a:txBody>
                  <a:tcPr/>
                </a:tc>
                <a:tc>
                  <a:txBody>
                    <a:bodyPr/>
                    <a:lstStyle/>
                    <a:p>
                      <a:r>
                        <a:rPr lang="nb-NO" dirty="0"/>
                        <a:t>0</a:t>
                      </a:r>
                    </a:p>
                  </a:txBody>
                  <a:tcPr/>
                </a:tc>
                <a:extLst>
                  <a:ext uri="{0D108BD9-81ED-4DB2-BD59-A6C34878D82A}">
                    <a16:rowId xmlns:a16="http://schemas.microsoft.com/office/drawing/2014/main" val="470669855"/>
                  </a:ext>
                </a:extLst>
              </a:tr>
              <a:tr h="370840">
                <a:tc>
                  <a:txBody>
                    <a:bodyPr/>
                    <a:lstStyle/>
                    <a:p>
                      <a:r>
                        <a:rPr lang="nb-NO" dirty="0"/>
                        <a:t>SUM formidling til arbeid</a:t>
                      </a:r>
                    </a:p>
                  </a:txBody>
                  <a:tcPr>
                    <a:solidFill>
                      <a:schemeClr val="accent3">
                        <a:lumMod val="20000"/>
                        <a:lumOff val="80000"/>
                      </a:schemeClr>
                    </a:solidFill>
                  </a:tcPr>
                </a:tc>
                <a:tc>
                  <a:txBody>
                    <a:bodyPr/>
                    <a:lstStyle/>
                    <a:p>
                      <a:r>
                        <a:rPr lang="nb-NO" dirty="0"/>
                        <a:t>1</a:t>
                      </a:r>
                    </a:p>
                  </a:txBody>
                  <a:tcPr>
                    <a:solidFill>
                      <a:schemeClr val="accent3">
                        <a:lumMod val="20000"/>
                        <a:lumOff val="80000"/>
                      </a:schemeClr>
                    </a:solidFill>
                  </a:tcPr>
                </a:tc>
                <a:tc>
                  <a:txBody>
                    <a:bodyPr/>
                    <a:lstStyle/>
                    <a:p>
                      <a:r>
                        <a:rPr lang="nb-NO" dirty="0"/>
                        <a:t>15</a:t>
                      </a:r>
                    </a:p>
                  </a:txBody>
                  <a:tcPr>
                    <a:solidFill>
                      <a:schemeClr val="accent3">
                        <a:lumMod val="20000"/>
                        <a:lumOff val="80000"/>
                      </a:schemeClr>
                    </a:solidFill>
                  </a:tcPr>
                </a:tc>
                <a:extLst>
                  <a:ext uri="{0D108BD9-81ED-4DB2-BD59-A6C34878D82A}">
                    <a16:rowId xmlns:a16="http://schemas.microsoft.com/office/drawing/2014/main" val="2405159465"/>
                  </a:ext>
                </a:extLst>
              </a:tr>
              <a:tr h="370840">
                <a:tc>
                  <a:txBody>
                    <a:bodyPr/>
                    <a:lstStyle/>
                    <a:p>
                      <a:r>
                        <a:rPr lang="nb-NO" dirty="0"/>
                        <a:t>Andel av avsluttede deltakere som er formidlet til arbeid </a:t>
                      </a:r>
                    </a:p>
                  </a:txBody>
                  <a:tcPr/>
                </a:tc>
                <a:tc>
                  <a:txBody>
                    <a:bodyPr/>
                    <a:lstStyle/>
                    <a:p>
                      <a:r>
                        <a:rPr lang="nb-NO" dirty="0"/>
                        <a:t>17%</a:t>
                      </a:r>
                    </a:p>
                  </a:txBody>
                  <a:tcPr/>
                </a:tc>
                <a:tc>
                  <a:txBody>
                    <a:bodyPr/>
                    <a:lstStyle/>
                    <a:p>
                      <a:r>
                        <a:rPr lang="nb-NO" dirty="0"/>
                        <a:t>38%</a:t>
                      </a:r>
                    </a:p>
                  </a:txBody>
                  <a:tcPr/>
                </a:tc>
                <a:extLst>
                  <a:ext uri="{0D108BD9-81ED-4DB2-BD59-A6C34878D82A}">
                    <a16:rowId xmlns:a16="http://schemas.microsoft.com/office/drawing/2014/main" val="2076940228"/>
                  </a:ext>
                </a:extLst>
              </a:tr>
            </a:tbl>
          </a:graphicData>
        </a:graphic>
      </p:graphicFrame>
      <p:sp>
        <p:nvSpPr>
          <p:cNvPr id="3" name="Tittel 2">
            <a:extLst>
              <a:ext uri="{FF2B5EF4-FFF2-40B4-BE49-F238E27FC236}">
                <a16:creationId xmlns:a16="http://schemas.microsoft.com/office/drawing/2014/main" id="{634598AC-2EE2-4411-982F-F13677A89831}"/>
              </a:ext>
            </a:extLst>
          </p:cNvPr>
          <p:cNvSpPr>
            <a:spLocks noGrp="1"/>
          </p:cNvSpPr>
          <p:nvPr>
            <p:ph type="title"/>
          </p:nvPr>
        </p:nvSpPr>
        <p:spPr/>
        <p:txBody>
          <a:bodyPr/>
          <a:lstStyle/>
          <a:p>
            <a:r>
              <a:rPr lang="nb-NO" dirty="0"/>
              <a:t>Resultater 2019 –Rusklinikken</a:t>
            </a:r>
            <a:br>
              <a:rPr lang="nb-NO" dirty="0"/>
            </a:br>
            <a:r>
              <a:rPr lang="nb-NO" dirty="0"/>
              <a:t>Sluttårsak </a:t>
            </a:r>
          </a:p>
        </p:txBody>
      </p:sp>
    </p:spTree>
    <p:extLst>
      <p:ext uri="{BB962C8B-B14F-4D97-AF65-F5344CB8AC3E}">
        <p14:creationId xmlns:p14="http://schemas.microsoft.com/office/powerpoint/2010/main" val="3296931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4">
            <a:extLst>
              <a:ext uri="{FF2B5EF4-FFF2-40B4-BE49-F238E27FC236}">
                <a16:creationId xmlns:a16="http://schemas.microsoft.com/office/drawing/2014/main" id="{016C5482-C257-48E0-BFC5-A583A7F0985E}"/>
              </a:ext>
            </a:extLst>
          </p:cNvPr>
          <p:cNvGraphicFramePr>
            <a:graphicFrameLocks noGrp="1"/>
          </p:cNvGraphicFramePr>
          <p:nvPr>
            <p:ph idx="1"/>
            <p:extLst>
              <p:ext uri="{D42A27DB-BD31-4B8C-83A1-F6EECF244321}">
                <p14:modId xmlns:p14="http://schemas.microsoft.com/office/powerpoint/2010/main" val="1539844160"/>
              </p:ext>
            </p:extLst>
          </p:nvPr>
        </p:nvGraphicFramePr>
        <p:xfrm>
          <a:off x="385763" y="1412875"/>
          <a:ext cx="8372475" cy="4246880"/>
        </p:xfrm>
        <a:graphic>
          <a:graphicData uri="http://schemas.openxmlformats.org/drawingml/2006/table">
            <a:tbl>
              <a:tblPr firstRow="1" bandRow="1">
                <a:tableStyleId>{5C22544A-7EE6-4342-B048-85BDC9FD1C3A}</a:tableStyleId>
              </a:tblPr>
              <a:tblGrid>
                <a:gridCol w="5554389">
                  <a:extLst>
                    <a:ext uri="{9D8B030D-6E8A-4147-A177-3AD203B41FA5}">
                      <a16:colId xmlns:a16="http://schemas.microsoft.com/office/drawing/2014/main" val="3569730171"/>
                    </a:ext>
                  </a:extLst>
                </a:gridCol>
                <a:gridCol w="1440160">
                  <a:extLst>
                    <a:ext uri="{9D8B030D-6E8A-4147-A177-3AD203B41FA5}">
                      <a16:colId xmlns:a16="http://schemas.microsoft.com/office/drawing/2014/main" val="1389006318"/>
                    </a:ext>
                  </a:extLst>
                </a:gridCol>
                <a:gridCol w="1377926">
                  <a:extLst>
                    <a:ext uri="{9D8B030D-6E8A-4147-A177-3AD203B41FA5}">
                      <a16:colId xmlns:a16="http://schemas.microsoft.com/office/drawing/2014/main" val="110629456"/>
                    </a:ext>
                  </a:extLst>
                </a:gridCol>
              </a:tblGrid>
              <a:tr h="370840">
                <a:tc>
                  <a:txBody>
                    <a:bodyPr/>
                    <a:lstStyle/>
                    <a:p>
                      <a:r>
                        <a:rPr lang="nb-NO" dirty="0">
                          <a:solidFill>
                            <a:schemeClr val="bg1"/>
                          </a:solidFill>
                        </a:rPr>
                        <a:t>Andre sluttårsaker</a:t>
                      </a:r>
                    </a:p>
                  </a:txBody>
                  <a:tcPr>
                    <a:solidFill>
                      <a:schemeClr val="accent4">
                        <a:lumMod val="40000"/>
                        <a:lumOff val="60000"/>
                      </a:schemeClr>
                    </a:solidFill>
                  </a:tcPr>
                </a:tc>
                <a:tc>
                  <a:txBody>
                    <a:bodyPr/>
                    <a:lstStyle/>
                    <a:p>
                      <a:r>
                        <a:rPr lang="nb-NO" dirty="0"/>
                        <a:t>September</a:t>
                      </a:r>
                    </a:p>
                  </a:txBody>
                  <a:tcPr>
                    <a:solidFill>
                      <a:schemeClr val="accent4">
                        <a:lumMod val="40000"/>
                        <a:lumOff val="60000"/>
                      </a:schemeClr>
                    </a:solidFill>
                  </a:tcPr>
                </a:tc>
                <a:tc>
                  <a:txBody>
                    <a:bodyPr/>
                    <a:lstStyle/>
                    <a:p>
                      <a:r>
                        <a:rPr lang="nb-NO" dirty="0"/>
                        <a:t>Hittil i år</a:t>
                      </a:r>
                    </a:p>
                  </a:txBody>
                  <a:tcPr>
                    <a:solidFill>
                      <a:schemeClr val="accent4">
                        <a:lumMod val="40000"/>
                        <a:lumOff val="60000"/>
                      </a:schemeClr>
                    </a:solidFill>
                  </a:tcPr>
                </a:tc>
                <a:extLst>
                  <a:ext uri="{0D108BD9-81ED-4DB2-BD59-A6C34878D82A}">
                    <a16:rowId xmlns:a16="http://schemas.microsoft.com/office/drawing/2014/main" val="227393216"/>
                  </a:ext>
                </a:extLst>
              </a:tr>
              <a:tr h="370840">
                <a:tc>
                  <a:txBody>
                    <a:bodyPr/>
                    <a:lstStyle/>
                    <a:p>
                      <a:r>
                        <a:rPr lang="nb-NO" dirty="0"/>
                        <a:t>Utdanning – egenfinansiert</a:t>
                      </a:r>
                    </a:p>
                  </a:txBody>
                  <a:tcPr/>
                </a:tc>
                <a:tc>
                  <a:txBody>
                    <a:bodyPr/>
                    <a:lstStyle/>
                    <a:p>
                      <a:r>
                        <a:rPr lang="nb-NO" dirty="0"/>
                        <a:t>0</a:t>
                      </a:r>
                    </a:p>
                  </a:txBody>
                  <a:tcPr/>
                </a:tc>
                <a:tc>
                  <a:txBody>
                    <a:bodyPr/>
                    <a:lstStyle/>
                    <a:p>
                      <a:r>
                        <a:rPr lang="nb-NO" dirty="0"/>
                        <a:t>1</a:t>
                      </a:r>
                    </a:p>
                  </a:txBody>
                  <a:tcPr/>
                </a:tc>
                <a:extLst>
                  <a:ext uri="{0D108BD9-81ED-4DB2-BD59-A6C34878D82A}">
                    <a16:rowId xmlns:a16="http://schemas.microsoft.com/office/drawing/2014/main" val="1396546583"/>
                  </a:ext>
                </a:extLst>
              </a:tr>
              <a:tr h="370840">
                <a:tc>
                  <a:txBody>
                    <a:bodyPr/>
                    <a:lstStyle/>
                    <a:p>
                      <a:r>
                        <a:rPr lang="nb-NO" dirty="0"/>
                        <a:t>Utdanning – dekket av NAV</a:t>
                      </a:r>
                    </a:p>
                  </a:txBody>
                  <a:tcPr/>
                </a:tc>
                <a:tc>
                  <a:txBody>
                    <a:bodyPr/>
                    <a:lstStyle/>
                    <a:p>
                      <a:r>
                        <a:rPr lang="nb-NO" dirty="0"/>
                        <a:t>0</a:t>
                      </a:r>
                    </a:p>
                  </a:txBody>
                  <a:tcPr/>
                </a:tc>
                <a:tc>
                  <a:txBody>
                    <a:bodyPr/>
                    <a:lstStyle/>
                    <a:p>
                      <a:r>
                        <a:rPr lang="nb-NO" dirty="0"/>
                        <a:t>0</a:t>
                      </a:r>
                    </a:p>
                  </a:txBody>
                  <a:tcPr/>
                </a:tc>
                <a:extLst>
                  <a:ext uri="{0D108BD9-81ED-4DB2-BD59-A6C34878D82A}">
                    <a16:rowId xmlns:a16="http://schemas.microsoft.com/office/drawing/2014/main" val="1023856417"/>
                  </a:ext>
                </a:extLst>
              </a:tr>
              <a:tr h="370840">
                <a:tc>
                  <a:txBody>
                    <a:bodyPr/>
                    <a:lstStyle/>
                    <a:p>
                      <a:r>
                        <a:rPr lang="nb-NO" dirty="0"/>
                        <a:t>Kjeding til andre arbeidsrettede tiltak i NAV</a:t>
                      </a:r>
                    </a:p>
                  </a:txBody>
                  <a:tcPr/>
                </a:tc>
                <a:tc>
                  <a:txBody>
                    <a:bodyPr/>
                    <a:lstStyle/>
                    <a:p>
                      <a:r>
                        <a:rPr lang="nb-NO" dirty="0"/>
                        <a:t>1</a:t>
                      </a:r>
                    </a:p>
                  </a:txBody>
                  <a:tcPr/>
                </a:tc>
                <a:tc>
                  <a:txBody>
                    <a:bodyPr/>
                    <a:lstStyle/>
                    <a:p>
                      <a:r>
                        <a:rPr lang="nb-NO" dirty="0"/>
                        <a:t>4</a:t>
                      </a:r>
                    </a:p>
                  </a:txBody>
                  <a:tcPr/>
                </a:tc>
                <a:extLst>
                  <a:ext uri="{0D108BD9-81ED-4DB2-BD59-A6C34878D82A}">
                    <a16:rowId xmlns:a16="http://schemas.microsoft.com/office/drawing/2014/main" val="1023615552"/>
                  </a:ext>
                </a:extLst>
              </a:tr>
              <a:tr h="370840">
                <a:tc>
                  <a:txBody>
                    <a:bodyPr/>
                    <a:lstStyle/>
                    <a:p>
                      <a:r>
                        <a:rPr lang="nb-NO" dirty="0"/>
                        <a:t>Andre aktive tiltak </a:t>
                      </a:r>
                    </a:p>
                    <a:p>
                      <a:r>
                        <a:rPr lang="nb-NO" dirty="0"/>
                        <a:t>(medisinsk behandling, kommunale tilbud)</a:t>
                      </a:r>
                    </a:p>
                  </a:txBody>
                  <a:tcPr/>
                </a:tc>
                <a:tc>
                  <a:txBody>
                    <a:bodyPr/>
                    <a:lstStyle/>
                    <a:p>
                      <a:r>
                        <a:rPr lang="nb-NO" dirty="0"/>
                        <a:t>2</a:t>
                      </a:r>
                    </a:p>
                  </a:txBody>
                  <a:tcPr/>
                </a:tc>
                <a:tc>
                  <a:txBody>
                    <a:bodyPr/>
                    <a:lstStyle/>
                    <a:p>
                      <a:r>
                        <a:rPr lang="nb-NO" dirty="0"/>
                        <a:t>13</a:t>
                      </a:r>
                    </a:p>
                  </a:txBody>
                  <a:tcPr/>
                </a:tc>
                <a:extLst>
                  <a:ext uri="{0D108BD9-81ED-4DB2-BD59-A6C34878D82A}">
                    <a16:rowId xmlns:a16="http://schemas.microsoft.com/office/drawing/2014/main" val="4233357576"/>
                  </a:ext>
                </a:extLst>
              </a:tr>
              <a:tr h="370840">
                <a:tc>
                  <a:txBody>
                    <a:bodyPr/>
                    <a:lstStyle/>
                    <a:p>
                      <a:r>
                        <a:rPr lang="nb-NO" dirty="0"/>
                        <a:t>Avbrutt </a:t>
                      </a:r>
                      <a:r>
                        <a:rPr lang="nb-NO" dirty="0" err="1"/>
                        <a:t>pga</a:t>
                      </a:r>
                      <a:r>
                        <a:rPr lang="nb-NO" dirty="0"/>
                        <a:t> sykdom</a:t>
                      </a:r>
                    </a:p>
                  </a:txBody>
                  <a:tcPr/>
                </a:tc>
                <a:tc>
                  <a:txBody>
                    <a:bodyPr/>
                    <a:lstStyle/>
                    <a:p>
                      <a:r>
                        <a:rPr lang="nb-NO" dirty="0"/>
                        <a:t>0</a:t>
                      </a:r>
                    </a:p>
                  </a:txBody>
                  <a:tcPr/>
                </a:tc>
                <a:tc>
                  <a:txBody>
                    <a:bodyPr/>
                    <a:lstStyle/>
                    <a:p>
                      <a:r>
                        <a:rPr lang="nb-NO" dirty="0"/>
                        <a:t>2</a:t>
                      </a:r>
                    </a:p>
                  </a:txBody>
                  <a:tcPr/>
                </a:tc>
                <a:extLst>
                  <a:ext uri="{0D108BD9-81ED-4DB2-BD59-A6C34878D82A}">
                    <a16:rowId xmlns:a16="http://schemas.microsoft.com/office/drawing/2014/main" val="2309350089"/>
                  </a:ext>
                </a:extLst>
              </a:tr>
              <a:tr h="370840">
                <a:tc>
                  <a:txBody>
                    <a:bodyPr/>
                    <a:lstStyle/>
                    <a:p>
                      <a:r>
                        <a:rPr lang="nb-NO" dirty="0"/>
                        <a:t>Søkt/fått varig uførepensjon</a:t>
                      </a:r>
                    </a:p>
                  </a:txBody>
                  <a:tcPr/>
                </a:tc>
                <a:tc>
                  <a:txBody>
                    <a:bodyPr/>
                    <a:lstStyle/>
                    <a:p>
                      <a:r>
                        <a:rPr lang="nb-NO" dirty="0"/>
                        <a:t>2</a:t>
                      </a:r>
                    </a:p>
                  </a:txBody>
                  <a:tcPr/>
                </a:tc>
                <a:tc>
                  <a:txBody>
                    <a:bodyPr/>
                    <a:lstStyle/>
                    <a:p>
                      <a:r>
                        <a:rPr lang="nb-NO" dirty="0"/>
                        <a:t>2</a:t>
                      </a:r>
                    </a:p>
                  </a:txBody>
                  <a:tcPr/>
                </a:tc>
                <a:extLst>
                  <a:ext uri="{0D108BD9-81ED-4DB2-BD59-A6C34878D82A}">
                    <a16:rowId xmlns:a16="http://schemas.microsoft.com/office/drawing/2014/main" val="3183544810"/>
                  </a:ext>
                </a:extLst>
              </a:tr>
              <a:tr h="370840">
                <a:tc>
                  <a:txBody>
                    <a:bodyPr/>
                    <a:lstStyle/>
                    <a:p>
                      <a:r>
                        <a:rPr lang="nb-NO" dirty="0"/>
                        <a:t>Andre sluttårsaker</a:t>
                      </a:r>
                    </a:p>
                  </a:txBody>
                  <a:tcPr/>
                </a:tc>
                <a:tc>
                  <a:txBody>
                    <a:bodyPr/>
                    <a:lstStyle/>
                    <a:p>
                      <a:r>
                        <a:rPr lang="nb-NO" dirty="0"/>
                        <a:t>0</a:t>
                      </a:r>
                    </a:p>
                  </a:txBody>
                  <a:tcPr/>
                </a:tc>
                <a:tc>
                  <a:txBody>
                    <a:bodyPr/>
                    <a:lstStyle/>
                    <a:p>
                      <a:r>
                        <a:rPr lang="nb-NO" dirty="0"/>
                        <a:t>0</a:t>
                      </a:r>
                    </a:p>
                  </a:txBody>
                  <a:tcPr/>
                </a:tc>
                <a:extLst>
                  <a:ext uri="{0D108BD9-81ED-4DB2-BD59-A6C34878D82A}">
                    <a16:rowId xmlns:a16="http://schemas.microsoft.com/office/drawing/2014/main" val="2465426275"/>
                  </a:ext>
                </a:extLst>
              </a:tr>
              <a:tr h="370840">
                <a:tc>
                  <a:txBody>
                    <a:bodyPr/>
                    <a:lstStyle/>
                    <a:p>
                      <a:r>
                        <a:rPr lang="nb-NO" dirty="0"/>
                        <a:t>Andel av avsluttede saker med andre utfall enn arbeid</a:t>
                      </a:r>
                    </a:p>
                  </a:txBody>
                  <a:tcPr>
                    <a:solidFill>
                      <a:schemeClr val="accent3">
                        <a:lumMod val="20000"/>
                        <a:lumOff val="80000"/>
                      </a:schemeClr>
                    </a:solidFill>
                  </a:tcPr>
                </a:tc>
                <a:tc>
                  <a:txBody>
                    <a:bodyPr/>
                    <a:lstStyle/>
                    <a:p>
                      <a:r>
                        <a:rPr lang="nb-NO" dirty="0"/>
                        <a:t>83%</a:t>
                      </a:r>
                    </a:p>
                  </a:txBody>
                  <a:tcPr>
                    <a:solidFill>
                      <a:schemeClr val="accent3">
                        <a:lumMod val="20000"/>
                        <a:lumOff val="80000"/>
                      </a:schemeClr>
                    </a:solidFill>
                  </a:tcPr>
                </a:tc>
                <a:tc>
                  <a:txBody>
                    <a:bodyPr/>
                    <a:lstStyle/>
                    <a:p>
                      <a:r>
                        <a:rPr lang="nb-NO" dirty="0"/>
                        <a:t>56%</a:t>
                      </a:r>
                    </a:p>
                  </a:txBody>
                  <a:tcPr>
                    <a:solidFill>
                      <a:schemeClr val="accent3">
                        <a:lumMod val="20000"/>
                        <a:lumOff val="80000"/>
                      </a:schemeClr>
                    </a:solidFill>
                  </a:tcPr>
                </a:tc>
                <a:extLst>
                  <a:ext uri="{0D108BD9-81ED-4DB2-BD59-A6C34878D82A}">
                    <a16:rowId xmlns:a16="http://schemas.microsoft.com/office/drawing/2014/main" val="2209781907"/>
                  </a:ext>
                </a:extLst>
              </a:tr>
              <a:tr h="370840">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extLst>
                  <a:ext uri="{0D108BD9-81ED-4DB2-BD59-A6C34878D82A}">
                    <a16:rowId xmlns:a16="http://schemas.microsoft.com/office/drawing/2014/main" val="2615695138"/>
                  </a:ext>
                </a:extLst>
              </a:tr>
            </a:tbl>
          </a:graphicData>
        </a:graphic>
      </p:graphicFrame>
      <p:sp>
        <p:nvSpPr>
          <p:cNvPr id="3" name="Tittel 2">
            <a:extLst>
              <a:ext uri="{FF2B5EF4-FFF2-40B4-BE49-F238E27FC236}">
                <a16:creationId xmlns:a16="http://schemas.microsoft.com/office/drawing/2014/main" id="{634598AC-2EE2-4411-982F-F13677A89831}"/>
              </a:ext>
            </a:extLst>
          </p:cNvPr>
          <p:cNvSpPr>
            <a:spLocks noGrp="1"/>
          </p:cNvSpPr>
          <p:nvPr>
            <p:ph type="title"/>
          </p:nvPr>
        </p:nvSpPr>
        <p:spPr/>
        <p:txBody>
          <a:bodyPr/>
          <a:lstStyle/>
          <a:p>
            <a:r>
              <a:rPr lang="nb-NO" dirty="0"/>
              <a:t>Resultater 2019 –Rusklinikken </a:t>
            </a:r>
            <a:br>
              <a:rPr lang="nb-NO" dirty="0"/>
            </a:br>
            <a:endParaRPr lang="nb-NO" dirty="0"/>
          </a:p>
        </p:txBody>
      </p:sp>
    </p:spTree>
    <p:extLst>
      <p:ext uri="{BB962C8B-B14F-4D97-AF65-F5344CB8AC3E}">
        <p14:creationId xmlns:p14="http://schemas.microsoft.com/office/powerpoint/2010/main" val="2262425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F38079F-CBEB-4E3D-AEE1-0B714372CE88}"/>
              </a:ext>
            </a:extLst>
          </p:cNvPr>
          <p:cNvSpPr>
            <a:spLocks noGrp="1"/>
          </p:cNvSpPr>
          <p:nvPr>
            <p:ph idx="1"/>
          </p:nvPr>
        </p:nvSpPr>
        <p:spPr/>
        <p:txBody>
          <a:bodyPr/>
          <a:lstStyle/>
          <a:p>
            <a:endParaRPr lang="nb-NO" dirty="0"/>
          </a:p>
          <a:p>
            <a:pPr marL="0" indent="0">
              <a:buNone/>
            </a:pPr>
            <a:r>
              <a:rPr lang="nb-NO" dirty="0"/>
              <a:t>Antall jobbstarter siste 6 </a:t>
            </a:r>
            <a:r>
              <a:rPr lang="nb-NO" dirty="0" err="1"/>
              <a:t>mnd</a:t>
            </a:r>
            <a:r>
              <a:rPr lang="nb-NO" dirty="0"/>
              <a:t> : 	35</a:t>
            </a:r>
          </a:p>
          <a:p>
            <a:endParaRPr lang="nb-NO" dirty="0"/>
          </a:p>
          <a:p>
            <a:pPr marL="0" indent="0">
              <a:buNone/>
            </a:pPr>
            <a:r>
              <a:rPr lang="nb-NO" dirty="0"/>
              <a:t>Antall jobbstarter siste 12 </a:t>
            </a:r>
            <a:r>
              <a:rPr lang="nb-NO" dirty="0" err="1"/>
              <a:t>mnd</a:t>
            </a:r>
            <a:r>
              <a:rPr lang="nb-NO" dirty="0"/>
              <a:t> : 	53</a:t>
            </a:r>
          </a:p>
        </p:txBody>
      </p:sp>
      <p:sp>
        <p:nvSpPr>
          <p:cNvPr id="3" name="Tittel 2">
            <a:extLst>
              <a:ext uri="{FF2B5EF4-FFF2-40B4-BE49-F238E27FC236}">
                <a16:creationId xmlns:a16="http://schemas.microsoft.com/office/drawing/2014/main" id="{634598AC-2EE2-4411-982F-F13677A89831}"/>
              </a:ext>
            </a:extLst>
          </p:cNvPr>
          <p:cNvSpPr>
            <a:spLocks noGrp="1"/>
          </p:cNvSpPr>
          <p:nvPr>
            <p:ph type="title"/>
          </p:nvPr>
        </p:nvSpPr>
        <p:spPr/>
        <p:txBody>
          <a:bodyPr/>
          <a:lstStyle/>
          <a:p>
            <a:r>
              <a:rPr lang="nb-NO" dirty="0"/>
              <a:t>Resultater 2019 –Rusklinikken </a:t>
            </a:r>
          </a:p>
        </p:txBody>
      </p:sp>
      <p:pic>
        <p:nvPicPr>
          <p:cNvPr id="5" name="Bilde 4">
            <a:extLst>
              <a:ext uri="{FF2B5EF4-FFF2-40B4-BE49-F238E27FC236}">
                <a16:creationId xmlns:a16="http://schemas.microsoft.com/office/drawing/2014/main" id="{A05BBE86-B67B-49B1-93B1-FE3B719B6148}"/>
              </a:ext>
            </a:extLst>
          </p:cNvPr>
          <p:cNvPicPr>
            <a:picLocks noChangeAspect="1"/>
          </p:cNvPicPr>
          <p:nvPr/>
        </p:nvPicPr>
        <p:blipFill>
          <a:blip r:embed="rId2"/>
          <a:stretch>
            <a:fillRect/>
          </a:stretch>
        </p:blipFill>
        <p:spPr>
          <a:xfrm>
            <a:off x="5724128" y="577938"/>
            <a:ext cx="2520280" cy="5887654"/>
          </a:xfrm>
          <a:prstGeom prst="rect">
            <a:avLst/>
          </a:prstGeom>
        </p:spPr>
      </p:pic>
    </p:spTree>
    <p:extLst>
      <p:ext uri="{BB962C8B-B14F-4D97-AF65-F5344CB8AC3E}">
        <p14:creationId xmlns:p14="http://schemas.microsoft.com/office/powerpoint/2010/main" val="3127011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F38079F-CBEB-4E3D-AEE1-0B714372CE88}"/>
              </a:ext>
            </a:extLst>
          </p:cNvPr>
          <p:cNvSpPr>
            <a:spLocks noGrp="1"/>
          </p:cNvSpPr>
          <p:nvPr>
            <p:ph idx="1"/>
          </p:nvPr>
        </p:nvSpPr>
        <p:spPr/>
        <p:txBody>
          <a:bodyPr/>
          <a:lstStyle/>
          <a:p>
            <a:pPr marL="0" indent="0">
              <a:buNone/>
            </a:pPr>
            <a:endParaRPr lang="nb-NO" dirty="0"/>
          </a:p>
          <a:p>
            <a:pPr marL="0" indent="0">
              <a:buNone/>
            </a:pPr>
            <a:r>
              <a:rPr lang="nb-NO" dirty="0"/>
              <a:t>Jobber	15		43%</a:t>
            </a:r>
          </a:p>
          <a:p>
            <a:pPr marL="0" indent="0">
              <a:buNone/>
            </a:pPr>
            <a:r>
              <a:rPr lang="nb-NO" dirty="0"/>
              <a:t>Studerer	1		3%</a:t>
            </a:r>
          </a:p>
          <a:p>
            <a:pPr marL="0" indent="0">
              <a:buNone/>
            </a:pPr>
            <a:r>
              <a:rPr lang="nb-NO" dirty="0"/>
              <a:t>Uavklart	19		54%</a:t>
            </a:r>
          </a:p>
        </p:txBody>
      </p:sp>
      <p:sp>
        <p:nvSpPr>
          <p:cNvPr id="3" name="Tittel 2">
            <a:extLst>
              <a:ext uri="{FF2B5EF4-FFF2-40B4-BE49-F238E27FC236}">
                <a16:creationId xmlns:a16="http://schemas.microsoft.com/office/drawing/2014/main" id="{634598AC-2EE2-4411-982F-F13677A89831}"/>
              </a:ext>
            </a:extLst>
          </p:cNvPr>
          <p:cNvSpPr>
            <a:spLocks noGrp="1"/>
          </p:cNvSpPr>
          <p:nvPr>
            <p:ph type="title"/>
          </p:nvPr>
        </p:nvSpPr>
        <p:spPr/>
        <p:txBody>
          <a:bodyPr/>
          <a:lstStyle/>
          <a:p>
            <a:r>
              <a:rPr lang="nb-NO" dirty="0"/>
              <a:t>Resultater 2019 –Rusklinikken</a:t>
            </a:r>
            <a:br>
              <a:rPr lang="nb-NO" dirty="0"/>
            </a:br>
            <a:r>
              <a:rPr lang="nb-NO" dirty="0"/>
              <a:t>Status ved avslutting tom </a:t>
            </a:r>
            <a:r>
              <a:rPr lang="nb-NO" dirty="0" err="1"/>
              <a:t>sept</a:t>
            </a:r>
            <a:r>
              <a:rPr lang="nb-NO" dirty="0"/>
              <a:t> 2019</a:t>
            </a:r>
          </a:p>
        </p:txBody>
      </p:sp>
    </p:spTree>
    <p:extLst>
      <p:ext uri="{BB962C8B-B14F-4D97-AF65-F5344CB8AC3E}">
        <p14:creationId xmlns:p14="http://schemas.microsoft.com/office/powerpoint/2010/main" val="221694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Den store inkluderingsdugnaden</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8663" y="1656556"/>
            <a:ext cx="7686675"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614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F38079F-CBEB-4E3D-AEE1-0B714372CE88}"/>
              </a:ext>
            </a:extLst>
          </p:cNvPr>
          <p:cNvSpPr>
            <a:spLocks noGrp="1"/>
          </p:cNvSpPr>
          <p:nvPr>
            <p:ph idx="1"/>
          </p:nvPr>
        </p:nvSpPr>
        <p:spPr/>
        <p:txBody>
          <a:bodyPr/>
          <a:lstStyle/>
          <a:p>
            <a:endParaRPr lang="nb-NO" dirty="0"/>
          </a:p>
          <a:p>
            <a:pPr marL="0" indent="0">
              <a:buNone/>
            </a:pPr>
            <a:r>
              <a:rPr lang="nb-NO" dirty="0"/>
              <a:t>Antall jobbstarter siste 6 </a:t>
            </a:r>
            <a:r>
              <a:rPr lang="nb-NO" dirty="0" err="1"/>
              <a:t>mnd</a:t>
            </a:r>
            <a:r>
              <a:rPr lang="nb-NO" dirty="0"/>
              <a:t> : 	35</a:t>
            </a:r>
          </a:p>
          <a:p>
            <a:endParaRPr lang="nb-NO" dirty="0"/>
          </a:p>
          <a:p>
            <a:pPr marL="0" indent="0">
              <a:buNone/>
            </a:pPr>
            <a:r>
              <a:rPr lang="nb-NO" dirty="0"/>
              <a:t>Antall jobbstarter siste 12 </a:t>
            </a:r>
            <a:r>
              <a:rPr lang="nb-NO" dirty="0" err="1"/>
              <a:t>mnd</a:t>
            </a:r>
            <a:r>
              <a:rPr lang="nb-NO" dirty="0"/>
              <a:t> : 	53</a:t>
            </a:r>
          </a:p>
        </p:txBody>
      </p:sp>
      <p:sp>
        <p:nvSpPr>
          <p:cNvPr id="3" name="Tittel 2">
            <a:extLst>
              <a:ext uri="{FF2B5EF4-FFF2-40B4-BE49-F238E27FC236}">
                <a16:creationId xmlns:a16="http://schemas.microsoft.com/office/drawing/2014/main" id="{634598AC-2EE2-4411-982F-F13677A89831}"/>
              </a:ext>
            </a:extLst>
          </p:cNvPr>
          <p:cNvSpPr>
            <a:spLocks noGrp="1"/>
          </p:cNvSpPr>
          <p:nvPr>
            <p:ph type="title"/>
          </p:nvPr>
        </p:nvSpPr>
        <p:spPr/>
        <p:txBody>
          <a:bodyPr/>
          <a:lstStyle/>
          <a:p>
            <a:r>
              <a:rPr lang="nb-NO" dirty="0"/>
              <a:t>Resultater 2019 –Rusklinikken </a:t>
            </a:r>
          </a:p>
        </p:txBody>
      </p:sp>
    </p:spTree>
    <p:extLst>
      <p:ext uri="{BB962C8B-B14F-4D97-AF65-F5344CB8AC3E}">
        <p14:creationId xmlns:p14="http://schemas.microsoft.com/office/powerpoint/2010/main" val="1499883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4">
            <a:extLst>
              <a:ext uri="{FF2B5EF4-FFF2-40B4-BE49-F238E27FC236}">
                <a16:creationId xmlns:a16="http://schemas.microsoft.com/office/drawing/2014/main" id="{A334537C-D013-4FC0-BEB6-053317DA9FF4}"/>
              </a:ext>
            </a:extLst>
          </p:cNvPr>
          <p:cNvGraphicFramePr>
            <a:graphicFrameLocks noGrp="1"/>
          </p:cNvGraphicFramePr>
          <p:nvPr>
            <p:ph idx="1"/>
            <p:extLst>
              <p:ext uri="{D42A27DB-BD31-4B8C-83A1-F6EECF244321}">
                <p14:modId xmlns:p14="http://schemas.microsoft.com/office/powerpoint/2010/main" val="867816919"/>
              </p:ext>
            </p:extLst>
          </p:nvPr>
        </p:nvGraphicFramePr>
        <p:xfrm>
          <a:off x="385763" y="1412875"/>
          <a:ext cx="8372475" cy="2966720"/>
        </p:xfrm>
        <a:graphic>
          <a:graphicData uri="http://schemas.openxmlformats.org/drawingml/2006/table">
            <a:tbl>
              <a:tblPr firstRow="1" bandRow="1">
                <a:tableStyleId>{5C22544A-7EE6-4342-B048-85BDC9FD1C3A}</a:tableStyleId>
              </a:tblPr>
              <a:tblGrid>
                <a:gridCol w="2790825">
                  <a:extLst>
                    <a:ext uri="{9D8B030D-6E8A-4147-A177-3AD203B41FA5}">
                      <a16:colId xmlns:a16="http://schemas.microsoft.com/office/drawing/2014/main" val="3956368851"/>
                    </a:ext>
                  </a:extLst>
                </a:gridCol>
                <a:gridCol w="2790825">
                  <a:extLst>
                    <a:ext uri="{9D8B030D-6E8A-4147-A177-3AD203B41FA5}">
                      <a16:colId xmlns:a16="http://schemas.microsoft.com/office/drawing/2014/main" val="2627251056"/>
                    </a:ext>
                  </a:extLst>
                </a:gridCol>
                <a:gridCol w="2790825">
                  <a:extLst>
                    <a:ext uri="{9D8B030D-6E8A-4147-A177-3AD203B41FA5}">
                      <a16:colId xmlns:a16="http://schemas.microsoft.com/office/drawing/2014/main" val="1280970587"/>
                    </a:ext>
                  </a:extLst>
                </a:gridCol>
              </a:tblGrid>
              <a:tr h="370840">
                <a:tc>
                  <a:txBody>
                    <a:bodyPr/>
                    <a:lstStyle/>
                    <a:p>
                      <a:r>
                        <a:rPr lang="nb-NO" dirty="0"/>
                        <a:t>Stillingsprosent</a:t>
                      </a:r>
                    </a:p>
                  </a:txBody>
                  <a:tcPr>
                    <a:solidFill>
                      <a:schemeClr val="accent3"/>
                    </a:solidFill>
                  </a:tcPr>
                </a:tc>
                <a:tc>
                  <a:txBody>
                    <a:bodyPr/>
                    <a:lstStyle/>
                    <a:p>
                      <a:r>
                        <a:rPr lang="nb-NO" dirty="0"/>
                        <a:t>Antall avsluttet til jobb -</a:t>
                      </a:r>
                    </a:p>
                  </a:txBody>
                  <a:tcPr>
                    <a:solidFill>
                      <a:schemeClr val="accent3"/>
                    </a:solidFill>
                  </a:tcPr>
                </a:tc>
                <a:tc>
                  <a:txBody>
                    <a:bodyPr/>
                    <a:lstStyle/>
                    <a:p>
                      <a:r>
                        <a:rPr lang="nb-NO" dirty="0"/>
                        <a:t>Prosentandel</a:t>
                      </a:r>
                    </a:p>
                  </a:txBody>
                  <a:tcPr>
                    <a:solidFill>
                      <a:schemeClr val="accent3"/>
                    </a:solidFill>
                  </a:tcPr>
                </a:tc>
                <a:extLst>
                  <a:ext uri="{0D108BD9-81ED-4DB2-BD59-A6C34878D82A}">
                    <a16:rowId xmlns:a16="http://schemas.microsoft.com/office/drawing/2014/main" val="3513379942"/>
                  </a:ext>
                </a:extLst>
              </a:tr>
              <a:tr h="370840">
                <a:tc>
                  <a:txBody>
                    <a:bodyPr/>
                    <a:lstStyle/>
                    <a:p>
                      <a:pPr algn="ctr"/>
                      <a:r>
                        <a:rPr lang="nb-NO" dirty="0"/>
                        <a:t>&lt;10 (og tilkalling)</a:t>
                      </a:r>
                    </a:p>
                  </a:txBody>
                  <a:tcPr/>
                </a:tc>
                <a:tc>
                  <a:txBody>
                    <a:bodyPr/>
                    <a:lstStyle/>
                    <a:p>
                      <a:pPr algn="ctr"/>
                      <a:r>
                        <a:rPr lang="nb-NO" dirty="0"/>
                        <a:t>18</a:t>
                      </a:r>
                    </a:p>
                  </a:txBody>
                  <a:tcPr/>
                </a:tc>
                <a:tc>
                  <a:txBody>
                    <a:bodyPr/>
                    <a:lstStyle/>
                    <a:p>
                      <a:pPr algn="ctr"/>
                      <a:r>
                        <a:rPr lang="nb-NO" dirty="0"/>
                        <a:t>62%</a:t>
                      </a:r>
                    </a:p>
                  </a:txBody>
                  <a:tcPr/>
                </a:tc>
                <a:extLst>
                  <a:ext uri="{0D108BD9-81ED-4DB2-BD59-A6C34878D82A}">
                    <a16:rowId xmlns:a16="http://schemas.microsoft.com/office/drawing/2014/main" val="970365394"/>
                  </a:ext>
                </a:extLst>
              </a:tr>
              <a:tr h="370840">
                <a:tc>
                  <a:txBody>
                    <a:bodyPr/>
                    <a:lstStyle/>
                    <a:p>
                      <a:pPr algn="ctr"/>
                      <a:r>
                        <a:rPr lang="nb-NO" dirty="0"/>
                        <a:t>10-20</a:t>
                      </a:r>
                    </a:p>
                  </a:txBody>
                  <a:tcPr/>
                </a:tc>
                <a:tc>
                  <a:txBody>
                    <a:bodyPr/>
                    <a:lstStyle/>
                    <a:p>
                      <a:pPr algn="ctr"/>
                      <a:endParaRPr lang="nb-NO" dirty="0"/>
                    </a:p>
                  </a:txBody>
                  <a:tcPr/>
                </a:tc>
                <a:tc>
                  <a:txBody>
                    <a:bodyPr/>
                    <a:lstStyle/>
                    <a:p>
                      <a:pPr algn="ctr"/>
                      <a:endParaRPr lang="nb-NO" dirty="0"/>
                    </a:p>
                  </a:txBody>
                  <a:tcPr/>
                </a:tc>
                <a:extLst>
                  <a:ext uri="{0D108BD9-81ED-4DB2-BD59-A6C34878D82A}">
                    <a16:rowId xmlns:a16="http://schemas.microsoft.com/office/drawing/2014/main" val="2043185092"/>
                  </a:ext>
                </a:extLst>
              </a:tr>
              <a:tr h="370840">
                <a:tc>
                  <a:txBody>
                    <a:bodyPr/>
                    <a:lstStyle/>
                    <a:p>
                      <a:pPr algn="ctr"/>
                      <a:r>
                        <a:rPr lang="nb-NO" dirty="0"/>
                        <a:t>20-40</a:t>
                      </a:r>
                    </a:p>
                  </a:txBody>
                  <a:tcPr/>
                </a:tc>
                <a:tc>
                  <a:txBody>
                    <a:bodyPr/>
                    <a:lstStyle/>
                    <a:p>
                      <a:pPr algn="ctr"/>
                      <a:endParaRPr lang="nb-NO" dirty="0"/>
                    </a:p>
                  </a:txBody>
                  <a:tcPr/>
                </a:tc>
                <a:tc>
                  <a:txBody>
                    <a:bodyPr/>
                    <a:lstStyle/>
                    <a:p>
                      <a:pPr algn="ctr"/>
                      <a:endParaRPr lang="nb-NO" dirty="0"/>
                    </a:p>
                  </a:txBody>
                  <a:tcPr/>
                </a:tc>
                <a:extLst>
                  <a:ext uri="{0D108BD9-81ED-4DB2-BD59-A6C34878D82A}">
                    <a16:rowId xmlns:a16="http://schemas.microsoft.com/office/drawing/2014/main" val="337909340"/>
                  </a:ext>
                </a:extLst>
              </a:tr>
              <a:tr h="370840">
                <a:tc>
                  <a:txBody>
                    <a:bodyPr/>
                    <a:lstStyle/>
                    <a:p>
                      <a:pPr algn="ctr"/>
                      <a:r>
                        <a:rPr lang="nb-NO" dirty="0"/>
                        <a:t>40-60</a:t>
                      </a:r>
                    </a:p>
                  </a:txBody>
                  <a:tcPr/>
                </a:tc>
                <a:tc>
                  <a:txBody>
                    <a:bodyPr/>
                    <a:lstStyle/>
                    <a:p>
                      <a:pPr algn="ctr"/>
                      <a:r>
                        <a:rPr lang="nb-NO" dirty="0"/>
                        <a:t>5</a:t>
                      </a:r>
                    </a:p>
                  </a:txBody>
                  <a:tcPr/>
                </a:tc>
                <a:tc>
                  <a:txBody>
                    <a:bodyPr/>
                    <a:lstStyle/>
                    <a:p>
                      <a:pPr algn="ctr"/>
                      <a:r>
                        <a:rPr lang="nb-NO" dirty="0"/>
                        <a:t>17%</a:t>
                      </a:r>
                    </a:p>
                  </a:txBody>
                  <a:tcPr/>
                </a:tc>
                <a:extLst>
                  <a:ext uri="{0D108BD9-81ED-4DB2-BD59-A6C34878D82A}">
                    <a16:rowId xmlns:a16="http://schemas.microsoft.com/office/drawing/2014/main" val="1412907546"/>
                  </a:ext>
                </a:extLst>
              </a:tr>
              <a:tr h="370840">
                <a:tc>
                  <a:txBody>
                    <a:bodyPr/>
                    <a:lstStyle/>
                    <a:p>
                      <a:pPr algn="ctr"/>
                      <a:r>
                        <a:rPr lang="nb-NO" dirty="0"/>
                        <a:t>60-80</a:t>
                      </a:r>
                    </a:p>
                  </a:txBody>
                  <a:tcPr/>
                </a:tc>
                <a:tc>
                  <a:txBody>
                    <a:bodyPr/>
                    <a:lstStyle/>
                    <a:p>
                      <a:pPr algn="ctr"/>
                      <a:endParaRPr lang="nb-NO"/>
                    </a:p>
                  </a:txBody>
                  <a:tcPr/>
                </a:tc>
                <a:tc>
                  <a:txBody>
                    <a:bodyPr/>
                    <a:lstStyle/>
                    <a:p>
                      <a:pPr algn="ctr"/>
                      <a:endParaRPr lang="nb-NO" dirty="0"/>
                    </a:p>
                  </a:txBody>
                  <a:tcPr/>
                </a:tc>
                <a:extLst>
                  <a:ext uri="{0D108BD9-81ED-4DB2-BD59-A6C34878D82A}">
                    <a16:rowId xmlns:a16="http://schemas.microsoft.com/office/drawing/2014/main" val="2708065294"/>
                  </a:ext>
                </a:extLst>
              </a:tr>
              <a:tr h="370840">
                <a:tc>
                  <a:txBody>
                    <a:bodyPr/>
                    <a:lstStyle/>
                    <a:p>
                      <a:pPr algn="ctr"/>
                      <a:r>
                        <a:rPr lang="nb-NO" dirty="0"/>
                        <a:t>80-100</a:t>
                      </a:r>
                    </a:p>
                  </a:txBody>
                  <a:tcPr/>
                </a:tc>
                <a:tc>
                  <a:txBody>
                    <a:bodyPr/>
                    <a:lstStyle/>
                    <a:p>
                      <a:pPr algn="ctr"/>
                      <a:r>
                        <a:rPr lang="nb-NO" dirty="0"/>
                        <a:t>6</a:t>
                      </a:r>
                    </a:p>
                  </a:txBody>
                  <a:tcPr/>
                </a:tc>
                <a:tc>
                  <a:txBody>
                    <a:bodyPr/>
                    <a:lstStyle/>
                    <a:p>
                      <a:pPr algn="ctr"/>
                      <a:r>
                        <a:rPr lang="nb-NO" dirty="0"/>
                        <a:t>21%</a:t>
                      </a:r>
                    </a:p>
                  </a:txBody>
                  <a:tcPr/>
                </a:tc>
                <a:extLst>
                  <a:ext uri="{0D108BD9-81ED-4DB2-BD59-A6C34878D82A}">
                    <a16:rowId xmlns:a16="http://schemas.microsoft.com/office/drawing/2014/main" val="703157708"/>
                  </a:ext>
                </a:extLst>
              </a:tr>
              <a:tr h="370840">
                <a:tc>
                  <a:txBody>
                    <a:bodyPr/>
                    <a:lstStyle/>
                    <a:p>
                      <a:endParaRPr lang="nb-NO" dirty="0"/>
                    </a:p>
                  </a:txBody>
                  <a:tcPr>
                    <a:solidFill>
                      <a:schemeClr val="bg1"/>
                    </a:solidFill>
                  </a:tcPr>
                </a:tc>
                <a:tc>
                  <a:txBody>
                    <a:bodyPr/>
                    <a:lstStyle/>
                    <a:p>
                      <a:endParaRPr lang="nb-NO" dirty="0"/>
                    </a:p>
                  </a:txBody>
                  <a:tcPr>
                    <a:solidFill>
                      <a:schemeClr val="bg1"/>
                    </a:solidFill>
                  </a:tcPr>
                </a:tc>
                <a:tc>
                  <a:txBody>
                    <a:bodyPr/>
                    <a:lstStyle/>
                    <a:p>
                      <a:endParaRPr lang="nb-NO" dirty="0"/>
                    </a:p>
                  </a:txBody>
                  <a:tcPr>
                    <a:solidFill>
                      <a:schemeClr val="bg1"/>
                    </a:solidFill>
                  </a:tcPr>
                </a:tc>
                <a:extLst>
                  <a:ext uri="{0D108BD9-81ED-4DB2-BD59-A6C34878D82A}">
                    <a16:rowId xmlns:a16="http://schemas.microsoft.com/office/drawing/2014/main" val="3214416824"/>
                  </a:ext>
                </a:extLst>
              </a:tr>
            </a:tbl>
          </a:graphicData>
        </a:graphic>
      </p:graphicFrame>
      <p:sp>
        <p:nvSpPr>
          <p:cNvPr id="3" name="Tittel 2">
            <a:extLst>
              <a:ext uri="{FF2B5EF4-FFF2-40B4-BE49-F238E27FC236}">
                <a16:creationId xmlns:a16="http://schemas.microsoft.com/office/drawing/2014/main" id="{634598AC-2EE2-4411-982F-F13677A89831}"/>
              </a:ext>
            </a:extLst>
          </p:cNvPr>
          <p:cNvSpPr>
            <a:spLocks noGrp="1"/>
          </p:cNvSpPr>
          <p:nvPr>
            <p:ph type="title"/>
          </p:nvPr>
        </p:nvSpPr>
        <p:spPr/>
        <p:txBody>
          <a:bodyPr/>
          <a:lstStyle/>
          <a:p>
            <a:r>
              <a:rPr lang="nb-NO" dirty="0"/>
              <a:t>Resultater 2019 –Rusklinikken </a:t>
            </a:r>
            <a:br>
              <a:rPr lang="nb-NO" dirty="0"/>
            </a:br>
            <a:r>
              <a:rPr lang="nb-NO" sz="2000" dirty="0"/>
              <a:t>stillingsprosent for avsluttede </a:t>
            </a:r>
          </a:p>
        </p:txBody>
      </p:sp>
    </p:spTree>
    <p:extLst>
      <p:ext uri="{BB962C8B-B14F-4D97-AF65-F5344CB8AC3E}">
        <p14:creationId xmlns:p14="http://schemas.microsoft.com/office/powerpoint/2010/main" val="345831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8619" y="190501"/>
            <a:ext cx="8386763" cy="790228"/>
          </a:xfrm>
        </p:spPr>
        <p:txBody>
          <a:bodyPr/>
          <a:lstStyle/>
          <a:p>
            <a:r>
              <a:rPr lang="nb-NO" dirty="0"/>
              <a:t>Train and </a:t>
            </a:r>
            <a:r>
              <a:rPr lang="nb-NO" dirty="0" err="1"/>
              <a:t>place</a:t>
            </a:r>
            <a:r>
              <a:rPr lang="nb-NO" dirty="0"/>
              <a:t>   </a:t>
            </a:r>
            <a:r>
              <a:rPr lang="nb-NO" dirty="0" err="1"/>
              <a:t>vs</a:t>
            </a:r>
            <a:r>
              <a:rPr lang="nb-NO" dirty="0"/>
              <a:t>    </a:t>
            </a:r>
            <a:r>
              <a:rPr lang="nb-NO" dirty="0" err="1"/>
              <a:t>place</a:t>
            </a:r>
            <a:r>
              <a:rPr lang="nb-NO" dirty="0"/>
              <a:t> and </a:t>
            </a:r>
            <a:r>
              <a:rPr lang="nb-NO" dirty="0" err="1"/>
              <a:t>train</a:t>
            </a:r>
            <a:endParaRPr lang="nb-NO" dirty="0"/>
          </a:p>
        </p:txBody>
      </p:sp>
      <p:pic>
        <p:nvPicPr>
          <p:cNvPr id="5" name="Plassholder for innhold 4"/>
          <p:cNvPicPr>
            <a:picLocks noGrp="1" noChangeAspect="1"/>
          </p:cNvPicPr>
          <p:nvPr>
            <p:ph idx="1"/>
          </p:nvPr>
        </p:nvPicPr>
        <p:blipFill>
          <a:blip r:embed="rId3"/>
          <a:stretch>
            <a:fillRect/>
          </a:stretch>
        </p:blipFill>
        <p:spPr>
          <a:xfrm>
            <a:off x="3203848" y="1412776"/>
            <a:ext cx="5561533" cy="4875279"/>
          </a:xfrm>
          <a:prstGeom prst="rect">
            <a:avLst/>
          </a:prstGeom>
        </p:spPr>
      </p:pic>
      <p:pic>
        <p:nvPicPr>
          <p:cNvPr id="7" name="Bilde 6" descr="Stairs Rise Stair Step · Free image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19" y="1412775"/>
            <a:ext cx="2465189" cy="4434716"/>
          </a:xfrm>
          <a:prstGeom prst="rect">
            <a:avLst/>
          </a:prstGeom>
        </p:spPr>
      </p:pic>
    </p:spTree>
    <p:extLst>
      <p:ext uri="{BB962C8B-B14F-4D97-AF65-F5344CB8AC3E}">
        <p14:creationId xmlns:p14="http://schemas.microsoft.com/office/powerpoint/2010/main" val="1145922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Free illustration: Puzzle, Cooperation, Together - Fre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0"/>
            <a:ext cx="2952328" cy="2492896"/>
          </a:xfrm>
          <a:prstGeom prst="rect">
            <a:avLst/>
          </a:prstGeom>
        </p:spPr>
      </p:pic>
      <p:sp>
        <p:nvSpPr>
          <p:cNvPr id="2" name="Plassholder for innhold 1"/>
          <p:cNvSpPr>
            <a:spLocks noGrp="1"/>
          </p:cNvSpPr>
          <p:nvPr>
            <p:ph idx="1"/>
          </p:nvPr>
        </p:nvSpPr>
        <p:spPr/>
        <p:txBody>
          <a:bodyPr>
            <a:normAutofit lnSpcReduction="10000"/>
          </a:bodyPr>
          <a:lstStyle/>
          <a:p>
            <a:pPr marL="0" indent="0">
              <a:buNone/>
            </a:pPr>
            <a:r>
              <a:rPr lang="nb-NO" i="1" dirty="0"/>
              <a:t>JobbResept1 er et samarbeid mellom </a:t>
            </a:r>
          </a:p>
          <a:p>
            <a:pPr marL="0" indent="0">
              <a:buNone/>
            </a:pPr>
            <a:r>
              <a:rPr lang="nb-NO" i="1" dirty="0"/>
              <a:t>NAV Trøndelag og </a:t>
            </a:r>
            <a:r>
              <a:rPr lang="nb-NO" i="1" dirty="0" err="1"/>
              <a:t>St.Olavs</a:t>
            </a:r>
            <a:r>
              <a:rPr lang="nb-NO" i="1" dirty="0"/>
              <a:t> hospital. </a:t>
            </a:r>
          </a:p>
          <a:p>
            <a:pPr marL="0" indent="0">
              <a:buNone/>
            </a:pPr>
            <a:endParaRPr lang="nb-NO" i="1" dirty="0"/>
          </a:p>
          <a:p>
            <a:pPr marL="0" indent="0">
              <a:buNone/>
            </a:pPr>
            <a:r>
              <a:rPr lang="nb-NO" i="1" dirty="0"/>
              <a:t>Jobbspesialister er tilknyttet egne avdelinger på </a:t>
            </a:r>
            <a:r>
              <a:rPr lang="nb-NO" i="1" dirty="0" err="1"/>
              <a:t>St.Olav</a:t>
            </a:r>
            <a:r>
              <a:rPr lang="nb-NO" i="1" dirty="0"/>
              <a:t> og tilbyr bistand til å komme i </a:t>
            </a:r>
            <a:r>
              <a:rPr lang="nb-NO" i="1" u="sng" dirty="0"/>
              <a:t>ordinært lønnet arbeid</a:t>
            </a:r>
            <a:r>
              <a:rPr lang="nb-NO" i="1" dirty="0"/>
              <a:t> som en del av behandlingen.</a:t>
            </a:r>
          </a:p>
          <a:p>
            <a:pPr marL="0" indent="0">
              <a:buNone/>
            </a:pPr>
            <a:endParaRPr lang="nb-NO" dirty="0"/>
          </a:p>
          <a:p>
            <a:pPr marL="0" indent="0">
              <a:buNone/>
            </a:pPr>
            <a:r>
              <a:rPr lang="nb-NO" dirty="0"/>
              <a:t>Målgruppe: pasienter </a:t>
            </a:r>
            <a:r>
              <a:rPr lang="nb-NO" u="sng" dirty="0"/>
              <a:t>under 30 </a:t>
            </a:r>
            <a:r>
              <a:rPr lang="nb-NO" dirty="0"/>
              <a:t>år som er i behandling og ønsker lønnet arbeid </a:t>
            </a:r>
          </a:p>
          <a:p>
            <a:pPr marL="0" indent="0">
              <a:buNone/>
            </a:pPr>
            <a:endParaRPr lang="nb-NO" dirty="0"/>
          </a:p>
          <a:p>
            <a:pPr marL="0" indent="0">
              <a:buNone/>
            </a:pPr>
            <a:r>
              <a:rPr lang="nb-NO" i="1" dirty="0"/>
              <a:t>Dette er et IPS tilbud/Individuell jobbstøtte.</a:t>
            </a:r>
          </a:p>
          <a:p>
            <a:pPr marL="0" indent="0">
              <a:buNone/>
            </a:pPr>
            <a:r>
              <a:rPr lang="nb-NO" i="1" dirty="0"/>
              <a:t>Startet i mai/juni 2018, utvidet i jan/</a:t>
            </a:r>
            <a:r>
              <a:rPr lang="nb-NO" i="1" dirty="0" err="1"/>
              <a:t>feb</a:t>
            </a:r>
            <a:r>
              <a:rPr lang="nb-NO" i="1" dirty="0"/>
              <a:t> 2019. </a:t>
            </a:r>
          </a:p>
        </p:txBody>
      </p:sp>
      <p:sp>
        <p:nvSpPr>
          <p:cNvPr id="3" name="Tittel 2"/>
          <p:cNvSpPr>
            <a:spLocks noGrp="1"/>
          </p:cNvSpPr>
          <p:nvPr>
            <p:ph type="title"/>
          </p:nvPr>
        </p:nvSpPr>
        <p:spPr/>
        <p:txBody>
          <a:bodyPr/>
          <a:lstStyle/>
          <a:p>
            <a:r>
              <a:rPr lang="nb-NO" dirty="0"/>
              <a:t> </a:t>
            </a:r>
          </a:p>
        </p:txBody>
      </p:sp>
      <p:pic>
        <p:nvPicPr>
          <p:cNvPr id="4" name="Picture 2">
            <a:extLst>
              <a:ext uri="{FF2B5EF4-FFF2-40B4-BE49-F238E27FC236}">
                <a16:creationId xmlns:a16="http://schemas.microsoft.com/office/drawing/2014/main" id="{EE0727B7-3B58-4123-AAD2-A0342F8B0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0" y="329183"/>
            <a:ext cx="3288144" cy="1083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104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2"/>
          </p:nvPr>
        </p:nvSpPr>
        <p:spPr>
          <a:xfrm>
            <a:off x="385763" y="1414162"/>
            <a:ext cx="4114229" cy="1726805"/>
          </a:xfrm>
          <a:ln>
            <a:solidFill>
              <a:schemeClr val="bg2"/>
            </a:solidFill>
          </a:ln>
        </p:spPr>
        <p:txBody>
          <a:bodyPr/>
          <a:lstStyle/>
          <a:p>
            <a:r>
              <a:rPr lang="nb-NO" b="1" dirty="0"/>
              <a:t>SE </a:t>
            </a:r>
          </a:p>
          <a:p>
            <a:r>
              <a:rPr lang="nb-NO" dirty="0"/>
              <a:t>– </a:t>
            </a:r>
            <a:r>
              <a:rPr lang="nb-NO" dirty="0" err="1"/>
              <a:t>supported</a:t>
            </a:r>
            <a:r>
              <a:rPr lang="nb-NO" dirty="0"/>
              <a:t> </a:t>
            </a:r>
            <a:r>
              <a:rPr lang="nb-NO" dirty="0" err="1"/>
              <a:t>employment</a:t>
            </a:r>
            <a:r>
              <a:rPr lang="nb-NO" dirty="0"/>
              <a:t> </a:t>
            </a:r>
          </a:p>
          <a:p>
            <a:endParaRPr lang="nb-NO" dirty="0"/>
          </a:p>
        </p:txBody>
      </p:sp>
      <p:sp>
        <p:nvSpPr>
          <p:cNvPr id="2" name="Plassholder for innhold 1"/>
          <p:cNvSpPr>
            <a:spLocks noGrp="1"/>
          </p:cNvSpPr>
          <p:nvPr>
            <p:ph idx="13"/>
          </p:nvPr>
        </p:nvSpPr>
        <p:spPr>
          <a:xfrm>
            <a:off x="4654282" y="1410352"/>
            <a:ext cx="4114229" cy="1802624"/>
          </a:xfrm>
          <a:ln>
            <a:solidFill>
              <a:schemeClr val="bg2"/>
            </a:solidFill>
          </a:ln>
        </p:spPr>
        <p:style>
          <a:lnRef idx="2">
            <a:schemeClr val="accent1"/>
          </a:lnRef>
          <a:fillRef idx="1">
            <a:schemeClr val="lt1"/>
          </a:fillRef>
          <a:effectRef idx="0">
            <a:schemeClr val="accent1"/>
          </a:effectRef>
          <a:fontRef idx="minor">
            <a:schemeClr val="dk1"/>
          </a:fontRef>
        </p:style>
        <p:txBody>
          <a:bodyPr/>
          <a:lstStyle/>
          <a:p>
            <a:r>
              <a:rPr lang="nb-NO" b="1" dirty="0"/>
              <a:t>IPS</a:t>
            </a:r>
            <a:r>
              <a:rPr lang="nb-NO" dirty="0"/>
              <a:t> </a:t>
            </a:r>
          </a:p>
          <a:p>
            <a:r>
              <a:rPr lang="nb-NO" dirty="0"/>
              <a:t>– </a:t>
            </a:r>
            <a:r>
              <a:rPr lang="nb-NO" dirty="0" err="1"/>
              <a:t>Individual</a:t>
            </a:r>
            <a:r>
              <a:rPr lang="nb-NO" dirty="0"/>
              <a:t> </a:t>
            </a:r>
            <a:r>
              <a:rPr lang="nb-NO" dirty="0" err="1"/>
              <a:t>placement</a:t>
            </a:r>
            <a:r>
              <a:rPr lang="nb-NO" dirty="0"/>
              <a:t> and support </a:t>
            </a:r>
          </a:p>
          <a:p>
            <a:r>
              <a:rPr lang="nb-NO" dirty="0"/>
              <a:t>Norsk: Individuell jobbstøtte</a:t>
            </a:r>
          </a:p>
          <a:p>
            <a:endParaRPr lang="nb-NO" dirty="0"/>
          </a:p>
        </p:txBody>
      </p:sp>
      <p:sp>
        <p:nvSpPr>
          <p:cNvPr id="4" name="Plassholder for innhold 3"/>
          <p:cNvSpPr>
            <a:spLocks noGrp="1"/>
          </p:cNvSpPr>
          <p:nvPr>
            <p:ph sz="quarter" idx="14"/>
          </p:nvPr>
        </p:nvSpPr>
        <p:spPr>
          <a:xfrm>
            <a:off x="395288" y="3573016"/>
            <a:ext cx="4105275" cy="2695118"/>
          </a:xfrm>
        </p:spPr>
        <p:txBody>
          <a:bodyPr/>
          <a:lstStyle/>
          <a:p>
            <a:pPr marL="0" indent="0">
              <a:buNone/>
            </a:pPr>
            <a:r>
              <a:rPr lang="nb-NO" dirty="0"/>
              <a:t>Jobbspesialistens metode</a:t>
            </a:r>
          </a:p>
          <a:p>
            <a:pPr marL="0" indent="0">
              <a:buNone/>
            </a:pPr>
            <a:r>
              <a:rPr lang="nb-NO" dirty="0"/>
              <a:t>for oppfølging av arbeidssøker og arbeidsgiver.</a:t>
            </a:r>
          </a:p>
        </p:txBody>
      </p:sp>
      <p:sp>
        <p:nvSpPr>
          <p:cNvPr id="5" name="Plassholder for innhold 4"/>
          <p:cNvSpPr>
            <a:spLocks noGrp="1"/>
          </p:cNvSpPr>
          <p:nvPr>
            <p:ph sz="quarter" idx="15"/>
          </p:nvPr>
        </p:nvSpPr>
        <p:spPr>
          <a:xfrm>
            <a:off x="4654282" y="2564904"/>
            <a:ext cx="4105275" cy="3703270"/>
          </a:xfrm>
        </p:spPr>
        <p:txBody>
          <a:bodyPr/>
          <a:lstStyle/>
          <a:p>
            <a:pPr marL="0" indent="0">
              <a:buNone/>
            </a:pPr>
            <a:endParaRPr lang="nb-NO" dirty="0"/>
          </a:p>
          <a:p>
            <a:pPr marL="0" indent="0">
              <a:buNone/>
            </a:pPr>
            <a:endParaRPr lang="nb-NO" dirty="0"/>
          </a:p>
          <a:p>
            <a:pPr marL="0" indent="0">
              <a:buNone/>
            </a:pPr>
            <a:endParaRPr lang="nb-NO" dirty="0"/>
          </a:p>
          <a:p>
            <a:pPr marL="0" indent="0">
              <a:buNone/>
            </a:pPr>
            <a:r>
              <a:rPr lang="nb-NO" dirty="0"/>
              <a:t>Når </a:t>
            </a:r>
            <a:r>
              <a:rPr lang="nb-NO" dirty="0" err="1"/>
              <a:t>supported</a:t>
            </a:r>
            <a:r>
              <a:rPr lang="nb-NO" dirty="0"/>
              <a:t> </a:t>
            </a:r>
            <a:r>
              <a:rPr lang="nb-NO" dirty="0" err="1"/>
              <a:t>employment</a:t>
            </a:r>
            <a:r>
              <a:rPr lang="nb-NO" dirty="0"/>
              <a:t> er en integrert del av behandlingen</a:t>
            </a:r>
          </a:p>
          <a:p>
            <a:endParaRPr lang="nb-NO" dirty="0"/>
          </a:p>
        </p:txBody>
      </p:sp>
      <p:sp>
        <p:nvSpPr>
          <p:cNvPr id="6" name="Tittel 5"/>
          <p:cNvSpPr>
            <a:spLocks noGrp="1"/>
          </p:cNvSpPr>
          <p:nvPr>
            <p:ph type="title"/>
          </p:nvPr>
        </p:nvSpPr>
        <p:spPr/>
        <p:txBody>
          <a:bodyPr/>
          <a:lstStyle/>
          <a:p>
            <a:r>
              <a:rPr lang="nb-NO" dirty="0"/>
              <a:t>Begrepene </a:t>
            </a:r>
          </a:p>
        </p:txBody>
      </p:sp>
    </p:spTree>
    <p:extLst>
      <p:ext uri="{BB962C8B-B14F-4D97-AF65-F5344CB8AC3E}">
        <p14:creationId xmlns:p14="http://schemas.microsoft.com/office/powerpoint/2010/main" val="270885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ltLang="nb-NO" b="1" dirty="0"/>
              <a:t>IPS - Individual </a:t>
            </a:r>
            <a:r>
              <a:rPr lang="nn-NO" altLang="nb-NO" b="1" dirty="0" err="1"/>
              <a:t>placement</a:t>
            </a:r>
            <a:r>
              <a:rPr lang="nn-NO" altLang="nb-NO" b="1" dirty="0"/>
              <a:t> and </a:t>
            </a:r>
            <a:r>
              <a:rPr lang="nn-NO" altLang="nb-NO" b="1" dirty="0" err="1"/>
              <a:t>support</a:t>
            </a:r>
            <a:br>
              <a:rPr lang="nn-NO" altLang="nb-NO" dirty="0"/>
            </a:br>
            <a:r>
              <a:rPr lang="nn-NO" altLang="nb-NO" dirty="0"/>
              <a:t>på norsk: Individuell Jobbstøtte</a:t>
            </a:r>
            <a:endParaRPr lang="nb-NO" dirty="0"/>
          </a:p>
        </p:txBody>
      </p:sp>
      <p:sp>
        <p:nvSpPr>
          <p:cNvPr id="3" name="Plassholder for innhold 2"/>
          <p:cNvSpPr>
            <a:spLocks noGrp="1"/>
          </p:cNvSpPr>
          <p:nvPr>
            <p:ph idx="1"/>
          </p:nvPr>
        </p:nvSpPr>
        <p:spPr>
          <a:xfrm>
            <a:off x="385763" y="1405546"/>
            <a:ext cx="4618285" cy="4866667"/>
          </a:xfrm>
        </p:spPr>
        <p:txBody>
          <a:bodyPr/>
          <a:lstStyle/>
          <a:p>
            <a:pPr marL="0" indent="0">
              <a:buNone/>
            </a:pPr>
            <a:r>
              <a:rPr lang="nb-NO" altLang="nb-NO" dirty="0"/>
              <a:t>Utviklet ved</a:t>
            </a:r>
          </a:p>
          <a:p>
            <a:pPr marL="0" indent="0">
              <a:buNone/>
            </a:pPr>
            <a:r>
              <a:rPr lang="nb-NO" altLang="nb-NO" dirty="0" err="1"/>
              <a:t>Darthmouth</a:t>
            </a:r>
            <a:r>
              <a:rPr lang="nb-NO" altLang="nb-NO" dirty="0"/>
              <a:t> </a:t>
            </a:r>
            <a:r>
              <a:rPr lang="nb-NO" altLang="nb-NO" dirty="0" err="1"/>
              <a:t>Psychatric</a:t>
            </a:r>
            <a:r>
              <a:rPr lang="nb-NO" altLang="nb-NO" dirty="0"/>
              <a:t> </a:t>
            </a:r>
            <a:r>
              <a:rPr lang="nb-NO" altLang="nb-NO" dirty="0" err="1"/>
              <a:t>Reserch</a:t>
            </a:r>
            <a:r>
              <a:rPr lang="nb-NO" altLang="nb-NO" dirty="0"/>
              <a:t> Center, New Hampshire</a:t>
            </a:r>
          </a:p>
          <a:p>
            <a:pPr marL="0" indent="0">
              <a:buNone/>
            </a:pPr>
            <a:endParaRPr lang="nb-NO" altLang="nb-NO" dirty="0"/>
          </a:p>
          <a:p>
            <a:pPr marL="0" indent="0">
              <a:buNone/>
            </a:pPr>
            <a:r>
              <a:rPr lang="nb-NO" altLang="nb-NO" dirty="0"/>
              <a:t>Robert Drake og </a:t>
            </a:r>
          </a:p>
          <a:p>
            <a:pPr marL="0" indent="0">
              <a:buNone/>
            </a:pPr>
            <a:r>
              <a:rPr lang="nb-NO" altLang="nb-NO" dirty="0"/>
              <a:t>Deborah Becker (siden 1996)</a:t>
            </a:r>
          </a:p>
          <a:p>
            <a:endParaRPr lang="nb-NO" altLang="nb-NO" dirty="0"/>
          </a:p>
          <a:p>
            <a:pPr marL="0" indent="0">
              <a:buNone/>
            </a:pPr>
            <a:r>
              <a:rPr lang="nn-NO" altLang="nb-NO" dirty="0"/>
              <a:t>Forskingsbasert metode </a:t>
            </a:r>
          </a:p>
          <a:p>
            <a:pPr marL="0" indent="0">
              <a:buNone/>
            </a:pPr>
            <a:r>
              <a:rPr lang="nn-NO" altLang="nb-NO" dirty="0"/>
              <a:t>om oppfølging i samarbeid med behandling, med klart felles mål om å få folk i lønnet arbeid.</a:t>
            </a:r>
          </a:p>
          <a:p>
            <a:pPr marL="0" indent="0">
              <a:buNone/>
            </a:pPr>
            <a:endParaRPr lang="nb-NO" dirty="0"/>
          </a:p>
        </p:txBody>
      </p:sp>
      <p:pic>
        <p:nvPicPr>
          <p:cNvPr id="9" name="Plassholder for bilde 8"/>
          <p:cNvPicPr>
            <a:picLocks noGrp="1" noChangeAspect="1"/>
          </p:cNvPicPr>
          <p:nvPr>
            <p:ph type="pic" sz="quarter" idx="10"/>
          </p:nvPr>
        </p:nvPicPr>
        <p:blipFill>
          <a:blip r:embed="rId3"/>
          <a:srcRect l="24469" r="24469"/>
          <a:stretch>
            <a:fillRect/>
          </a:stretch>
        </p:blipFill>
        <p:spPr>
          <a:xfrm>
            <a:off x="5724128" y="1419517"/>
            <a:ext cx="3041254" cy="4875279"/>
          </a:xfrm>
          <a:prstGeom prst="rect">
            <a:avLst/>
          </a:prstGeom>
        </p:spPr>
      </p:pic>
    </p:spTree>
    <p:extLst>
      <p:ext uri="{BB962C8B-B14F-4D97-AF65-F5344CB8AC3E}">
        <p14:creationId xmlns:p14="http://schemas.microsoft.com/office/powerpoint/2010/main" val="31061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9093EA-ABB6-40AE-A3AE-1590A1C22CC0}"/>
              </a:ext>
            </a:extLst>
          </p:cNvPr>
          <p:cNvSpPr>
            <a:spLocks noGrp="1"/>
          </p:cNvSpPr>
          <p:nvPr>
            <p:ph type="title"/>
          </p:nvPr>
        </p:nvSpPr>
        <p:spPr/>
        <p:txBody>
          <a:bodyPr/>
          <a:lstStyle/>
          <a:p>
            <a:r>
              <a:rPr lang="nb-NO" dirty="0"/>
              <a:t>Kvalitetsevaluering</a:t>
            </a:r>
          </a:p>
        </p:txBody>
      </p:sp>
      <p:sp>
        <p:nvSpPr>
          <p:cNvPr id="3" name="Plassholder for innhold 2">
            <a:extLst>
              <a:ext uri="{FF2B5EF4-FFF2-40B4-BE49-F238E27FC236}">
                <a16:creationId xmlns:a16="http://schemas.microsoft.com/office/drawing/2014/main" id="{2B237B7A-D939-4A98-99D8-FDF45FC6FC99}"/>
              </a:ext>
            </a:extLst>
          </p:cNvPr>
          <p:cNvSpPr>
            <a:spLocks noGrp="1"/>
          </p:cNvSpPr>
          <p:nvPr>
            <p:ph idx="1"/>
          </p:nvPr>
        </p:nvSpPr>
        <p:spPr/>
        <p:txBody>
          <a:bodyPr/>
          <a:lstStyle/>
          <a:p>
            <a:r>
              <a:rPr lang="nb-NO" dirty="0"/>
              <a:t>Organisert av Arbeids – og velferds direktoratet</a:t>
            </a:r>
          </a:p>
          <a:p>
            <a:endParaRPr lang="nb-NO" dirty="0"/>
          </a:p>
          <a:p>
            <a:r>
              <a:rPr lang="nb-NO" dirty="0" err="1"/>
              <a:t>Darthmouth</a:t>
            </a:r>
            <a:r>
              <a:rPr lang="nb-NO" dirty="0"/>
              <a:t> </a:t>
            </a:r>
            <a:r>
              <a:rPr lang="nb-NO" dirty="0" err="1"/>
              <a:t>Psychiatric</a:t>
            </a:r>
            <a:r>
              <a:rPr lang="nb-NO" dirty="0"/>
              <a:t> Research Center</a:t>
            </a:r>
          </a:p>
          <a:p>
            <a:pPr lvl="1"/>
            <a:r>
              <a:rPr lang="nb-NO" b="1" dirty="0"/>
              <a:t>IPS </a:t>
            </a:r>
            <a:r>
              <a:rPr lang="nb-NO" b="1" dirty="0" err="1"/>
              <a:t>fidelity</a:t>
            </a:r>
            <a:r>
              <a:rPr lang="nb-NO" b="1" dirty="0"/>
              <a:t> </a:t>
            </a:r>
            <a:r>
              <a:rPr lang="nb-NO" b="1" dirty="0" err="1"/>
              <a:t>scale</a:t>
            </a:r>
            <a:r>
              <a:rPr lang="nb-NO" b="1" dirty="0"/>
              <a:t> </a:t>
            </a:r>
          </a:p>
          <a:p>
            <a:pPr lvl="1"/>
            <a:endParaRPr lang="nb-NO" dirty="0"/>
          </a:p>
          <a:p>
            <a:pPr lvl="1"/>
            <a:r>
              <a:rPr lang="nb-NO" dirty="0"/>
              <a:t>Vurderer </a:t>
            </a:r>
          </a:p>
          <a:p>
            <a:pPr lvl="2"/>
            <a:r>
              <a:rPr lang="nb-NO" dirty="0"/>
              <a:t>Bemanning</a:t>
            </a:r>
          </a:p>
          <a:p>
            <a:pPr lvl="2"/>
            <a:r>
              <a:rPr lang="nb-NO" dirty="0"/>
              <a:t>Organisasjon</a:t>
            </a:r>
          </a:p>
          <a:p>
            <a:pPr lvl="2"/>
            <a:r>
              <a:rPr lang="nb-NO" dirty="0"/>
              <a:t>Tjenester</a:t>
            </a:r>
          </a:p>
        </p:txBody>
      </p:sp>
      <p:sp>
        <p:nvSpPr>
          <p:cNvPr id="17" name="TekstSylinder 16">
            <a:extLst>
              <a:ext uri="{FF2B5EF4-FFF2-40B4-BE49-F238E27FC236}">
                <a16:creationId xmlns:a16="http://schemas.microsoft.com/office/drawing/2014/main" id="{5E1DD14C-0C46-4752-B8EC-1FD05421260B}"/>
              </a:ext>
            </a:extLst>
          </p:cNvPr>
          <p:cNvSpPr txBox="1"/>
          <p:nvPr/>
        </p:nvSpPr>
        <p:spPr>
          <a:xfrm>
            <a:off x="6372200" y="6272213"/>
            <a:ext cx="2397530" cy="369332"/>
          </a:xfrm>
          <a:prstGeom prst="rect">
            <a:avLst/>
          </a:prstGeom>
          <a:noFill/>
        </p:spPr>
        <p:txBody>
          <a:bodyPr wrap="square" rtlCol="0">
            <a:spAutoFit/>
          </a:bodyPr>
          <a:lstStyle/>
          <a:p>
            <a:r>
              <a:rPr lang="nb-NO" sz="900">
                <a:hlinkClick r:id="rId2" tooltip="http://rozsaunu.ro/2012/04/lista-carti-calatoare-campanie-editura-all.html"/>
              </a:rPr>
              <a:t>Dette bildet</a:t>
            </a:r>
            <a:r>
              <a:rPr lang="nb-NO" sz="900"/>
              <a:t> av Ukjent forfatter er lisensiert under </a:t>
            </a:r>
            <a:r>
              <a:rPr lang="nb-NO" sz="900">
                <a:hlinkClick r:id="rId3" tooltip="https://creativecommons.org/licenses/by-nc-nd/3.0/"/>
              </a:rPr>
              <a:t>CC BY-NC-ND</a:t>
            </a:r>
            <a:endParaRPr lang="nb-NO" sz="900"/>
          </a:p>
        </p:txBody>
      </p:sp>
      <p:pic>
        <p:nvPicPr>
          <p:cNvPr id="28" name="Plassholder for bilde 27">
            <a:extLst>
              <a:ext uri="{FF2B5EF4-FFF2-40B4-BE49-F238E27FC236}">
                <a16:creationId xmlns:a16="http://schemas.microsoft.com/office/drawing/2014/main" id="{C779850A-2DC7-4A5C-9263-72A0ED062F56}"/>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2639" r="32639"/>
          <a:stretch>
            <a:fillRect/>
          </a:stretch>
        </p:blipFill>
        <p:spPr/>
      </p:pic>
    </p:spTree>
    <p:extLst>
      <p:ext uri="{BB962C8B-B14F-4D97-AF65-F5344CB8AC3E}">
        <p14:creationId xmlns:p14="http://schemas.microsoft.com/office/powerpoint/2010/main" val="337208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Kvalitetsevaluering</a:t>
            </a:r>
          </a:p>
        </p:txBody>
      </p:sp>
      <p:sp>
        <p:nvSpPr>
          <p:cNvPr id="3" name="Plassholder for innhold 2"/>
          <p:cNvSpPr>
            <a:spLocks noGrp="1"/>
          </p:cNvSpPr>
          <p:nvPr>
            <p:ph idx="1"/>
          </p:nvPr>
        </p:nvSpPr>
        <p:spPr/>
        <p:txBody>
          <a:bodyPr/>
          <a:lstStyle/>
          <a:p>
            <a:endParaRPr lang="nb-NO" dirty="0"/>
          </a:p>
          <a:p>
            <a:r>
              <a:rPr lang="nb-NO" dirty="0"/>
              <a:t>Gjennomført første evakuering</a:t>
            </a:r>
          </a:p>
          <a:p>
            <a:pPr marL="0" indent="0">
              <a:buNone/>
            </a:pPr>
            <a:r>
              <a:rPr lang="nb-NO" dirty="0"/>
              <a:t>    desember 18</a:t>
            </a:r>
          </a:p>
          <a:p>
            <a:r>
              <a:rPr lang="nb-NO" dirty="0"/>
              <a:t> NY evaluering </a:t>
            </a:r>
          </a:p>
          <a:p>
            <a:pPr marL="0" indent="0">
              <a:buNone/>
            </a:pPr>
            <a:r>
              <a:rPr lang="nb-NO" dirty="0"/>
              <a:t>    21. og 22. oktober</a:t>
            </a:r>
          </a:p>
          <a:p>
            <a:endParaRPr lang="nb-NO" dirty="0"/>
          </a:p>
          <a:p>
            <a:r>
              <a:rPr lang="nb-NO" dirty="0"/>
              <a:t>Godkjent kvalitet </a:t>
            </a:r>
          </a:p>
          <a:p>
            <a:endParaRPr lang="nb-NO" dirty="0"/>
          </a:p>
        </p:txBody>
      </p:sp>
      <p:pic>
        <p:nvPicPr>
          <p:cNvPr id="5" name="Plassholder for bilde 4" descr="Kommune | Stiftelsen Miljøfyrtårn"/>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8901" r="28901"/>
          <a:stretch>
            <a:fillRect/>
          </a:stretch>
        </p:blipFill>
        <p:spPr>
          <a:xfrm>
            <a:off x="5004048" y="1412776"/>
            <a:ext cx="3765682" cy="4875279"/>
          </a:xfrm>
        </p:spPr>
      </p:pic>
    </p:spTree>
    <p:extLst>
      <p:ext uri="{BB962C8B-B14F-4D97-AF65-F5344CB8AC3E}">
        <p14:creationId xmlns:p14="http://schemas.microsoft.com/office/powerpoint/2010/main" val="3900639689"/>
      </p:ext>
    </p:extLst>
  </p:cSld>
  <p:clrMapOvr>
    <a:masterClrMapping/>
  </p:clrMapOvr>
</p:sld>
</file>

<file path=ppt/theme/theme1.xml><?xml version="1.0" encoding="utf-8"?>
<a:theme xmlns:a="http://schemas.openxmlformats.org/drawingml/2006/main" name="Office-tema">
  <a:themeElements>
    <a:clrScheme name="Office">
      <a:dk1>
        <a:srgbClr val="3E3832"/>
      </a:dk1>
      <a:lt1>
        <a:srgbClr val="FFFFFF"/>
      </a:lt1>
      <a:dk2>
        <a:srgbClr val="C30000"/>
      </a:dk2>
      <a:lt2>
        <a:srgbClr val="878787"/>
      </a:lt2>
      <a:accent1>
        <a:srgbClr val="DADADA"/>
      </a:accent1>
      <a:accent2>
        <a:srgbClr val="EFEFEF"/>
      </a:accent2>
      <a:accent3>
        <a:srgbClr val="66CBEC"/>
      </a:accent3>
      <a:accent4>
        <a:srgbClr val="005B82"/>
      </a:accent4>
      <a:accent5>
        <a:srgbClr val="06893A"/>
      </a:accent5>
      <a:accent6>
        <a:srgbClr val="A2AD00"/>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V-mal bokmål (4.3).pptx" id="{1F28A9C7-34AF-43D7-98CC-B2CE44DA7130}" vid="{0FCDE893-48EE-49A9-9E83-353B5A51E39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7B1738E8FA204081638C47DDE807F4" ma:contentTypeVersion="10" ma:contentTypeDescription="Create a new document." ma:contentTypeScope="" ma:versionID="f1ddce2b537dd56dd7c1c6e01e4fea63">
  <xsd:schema xmlns:xsd="http://www.w3.org/2001/XMLSchema" xmlns:xs="http://www.w3.org/2001/XMLSchema" xmlns:p="http://schemas.microsoft.com/office/2006/metadata/properties" xmlns:ns3="15c57eda-5edd-4973-bec8-6ce0a8b152c2" xmlns:ns4="0fdebb1e-4830-4ee2-a8e1-0912797d5df6" targetNamespace="http://schemas.microsoft.com/office/2006/metadata/properties" ma:root="true" ma:fieldsID="8fa5861bfaee287a9c272dde281e4970" ns3:_="" ns4:_="">
    <xsd:import namespace="15c57eda-5edd-4973-bec8-6ce0a8b152c2"/>
    <xsd:import namespace="0fdebb1e-4830-4ee2-a8e1-0912797d5df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57eda-5edd-4973-bec8-6ce0a8b152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debb1e-4830-4ee2-a8e1-0912797d5df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29AC6F-A9E4-4B91-9FB7-943FE94A8B50}">
  <ds:schemaRefs>
    <ds:schemaRef ds:uri="http://schemas.microsoft.com/sharepoint/v3/contenttype/forms"/>
  </ds:schemaRefs>
</ds:datastoreItem>
</file>

<file path=customXml/itemProps2.xml><?xml version="1.0" encoding="utf-8"?>
<ds:datastoreItem xmlns:ds="http://schemas.openxmlformats.org/officeDocument/2006/customXml" ds:itemID="{EF28ABD9-4E1A-422E-8D70-1E7B3C628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c57eda-5edd-4973-bec8-6ce0a8b152c2"/>
    <ds:schemaRef ds:uri="0fdebb1e-4830-4ee2-a8e1-0912797d5d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4E32E6-4877-4859-99CF-E45E6A8B5F2A}">
  <ds:schemaRefs>
    <ds:schemaRef ds:uri="http://purl.org/dc/terms/"/>
    <ds:schemaRef ds:uri="http://schemas.openxmlformats.org/package/2006/metadata/core-properties"/>
    <ds:schemaRef ds:uri="http://purl.org/dc/dcmitype/"/>
    <ds:schemaRef ds:uri="http://schemas.microsoft.com/office/2006/documentManagement/types"/>
    <ds:schemaRef ds:uri="0fdebb1e-4830-4ee2-a8e1-0912797d5df6"/>
    <ds:schemaRef ds:uri="http://purl.org/dc/elements/1.1/"/>
    <ds:schemaRef ds:uri="http://schemas.microsoft.com/office/2006/metadata/properties"/>
    <ds:schemaRef ds:uri="http://schemas.microsoft.com/office/infopath/2007/PartnerControls"/>
    <ds:schemaRef ds:uri="15c57eda-5edd-4973-bec8-6ce0a8b152c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2131</TotalTime>
  <Words>3058</Words>
  <Application>Microsoft Office PowerPoint</Application>
  <PresentationFormat>Skjermfremvisning (4:3)</PresentationFormat>
  <Paragraphs>502</Paragraphs>
  <Slides>31</Slides>
  <Notes>22</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31</vt:i4>
      </vt:variant>
    </vt:vector>
  </HeadingPairs>
  <TitlesOfParts>
    <vt:vector size="40" baseType="lpstr">
      <vt:lpstr>Arial</vt:lpstr>
      <vt:lpstr>Calibri</vt:lpstr>
      <vt:lpstr>Cambria</vt:lpstr>
      <vt:lpstr>Century Gothic</vt:lpstr>
      <vt:lpstr>Lucida Sans</vt:lpstr>
      <vt:lpstr>SourceSansPro-Regular</vt:lpstr>
      <vt:lpstr>Wingdings</vt:lpstr>
      <vt:lpstr>Wingdings 3</vt:lpstr>
      <vt:lpstr>Office-tema</vt:lpstr>
      <vt:lpstr>JobbResept1 Et samarbeid mellom NAV og St.Olavs Hospital</vt:lpstr>
      <vt:lpstr>Bakgrunn </vt:lpstr>
      <vt:lpstr>Den store inkluderingsdugnaden</vt:lpstr>
      <vt:lpstr>Train and place   vs    place and train</vt:lpstr>
      <vt:lpstr> </vt:lpstr>
      <vt:lpstr>Begrepene </vt:lpstr>
      <vt:lpstr>IPS - Individual placement and support på norsk: Individuell Jobbstøtte</vt:lpstr>
      <vt:lpstr>Kvalitetsevaluering</vt:lpstr>
      <vt:lpstr>Kvalitetsevaluering</vt:lpstr>
      <vt:lpstr>Finansiering</vt:lpstr>
      <vt:lpstr>JobbResept1</vt:lpstr>
      <vt:lpstr>Hva gjør vi egentlig?</vt:lpstr>
      <vt:lpstr>IPS prinsippene</vt:lpstr>
      <vt:lpstr>IPS prinsippene</vt:lpstr>
      <vt:lpstr>IPS prinsippene</vt:lpstr>
      <vt:lpstr>IPS prinsippene</vt:lpstr>
      <vt:lpstr>IPS prinsippene</vt:lpstr>
      <vt:lpstr>IPS prinsippene</vt:lpstr>
      <vt:lpstr>IPS prinsippene</vt:lpstr>
      <vt:lpstr>Tre kopper te</vt:lpstr>
      <vt:lpstr>IPS prinsippene</vt:lpstr>
      <vt:lpstr>Arbeidshåp</vt:lpstr>
      <vt:lpstr>Å være i jobb – konsekvenser for psykiske plager</vt:lpstr>
      <vt:lpstr>Resultater så langt</vt:lpstr>
      <vt:lpstr>Resultater 2019 – Rusklinikken og PUT </vt:lpstr>
      <vt:lpstr>Resultater 2019 –Rusklinikken Sluttårsak </vt:lpstr>
      <vt:lpstr>Resultater 2019 –Rusklinikken  </vt:lpstr>
      <vt:lpstr>Resultater 2019 –Rusklinikken </vt:lpstr>
      <vt:lpstr>Resultater 2019 –Rusklinikken Status ved avslutting tom sept 2019</vt:lpstr>
      <vt:lpstr>Resultater 2019 –Rusklinikken </vt:lpstr>
      <vt:lpstr>Resultater 2019 –Rusklinikken  stillingsprosent for avsluttede </vt:lpstr>
    </vt:vector>
  </TitlesOfParts>
  <Company>NAV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Mathilde Skjelbostad</dc:creator>
  <cp:lastModifiedBy>Solberg, Ingunn Flakne</cp:lastModifiedBy>
  <cp:revision>119</cp:revision>
  <cp:lastPrinted>2019-03-26T13:11:24Z</cp:lastPrinted>
  <dcterms:created xsi:type="dcterms:W3CDTF">2016-07-21T07:47:37Z</dcterms:created>
  <dcterms:modified xsi:type="dcterms:W3CDTF">2019-10-16T05:50:51Z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491420-1ae2-4120-89e6-e6f668f067e2_Enabled">
    <vt:lpwstr>True</vt:lpwstr>
  </property>
  <property fmtid="{D5CDD505-2E9C-101B-9397-08002B2CF9AE}" pid="3" name="MSIP_Label_d3491420-1ae2-4120-89e6-e6f668f067e2_SiteId">
    <vt:lpwstr>62366534-1ec3-4962-8869-9b5535279d0b</vt:lpwstr>
  </property>
  <property fmtid="{D5CDD505-2E9C-101B-9397-08002B2CF9AE}" pid="4" name="MSIP_Label_d3491420-1ae2-4120-89e6-e6f668f067e2_Owner">
    <vt:lpwstr>Marit.Boe.Olsborg@nav.no</vt:lpwstr>
  </property>
  <property fmtid="{D5CDD505-2E9C-101B-9397-08002B2CF9AE}" pid="5" name="MSIP_Label_d3491420-1ae2-4120-89e6-e6f668f067e2_SetDate">
    <vt:lpwstr>2018-10-07T07:03:36.2433018Z</vt:lpwstr>
  </property>
  <property fmtid="{D5CDD505-2E9C-101B-9397-08002B2CF9AE}" pid="6" name="MSIP_Label_d3491420-1ae2-4120-89e6-e6f668f067e2_Name">
    <vt:lpwstr>NAV Internt</vt:lpwstr>
  </property>
  <property fmtid="{D5CDD505-2E9C-101B-9397-08002B2CF9AE}" pid="7" name="MSIP_Label_d3491420-1ae2-4120-89e6-e6f668f067e2_Application">
    <vt:lpwstr>Microsoft Azure Information Protection</vt:lpwstr>
  </property>
  <property fmtid="{D5CDD505-2E9C-101B-9397-08002B2CF9AE}" pid="8" name="MSIP_Label_d3491420-1ae2-4120-89e6-e6f668f067e2_Extended_MSFT_Method">
    <vt:lpwstr>Automatic</vt:lpwstr>
  </property>
  <property fmtid="{D5CDD505-2E9C-101B-9397-08002B2CF9AE}" pid="9" name="Sensitivity">
    <vt:lpwstr>NAV Internt</vt:lpwstr>
  </property>
  <property fmtid="{D5CDD505-2E9C-101B-9397-08002B2CF9AE}" pid="10" name="ContentTypeId">
    <vt:lpwstr>0x010100E37B1738E8FA204081638C47DDE807F4</vt:lpwstr>
  </property>
</Properties>
</file>