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258" r:id="rId4"/>
    <p:sldId id="260" r:id="rId5"/>
    <p:sldId id="269" r:id="rId6"/>
    <p:sldId id="259" r:id="rId7"/>
    <p:sldId id="262" r:id="rId8"/>
    <p:sldId id="265" r:id="rId9"/>
    <p:sldId id="281" r:id="rId10"/>
    <p:sldId id="282" r:id="rId11"/>
    <p:sldId id="290" r:id="rId12"/>
    <p:sldId id="283" r:id="rId13"/>
    <p:sldId id="279" r:id="rId14"/>
    <p:sldId id="288" r:id="rId15"/>
    <p:sldId id="280" r:id="rId16"/>
    <p:sldId id="284" r:id="rId17"/>
    <p:sldId id="286" r:id="rId18"/>
    <p:sldId id="285" r:id="rId19"/>
    <p:sldId id="287" r:id="rId20"/>
    <p:sldId id="289" r:id="rId21"/>
  </p:sldIdLst>
  <p:sldSz cx="12192000" cy="6858000"/>
  <p:notesSz cx="6805613" cy="99441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øvstad, Hilde" initials="KH" lastIdx="6" clrIdx="0">
    <p:extLst>
      <p:ext uri="{19B8F6BF-5375-455C-9EA6-DF929625EA0E}">
        <p15:presenceInfo xmlns:p15="http://schemas.microsoft.com/office/powerpoint/2012/main" userId="S-1-5-21-1801674531-963894560-682003330-76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BE385-262D-471E-86AB-3F19C3F9742E}" type="datetimeFigureOut">
              <a:rPr lang="nb-NO" smtClean="0"/>
              <a:t>15.10.2019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7E3AB-7199-4FF2-A47D-2128F78DC7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6907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CCCEAA-009D-4CC9-8D1A-35F1AA97C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862992B-0498-4381-8456-BB5094484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91DA4D7-6DAF-4353-8853-69B1028AA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38E1-44C1-4371-A642-7B1D50E5F068}" type="datetimeFigureOut">
              <a:rPr lang="nb-NO" smtClean="0"/>
              <a:t>15.10.2019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A830230-FD15-4F95-80DA-EB6A3F7FE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41E300-6B92-45F1-BA11-648F2245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C11E8-DBBA-4347-8F4C-3E3A16D88A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9174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F08F66-150A-4B70-90ED-78BC0A854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F0F9796-1E4A-4BC1-9758-EDA3E4EA9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50E056F-77D7-4321-B0B2-45F7C9B90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38E1-44C1-4371-A642-7B1D50E5F068}" type="datetimeFigureOut">
              <a:rPr lang="nb-NO" smtClean="0"/>
              <a:t>15.10.2019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07C1626-C56E-484E-A5AD-43937E6D4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E55811-7B16-4887-9445-D4AB9D1F0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C11E8-DBBA-4347-8F4C-3E3A16D88A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567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BEA85D66-24EE-4240-AD1A-0A769E5DB0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D2026F9-03DF-48ED-A11B-FE7203EE7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A0FFC6-7326-4957-8ECF-97DBA6C93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38E1-44C1-4371-A642-7B1D50E5F068}" type="datetimeFigureOut">
              <a:rPr lang="nb-NO" smtClean="0"/>
              <a:t>15.10.2019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6EBBE2F-04DA-45C7-8332-BEBEC8BC2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A5DE2B2-B9CA-4067-A24C-411E3F8C2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C11E8-DBBA-4347-8F4C-3E3A16D88A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907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38D16A-691E-4F4B-9181-35289A698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2E385C6-6497-479B-B9F4-E6264D62E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04F742D-DF8A-4C8B-8AF7-0C898F5EB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38E1-44C1-4371-A642-7B1D50E5F068}" type="datetimeFigureOut">
              <a:rPr lang="nb-NO" smtClean="0"/>
              <a:t>15.10.2019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AB70949-55FA-41EA-B41B-DFA764FAD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97D9CDC-CD6A-4A9E-A536-2E2B60D5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C11E8-DBBA-4347-8F4C-3E3A16D88A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4971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887D97-CC67-44CF-9AB0-745F97071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A500702-08A6-44FD-B3FC-72AC26777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F7B42A9-D60B-4B3E-B44E-A53940738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38E1-44C1-4371-A642-7B1D50E5F068}" type="datetimeFigureOut">
              <a:rPr lang="nb-NO" smtClean="0"/>
              <a:t>15.10.2019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D0A1182-709F-4B45-82C0-02682F42A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0D08552-1675-4C82-A7CF-745968B31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C11E8-DBBA-4347-8F4C-3E3A16D88A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5092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BAE85D-0694-4222-B86C-C299E6777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B604320-4DF0-478B-9EFE-8CD9C219D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06076A3-7D6D-473A-A528-AD74DA1C1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31DCC6D-CF50-4878-8FB5-7BFAA4E2C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38E1-44C1-4371-A642-7B1D50E5F068}" type="datetimeFigureOut">
              <a:rPr lang="nb-NO" smtClean="0"/>
              <a:t>15.10.2019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7551F24-CFE4-4209-A8E2-4926E7105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4B26140-60FB-475D-94CD-52054FC9B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C11E8-DBBA-4347-8F4C-3E3A16D88A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7894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CFCE82-D9F9-434B-89F8-8D422C011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533F65A-8136-4BCE-8EC9-374F6B3AB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0F66672-469B-4048-BB66-C268A9F28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0775FDE-2B22-47CD-9463-D263BDF32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48C8916-C3A1-4B10-A724-0A64B099AE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A75B7D8-31CB-44EB-8B44-781BE18C0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38E1-44C1-4371-A642-7B1D50E5F068}" type="datetimeFigureOut">
              <a:rPr lang="nb-NO" smtClean="0"/>
              <a:t>15.10.2019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10FE6E1-D224-45AB-8858-8754BA80D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0823329-3DFD-42AA-B1DF-A5CF1EB9F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C11E8-DBBA-4347-8F4C-3E3A16D88A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4278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33C3AC-BEE4-4AC3-8E1A-147D03212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4136020-9713-485B-8F7A-1AE13928F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38E1-44C1-4371-A642-7B1D50E5F068}" type="datetimeFigureOut">
              <a:rPr lang="nb-NO" smtClean="0"/>
              <a:t>15.10.2019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F2040C7-B271-4AFD-A5E1-C9DFC4394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588ED8F-F6F8-4ABB-82D6-C128B44DE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C11E8-DBBA-4347-8F4C-3E3A16D88A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541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AD4D495-7213-4363-A99B-CD2A892BC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38E1-44C1-4371-A642-7B1D50E5F068}" type="datetimeFigureOut">
              <a:rPr lang="nb-NO" smtClean="0"/>
              <a:t>15.10.2019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506755C-129A-4E93-888F-A3A0988A5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AB047C3-0C94-45D3-AE64-37941C752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C11E8-DBBA-4347-8F4C-3E3A16D88A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3155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77EDC8-5DC2-4A98-9C77-6F136D1C4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1AF5C2E-4D82-4BF2-883D-63B6DD53C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AD9CEC6-A075-4C97-8EC5-7AE3BF713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CC9A1BA-5F43-461A-9703-292DBAC9B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38E1-44C1-4371-A642-7B1D50E5F068}" type="datetimeFigureOut">
              <a:rPr lang="nb-NO" smtClean="0"/>
              <a:t>15.10.2019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947D9B-2DD7-4F17-8A79-BCFCD0C66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CF8F906-F7C5-49BC-A217-0D83C2EB2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C11E8-DBBA-4347-8F4C-3E3A16D88A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800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5A96A2-927D-4B94-8552-1EC1DE523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6E28F6E-C9DD-43D4-B09A-2DCD2E8EEF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4491478-D23E-47A3-9DC4-44C848705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2097539-889C-4F44-A535-E9764D781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38E1-44C1-4371-A642-7B1D50E5F068}" type="datetimeFigureOut">
              <a:rPr lang="nb-NO" smtClean="0"/>
              <a:t>15.10.2019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0394C83-F3B9-462D-86F8-72176525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9A71094-92EF-46E4-90CC-9659C4F76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C11E8-DBBA-4347-8F4C-3E3A16D88A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849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E0FCAF4-5083-4D39-98A8-9570DCC54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1310113-7619-444A-9CC7-E1A5D11A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BDE0E20-2B53-4E14-97B6-373BD379C1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D38E1-44C1-4371-A642-7B1D50E5F068}" type="datetimeFigureOut">
              <a:rPr lang="nb-NO" smtClean="0"/>
              <a:t>15.10.2019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B9EC525-CB89-455B-B8F5-715291D994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509D7F-2B53-43CD-BC83-5B653837DE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C11E8-DBBA-4347-8F4C-3E3A16D88A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650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elsedirektoratet.no/faglige-rad/hepatitt-c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lsedirektoratet.no/faglige-rad/hepatitt-c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hi.no/publ/2019/oversikt-over-land-med-hoy-forekomst-av-hivinfeksjon-hepatitt-b-hepatitt-c-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57B4F0-5C8F-4565-B465-777487C96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896" y="2028742"/>
            <a:ext cx="7042484" cy="2387600"/>
          </a:xfrm>
        </p:spPr>
        <p:txBody>
          <a:bodyPr>
            <a:normAutofit fontScale="90000"/>
          </a:bodyPr>
          <a:lstStyle/>
          <a:p>
            <a:br>
              <a:rPr lang="nb-NO" dirty="0"/>
            </a:br>
            <a:br>
              <a:rPr lang="nb-NO" dirty="0"/>
            </a:br>
            <a:r>
              <a:rPr lang="nb-NO" b="1" dirty="0"/>
              <a:t>Implementering av  </a:t>
            </a:r>
            <a:br>
              <a:rPr lang="nb-NO" b="1" dirty="0"/>
            </a:br>
            <a:r>
              <a:rPr lang="nb-NO" b="1" dirty="0"/>
              <a:t>Nasjonal strategi mot hepatitter med særlig vekt på hepatitt C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D4A9497-424A-47F5-8C5A-E3A28BAC0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896" y="4772526"/>
            <a:ext cx="7042484" cy="485274"/>
          </a:xfrm>
        </p:spPr>
        <p:txBody>
          <a:bodyPr>
            <a:normAutofit fontScale="25000" lnSpcReduction="20000"/>
          </a:bodyPr>
          <a:lstStyle/>
          <a:p>
            <a:r>
              <a:rPr lang="nb-NO" sz="8000" b="1" dirty="0"/>
              <a:t>Hell 15. oktober 2019</a:t>
            </a:r>
          </a:p>
          <a:p>
            <a:r>
              <a:rPr lang="nb-NO" sz="8000" b="1" dirty="0">
                <a:hlinkClick r:id="rId2"/>
              </a:rPr>
              <a:t>https://www.helsedirektoratet.no/faglige-rad/hepatitt-c</a:t>
            </a:r>
            <a:endParaRPr lang="nb-NO" sz="8000" b="1" dirty="0"/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2768F06-3E51-48EF-A9DA-F892C7E8F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589" y="673768"/>
            <a:ext cx="4098759" cy="550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27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B12CCC-2D56-47C4-BAF6-2906CBD47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Budskap til befolkningen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ED7467C-8776-4B53-A5AB-A2EEABABD4AE}"/>
              </a:ext>
            </a:extLst>
          </p:cNvPr>
          <p:cNvSpPr/>
          <p:nvPr/>
        </p:nvSpPr>
        <p:spPr>
          <a:xfrm>
            <a:off x="541538" y="1772355"/>
            <a:ext cx="109106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Å ha hepatitt C er potensielt farlig, og kan føre til skrumplever og leverkreft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Ny behandling er effektiv, trygg, har svært få bivirkninger og er gratis Behandlingen redder liv!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Jeg bør sjekke meg dersom jeg har vært i risiko for å bli smittet med hepatitt C-infeksjon. Undersøkelsen er gratis, foregår med en blodprøve og man trenger ikke opplyse hvorfor man ønsker å bli undersøkt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Dersom jeg kjenner noen som kan ha hepatitt C, så bør jeg fortelle dem om muligheten for sjekk og behandling</a:t>
            </a:r>
          </a:p>
        </p:txBody>
      </p:sp>
    </p:spTree>
    <p:extLst>
      <p:ext uri="{BB962C8B-B14F-4D97-AF65-F5344CB8AC3E}">
        <p14:creationId xmlns:p14="http://schemas.microsoft.com/office/powerpoint/2010/main" val="2403827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A882AD2-2200-4638-8FF5-C503A7BB1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3" y="0"/>
            <a:ext cx="112487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59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9167A1-49E8-443B-B1D5-45CA7A900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Personer i aktiv rus – det er i disse miljøene mesteparten av nysmitte foregår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0913BC3-7F48-4383-B6A4-4C16573C4A66}"/>
              </a:ext>
            </a:extLst>
          </p:cNvPr>
          <p:cNvSpPr/>
          <p:nvPr/>
        </p:nvSpPr>
        <p:spPr>
          <a:xfrm>
            <a:off x="932154" y="2032827"/>
            <a:ext cx="102537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Personer i aktive rusmiljøer må tilbys lavterskel testing, gjerne «</a:t>
            </a:r>
            <a:r>
              <a:rPr lang="nb-NO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drop</a:t>
            </a:r>
            <a:r>
              <a:rPr lang="nb-NO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-in»</a:t>
            </a:r>
          </a:p>
          <a:p>
            <a:endParaRPr lang="nb-NO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 nødvendig må kommunen aktivt oppsøke miljøene med informasjon og tilbud om undersøkelse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1351264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D79C3F-DA6D-483A-993C-1C9AF886B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Diagnostikk – fastlegenes rolle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3D0638D-4741-443B-82B6-4FB0531580AF}"/>
              </a:ext>
            </a:extLst>
          </p:cNvPr>
          <p:cNvSpPr/>
          <p:nvPr/>
        </p:nvSpPr>
        <p:spPr>
          <a:xfrm>
            <a:off x="605161" y="1955279"/>
            <a:ext cx="1098167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000" dirty="0"/>
              <a:t>De fleste med hepatitt C har få eller ingen symptomer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000" dirty="0"/>
              <a:t>Fastlegene viktige for å finne de ca. 20 % med hepatitt C som aldri har injisert rusmidler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Testing er avgjørende for å lykkes. Tilbudet må gjøres godt kjent, tilbys bredt og utføres liberalt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000" dirty="0">
                <a:latin typeface="Calibri" panose="020F0502020204030204" pitchFamily="34" charset="0"/>
                <a:cs typeface="Times New Roman" panose="02020603050405020304" pitchFamily="18" charset="0"/>
              </a:rPr>
              <a:t>Tilby test til LAR-pasienter</a:t>
            </a:r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1899347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33DA80-EBD9-4435-B205-244304975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1834"/>
          </a:xfrm>
        </p:spPr>
        <p:txBody>
          <a:bodyPr/>
          <a:lstStyle/>
          <a:p>
            <a:r>
              <a:rPr lang="nb-NO" b="1" dirty="0"/>
              <a:t>Hvordan foregår undersøkelsen?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119869C5-33EF-4546-BEB2-F18AB09DC690}"/>
              </a:ext>
            </a:extLst>
          </p:cNvPr>
          <p:cNvSpPr/>
          <p:nvPr/>
        </p:nvSpPr>
        <p:spPr>
          <a:xfrm>
            <a:off x="757560" y="1379970"/>
            <a:ext cx="105962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Undersøkelse for hepatitt C-infeksjon foregår vanligvis ved at en blodprøve undersøkes for anti-HCV antistoffer </a:t>
            </a:r>
          </a:p>
          <a:p>
            <a:endParaRPr lang="nb-N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Kronisk infeksjon verifiseres ved påvisning av HCV RNA</a:t>
            </a:r>
          </a:p>
          <a:p>
            <a:r>
              <a:rPr lang="nb-NO" sz="2800" dirty="0"/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Hos en person med anti-HCV antistoff vil to negative HCV RNA undersøkelser med minst tre måneders mellomrom tilsi at det ikke foreligger kronisk hepatitt C-infeksjon </a:t>
            </a:r>
          </a:p>
          <a:p>
            <a:endParaRPr lang="nb-N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Ved smitte kan anti-HCV antistoff vanligvis påvises etter 4 - 12 uker</a:t>
            </a:r>
          </a:p>
          <a:p>
            <a:endParaRPr lang="nb-N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Test på selve viruset HCV RNA blir positiv etter 1-2 uker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5417823-C72C-42BE-BF12-4422A1E8D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7825" y="2038350"/>
            <a:ext cx="29241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66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349F6E-B904-4DB0-B5B3-E9C9B1881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Oppfølging av pasienter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1B180E4D-E690-4CDF-A529-95C60B12636D}"/>
              </a:ext>
            </a:extLst>
          </p:cNvPr>
          <p:cNvSpPr/>
          <p:nvPr/>
        </p:nvSpPr>
        <p:spPr>
          <a:xfrm>
            <a:off x="838201" y="1690688"/>
            <a:ext cx="1051559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 dirty="0"/>
              <a:t>Kartlegg pasientens muligheter til å benytte seg av det ordinære behandlingsapparatet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 dirty="0"/>
              <a:t>I de tilfeller en regner med at pasienten vil slite med å følge opp henvisning til spesialisthelsetjenesten, må oppfølging og behandling tilpasses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 dirty="0"/>
              <a:t>Det må etableres lavterskeltiltak i regi av kommunen eller det lokale helseforetaket eller et samarbeid mellom disse</a:t>
            </a:r>
          </a:p>
          <a:p>
            <a:r>
              <a:rPr lang="nb-NO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7125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88408E-2570-4BF2-B39D-91AB3AFBB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007" y="0"/>
            <a:ext cx="10515600" cy="1325563"/>
          </a:xfrm>
        </p:spPr>
        <p:txBody>
          <a:bodyPr/>
          <a:lstStyle/>
          <a:p>
            <a:r>
              <a:rPr lang="nb-NO" b="1" dirty="0"/>
              <a:t>Helseforetakene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05EDDF4-58E9-4CB1-B13C-51099153DE21}"/>
              </a:ext>
            </a:extLst>
          </p:cNvPr>
          <p:cNvSpPr/>
          <p:nvPr/>
        </p:nvSpPr>
        <p:spPr>
          <a:xfrm>
            <a:off x="674702" y="1084235"/>
            <a:ext cx="1108821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/>
              <a:t>skal invitere kommunene i sin region til samarbeid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/>
              <a:t>gi faglige råd, vurdere enkeltpasienter, forskrive H-resepter over telefon eller poliklinisk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/>
              <a:t>legge til rette for ambulant </a:t>
            </a:r>
            <a:r>
              <a:rPr lang="nb-NO" sz="2800" dirty="0" err="1"/>
              <a:t>elastografi</a:t>
            </a:r>
            <a:r>
              <a:rPr lang="nb-NO" sz="2800" dirty="0"/>
              <a:t> i større byer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/>
              <a:t>sørge for at innsatte så langt som mulig kan få gjennomføre behandlingen mens de sitter i fengsel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/>
              <a:t>tilby test til pasienter som på grunn av andre sykdommer er i regelmessig kontakt med helseforetakene og som har vært eller kan være i risiko for smitte med hepatitt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/>
              <a:t>tilby test til alle i Tverrfaglig spesialisert rusbehandling (TSB)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/>
              <a:t>tilby test til pasienter som trenger avrusning i spesialisthelsetjenesten, går til Distriktspsykiatriske sentere eller andre tilbud innen psykisk helsevern som kan ha forhøyet risiko for smitte med hepatitt C</a:t>
            </a:r>
          </a:p>
        </p:txBody>
      </p:sp>
    </p:spTree>
    <p:extLst>
      <p:ext uri="{BB962C8B-B14F-4D97-AF65-F5344CB8AC3E}">
        <p14:creationId xmlns:p14="http://schemas.microsoft.com/office/powerpoint/2010/main" val="2096385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32303B-4F58-4348-8CC6-7C9F3CB6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Hvordan foregår behandlingen?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D858B22-1FD6-45E8-890B-FBABC75A359B}"/>
              </a:ext>
            </a:extLst>
          </p:cNvPr>
          <p:cNvSpPr/>
          <p:nvPr/>
        </p:nvSpPr>
        <p:spPr>
          <a:xfrm>
            <a:off x="381000" y="1395100"/>
            <a:ext cx="10972800" cy="473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Kronisk hepatitt C behandles med direktevirkende antivirale midler uavhengig av stadium av leverfibrose, forskrives på H resept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Varer i åtte til tolv uker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 95 % av de som fullfører blir virusfri!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lille gruppen som ikke blir virusfri med den initiale kuren, vil kunne behandles med andre hepatitt C-legemidler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Behandlingen har få bivirkninger, er trygg og enkel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Kontroll etter avsluttet behandling og 3 måneder senere. Hvis man da er virusfri, anses pasienten som varig virusfri, men risiko for nysmitte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7807A9F-05A6-4097-B651-ADAD85F81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7043" y="135594"/>
            <a:ext cx="1763309" cy="125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46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D497B7-7366-49F1-9810-C064B4634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Reinfeksjon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1A840FA-B3EF-49BF-BC20-D21F377ACC81}"/>
              </a:ext>
            </a:extLst>
          </p:cNvPr>
          <p:cNvSpPr/>
          <p:nvPr/>
        </p:nvSpPr>
        <p:spPr>
          <a:xfrm>
            <a:off x="949911" y="2048018"/>
            <a:ext cx="10786369" cy="3606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Gjennomgått infeksjon med hepatitt C gir ikke beskyttende immunitet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Pasienter som har vært smittet med hepatitt C og som er blitt virusfrie, enten spontant eller etter behandling, risikerer å bli smittet på nytt hvis de fortsetter med risikoatferd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Tilby ny behandling så raskt som mulig, - av hensyn til egen helse og for å unngå å smitte andre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Vanlig at ca. 5% blir smittet pånytt     </a:t>
            </a:r>
          </a:p>
        </p:txBody>
      </p:sp>
    </p:spTree>
    <p:extLst>
      <p:ext uri="{BB962C8B-B14F-4D97-AF65-F5344CB8AC3E}">
        <p14:creationId xmlns:p14="http://schemas.microsoft.com/office/powerpoint/2010/main" val="88765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8F5F28-7D82-49B2-8529-E8686865E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Spesielle situasjoner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04BCB0B-FA38-454E-90F1-AC4EED6218E7}"/>
              </a:ext>
            </a:extLst>
          </p:cNvPr>
          <p:cNvSpPr/>
          <p:nvPr/>
        </p:nvSpPr>
        <p:spPr>
          <a:xfrm>
            <a:off x="731668" y="1467915"/>
            <a:ext cx="10995734" cy="4989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Kronisk hepatitt C-infeksjon defineres ved at HCV RNA er positiv i mer enn seks måneder. For pasienter med risikoatferd over tid, vil en positiv test på HCV RNA sannsynlig bety kronisk hepatitt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Pasienter som ikke vil klare å følge opp avtaler, start pangenotypisk behandling etter kun en positiv HCV RNA test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Pasienter som injiserer rusmidler ofte, start pangenotypisk behandling etter kun en positiv HCV RNA test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Dersom noen motsetter seg undersøkelse/behandling for hepatitt C, bør det respekteres. Helsetjenesten bør likevel bruke tid og forsøke å motivere til undersøkelse og eventuell behandling</a:t>
            </a:r>
          </a:p>
        </p:txBody>
      </p:sp>
    </p:spTree>
    <p:extLst>
      <p:ext uri="{BB962C8B-B14F-4D97-AF65-F5344CB8AC3E}">
        <p14:creationId xmlns:p14="http://schemas.microsoft.com/office/powerpoint/2010/main" val="614561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F86787-B680-4848-8ECC-7E3524F1E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/>
              <a:t>Bakgrunn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5B8760-3875-4914-9513-A28AB4B5D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2016: Nasjonal strategi mot </a:t>
            </a:r>
            <a:r>
              <a:rPr lang="nb-NO" dirty="0" err="1"/>
              <a:t>virale</a:t>
            </a:r>
            <a:r>
              <a:rPr lang="nb-NO" dirty="0"/>
              <a:t> hepatitter</a:t>
            </a:r>
          </a:p>
          <a:p>
            <a:r>
              <a:rPr lang="nb-NO" dirty="0"/>
              <a:t>2017: Hepatitt B vaksine del av barnevaksinasjonsprogrammet</a:t>
            </a:r>
          </a:p>
          <a:p>
            <a:r>
              <a:rPr lang="nb-NO" dirty="0"/>
              <a:t>2018: Tilbud om hepatitt B screening av gravide</a:t>
            </a:r>
          </a:p>
          <a:p>
            <a:r>
              <a:rPr lang="nb-NO" dirty="0"/>
              <a:t>2018: Alle med hepatitt C skal få tilgang på behandling</a:t>
            </a:r>
          </a:p>
          <a:p>
            <a:r>
              <a:rPr lang="nb-NO" dirty="0"/>
              <a:t>2018: Revidert nasjonal strategi mot hepatitter 2018-2023</a:t>
            </a:r>
          </a:p>
          <a:p>
            <a:r>
              <a:rPr lang="nb-NO" dirty="0"/>
              <a:t>2019: Implementeringsplan skal være ferdig innen utgangen av mars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5BDAB82-286B-45C2-BEB5-AE21884AF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762" y="4848225"/>
            <a:ext cx="22764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69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AEBFCE-A859-4405-BCC8-E906B873C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319630"/>
            <a:ext cx="10515600" cy="1325563"/>
          </a:xfrm>
        </p:spPr>
        <p:txBody>
          <a:bodyPr/>
          <a:lstStyle/>
          <a:p>
            <a:pPr algn="ctr"/>
            <a:r>
              <a:rPr lang="nb-NO" b="1" dirty="0">
                <a:solidFill>
                  <a:srgbClr val="FF0000"/>
                </a:solidFill>
              </a:rPr>
              <a:t>Takk for oppmerksomheten!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5247336-B2F5-479A-A6F8-16B2D1054FA2}"/>
              </a:ext>
            </a:extLst>
          </p:cNvPr>
          <p:cNvSpPr/>
          <p:nvPr/>
        </p:nvSpPr>
        <p:spPr>
          <a:xfrm>
            <a:off x="609601" y="2951748"/>
            <a:ext cx="99300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dirty="0">
                <a:hlinkClick r:id="rId2"/>
              </a:rPr>
              <a:t>https://www.helsedirektoratet.no/faglige-rad/hepatitt-c</a:t>
            </a:r>
            <a:endParaRPr lang="nb-NO" sz="3200" dirty="0"/>
          </a:p>
          <a:p>
            <a:pPr algn="ctr"/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1502903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92A133-0C28-459F-A89E-C2BE8EB71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/>
              <a:t>Hovedutfordring og overordnete mål 2018-2023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33AAA11-AB05-4819-B763-8212FA0AA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Hovedutfordringen er infeksjon med hepatitt C                                  (fordi behandlingstilbudet har endret seg)</a:t>
            </a:r>
          </a:p>
          <a:p>
            <a:endParaRPr lang="nb-NO" dirty="0"/>
          </a:p>
          <a:p>
            <a:r>
              <a:rPr lang="nb-NO" dirty="0"/>
              <a:t>Redusere forekomsten av hepatitt C med 90% innen utgangen av 2023</a:t>
            </a:r>
          </a:p>
          <a:p>
            <a:r>
              <a:rPr lang="nb-NO" dirty="0"/>
              <a:t>Ingen i Norge skal dø eller bli alvorlig syk forårsaket av hepatitt C-virus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DA80046-2EFD-4680-97CB-67A4165CC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933" y="4698451"/>
            <a:ext cx="2827753" cy="195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62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D965F6-E073-4B04-9069-D9EEF9D86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/>
              <a:t>Ansvars- og oppgavefordeling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F6980C3-CC8F-4CCF-82BC-83C9D076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158" y="1825625"/>
            <a:ext cx="11109158" cy="4351338"/>
          </a:xfrm>
        </p:spPr>
        <p:txBody>
          <a:bodyPr/>
          <a:lstStyle/>
          <a:p>
            <a:r>
              <a:rPr lang="nb-NO" dirty="0">
                <a:solidFill>
                  <a:srgbClr val="FF0000"/>
                </a:solidFill>
              </a:rPr>
              <a:t>Forebygging: </a:t>
            </a:r>
            <a:r>
              <a:rPr lang="nb-NO" dirty="0"/>
              <a:t>Landets kommuner og staten, samarbeid med frivillige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>
                <a:solidFill>
                  <a:srgbClr val="0070C0"/>
                </a:solidFill>
              </a:rPr>
              <a:t>Diagnostikk og behandling: </a:t>
            </a:r>
            <a:r>
              <a:rPr lang="nb-NO" dirty="0"/>
              <a:t>Helseforetakene og kommunehelsetjenesten</a:t>
            </a:r>
          </a:p>
          <a:p>
            <a:pPr marL="0" indent="0">
              <a:buNone/>
            </a:pPr>
            <a:endParaRPr lang="nb-NO" dirty="0">
              <a:solidFill>
                <a:srgbClr val="0070C0"/>
              </a:solidFill>
            </a:endParaRPr>
          </a:p>
          <a:p>
            <a:r>
              <a:rPr lang="nb-NO" dirty="0">
                <a:solidFill>
                  <a:srgbClr val="00B050"/>
                </a:solidFill>
              </a:rPr>
              <a:t>Overvåking: </a:t>
            </a:r>
            <a:r>
              <a:rPr lang="nb-NO" dirty="0"/>
              <a:t>Folkehelseinstituttet og kommunene </a:t>
            </a:r>
          </a:p>
        </p:txBody>
      </p:sp>
    </p:spTree>
    <p:extLst>
      <p:ext uri="{BB962C8B-B14F-4D97-AF65-F5344CB8AC3E}">
        <p14:creationId xmlns:p14="http://schemas.microsoft.com/office/powerpoint/2010/main" val="1362495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196A3B-42C7-4C2E-ABB8-B86E60DD1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/>
              <a:t>Målgrupper for implementeringsplanen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64FFBF2-17CF-457C-B1CF-15A94BB51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611" y="1540042"/>
            <a:ext cx="11847535" cy="5056067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Landets kommuner</a:t>
            </a:r>
          </a:p>
          <a:p>
            <a:pPr lvl="1"/>
            <a:r>
              <a:rPr lang="nb-NO" dirty="0"/>
              <a:t>Kommuneleger med ansvar for smittevern</a:t>
            </a:r>
          </a:p>
          <a:p>
            <a:pPr lvl="1"/>
            <a:r>
              <a:rPr lang="nb-NO" dirty="0"/>
              <a:t>Primærhelsetjeneste inkludert fastleger</a:t>
            </a:r>
          </a:p>
          <a:p>
            <a:pPr lvl="1"/>
            <a:r>
              <a:rPr lang="nb-NO" dirty="0"/>
              <a:t>Ruskonsulenter og rustiltak i kommunene</a:t>
            </a:r>
          </a:p>
          <a:p>
            <a:pPr lvl="1"/>
            <a:r>
              <a:rPr lang="nb-NO" dirty="0"/>
              <a:t>Ansatte i fengselshelsetjenesten</a:t>
            </a:r>
          </a:p>
          <a:p>
            <a:pPr lvl="1"/>
            <a:r>
              <a:rPr lang="nb-NO" dirty="0"/>
              <a:t>Ansatte i helsetjeneste i mottak</a:t>
            </a:r>
          </a:p>
          <a:p>
            <a:r>
              <a:rPr lang="nb-NO" dirty="0" err="1"/>
              <a:t>RHFene</a:t>
            </a:r>
            <a:endParaRPr lang="nb-NO" dirty="0"/>
          </a:p>
          <a:p>
            <a:pPr lvl="1"/>
            <a:r>
              <a:rPr lang="nb-NO" dirty="0"/>
              <a:t>Ansatte i spesialisthelsetjenesten som arbeider med pasienter med hepatitt C</a:t>
            </a:r>
          </a:p>
          <a:p>
            <a:pPr lvl="1"/>
            <a:r>
              <a:rPr lang="nb-NO" dirty="0"/>
              <a:t>Ansatte i rusomsorg, LAR, TSB og andre rusbehandlingstiltak</a:t>
            </a:r>
          </a:p>
          <a:p>
            <a:r>
              <a:rPr lang="nb-NO" dirty="0"/>
              <a:t>Frivillige organisasjoner som arbeider med personer med økt risiko for å ha hepatitt C</a:t>
            </a:r>
          </a:p>
          <a:p>
            <a:r>
              <a:rPr lang="nb-NO" dirty="0"/>
              <a:t>Kompetansesentrene for rus</a:t>
            </a:r>
          </a:p>
          <a:p>
            <a:r>
              <a:rPr lang="nb-NO" dirty="0"/>
              <a:t>Fylkesmennene</a:t>
            </a:r>
          </a:p>
          <a:p>
            <a:r>
              <a:rPr lang="nb-NO" dirty="0"/>
              <a:t>Media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390C80E-421D-4C71-AD00-618F64DA1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2828" y="1184047"/>
            <a:ext cx="3636579" cy="272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36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D39EA2-AFCD-4F19-B9AA-DAAD28038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/>
              <a:t>Hepatitt C - tiltak må kombineres for å nå målene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34C850C-4A14-49BE-BDB3-3A5855E25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44200" cy="4351338"/>
          </a:xfrm>
        </p:spPr>
        <p:txBody>
          <a:bodyPr/>
          <a:lstStyle/>
          <a:p>
            <a:r>
              <a:rPr lang="nb-NO" dirty="0"/>
              <a:t>Ingen av tiltakene alene vil nå målet om 90% reduksjon</a:t>
            </a:r>
          </a:p>
          <a:p>
            <a:r>
              <a:rPr lang="nb-NO" dirty="0"/>
              <a:t>Samarbeid med brukerorganisasjoner og andre som er affisert er viktig 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Forebygging med god informasjon og økt tilgang til rent brukerutstyr</a:t>
            </a:r>
          </a:p>
          <a:p>
            <a:r>
              <a:rPr lang="nb-NO" dirty="0"/>
              <a:t>Intensivere tiltak for å tilby diagnostikk til personer i målgruppene</a:t>
            </a:r>
          </a:p>
          <a:p>
            <a:r>
              <a:rPr lang="nb-NO" dirty="0"/>
              <a:t>Tilby behandling til alle som blir diagnostisert med hepatitt C</a:t>
            </a:r>
          </a:p>
          <a:p>
            <a:r>
              <a:rPr lang="nb-NO" dirty="0"/>
              <a:t>Tilpasse oppfølging slik at flest mulig av de som mottar behandling klarer å gjennomføre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7595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160B47-E431-40D3-B293-C7181EC64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/>
              <a:t>Hvor finner vi de fleste med hepatitt C? 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12CC194-AF09-4B00-B935-6B673ADF0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Injiserende stoffmisbrukere</a:t>
            </a:r>
          </a:p>
          <a:p>
            <a:r>
              <a:rPr lang="nb-NO" dirty="0"/>
              <a:t>Tidligere injiserende stoffmisbrukere</a:t>
            </a:r>
          </a:p>
          <a:p>
            <a:r>
              <a:rPr lang="nb-NO" dirty="0"/>
              <a:t>Ca. 25% er født utenfor Norge</a:t>
            </a:r>
          </a:p>
          <a:p>
            <a:pPr lvl="1"/>
            <a:r>
              <a:rPr lang="nb-NO" dirty="0"/>
              <a:t> Halvparten av disse i Europa (Sverige, Polen, </a:t>
            </a:r>
            <a:r>
              <a:rPr lang="nb-NO" b="1" dirty="0"/>
              <a:t>Russland </a:t>
            </a:r>
            <a:r>
              <a:rPr lang="nb-NO" dirty="0"/>
              <a:t>og </a:t>
            </a:r>
            <a:r>
              <a:rPr lang="nb-NO" b="1" dirty="0"/>
              <a:t>Litauen</a:t>
            </a:r>
            <a:r>
              <a:rPr lang="nb-NO" dirty="0"/>
              <a:t>) eller USA</a:t>
            </a:r>
          </a:p>
          <a:p>
            <a:pPr lvl="1"/>
            <a:r>
              <a:rPr lang="nb-NO" dirty="0"/>
              <a:t> Ca. 40% av disse er fra andre land (</a:t>
            </a:r>
            <a:r>
              <a:rPr lang="nb-NO" b="1" dirty="0"/>
              <a:t>Pakistan</a:t>
            </a:r>
            <a:r>
              <a:rPr lang="nb-NO" dirty="0"/>
              <a:t>, Vietnam, Somalia, Iran,  	Thailand og Eritrea)</a:t>
            </a:r>
          </a:p>
          <a:p>
            <a:pPr lvl="1"/>
            <a:r>
              <a:rPr lang="nb-NO" dirty="0"/>
              <a:t>Ca. 10% har ukjent fødeland</a:t>
            </a:r>
          </a:p>
          <a:p>
            <a:pPr marL="457200" lvl="1" indent="0">
              <a:buNone/>
            </a:pPr>
            <a:endParaRPr lang="nb-NO" dirty="0"/>
          </a:p>
          <a:p>
            <a:r>
              <a:rPr lang="nb-NO" dirty="0"/>
              <a:t>Informasjon til både generell befolkning og til målgruppene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F9607EA-5A14-4E10-A346-D3A427E2A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705" y="1487941"/>
            <a:ext cx="3174012" cy="166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45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95D9AE-85CF-4945-9A21-8CCE4001E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537" y="365125"/>
            <a:ext cx="10932695" cy="1325563"/>
          </a:xfrm>
        </p:spPr>
        <p:txBody>
          <a:bodyPr>
            <a:normAutofit fontScale="90000"/>
          </a:bodyPr>
          <a:lstStyle/>
          <a:p>
            <a:r>
              <a:rPr lang="nb-NO" sz="4000" b="1" dirty="0"/>
              <a:t>Målgrupper - personer som bør undersøkes for hepatitt C</a:t>
            </a:r>
            <a:br>
              <a:rPr lang="nb-NO" sz="1800" dirty="0"/>
            </a:br>
            <a:r>
              <a:rPr lang="nb-NO" sz="1400" dirty="0"/>
              <a:t>Norsk forening for infeksjonsmedisin, Norsk forening for medisinsk mikrobiologi og Norsk gastroenterologisk forening i Den norske legeforening 2017 (lett redigert)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3A2437A-6127-4FA0-98D9-8DA551B49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104"/>
            <a:ext cx="10680032" cy="4668254"/>
          </a:xfrm>
        </p:spPr>
        <p:txBody>
          <a:bodyPr>
            <a:normAutofit fontScale="70000" lnSpcReduction="20000"/>
          </a:bodyPr>
          <a:lstStyle/>
          <a:p>
            <a:r>
              <a:rPr lang="nb-NO" dirty="0"/>
              <a:t>Personer som noen gang har injisert stoff med sprøyte</a:t>
            </a:r>
          </a:p>
          <a:p>
            <a:r>
              <a:rPr lang="nb-NO" dirty="0"/>
              <a:t>Personer som har sniffet kokain</a:t>
            </a:r>
          </a:p>
          <a:p>
            <a:r>
              <a:rPr lang="nb-NO" dirty="0"/>
              <a:t>Mottakere av blodprodukter før 1992 i Vest-Europa, Nord-Amerika, Japan og Australia </a:t>
            </a:r>
          </a:p>
          <a:p>
            <a:r>
              <a:rPr lang="nb-NO" dirty="0"/>
              <a:t>Mottakere av blodprodukter uansett tidspunkt i andre enn de ovenfor nevnte landene</a:t>
            </a:r>
          </a:p>
          <a:p>
            <a:r>
              <a:rPr lang="nb-NO" dirty="0"/>
              <a:t>Innvandrere fra høyendemiske områder 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https://www.fhi.no/publ/2019/oversikt-over-land-med-hoy-forekomst-av-hivinfeksjon-hepatitt-b-hepatitt-c-/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nb-NO" dirty="0"/>
              <a:t>Personer som kan ha blitt utsatt for urene sprøyter i helsevesenet eller vært utsatt for aksidentelt sprøytestikk</a:t>
            </a:r>
          </a:p>
          <a:p>
            <a:r>
              <a:rPr lang="nb-NO" dirty="0"/>
              <a:t>Barn født av anti-HCV-positive mødre</a:t>
            </a:r>
          </a:p>
          <a:p>
            <a:r>
              <a:rPr lang="nb-NO" dirty="0"/>
              <a:t>HIV-positive</a:t>
            </a:r>
          </a:p>
          <a:p>
            <a:r>
              <a:rPr lang="nb-NO" dirty="0"/>
              <a:t>Pasienter med forhøyet ALAT i over 6 måneder</a:t>
            </a:r>
          </a:p>
          <a:p>
            <a:r>
              <a:rPr lang="nb-NO" dirty="0"/>
              <a:t>Pasienter i dialyse</a:t>
            </a:r>
          </a:p>
          <a:p>
            <a:r>
              <a:rPr lang="nb-NO" dirty="0"/>
              <a:t>Personer med ikke-profesjonelt utførte tatoveringer</a:t>
            </a:r>
          </a:p>
          <a:p>
            <a:r>
              <a:rPr lang="nb-NO" dirty="0"/>
              <a:t>Personer som er eller  har vært fengslet</a:t>
            </a:r>
          </a:p>
        </p:txBody>
      </p:sp>
    </p:spTree>
    <p:extLst>
      <p:ext uri="{BB962C8B-B14F-4D97-AF65-F5344CB8AC3E}">
        <p14:creationId xmlns:p14="http://schemas.microsoft.com/office/powerpoint/2010/main" val="3156591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183212-F7BB-48EA-AD0B-97B65472F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Kommunene skal: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F8E9054-5821-4B35-B89C-5D9C093924BD}"/>
              </a:ext>
            </a:extLst>
          </p:cNvPr>
          <p:cNvSpPr/>
          <p:nvPr/>
        </p:nvSpPr>
        <p:spPr>
          <a:xfrm>
            <a:off x="321445" y="1501103"/>
            <a:ext cx="11752186" cy="4284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nb-NO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tilby informasjon om smitteforebyggende tiltak, diagnostikk            og behandling (henvisning) for hiv og hepatitt B og C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nb-NO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 gratis lavterskel tilbud om utdeling av brukerutstyr (sterile sprøyter, kanyler og røykefolie) til personer som injiserer rusmidler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nb-NO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tilby injiserende </a:t>
            </a:r>
            <a:r>
              <a:rPr lang="nb-NO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rusmiddelbrukere</a:t>
            </a:r>
            <a:r>
              <a:rPr lang="nb-NO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gratis vaksine mot hepatitt A og B dersom de ikke er smittet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nb-NO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samarbeide med helseforetakene for at alle som diagnostiseres med kronisk hepatitt C får et adekvat behandlingstilbud</a:t>
            </a:r>
          </a:p>
        </p:txBody>
      </p:sp>
    </p:spTree>
    <p:extLst>
      <p:ext uri="{BB962C8B-B14F-4D97-AF65-F5344CB8AC3E}">
        <p14:creationId xmlns:p14="http://schemas.microsoft.com/office/powerpoint/2010/main" val="178968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18838</TotalTime>
  <Words>1239</Words>
  <Application>Microsoft Office PowerPoint</Application>
  <PresentationFormat>Widescreen</PresentationFormat>
  <Paragraphs>126</Paragraphs>
  <Slides>20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Office-tema</vt:lpstr>
      <vt:lpstr>  Implementering av   Nasjonal strategi mot hepatitter med særlig vekt på hepatitt C</vt:lpstr>
      <vt:lpstr>Bakgrunn</vt:lpstr>
      <vt:lpstr>Hovedutfordring og overordnete mål 2018-2023</vt:lpstr>
      <vt:lpstr>Ansvars- og oppgavefordeling</vt:lpstr>
      <vt:lpstr>Målgrupper for implementeringsplanen</vt:lpstr>
      <vt:lpstr>Hepatitt C - tiltak må kombineres for å nå målene</vt:lpstr>
      <vt:lpstr>Hvor finner vi de fleste med hepatitt C?  </vt:lpstr>
      <vt:lpstr>Målgrupper - personer som bør undersøkes for hepatitt C Norsk forening for infeksjonsmedisin, Norsk forening for medisinsk mikrobiologi og Norsk gastroenterologisk forening i Den norske legeforening 2017 (lett redigert)</vt:lpstr>
      <vt:lpstr>Kommunene skal: </vt:lpstr>
      <vt:lpstr>Budskap til befolkningen</vt:lpstr>
      <vt:lpstr>PowerPoint-presentasjon</vt:lpstr>
      <vt:lpstr>Personer i aktiv rus – det er i disse miljøene mesteparten av nysmitte foregår</vt:lpstr>
      <vt:lpstr>Diagnostikk – fastlegenes rolle </vt:lpstr>
      <vt:lpstr>Hvordan foregår undersøkelsen?</vt:lpstr>
      <vt:lpstr>Oppfølging av pasienter</vt:lpstr>
      <vt:lpstr>Helseforetakene </vt:lpstr>
      <vt:lpstr>Hvordan foregår behandlingen?</vt:lpstr>
      <vt:lpstr>Reinfeksjon</vt:lpstr>
      <vt:lpstr>Spesielle situasjoner</vt:lpstr>
      <vt:lpstr>Takk for oppmerksomheten!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Arbeid for å implementere Nasjonal strategi mot hepatitter med særlig vekt på hepatitt C</dc:title>
  <dc:creator>Andreas Skulberg</dc:creator>
  <cp:lastModifiedBy>Andreas Skulberg</cp:lastModifiedBy>
  <cp:revision>76</cp:revision>
  <cp:lastPrinted>2019-01-18T08:57:24Z</cp:lastPrinted>
  <dcterms:created xsi:type="dcterms:W3CDTF">2019-01-15T10:46:51Z</dcterms:created>
  <dcterms:modified xsi:type="dcterms:W3CDTF">2019-10-15T07:20:02Z</dcterms:modified>
</cp:coreProperties>
</file>