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47.jpg" ContentType="image/png"/>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1" r:id="rId2"/>
    <p:sldId id="264" r:id="rId3"/>
    <p:sldId id="292" r:id="rId4"/>
    <p:sldId id="256" r:id="rId5"/>
    <p:sldId id="1281" r:id="rId6"/>
    <p:sldId id="1282" r:id="rId7"/>
    <p:sldId id="1285" r:id="rId8"/>
    <p:sldId id="1284" r:id="rId9"/>
    <p:sldId id="1297" r:id="rId10"/>
    <p:sldId id="1287" r:id="rId11"/>
    <p:sldId id="1288" r:id="rId12"/>
    <p:sldId id="361" r:id="rId13"/>
    <p:sldId id="1277" r:id="rId14"/>
    <p:sldId id="289" r:id="rId15"/>
    <p:sldId id="290" r:id="rId16"/>
    <p:sldId id="1293" r:id="rId17"/>
    <p:sldId id="1294" r:id="rId18"/>
    <p:sldId id="1298" r:id="rId19"/>
    <p:sldId id="1299" r:id="rId20"/>
    <p:sldId id="1300" r:id="rId21"/>
    <p:sldId id="1296" r:id="rId22"/>
    <p:sldId id="1301" r:id="rId23"/>
    <p:sldId id="1278" r:id="rId24"/>
    <p:sldId id="1302" r:id="rId25"/>
    <p:sldId id="1303" r:id="rId26"/>
    <p:sldId id="1306" r:id="rId27"/>
    <p:sldId id="1305" r:id="rId28"/>
    <p:sldId id="259" r:id="rId29"/>
  </p:sldIdLst>
  <p:sldSz cx="9144000" cy="6858000" type="screen4x3"/>
  <p:notesSz cx="6858000" cy="9144000"/>
  <p:defaultTextStyle>
    <a:defPPr>
      <a:defRPr lang="nb-NO"/>
    </a:defPPr>
    <a:lvl1pPr marL="0" algn="l" defTabSz="209535" rtl="0" eaLnBrk="1" latinLnBrk="0" hangingPunct="1">
      <a:defRPr sz="800" kern="1200">
        <a:solidFill>
          <a:schemeClr val="tx1"/>
        </a:solidFill>
        <a:latin typeface="+mn-lt"/>
        <a:ea typeface="+mn-ea"/>
        <a:cs typeface="+mn-cs"/>
      </a:defRPr>
    </a:lvl1pPr>
    <a:lvl2pPr marL="209535" algn="l" defTabSz="209535" rtl="0" eaLnBrk="1" latinLnBrk="0" hangingPunct="1">
      <a:defRPr sz="800" kern="1200">
        <a:solidFill>
          <a:schemeClr val="tx1"/>
        </a:solidFill>
        <a:latin typeface="+mn-lt"/>
        <a:ea typeface="+mn-ea"/>
        <a:cs typeface="+mn-cs"/>
      </a:defRPr>
    </a:lvl2pPr>
    <a:lvl3pPr marL="419070" algn="l" defTabSz="209535" rtl="0" eaLnBrk="1" latinLnBrk="0" hangingPunct="1">
      <a:defRPr sz="800" kern="1200">
        <a:solidFill>
          <a:schemeClr val="tx1"/>
        </a:solidFill>
        <a:latin typeface="+mn-lt"/>
        <a:ea typeface="+mn-ea"/>
        <a:cs typeface="+mn-cs"/>
      </a:defRPr>
    </a:lvl3pPr>
    <a:lvl4pPr marL="628604" algn="l" defTabSz="209535" rtl="0" eaLnBrk="1" latinLnBrk="0" hangingPunct="1">
      <a:defRPr sz="800" kern="1200">
        <a:solidFill>
          <a:schemeClr val="tx1"/>
        </a:solidFill>
        <a:latin typeface="+mn-lt"/>
        <a:ea typeface="+mn-ea"/>
        <a:cs typeface="+mn-cs"/>
      </a:defRPr>
    </a:lvl4pPr>
    <a:lvl5pPr marL="838139" algn="l" defTabSz="209535" rtl="0" eaLnBrk="1" latinLnBrk="0" hangingPunct="1">
      <a:defRPr sz="800" kern="1200">
        <a:solidFill>
          <a:schemeClr val="tx1"/>
        </a:solidFill>
        <a:latin typeface="+mn-lt"/>
        <a:ea typeface="+mn-ea"/>
        <a:cs typeface="+mn-cs"/>
      </a:defRPr>
    </a:lvl5pPr>
    <a:lvl6pPr marL="1047674" algn="l" defTabSz="209535" rtl="0" eaLnBrk="1" latinLnBrk="0" hangingPunct="1">
      <a:defRPr sz="800" kern="1200">
        <a:solidFill>
          <a:schemeClr val="tx1"/>
        </a:solidFill>
        <a:latin typeface="+mn-lt"/>
        <a:ea typeface="+mn-ea"/>
        <a:cs typeface="+mn-cs"/>
      </a:defRPr>
    </a:lvl6pPr>
    <a:lvl7pPr marL="1257209" algn="l" defTabSz="209535" rtl="0" eaLnBrk="1" latinLnBrk="0" hangingPunct="1">
      <a:defRPr sz="800" kern="1200">
        <a:solidFill>
          <a:schemeClr val="tx1"/>
        </a:solidFill>
        <a:latin typeface="+mn-lt"/>
        <a:ea typeface="+mn-ea"/>
        <a:cs typeface="+mn-cs"/>
      </a:defRPr>
    </a:lvl7pPr>
    <a:lvl8pPr marL="1466743" algn="l" defTabSz="209535" rtl="0" eaLnBrk="1" latinLnBrk="0" hangingPunct="1">
      <a:defRPr sz="800" kern="1200">
        <a:solidFill>
          <a:schemeClr val="tx1"/>
        </a:solidFill>
        <a:latin typeface="+mn-lt"/>
        <a:ea typeface="+mn-ea"/>
        <a:cs typeface="+mn-cs"/>
      </a:defRPr>
    </a:lvl8pPr>
    <a:lvl9pPr marL="1676278" algn="l" defTabSz="209535" rtl="0" eaLnBrk="1" latinLnBrk="0" hangingPunct="1">
      <a:defRPr sz="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6">
          <p15:clr>
            <a:srgbClr val="A4A3A4"/>
          </p15:clr>
        </p15:guide>
        <p15:guide id="2" pos="11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489CE"/>
    <a:srgbClr val="3D76BD"/>
    <a:srgbClr val="629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p:cViewPr varScale="1">
        <p:scale>
          <a:sx n="114" d="100"/>
          <a:sy n="114" d="100"/>
        </p:scale>
        <p:origin x="1506" y="114"/>
      </p:cViewPr>
      <p:guideLst>
        <p:guide orient="horz" pos="1176"/>
        <p:guide pos="11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F:\PROSJEKT\P&#229;g&#229;ende%20prosjekt\RESTOR\Experiments\Ryegrass%20expt.%20Spring%202018\Potteforsok-graph-4%20harvests%20with%20sum%20diagram.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b-NO"/>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cat>
            <c:strRef>
              <c:f>'Ark1'!$D$21:$D$31</c:f>
              <c:strCache>
                <c:ptCount val="11"/>
                <c:pt idx="0">
                  <c:v>J1</c:v>
                </c:pt>
                <c:pt idx="1">
                  <c:v>K30</c:v>
                </c:pt>
                <c:pt idx="2">
                  <c:v>K60</c:v>
                </c:pt>
                <c:pt idx="3">
                  <c:v>TAF30</c:v>
                </c:pt>
                <c:pt idx="4">
                  <c:v>TAF60</c:v>
                </c:pt>
                <c:pt idx="5">
                  <c:v>FAF30</c:v>
                </c:pt>
                <c:pt idx="6">
                  <c:v>FAF60</c:v>
                </c:pt>
                <c:pt idx="7">
                  <c:v>TFB30</c:v>
                </c:pt>
                <c:pt idx="8">
                  <c:v>TFB60</c:v>
                </c:pt>
                <c:pt idx="9">
                  <c:v>FFB30</c:v>
                </c:pt>
                <c:pt idx="10">
                  <c:v>FFB60</c:v>
                </c:pt>
              </c:strCache>
            </c:strRef>
          </c:cat>
          <c:val>
            <c:numRef>
              <c:f>'Ark1'!$E$21:$E$31</c:f>
              <c:numCache>
                <c:formatCode>General</c:formatCode>
                <c:ptCount val="11"/>
                <c:pt idx="0">
                  <c:v>1.7845000000000029</c:v>
                </c:pt>
                <c:pt idx="1">
                  <c:v>2.0095000000000027</c:v>
                </c:pt>
                <c:pt idx="2">
                  <c:v>2.369500000000003</c:v>
                </c:pt>
                <c:pt idx="3">
                  <c:v>1.8870000000000031</c:v>
                </c:pt>
                <c:pt idx="4">
                  <c:v>2.1345000000000027</c:v>
                </c:pt>
                <c:pt idx="5">
                  <c:v>1.789500000000003</c:v>
                </c:pt>
                <c:pt idx="6">
                  <c:v>1.7820000000000029</c:v>
                </c:pt>
                <c:pt idx="7">
                  <c:v>2.5095000000000027</c:v>
                </c:pt>
                <c:pt idx="8">
                  <c:v>3.0095000000000032</c:v>
                </c:pt>
                <c:pt idx="9">
                  <c:v>2.482000000000002</c:v>
                </c:pt>
                <c:pt idx="10">
                  <c:v>2.8220000000000027</c:v>
                </c:pt>
              </c:numCache>
            </c:numRef>
          </c:val>
          <c:extLst>
            <c:ext xmlns:c16="http://schemas.microsoft.com/office/drawing/2014/chart" uri="{C3380CC4-5D6E-409C-BE32-E72D297353CC}">
              <c16:uniqueId val="{00000000-1B31-4632-8634-36B0B6DE9A37}"/>
            </c:ext>
          </c:extLst>
        </c:ser>
        <c:dLbls>
          <c:showLegendKey val="0"/>
          <c:showVal val="0"/>
          <c:showCatName val="0"/>
          <c:showSerName val="0"/>
          <c:showPercent val="0"/>
          <c:showBubbleSize val="0"/>
        </c:dLbls>
        <c:gapWidth val="219"/>
        <c:overlap val="-27"/>
        <c:axId val="484460888"/>
        <c:axId val="484459576"/>
      </c:barChart>
      <c:catAx>
        <c:axId val="484460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84459576"/>
        <c:crosses val="autoZero"/>
        <c:auto val="1"/>
        <c:lblAlgn val="ctr"/>
        <c:lblOffset val="100"/>
        <c:noMultiLvlLbl val="0"/>
      </c:catAx>
      <c:valAx>
        <c:axId val="4844595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b-NO"/>
          </a:p>
        </c:txPr>
        <c:crossAx val="48446088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nb-NO"/>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6B0FD-44B0-41CD-9AA8-4F3CFAF00B9D}" type="datetimeFigureOut">
              <a:rPr lang="nb-NO" smtClean="0"/>
              <a:t>27.05.2019</a:t>
            </a:fld>
            <a:endParaRPr lang="nb-NO"/>
          </a:p>
        </p:txBody>
      </p:sp>
      <p:sp>
        <p:nvSpPr>
          <p:cNvPr id="4" name="Plassholder for lysbilde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C780A9-E274-48CB-8704-D0000BEF9EF9}" type="slidenum">
              <a:rPr lang="nb-NO" smtClean="0"/>
              <a:t>‹#›</a:t>
            </a:fld>
            <a:endParaRPr lang="nb-NO"/>
          </a:p>
        </p:txBody>
      </p:sp>
    </p:spTree>
    <p:extLst>
      <p:ext uri="{BB962C8B-B14F-4D97-AF65-F5344CB8AC3E}">
        <p14:creationId xmlns:p14="http://schemas.microsoft.com/office/powerpoint/2010/main" val="4787877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aseline="0" dirty="0"/>
              <a:t>.</a:t>
            </a:r>
          </a:p>
        </p:txBody>
      </p:sp>
      <p:sp>
        <p:nvSpPr>
          <p:cNvPr id="4" name="Plassholder for lysbildenummer 3"/>
          <p:cNvSpPr>
            <a:spLocks noGrp="1"/>
          </p:cNvSpPr>
          <p:nvPr>
            <p:ph type="sldNum" sz="quarter" idx="10"/>
          </p:nvPr>
        </p:nvSpPr>
        <p:spPr/>
        <p:txBody>
          <a:bodyPr/>
          <a:lstStyle/>
          <a:p>
            <a:pPr>
              <a:defRPr/>
            </a:pPr>
            <a:fld id="{D5C29F9A-3A41-4274-AE30-50B8673E333A}" type="slidenum">
              <a:rPr lang="nb-NO" smtClean="0"/>
              <a:pPr>
                <a:defRPr/>
              </a:pPr>
              <a:t>3</a:t>
            </a:fld>
            <a:endParaRPr lang="nb-NO"/>
          </a:p>
        </p:txBody>
      </p:sp>
    </p:spTree>
    <p:extLst>
      <p:ext uri="{BB962C8B-B14F-4D97-AF65-F5344CB8AC3E}">
        <p14:creationId xmlns:p14="http://schemas.microsoft.com/office/powerpoint/2010/main" val="98291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p:spPr>
        <p:txBody>
          <a:bodyPr/>
          <a:lstStyle/>
          <a:p>
            <a:fld id="{230A6F1A-8F5B-4996-9FCB-18BF33B4EE4C}" type="slidenum">
              <a:rPr lang="nb-NO" smtClean="0"/>
              <a:pPr/>
              <a:t>4</a:t>
            </a:fld>
            <a:endParaRPr lang="nb-NO"/>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p:spPr>
        <p:txBody>
          <a:bodyPr/>
          <a:lstStyle/>
          <a:p>
            <a:pPr eaLnBrk="1" hangingPunct="1"/>
            <a:endParaRPr lang="nb-NO"/>
          </a:p>
        </p:txBody>
      </p:sp>
    </p:spTree>
    <p:extLst>
      <p:ext uri="{BB962C8B-B14F-4D97-AF65-F5344CB8AC3E}">
        <p14:creationId xmlns:p14="http://schemas.microsoft.com/office/powerpoint/2010/main" val="6541845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På</a:t>
            </a:r>
            <a:r>
              <a:rPr lang="nb-NO" baseline="0" dirty="0"/>
              <a:t> lang sikt må fosfor som fjernes fra økologisk dyrka jord erstattes igjen, for at fruktbarheten skal bevares. Den største delen av fosforet som er tilgjengelig utenom konvensjonell husdyrgjødsel befinner seg i human gjødsel. Skal økologisk landbruk frigjøre seg fra bruken av konvensjonell husdyrgjødsel kommer vi neppe utenom å resirkulere fosfor fra urin og avføring, men det trenger selvsagt ikke bety at salaten og reddikene skal gjødsles med folkemøkk. Man kan ha egne vekstskifter for tilførsel av slam og egne for matvekster, eller man kan framstille produkter som er helt fri for sjukdomsframkallende organismer, medisinrester og så videre. </a:t>
            </a:r>
            <a:endParaRPr lang="nb-NO" dirty="0"/>
          </a:p>
        </p:txBody>
      </p:sp>
      <p:sp>
        <p:nvSpPr>
          <p:cNvPr id="4" name="Plassholder for lysbildenummer 3"/>
          <p:cNvSpPr>
            <a:spLocks noGrp="1"/>
          </p:cNvSpPr>
          <p:nvPr>
            <p:ph type="sldNum" sz="quarter" idx="10"/>
          </p:nvPr>
        </p:nvSpPr>
        <p:spPr/>
        <p:txBody>
          <a:bodyPr/>
          <a:lstStyle/>
          <a:p>
            <a:fld id="{89BD3CEB-312C-4B88-9A77-C6C5BEB441C6}" type="slidenum">
              <a:rPr lang="nb-NO" smtClean="0"/>
              <a:t>11</a:t>
            </a:fld>
            <a:endParaRPr lang="nb-NO"/>
          </a:p>
        </p:txBody>
      </p:sp>
    </p:spTree>
    <p:extLst>
      <p:ext uri="{BB962C8B-B14F-4D97-AF65-F5344CB8AC3E}">
        <p14:creationId xmlns:p14="http://schemas.microsoft.com/office/powerpoint/2010/main" val="33848145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9E4EC367-0F2A-46AA-AC46-56EB0F8FC8A9}" type="slidenum">
              <a:rPr lang="nb-NO" smtClean="0"/>
              <a:t>16</a:t>
            </a:fld>
            <a:endParaRPr lang="nb-NO"/>
          </a:p>
        </p:txBody>
      </p:sp>
    </p:spTree>
    <p:extLst>
      <p:ext uri="{BB962C8B-B14F-4D97-AF65-F5344CB8AC3E}">
        <p14:creationId xmlns:p14="http://schemas.microsoft.com/office/powerpoint/2010/main" val="9355526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gendefinert oppsett">
    <p:spTree>
      <p:nvGrpSpPr>
        <p:cNvPr id="1" name=""/>
        <p:cNvGrpSpPr/>
        <p:nvPr/>
      </p:nvGrpSpPr>
      <p:grpSpPr>
        <a:xfrm>
          <a:off x="0" y="0"/>
          <a:ext cx="0" cy="0"/>
          <a:chOff x="0" y="0"/>
          <a:chExt cx="0" cy="0"/>
        </a:xfrm>
      </p:grpSpPr>
      <p:pic>
        <p:nvPicPr>
          <p:cNvPr id="10" name="Bilde 9"/>
          <p:cNvPicPr>
            <a:picLocks noChangeAspect="1"/>
          </p:cNvPicPr>
          <p:nvPr userDrawn="1"/>
        </p:nvPicPr>
        <p:blipFill>
          <a:blip r:embed="rId2"/>
          <a:stretch>
            <a:fillRect/>
          </a:stretch>
        </p:blipFill>
        <p:spPr>
          <a:xfrm>
            <a:off x="0" y="0"/>
            <a:ext cx="9144000" cy="3429000"/>
          </a:xfrm>
          <a:prstGeom prst="rect">
            <a:avLst/>
          </a:prstGeom>
        </p:spPr>
      </p:pic>
      <p:sp>
        <p:nvSpPr>
          <p:cNvPr id="9" name="Rektangel 8"/>
          <p:cNvSpPr/>
          <p:nvPr userDrawn="1"/>
        </p:nvSpPr>
        <p:spPr>
          <a:xfrm>
            <a:off x="1684" y="3478936"/>
            <a:ext cx="9145758" cy="3379064"/>
          </a:xfrm>
          <a:prstGeom prst="rect">
            <a:avLst/>
          </a:prstGeom>
          <a:solidFill>
            <a:srgbClr val="A6452E"/>
          </a:solidFill>
          <a:ln>
            <a:noFill/>
          </a:ln>
        </p:spPr>
        <p:style>
          <a:lnRef idx="1">
            <a:schemeClr val="accent1"/>
          </a:lnRef>
          <a:fillRef idx="3">
            <a:schemeClr val="accent1"/>
          </a:fillRef>
          <a:effectRef idx="2">
            <a:schemeClr val="accent1"/>
          </a:effectRef>
          <a:fontRef idx="minor">
            <a:schemeClr val="lt1"/>
          </a:fontRef>
        </p:style>
        <p:txBody>
          <a:bodyPr lIns="37417" tIns="18709" rIns="37417" bIns="18709" rtlCol="0" anchor="ctr"/>
          <a:lstStyle/>
          <a:p>
            <a:pPr algn="ctr"/>
            <a:endParaRPr lang="nb-NO"/>
          </a:p>
        </p:txBody>
      </p:sp>
      <p:pic>
        <p:nvPicPr>
          <p:cNvPr id="27" name="Bilde 26"/>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570937" y="2515037"/>
            <a:ext cx="4002126" cy="1845853"/>
          </a:xfrm>
          <a:prstGeom prst="rect">
            <a:avLst/>
          </a:prstGeom>
        </p:spPr>
      </p:pic>
      <p:sp>
        <p:nvSpPr>
          <p:cNvPr id="28" name="Title 1"/>
          <p:cNvSpPr>
            <a:spLocks noGrp="1"/>
          </p:cNvSpPr>
          <p:nvPr>
            <p:ph type="ctrTitle" hasCustomPrompt="1"/>
          </p:nvPr>
        </p:nvSpPr>
        <p:spPr>
          <a:xfrm>
            <a:off x="470372" y="4869160"/>
            <a:ext cx="8203256" cy="1100518"/>
          </a:xfrm>
        </p:spPr>
        <p:txBody>
          <a:bodyPr>
            <a:normAutofit/>
          </a:bodyPr>
          <a:lstStyle>
            <a:lvl1pPr algn="ctr">
              <a:defRPr sz="4000">
                <a:solidFill>
                  <a:srgbClr val="FFFFFF"/>
                </a:solidFill>
              </a:defRPr>
            </a:lvl1pPr>
          </a:lstStyle>
          <a:p>
            <a:r>
              <a:rPr lang="nb-NO" dirty="0"/>
              <a:t>Tittel</a:t>
            </a:r>
            <a:endParaRPr dirty="0"/>
          </a:p>
        </p:txBody>
      </p:sp>
      <p:sp>
        <p:nvSpPr>
          <p:cNvPr id="29" name="Subtitle 2"/>
          <p:cNvSpPr>
            <a:spLocks noGrp="1"/>
          </p:cNvSpPr>
          <p:nvPr>
            <p:ph type="subTitle" idx="1" hasCustomPrompt="1"/>
          </p:nvPr>
        </p:nvSpPr>
        <p:spPr>
          <a:xfrm>
            <a:off x="470372" y="5986300"/>
            <a:ext cx="8203256" cy="293985"/>
          </a:xfrm>
        </p:spPr>
        <p:txBody>
          <a:bodyPr>
            <a:normAutofit/>
          </a:bodyPr>
          <a:lstStyle>
            <a:lvl1pPr marL="0" indent="0" algn="ctr">
              <a:buNone/>
              <a:defRPr sz="900">
                <a:solidFill>
                  <a:srgbClr val="FFFFFF"/>
                </a:solidFill>
                <a:latin typeface="Calibri Light"/>
                <a:cs typeface="Calibri Light"/>
              </a:defRPr>
            </a:lvl1pPr>
            <a:lvl2pPr marL="456542" indent="0" algn="ctr">
              <a:buNone/>
              <a:defRPr>
                <a:solidFill>
                  <a:schemeClr val="tx1">
                    <a:tint val="75000"/>
                  </a:schemeClr>
                </a:solidFill>
              </a:defRPr>
            </a:lvl2pPr>
            <a:lvl3pPr marL="913085" indent="0" algn="ctr">
              <a:buNone/>
              <a:defRPr>
                <a:solidFill>
                  <a:schemeClr val="tx1">
                    <a:tint val="75000"/>
                  </a:schemeClr>
                </a:solidFill>
              </a:defRPr>
            </a:lvl3pPr>
            <a:lvl4pPr marL="1368943" indent="0" algn="ctr">
              <a:buNone/>
              <a:defRPr>
                <a:solidFill>
                  <a:schemeClr val="tx1">
                    <a:tint val="75000"/>
                  </a:schemeClr>
                </a:solidFill>
              </a:defRPr>
            </a:lvl4pPr>
            <a:lvl5pPr marL="1826170" indent="0" algn="ctr">
              <a:buNone/>
              <a:defRPr>
                <a:solidFill>
                  <a:schemeClr val="tx1">
                    <a:tint val="75000"/>
                  </a:schemeClr>
                </a:solidFill>
              </a:defRPr>
            </a:lvl5pPr>
            <a:lvl6pPr marL="2282712" indent="0" algn="ctr">
              <a:buNone/>
              <a:defRPr>
                <a:solidFill>
                  <a:schemeClr val="tx1">
                    <a:tint val="75000"/>
                  </a:schemeClr>
                </a:solidFill>
              </a:defRPr>
            </a:lvl6pPr>
            <a:lvl7pPr marL="2741996" indent="0" algn="ctr">
              <a:buNone/>
              <a:defRPr>
                <a:solidFill>
                  <a:schemeClr val="tx1">
                    <a:tint val="75000"/>
                  </a:schemeClr>
                </a:solidFill>
              </a:defRPr>
            </a:lvl7pPr>
            <a:lvl8pPr marL="3192604" indent="0" algn="ctr">
              <a:buNone/>
              <a:defRPr>
                <a:solidFill>
                  <a:schemeClr val="tx1">
                    <a:tint val="75000"/>
                  </a:schemeClr>
                </a:solidFill>
              </a:defRPr>
            </a:lvl8pPr>
            <a:lvl9pPr marL="3652339" indent="0" algn="ctr">
              <a:buNone/>
              <a:defRPr>
                <a:solidFill>
                  <a:schemeClr val="tx1">
                    <a:tint val="75000"/>
                  </a:schemeClr>
                </a:solidFill>
              </a:defRPr>
            </a:lvl9pPr>
          </a:lstStyle>
          <a:p>
            <a:r>
              <a:rPr lang="nb-NO" dirty="0"/>
              <a:t>Dato  –  Foredragsholder</a:t>
            </a:r>
            <a:endParaRPr dirty="0"/>
          </a:p>
        </p:txBody>
      </p:sp>
      <p:sp>
        <p:nvSpPr>
          <p:cNvPr id="2" name="Plassholder for dato 1"/>
          <p:cNvSpPr>
            <a:spLocks noGrp="1"/>
          </p:cNvSpPr>
          <p:nvPr>
            <p:ph type="dt" sz="half" idx="10"/>
          </p:nvPr>
        </p:nvSpPr>
        <p:spPr/>
        <p:txBody>
          <a:bodyPr/>
          <a:lstStyle/>
          <a:p>
            <a:fld id="{70647F91-6D1D-487A-93DD-6AB167742E74}" type="datetimeFigureOut">
              <a:rPr lang="en-US" smtClean="0"/>
              <a:t>5/27/2019</a:t>
            </a:fld>
            <a:endParaRPr lang="en-US" dirty="0"/>
          </a:p>
        </p:txBody>
      </p:sp>
      <p:sp>
        <p:nvSpPr>
          <p:cNvPr id="3" name="Plassholder for bunntekst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1499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372" y="2174667"/>
            <a:ext cx="4032504" cy="377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Content Placeholder 3"/>
          <p:cNvSpPr>
            <a:spLocks noGrp="1"/>
          </p:cNvSpPr>
          <p:nvPr>
            <p:ph idx="2"/>
          </p:nvPr>
        </p:nvSpPr>
        <p:spPr>
          <a:xfrm>
            <a:off x="4572000" y="2174667"/>
            <a:ext cx="4101628" cy="377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99CA5DA1-A968-5C59-0B46-1DE80A78D6A3}" type="datetimeFigureOut">
              <a:rPr lang="nb-NO" smtClean="0"/>
              <a:pPr/>
              <a:t>27.05.2019</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93516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3" name="Vertical Title 2"/>
          <p:cNvSpPr>
            <a:spLocks noGrp="1"/>
          </p:cNvSpPr>
          <p:nvPr>
            <p:ph type="pic" idx="1"/>
          </p:nvPr>
        </p:nvSpPr>
        <p:spPr>
          <a:xfrm>
            <a:off x="470372" y="2174667"/>
            <a:ext cx="8203256" cy="3764077"/>
          </a:xfrm>
        </p:spPr>
        <p:txBody>
          <a:bodyPr/>
          <a:lstStyle>
            <a:lvl1pPr>
              <a:defRPr>
                <a:solidFill>
                  <a:schemeClr val="tx1"/>
                </a:solidFill>
              </a:defRPr>
            </a:lvl1pPr>
          </a:lstStyle>
          <a:p>
            <a:r>
              <a:rPr lang="nb-NO"/>
              <a:t>Klikk ikonet for å legge til et bilde</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D7E071E8-1706-6CE8-C299-6224E8C0DE74}" type="datetimeFigureOut">
              <a:rPr lang="nb-NO" smtClean="0"/>
              <a:pPr/>
              <a:t>27.05.2019</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4" name="Tittel 3"/>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3518535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Vertical Title 2"/>
          <p:cNvSpPr>
            <a:spLocks noGrp="1"/>
          </p:cNvSpPr>
          <p:nvPr>
            <p:ph type="pic" idx="1"/>
          </p:nvPr>
        </p:nvSpPr>
        <p:spPr>
          <a:xfrm>
            <a:off x="470372" y="2174667"/>
            <a:ext cx="8203256" cy="3764077"/>
          </a:xfrm>
        </p:spPr>
        <p:txBody>
          <a:bodyPr/>
          <a:lstStyle>
            <a:lvl1pPr>
              <a:defRPr>
                <a:solidFill>
                  <a:schemeClr val="tx1"/>
                </a:solidFill>
              </a:defRPr>
            </a:lvl1pPr>
          </a:lstStyle>
          <a:p>
            <a:r>
              <a:rPr lang="nb-NO"/>
              <a:t>Klikk ikonet for å legge til et bilde</a:t>
            </a:r>
            <a:endParaRPr dirty="0"/>
          </a:p>
        </p:txBody>
      </p:sp>
      <p:sp>
        <p:nvSpPr>
          <p:cNvPr id="5" name="Date Placeholder 4"/>
          <p:cNvSpPr>
            <a:spLocks noGrp="1"/>
          </p:cNvSpPr>
          <p:nvPr>
            <p:ph type="dt" sz="half" idx="10"/>
          </p:nvPr>
        </p:nvSpPr>
        <p:spPr/>
        <p:txBody>
          <a:bodyPr/>
          <a:lstStyle/>
          <a:p>
            <a:fld id="{D7E071E8-1706-6CE8-C299-6224E8C0DE74}" type="datetimeFigureOut">
              <a:t>27.05.2019</a:t>
            </a:fld>
            <a:endParaRPr/>
          </a:p>
        </p:txBody>
      </p:sp>
      <p:sp>
        <p:nvSpPr>
          <p:cNvPr id="6" name="Footer Placeholder 5"/>
          <p:cNvSpPr>
            <a:spLocks noGrp="1"/>
          </p:cNvSpPr>
          <p:nvPr>
            <p:ph type="ftr" sz="quarter" idx="11"/>
          </p:nvPr>
        </p:nvSpPr>
        <p:spPr/>
        <p:txBody>
          <a:bodyPr/>
          <a:lstStyle/>
          <a:p>
            <a:endParaRPr/>
          </a:p>
        </p:txBody>
      </p:sp>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8318194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0372" y="2174667"/>
            <a:ext cx="8203256" cy="3774613"/>
          </a:xfrm>
        </p:spPr>
        <p:txBody>
          <a:bodyPr/>
          <a:lstStyle>
            <a:lvl1pPr marL="0" indent="0" algn="l">
              <a:buNone/>
              <a:defRPr>
                <a:solidFill>
                  <a:schemeClr val="tx1"/>
                </a:solidFill>
              </a:defRPr>
            </a:lvl1pPr>
            <a:lvl2pPr marL="511323" indent="0" algn="ctr">
              <a:buNone/>
              <a:defRPr>
                <a:solidFill>
                  <a:schemeClr val="tx1">
                    <a:tint val="75000"/>
                  </a:schemeClr>
                </a:solidFill>
              </a:defRPr>
            </a:lvl2pPr>
            <a:lvl3pPr marL="1022646" indent="0" algn="ctr">
              <a:buNone/>
              <a:defRPr>
                <a:solidFill>
                  <a:schemeClr val="tx1">
                    <a:tint val="75000"/>
                  </a:schemeClr>
                </a:solidFill>
              </a:defRPr>
            </a:lvl3pPr>
            <a:lvl4pPr marL="1533202" indent="0" algn="ctr">
              <a:buNone/>
              <a:defRPr>
                <a:solidFill>
                  <a:schemeClr val="tx1">
                    <a:tint val="75000"/>
                  </a:schemeClr>
                </a:solidFill>
              </a:defRPr>
            </a:lvl4pPr>
            <a:lvl5pPr marL="2045292" indent="0" algn="ctr">
              <a:buNone/>
              <a:defRPr>
                <a:solidFill>
                  <a:schemeClr val="tx1">
                    <a:tint val="75000"/>
                  </a:schemeClr>
                </a:solidFill>
              </a:defRPr>
            </a:lvl5pPr>
            <a:lvl6pPr marL="2556615" indent="0" algn="ctr">
              <a:buNone/>
              <a:defRPr>
                <a:solidFill>
                  <a:schemeClr val="tx1">
                    <a:tint val="75000"/>
                  </a:schemeClr>
                </a:solidFill>
              </a:defRPr>
            </a:lvl6pPr>
            <a:lvl7pPr marL="3071009" indent="0" algn="ctr">
              <a:buNone/>
              <a:defRPr>
                <a:solidFill>
                  <a:schemeClr val="tx1">
                    <a:tint val="75000"/>
                  </a:schemeClr>
                </a:solidFill>
              </a:defRPr>
            </a:lvl7pPr>
            <a:lvl8pPr marL="3575685" indent="0" algn="ctr">
              <a:buNone/>
              <a:defRPr>
                <a:solidFill>
                  <a:schemeClr val="tx1">
                    <a:tint val="75000"/>
                  </a:schemeClr>
                </a:solidFill>
              </a:defRPr>
            </a:lvl8pPr>
            <a:lvl9pPr marL="4090584"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CDDDB280-7C4D-5C7E-8BD5-BAD1AD51261A}" type="datetimeFigureOut">
              <a:rPr lang="nb-NO" smtClean="0"/>
              <a:pPr/>
              <a:t>27.05.2019</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2302747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372" y="2174667"/>
            <a:ext cx="8203257" cy="377461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11E63EC2-2586-6559-2AEA-CCB507999B55}" type="datetimeFigureOut">
              <a:rPr lang="nb-NO" smtClean="0"/>
              <a:pPr/>
              <a:t>27.05.2019</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199137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
        <p:nvSpPr>
          <p:cNvPr id="3" name="Vertical Title 2"/>
          <p:cNvSpPr>
            <a:spLocks noGrp="1"/>
          </p:cNvSpPr>
          <p:nvPr>
            <p:ph type="pic" idx="1"/>
          </p:nvPr>
        </p:nvSpPr>
        <p:spPr>
          <a:xfrm>
            <a:off x="470372" y="2174667"/>
            <a:ext cx="8203256" cy="3764077"/>
          </a:xfrm>
        </p:spPr>
        <p:txBody>
          <a:bodyPr/>
          <a:lstStyle>
            <a:lvl1pPr>
              <a:defRPr>
                <a:solidFill>
                  <a:srgbClr val="FFFFFF"/>
                </a:solidFill>
              </a:defRPr>
            </a:lvl1pPr>
          </a:lstStyle>
          <a:p>
            <a:r>
              <a:rPr lang="nb-NO"/>
              <a:t>Klikk ikonet for å legge til et bilde</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D7E071E8-1706-6CE8-C299-6224E8C0DE74}" type="datetimeFigureOut">
              <a:rPr lang="nb-NO" smtClean="0"/>
              <a:pPr/>
              <a:t>27.05.2019</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06064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Egendefinert oppsett">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70647F91-6D1D-487A-93DD-6AB167742E74}" type="datetimeFigureOut">
              <a:rPr lang="en-US" smtClean="0"/>
              <a:t>5/27/2019</a:t>
            </a:fld>
            <a:endParaRPr lang="en-US" dirty="0"/>
          </a:p>
        </p:txBody>
      </p:sp>
      <p:sp>
        <p:nvSpPr>
          <p:cNvPr id="4" name="Plassholder for bunntekst 3"/>
          <p:cNvSpPr>
            <a:spLocks noGrp="1"/>
          </p:cNvSpPr>
          <p:nvPr>
            <p:ph type="ftr" sz="quarter" idx="11"/>
          </p:nvPr>
        </p:nvSpPr>
        <p:spPr/>
        <p:txBody>
          <a:bodyPr/>
          <a:lstStyle/>
          <a:p>
            <a:endParaRPr lang="en-US"/>
          </a:p>
        </p:txBody>
      </p:sp>
      <p:sp>
        <p:nvSpPr>
          <p:cNvPr id="11" name="Plassholder for tekst 10"/>
          <p:cNvSpPr>
            <a:spLocks noGrp="1"/>
          </p:cNvSpPr>
          <p:nvPr>
            <p:ph type="body" sz="quarter" idx="13"/>
          </p:nvPr>
        </p:nvSpPr>
        <p:spPr>
          <a:xfrm>
            <a:off x="4860032" y="2276475"/>
            <a:ext cx="4033143" cy="38893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3" name="Plassholder for tekst 12"/>
          <p:cNvSpPr>
            <a:spLocks noGrp="1"/>
          </p:cNvSpPr>
          <p:nvPr>
            <p:ph type="body" sz="quarter" idx="14"/>
          </p:nvPr>
        </p:nvSpPr>
        <p:spPr>
          <a:xfrm>
            <a:off x="452438" y="2276475"/>
            <a:ext cx="4335462" cy="3889375"/>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9470442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0372" y="2174667"/>
            <a:ext cx="8203256" cy="3774613"/>
          </a:xfrm>
        </p:spPr>
        <p:txBody>
          <a:bodyPr/>
          <a:lstStyle>
            <a:lvl1pPr marL="0" indent="0" algn="l">
              <a:buNone/>
              <a:defRPr>
                <a:solidFill>
                  <a:schemeClr val="tx1"/>
                </a:solidFill>
              </a:defRPr>
            </a:lvl1pPr>
            <a:lvl2pPr marL="511323" indent="0" algn="ctr">
              <a:buNone/>
              <a:defRPr>
                <a:solidFill>
                  <a:schemeClr val="tx1">
                    <a:tint val="75000"/>
                  </a:schemeClr>
                </a:solidFill>
              </a:defRPr>
            </a:lvl2pPr>
            <a:lvl3pPr marL="1022646" indent="0" algn="ctr">
              <a:buNone/>
              <a:defRPr>
                <a:solidFill>
                  <a:schemeClr val="tx1">
                    <a:tint val="75000"/>
                  </a:schemeClr>
                </a:solidFill>
              </a:defRPr>
            </a:lvl3pPr>
            <a:lvl4pPr marL="1533202" indent="0" algn="ctr">
              <a:buNone/>
              <a:defRPr>
                <a:solidFill>
                  <a:schemeClr val="tx1">
                    <a:tint val="75000"/>
                  </a:schemeClr>
                </a:solidFill>
              </a:defRPr>
            </a:lvl4pPr>
            <a:lvl5pPr marL="2045292" indent="0" algn="ctr">
              <a:buNone/>
              <a:defRPr>
                <a:solidFill>
                  <a:schemeClr val="tx1">
                    <a:tint val="75000"/>
                  </a:schemeClr>
                </a:solidFill>
              </a:defRPr>
            </a:lvl5pPr>
            <a:lvl6pPr marL="2556615" indent="0" algn="ctr">
              <a:buNone/>
              <a:defRPr>
                <a:solidFill>
                  <a:schemeClr val="tx1">
                    <a:tint val="75000"/>
                  </a:schemeClr>
                </a:solidFill>
              </a:defRPr>
            </a:lvl6pPr>
            <a:lvl7pPr marL="3071009" indent="0" algn="ctr">
              <a:buNone/>
              <a:defRPr>
                <a:solidFill>
                  <a:schemeClr val="tx1">
                    <a:tint val="75000"/>
                  </a:schemeClr>
                </a:solidFill>
              </a:defRPr>
            </a:lvl7pPr>
            <a:lvl8pPr marL="3575685" indent="0" algn="ctr">
              <a:buNone/>
              <a:defRPr>
                <a:solidFill>
                  <a:schemeClr val="tx1">
                    <a:tint val="75000"/>
                  </a:schemeClr>
                </a:solidFill>
              </a:defRPr>
            </a:lvl8pPr>
            <a:lvl9pPr marL="4090584"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p>
            <a:fld id="{CDDDB280-7C4D-5C7E-8BD5-BAD1AD51261A}" type="datetimeFigureOut">
              <a:t>27.05.2019</a:t>
            </a:fld>
            <a:endParaRPr/>
          </a:p>
        </p:txBody>
      </p:sp>
      <p:sp>
        <p:nvSpPr>
          <p:cNvPr id="5" name="Footer Placeholder 4"/>
          <p:cNvSpPr>
            <a:spLocks noGrp="1"/>
          </p:cNvSpPr>
          <p:nvPr>
            <p:ph type="ftr" sz="quarter" idx="11"/>
          </p:nvPr>
        </p:nvSpPr>
        <p:spPr/>
        <p:txBody>
          <a:bodyPr/>
          <a:lstStyle/>
          <a:p>
            <a:endParaRPr dirty="0"/>
          </a:p>
        </p:txBody>
      </p:sp>
      <p:sp>
        <p:nvSpPr>
          <p:cNvPr id="6" name="Tittel 5"/>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5672228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0372" y="2174667"/>
            <a:ext cx="8203256" cy="3774613"/>
          </a:xfrm>
        </p:spPr>
        <p:txBody>
          <a:bodyPr/>
          <a:lstStyle>
            <a:lvl1pPr marL="0" indent="0" algn="l">
              <a:buNone/>
              <a:defRPr>
                <a:solidFill>
                  <a:schemeClr val="tx1"/>
                </a:solidFill>
              </a:defRPr>
            </a:lvl1pPr>
            <a:lvl2pPr marL="511323" indent="0" algn="ctr">
              <a:buNone/>
              <a:defRPr>
                <a:solidFill>
                  <a:schemeClr val="tx1">
                    <a:tint val="75000"/>
                  </a:schemeClr>
                </a:solidFill>
              </a:defRPr>
            </a:lvl2pPr>
            <a:lvl3pPr marL="1022646" indent="0" algn="ctr">
              <a:buNone/>
              <a:defRPr>
                <a:solidFill>
                  <a:schemeClr val="tx1">
                    <a:tint val="75000"/>
                  </a:schemeClr>
                </a:solidFill>
              </a:defRPr>
            </a:lvl3pPr>
            <a:lvl4pPr marL="1533202" indent="0" algn="ctr">
              <a:buNone/>
              <a:defRPr>
                <a:solidFill>
                  <a:schemeClr val="tx1">
                    <a:tint val="75000"/>
                  </a:schemeClr>
                </a:solidFill>
              </a:defRPr>
            </a:lvl4pPr>
            <a:lvl5pPr marL="2045292" indent="0" algn="ctr">
              <a:buNone/>
              <a:defRPr>
                <a:solidFill>
                  <a:schemeClr val="tx1">
                    <a:tint val="75000"/>
                  </a:schemeClr>
                </a:solidFill>
              </a:defRPr>
            </a:lvl5pPr>
            <a:lvl6pPr marL="2556615" indent="0" algn="ctr">
              <a:buNone/>
              <a:defRPr>
                <a:solidFill>
                  <a:schemeClr val="tx1">
                    <a:tint val="75000"/>
                  </a:schemeClr>
                </a:solidFill>
              </a:defRPr>
            </a:lvl6pPr>
            <a:lvl7pPr marL="3071009" indent="0" algn="ctr">
              <a:buNone/>
              <a:defRPr>
                <a:solidFill>
                  <a:schemeClr val="tx1">
                    <a:tint val="75000"/>
                  </a:schemeClr>
                </a:solidFill>
              </a:defRPr>
            </a:lvl7pPr>
            <a:lvl8pPr marL="3575685" indent="0" algn="ctr">
              <a:buNone/>
              <a:defRPr>
                <a:solidFill>
                  <a:schemeClr val="tx1">
                    <a:tint val="75000"/>
                  </a:schemeClr>
                </a:solidFill>
              </a:defRPr>
            </a:lvl8pPr>
            <a:lvl9pPr marL="4090584"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CDDDB280-7C4D-5C7E-8BD5-BAD1AD51261A}" type="datetimeFigureOut">
              <a:rPr lang="nb-NO" smtClean="0"/>
              <a:pPr/>
              <a:t>27.05.2019</a:t>
            </a:fld>
            <a:endParaRPr lang="nb-NO"/>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a:p>
        </p:txBody>
      </p:sp>
      <p:sp>
        <p:nvSpPr>
          <p:cNvPr id="6" name="Tittel 5"/>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9471634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Egendefinert oppsett">
    <p:spTree>
      <p:nvGrpSpPr>
        <p:cNvPr id="1" name=""/>
        <p:cNvGrpSpPr/>
        <p:nvPr/>
      </p:nvGrpSpPr>
      <p:grpSpPr>
        <a:xfrm>
          <a:off x="0" y="0"/>
          <a:ext cx="0" cy="0"/>
          <a:chOff x="0" y="0"/>
          <a:chExt cx="0" cy="0"/>
        </a:xfrm>
      </p:grpSpPr>
      <p:sp>
        <p:nvSpPr>
          <p:cNvPr id="9" name="Rektangel 8"/>
          <p:cNvSpPr/>
          <p:nvPr userDrawn="1"/>
        </p:nvSpPr>
        <p:spPr>
          <a:xfrm>
            <a:off x="1684" y="3478936"/>
            <a:ext cx="9145758" cy="3379064"/>
          </a:xfrm>
          <a:prstGeom prst="rect">
            <a:avLst/>
          </a:prstGeom>
          <a:solidFill>
            <a:srgbClr val="A6452E"/>
          </a:solidFill>
          <a:ln>
            <a:noFill/>
          </a:ln>
        </p:spPr>
        <p:style>
          <a:lnRef idx="1">
            <a:schemeClr val="accent1"/>
          </a:lnRef>
          <a:fillRef idx="3">
            <a:schemeClr val="accent1"/>
          </a:fillRef>
          <a:effectRef idx="2">
            <a:schemeClr val="accent1"/>
          </a:effectRef>
          <a:fontRef idx="minor">
            <a:schemeClr val="lt1"/>
          </a:fontRef>
        </p:style>
        <p:txBody>
          <a:bodyPr lIns="37417" tIns="18709" rIns="37417" bIns="18709" rtlCol="0" anchor="ctr"/>
          <a:lstStyle/>
          <a:p>
            <a:pPr algn="ctr"/>
            <a:endParaRPr lang="nb-NO"/>
          </a:p>
        </p:txBody>
      </p:sp>
      <p:sp>
        <p:nvSpPr>
          <p:cNvPr id="10" name="TextBox 3"/>
          <p:cNvSpPr txBox="1"/>
          <p:nvPr userDrawn="1"/>
        </p:nvSpPr>
        <p:spPr>
          <a:xfrm>
            <a:off x="0" y="1027959"/>
            <a:ext cx="9146500" cy="5830040"/>
          </a:xfrm>
          <a:prstGeom prst="rect">
            <a:avLst/>
          </a:prstGeom>
          <a:noFill/>
          <a:ln>
            <a:noFill/>
          </a:ln>
        </p:spPr>
        <p:txBody>
          <a:bodyPr wrap="square" lIns="0" tIns="0" rIns="0" bIns="0" anchor="ctr"/>
          <a:lstStyle/>
          <a:p>
            <a:pPr algn="ctr">
              <a:lnSpc>
                <a:spcPts val="1558"/>
              </a:lnSpc>
              <a:spcAft>
                <a:spcPts val="458"/>
              </a:spcAft>
              <a:tabLst>
                <a:tab pos="104767" algn="l"/>
              </a:tabLst>
              <a:defRPr lang="en-US"/>
            </a:pPr>
            <a:r>
              <a:rPr sz="2700" b="1" dirty="0">
                <a:solidFill>
                  <a:srgbClr val="FFFFFF"/>
                </a:solidFill>
                <a:latin typeface="Calibri" charset="77"/>
                <a:ea typeface="Calibri" charset="77"/>
                <a:cs typeface="Calibri" charset="77"/>
              </a:rPr>
              <a:t>www.norsok.no</a:t>
            </a:r>
          </a:p>
        </p:txBody>
      </p:sp>
      <p:sp>
        <p:nvSpPr>
          <p:cNvPr id="4" name="Plassholder for dato 3"/>
          <p:cNvSpPr>
            <a:spLocks noGrp="1"/>
          </p:cNvSpPr>
          <p:nvPr>
            <p:ph type="dt" sz="half" idx="10"/>
          </p:nvPr>
        </p:nvSpPr>
        <p:spPr/>
        <p:txBody>
          <a:bodyPr/>
          <a:lstStyle/>
          <a:p>
            <a:fld id="{70647F91-6D1D-487A-93DD-6AB167742E74}" type="datetimeFigureOut">
              <a:rPr lang="en-US" smtClean="0"/>
              <a:t>5/27/2019</a:t>
            </a:fld>
            <a:endParaRPr lang="en-US" dirty="0"/>
          </a:p>
        </p:txBody>
      </p:sp>
      <p:sp>
        <p:nvSpPr>
          <p:cNvPr id="5" name="Plassholder for bunntekst 4"/>
          <p:cNvSpPr>
            <a:spLocks noGrp="1"/>
          </p:cNvSpPr>
          <p:nvPr>
            <p:ph type="ftr" sz="quarter" idx="11"/>
          </p:nvPr>
        </p:nvSpPr>
        <p:spPr/>
        <p:txBody>
          <a:bodyPr/>
          <a:lstStyle/>
          <a:p>
            <a:endParaRPr lang="en-US"/>
          </a:p>
        </p:txBody>
      </p:sp>
      <p:pic>
        <p:nvPicPr>
          <p:cNvPr id="7" name="Bilde 6"/>
          <p:cNvPicPr>
            <a:picLocks noChangeAspect="1"/>
          </p:cNvPicPr>
          <p:nvPr userDrawn="1"/>
        </p:nvPicPr>
        <p:blipFill>
          <a:blip r:embed="rId2"/>
          <a:stretch>
            <a:fillRect/>
          </a:stretch>
        </p:blipFill>
        <p:spPr>
          <a:xfrm>
            <a:off x="0" y="0"/>
            <a:ext cx="9144000" cy="3429000"/>
          </a:xfrm>
          <a:prstGeom prst="rect">
            <a:avLst/>
          </a:prstGeom>
        </p:spPr>
      </p:pic>
    </p:spTree>
    <p:extLst>
      <p:ext uri="{BB962C8B-B14F-4D97-AF65-F5344CB8AC3E}">
        <p14:creationId xmlns:p14="http://schemas.microsoft.com/office/powerpoint/2010/main" val="819791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13" name="Rektangel 12"/>
          <p:cNvSpPr/>
          <p:nvPr userDrawn="1"/>
        </p:nvSpPr>
        <p:spPr>
          <a:xfrm>
            <a:off x="1684" y="3478936"/>
            <a:ext cx="9145758" cy="3379064"/>
          </a:xfrm>
          <a:prstGeom prst="rect">
            <a:avLst/>
          </a:prstGeom>
          <a:solidFill>
            <a:srgbClr val="A6452E"/>
          </a:solidFill>
          <a:ln>
            <a:noFill/>
          </a:ln>
        </p:spPr>
        <p:style>
          <a:lnRef idx="1">
            <a:schemeClr val="accent1"/>
          </a:lnRef>
          <a:fillRef idx="3">
            <a:schemeClr val="accent1"/>
          </a:fillRef>
          <a:effectRef idx="2">
            <a:schemeClr val="accent1"/>
          </a:effectRef>
          <a:fontRef idx="minor">
            <a:schemeClr val="lt1"/>
          </a:fontRef>
        </p:style>
        <p:txBody>
          <a:bodyPr lIns="37417" tIns="18709" rIns="37417" bIns="18709" rtlCol="0" anchor="ctr"/>
          <a:lstStyle/>
          <a:p>
            <a:pPr algn="ctr"/>
            <a:endParaRPr lang="nb-NO"/>
          </a:p>
        </p:txBody>
      </p:sp>
      <p:pic>
        <p:nvPicPr>
          <p:cNvPr id="9" name="Bilde 8"/>
          <p:cNvPicPr>
            <a:picLocks noChangeAspect="1"/>
          </p:cNvPicPr>
          <p:nvPr userDrawn="1"/>
        </p:nvPicPr>
        <p:blipFill>
          <a:blip r:embed="rId2"/>
          <a:stretch>
            <a:fillRect/>
          </a:stretch>
        </p:blipFill>
        <p:spPr>
          <a:xfrm>
            <a:off x="0" y="0"/>
            <a:ext cx="9144000" cy="3429000"/>
          </a:xfrm>
          <a:prstGeom prst="rect">
            <a:avLst/>
          </a:prstGeom>
        </p:spPr>
      </p:pic>
      <p:sp>
        <p:nvSpPr>
          <p:cNvPr id="3" name="Subtitle 2"/>
          <p:cNvSpPr>
            <a:spLocks noGrp="1"/>
          </p:cNvSpPr>
          <p:nvPr>
            <p:ph type="subTitle" idx="1" hasCustomPrompt="1"/>
          </p:nvPr>
        </p:nvSpPr>
        <p:spPr>
          <a:xfrm>
            <a:off x="427706" y="5661248"/>
            <a:ext cx="8203256" cy="409989"/>
          </a:xfrm>
        </p:spPr>
        <p:txBody>
          <a:bodyPr>
            <a:normAutofit/>
          </a:bodyPr>
          <a:lstStyle>
            <a:lvl1pPr marL="0" indent="0" algn="ctr">
              <a:buNone/>
              <a:defRPr sz="1800">
                <a:solidFill>
                  <a:schemeClr val="bg1"/>
                </a:solidFill>
              </a:defRPr>
            </a:lvl1pPr>
            <a:lvl2pPr marL="511323" indent="0" algn="ctr">
              <a:buNone/>
              <a:defRPr>
                <a:solidFill>
                  <a:schemeClr val="tx1">
                    <a:tint val="75000"/>
                  </a:schemeClr>
                </a:solidFill>
              </a:defRPr>
            </a:lvl2pPr>
            <a:lvl3pPr marL="1022646" indent="0" algn="ctr">
              <a:buNone/>
              <a:defRPr>
                <a:solidFill>
                  <a:schemeClr val="tx1">
                    <a:tint val="75000"/>
                  </a:schemeClr>
                </a:solidFill>
              </a:defRPr>
            </a:lvl3pPr>
            <a:lvl4pPr marL="1533202" indent="0" algn="ctr">
              <a:buNone/>
              <a:defRPr>
                <a:solidFill>
                  <a:schemeClr val="tx1">
                    <a:tint val="75000"/>
                  </a:schemeClr>
                </a:solidFill>
              </a:defRPr>
            </a:lvl4pPr>
            <a:lvl5pPr marL="2045292" indent="0" algn="ctr">
              <a:buNone/>
              <a:defRPr>
                <a:solidFill>
                  <a:schemeClr val="tx1">
                    <a:tint val="75000"/>
                  </a:schemeClr>
                </a:solidFill>
              </a:defRPr>
            </a:lvl5pPr>
            <a:lvl6pPr marL="2556615" indent="0" algn="ctr">
              <a:buNone/>
              <a:defRPr>
                <a:solidFill>
                  <a:schemeClr val="tx1">
                    <a:tint val="75000"/>
                  </a:schemeClr>
                </a:solidFill>
              </a:defRPr>
            </a:lvl6pPr>
            <a:lvl7pPr marL="3071009" indent="0" algn="ctr">
              <a:buNone/>
              <a:defRPr>
                <a:solidFill>
                  <a:schemeClr val="tx1">
                    <a:tint val="75000"/>
                  </a:schemeClr>
                </a:solidFill>
              </a:defRPr>
            </a:lvl7pPr>
            <a:lvl8pPr marL="3575685" indent="0" algn="ctr">
              <a:buNone/>
              <a:defRPr>
                <a:solidFill>
                  <a:schemeClr val="tx1">
                    <a:tint val="75000"/>
                  </a:schemeClr>
                </a:solidFill>
              </a:defRPr>
            </a:lvl8pPr>
            <a:lvl9pPr marL="4090584" indent="0" algn="ctr">
              <a:buNone/>
              <a:defRPr>
                <a:solidFill>
                  <a:schemeClr val="tx1">
                    <a:tint val="75000"/>
                  </a:schemeClr>
                </a:solidFill>
              </a:defRPr>
            </a:lvl9pPr>
          </a:lstStyle>
          <a:p>
            <a:r>
              <a:rPr lang="nb-NO" dirty="0"/>
              <a:t>Dato - foredragsholder</a:t>
            </a:r>
            <a:endParaRPr dirty="0"/>
          </a:p>
        </p:txBody>
      </p:sp>
      <p:sp>
        <p:nvSpPr>
          <p:cNvPr id="4" name="Date Placeholder 3"/>
          <p:cNvSpPr>
            <a:spLocks noGrp="1"/>
          </p:cNvSpPr>
          <p:nvPr>
            <p:ph type="dt" sz="half" idx="10"/>
          </p:nvPr>
        </p:nvSpPr>
        <p:spPr/>
        <p:txBody>
          <a:bodyPr/>
          <a:lstStyle/>
          <a:p>
            <a:fld id="{CDDDB280-7C4D-5C7E-8BD5-BAD1AD51261A}" type="datetimeFigureOut">
              <a:t>27.05.2019</a:t>
            </a:fld>
            <a:endParaRPr/>
          </a:p>
        </p:txBody>
      </p:sp>
      <p:sp>
        <p:nvSpPr>
          <p:cNvPr id="5" name="Footer Placeholder 4"/>
          <p:cNvSpPr>
            <a:spLocks noGrp="1"/>
          </p:cNvSpPr>
          <p:nvPr>
            <p:ph type="ftr" sz="quarter" idx="11"/>
          </p:nvPr>
        </p:nvSpPr>
        <p:spPr/>
        <p:txBody>
          <a:bodyPr/>
          <a:lstStyle/>
          <a:p>
            <a:endParaRPr/>
          </a:p>
        </p:txBody>
      </p:sp>
      <p:pic>
        <p:nvPicPr>
          <p:cNvPr id="12" name="Bilde 11"/>
          <p:cNvPicPr>
            <a:picLocks noChangeAspect="1"/>
          </p:cNvPicPr>
          <p:nvPr userDrawn="1"/>
        </p:nvPicPr>
        <p:blipFill>
          <a:blip r:embed="rId3"/>
          <a:stretch>
            <a:fillRect/>
          </a:stretch>
        </p:blipFill>
        <p:spPr>
          <a:xfrm>
            <a:off x="2570937" y="2515037"/>
            <a:ext cx="4002126" cy="1845853"/>
          </a:xfrm>
          <a:prstGeom prst="rect">
            <a:avLst/>
          </a:prstGeom>
        </p:spPr>
      </p:pic>
      <p:sp>
        <p:nvSpPr>
          <p:cNvPr id="6" name="Tittel 5"/>
          <p:cNvSpPr>
            <a:spLocks noGrp="1"/>
          </p:cNvSpPr>
          <p:nvPr>
            <p:ph type="title"/>
          </p:nvPr>
        </p:nvSpPr>
        <p:spPr>
          <a:xfrm>
            <a:off x="414534" y="4475035"/>
            <a:ext cx="8229600" cy="1028201"/>
          </a:xfrm>
        </p:spPr>
        <p:txBody>
          <a:bodyPr/>
          <a:lstStyle>
            <a:lvl1pPr>
              <a:defRPr>
                <a:solidFill>
                  <a:schemeClr val="bg1"/>
                </a:solidFill>
              </a:defRPr>
            </a:lvl1pPr>
          </a:lstStyle>
          <a:p>
            <a:r>
              <a:rPr lang="nb-NO"/>
              <a:t>Klikk for å redigere tittelstil</a:t>
            </a:r>
            <a:endParaRPr lang="nb-NO"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Rektangel 8"/>
          <p:cNvSpPr/>
          <p:nvPr userDrawn="1"/>
        </p:nvSpPr>
        <p:spPr>
          <a:xfrm>
            <a:off x="0" y="0"/>
            <a:ext cx="9145758" cy="6858000"/>
          </a:xfrm>
          <a:prstGeom prst="rect">
            <a:avLst/>
          </a:prstGeom>
          <a:solidFill>
            <a:srgbClr val="7EB841"/>
          </a:solidFill>
        </p:spPr>
        <p:style>
          <a:lnRef idx="1">
            <a:schemeClr val="accent1"/>
          </a:lnRef>
          <a:fillRef idx="3">
            <a:schemeClr val="accent1"/>
          </a:fillRef>
          <a:effectRef idx="2">
            <a:schemeClr val="accent1"/>
          </a:effectRef>
          <a:fontRef idx="minor">
            <a:schemeClr val="lt1"/>
          </a:fontRef>
        </p:style>
        <p:txBody>
          <a:bodyPr lIns="41907" tIns="20953" rIns="41907" bIns="20953" rtlCol="0" anchor="ctr"/>
          <a:lstStyle/>
          <a:p>
            <a:pPr algn="ctr"/>
            <a:endParaRPr lang="nb-NO"/>
          </a:p>
        </p:txBody>
      </p:sp>
      <p:sp>
        <p:nvSpPr>
          <p:cNvPr id="3" name="Content Placeholder 2"/>
          <p:cNvSpPr>
            <a:spLocks noGrp="1"/>
          </p:cNvSpPr>
          <p:nvPr>
            <p:ph idx="1"/>
          </p:nvPr>
        </p:nvSpPr>
        <p:spPr>
          <a:xfrm>
            <a:off x="470372" y="2174667"/>
            <a:ext cx="8203257" cy="3774613"/>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Date Placeholder 3"/>
          <p:cNvSpPr>
            <a:spLocks noGrp="1"/>
          </p:cNvSpPr>
          <p:nvPr>
            <p:ph type="dt" sz="half" idx="10"/>
          </p:nvPr>
        </p:nvSpPr>
        <p:spPr/>
        <p:txBody>
          <a:bodyPr/>
          <a:lstStyle>
            <a:lvl1pPr>
              <a:defRPr>
                <a:solidFill>
                  <a:srgbClr val="FFFFFF"/>
                </a:solidFill>
              </a:defRPr>
            </a:lvl1pPr>
          </a:lstStyle>
          <a:p>
            <a:fld id="{11E63EC2-2586-6559-2AEA-CCB507999B55}" type="datetimeFigureOut">
              <a:rPr lang="nb-NO" smtClean="0"/>
              <a:pPr/>
              <a:t>27.05.2019</a:t>
            </a:fld>
            <a:endParaRPr lang="nb-NO" dirty="0"/>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nb-NO" dirty="0"/>
          </a:p>
        </p:txBody>
      </p:sp>
      <p:sp>
        <p:nvSpPr>
          <p:cNvPr id="6" name="Title 1"/>
          <p:cNvSpPr>
            <a:spLocks noGrp="1"/>
          </p:cNvSpPr>
          <p:nvPr>
            <p:ph type="ctrTitle"/>
          </p:nvPr>
        </p:nvSpPr>
        <p:spPr>
          <a:xfrm>
            <a:off x="470372" y="685147"/>
            <a:ext cx="8203256" cy="1467356"/>
          </a:xfrm>
        </p:spPr>
        <p:txBody>
          <a:bodyPr/>
          <a:lstStyle>
            <a:lvl1pPr>
              <a:defRPr>
                <a:solidFill>
                  <a:srgbClr val="FFFFFF"/>
                </a:solidFill>
              </a:defRPr>
            </a:lvl1pPr>
          </a:lstStyle>
          <a:p>
            <a:r>
              <a:rPr lang="nb-NO"/>
              <a:t>Klikk for å redigere tittelstil</a:t>
            </a:r>
            <a:endParaRPr dirty="0"/>
          </a:p>
        </p:txBody>
      </p:sp>
      <p:pic>
        <p:nvPicPr>
          <p:cNvPr id="10" name="Bilde 9"/>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53620" y="6309320"/>
            <a:ext cx="7098700" cy="72590"/>
          </a:xfrm>
          <a:prstGeom prst="rect">
            <a:avLst/>
          </a:prstGeom>
        </p:spPr>
      </p:pic>
      <p:pic>
        <p:nvPicPr>
          <p:cNvPr id="11" name="Bild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640844" y="6093296"/>
            <a:ext cx="1155360" cy="419983"/>
          </a:xfrm>
          <a:prstGeom prst="rect">
            <a:avLst/>
          </a:prstGeom>
        </p:spPr>
      </p:pic>
    </p:spTree>
    <p:extLst>
      <p:ext uri="{BB962C8B-B14F-4D97-AF65-F5344CB8AC3E}">
        <p14:creationId xmlns:p14="http://schemas.microsoft.com/office/powerpoint/2010/main" val="375801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b-NO"/>
          </a:p>
        </p:txBody>
      </p:sp>
      <p:sp>
        <p:nvSpPr>
          <p:cNvPr id="3" name="Rectangle 5"/>
          <p:cNvSpPr>
            <a:spLocks noGrp="1" noChangeArrowheads="1"/>
          </p:cNvSpPr>
          <p:nvPr>
            <p:ph type="ftr" sz="quarter" idx="11"/>
          </p:nvPr>
        </p:nvSpPr>
        <p:spPr>
          <a:ln/>
        </p:spPr>
        <p:txBody>
          <a:bodyPr/>
          <a:lstStyle>
            <a:lvl1pPr>
              <a:defRPr/>
            </a:lvl1pPr>
          </a:lstStyle>
          <a:p>
            <a:pPr>
              <a:defRPr/>
            </a:pPr>
            <a:endParaRPr lang="nb-NO"/>
          </a:p>
        </p:txBody>
      </p:sp>
      <p:sp>
        <p:nvSpPr>
          <p:cNvPr id="4" name="Rectangle 6"/>
          <p:cNvSpPr>
            <a:spLocks noGrp="1" noChangeArrowheads="1"/>
          </p:cNvSpPr>
          <p:nvPr>
            <p:ph type="sldNum" sz="quarter" idx="12"/>
          </p:nvPr>
        </p:nvSpPr>
        <p:spPr>
          <a:ln/>
        </p:spPr>
        <p:txBody>
          <a:bodyPr/>
          <a:lstStyle>
            <a:lvl1pPr>
              <a:defRPr/>
            </a:lvl1pPr>
          </a:lstStyle>
          <a:p>
            <a:pPr>
              <a:defRPr/>
            </a:pPr>
            <a:fld id="{02202C4E-7AF2-4472-A9A0-78E5D8654323}" type="slidenum">
              <a:rPr lang="nb-NO"/>
              <a:pPr>
                <a:defRPr/>
              </a:pPr>
              <a:t>‹#›</a:t>
            </a:fld>
            <a:endParaRPr lang="nb-NO"/>
          </a:p>
        </p:txBody>
      </p:sp>
    </p:spTree>
    <p:extLst>
      <p:ext uri="{BB962C8B-B14F-4D97-AF65-F5344CB8AC3E}">
        <p14:creationId xmlns:p14="http://schemas.microsoft.com/office/powerpoint/2010/main" val="37255648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372" y="2174667"/>
            <a:ext cx="8203257" cy="3928953"/>
          </a:xfrm>
        </p:spPr>
        <p:txBody>
          <a:bodyPr/>
          <a:lstStyle/>
          <a:p>
            <a:pPr lvl="0"/>
            <a:r>
              <a:rPr dirty="0"/>
              <a:t>Click to edit Master text style</a:t>
            </a:r>
          </a:p>
          <a:p>
            <a:pPr lvl="1"/>
            <a:r>
              <a:rPr dirty="0"/>
              <a:t>Second Level</a:t>
            </a:r>
          </a:p>
          <a:p>
            <a:pPr lvl="2"/>
            <a:r>
              <a:rPr dirty="0"/>
              <a:t>Third Level</a:t>
            </a:r>
          </a:p>
          <a:p>
            <a:pPr lvl="3"/>
            <a:r>
              <a:rPr dirty="0"/>
              <a:t>Fourth Level</a:t>
            </a:r>
          </a:p>
          <a:p>
            <a:pPr lvl="4"/>
            <a:r>
              <a:rPr dirty="0"/>
              <a:t>Fifth Level</a:t>
            </a:r>
          </a:p>
        </p:txBody>
      </p:sp>
      <p:sp>
        <p:nvSpPr>
          <p:cNvPr id="4" name="Date Placeholder 3"/>
          <p:cNvSpPr>
            <a:spLocks noGrp="1"/>
          </p:cNvSpPr>
          <p:nvPr>
            <p:ph type="dt" sz="half" idx="10"/>
          </p:nvPr>
        </p:nvSpPr>
        <p:spPr/>
        <p:txBody>
          <a:bodyPr/>
          <a:lstStyle/>
          <a:p>
            <a:fld id="{11E63EC2-2586-6559-2AEA-CCB507999B55}" type="datetimeFigureOut">
              <a:t>27.05.2019</a:t>
            </a:fld>
            <a:endParaRPr/>
          </a:p>
        </p:txBody>
      </p:sp>
      <p:sp>
        <p:nvSpPr>
          <p:cNvPr id="5" name="Footer Placeholder 4"/>
          <p:cNvSpPr>
            <a:spLocks noGrp="1"/>
          </p:cNvSpPr>
          <p:nvPr>
            <p:ph type="ftr" sz="quarter" idx="11"/>
          </p:nvPr>
        </p:nvSpPr>
        <p:spPr/>
        <p:txBody>
          <a:bodyPr/>
          <a:lstStyle/>
          <a:p>
            <a:endParaRPr/>
          </a:p>
        </p:txBody>
      </p:sp>
      <p:sp>
        <p:nvSpPr>
          <p:cNvPr id="6" name="Title 1"/>
          <p:cNvSpPr>
            <a:spLocks noGrp="1"/>
          </p:cNvSpPr>
          <p:nvPr>
            <p:ph type="ctrTitle"/>
          </p:nvPr>
        </p:nvSpPr>
        <p:spPr>
          <a:xfrm>
            <a:off x="470372" y="685147"/>
            <a:ext cx="8203256" cy="1467356"/>
          </a:xfrm>
        </p:spPr>
        <p:txBody>
          <a:bodyPr/>
          <a:lstStyle/>
          <a:p>
            <a:r>
              <a:rPr dirty="0"/>
              <a:t>Click to edit Master title style</a:t>
            </a:r>
          </a:p>
        </p:txBody>
      </p:sp>
      <p:pic>
        <p:nvPicPr>
          <p:cNvPr id="7" name="Bilde 6"/>
          <p:cNvPicPr>
            <a:picLocks noChangeAspect="1"/>
          </p:cNvPicPr>
          <p:nvPr userDrawn="1"/>
        </p:nvPicPr>
        <p:blipFill>
          <a:blip r:embed="rId2"/>
          <a:stretch>
            <a:fillRect/>
          </a:stretch>
        </p:blipFill>
        <p:spPr>
          <a:xfrm>
            <a:off x="453620" y="6329645"/>
            <a:ext cx="7098700" cy="96786"/>
          </a:xfrm>
          <a:prstGeom prst="rect">
            <a:avLst/>
          </a:prstGeom>
        </p:spPr>
      </p:pic>
      <p:pic>
        <p:nvPicPr>
          <p:cNvPr id="8" name="Bilde 7"/>
          <p:cNvPicPr>
            <a:picLocks noChangeAspect="1"/>
          </p:cNvPicPr>
          <p:nvPr userDrawn="1"/>
        </p:nvPicPr>
        <p:blipFill>
          <a:blip r:embed="rId3"/>
          <a:stretch>
            <a:fillRect/>
          </a:stretch>
        </p:blipFill>
        <p:spPr>
          <a:xfrm>
            <a:off x="7640844" y="6044052"/>
            <a:ext cx="1030456" cy="559978"/>
          </a:xfrm>
          <a:prstGeom prst="rect">
            <a:avLst/>
          </a:prstGeom>
        </p:spPr>
      </p:pic>
    </p:spTree>
    <p:extLst>
      <p:ext uri="{BB962C8B-B14F-4D97-AF65-F5344CB8AC3E}">
        <p14:creationId xmlns:p14="http://schemas.microsoft.com/office/powerpoint/2010/main" val="35804557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70372" y="685147"/>
            <a:ext cx="8203256" cy="1467356"/>
          </a:xfrm>
        </p:spPr>
        <p:txBody>
          <a:bodyPr/>
          <a:lstStyle/>
          <a:p>
            <a:r>
              <a:rPr dirty="0"/>
              <a:t>Click to edit Master title style</a:t>
            </a:r>
          </a:p>
        </p:txBody>
      </p:sp>
      <p:sp>
        <p:nvSpPr>
          <p:cNvPr id="3" name="Subtitle 2"/>
          <p:cNvSpPr>
            <a:spLocks noGrp="1"/>
          </p:cNvSpPr>
          <p:nvPr>
            <p:ph type="subTitle" idx="1"/>
          </p:nvPr>
        </p:nvSpPr>
        <p:spPr>
          <a:xfrm>
            <a:off x="470372" y="2174667"/>
            <a:ext cx="8203256" cy="3723801"/>
          </a:xfrm>
        </p:spPr>
        <p:txBody>
          <a:bodyPr/>
          <a:lstStyle>
            <a:lvl1pPr marL="0" indent="0" algn="l">
              <a:buNone/>
              <a:defRPr>
                <a:solidFill>
                  <a:schemeClr val="tx1"/>
                </a:solidFill>
              </a:defRPr>
            </a:lvl1pPr>
            <a:lvl2pPr marL="457212" indent="0" algn="ctr">
              <a:buNone/>
              <a:defRPr>
                <a:solidFill>
                  <a:schemeClr val="tx1">
                    <a:tint val="75000"/>
                  </a:schemeClr>
                </a:solidFill>
              </a:defRPr>
            </a:lvl2pPr>
            <a:lvl3pPr marL="914424" indent="0" algn="ctr">
              <a:buNone/>
              <a:defRPr>
                <a:solidFill>
                  <a:schemeClr val="tx1">
                    <a:tint val="75000"/>
                  </a:schemeClr>
                </a:solidFill>
              </a:defRPr>
            </a:lvl3pPr>
            <a:lvl4pPr marL="1370950" indent="0" algn="ctr">
              <a:buNone/>
              <a:defRPr>
                <a:solidFill>
                  <a:schemeClr val="tx1">
                    <a:tint val="75000"/>
                  </a:schemeClr>
                </a:solidFill>
              </a:defRPr>
            </a:lvl4pPr>
            <a:lvl5pPr marL="1828847" indent="0" algn="ctr">
              <a:buNone/>
              <a:defRPr>
                <a:solidFill>
                  <a:schemeClr val="tx1">
                    <a:tint val="75000"/>
                  </a:schemeClr>
                </a:solidFill>
              </a:defRPr>
            </a:lvl5pPr>
            <a:lvl6pPr marL="2286059" indent="0" algn="ctr">
              <a:buNone/>
              <a:defRPr>
                <a:solidFill>
                  <a:schemeClr val="tx1">
                    <a:tint val="75000"/>
                  </a:schemeClr>
                </a:solidFill>
              </a:defRPr>
            </a:lvl6pPr>
            <a:lvl7pPr marL="2746017" indent="0" algn="ctr">
              <a:buNone/>
              <a:defRPr>
                <a:solidFill>
                  <a:schemeClr val="tx1">
                    <a:tint val="75000"/>
                  </a:schemeClr>
                </a:solidFill>
              </a:defRPr>
            </a:lvl7pPr>
            <a:lvl8pPr marL="3197285" indent="0" algn="ctr">
              <a:buNone/>
              <a:defRPr>
                <a:solidFill>
                  <a:schemeClr val="tx1">
                    <a:tint val="75000"/>
                  </a:schemeClr>
                </a:solidFill>
              </a:defRPr>
            </a:lvl8pPr>
            <a:lvl9pPr marL="3657694" indent="0" algn="ctr">
              <a:buNone/>
              <a:defRPr>
                <a:solidFill>
                  <a:schemeClr val="tx1">
                    <a:tint val="75000"/>
                  </a:schemeClr>
                </a:solidFill>
              </a:defRPr>
            </a:lvl9pPr>
          </a:lstStyle>
          <a:p>
            <a:r>
              <a:rPr dirty="0"/>
              <a:t>Click to edit Master subtitle style</a:t>
            </a:r>
          </a:p>
        </p:txBody>
      </p:sp>
      <p:sp>
        <p:nvSpPr>
          <p:cNvPr id="4" name="Date Placeholder 3"/>
          <p:cNvSpPr>
            <a:spLocks noGrp="1"/>
          </p:cNvSpPr>
          <p:nvPr>
            <p:ph type="dt" sz="half" idx="10"/>
          </p:nvPr>
        </p:nvSpPr>
        <p:spPr/>
        <p:txBody>
          <a:bodyPr/>
          <a:lstStyle/>
          <a:p>
            <a:fld id="{CDDDB280-7C4D-5C7E-8BD5-BAD1AD51261A}" type="datetimeFigureOut">
              <a:t>27.05.2019</a:t>
            </a:fld>
            <a:endParaRPr/>
          </a:p>
        </p:txBody>
      </p:sp>
      <p:sp>
        <p:nvSpPr>
          <p:cNvPr id="5" name="Footer Placeholder 4"/>
          <p:cNvSpPr>
            <a:spLocks noGrp="1"/>
          </p:cNvSpPr>
          <p:nvPr>
            <p:ph type="ftr" sz="quarter" idx="11"/>
          </p:nvPr>
        </p:nvSpPr>
        <p:spPr/>
        <p:txBody>
          <a:bodyPr/>
          <a:lstStyle/>
          <a:p>
            <a:endParaRPr/>
          </a:p>
        </p:txBody>
      </p:sp>
      <p:pic>
        <p:nvPicPr>
          <p:cNvPr id="6" name="Bilde 5"/>
          <p:cNvPicPr>
            <a:picLocks noChangeAspect="1"/>
          </p:cNvPicPr>
          <p:nvPr userDrawn="1"/>
        </p:nvPicPr>
        <p:blipFill>
          <a:blip r:embed="rId2"/>
          <a:stretch>
            <a:fillRect/>
          </a:stretch>
        </p:blipFill>
        <p:spPr>
          <a:xfrm>
            <a:off x="453620" y="6329645"/>
            <a:ext cx="7098700" cy="96786"/>
          </a:xfrm>
          <a:prstGeom prst="rect">
            <a:avLst/>
          </a:prstGeom>
        </p:spPr>
      </p:pic>
      <p:pic>
        <p:nvPicPr>
          <p:cNvPr id="7" name="Bilde 6"/>
          <p:cNvPicPr>
            <a:picLocks noChangeAspect="1"/>
          </p:cNvPicPr>
          <p:nvPr userDrawn="1"/>
        </p:nvPicPr>
        <p:blipFill>
          <a:blip r:embed="rId3"/>
          <a:stretch>
            <a:fillRect/>
          </a:stretch>
        </p:blipFill>
        <p:spPr>
          <a:xfrm>
            <a:off x="7640844" y="6044052"/>
            <a:ext cx="1030456" cy="559978"/>
          </a:xfrm>
          <a:prstGeom prst="rect">
            <a:avLst/>
          </a:prstGeom>
        </p:spPr>
      </p:pic>
    </p:spTree>
    <p:extLst>
      <p:ext uri="{BB962C8B-B14F-4D97-AF65-F5344CB8AC3E}">
        <p14:creationId xmlns:p14="http://schemas.microsoft.com/office/powerpoint/2010/main" val="604191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0372" y="2174667"/>
            <a:ext cx="8203257" cy="3774613"/>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4" name="Date Placeholder 3"/>
          <p:cNvSpPr>
            <a:spLocks noGrp="1"/>
          </p:cNvSpPr>
          <p:nvPr>
            <p:ph type="dt" sz="half" idx="10"/>
          </p:nvPr>
        </p:nvSpPr>
        <p:spPr/>
        <p:txBody>
          <a:bodyPr/>
          <a:lstStyle/>
          <a:p>
            <a:fld id="{11E63EC2-2586-6559-2AEA-CCB507999B55}" type="datetimeFigureOut">
              <a:t>27.05.2019</a:t>
            </a:fld>
            <a:endParaRPr/>
          </a:p>
        </p:txBody>
      </p:sp>
      <p:sp>
        <p:nvSpPr>
          <p:cNvPr id="5" name="Footer Placeholder 4"/>
          <p:cNvSpPr>
            <a:spLocks noGrp="1"/>
          </p:cNvSpPr>
          <p:nvPr>
            <p:ph type="ftr" sz="quarter" idx="11"/>
          </p:nvPr>
        </p:nvSpPr>
        <p:spPr/>
        <p:txBody>
          <a:bodyPr/>
          <a:lstStyle/>
          <a:p>
            <a:endParaRPr/>
          </a:p>
        </p:txBody>
      </p:sp>
      <p:pic>
        <p:nvPicPr>
          <p:cNvPr id="11" name="Bilde 10"/>
          <p:cNvPicPr>
            <a:picLocks noChangeAspect="1"/>
          </p:cNvPicPr>
          <p:nvPr userDrawn="1"/>
        </p:nvPicPr>
        <p:blipFill>
          <a:blip r:embed="rId2"/>
          <a:stretch>
            <a:fillRect/>
          </a:stretch>
        </p:blipFill>
        <p:spPr>
          <a:xfrm>
            <a:off x="453620" y="6307490"/>
            <a:ext cx="7098700" cy="72590"/>
          </a:xfrm>
          <a:prstGeom prst="rect">
            <a:avLst/>
          </a:prstGeom>
        </p:spPr>
      </p:pic>
      <p:pic>
        <p:nvPicPr>
          <p:cNvPr id="12" name="Bilde 11"/>
          <p:cNvPicPr>
            <a:picLocks noChangeAspect="1"/>
          </p:cNvPicPr>
          <p:nvPr userDrawn="1"/>
        </p:nvPicPr>
        <p:blipFill>
          <a:blip r:embed="rId3"/>
          <a:stretch>
            <a:fillRect/>
          </a:stretch>
        </p:blipFill>
        <p:spPr>
          <a:xfrm>
            <a:off x="7640844" y="6093296"/>
            <a:ext cx="1030456" cy="419983"/>
          </a:xfrm>
          <a:prstGeom prst="rect">
            <a:avLst/>
          </a:prstGeom>
        </p:spPr>
      </p:pic>
      <p:pic>
        <p:nvPicPr>
          <p:cNvPr id="9" name="Bilde 8"/>
          <p:cNvPicPr>
            <a:picLocks noChangeAspect="1"/>
          </p:cNvPicPr>
          <p:nvPr userDrawn="1"/>
        </p:nvPicPr>
        <p:blipFill>
          <a:blip r:embed="rId4"/>
          <a:stretch>
            <a:fillRect/>
          </a:stretch>
        </p:blipFill>
        <p:spPr>
          <a:xfrm>
            <a:off x="7640844" y="6093296"/>
            <a:ext cx="1030456" cy="419983"/>
          </a:xfrm>
          <a:prstGeom prst="rect">
            <a:avLst/>
          </a:prstGeom>
        </p:spPr>
      </p:pic>
      <p:sp>
        <p:nvSpPr>
          <p:cNvPr id="2" name="Rektangel 1"/>
          <p:cNvSpPr/>
          <p:nvPr userDrawn="1"/>
        </p:nvSpPr>
        <p:spPr>
          <a:xfrm>
            <a:off x="454044" y="6307489"/>
            <a:ext cx="7098700" cy="54000"/>
          </a:xfrm>
          <a:prstGeom prst="rect">
            <a:avLst/>
          </a:prstGeom>
          <a:solidFill>
            <a:srgbClr val="5489CE"/>
          </a:solidFill>
          <a:ln>
            <a:solidFill>
              <a:srgbClr val="5489C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6"/>
          <p:cNvSpPr>
            <a:spLocks noGrp="1"/>
          </p:cNvSpPr>
          <p:nvPr>
            <p:ph type="title"/>
          </p:nvPr>
        </p:nvSpPr>
        <p:spPr/>
        <p:txBody>
          <a:bodyPr/>
          <a:lstStyle/>
          <a:p>
            <a:r>
              <a:rPr lang="nb-NO"/>
              <a:t>Klikk for å redigere tittelstil</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70372" y="2174667"/>
            <a:ext cx="4032504" cy="3774613"/>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nb-NO" dirty="0"/>
              <a:t>Overskrift 1</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4" name="Content Placeholder 3"/>
          <p:cNvSpPr>
            <a:spLocks noGrp="1"/>
          </p:cNvSpPr>
          <p:nvPr>
            <p:ph idx="2" hasCustomPrompt="1"/>
          </p:nvPr>
        </p:nvSpPr>
        <p:spPr>
          <a:xfrm>
            <a:off x="4572000" y="2174667"/>
            <a:ext cx="4101628" cy="3774613"/>
          </a:xfrm>
        </p:spPr>
        <p:txBody>
          <a:bodyPr/>
          <a:lstStyle>
            <a:lvl1pPr>
              <a:defRPr>
                <a:solidFill>
                  <a:schemeClr val="tx1"/>
                </a:solidFill>
                <a:latin typeface="+mn-lt"/>
              </a:defRPr>
            </a:lvl1pPr>
            <a:lvl2pPr>
              <a:defRPr>
                <a:solidFill>
                  <a:schemeClr val="tx1"/>
                </a:solidFill>
                <a:latin typeface="+mn-lt"/>
              </a:defRPr>
            </a:lvl2pPr>
            <a:lvl3pPr>
              <a:defRPr>
                <a:solidFill>
                  <a:schemeClr val="tx1"/>
                </a:solidFill>
                <a:latin typeface="+mn-lt"/>
              </a:defRPr>
            </a:lvl3pPr>
            <a:lvl4pPr>
              <a:defRPr>
                <a:solidFill>
                  <a:schemeClr val="tx1"/>
                </a:solidFill>
                <a:latin typeface="+mn-lt"/>
              </a:defRPr>
            </a:lvl4pPr>
            <a:lvl5pPr>
              <a:defRPr>
                <a:solidFill>
                  <a:schemeClr val="tx1"/>
                </a:solidFill>
                <a:latin typeface="+mn-lt"/>
              </a:defRPr>
            </a:lvl5pPr>
          </a:lstStyle>
          <a:p>
            <a:pPr lvl="0"/>
            <a:r>
              <a:rPr lang="nb-NO" dirty="0"/>
              <a:t>Overskrift 1</a:t>
            </a:r>
          </a:p>
          <a:p>
            <a:pPr lvl="1"/>
            <a:r>
              <a:rPr lang="nb-NO" dirty="0"/>
              <a:t>Andre nivå</a:t>
            </a:r>
          </a:p>
          <a:p>
            <a:pPr lvl="2"/>
            <a:r>
              <a:rPr lang="nb-NO" dirty="0"/>
              <a:t>Tredje nivå</a:t>
            </a:r>
          </a:p>
          <a:p>
            <a:pPr lvl="3"/>
            <a:r>
              <a:rPr lang="nb-NO" dirty="0"/>
              <a:t>Fjerde nivå</a:t>
            </a:r>
          </a:p>
          <a:p>
            <a:pPr lvl="4"/>
            <a:r>
              <a:rPr lang="nb-NO" dirty="0"/>
              <a:t>Femte nivå</a:t>
            </a:r>
            <a:endParaRPr dirty="0"/>
          </a:p>
        </p:txBody>
      </p:sp>
      <p:sp>
        <p:nvSpPr>
          <p:cNvPr id="5" name="Date Placeholder 4"/>
          <p:cNvSpPr>
            <a:spLocks noGrp="1"/>
          </p:cNvSpPr>
          <p:nvPr>
            <p:ph type="dt" sz="half" idx="10"/>
          </p:nvPr>
        </p:nvSpPr>
        <p:spPr/>
        <p:txBody>
          <a:bodyPr/>
          <a:lstStyle>
            <a:lvl1pPr>
              <a:defRPr>
                <a:solidFill>
                  <a:schemeClr val="tx1"/>
                </a:solidFill>
              </a:defRPr>
            </a:lvl1pPr>
          </a:lstStyle>
          <a:p>
            <a:fld id="{99CA5DA1-A968-5C59-0B46-1DE80A78D6A3}" type="datetimeFigureOut">
              <a:rPr lang="nb-NO" smtClean="0"/>
              <a:pPr/>
              <a:t>27.05.2019</a:t>
            </a:fld>
            <a:endParaRPr lang="nb-NO"/>
          </a:p>
        </p:txBody>
      </p:sp>
      <p:sp>
        <p:nvSpPr>
          <p:cNvPr id="6" name="Footer Placeholder 5"/>
          <p:cNvSpPr>
            <a:spLocks noGrp="1"/>
          </p:cNvSpPr>
          <p:nvPr>
            <p:ph type="ftr" sz="quarter" idx="11"/>
          </p:nvPr>
        </p:nvSpPr>
        <p:spPr/>
        <p:txBody>
          <a:bodyPr/>
          <a:lstStyle>
            <a:lvl1pPr>
              <a:defRPr>
                <a:solidFill>
                  <a:schemeClr val="tx1"/>
                </a:solidFill>
              </a:defRPr>
            </a:lvl1pPr>
          </a:lstStyle>
          <a:p>
            <a:endParaRPr lang="nb-NO"/>
          </a:p>
        </p:txBody>
      </p:sp>
      <p:sp>
        <p:nvSpPr>
          <p:cNvPr id="2" name="Tittel 1"/>
          <p:cNvSpPr>
            <a:spLocks noGrp="1"/>
          </p:cNvSpPr>
          <p:nvPr>
            <p:ph type="title"/>
          </p:nvPr>
        </p:nvSpPr>
        <p:spPr/>
        <p:txBody>
          <a:bodyPr/>
          <a:lstStyle/>
          <a:p>
            <a:r>
              <a:rPr lang="nb-NO"/>
              <a:t>Klikk for å redigere tittelstil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8796" y="2152502"/>
            <a:ext cx="4032504" cy="3921292"/>
          </a:xfrm>
        </p:spPr>
        <p:txBody>
          <a:bodyPr/>
          <a:lstStyle>
            <a:lvl1pPr marL="0" indent="0">
              <a:buNone/>
              <a:defRPr>
                <a:solidFill>
                  <a:schemeClr val="tx1"/>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nb-NO"/>
              <a:t>Klikk for å redigere tekststiler i malen</a:t>
            </a:r>
          </a:p>
        </p:txBody>
      </p:sp>
      <p:sp>
        <p:nvSpPr>
          <p:cNvPr id="4" name="Content Placeholder 3"/>
          <p:cNvSpPr>
            <a:spLocks noGrp="1"/>
          </p:cNvSpPr>
          <p:nvPr>
            <p:ph idx="2"/>
          </p:nvPr>
        </p:nvSpPr>
        <p:spPr>
          <a:xfrm>
            <a:off x="470372" y="2152502"/>
            <a:ext cx="4101628" cy="392159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dirty="0"/>
          </a:p>
        </p:txBody>
      </p:sp>
      <p:sp>
        <p:nvSpPr>
          <p:cNvPr id="5" name="Date Placeholder 4"/>
          <p:cNvSpPr>
            <a:spLocks noGrp="1"/>
          </p:cNvSpPr>
          <p:nvPr>
            <p:ph type="dt" sz="half" idx="10"/>
          </p:nvPr>
        </p:nvSpPr>
        <p:spPr/>
        <p:txBody>
          <a:bodyPr/>
          <a:lstStyle>
            <a:lvl1pPr>
              <a:defRPr>
                <a:solidFill>
                  <a:srgbClr val="FFFFFF"/>
                </a:solidFill>
              </a:defRPr>
            </a:lvl1pPr>
          </a:lstStyle>
          <a:p>
            <a:fld id="{99CA5DA1-A968-5C59-0B46-1DE80A78D6A3}" type="datetimeFigureOut">
              <a:rPr lang="nb-NO" smtClean="0"/>
              <a:pPr/>
              <a:t>27.05.2019</a:t>
            </a:fld>
            <a:endParaRPr lang="nb-NO"/>
          </a:p>
        </p:txBody>
      </p:sp>
      <p:sp>
        <p:nvSpPr>
          <p:cNvPr id="6" name="Footer Placeholder 5"/>
          <p:cNvSpPr>
            <a:spLocks noGrp="1"/>
          </p:cNvSpPr>
          <p:nvPr>
            <p:ph type="ftr" sz="quarter" idx="11"/>
          </p:nvPr>
        </p:nvSpPr>
        <p:spPr/>
        <p:txBody>
          <a:bodyPr/>
          <a:lstStyle>
            <a:lvl1pPr>
              <a:defRPr>
                <a:solidFill>
                  <a:srgbClr val="FFFFFF"/>
                </a:solidFill>
              </a:defRPr>
            </a:lvl1pPr>
          </a:lstStyle>
          <a:p>
            <a:endParaRPr lang="nb-NO"/>
          </a:p>
        </p:txBody>
      </p:sp>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1137186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Egendefinert oppsett">
    <p:spTree>
      <p:nvGrpSpPr>
        <p:cNvPr id="1" name=""/>
        <p:cNvGrpSpPr/>
        <p:nvPr/>
      </p:nvGrpSpPr>
      <p:grpSpPr>
        <a:xfrm>
          <a:off x="0" y="0"/>
          <a:ext cx="0" cy="0"/>
          <a:chOff x="0" y="0"/>
          <a:chExt cx="0" cy="0"/>
        </a:xfrm>
      </p:grpSpPr>
      <p:sp>
        <p:nvSpPr>
          <p:cNvPr id="3" name="Plassholder for dato 2"/>
          <p:cNvSpPr>
            <a:spLocks noGrp="1"/>
          </p:cNvSpPr>
          <p:nvPr>
            <p:ph type="dt" sz="half" idx="10"/>
          </p:nvPr>
        </p:nvSpPr>
        <p:spPr/>
        <p:txBody>
          <a:bodyPr/>
          <a:lstStyle/>
          <a:p>
            <a:fld id="{70647F91-6D1D-487A-93DD-6AB167742E74}" type="datetimeFigureOut">
              <a:rPr lang="en-US" smtClean="0"/>
              <a:t>5/27/2019</a:t>
            </a:fld>
            <a:endParaRPr lang="en-US" dirty="0"/>
          </a:p>
        </p:txBody>
      </p:sp>
      <p:sp>
        <p:nvSpPr>
          <p:cNvPr id="4" name="Plassholder for bunntekst 3"/>
          <p:cNvSpPr>
            <a:spLocks noGrp="1"/>
          </p:cNvSpPr>
          <p:nvPr>
            <p:ph type="ftr" sz="quarter" idx="11"/>
          </p:nvPr>
        </p:nvSpPr>
        <p:spPr/>
        <p:txBody>
          <a:bodyPr/>
          <a:lstStyle/>
          <a:p>
            <a:endParaRPr lang="en-US"/>
          </a:p>
        </p:txBody>
      </p:sp>
      <p:sp>
        <p:nvSpPr>
          <p:cNvPr id="6" name="Plassholder for tekst 5"/>
          <p:cNvSpPr>
            <a:spLocks noGrp="1"/>
          </p:cNvSpPr>
          <p:nvPr>
            <p:ph type="body" sz="quarter" idx="12"/>
          </p:nvPr>
        </p:nvSpPr>
        <p:spPr>
          <a:xfrm>
            <a:off x="457200" y="2060848"/>
            <a:ext cx="3827463" cy="4105002"/>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8" name="Plassholder for bilde 7"/>
          <p:cNvSpPr>
            <a:spLocks noGrp="1"/>
          </p:cNvSpPr>
          <p:nvPr>
            <p:ph type="pic" sz="quarter" idx="13"/>
          </p:nvPr>
        </p:nvSpPr>
        <p:spPr>
          <a:xfrm>
            <a:off x="4511675" y="2060848"/>
            <a:ext cx="4175125" cy="4105002"/>
          </a:xfrm>
        </p:spPr>
        <p:txBody>
          <a:bodyPr/>
          <a:lstStyle>
            <a:lvl1pPr>
              <a:defRPr>
                <a:solidFill>
                  <a:schemeClr val="tx1"/>
                </a:solidFill>
              </a:defRPr>
            </a:lvl1pPr>
          </a:lstStyle>
          <a:p>
            <a:r>
              <a:rPr lang="nb-NO"/>
              <a:t>Klikk ikonet for å legge til et bilde</a:t>
            </a:r>
            <a:endParaRPr lang="nb-NO" dirty="0"/>
          </a:p>
        </p:txBody>
      </p:sp>
      <p:sp>
        <p:nvSpPr>
          <p:cNvPr id="2" name="Tittel 1"/>
          <p:cNvSpPr>
            <a:spLocks noGrp="1"/>
          </p:cNvSpPr>
          <p:nvPr>
            <p:ph type="title"/>
          </p:nvPr>
        </p:nvSpPr>
        <p:spPr/>
        <p:txBody>
          <a:bodyPr/>
          <a:lstStyle/>
          <a:p>
            <a:r>
              <a:rPr lang="nb-NO"/>
              <a:t>Klikk for å redigere tittelstil</a:t>
            </a:r>
          </a:p>
        </p:txBody>
      </p:sp>
    </p:spTree>
    <p:extLst>
      <p:ext uri="{BB962C8B-B14F-4D97-AF65-F5344CB8AC3E}">
        <p14:creationId xmlns:p14="http://schemas.microsoft.com/office/powerpoint/2010/main" val="2756068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ilde med tekst">
    <p:spTree>
      <p:nvGrpSpPr>
        <p:cNvPr id="1" name=""/>
        <p:cNvGrpSpPr/>
        <p:nvPr/>
      </p:nvGrpSpPr>
      <p:grpSpPr>
        <a:xfrm>
          <a:off x="0" y="0"/>
          <a:ext cx="0" cy="0"/>
          <a:chOff x="0" y="0"/>
          <a:chExt cx="0" cy="0"/>
        </a:xfrm>
      </p:grpSpPr>
      <p:sp>
        <p:nvSpPr>
          <p:cNvPr id="3" name="Vertical Title 2"/>
          <p:cNvSpPr>
            <a:spLocks noGrp="1"/>
          </p:cNvSpPr>
          <p:nvPr>
            <p:ph type="pic" idx="1"/>
          </p:nvPr>
        </p:nvSpPr>
        <p:spPr>
          <a:xfrm>
            <a:off x="470372" y="2174667"/>
            <a:ext cx="8203256" cy="3764077"/>
          </a:xfrm>
        </p:spPr>
        <p:txBody>
          <a:bodyPr/>
          <a:lstStyle/>
          <a:p>
            <a:r>
              <a:rPr lang="nb-NO"/>
              <a:t>Klikk ikonet for å legge til et bilde</a:t>
            </a:r>
            <a:endParaRPr dirty="0"/>
          </a:p>
        </p:txBody>
      </p:sp>
      <p:sp>
        <p:nvSpPr>
          <p:cNvPr id="5" name="Date Placeholder 4"/>
          <p:cNvSpPr>
            <a:spLocks noGrp="1"/>
          </p:cNvSpPr>
          <p:nvPr>
            <p:ph type="dt" sz="half" idx="10"/>
          </p:nvPr>
        </p:nvSpPr>
        <p:spPr/>
        <p:txBody>
          <a:bodyPr/>
          <a:lstStyle/>
          <a:p>
            <a:fld id="{D7E071E8-1706-6CE8-C299-6224E8C0DE74}" type="datetimeFigureOut">
              <a:t>27.05.2019</a:t>
            </a:fld>
            <a:endParaRPr/>
          </a:p>
        </p:txBody>
      </p:sp>
      <p:sp>
        <p:nvSpPr>
          <p:cNvPr id="6" name="Footer Placeholder 5"/>
          <p:cNvSpPr>
            <a:spLocks noGrp="1"/>
          </p:cNvSpPr>
          <p:nvPr>
            <p:ph type="ftr" sz="quarter" idx="11"/>
          </p:nvPr>
        </p:nvSpPr>
        <p:spPr/>
        <p:txBody>
          <a:bodyPr/>
          <a:lstStyle/>
          <a:p>
            <a:endParaRPr/>
          </a:p>
        </p:txBody>
      </p:sp>
      <p:sp>
        <p:nvSpPr>
          <p:cNvPr id="2" name="Tittel 1"/>
          <p:cNvSpPr>
            <a:spLocks noGrp="1"/>
          </p:cNvSpPr>
          <p:nvPr>
            <p:ph type="title"/>
          </p:nvPr>
        </p:nvSpPr>
        <p:spPr/>
        <p:txBody>
          <a:bodyPr/>
          <a:lstStyle/>
          <a:p>
            <a:r>
              <a:rPr lang="nb-NO"/>
              <a:t>Klikk for å redigere tittelstil</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70372" y="2174667"/>
            <a:ext cx="8203256" cy="3774613"/>
          </a:xfrm>
        </p:spPr>
        <p:txBody>
          <a:bodyPr/>
          <a:lstStyle>
            <a:lvl1pPr marL="0" indent="0" algn="l">
              <a:buNone/>
              <a:defRPr>
                <a:solidFill>
                  <a:schemeClr val="tx1"/>
                </a:solidFill>
              </a:defRPr>
            </a:lvl1pPr>
            <a:lvl2pPr marL="511323" indent="0" algn="ctr">
              <a:buNone/>
              <a:defRPr>
                <a:solidFill>
                  <a:schemeClr val="tx1">
                    <a:tint val="75000"/>
                  </a:schemeClr>
                </a:solidFill>
              </a:defRPr>
            </a:lvl2pPr>
            <a:lvl3pPr marL="1022646" indent="0" algn="ctr">
              <a:buNone/>
              <a:defRPr>
                <a:solidFill>
                  <a:schemeClr val="tx1">
                    <a:tint val="75000"/>
                  </a:schemeClr>
                </a:solidFill>
              </a:defRPr>
            </a:lvl3pPr>
            <a:lvl4pPr marL="1533202" indent="0" algn="ctr">
              <a:buNone/>
              <a:defRPr>
                <a:solidFill>
                  <a:schemeClr val="tx1">
                    <a:tint val="75000"/>
                  </a:schemeClr>
                </a:solidFill>
              </a:defRPr>
            </a:lvl4pPr>
            <a:lvl5pPr marL="2045292" indent="0" algn="ctr">
              <a:buNone/>
              <a:defRPr>
                <a:solidFill>
                  <a:schemeClr val="tx1">
                    <a:tint val="75000"/>
                  </a:schemeClr>
                </a:solidFill>
              </a:defRPr>
            </a:lvl5pPr>
            <a:lvl6pPr marL="2556615" indent="0" algn="ctr">
              <a:buNone/>
              <a:defRPr>
                <a:solidFill>
                  <a:schemeClr val="tx1">
                    <a:tint val="75000"/>
                  </a:schemeClr>
                </a:solidFill>
              </a:defRPr>
            </a:lvl6pPr>
            <a:lvl7pPr marL="3071009" indent="0" algn="ctr">
              <a:buNone/>
              <a:defRPr>
                <a:solidFill>
                  <a:schemeClr val="tx1">
                    <a:tint val="75000"/>
                  </a:schemeClr>
                </a:solidFill>
              </a:defRPr>
            </a:lvl7pPr>
            <a:lvl8pPr marL="3575685" indent="0" algn="ctr">
              <a:buNone/>
              <a:defRPr>
                <a:solidFill>
                  <a:schemeClr val="tx1">
                    <a:tint val="75000"/>
                  </a:schemeClr>
                </a:solidFill>
              </a:defRPr>
            </a:lvl8pPr>
            <a:lvl9pPr marL="4090584" indent="0" algn="ctr">
              <a:buNone/>
              <a:defRPr>
                <a:solidFill>
                  <a:schemeClr val="tx1">
                    <a:tint val="75000"/>
                  </a:schemeClr>
                </a:solidFill>
              </a:defRPr>
            </a:lvl9pPr>
          </a:lstStyle>
          <a:p>
            <a:r>
              <a:rPr lang="nb-NO"/>
              <a:t>Klikk for å redigere undertittelstil i malen</a:t>
            </a:r>
            <a:endParaRPr dirty="0"/>
          </a:p>
        </p:txBody>
      </p:sp>
      <p:sp>
        <p:nvSpPr>
          <p:cNvPr id="4" name="Date Placeholder 3"/>
          <p:cNvSpPr>
            <a:spLocks noGrp="1"/>
          </p:cNvSpPr>
          <p:nvPr>
            <p:ph type="dt" sz="half" idx="10"/>
          </p:nvPr>
        </p:nvSpPr>
        <p:spPr/>
        <p:txBody>
          <a:bodyPr/>
          <a:lstStyle>
            <a:lvl1pPr>
              <a:defRPr>
                <a:solidFill>
                  <a:schemeClr val="tx1"/>
                </a:solidFill>
              </a:defRPr>
            </a:lvl1pPr>
          </a:lstStyle>
          <a:p>
            <a:fld id="{CDDDB280-7C4D-5C7E-8BD5-BAD1AD51261A}" type="datetimeFigureOut">
              <a:rPr lang="nb-NO" smtClean="0"/>
              <a:pPr/>
              <a:t>27.05.2019</a:t>
            </a:fld>
            <a:endParaRPr lang="nb-NO"/>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nb-NO"/>
          </a:p>
        </p:txBody>
      </p:sp>
    </p:spTree>
    <p:extLst>
      <p:ext uri="{BB962C8B-B14F-4D97-AF65-F5344CB8AC3E}">
        <p14:creationId xmlns:p14="http://schemas.microsoft.com/office/powerpoint/2010/main" val="2862601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70647F91-6D1D-487A-93DD-6AB167742E74}" type="datetimeFigureOut">
              <a:rPr lang="en-US" smtClean="0"/>
              <a:t>5/27/2019</a:t>
            </a:fld>
            <a:endParaRPr lang="en-US" dirty="0"/>
          </a:p>
        </p:txBody>
      </p:sp>
      <p:sp>
        <p:nvSpPr>
          <p:cNvPr id="4" name="Plassholder for bunntekst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64347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023816"/>
            <a:ext cx="8229600" cy="1028201"/>
          </a:xfrm>
          <a:prstGeom prst="rect">
            <a:avLst/>
          </a:prstGeom>
        </p:spPr>
        <p:txBody>
          <a:bodyPr vert="horz" lIns="41907" tIns="20953" rIns="41907" bIns="20953" rtlCol="0" anchor="ctr">
            <a:normAutofit/>
          </a:bodyPr>
          <a:lstStyle/>
          <a:p>
            <a:r>
              <a:rPr lang="nb-NO" dirty="0"/>
              <a:t>Tittel</a:t>
            </a:r>
            <a:endParaRPr lang="en-US" dirty="0"/>
          </a:p>
        </p:txBody>
      </p:sp>
      <p:sp>
        <p:nvSpPr>
          <p:cNvPr id="3" name="Text Placeholder 2"/>
          <p:cNvSpPr>
            <a:spLocks noGrp="1"/>
          </p:cNvSpPr>
          <p:nvPr>
            <p:ph type="body" idx="1"/>
          </p:nvPr>
        </p:nvSpPr>
        <p:spPr>
          <a:xfrm>
            <a:off x="457200" y="2060848"/>
            <a:ext cx="8229600" cy="4042772"/>
          </a:xfrm>
          <a:prstGeom prst="rect">
            <a:avLst/>
          </a:prstGeom>
        </p:spPr>
        <p:txBody>
          <a:bodyPr vert="horz" lIns="41907" tIns="20953" rIns="41907" bIns="20953" rtlCol="0">
            <a:normAutofit/>
          </a:bodyPr>
          <a:lstStyle/>
          <a:p>
            <a:pPr lvl="0"/>
            <a:r>
              <a:rPr lang="nb-NO" dirty="0"/>
              <a:t>Klikk for å redigere tekststiler i malen</a:t>
            </a:r>
          </a:p>
          <a:p>
            <a:pPr lvl="1"/>
            <a:r>
              <a:rPr lang="nb-NO" dirty="0"/>
              <a:t> Andre nivå</a:t>
            </a:r>
          </a:p>
          <a:p>
            <a:pPr lvl="2"/>
            <a:r>
              <a:rPr lang="nb-NO" dirty="0"/>
              <a:t>Tredje nivå</a:t>
            </a:r>
          </a:p>
          <a:p>
            <a:pPr lvl="3"/>
            <a:r>
              <a:rPr lang="nb-NO" dirty="0"/>
              <a:t>Fjerde nivå</a:t>
            </a:r>
          </a:p>
          <a:p>
            <a:pPr lvl="4"/>
            <a:r>
              <a:rPr lang="nb-NO" dirty="0"/>
              <a:t>Femte nivå</a:t>
            </a:r>
            <a:endParaRPr lang="en-US" dirty="0"/>
          </a:p>
        </p:txBody>
      </p:sp>
      <p:sp>
        <p:nvSpPr>
          <p:cNvPr id="4" name="Date Placeholder 3"/>
          <p:cNvSpPr>
            <a:spLocks noGrp="1"/>
          </p:cNvSpPr>
          <p:nvPr>
            <p:ph type="dt" sz="half" idx="2"/>
          </p:nvPr>
        </p:nvSpPr>
        <p:spPr>
          <a:xfrm>
            <a:off x="457200" y="6309360"/>
            <a:ext cx="2130552" cy="411480"/>
          </a:xfrm>
          <a:prstGeom prst="rect">
            <a:avLst/>
          </a:prstGeom>
        </p:spPr>
        <p:txBody>
          <a:bodyPr vert="horz" lIns="41907" tIns="20953" rIns="41907" bIns="20953" rtlCol="0" anchor="ctr"/>
          <a:lstStyle>
            <a:lvl1pPr algn="l">
              <a:defRPr sz="500">
                <a:solidFill>
                  <a:schemeClr val="tx1">
                    <a:tint val="75000"/>
                  </a:schemeClr>
                </a:solidFill>
              </a:defRPr>
            </a:lvl1pPr>
          </a:lstStyle>
          <a:p>
            <a:fld id="{70647F91-6D1D-487A-93DD-6AB167742E74}" type="datetimeFigureOut">
              <a:rPr lang="en-US" smtClean="0"/>
              <a:t>5/27/2019</a:t>
            </a:fld>
            <a:endParaRPr lang="en-US" dirty="0"/>
          </a:p>
        </p:txBody>
      </p:sp>
      <p:sp>
        <p:nvSpPr>
          <p:cNvPr id="5" name="Footer Placeholder 4"/>
          <p:cNvSpPr>
            <a:spLocks noGrp="1"/>
          </p:cNvSpPr>
          <p:nvPr>
            <p:ph type="ftr" sz="quarter" idx="3"/>
          </p:nvPr>
        </p:nvSpPr>
        <p:spPr>
          <a:xfrm>
            <a:off x="3118104" y="6309360"/>
            <a:ext cx="2898648" cy="411480"/>
          </a:xfrm>
          <a:prstGeom prst="rect">
            <a:avLst/>
          </a:prstGeom>
        </p:spPr>
        <p:txBody>
          <a:bodyPr vert="horz" lIns="41907" tIns="20953" rIns="41907" bIns="20953" rtlCol="0" anchor="ctr"/>
          <a:lstStyle>
            <a:lvl1pPr algn="ctr">
              <a:defRPr sz="500">
                <a:solidFill>
                  <a:schemeClr val="tx1">
                    <a:tint val="75000"/>
                  </a:schemeClr>
                </a:solidFill>
              </a:defRPr>
            </a:lvl1pPr>
          </a:lstStyle>
          <a:p>
            <a:endParaRPr lang="en-US"/>
          </a:p>
        </p:txBody>
      </p:sp>
      <p:pic>
        <p:nvPicPr>
          <p:cNvPr id="9" name="Bilde 8"/>
          <p:cNvPicPr>
            <a:picLocks noChangeAspect="1"/>
          </p:cNvPicPr>
          <p:nvPr userDrawn="1"/>
        </p:nvPicPr>
        <p:blipFill rotWithShape="1">
          <a:blip r:embed="rId25"/>
          <a:srcRect b="81899"/>
          <a:stretch/>
        </p:blipFill>
        <p:spPr>
          <a:xfrm>
            <a:off x="0" y="-27384"/>
            <a:ext cx="9144000" cy="620688"/>
          </a:xfrm>
          <a:prstGeom prst="rect">
            <a:avLst/>
          </a:prstGeom>
        </p:spPr>
      </p:pic>
      <p:pic>
        <p:nvPicPr>
          <p:cNvPr id="10" name="Bilde 9"/>
          <p:cNvPicPr>
            <a:picLocks noChangeAspect="1"/>
          </p:cNvPicPr>
          <p:nvPr userDrawn="1"/>
        </p:nvPicPr>
        <p:blipFill>
          <a:blip r:embed="rId26"/>
          <a:stretch>
            <a:fillRect/>
          </a:stretch>
        </p:blipFill>
        <p:spPr>
          <a:xfrm>
            <a:off x="7640844" y="6093296"/>
            <a:ext cx="1030456" cy="419983"/>
          </a:xfrm>
          <a:prstGeom prst="rect">
            <a:avLst/>
          </a:prstGeom>
        </p:spPr>
      </p:pic>
      <p:pic>
        <p:nvPicPr>
          <p:cNvPr id="11" name="Bilde 10"/>
          <p:cNvPicPr>
            <a:picLocks noChangeAspect="1"/>
          </p:cNvPicPr>
          <p:nvPr userDrawn="1"/>
        </p:nvPicPr>
        <p:blipFill>
          <a:blip r:embed="rId27"/>
          <a:stretch>
            <a:fillRect/>
          </a:stretch>
        </p:blipFill>
        <p:spPr>
          <a:xfrm>
            <a:off x="453620" y="6309320"/>
            <a:ext cx="7098700" cy="72590"/>
          </a:xfrm>
          <a:prstGeom prst="rect">
            <a:avLst/>
          </a:prstGeom>
        </p:spPr>
      </p:pic>
    </p:spTree>
  </p:cSld>
  <p:clrMap bg1="lt1" tx1="dk1" bg2="lt2" tx2="dk2" accent1="accent1" accent2="accent2" accent3="accent3" accent4="accent4" accent5="accent5" accent6="accent6" hlink="hlink" folHlink="folHlink"/>
  <p:sldLayoutIdLst>
    <p:sldLayoutId id="2147483668" r:id="rId1"/>
    <p:sldLayoutId id="2147483649" r:id="rId2"/>
    <p:sldLayoutId id="2147483650" r:id="rId3"/>
    <p:sldLayoutId id="2147483652" r:id="rId4"/>
    <p:sldLayoutId id="2147483678" r:id="rId5"/>
    <p:sldLayoutId id="2147483697" r:id="rId6"/>
    <p:sldLayoutId id="2147483657" r:id="rId7"/>
    <p:sldLayoutId id="2147483680" r:id="rId8"/>
    <p:sldLayoutId id="2147483681" r:id="rId9"/>
    <p:sldLayoutId id="2147483682" r:id="rId10"/>
    <p:sldLayoutId id="2147483683" r:id="rId11"/>
    <p:sldLayoutId id="2147483675" r:id="rId12"/>
    <p:sldLayoutId id="2147483676" r:id="rId13"/>
    <p:sldLayoutId id="2147483677" r:id="rId14"/>
    <p:sldLayoutId id="2147483679" r:id="rId15"/>
    <p:sldLayoutId id="2147483698" r:id="rId16"/>
    <p:sldLayoutId id="2147483686" r:id="rId17"/>
    <p:sldLayoutId id="2147483690" r:id="rId18"/>
    <p:sldLayoutId id="2147483685" r:id="rId19"/>
    <p:sldLayoutId id="2147483699" r:id="rId20"/>
    <p:sldLayoutId id="2147483700" r:id="rId21"/>
    <p:sldLayoutId id="2147483701" r:id="rId22"/>
    <p:sldLayoutId id="2147483703" r:id="rId23"/>
  </p:sldLayoutIdLst>
  <p:txStyles>
    <p:titleStyle>
      <a:lvl1pPr algn="ctr" defTabSz="419070" rtl="0" eaLnBrk="1" latinLnBrk="0" hangingPunct="1">
        <a:spcBef>
          <a:spcPct val="0"/>
        </a:spcBef>
        <a:buNone/>
        <a:defRPr sz="4000" kern="1200">
          <a:solidFill>
            <a:schemeClr val="tx1"/>
          </a:solidFill>
          <a:latin typeface="+mj-lt"/>
          <a:ea typeface="+mj-ea"/>
          <a:cs typeface="+mj-cs"/>
        </a:defRPr>
      </a:lvl1pPr>
    </p:titleStyle>
    <p:bodyStyle>
      <a:lvl1pPr marL="157151" indent="-157151" algn="l" defTabSz="419070" rtl="0" eaLnBrk="1" latinLnBrk="0" hangingPunct="1">
        <a:lnSpc>
          <a:spcPct val="100000"/>
        </a:lnSpc>
        <a:spcBef>
          <a:spcPct val="20000"/>
        </a:spcBef>
        <a:buFont typeface="Arial" pitchFamily="34" charset="0"/>
        <a:buChar char="•"/>
        <a:defRPr sz="2200" kern="1200">
          <a:solidFill>
            <a:schemeClr val="tx1"/>
          </a:solidFill>
          <a:latin typeface="+mn-lt"/>
          <a:ea typeface="+mn-ea"/>
          <a:cs typeface="+mn-cs"/>
        </a:defRPr>
      </a:lvl1pPr>
      <a:lvl2pPr marL="340494" indent="-130959" algn="l" defTabSz="419070" rtl="0" eaLnBrk="1" latinLnBrk="0" hangingPunct="1">
        <a:lnSpc>
          <a:spcPct val="100000"/>
        </a:lnSpc>
        <a:spcBef>
          <a:spcPct val="20000"/>
        </a:spcBef>
        <a:buFont typeface="Wingdings" panose="05000000000000000000" pitchFamily="2" charset="2"/>
        <a:buChar char="§"/>
        <a:defRPr sz="2000" kern="1200">
          <a:solidFill>
            <a:schemeClr val="tx1"/>
          </a:solidFill>
          <a:latin typeface="+mn-lt"/>
          <a:ea typeface="+mn-ea"/>
          <a:cs typeface="+mn-cs"/>
        </a:defRPr>
      </a:lvl2pPr>
      <a:lvl3pPr marL="523837" indent="-104767" algn="l" defTabSz="419070" rtl="0" eaLnBrk="1" latinLnBrk="0" hangingPunct="1">
        <a:lnSpc>
          <a:spcPct val="100000"/>
        </a:lnSpc>
        <a:spcBef>
          <a:spcPct val="20000"/>
        </a:spcBef>
        <a:buFont typeface="Arial" pitchFamily="34" charset="0"/>
        <a:buChar char="•"/>
        <a:defRPr sz="1600" kern="1200">
          <a:solidFill>
            <a:schemeClr val="tx1"/>
          </a:solidFill>
          <a:latin typeface="+mn-lt"/>
          <a:ea typeface="+mn-ea"/>
          <a:cs typeface="+mn-cs"/>
        </a:defRPr>
      </a:lvl3pPr>
      <a:lvl4pPr marL="733372" indent="-104767" algn="l" defTabSz="419070" rtl="0" eaLnBrk="1" latinLnBrk="0" hangingPunct="1">
        <a:lnSpc>
          <a:spcPct val="100000"/>
        </a:lnSpc>
        <a:spcBef>
          <a:spcPct val="20000"/>
        </a:spcBef>
        <a:buFont typeface="Wingdings" panose="05000000000000000000" pitchFamily="2" charset="2"/>
        <a:buChar char="§"/>
        <a:defRPr sz="1400" kern="1200">
          <a:solidFill>
            <a:schemeClr val="tx1"/>
          </a:solidFill>
          <a:latin typeface="+mn-lt"/>
          <a:ea typeface="+mn-ea"/>
          <a:cs typeface="+mn-cs"/>
        </a:defRPr>
      </a:lvl4pPr>
      <a:lvl5pPr marL="942906" indent="-104767" algn="l" defTabSz="419070" rtl="0" eaLnBrk="1" latinLnBrk="0" hangingPunct="1">
        <a:lnSpc>
          <a:spcPct val="100000"/>
        </a:lnSpc>
        <a:spcBef>
          <a:spcPct val="20000"/>
        </a:spcBef>
        <a:buFont typeface="Arial" pitchFamily="34" charset="0"/>
        <a:buChar char="•"/>
        <a:defRPr sz="1200" kern="1200">
          <a:solidFill>
            <a:schemeClr val="tx1"/>
          </a:solidFill>
          <a:latin typeface="+mn-lt"/>
          <a:ea typeface="+mn-ea"/>
          <a:cs typeface="+mn-cs"/>
        </a:defRPr>
      </a:lvl5pPr>
      <a:lvl6pPr marL="1152441"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361976"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571511"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781045"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9pPr>
    </p:bodyStyle>
    <p:otherStyle>
      <a:defPPr>
        <a:defRPr lang="en-US"/>
      </a:defPPr>
      <a:lvl1pPr marL="0" algn="l" defTabSz="419070" rtl="0" eaLnBrk="1" latinLnBrk="0" hangingPunct="1">
        <a:defRPr sz="800" kern="1200">
          <a:solidFill>
            <a:schemeClr val="tx1"/>
          </a:solidFill>
          <a:latin typeface="+mn-lt"/>
          <a:ea typeface="+mn-ea"/>
          <a:cs typeface="+mn-cs"/>
        </a:defRPr>
      </a:lvl1pPr>
      <a:lvl2pPr marL="209535" algn="l" defTabSz="419070" rtl="0" eaLnBrk="1" latinLnBrk="0" hangingPunct="1">
        <a:defRPr sz="800" kern="1200">
          <a:solidFill>
            <a:schemeClr val="tx1"/>
          </a:solidFill>
          <a:latin typeface="+mn-lt"/>
          <a:ea typeface="+mn-ea"/>
          <a:cs typeface="+mn-cs"/>
        </a:defRPr>
      </a:lvl2pPr>
      <a:lvl3pPr marL="419070" algn="l" defTabSz="419070" rtl="0" eaLnBrk="1" latinLnBrk="0" hangingPunct="1">
        <a:defRPr sz="800" kern="1200">
          <a:solidFill>
            <a:schemeClr val="tx1"/>
          </a:solidFill>
          <a:latin typeface="+mn-lt"/>
          <a:ea typeface="+mn-ea"/>
          <a:cs typeface="+mn-cs"/>
        </a:defRPr>
      </a:lvl3pPr>
      <a:lvl4pPr marL="628604" algn="l" defTabSz="419070" rtl="0" eaLnBrk="1" latinLnBrk="0" hangingPunct="1">
        <a:defRPr sz="800" kern="1200">
          <a:solidFill>
            <a:schemeClr val="tx1"/>
          </a:solidFill>
          <a:latin typeface="+mn-lt"/>
          <a:ea typeface="+mn-ea"/>
          <a:cs typeface="+mn-cs"/>
        </a:defRPr>
      </a:lvl4pPr>
      <a:lvl5pPr marL="838139" algn="l" defTabSz="419070" rtl="0" eaLnBrk="1" latinLnBrk="0" hangingPunct="1">
        <a:defRPr sz="800" kern="1200">
          <a:solidFill>
            <a:schemeClr val="tx1"/>
          </a:solidFill>
          <a:latin typeface="+mn-lt"/>
          <a:ea typeface="+mn-ea"/>
          <a:cs typeface="+mn-cs"/>
        </a:defRPr>
      </a:lvl5pPr>
      <a:lvl6pPr marL="1047674" algn="l" defTabSz="419070" rtl="0" eaLnBrk="1" latinLnBrk="0" hangingPunct="1">
        <a:defRPr sz="800" kern="1200">
          <a:solidFill>
            <a:schemeClr val="tx1"/>
          </a:solidFill>
          <a:latin typeface="+mn-lt"/>
          <a:ea typeface="+mn-ea"/>
          <a:cs typeface="+mn-cs"/>
        </a:defRPr>
      </a:lvl6pPr>
      <a:lvl7pPr marL="1257209" algn="l" defTabSz="419070" rtl="0" eaLnBrk="1" latinLnBrk="0" hangingPunct="1">
        <a:defRPr sz="800" kern="1200">
          <a:solidFill>
            <a:schemeClr val="tx1"/>
          </a:solidFill>
          <a:latin typeface="+mn-lt"/>
          <a:ea typeface="+mn-ea"/>
          <a:cs typeface="+mn-cs"/>
        </a:defRPr>
      </a:lvl7pPr>
      <a:lvl8pPr marL="1466743" algn="l" defTabSz="419070" rtl="0" eaLnBrk="1" latinLnBrk="0" hangingPunct="1">
        <a:defRPr sz="800" kern="1200">
          <a:solidFill>
            <a:schemeClr val="tx1"/>
          </a:solidFill>
          <a:latin typeface="+mn-lt"/>
          <a:ea typeface="+mn-ea"/>
          <a:cs typeface="+mn-cs"/>
        </a:defRPr>
      </a:lvl8pPr>
      <a:lvl9pPr marL="1676278" algn="l" defTabSz="419070"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g"/><Relationship Id="rId1" Type="http://schemas.openxmlformats.org/officeDocument/2006/relationships/slideLayout" Target="../slideLayouts/slideLayout3.xml"/><Relationship Id="rId5" Type="http://schemas.openxmlformats.org/officeDocument/2006/relationships/image" Target="../media/image50.pn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2.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0.xml"/><Relationship Id="rId4" Type="http://schemas.openxmlformats.org/officeDocument/2006/relationships/image" Target="../media/image56.jpeg"/></Relationships>
</file>

<file path=ppt/slides/_rels/slide1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61.jpg"/><Relationship Id="rId1" Type="http://schemas.openxmlformats.org/officeDocument/2006/relationships/slideLayout" Target="../slideLayouts/slideLayout21.xml"/><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8.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1.xml"/><Relationship Id="rId5" Type="http://schemas.openxmlformats.org/officeDocument/2006/relationships/image" Target="../media/image82.jpeg"/><Relationship Id="rId4" Type="http://schemas.openxmlformats.org/officeDocument/2006/relationships/image" Target="../media/image8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7.emf"/><Relationship Id="rId5" Type="http://schemas.openxmlformats.org/officeDocument/2006/relationships/image" Target="../media/image16.jpeg"/><Relationship Id="rId4" Type="http://schemas.openxmlformats.org/officeDocument/2006/relationships/image" Target="../media/image15.jpeg"/><Relationship Id="rId9"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emf"/><Relationship Id="rId2" Type="http://schemas.openxmlformats.org/officeDocument/2006/relationships/image" Target="../media/image21.emf"/><Relationship Id="rId1" Type="http://schemas.openxmlformats.org/officeDocument/2006/relationships/slideLayout" Target="../slideLayouts/slideLayout22.xml"/><Relationship Id="rId6" Type="http://schemas.openxmlformats.org/officeDocument/2006/relationships/image" Target="../media/image25.emf"/><Relationship Id="rId5" Type="http://schemas.openxmlformats.org/officeDocument/2006/relationships/image" Target="../media/image24.emf"/><Relationship Id="rId10" Type="http://schemas.openxmlformats.org/officeDocument/2006/relationships/image" Target="../media/image29.jpg"/><Relationship Id="rId4" Type="http://schemas.openxmlformats.org/officeDocument/2006/relationships/image" Target="../media/image23.png"/><Relationship Id="rId9" Type="http://schemas.openxmlformats.org/officeDocument/2006/relationships/image" Target="../media/image28.jpe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1.emf"/><Relationship Id="rId1" Type="http://schemas.openxmlformats.org/officeDocument/2006/relationships/slideLayout" Target="../slideLayouts/slideLayout2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4"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p:nvPr>
        </p:nvSpPr>
        <p:spPr>
          <a:xfrm>
            <a:off x="427706" y="4735177"/>
            <a:ext cx="8203256" cy="700380"/>
          </a:xfrm>
        </p:spPr>
        <p:txBody>
          <a:bodyPr>
            <a:normAutofit fontScale="90000"/>
          </a:bodyPr>
          <a:lstStyle/>
          <a:p>
            <a:r>
              <a:rPr lang="nb-NO" dirty="0"/>
              <a:t>Restråstoff fra havet - prima plantenæring, men viktige utfordringer</a:t>
            </a:r>
          </a:p>
        </p:txBody>
      </p:sp>
      <p:sp>
        <p:nvSpPr>
          <p:cNvPr id="5" name="Undertittel 4"/>
          <p:cNvSpPr>
            <a:spLocks noGrp="1"/>
          </p:cNvSpPr>
          <p:nvPr>
            <p:ph type="subTitle" idx="1"/>
          </p:nvPr>
        </p:nvSpPr>
        <p:spPr>
          <a:xfrm>
            <a:off x="427706" y="5877063"/>
            <a:ext cx="8203256" cy="700380"/>
          </a:xfrm>
        </p:spPr>
        <p:txBody>
          <a:bodyPr>
            <a:normAutofit fontScale="85000" lnSpcReduction="20000"/>
          </a:bodyPr>
          <a:lstStyle/>
          <a:p>
            <a:r>
              <a:rPr lang="nb-NO" dirty="0"/>
              <a:t>Fagdag om resirkulering av avfall fra storsamfunnet – gjødsel for gårdbrukeren</a:t>
            </a:r>
          </a:p>
          <a:p>
            <a:r>
              <a:rPr lang="nb-NO" dirty="0"/>
              <a:t> </a:t>
            </a:r>
          </a:p>
          <a:p>
            <a:r>
              <a:rPr lang="nb-NO" dirty="0"/>
              <a:t>Molde 28.5.2019</a:t>
            </a:r>
          </a:p>
        </p:txBody>
      </p:sp>
      <p:sp>
        <p:nvSpPr>
          <p:cNvPr id="2" name="TekstSylinder 1">
            <a:extLst>
              <a:ext uri="{FF2B5EF4-FFF2-40B4-BE49-F238E27FC236}">
                <a16:creationId xmlns:a16="http://schemas.microsoft.com/office/drawing/2014/main" id="{439D2457-8952-48B7-B25F-D3669AED8AEE}"/>
              </a:ext>
            </a:extLst>
          </p:cNvPr>
          <p:cNvSpPr txBox="1"/>
          <p:nvPr/>
        </p:nvSpPr>
        <p:spPr>
          <a:xfrm>
            <a:off x="6876256" y="6346610"/>
            <a:ext cx="2088232" cy="461665"/>
          </a:xfrm>
          <a:prstGeom prst="rect">
            <a:avLst/>
          </a:prstGeom>
          <a:noFill/>
        </p:spPr>
        <p:txBody>
          <a:bodyPr wrap="square" rtlCol="0">
            <a:spAutoFit/>
          </a:bodyPr>
          <a:lstStyle/>
          <a:p>
            <a:r>
              <a:rPr lang="nb-NO" dirty="0">
                <a:solidFill>
                  <a:schemeClr val="bg1"/>
                </a:solidFill>
              </a:rPr>
              <a:t>Arr. NORSØK, Grønn Forskning Midt-Norge, Fylkesmannen i Møre og Romsdal, </a:t>
            </a:r>
          </a:p>
          <a:p>
            <a:r>
              <a:rPr lang="nb-NO" dirty="0">
                <a:solidFill>
                  <a:schemeClr val="bg1"/>
                </a:solidFill>
              </a:rPr>
              <a:t>Møre og Romsdal Fylkeskommune</a:t>
            </a:r>
            <a:r>
              <a:rPr lang="nb-NO" dirty="0"/>
              <a:t> </a:t>
            </a:r>
          </a:p>
        </p:txBody>
      </p:sp>
      <p:sp>
        <p:nvSpPr>
          <p:cNvPr id="6" name="TekstSylinder 5">
            <a:extLst>
              <a:ext uri="{FF2B5EF4-FFF2-40B4-BE49-F238E27FC236}">
                <a16:creationId xmlns:a16="http://schemas.microsoft.com/office/drawing/2014/main" id="{5FE86E70-B434-449F-AC6A-17D1F1867F06}"/>
              </a:ext>
            </a:extLst>
          </p:cNvPr>
          <p:cNvSpPr txBox="1"/>
          <p:nvPr/>
        </p:nvSpPr>
        <p:spPr>
          <a:xfrm>
            <a:off x="412211" y="6369693"/>
            <a:ext cx="2088232" cy="215444"/>
          </a:xfrm>
          <a:prstGeom prst="rect">
            <a:avLst/>
          </a:prstGeom>
          <a:noFill/>
        </p:spPr>
        <p:txBody>
          <a:bodyPr wrap="square" rtlCol="0">
            <a:spAutoFit/>
          </a:bodyPr>
          <a:lstStyle/>
          <a:p>
            <a:r>
              <a:rPr lang="nb-NO" dirty="0">
                <a:solidFill>
                  <a:schemeClr val="bg1"/>
                </a:solidFill>
              </a:rPr>
              <a:t>Anne-Kristin Løes og </a:t>
            </a:r>
            <a:r>
              <a:rPr lang="nb-NO" dirty="0" err="1">
                <a:solidFill>
                  <a:schemeClr val="bg1"/>
                </a:solidFill>
              </a:rPr>
              <a:t>Ishta</a:t>
            </a:r>
            <a:r>
              <a:rPr lang="nb-NO" dirty="0">
                <a:solidFill>
                  <a:schemeClr val="bg1"/>
                </a:solidFill>
              </a:rPr>
              <a:t> Ahuja, NORSØK</a:t>
            </a:r>
            <a:endParaRPr lang="nb-NO" dirty="0"/>
          </a:p>
        </p:txBody>
      </p:sp>
    </p:spTree>
    <p:extLst>
      <p:ext uri="{BB962C8B-B14F-4D97-AF65-F5344CB8AC3E}">
        <p14:creationId xmlns:p14="http://schemas.microsoft.com/office/powerpoint/2010/main" val="6071942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e 4">
            <a:extLst>
              <a:ext uri="{FF2B5EF4-FFF2-40B4-BE49-F238E27FC236}">
                <a16:creationId xmlns:a16="http://schemas.microsoft.com/office/drawing/2014/main" id="{329B9D6B-4C88-4E53-B9F3-306C6B3DAC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9952" y="332656"/>
            <a:ext cx="3565849" cy="2372910"/>
          </a:xfrm>
          <a:prstGeom prst="rect">
            <a:avLst/>
          </a:prstGeom>
        </p:spPr>
      </p:pic>
      <p:pic>
        <p:nvPicPr>
          <p:cNvPr id="7" name="Bilde 6">
            <a:extLst>
              <a:ext uri="{FF2B5EF4-FFF2-40B4-BE49-F238E27FC236}">
                <a16:creationId xmlns:a16="http://schemas.microsoft.com/office/drawing/2014/main" id="{94F94049-43E3-4F9B-A9D3-D2AA15225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912" y="2779821"/>
            <a:ext cx="1897263" cy="1872078"/>
          </a:xfrm>
          <a:prstGeom prst="rect">
            <a:avLst/>
          </a:prstGeom>
        </p:spPr>
      </p:pic>
      <p:sp>
        <p:nvSpPr>
          <p:cNvPr id="4" name="TekstSylinder 3">
            <a:extLst>
              <a:ext uri="{FF2B5EF4-FFF2-40B4-BE49-F238E27FC236}">
                <a16:creationId xmlns:a16="http://schemas.microsoft.com/office/drawing/2014/main" id="{285BF078-3D05-44C1-BC63-1DEB4DF5FBB0}"/>
              </a:ext>
            </a:extLst>
          </p:cNvPr>
          <p:cNvSpPr txBox="1"/>
          <p:nvPr/>
        </p:nvSpPr>
        <p:spPr>
          <a:xfrm>
            <a:off x="2771800" y="2778410"/>
            <a:ext cx="5271906" cy="3785652"/>
          </a:xfrm>
          <a:prstGeom prst="rect">
            <a:avLst/>
          </a:prstGeom>
          <a:noFill/>
        </p:spPr>
        <p:txBody>
          <a:bodyPr wrap="square" rtlCol="0">
            <a:spAutoFit/>
          </a:bodyPr>
          <a:lstStyle/>
          <a:p>
            <a:r>
              <a:rPr lang="nb-NO" sz="2000" dirty="0" err="1"/>
              <a:t>Struvitt</a:t>
            </a:r>
            <a:r>
              <a:rPr lang="nb-NO" sz="2000" dirty="0"/>
              <a:t>: Magnesium-ammonium fosfat (nyrestein!)</a:t>
            </a:r>
          </a:p>
          <a:p>
            <a:endParaRPr lang="nb-NO" sz="2000" dirty="0"/>
          </a:p>
          <a:p>
            <a:r>
              <a:rPr lang="nb-NO" sz="2000" dirty="0"/>
              <a:t>Felles lett ut og tetter rør i biogass og kloakkanlegg</a:t>
            </a:r>
          </a:p>
          <a:p>
            <a:endParaRPr lang="nb-NO" sz="2000" dirty="0"/>
          </a:p>
          <a:p>
            <a:r>
              <a:rPr lang="nb-NO" sz="2000" dirty="0"/>
              <a:t>Godt plantetilgjengelig, men  ikke lett oppløselig i vann</a:t>
            </a:r>
          </a:p>
          <a:p>
            <a:endParaRPr lang="nb-NO" sz="2000" dirty="0"/>
          </a:p>
          <a:p>
            <a:r>
              <a:rPr lang="nb-NO" sz="2000" dirty="0"/>
              <a:t>Foreslått godkjent i økologisk landbruk, avventer generell godkjenning i EU</a:t>
            </a:r>
          </a:p>
          <a:p>
            <a:endParaRPr lang="nb-NO" sz="2000" dirty="0"/>
          </a:p>
        </p:txBody>
      </p:sp>
      <p:sp>
        <p:nvSpPr>
          <p:cNvPr id="8" name="Tittel 7">
            <a:extLst>
              <a:ext uri="{FF2B5EF4-FFF2-40B4-BE49-F238E27FC236}">
                <a16:creationId xmlns:a16="http://schemas.microsoft.com/office/drawing/2014/main" id="{582D7C1D-EEFA-4ADE-8941-CDFD9529584F}"/>
              </a:ext>
            </a:extLst>
          </p:cNvPr>
          <p:cNvSpPr>
            <a:spLocks noGrp="1"/>
          </p:cNvSpPr>
          <p:nvPr>
            <p:ph type="ctrTitle"/>
          </p:nvPr>
        </p:nvSpPr>
        <p:spPr>
          <a:xfrm>
            <a:off x="395536" y="537401"/>
            <a:ext cx="3024336" cy="1019392"/>
          </a:xfrm>
        </p:spPr>
        <p:txBody>
          <a:bodyPr>
            <a:noAutofit/>
          </a:bodyPr>
          <a:lstStyle/>
          <a:p>
            <a:br>
              <a:rPr lang="nb-NO" sz="3600" b="1" dirty="0">
                <a:solidFill>
                  <a:schemeClr val="bg1"/>
                </a:solidFill>
              </a:rPr>
            </a:br>
            <a:r>
              <a:rPr lang="nb-NO" sz="3600" b="1" dirty="0">
                <a:solidFill>
                  <a:schemeClr val="bg1"/>
                </a:solidFill>
              </a:rPr>
              <a:t>STRUVITT</a:t>
            </a:r>
            <a:br>
              <a:rPr lang="nb-NO" sz="3600" b="1" dirty="0">
                <a:solidFill>
                  <a:schemeClr val="bg1"/>
                </a:solidFill>
              </a:rPr>
            </a:br>
            <a:br>
              <a:rPr lang="nb-NO" sz="3600" b="1" dirty="0">
                <a:solidFill>
                  <a:schemeClr val="bg1"/>
                </a:solidFill>
              </a:rPr>
            </a:br>
            <a:endParaRPr lang="nb-NO" sz="3600" dirty="0"/>
          </a:p>
        </p:txBody>
      </p:sp>
    </p:spTree>
    <p:extLst>
      <p:ext uri="{BB962C8B-B14F-4D97-AF65-F5344CB8AC3E}">
        <p14:creationId xmlns:p14="http://schemas.microsoft.com/office/powerpoint/2010/main" val="3233818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a:xfrm>
            <a:off x="1130206" y="847656"/>
            <a:ext cx="7186210" cy="610519"/>
          </a:xfrm>
        </p:spPr>
        <p:txBody>
          <a:bodyPr>
            <a:normAutofit fontScale="90000"/>
          </a:bodyPr>
          <a:lstStyle/>
          <a:p>
            <a:r>
              <a:rPr lang="nb-NO" sz="2108" b="1" dirty="0"/>
              <a:t>Feltforsøk Tingvoll 2018: God avlingseffekt av struvitt i eng (</a:t>
            </a:r>
            <a:r>
              <a:rPr lang="nb-NO" sz="2108" b="1" dirty="0" err="1"/>
              <a:t>gras+kløver</a:t>
            </a:r>
            <a:r>
              <a:rPr lang="nb-NO" sz="2108" b="1" dirty="0"/>
              <a:t>)</a:t>
            </a:r>
          </a:p>
        </p:txBody>
      </p:sp>
      <p:sp>
        <p:nvSpPr>
          <p:cNvPr id="6" name="AutoShape 4" descr="Bilderesultat for struvite"/>
          <p:cNvSpPr>
            <a:spLocks noChangeAspect="1" noChangeArrowheads="1"/>
          </p:cNvSpPr>
          <p:nvPr/>
        </p:nvSpPr>
        <p:spPr bwMode="auto">
          <a:xfrm>
            <a:off x="1106305" y="744879"/>
            <a:ext cx="229453" cy="2294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836" tIns="34418" rIns="68836" bIns="34418" numCol="1" anchor="t" anchorCtr="0" compatLnSpc="1">
            <a:prstTxWarp prst="textNoShape">
              <a:avLst/>
            </a:prstTxWarp>
          </a:bodyPr>
          <a:lstStyle/>
          <a:p>
            <a:endParaRPr lang="nb-NO" sz="1355"/>
          </a:p>
        </p:txBody>
      </p:sp>
      <p:pic>
        <p:nvPicPr>
          <p:cNvPr id="4" name="Bilde 3" descr="Et bilde som inneholder gress, utendørs, himmel, felt&#10;&#10;Beskrivelse som er generert med svært høy visshet">
            <a:extLst>
              <a:ext uri="{FF2B5EF4-FFF2-40B4-BE49-F238E27FC236}">
                <a16:creationId xmlns:a16="http://schemas.microsoft.com/office/drawing/2014/main" id="{2BCA3703-594F-418F-8FA9-5DBCA6E992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8139" y="1483657"/>
            <a:ext cx="4254907" cy="3191180"/>
          </a:xfrm>
          <a:prstGeom prst="rect">
            <a:avLst/>
          </a:prstGeom>
        </p:spPr>
      </p:pic>
      <p:pic>
        <p:nvPicPr>
          <p:cNvPr id="10" name="Bilde 9" descr="Et bilde som inneholder innendørs, gulv, bygning, flyplass&#10;&#10;Beskrivelse som er generert med svært høy visshet">
            <a:extLst>
              <a:ext uri="{FF2B5EF4-FFF2-40B4-BE49-F238E27FC236}">
                <a16:creationId xmlns:a16="http://schemas.microsoft.com/office/drawing/2014/main" id="{EC91BC60-B69C-40CF-85ED-B7005EDA93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0192" y="1477531"/>
            <a:ext cx="3157268" cy="2091690"/>
          </a:xfrm>
          <a:prstGeom prst="rect">
            <a:avLst/>
          </a:prstGeom>
        </p:spPr>
      </p:pic>
      <p:pic>
        <p:nvPicPr>
          <p:cNvPr id="12" name="Bilde 11" descr="Et bilde som inneholder gress, utendørs, himmel, tre&#10;&#10;Beskrivelse som er generert med svært høy visshet">
            <a:extLst>
              <a:ext uri="{FF2B5EF4-FFF2-40B4-BE49-F238E27FC236}">
                <a16:creationId xmlns:a16="http://schemas.microsoft.com/office/drawing/2014/main" id="{E6AC00F1-D55F-4F41-8D14-453E857486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1130206" y="4249695"/>
            <a:ext cx="4847162" cy="1760651"/>
          </a:xfrm>
          <a:prstGeom prst="rect">
            <a:avLst/>
          </a:prstGeom>
        </p:spPr>
      </p:pic>
      <p:sp>
        <p:nvSpPr>
          <p:cNvPr id="13" name="TekstSylinder 12">
            <a:extLst>
              <a:ext uri="{FF2B5EF4-FFF2-40B4-BE49-F238E27FC236}">
                <a16:creationId xmlns:a16="http://schemas.microsoft.com/office/drawing/2014/main" id="{779E337F-1AF2-4F0F-9D2B-BA9FECE7267D}"/>
              </a:ext>
            </a:extLst>
          </p:cNvPr>
          <p:cNvSpPr txBox="1"/>
          <p:nvPr/>
        </p:nvSpPr>
        <p:spPr>
          <a:xfrm>
            <a:off x="3108397" y="3103755"/>
            <a:ext cx="2710375" cy="324063"/>
          </a:xfrm>
          <a:prstGeom prst="rect">
            <a:avLst/>
          </a:prstGeom>
          <a:noFill/>
        </p:spPr>
        <p:txBody>
          <a:bodyPr wrap="square" rtlCol="0">
            <a:spAutoFit/>
          </a:bodyPr>
          <a:lstStyle/>
          <a:p>
            <a:r>
              <a:rPr lang="nb-NO" sz="1506" b="1" dirty="0" err="1">
                <a:solidFill>
                  <a:schemeClr val="bg1"/>
                </a:solidFill>
              </a:rPr>
              <a:t>Struvitt</a:t>
            </a:r>
            <a:r>
              <a:rPr lang="nb-NO" sz="1506" b="1" dirty="0">
                <a:solidFill>
                  <a:schemeClr val="bg1"/>
                </a:solidFill>
              </a:rPr>
              <a:t> fra HIAS IKS, Hamar</a:t>
            </a:r>
          </a:p>
        </p:txBody>
      </p:sp>
      <p:pic>
        <p:nvPicPr>
          <p:cNvPr id="15" name="Bilde 14">
            <a:extLst>
              <a:ext uri="{FF2B5EF4-FFF2-40B4-BE49-F238E27FC236}">
                <a16:creationId xmlns:a16="http://schemas.microsoft.com/office/drawing/2014/main" id="{C95E7F13-B228-424B-AE8E-F732D3B661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4842" y="4199096"/>
            <a:ext cx="3186883" cy="1811250"/>
          </a:xfrm>
          <a:prstGeom prst="rect">
            <a:avLst/>
          </a:prstGeom>
        </p:spPr>
      </p:pic>
      <p:sp>
        <p:nvSpPr>
          <p:cNvPr id="16" name="TekstSylinder 15">
            <a:extLst>
              <a:ext uri="{FF2B5EF4-FFF2-40B4-BE49-F238E27FC236}">
                <a16:creationId xmlns:a16="http://schemas.microsoft.com/office/drawing/2014/main" id="{9E019410-284C-47EB-B331-AECBADE28778}"/>
              </a:ext>
            </a:extLst>
          </p:cNvPr>
          <p:cNvSpPr txBox="1"/>
          <p:nvPr/>
        </p:nvSpPr>
        <p:spPr>
          <a:xfrm>
            <a:off x="5385113" y="5001017"/>
            <a:ext cx="592255" cy="231282"/>
          </a:xfrm>
          <a:prstGeom prst="rect">
            <a:avLst/>
          </a:prstGeom>
          <a:noFill/>
        </p:spPr>
        <p:txBody>
          <a:bodyPr wrap="square" rtlCol="0">
            <a:spAutoFit/>
          </a:bodyPr>
          <a:lstStyle/>
          <a:p>
            <a:r>
              <a:rPr lang="nb-NO" sz="903" dirty="0"/>
              <a:t>+ 15%</a:t>
            </a:r>
          </a:p>
        </p:txBody>
      </p:sp>
      <p:sp>
        <p:nvSpPr>
          <p:cNvPr id="17" name="TekstSylinder 16">
            <a:extLst>
              <a:ext uri="{FF2B5EF4-FFF2-40B4-BE49-F238E27FC236}">
                <a16:creationId xmlns:a16="http://schemas.microsoft.com/office/drawing/2014/main" id="{1E40111B-9ABE-44B4-9CB4-245F4B1ABC3F}"/>
              </a:ext>
            </a:extLst>
          </p:cNvPr>
          <p:cNvSpPr txBox="1"/>
          <p:nvPr/>
        </p:nvSpPr>
        <p:spPr>
          <a:xfrm>
            <a:off x="6395159" y="4458943"/>
            <a:ext cx="592255" cy="231282"/>
          </a:xfrm>
          <a:prstGeom prst="rect">
            <a:avLst/>
          </a:prstGeom>
          <a:noFill/>
        </p:spPr>
        <p:txBody>
          <a:bodyPr wrap="square" rtlCol="0">
            <a:spAutoFit/>
          </a:bodyPr>
          <a:lstStyle/>
          <a:p>
            <a:r>
              <a:rPr lang="nb-NO" sz="903" dirty="0"/>
              <a:t>+ 13%</a:t>
            </a:r>
          </a:p>
        </p:txBody>
      </p:sp>
      <p:sp>
        <p:nvSpPr>
          <p:cNvPr id="18" name="TekstSylinder 17">
            <a:extLst>
              <a:ext uri="{FF2B5EF4-FFF2-40B4-BE49-F238E27FC236}">
                <a16:creationId xmlns:a16="http://schemas.microsoft.com/office/drawing/2014/main" id="{612CEFDE-100E-4B21-9FDB-6F4EC7328ACD}"/>
              </a:ext>
            </a:extLst>
          </p:cNvPr>
          <p:cNvSpPr txBox="1"/>
          <p:nvPr/>
        </p:nvSpPr>
        <p:spPr>
          <a:xfrm>
            <a:off x="7109077" y="4259202"/>
            <a:ext cx="592255" cy="231282"/>
          </a:xfrm>
          <a:prstGeom prst="rect">
            <a:avLst/>
          </a:prstGeom>
          <a:noFill/>
        </p:spPr>
        <p:txBody>
          <a:bodyPr wrap="square" rtlCol="0">
            <a:spAutoFit/>
          </a:bodyPr>
          <a:lstStyle/>
          <a:p>
            <a:r>
              <a:rPr lang="nb-NO" sz="903" dirty="0"/>
              <a:t>+ 13%</a:t>
            </a:r>
          </a:p>
        </p:txBody>
      </p:sp>
      <p:sp>
        <p:nvSpPr>
          <p:cNvPr id="19" name="TekstSylinder 18">
            <a:extLst>
              <a:ext uri="{FF2B5EF4-FFF2-40B4-BE49-F238E27FC236}">
                <a16:creationId xmlns:a16="http://schemas.microsoft.com/office/drawing/2014/main" id="{680CCD44-6BA8-4F9A-8A2C-12FE011CB021}"/>
              </a:ext>
            </a:extLst>
          </p:cNvPr>
          <p:cNvSpPr txBox="1"/>
          <p:nvPr/>
        </p:nvSpPr>
        <p:spPr>
          <a:xfrm>
            <a:off x="4840191" y="3911661"/>
            <a:ext cx="592255" cy="370230"/>
          </a:xfrm>
          <a:prstGeom prst="rect">
            <a:avLst/>
          </a:prstGeom>
          <a:solidFill>
            <a:schemeClr val="bg1"/>
          </a:solidFill>
        </p:spPr>
        <p:txBody>
          <a:bodyPr wrap="square" rtlCol="0">
            <a:spAutoFit/>
          </a:bodyPr>
          <a:lstStyle/>
          <a:p>
            <a:r>
              <a:rPr lang="nb-NO" sz="903" dirty="0"/>
              <a:t>Tonn TS/daa</a:t>
            </a:r>
          </a:p>
        </p:txBody>
      </p:sp>
    </p:spTree>
    <p:extLst>
      <p:ext uri="{BB962C8B-B14F-4D97-AF65-F5344CB8AC3E}">
        <p14:creationId xmlns:p14="http://schemas.microsoft.com/office/powerpoint/2010/main" val="786948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700808"/>
            <a:ext cx="2510280" cy="2510280"/>
          </a:xfrm>
        </p:spPr>
      </p:pic>
      <p:sp>
        <p:nvSpPr>
          <p:cNvPr id="5" name="TekstSylinder 4"/>
          <p:cNvSpPr txBox="1"/>
          <p:nvPr/>
        </p:nvSpPr>
        <p:spPr>
          <a:xfrm>
            <a:off x="2606776" y="3163427"/>
            <a:ext cx="3144035" cy="1714444"/>
          </a:xfrm>
          <a:prstGeom prst="rect">
            <a:avLst/>
          </a:prstGeom>
          <a:noFill/>
        </p:spPr>
        <p:txBody>
          <a:bodyPr wrap="square" rtlCol="0">
            <a:spAutoFit/>
          </a:bodyPr>
          <a:lstStyle/>
          <a:p>
            <a:r>
              <a:rPr lang="nb-NO" sz="1506" dirty="0"/>
              <a:t>Marihøne produseres i Rogaland, selges på Vestlandet</a:t>
            </a:r>
          </a:p>
          <a:p>
            <a:endParaRPr lang="nb-NO" sz="1506" dirty="0"/>
          </a:p>
          <a:p>
            <a:r>
              <a:rPr lang="nb-NO" sz="1506" dirty="0"/>
              <a:t>Grønn </a:t>
            </a:r>
            <a:r>
              <a:rPr lang="nb-NO" sz="1506" dirty="0" err="1"/>
              <a:t>Øko</a:t>
            </a:r>
            <a:r>
              <a:rPr lang="nb-NO" sz="1506" dirty="0"/>
              <a:t> produseres i Østfold, selges på Østlandet, Trøndelag og nordover</a:t>
            </a:r>
          </a:p>
          <a:p>
            <a:endParaRPr lang="nb-NO" sz="1506" dirty="0"/>
          </a:p>
        </p:txBody>
      </p:sp>
      <p:pic>
        <p:nvPicPr>
          <p:cNvPr id="3" name="Bilde 2">
            <a:extLst>
              <a:ext uri="{FF2B5EF4-FFF2-40B4-BE49-F238E27FC236}">
                <a16:creationId xmlns:a16="http://schemas.microsoft.com/office/drawing/2014/main" id="{09108302-AAC7-4CB6-A496-3D3B93AD3CC0}"/>
              </a:ext>
            </a:extLst>
          </p:cNvPr>
          <p:cNvPicPr>
            <a:picLocks noChangeAspect="1"/>
          </p:cNvPicPr>
          <p:nvPr/>
        </p:nvPicPr>
        <p:blipFill>
          <a:blip r:embed="rId3"/>
          <a:stretch>
            <a:fillRect/>
          </a:stretch>
        </p:blipFill>
        <p:spPr>
          <a:xfrm>
            <a:off x="6253963" y="1583447"/>
            <a:ext cx="2790820" cy="1854041"/>
          </a:xfrm>
          <a:prstGeom prst="rect">
            <a:avLst/>
          </a:prstGeom>
        </p:spPr>
      </p:pic>
      <p:pic>
        <p:nvPicPr>
          <p:cNvPr id="6" name="Bilde 5">
            <a:extLst>
              <a:ext uri="{FF2B5EF4-FFF2-40B4-BE49-F238E27FC236}">
                <a16:creationId xmlns:a16="http://schemas.microsoft.com/office/drawing/2014/main" id="{9B57CB94-CADC-4F46-BC25-8E94BE3F2D14}"/>
              </a:ext>
            </a:extLst>
          </p:cNvPr>
          <p:cNvPicPr>
            <a:picLocks noChangeAspect="1"/>
          </p:cNvPicPr>
          <p:nvPr/>
        </p:nvPicPr>
        <p:blipFill>
          <a:blip r:embed="rId4"/>
          <a:stretch>
            <a:fillRect/>
          </a:stretch>
        </p:blipFill>
        <p:spPr>
          <a:xfrm>
            <a:off x="8145980" y="3163427"/>
            <a:ext cx="804068" cy="866520"/>
          </a:xfrm>
          <a:prstGeom prst="rect">
            <a:avLst/>
          </a:prstGeom>
        </p:spPr>
      </p:pic>
      <p:sp>
        <p:nvSpPr>
          <p:cNvPr id="9" name="Tittel 8">
            <a:extLst>
              <a:ext uri="{FF2B5EF4-FFF2-40B4-BE49-F238E27FC236}">
                <a16:creationId xmlns:a16="http://schemas.microsoft.com/office/drawing/2014/main" id="{F45AD62E-4FAC-4DA8-9C37-81FFFAC6428A}"/>
              </a:ext>
            </a:extLst>
          </p:cNvPr>
          <p:cNvSpPr>
            <a:spLocks noGrp="1"/>
          </p:cNvSpPr>
          <p:nvPr>
            <p:ph type="title"/>
          </p:nvPr>
        </p:nvSpPr>
        <p:spPr>
          <a:xfrm>
            <a:off x="462372" y="953706"/>
            <a:ext cx="8219256" cy="559631"/>
          </a:xfrm>
        </p:spPr>
        <p:txBody>
          <a:bodyPr>
            <a:normAutofit fontScale="90000"/>
          </a:bodyPr>
          <a:lstStyle/>
          <a:p>
            <a:r>
              <a:rPr lang="nb-NO" dirty="0"/>
              <a:t>Dagens handelsgjødsel til økologisk dyrking</a:t>
            </a:r>
            <a:br>
              <a:rPr lang="nb-NO" dirty="0"/>
            </a:br>
            <a:endParaRPr lang="nb-NO" dirty="0"/>
          </a:p>
        </p:txBody>
      </p:sp>
      <p:sp>
        <p:nvSpPr>
          <p:cNvPr id="10" name="Rektangel 9">
            <a:extLst>
              <a:ext uri="{FF2B5EF4-FFF2-40B4-BE49-F238E27FC236}">
                <a16:creationId xmlns:a16="http://schemas.microsoft.com/office/drawing/2014/main" id="{2C0D3E18-1DD5-4541-8B4E-05BE03BF5CBD}"/>
              </a:ext>
            </a:extLst>
          </p:cNvPr>
          <p:cNvSpPr/>
          <p:nvPr/>
        </p:nvSpPr>
        <p:spPr>
          <a:xfrm>
            <a:off x="2290927" y="1968557"/>
            <a:ext cx="3385700" cy="707886"/>
          </a:xfrm>
          <a:prstGeom prst="rect">
            <a:avLst/>
          </a:prstGeom>
        </p:spPr>
        <p:txBody>
          <a:bodyPr wrap="square">
            <a:spAutoFit/>
          </a:bodyPr>
          <a:lstStyle/>
          <a:p>
            <a:r>
              <a:rPr lang="nb-NO" sz="2000" dirty="0"/>
              <a:t>Inneholder tørka fjørfegjødsel, beinmjøl og </a:t>
            </a:r>
            <a:r>
              <a:rPr lang="nb-NO" sz="2000" dirty="0" err="1"/>
              <a:t>vinasse</a:t>
            </a:r>
            <a:endParaRPr lang="nb-NO" sz="2000" dirty="0"/>
          </a:p>
        </p:txBody>
      </p:sp>
      <p:pic>
        <p:nvPicPr>
          <p:cNvPr id="11" name="Bilde 10">
            <a:extLst>
              <a:ext uri="{FF2B5EF4-FFF2-40B4-BE49-F238E27FC236}">
                <a16:creationId xmlns:a16="http://schemas.microsoft.com/office/drawing/2014/main" id="{63FCD9D3-0220-4449-B939-A89A0577ED27}"/>
              </a:ext>
            </a:extLst>
          </p:cNvPr>
          <p:cNvPicPr>
            <a:picLocks noChangeAspect="1"/>
          </p:cNvPicPr>
          <p:nvPr/>
        </p:nvPicPr>
        <p:blipFill>
          <a:blip r:embed="rId5"/>
          <a:stretch>
            <a:fillRect/>
          </a:stretch>
        </p:blipFill>
        <p:spPr>
          <a:xfrm>
            <a:off x="322027" y="4601565"/>
            <a:ext cx="6465509" cy="1526579"/>
          </a:xfrm>
          <a:prstGeom prst="rect">
            <a:avLst/>
          </a:prstGeom>
        </p:spPr>
      </p:pic>
      <p:sp>
        <p:nvSpPr>
          <p:cNvPr id="12" name="TekstSylinder 11">
            <a:extLst>
              <a:ext uri="{FF2B5EF4-FFF2-40B4-BE49-F238E27FC236}">
                <a16:creationId xmlns:a16="http://schemas.microsoft.com/office/drawing/2014/main" id="{442E52DC-5CD2-4229-AE7E-36A11AEE9CAF}"/>
              </a:ext>
            </a:extLst>
          </p:cNvPr>
          <p:cNvSpPr txBox="1"/>
          <p:nvPr/>
        </p:nvSpPr>
        <p:spPr>
          <a:xfrm>
            <a:off x="6788307" y="4372062"/>
            <a:ext cx="2161741" cy="1804981"/>
          </a:xfrm>
          <a:prstGeom prst="rect">
            <a:avLst/>
          </a:prstGeom>
          <a:noFill/>
        </p:spPr>
        <p:txBody>
          <a:bodyPr wrap="square" rtlCol="0">
            <a:spAutoFit/>
          </a:bodyPr>
          <a:lstStyle/>
          <a:p>
            <a:r>
              <a:rPr lang="nb-NO" sz="1506" dirty="0"/>
              <a:t>Diverse spesialprodukter, basert på plantemateriale eller animalske biprodukt</a:t>
            </a:r>
          </a:p>
          <a:p>
            <a:endParaRPr lang="nb-NO" sz="1506" dirty="0"/>
          </a:p>
          <a:p>
            <a:r>
              <a:rPr lang="nb-NO" sz="1200" dirty="0"/>
              <a:t>Debio liste over tillatte gjødsel og jordforbedringsmidler per mai 2019: 118 produkt</a:t>
            </a:r>
          </a:p>
        </p:txBody>
      </p:sp>
    </p:spTree>
    <p:extLst>
      <p:ext uri="{BB962C8B-B14F-4D97-AF65-F5344CB8AC3E}">
        <p14:creationId xmlns:p14="http://schemas.microsoft.com/office/powerpoint/2010/main" val="3612365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A2C7B168-EC0F-4B6D-87E9-BE139A9B7971}"/>
              </a:ext>
            </a:extLst>
          </p:cNvPr>
          <p:cNvSpPr>
            <a:spLocks noGrp="1"/>
          </p:cNvSpPr>
          <p:nvPr>
            <p:ph type="ctrTitle"/>
          </p:nvPr>
        </p:nvSpPr>
        <p:spPr>
          <a:xfrm>
            <a:off x="0" y="581861"/>
            <a:ext cx="8203256" cy="1104623"/>
          </a:xfrm>
        </p:spPr>
        <p:txBody>
          <a:bodyPr>
            <a:normAutofit/>
          </a:bodyPr>
          <a:lstStyle/>
          <a:p>
            <a:r>
              <a:rPr lang="nb-NO" sz="3200" dirty="0"/>
              <a:t>Interessen er til stede-- men prisen må være lav</a:t>
            </a:r>
          </a:p>
        </p:txBody>
      </p:sp>
      <p:pic>
        <p:nvPicPr>
          <p:cNvPr id="4" name="Bilde 3">
            <a:extLst>
              <a:ext uri="{FF2B5EF4-FFF2-40B4-BE49-F238E27FC236}">
                <a16:creationId xmlns:a16="http://schemas.microsoft.com/office/drawing/2014/main" id="{60352EF1-A69E-4B94-B4E8-D0BC3DC0D4A3}"/>
              </a:ext>
            </a:extLst>
          </p:cNvPr>
          <p:cNvPicPr>
            <a:picLocks noChangeAspect="1"/>
          </p:cNvPicPr>
          <p:nvPr/>
        </p:nvPicPr>
        <p:blipFill>
          <a:blip r:embed="rId2"/>
          <a:stretch>
            <a:fillRect/>
          </a:stretch>
        </p:blipFill>
        <p:spPr>
          <a:xfrm>
            <a:off x="234307" y="1835562"/>
            <a:ext cx="3304909" cy="2301271"/>
          </a:xfrm>
          <a:prstGeom prst="rect">
            <a:avLst/>
          </a:prstGeom>
        </p:spPr>
      </p:pic>
      <p:pic>
        <p:nvPicPr>
          <p:cNvPr id="5" name="Bilde 4">
            <a:extLst>
              <a:ext uri="{FF2B5EF4-FFF2-40B4-BE49-F238E27FC236}">
                <a16:creationId xmlns:a16="http://schemas.microsoft.com/office/drawing/2014/main" id="{096A9B46-1EA3-467C-A0FA-16D9E32E4C9F}"/>
              </a:ext>
            </a:extLst>
          </p:cNvPr>
          <p:cNvPicPr>
            <a:picLocks noChangeAspect="1"/>
          </p:cNvPicPr>
          <p:nvPr/>
        </p:nvPicPr>
        <p:blipFill>
          <a:blip r:embed="rId3"/>
          <a:stretch>
            <a:fillRect/>
          </a:stretch>
        </p:blipFill>
        <p:spPr>
          <a:xfrm>
            <a:off x="3553188" y="2744632"/>
            <a:ext cx="2443431" cy="1311490"/>
          </a:xfrm>
          <a:prstGeom prst="rect">
            <a:avLst/>
          </a:prstGeom>
        </p:spPr>
      </p:pic>
      <p:pic>
        <p:nvPicPr>
          <p:cNvPr id="6" name="Bilde 5">
            <a:extLst>
              <a:ext uri="{FF2B5EF4-FFF2-40B4-BE49-F238E27FC236}">
                <a16:creationId xmlns:a16="http://schemas.microsoft.com/office/drawing/2014/main" id="{14351409-0F8B-47F8-B92F-9D278CD858A2}"/>
              </a:ext>
            </a:extLst>
          </p:cNvPr>
          <p:cNvPicPr>
            <a:picLocks noChangeAspect="1"/>
          </p:cNvPicPr>
          <p:nvPr/>
        </p:nvPicPr>
        <p:blipFill>
          <a:blip r:embed="rId4"/>
          <a:stretch>
            <a:fillRect/>
          </a:stretch>
        </p:blipFill>
        <p:spPr>
          <a:xfrm>
            <a:off x="6332898" y="1800047"/>
            <a:ext cx="2490270" cy="1889170"/>
          </a:xfrm>
          <a:prstGeom prst="rect">
            <a:avLst/>
          </a:prstGeom>
        </p:spPr>
      </p:pic>
      <p:graphicFrame>
        <p:nvGraphicFramePr>
          <p:cNvPr id="8" name="Tabell 7">
            <a:extLst>
              <a:ext uri="{FF2B5EF4-FFF2-40B4-BE49-F238E27FC236}">
                <a16:creationId xmlns:a16="http://schemas.microsoft.com/office/drawing/2014/main" id="{9E436F01-5463-474B-B0C2-0AD2DF66A3F0}"/>
              </a:ext>
            </a:extLst>
          </p:cNvPr>
          <p:cNvGraphicFramePr>
            <a:graphicFrameLocks noGrp="1"/>
          </p:cNvGraphicFramePr>
          <p:nvPr>
            <p:extLst>
              <p:ext uri="{D42A27DB-BD31-4B8C-83A1-F6EECF244321}">
                <p14:modId xmlns:p14="http://schemas.microsoft.com/office/powerpoint/2010/main" val="2516777246"/>
              </p:ext>
            </p:extLst>
          </p:nvPr>
        </p:nvGraphicFramePr>
        <p:xfrm>
          <a:off x="525033" y="4320436"/>
          <a:ext cx="8298135" cy="1749089"/>
        </p:xfrm>
        <a:graphic>
          <a:graphicData uri="http://schemas.openxmlformats.org/drawingml/2006/table">
            <a:tbl>
              <a:tblPr firstRow="1" bandRow="1">
                <a:tableStyleId>{5C22544A-7EE6-4342-B048-85BDC9FD1C3A}</a:tableStyleId>
              </a:tblPr>
              <a:tblGrid>
                <a:gridCol w="1659627">
                  <a:extLst>
                    <a:ext uri="{9D8B030D-6E8A-4147-A177-3AD203B41FA5}">
                      <a16:colId xmlns:a16="http://schemas.microsoft.com/office/drawing/2014/main" val="1185032285"/>
                    </a:ext>
                  </a:extLst>
                </a:gridCol>
                <a:gridCol w="1659627">
                  <a:extLst>
                    <a:ext uri="{9D8B030D-6E8A-4147-A177-3AD203B41FA5}">
                      <a16:colId xmlns:a16="http://schemas.microsoft.com/office/drawing/2014/main" val="804245589"/>
                    </a:ext>
                  </a:extLst>
                </a:gridCol>
                <a:gridCol w="1659627">
                  <a:extLst>
                    <a:ext uri="{9D8B030D-6E8A-4147-A177-3AD203B41FA5}">
                      <a16:colId xmlns:a16="http://schemas.microsoft.com/office/drawing/2014/main" val="443026678"/>
                    </a:ext>
                  </a:extLst>
                </a:gridCol>
                <a:gridCol w="1659627">
                  <a:extLst>
                    <a:ext uri="{9D8B030D-6E8A-4147-A177-3AD203B41FA5}">
                      <a16:colId xmlns:a16="http://schemas.microsoft.com/office/drawing/2014/main" val="2039700312"/>
                    </a:ext>
                  </a:extLst>
                </a:gridCol>
                <a:gridCol w="1659627">
                  <a:extLst>
                    <a:ext uri="{9D8B030D-6E8A-4147-A177-3AD203B41FA5}">
                      <a16:colId xmlns:a16="http://schemas.microsoft.com/office/drawing/2014/main" val="151105075"/>
                    </a:ext>
                  </a:extLst>
                </a:gridCol>
              </a:tblGrid>
              <a:tr h="4960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dirty="0"/>
                        <a:t>Produkt</a:t>
                      </a:r>
                      <a:endParaRPr lang="nb-NO" sz="1800" dirty="0"/>
                    </a:p>
                  </a:txBody>
                  <a:tcPr marL="37471" marR="37471" marT="18736" marB="1873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dirty="0"/>
                        <a:t>Kalksalpeter 15,5 % N</a:t>
                      </a:r>
                      <a:endParaRPr lang="nb-NO" sz="1800" dirty="0"/>
                    </a:p>
                  </a:txBody>
                  <a:tcPr marL="37471" marR="37471" marT="18736" marB="1873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t>Patentkali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dirty="0"/>
                        <a:t>25% K</a:t>
                      </a:r>
                    </a:p>
                  </a:txBody>
                  <a:tcPr marL="37471" marR="37471" marT="18736" marB="18736"/>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dirty="0"/>
                        <a:t>Marihøne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800" b="1" dirty="0"/>
                        <a:t>8-4-5</a:t>
                      </a:r>
                      <a:endParaRPr lang="nb-NO" sz="1800" dirty="0"/>
                    </a:p>
                  </a:txBody>
                  <a:tcPr marL="37471" marR="37471" marT="18736" marB="18736"/>
                </a:tc>
                <a:tc>
                  <a:txBody>
                    <a:bodyPr/>
                    <a:lstStyle/>
                    <a:p>
                      <a:r>
                        <a:rPr lang="nb-NO" sz="1800" b="1" dirty="0"/>
                        <a:t>Labb hundefôr</a:t>
                      </a:r>
                      <a:endParaRPr lang="nb-NO" sz="1800" dirty="0"/>
                    </a:p>
                  </a:txBody>
                  <a:tcPr marL="37471" marR="37471" marT="18736" marB="18736"/>
                </a:tc>
                <a:extLst>
                  <a:ext uri="{0D108BD9-81ED-4DB2-BD59-A6C34878D82A}">
                    <a16:rowId xmlns:a16="http://schemas.microsoft.com/office/drawing/2014/main" val="1613741686"/>
                  </a:ext>
                </a:extLst>
              </a:tr>
              <a:tr h="370889">
                <a:tc>
                  <a:txBody>
                    <a:bodyPr/>
                    <a:lstStyle/>
                    <a:p>
                      <a:r>
                        <a:rPr lang="nb-NO" sz="1800" dirty="0"/>
                        <a:t>Pris per kg, kr</a:t>
                      </a:r>
                    </a:p>
                  </a:txBody>
                  <a:tcPr marL="37471" marR="37471" marT="18736" marB="18736"/>
                </a:tc>
                <a:tc>
                  <a:txBody>
                    <a:bodyPr/>
                    <a:lstStyle/>
                    <a:p>
                      <a:pPr algn="ctr"/>
                      <a:r>
                        <a:rPr lang="nb-NO" sz="1800" dirty="0"/>
                        <a:t>3</a:t>
                      </a:r>
                    </a:p>
                  </a:txBody>
                  <a:tcPr marL="37471" marR="37471" marT="18736" marB="18736"/>
                </a:tc>
                <a:tc>
                  <a:txBody>
                    <a:bodyPr/>
                    <a:lstStyle/>
                    <a:p>
                      <a:pPr algn="ctr"/>
                      <a:r>
                        <a:rPr lang="nb-NO" sz="1800" dirty="0"/>
                        <a:t>6,8</a:t>
                      </a:r>
                    </a:p>
                  </a:txBody>
                  <a:tcPr marL="37471" marR="37471" marT="18736" marB="18736"/>
                </a:tc>
                <a:tc>
                  <a:txBody>
                    <a:bodyPr/>
                    <a:lstStyle/>
                    <a:p>
                      <a:pPr algn="ctr"/>
                      <a:r>
                        <a:rPr lang="nb-NO" sz="1800" dirty="0"/>
                        <a:t>3,50</a:t>
                      </a:r>
                    </a:p>
                  </a:txBody>
                  <a:tcPr marL="37471" marR="37471" marT="18736" marB="18736"/>
                </a:tc>
                <a:tc>
                  <a:txBody>
                    <a:bodyPr/>
                    <a:lstStyle/>
                    <a:p>
                      <a:pPr algn="ctr"/>
                      <a:r>
                        <a:rPr lang="nb-NO" sz="1800" dirty="0"/>
                        <a:t>26,60</a:t>
                      </a:r>
                    </a:p>
                  </a:txBody>
                  <a:tcPr marL="37471" marR="37471" marT="18736" marB="18736"/>
                </a:tc>
                <a:extLst>
                  <a:ext uri="{0D108BD9-81ED-4DB2-BD59-A6C34878D82A}">
                    <a16:rowId xmlns:a16="http://schemas.microsoft.com/office/drawing/2014/main" val="395774554"/>
                  </a:ext>
                </a:extLst>
              </a:tr>
              <a:tr h="360040">
                <a:tc>
                  <a:txBody>
                    <a:bodyPr/>
                    <a:lstStyle/>
                    <a:p>
                      <a:r>
                        <a:rPr lang="nb-NO" sz="1800" dirty="0"/>
                        <a:t>Pris per kg N, kr</a:t>
                      </a:r>
                    </a:p>
                  </a:txBody>
                  <a:tcPr marL="37471" marR="37471" marT="18736" marB="18736"/>
                </a:tc>
                <a:tc>
                  <a:txBody>
                    <a:bodyPr/>
                    <a:lstStyle/>
                    <a:p>
                      <a:pPr algn="ctr"/>
                      <a:r>
                        <a:rPr lang="nb-NO" sz="1800" dirty="0"/>
                        <a:t>19,35</a:t>
                      </a:r>
                    </a:p>
                  </a:txBody>
                  <a:tcPr marL="37471" marR="37471" marT="18736" marB="18736"/>
                </a:tc>
                <a:tc>
                  <a:txBody>
                    <a:bodyPr/>
                    <a:lstStyle/>
                    <a:p>
                      <a:pPr algn="ctr"/>
                      <a:r>
                        <a:rPr lang="nb-NO" sz="1800" dirty="0"/>
                        <a:t>-</a:t>
                      </a:r>
                    </a:p>
                  </a:txBody>
                  <a:tcPr marL="37471" marR="37471" marT="18736" marB="18736"/>
                </a:tc>
                <a:tc>
                  <a:txBody>
                    <a:bodyPr/>
                    <a:lstStyle/>
                    <a:p>
                      <a:pPr algn="ctr"/>
                      <a:r>
                        <a:rPr lang="nb-NO" sz="1800" dirty="0"/>
                        <a:t>43,57</a:t>
                      </a:r>
                    </a:p>
                  </a:txBody>
                  <a:tcPr marL="37471" marR="37471" marT="18736" marB="18736"/>
                </a:tc>
                <a:tc>
                  <a:txBody>
                    <a:bodyPr/>
                    <a:lstStyle/>
                    <a:p>
                      <a:pPr algn="ctr"/>
                      <a:r>
                        <a:rPr lang="nb-NO" sz="1800" dirty="0"/>
                        <a:t>1064</a:t>
                      </a:r>
                    </a:p>
                  </a:txBody>
                  <a:tcPr marL="37471" marR="37471" marT="18736" marB="18736"/>
                </a:tc>
                <a:extLst>
                  <a:ext uri="{0D108BD9-81ED-4DB2-BD59-A6C34878D82A}">
                    <a16:rowId xmlns:a16="http://schemas.microsoft.com/office/drawing/2014/main" val="3887403702"/>
                  </a:ext>
                </a:extLst>
              </a:tr>
              <a:tr h="432048">
                <a:tc>
                  <a:txBody>
                    <a:bodyPr/>
                    <a:lstStyle/>
                    <a:p>
                      <a:pPr marL="0" marR="0" lvl="0" indent="0" algn="l" defTabSz="419070" rtl="0" eaLnBrk="1" fontAlgn="auto" latinLnBrk="0" hangingPunct="1">
                        <a:lnSpc>
                          <a:spcPct val="100000"/>
                        </a:lnSpc>
                        <a:spcBef>
                          <a:spcPts val="0"/>
                        </a:spcBef>
                        <a:spcAft>
                          <a:spcPts val="0"/>
                        </a:spcAft>
                        <a:buClrTx/>
                        <a:buSzTx/>
                        <a:buFontTx/>
                        <a:buNone/>
                        <a:tabLst/>
                        <a:defRPr/>
                      </a:pPr>
                      <a:r>
                        <a:rPr lang="nb-NO" sz="1800" dirty="0"/>
                        <a:t>Pris per kg K, kr</a:t>
                      </a:r>
                    </a:p>
                  </a:txBody>
                  <a:tcPr marL="37471" marR="37471" marT="18736" marB="18736"/>
                </a:tc>
                <a:tc>
                  <a:txBody>
                    <a:bodyPr/>
                    <a:lstStyle/>
                    <a:p>
                      <a:pPr algn="ctr"/>
                      <a:r>
                        <a:rPr lang="nb-NO" sz="1800" dirty="0"/>
                        <a:t>-</a:t>
                      </a:r>
                    </a:p>
                  </a:txBody>
                  <a:tcPr marL="37471" marR="37471" marT="18736" marB="18736"/>
                </a:tc>
                <a:tc>
                  <a:txBody>
                    <a:bodyPr/>
                    <a:lstStyle/>
                    <a:p>
                      <a:pPr algn="ctr"/>
                      <a:r>
                        <a:rPr lang="nb-NO" sz="1800" dirty="0"/>
                        <a:t>27,20</a:t>
                      </a:r>
                    </a:p>
                  </a:txBody>
                  <a:tcPr marL="37471" marR="37471" marT="18736" marB="18736"/>
                </a:tc>
                <a:tc>
                  <a:txBody>
                    <a:bodyPr/>
                    <a:lstStyle/>
                    <a:p>
                      <a:pPr algn="ctr"/>
                      <a:r>
                        <a:rPr lang="nb-NO" sz="1800" dirty="0"/>
                        <a:t>70</a:t>
                      </a:r>
                    </a:p>
                  </a:txBody>
                  <a:tcPr marL="37471" marR="37471" marT="18736" marB="18736"/>
                </a:tc>
                <a:tc>
                  <a:txBody>
                    <a:bodyPr/>
                    <a:lstStyle/>
                    <a:p>
                      <a:pPr algn="ctr"/>
                      <a:r>
                        <a:rPr lang="nb-NO" sz="1800" dirty="0"/>
                        <a:t>-</a:t>
                      </a:r>
                    </a:p>
                  </a:txBody>
                  <a:tcPr marL="37471" marR="37471" marT="18736" marB="18736"/>
                </a:tc>
                <a:extLst>
                  <a:ext uri="{0D108BD9-81ED-4DB2-BD59-A6C34878D82A}">
                    <a16:rowId xmlns:a16="http://schemas.microsoft.com/office/drawing/2014/main" val="4149311240"/>
                  </a:ext>
                </a:extLst>
              </a:tr>
            </a:tbl>
          </a:graphicData>
        </a:graphic>
      </p:graphicFrame>
    </p:spTree>
    <p:extLst>
      <p:ext uri="{BB962C8B-B14F-4D97-AF65-F5344CB8AC3E}">
        <p14:creationId xmlns:p14="http://schemas.microsoft.com/office/powerpoint/2010/main" val="4234234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a:xfrm>
            <a:off x="4924228" y="184333"/>
            <a:ext cx="4104456" cy="1800200"/>
          </a:xfrm>
        </p:spPr>
        <p:txBody>
          <a:bodyPr>
            <a:normAutofit/>
          </a:bodyPr>
          <a:lstStyle/>
          <a:p>
            <a:r>
              <a:rPr lang="nb-NO" sz="2400" dirty="0"/>
              <a:t>Eksempel på forskningsarbeid: Feltforsøk for å sammenlikne kumøkk før og etter </a:t>
            </a:r>
            <a:r>
              <a:rPr lang="nb-NO" sz="2400" dirty="0" err="1"/>
              <a:t>utråtning</a:t>
            </a:r>
            <a:r>
              <a:rPr lang="nb-NO" sz="2400" dirty="0"/>
              <a:t> i biogassanlegg</a:t>
            </a:r>
          </a:p>
        </p:txBody>
      </p:sp>
      <p:pic>
        <p:nvPicPr>
          <p:cNvPr id="4" name="Plassholder for innhol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bwMode="auto">
          <a:xfrm>
            <a:off x="0" y="-27384"/>
            <a:ext cx="4808913" cy="360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Bild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630069" y="2204864"/>
            <a:ext cx="5513931" cy="3852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ilde 5" descr="Logo soileffects-brun-web Runhild Dammen.jpg"/>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467544" y="5661248"/>
            <a:ext cx="1590700" cy="512356"/>
          </a:xfrm>
          <a:prstGeom prst="rect">
            <a:avLst/>
          </a:prstGeom>
        </p:spPr>
      </p:pic>
    </p:spTree>
    <p:extLst>
      <p:ext uri="{BB962C8B-B14F-4D97-AF65-F5344CB8AC3E}">
        <p14:creationId xmlns:p14="http://schemas.microsoft.com/office/powerpoint/2010/main" val="2886116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a:xfrm>
            <a:off x="4932040" y="116632"/>
            <a:ext cx="4104456" cy="1800200"/>
          </a:xfrm>
        </p:spPr>
        <p:txBody>
          <a:bodyPr>
            <a:normAutofit/>
          </a:bodyPr>
          <a:lstStyle/>
          <a:p>
            <a:r>
              <a:rPr lang="nb-NO" sz="2400" dirty="0"/>
              <a:t>Eksempel på forskningsarbeid:</a:t>
            </a:r>
            <a:br>
              <a:rPr lang="nb-NO" sz="2400" dirty="0"/>
            </a:br>
            <a:r>
              <a:rPr lang="nb-NO" sz="2400" dirty="0"/>
              <a:t>Hvordan virker døde verpehøner som gjødsel?</a:t>
            </a:r>
          </a:p>
        </p:txBody>
      </p:sp>
      <p:pic>
        <p:nvPicPr>
          <p:cNvPr id="8" name="Bilde 7">
            <a:extLst>
              <a:ext uri="{FF2B5EF4-FFF2-40B4-BE49-F238E27FC236}">
                <a16:creationId xmlns:a16="http://schemas.microsoft.com/office/drawing/2014/main" id="{BF8404FA-7B49-45C5-B9ED-2D324E7641F9}"/>
              </a:ext>
            </a:extLst>
          </p:cNvPr>
          <p:cNvPicPr/>
          <p:nvPr/>
        </p:nvPicPr>
        <p:blipFill rotWithShape="1">
          <a:blip r:embed="rId2" cstate="print">
            <a:extLst>
              <a:ext uri="{28A0092B-C50C-407E-A947-70E740481C1C}">
                <a14:useLocalDpi xmlns:a14="http://schemas.microsoft.com/office/drawing/2010/main" val="0"/>
              </a:ext>
            </a:extLst>
          </a:blip>
          <a:srcRect l="19179" r="17911"/>
          <a:stretch/>
        </p:blipFill>
        <p:spPr bwMode="auto">
          <a:xfrm rot="5400000">
            <a:off x="-228093" y="252028"/>
            <a:ext cx="3384376" cy="2880320"/>
          </a:xfrm>
          <a:prstGeom prst="rect">
            <a:avLst/>
          </a:prstGeom>
          <a:ln>
            <a:noFill/>
          </a:ln>
          <a:extLst>
            <a:ext uri="{53640926-AAD7-44D8-BBD7-CCE9431645EC}">
              <a14:shadowObscured xmlns:a14="http://schemas.microsoft.com/office/drawing/2010/main"/>
            </a:ext>
          </a:extLst>
        </p:spPr>
      </p:pic>
      <p:pic>
        <p:nvPicPr>
          <p:cNvPr id="9" name="Bilde 8">
            <a:extLst>
              <a:ext uri="{FF2B5EF4-FFF2-40B4-BE49-F238E27FC236}">
                <a16:creationId xmlns:a16="http://schemas.microsoft.com/office/drawing/2014/main" id="{C0F9C2EE-7EC0-457E-8AAF-238F06B8E59D}"/>
              </a:ext>
            </a:extLst>
          </p:cNvPr>
          <p:cNvPicPr/>
          <p:nvPr/>
        </p:nvPicPr>
        <p:blipFill>
          <a:blip r:embed="rId3" cstate="print">
            <a:extLst>
              <a:ext uri="{28A0092B-C50C-407E-A947-70E740481C1C}">
                <a14:useLocalDpi xmlns:a14="http://schemas.microsoft.com/office/drawing/2010/main" val="0"/>
              </a:ext>
            </a:extLst>
          </a:blip>
          <a:stretch>
            <a:fillRect/>
          </a:stretch>
        </p:blipFill>
        <p:spPr>
          <a:xfrm rot="10800000">
            <a:off x="2893302" y="2204864"/>
            <a:ext cx="6250698" cy="3863583"/>
          </a:xfrm>
          <a:prstGeom prst="rect">
            <a:avLst/>
          </a:prstGeom>
        </p:spPr>
      </p:pic>
    </p:spTree>
    <p:extLst>
      <p:ext uri="{BB962C8B-B14F-4D97-AF65-F5344CB8AC3E}">
        <p14:creationId xmlns:p14="http://schemas.microsoft.com/office/powerpoint/2010/main" val="7445515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91F7C11F-3A75-4156-A739-CF6843D8E7D2}"/>
              </a:ext>
            </a:extLst>
          </p:cNvPr>
          <p:cNvSpPr/>
          <p:nvPr/>
        </p:nvSpPr>
        <p:spPr>
          <a:xfrm>
            <a:off x="611561" y="1763223"/>
            <a:ext cx="3600400" cy="4328236"/>
          </a:xfrm>
          <a:prstGeom prst="rect">
            <a:avLst/>
          </a:prstGeom>
        </p:spPr>
        <p:txBody>
          <a:bodyPr wrap="square">
            <a:spAutoFit/>
          </a:bodyPr>
          <a:lstStyle/>
          <a:p>
            <a:pPr marL="258136" indent="-258136">
              <a:buFont typeface="Wingdings" panose="05000000000000000000" pitchFamily="2" charset="2"/>
              <a:buChar char="§"/>
            </a:pPr>
            <a:r>
              <a:rPr lang="nb-NO" sz="1619" dirty="0">
                <a:solidFill>
                  <a:srgbClr val="212121"/>
                </a:solidFill>
                <a:latin typeface="+mj-lt"/>
                <a:ea typeface="Times New Roman" panose="02020603050405020304" pitchFamily="18" charset="0"/>
                <a:cs typeface="Calibri" panose="020F0502020204030204" pitchFamily="34" charset="0"/>
              </a:rPr>
              <a:t>I hvilken form foreligger råstoffet? (tørt, fuktig, oppmalt eller helt) </a:t>
            </a:r>
          </a:p>
          <a:p>
            <a:endParaRPr lang="nb-NO" sz="1619" dirty="0">
              <a:solidFill>
                <a:srgbClr val="212121"/>
              </a:solidFill>
              <a:latin typeface="+mj-lt"/>
              <a:ea typeface="Times New Roman" panose="02020603050405020304" pitchFamily="18" charset="0"/>
              <a:cs typeface="Calibri" panose="020F0502020204030204" pitchFamily="34" charset="0"/>
            </a:endParaRPr>
          </a:p>
          <a:p>
            <a:pPr marL="258136" indent="-258136">
              <a:buFont typeface="Wingdings" panose="05000000000000000000" pitchFamily="2" charset="2"/>
              <a:buChar char="§"/>
            </a:pPr>
            <a:r>
              <a:rPr lang="nb-NO" sz="1619" dirty="0">
                <a:solidFill>
                  <a:srgbClr val="212121"/>
                </a:solidFill>
                <a:latin typeface="+mj-lt"/>
                <a:ea typeface="Times New Roman" panose="02020603050405020304" pitchFamily="18" charset="0"/>
                <a:cs typeface="Calibri" panose="020F0502020204030204" pitchFamily="34" charset="0"/>
              </a:rPr>
              <a:t>Er råstoffet tilsatt noe under bearbeidingen?</a:t>
            </a:r>
          </a:p>
          <a:p>
            <a:endParaRPr lang="nb-NO" sz="1619" dirty="0">
              <a:solidFill>
                <a:srgbClr val="212121"/>
              </a:solidFill>
              <a:latin typeface="+mj-lt"/>
              <a:ea typeface="Times New Roman" panose="02020603050405020304" pitchFamily="18" charset="0"/>
              <a:cs typeface="Calibri" panose="020F0502020204030204" pitchFamily="34" charset="0"/>
            </a:endParaRPr>
          </a:p>
          <a:p>
            <a:pPr marL="258136" indent="-258136">
              <a:buFont typeface="Wingdings" panose="05000000000000000000" pitchFamily="2" charset="2"/>
              <a:buChar char="§"/>
            </a:pPr>
            <a:r>
              <a:rPr lang="nb-NO" sz="1619" dirty="0">
                <a:solidFill>
                  <a:srgbClr val="212121"/>
                </a:solidFill>
                <a:latin typeface="+mj-lt"/>
                <a:ea typeface="Times New Roman" panose="02020603050405020304" pitchFamily="18" charset="0"/>
                <a:cs typeface="Calibri" panose="020F0502020204030204" pitchFamily="34" charset="0"/>
              </a:rPr>
              <a:t>Hvilke mengder vi snakker om?</a:t>
            </a:r>
          </a:p>
          <a:p>
            <a:pPr marL="258136" indent="-258136">
              <a:buFont typeface="Wingdings" panose="05000000000000000000" pitchFamily="2" charset="2"/>
              <a:buChar char="§"/>
            </a:pPr>
            <a:endParaRPr lang="nb-NO" sz="1619" dirty="0">
              <a:solidFill>
                <a:srgbClr val="212121"/>
              </a:solidFill>
              <a:latin typeface="+mj-lt"/>
              <a:ea typeface="Times New Roman" panose="02020603050405020304" pitchFamily="18" charset="0"/>
              <a:cs typeface="Calibri" panose="020F0502020204030204" pitchFamily="34" charset="0"/>
            </a:endParaRPr>
          </a:p>
          <a:p>
            <a:pPr marL="258136" indent="-258136">
              <a:buFont typeface="Wingdings" panose="05000000000000000000" pitchFamily="2" charset="2"/>
              <a:buChar char="§"/>
            </a:pPr>
            <a:r>
              <a:rPr lang="nb-NO" sz="1619" dirty="0">
                <a:solidFill>
                  <a:srgbClr val="212121"/>
                </a:solidFill>
                <a:latin typeface="+mj-lt"/>
                <a:ea typeface="Times New Roman" panose="02020603050405020304" pitchFamily="18" charset="0"/>
                <a:cs typeface="Calibri" panose="020F0502020204030204" pitchFamily="34" charset="0"/>
              </a:rPr>
              <a:t>Hvordan er fordelingen gjennom året? </a:t>
            </a:r>
          </a:p>
          <a:p>
            <a:endParaRPr lang="nb-NO" sz="1619" dirty="0">
              <a:solidFill>
                <a:srgbClr val="212121"/>
              </a:solidFill>
              <a:latin typeface="+mj-lt"/>
              <a:ea typeface="Times New Roman" panose="02020603050405020304" pitchFamily="18" charset="0"/>
              <a:cs typeface="Calibri" panose="020F0502020204030204" pitchFamily="34" charset="0"/>
            </a:endParaRPr>
          </a:p>
          <a:p>
            <a:pPr marL="258136" indent="-258136">
              <a:buFont typeface="Wingdings" panose="05000000000000000000" pitchFamily="2" charset="2"/>
              <a:buChar char="§"/>
            </a:pPr>
            <a:r>
              <a:rPr lang="nb-NO" sz="1619" dirty="0">
                <a:solidFill>
                  <a:srgbClr val="212121"/>
                </a:solidFill>
                <a:latin typeface="+mj-lt"/>
                <a:ea typeface="Times New Roman" panose="02020603050405020304" pitchFamily="18" charset="0"/>
                <a:cs typeface="Calibri" panose="020F0502020204030204" pitchFamily="34" charset="0"/>
              </a:rPr>
              <a:t>Kan leverandøren kverne råstoff ved behov?</a:t>
            </a:r>
          </a:p>
          <a:p>
            <a:endParaRPr lang="nb-NO" sz="1619" dirty="0">
              <a:solidFill>
                <a:srgbClr val="212121"/>
              </a:solidFill>
              <a:latin typeface="+mj-lt"/>
              <a:ea typeface="Times New Roman" panose="02020603050405020304" pitchFamily="18" charset="0"/>
              <a:cs typeface="Calibri" panose="020F0502020204030204" pitchFamily="34" charset="0"/>
            </a:endParaRPr>
          </a:p>
          <a:p>
            <a:pPr marL="258136" indent="-258136">
              <a:buFont typeface="Wingdings" panose="05000000000000000000" pitchFamily="2" charset="2"/>
              <a:buChar char="§"/>
            </a:pPr>
            <a:r>
              <a:rPr lang="nb-NO" sz="1619" dirty="0">
                <a:latin typeface="+mj-lt"/>
              </a:rPr>
              <a:t>Eksisterende analysebevis?</a:t>
            </a:r>
          </a:p>
          <a:p>
            <a:pPr marL="258136" indent="-258136">
              <a:buFont typeface="Wingdings" panose="05000000000000000000" pitchFamily="2" charset="2"/>
              <a:buChar char="§"/>
            </a:pPr>
            <a:endParaRPr lang="nb-NO" sz="1619" dirty="0">
              <a:latin typeface="+mj-lt"/>
            </a:endParaRPr>
          </a:p>
          <a:p>
            <a:endParaRPr lang="nb-NO" sz="1619" dirty="0">
              <a:latin typeface="+mj-lt"/>
            </a:endParaRPr>
          </a:p>
        </p:txBody>
      </p:sp>
      <p:pic>
        <p:nvPicPr>
          <p:cNvPr id="6" name="Bilde 5" descr="Et bilde som inneholder bakke, gulv, innendørs&#10;&#10;Beskrivelse som er generert med høy visshet">
            <a:extLst>
              <a:ext uri="{FF2B5EF4-FFF2-40B4-BE49-F238E27FC236}">
                <a16:creationId xmlns:a16="http://schemas.microsoft.com/office/drawing/2014/main" id="{514456B1-DE43-462D-BD44-F9462E8D65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482075" y="1288725"/>
            <a:ext cx="5327914" cy="3995936"/>
          </a:xfrm>
          <a:prstGeom prst="rect">
            <a:avLst/>
          </a:prstGeom>
        </p:spPr>
      </p:pic>
      <p:sp>
        <p:nvSpPr>
          <p:cNvPr id="9" name="Rektangel 8">
            <a:extLst>
              <a:ext uri="{FF2B5EF4-FFF2-40B4-BE49-F238E27FC236}">
                <a16:creationId xmlns:a16="http://schemas.microsoft.com/office/drawing/2014/main" id="{027B8C3B-BDB8-4449-BA0C-22E901AAF090}"/>
              </a:ext>
            </a:extLst>
          </p:cNvPr>
          <p:cNvSpPr/>
          <p:nvPr/>
        </p:nvSpPr>
        <p:spPr>
          <a:xfrm>
            <a:off x="1130206" y="590559"/>
            <a:ext cx="6883588" cy="694677"/>
          </a:xfrm>
          <a:prstGeom prst="rect">
            <a:avLst/>
          </a:prstGeom>
          <a:gradFill>
            <a:gsLst>
              <a:gs pos="0">
                <a:schemeClr val="accent3">
                  <a:lumMod val="66000"/>
                </a:schemeClr>
              </a:gs>
              <a:gs pos="48000">
                <a:schemeClr val="accent3">
                  <a:lumMod val="97000"/>
                  <a:lumOff val="3000"/>
                </a:schemeClr>
              </a:gs>
              <a:gs pos="100000">
                <a:schemeClr val="accent3">
                  <a:lumMod val="60000"/>
                  <a:lumOff val="40000"/>
                </a:schemeClr>
              </a:gs>
            </a:gsLst>
            <a:lin ang="16200000" scaled="1"/>
          </a:gradFill>
        </p:spPr>
        <p:txBody>
          <a:bodyPr wrap="square">
            <a:spAutoFit/>
          </a:bodyPr>
          <a:lstStyle/>
          <a:p>
            <a:pPr algn="ctr"/>
            <a:r>
              <a:rPr lang="nn-NO" sz="1957" b="1" dirty="0"/>
              <a:t>Mengder og </a:t>
            </a:r>
            <a:r>
              <a:rPr lang="nn-NO" sz="1957" b="1" dirty="0" err="1"/>
              <a:t>sammensetning</a:t>
            </a:r>
            <a:r>
              <a:rPr lang="nn-NO" sz="1957" b="1" dirty="0"/>
              <a:t> </a:t>
            </a:r>
          </a:p>
          <a:p>
            <a:pPr algn="ctr"/>
            <a:r>
              <a:rPr lang="nn-NO" sz="1957" b="1" dirty="0"/>
              <a:t>av aktuelle marine restråstoff for gjødselproduksjon</a:t>
            </a:r>
            <a:endParaRPr lang="nb-NO" sz="1957" b="1" dirty="0"/>
          </a:p>
        </p:txBody>
      </p:sp>
      <p:pic>
        <p:nvPicPr>
          <p:cNvPr id="10" name="Bilde 9">
            <a:extLst>
              <a:ext uri="{FF2B5EF4-FFF2-40B4-BE49-F238E27FC236}">
                <a16:creationId xmlns:a16="http://schemas.microsoft.com/office/drawing/2014/main" id="{E639FEB1-F7E0-441F-8D71-3D8566011E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5125675"/>
            <a:ext cx="2339752" cy="1611512"/>
          </a:xfrm>
          <a:prstGeom prst="rect">
            <a:avLst/>
          </a:prstGeom>
        </p:spPr>
      </p:pic>
    </p:spTree>
    <p:extLst>
      <p:ext uri="{BB962C8B-B14F-4D97-AF65-F5344CB8AC3E}">
        <p14:creationId xmlns:p14="http://schemas.microsoft.com/office/powerpoint/2010/main" val="859317433"/>
      </p:ext>
    </p:extLst>
  </p:cSld>
  <p:clrMapOvr>
    <a:masterClrMapping/>
  </p:clrMapOvr>
  <mc:AlternateContent xmlns:mc="http://schemas.openxmlformats.org/markup-compatibility/2006" xmlns:p14="http://schemas.microsoft.com/office/powerpoint/2010/main">
    <mc:Choice Requires="p14">
      <p:transition spd="slow" p14:dur="15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24F3BBE1-11D0-4BFB-B6D2-73492618AD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9767" y="1093622"/>
            <a:ext cx="6884027" cy="1985063"/>
          </a:xfrm>
          <a:prstGeom prst="rect">
            <a:avLst/>
          </a:prstGeom>
        </p:spPr>
      </p:pic>
      <p:graphicFrame>
        <p:nvGraphicFramePr>
          <p:cNvPr id="6" name="Diagram 5">
            <a:extLst>
              <a:ext uri="{FF2B5EF4-FFF2-40B4-BE49-F238E27FC236}">
                <a16:creationId xmlns:a16="http://schemas.microsoft.com/office/drawing/2014/main" id="{0450398B-8247-4CA9-9452-8089EB28619B}"/>
              </a:ext>
            </a:extLst>
          </p:cNvPr>
          <p:cNvGraphicFramePr>
            <a:graphicFrameLocks/>
          </p:cNvGraphicFramePr>
          <p:nvPr>
            <p:extLst/>
          </p:nvPr>
        </p:nvGraphicFramePr>
        <p:xfrm>
          <a:off x="4355170" y="3157963"/>
          <a:ext cx="3441794" cy="2065076"/>
        </p:xfrm>
        <a:graphic>
          <a:graphicData uri="http://schemas.openxmlformats.org/drawingml/2006/chart">
            <c:chart xmlns:c="http://schemas.openxmlformats.org/drawingml/2006/chart" xmlns:r="http://schemas.openxmlformats.org/officeDocument/2006/relationships" r:id="rId3"/>
          </a:graphicData>
        </a:graphic>
      </p:graphicFrame>
      <p:sp>
        <p:nvSpPr>
          <p:cNvPr id="4" name="TekstSylinder 3">
            <a:extLst>
              <a:ext uri="{FF2B5EF4-FFF2-40B4-BE49-F238E27FC236}">
                <a16:creationId xmlns:a16="http://schemas.microsoft.com/office/drawing/2014/main" id="{28C4BB0F-0819-49C5-8AA0-85180AB27083}"/>
              </a:ext>
            </a:extLst>
          </p:cNvPr>
          <p:cNvSpPr txBox="1"/>
          <p:nvPr/>
        </p:nvSpPr>
        <p:spPr>
          <a:xfrm>
            <a:off x="179512" y="2860699"/>
            <a:ext cx="2808312" cy="2031325"/>
          </a:xfrm>
          <a:prstGeom prst="rect">
            <a:avLst/>
          </a:prstGeom>
          <a:noFill/>
        </p:spPr>
        <p:txBody>
          <a:bodyPr wrap="square" rtlCol="0">
            <a:spAutoFit/>
          </a:bodyPr>
          <a:lstStyle/>
          <a:p>
            <a:r>
              <a:rPr lang="nb-NO" sz="1800" dirty="0"/>
              <a:t>Raigras tilført to N-nivå, ca. 30 og 60 kg N/daa, som</a:t>
            </a:r>
          </a:p>
          <a:p>
            <a:pPr marL="129068" indent="-129068">
              <a:buFontTx/>
              <a:buChar char="-"/>
            </a:pPr>
            <a:r>
              <a:rPr lang="nb-NO" sz="1800" dirty="0"/>
              <a:t>algefiber (AF), tørket (T) eller «ferskt» (F)</a:t>
            </a:r>
          </a:p>
          <a:p>
            <a:pPr marL="129068" indent="-129068">
              <a:buFontTx/>
              <a:buChar char="-"/>
            </a:pPr>
            <a:r>
              <a:rPr lang="nb-NO" sz="1800" dirty="0"/>
              <a:t>frosne fiskebein (FB), tørket eller «ferske» - </a:t>
            </a:r>
          </a:p>
          <a:p>
            <a:pPr marL="129068" indent="-129068">
              <a:buFontTx/>
              <a:buChar char="-"/>
            </a:pPr>
            <a:r>
              <a:rPr lang="nb-NO" sz="1800" dirty="0"/>
              <a:t>kalksalpeter (K)</a:t>
            </a:r>
          </a:p>
        </p:txBody>
      </p:sp>
      <p:pic>
        <p:nvPicPr>
          <p:cNvPr id="11" name="Bilde 10">
            <a:extLst>
              <a:ext uri="{FF2B5EF4-FFF2-40B4-BE49-F238E27FC236}">
                <a16:creationId xmlns:a16="http://schemas.microsoft.com/office/drawing/2014/main" id="{F202CC4D-8463-478E-AA51-AC415BEC65D4}"/>
              </a:ext>
            </a:extLst>
          </p:cNvPr>
          <p:cNvPicPr/>
          <p:nvPr/>
        </p:nvPicPr>
        <p:blipFill>
          <a:blip r:embed="rId4" cstate="print">
            <a:extLst>
              <a:ext uri="{28A0092B-C50C-407E-A947-70E740481C1C}">
                <a14:useLocalDpi xmlns:a14="http://schemas.microsoft.com/office/drawing/2010/main" val="0"/>
              </a:ext>
            </a:extLst>
          </a:blip>
          <a:stretch>
            <a:fillRect/>
          </a:stretch>
        </p:blipFill>
        <p:spPr>
          <a:xfrm>
            <a:off x="1347036" y="4892606"/>
            <a:ext cx="2656168" cy="1417840"/>
          </a:xfrm>
          <a:prstGeom prst="rect">
            <a:avLst/>
          </a:prstGeom>
        </p:spPr>
      </p:pic>
      <p:sp>
        <p:nvSpPr>
          <p:cNvPr id="2" name="Ellipse 1">
            <a:extLst>
              <a:ext uri="{FF2B5EF4-FFF2-40B4-BE49-F238E27FC236}">
                <a16:creationId xmlns:a16="http://schemas.microsoft.com/office/drawing/2014/main" id="{460E6C13-6132-4C58-A315-EB500F03C463}"/>
              </a:ext>
            </a:extLst>
          </p:cNvPr>
          <p:cNvSpPr/>
          <p:nvPr/>
        </p:nvSpPr>
        <p:spPr>
          <a:xfrm>
            <a:off x="6401503" y="3369984"/>
            <a:ext cx="1612291" cy="70819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28"/>
          </a:p>
        </p:txBody>
      </p:sp>
      <p:sp>
        <p:nvSpPr>
          <p:cNvPr id="5" name="TekstSylinder 4">
            <a:extLst>
              <a:ext uri="{FF2B5EF4-FFF2-40B4-BE49-F238E27FC236}">
                <a16:creationId xmlns:a16="http://schemas.microsoft.com/office/drawing/2014/main" id="{BE3D4D28-3951-44FF-86AC-74A4AA52D568}"/>
              </a:ext>
            </a:extLst>
          </p:cNvPr>
          <p:cNvSpPr txBox="1"/>
          <p:nvPr/>
        </p:nvSpPr>
        <p:spPr>
          <a:xfrm>
            <a:off x="6994343" y="3082288"/>
            <a:ext cx="1236281" cy="142796"/>
          </a:xfrm>
          <a:prstGeom prst="rect">
            <a:avLst/>
          </a:prstGeom>
          <a:noFill/>
        </p:spPr>
        <p:txBody>
          <a:bodyPr wrap="square" rtlCol="0">
            <a:spAutoFit/>
          </a:bodyPr>
          <a:lstStyle/>
          <a:p>
            <a:r>
              <a:rPr lang="nb-NO" sz="328" b="1" dirty="0">
                <a:solidFill>
                  <a:srgbClr val="FF0000"/>
                </a:solidFill>
              </a:rPr>
              <a:t>Fiskebein</a:t>
            </a:r>
          </a:p>
        </p:txBody>
      </p:sp>
      <p:sp>
        <p:nvSpPr>
          <p:cNvPr id="7" name="TekstSylinder 6">
            <a:extLst>
              <a:ext uri="{FF2B5EF4-FFF2-40B4-BE49-F238E27FC236}">
                <a16:creationId xmlns:a16="http://schemas.microsoft.com/office/drawing/2014/main" id="{97E704F6-6700-4B73-9BD8-A143178DC937}"/>
              </a:ext>
            </a:extLst>
          </p:cNvPr>
          <p:cNvSpPr txBox="1"/>
          <p:nvPr/>
        </p:nvSpPr>
        <p:spPr>
          <a:xfrm>
            <a:off x="4499992" y="5359328"/>
            <a:ext cx="4396709" cy="646331"/>
          </a:xfrm>
          <a:prstGeom prst="rect">
            <a:avLst/>
          </a:prstGeom>
          <a:noFill/>
        </p:spPr>
        <p:txBody>
          <a:bodyPr wrap="square" rtlCol="0">
            <a:spAutoFit/>
          </a:bodyPr>
          <a:lstStyle/>
          <a:p>
            <a:r>
              <a:rPr lang="nb-NO" sz="1800" dirty="0"/>
              <a:t>Samlet tørrvekt av 5 høstinger, g per potte</a:t>
            </a:r>
          </a:p>
          <a:p>
            <a:endParaRPr lang="nb-NO" sz="1800" dirty="0"/>
          </a:p>
        </p:txBody>
      </p:sp>
      <p:sp>
        <p:nvSpPr>
          <p:cNvPr id="8" name="TekstSylinder 7">
            <a:extLst>
              <a:ext uri="{FF2B5EF4-FFF2-40B4-BE49-F238E27FC236}">
                <a16:creationId xmlns:a16="http://schemas.microsoft.com/office/drawing/2014/main" id="{BFAB1E5C-FF2B-4905-82FD-AA58E7E24797}"/>
              </a:ext>
            </a:extLst>
          </p:cNvPr>
          <p:cNvSpPr txBox="1"/>
          <p:nvPr/>
        </p:nvSpPr>
        <p:spPr>
          <a:xfrm>
            <a:off x="330106" y="489095"/>
            <a:ext cx="8050127" cy="1077218"/>
          </a:xfrm>
          <a:prstGeom prst="rect">
            <a:avLst/>
          </a:prstGeom>
          <a:noFill/>
        </p:spPr>
        <p:txBody>
          <a:bodyPr wrap="square" rtlCol="0">
            <a:spAutoFit/>
          </a:bodyPr>
          <a:lstStyle/>
          <a:p>
            <a:r>
              <a:rPr lang="nb-NO" sz="3200" dirty="0"/>
              <a:t>Potteforsøk med raigras 2018, 5 høstinger</a:t>
            </a:r>
          </a:p>
          <a:p>
            <a:endParaRPr lang="nb-NO" sz="3200" dirty="0"/>
          </a:p>
        </p:txBody>
      </p:sp>
    </p:spTree>
    <p:extLst>
      <p:ext uri="{BB962C8B-B14F-4D97-AF65-F5344CB8AC3E}">
        <p14:creationId xmlns:p14="http://schemas.microsoft.com/office/powerpoint/2010/main" val="829301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Plassholder for innhold 3">
            <a:extLst>
              <a:ext uri="{FF2B5EF4-FFF2-40B4-BE49-F238E27FC236}">
                <a16:creationId xmlns:a16="http://schemas.microsoft.com/office/drawing/2014/main" id="{FAEAC3BA-F222-4EBB-BC0B-BE461CEE9689}"/>
              </a:ext>
            </a:extLst>
          </p:cNvPr>
          <p:cNvGraphicFramePr>
            <a:graphicFrameLocks noGrp="1"/>
          </p:cNvGraphicFramePr>
          <p:nvPr>
            <p:ph idx="1"/>
            <p:extLst>
              <p:ext uri="{D42A27DB-BD31-4B8C-83A1-F6EECF244321}">
                <p14:modId xmlns:p14="http://schemas.microsoft.com/office/powerpoint/2010/main" val="4176719101"/>
              </p:ext>
            </p:extLst>
          </p:nvPr>
        </p:nvGraphicFramePr>
        <p:xfrm>
          <a:off x="755576" y="1412776"/>
          <a:ext cx="8100392" cy="4668212"/>
        </p:xfrm>
        <a:graphic>
          <a:graphicData uri="http://schemas.openxmlformats.org/drawingml/2006/table">
            <a:tbl>
              <a:tblPr firstRow="1" firstCol="1" bandRow="1">
                <a:tableStyleId>{5C22544A-7EE6-4342-B048-85BDC9FD1C3A}</a:tableStyleId>
              </a:tblPr>
              <a:tblGrid>
                <a:gridCol w="3805983">
                  <a:extLst>
                    <a:ext uri="{9D8B030D-6E8A-4147-A177-3AD203B41FA5}">
                      <a16:colId xmlns:a16="http://schemas.microsoft.com/office/drawing/2014/main" val="2349778836"/>
                    </a:ext>
                  </a:extLst>
                </a:gridCol>
                <a:gridCol w="2147893">
                  <a:extLst>
                    <a:ext uri="{9D8B030D-6E8A-4147-A177-3AD203B41FA5}">
                      <a16:colId xmlns:a16="http://schemas.microsoft.com/office/drawing/2014/main" val="2816421749"/>
                    </a:ext>
                  </a:extLst>
                </a:gridCol>
                <a:gridCol w="2146516">
                  <a:extLst>
                    <a:ext uri="{9D8B030D-6E8A-4147-A177-3AD203B41FA5}">
                      <a16:colId xmlns:a16="http://schemas.microsoft.com/office/drawing/2014/main" val="1476042342"/>
                    </a:ext>
                  </a:extLst>
                </a:gridCol>
              </a:tblGrid>
              <a:tr h="496574">
                <a:tc>
                  <a:txBody>
                    <a:bodyPr/>
                    <a:lstStyle/>
                    <a:p>
                      <a:pPr>
                        <a:lnSpc>
                          <a:spcPct val="120000"/>
                        </a:lnSpc>
                        <a:spcAft>
                          <a:spcPts val="0"/>
                        </a:spcAft>
                      </a:pP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Algefiber </a:t>
                      </a:r>
                    </a:p>
                    <a:p>
                      <a:pPr>
                        <a:lnSpc>
                          <a:spcPct val="120000"/>
                        </a:lnSpc>
                        <a:spcAft>
                          <a:spcPts val="0"/>
                        </a:spcAft>
                      </a:pPr>
                      <a:endParaRPr lang="nb-NO" sz="1800" dirty="0">
                        <a:effectLst/>
                        <a:latin typeface="+mn-lt"/>
                      </a:endParaRPr>
                    </a:p>
                  </a:txBody>
                  <a:tcPr marL="44450" marR="44450" marT="0" marB="0" anchor="b"/>
                </a:tc>
                <a:tc>
                  <a:txBody>
                    <a:bodyPr/>
                    <a:lstStyle/>
                    <a:p>
                      <a:pPr>
                        <a:lnSpc>
                          <a:spcPct val="120000"/>
                        </a:lnSpc>
                        <a:spcAft>
                          <a:spcPts val="0"/>
                        </a:spcAft>
                      </a:pPr>
                      <a:r>
                        <a:rPr lang="en-GB" sz="1800" dirty="0" err="1">
                          <a:effectLst/>
                          <a:latin typeface="+mn-lt"/>
                        </a:rPr>
                        <a:t>Fiskebein</a:t>
                      </a:r>
                      <a:r>
                        <a:rPr lang="en-GB" sz="1800" dirty="0">
                          <a:effectLst/>
                          <a:latin typeface="+mn-lt"/>
                        </a:rPr>
                        <a:t> (</a:t>
                      </a:r>
                      <a:r>
                        <a:rPr lang="en-GB" sz="1800" dirty="0" err="1">
                          <a:effectLst/>
                          <a:latin typeface="+mn-lt"/>
                        </a:rPr>
                        <a:t>frosne</a:t>
                      </a:r>
                      <a:r>
                        <a:rPr lang="en-GB" sz="1800" dirty="0">
                          <a:effectLst/>
                          <a:latin typeface="+mn-lt"/>
                        </a:rPr>
                        <a:t>)</a:t>
                      </a:r>
                    </a:p>
                    <a:p>
                      <a:pPr>
                        <a:lnSpc>
                          <a:spcPct val="120000"/>
                        </a:lnSpc>
                        <a:spcAft>
                          <a:spcPts val="0"/>
                        </a:spcAft>
                      </a:pPr>
                      <a:endParaRPr lang="nb-NO" sz="1800" dirty="0">
                        <a:effectLst/>
                        <a:latin typeface="+mn-lt"/>
                      </a:endParaRPr>
                    </a:p>
                  </a:txBody>
                  <a:tcPr marL="44450" marR="44450" marT="0" marB="0" anchor="b"/>
                </a:tc>
                <a:extLst>
                  <a:ext uri="{0D108BD9-81ED-4DB2-BD59-A6C34878D82A}">
                    <a16:rowId xmlns:a16="http://schemas.microsoft.com/office/drawing/2014/main" val="3993285045"/>
                  </a:ext>
                </a:extLst>
              </a:tr>
              <a:tr h="320959">
                <a:tc>
                  <a:txBody>
                    <a:bodyPr/>
                    <a:lstStyle/>
                    <a:p>
                      <a:pPr>
                        <a:lnSpc>
                          <a:spcPct val="120000"/>
                        </a:lnSpc>
                        <a:spcAft>
                          <a:spcPts val="0"/>
                        </a:spcAft>
                      </a:pPr>
                      <a:r>
                        <a:rPr lang="nb-NO" sz="1800" dirty="0">
                          <a:effectLst/>
                          <a:latin typeface="+mn-lt"/>
                          <a:ea typeface="MS Mincho" panose="02020609040205080304" pitchFamily="49" charset="-128"/>
                          <a:cs typeface="Times New Roman" panose="02020603050405020304" pitchFamily="18" charset="0"/>
                        </a:rPr>
                        <a:t>TS, %</a:t>
                      </a:r>
                    </a:p>
                  </a:txBody>
                  <a:tcPr marL="44450" marR="44450" marT="0" marB="0" anchor="b"/>
                </a:tc>
                <a:tc>
                  <a:txBody>
                    <a:bodyPr/>
                    <a:lstStyle/>
                    <a:p>
                      <a:pPr>
                        <a:lnSpc>
                          <a:spcPct val="120000"/>
                        </a:lnSpc>
                        <a:spcAft>
                          <a:spcPts val="0"/>
                        </a:spcAft>
                      </a:pPr>
                      <a:r>
                        <a:rPr lang="nb-NO" sz="1800" dirty="0">
                          <a:effectLst/>
                          <a:latin typeface="+mn-lt"/>
                          <a:ea typeface="MS Mincho" panose="02020609040205080304" pitchFamily="49" charset="-128"/>
                          <a:cs typeface="Times New Roman" panose="02020603050405020304" pitchFamily="18" charset="0"/>
                        </a:rPr>
                        <a:t>32</a:t>
                      </a:r>
                    </a:p>
                  </a:txBody>
                  <a:tcPr marL="44450" marR="44450" marT="0" marB="0" anchor="b"/>
                </a:tc>
                <a:tc>
                  <a:txBody>
                    <a:bodyPr/>
                    <a:lstStyle/>
                    <a:p>
                      <a:pPr>
                        <a:lnSpc>
                          <a:spcPct val="120000"/>
                        </a:lnSpc>
                        <a:spcAft>
                          <a:spcPts val="0"/>
                        </a:spcAft>
                      </a:pPr>
                      <a:r>
                        <a:rPr lang="nb-NO" sz="1800" dirty="0">
                          <a:effectLst/>
                          <a:latin typeface="+mn-lt"/>
                          <a:ea typeface="MS Mincho" panose="02020609040205080304" pitchFamily="49" charset="-128"/>
                          <a:cs typeface="Times New Roman" panose="02020603050405020304" pitchFamily="18" charset="0"/>
                        </a:rPr>
                        <a:t>53</a:t>
                      </a:r>
                    </a:p>
                  </a:txBody>
                  <a:tcPr marL="44450" marR="44450" marT="0" marB="0" anchor="b"/>
                </a:tc>
                <a:extLst>
                  <a:ext uri="{0D108BD9-81ED-4DB2-BD59-A6C34878D82A}">
                    <a16:rowId xmlns:a16="http://schemas.microsoft.com/office/drawing/2014/main" val="589365149"/>
                  </a:ext>
                </a:extLst>
              </a:tr>
              <a:tr h="320959">
                <a:tc>
                  <a:txBody>
                    <a:bodyPr/>
                    <a:lstStyle/>
                    <a:p>
                      <a:pPr>
                        <a:lnSpc>
                          <a:spcPct val="120000"/>
                        </a:lnSpc>
                        <a:spcAft>
                          <a:spcPts val="0"/>
                        </a:spcAft>
                      </a:pPr>
                      <a:r>
                        <a:rPr lang="nb-NO" sz="1800" dirty="0">
                          <a:effectLst/>
                          <a:latin typeface="+mn-lt"/>
                          <a:ea typeface="MS Mincho" panose="02020609040205080304" pitchFamily="49" charset="-128"/>
                          <a:cs typeface="Times New Roman" panose="02020603050405020304" pitchFamily="18" charset="0"/>
                        </a:rPr>
                        <a:t>Glødetap, % av TS</a:t>
                      </a:r>
                    </a:p>
                  </a:txBody>
                  <a:tcPr marL="44450" marR="44450" marT="0" marB="0" anchor="b"/>
                </a:tc>
                <a:tc>
                  <a:txBody>
                    <a:bodyPr/>
                    <a:lstStyle/>
                    <a:p>
                      <a:pPr>
                        <a:lnSpc>
                          <a:spcPct val="120000"/>
                        </a:lnSpc>
                        <a:spcAft>
                          <a:spcPts val="0"/>
                        </a:spcAft>
                      </a:pPr>
                      <a:r>
                        <a:rPr lang="nb-NO" sz="1800" dirty="0">
                          <a:effectLst/>
                          <a:latin typeface="+mn-lt"/>
                        </a:rPr>
                        <a:t>55</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34</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extLst>
                  <a:ext uri="{0D108BD9-81ED-4DB2-BD59-A6C34878D82A}">
                    <a16:rowId xmlns:a16="http://schemas.microsoft.com/office/drawing/2014/main" val="3195663641"/>
                  </a:ext>
                </a:extLst>
              </a:tr>
              <a:tr h="320959">
                <a:tc>
                  <a:txBody>
                    <a:bodyPr/>
                    <a:lstStyle/>
                    <a:p>
                      <a:pPr>
                        <a:lnSpc>
                          <a:spcPct val="120000"/>
                        </a:lnSpc>
                        <a:spcAft>
                          <a:spcPts val="0"/>
                        </a:spcAft>
                      </a:pPr>
                      <a:r>
                        <a:rPr lang="en-GB" sz="1800" dirty="0" err="1">
                          <a:effectLst/>
                          <a:latin typeface="+mn-lt"/>
                        </a:rPr>
                        <a:t>Organisk</a:t>
                      </a:r>
                      <a:r>
                        <a:rPr lang="en-GB" sz="1800" dirty="0">
                          <a:effectLst/>
                          <a:latin typeface="+mn-lt"/>
                        </a:rPr>
                        <a:t> C (% </a:t>
                      </a:r>
                      <a:r>
                        <a:rPr lang="en-GB" sz="1800" dirty="0" err="1">
                          <a:effectLst/>
                          <a:latin typeface="+mn-lt"/>
                        </a:rPr>
                        <a:t>av</a:t>
                      </a:r>
                      <a:r>
                        <a:rPr lang="en-GB" sz="1800" dirty="0">
                          <a:effectLst/>
                          <a:latin typeface="+mn-lt"/>
                        </a:rPr>
                        <a:t> TS)</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highlight>
                            <a:srgbClr val="00FF00"/>
                          </a:highlight>
                          <a:latin typeface="+mn-lt"/>
                        </a:rPr>
                        <a:t>31</a:t>
                      </a:r>
                      <a:endParaRPr lang="nb-NO" sz="1800" dirty="0">
                        <a:effectLst/>
                        <a:highlight>
                          <a:srgbClr val="00FF00"/>
                        </a:highligh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15</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extLst>
                  <a:ext uri="{0D108BD9-81ED-4DB2-BD59-A6C34878D82A}">
                    <a16:rowId xmlns:a16="http://schemas.microsoft.com/office/drawing/2014/main" val="3749355651"/>
                  </a:ext>
                </a:extLst>
              </a:tr>
              <a:tr h="320959">
                <a:tc>
                  <a:txBody>
                    <a:bodyPr/>
                    <a:lstStyle/>
                    <a:p>
                      <a:pPr>
                        <a:lnSpc>
                          <a:spcPct val="120000"/>
                        </a:lnSpc>
                        <a:spcAft>
                          <a:spcPts val="0"/>
                        </a:spcAft>
                      </a:pPr>
                      <a:r>
                        <a:rPr lang="nb-NO" sz="1800" dirty="0">
                          <a:effectLst/>
                          <a:latin typeface="+mn-lt"/>
                        </a:rPr>
                        <a:t>C/N</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21</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3</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extLst>
                  <a:ext uri="{0D108BD9-81ED-4DB2-BD59-A6C34878D82A}">
                    <a16:rowId xmlns:a16="http://schemas.microsoft.com/office/drawing/2014/main" val="2988041133"/>
                  </a:ext>
                </a:extLst>
              </a:tr>
              <a:tr h="320959">
                <a:tc>
                  <a:txBody>
                    <a:bodyPr/>
                    <a:lstStyle/>
                    <a:p>
                      <a:pPr>
                        <a:lnSpc>
                          <a:spcPct val="120000"/>
                        </a:lnSpc>
                        <a:spcAft>
                          <a:spcPts val="0"/>
                        </a:spcAft>
                      </a:pPr>
                      <a:r>
                        <a:rPr lang="nb-NO" sz="1800" dirty="0">
                          <a:effectLst/>
                          <a:latin typeface="+mn-lt"/>
                        </a:rPr>
                        <a:t>N </a:t>
                      </a:r>
                      <a:r>
                        <a:rPr lang="en-GB" sz="1800" dirty="0">
                          <a:effectLst/>
                          <a:latin typeface="+mn-lt"/>
                        </a:rPr>
                        <a:t>(g/kg TS)</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15</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highlight>
                            <a:srgbClr val="00FF00"/>
                          </a:highlight>
                          <a:latin typeface="+mn-lt"/>
                        </a:rPr>
                        <a:t>50</a:t>
                      </a:r>
                      <a:endParaRPr lang="nb-NO" sz="1800" dirty="0">
                        <a:effectLst/>
                        <a:highlight>
                          <a:srgbClr val="00FF00"/>
                        </a:highlight>
                        <a:latin typeface="+mn-lt"/>
                        <a:ea typeface="MS Mincho" panose="02020609040205080304" pitchFamily="49" charset="-128"/>
                        <a:cs typeface="Times New Roman" panose="02020603050405020304" pitchFamily="18" charset="0"/>
                      </a:endParaRPr>
                    </a:p>
                  </a:txBody>
                  <a:tcPr marL="44450" marR="44450" marT="0" marB="0" anchor="b"/>
                </a:tc>
                <a:extLst>
                  <a:ext uri="{0D108BD9-81ED-4DB2-BD59-A6C34878D82A}">
                    <a16:rowId xmlns:a16="http://schemas.microsoft.com/office/drawing/2014/main" val="2171864601"/>
                  </a:ext>
                </a:extLst>
              </a:tr>
              <a:tr h="375639">
                <a:tc>
                  <a:txBody>
                    <a:bodyPr/>
                    <a:lstStyle/>
                    <a:p>
                      <a:pPr>
                        <a:lnSpc>
                          <a:spcPct val="120000"/>
                        </a:lnSpc>
                        <a:spcAft>
                          <a:spcPts val="0"/>
                        </a:spcAft>
                      </a:pPr>
                      <a:r>
                        <a:rPr lang="nb-NO" sz="1800" dirty="0">
                          <a:effectLst/>
                          <a:latin typeface="+mn-lt"/>
                        </a:rPr>
                        <a:t>P-Olsen (mg/</a:t>
                      </a:r>
                      <a:r>
                        <a:rPr lang="en-GB" sz="1800" dirty="0">
                          <a:effectLst/>
                          <a:latin typeface="+mn-lt"/>
                        </a:rPr>
                        <a:t>100 g</a:t>
                      </a:r>
                      <a:r>
                        <a:rPr lang="nb-NO" sz="1800" dirty="0">
                          <a:effectLst/>
                          <a:latin typeface="+mn-lt"/>
                        </a:rPr>
                        <a:t>)</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49,9</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highlight>
                            <a:srgbClr val="00FF00"/>
                          </a:highlight>
                          <a:latin typeface="+mn-lt"/>
                        </a:rPr>
                        <a:t>472</a:t>
                      </a:r>
                      <a:endParaRPr lang="nb-NO" sz="1800" dirty="0">
                        <a:effectLst/>
                        <a:highlight>
                          <a:srgbClr val="00FF00"/>
                        </a:highlight>
                        <a:latin typeface="+mn-lt"/>
                        <a:ea typeface="MS Mincho" panose="02020609040205080304" pitchFamily="49" charset="-128"/>
                        <a:cs typeface="Times New Roman" panose="02020603050405020304" pitchFamily="18" charset="0"/>
                      </a:endParaRPr>
                    </a:p>
                  </a:txBody>
                  <a:tcPr marL="44450" marR="44450" marT="0" marB="0" anchor="b"/>
                </a:tc>
                <a:extLst>
                  <a:ext uri="{0D108BD9-81ED-4DB2-BD59-A6C34878D82A}">
                    <a16:rowId xmlns:a16="http://schemas.microsoft.com/office/drawing/2014/main" val="719444267"/>
                  </a:ext>
                </a:extLst>
              </a:tr>
              <a:tr h="446586">
                <a:tc>
                  <a:txBody>
                    <a:bodyPr/>
                    <a:lstStyle/>
                    <a:p>
                      <a:pPr>
                        <a:lnSpc>
                          <a:spcPct val="120000"/>
                        </a:lnSpc>
                        <a:spcAft>
                          <a:spcPts val="0"/>
                        </a:spcAft>
                      </a:pPr>
                      <a:r>
                        <a:rPr lang="en-GB" sz="1800" dirty="0">
                          <a:effectLst/>
                          <a:latin typeface="+mn-lt"/>
                        </a:rPr>
                        <a:t>P (total) (g/kg TS)</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2,5</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highlight>
                            <a:srgbClr val="00FF00"/>
                          </a:highlight>
                          <a:latin typeface="+mn-lt"/>
                        </a:rPr>
                        <a:t>120</a:t>
                      </a:r>
                      <a:endParaRPr lang="nb-NO" sz="1800" dirty="0">
                        <a:effectLst/>
                        <a:highlight>
                          <a:srgbClr val="00FF00"/>
                        </a:highlight>
                        <a:latin typeface="+mn-lt"/>
                        <a:ea typeface="MS Mincho" panose="02020609040205080304" pitchFamily="49" charset="-128"/>
                        <a:cs typeface="Times New Roman" panose="02020603050405020304" pitchFamily="18" charset="0"/>
                      </a:endParaRPr>
                    </a:p>
                  </a:txBody>
                  <a:tcPr marL="44450" marR="44450" marT="0" marB="0" anchor="b"/>
                </a:tc>
                <a:extLst>
                  <a:ext uri="{0D108BD9-81ED-4DB2-BD59-A6C34878D82A}">
                    <a16:rowId xmlns:a16="http://schemas.microsoft.com/office/drawing/2014/main" val="78367268"/>
                  </a:ext>
                </a:extLst>
              </a:tr>
              <a:tr h="320959">
                <a:tc>
                  <a:txBody>
                    <a:bodyPr/>
                    <a:lstStyle/>
                    <a:p>
                      <a:pPr>
                        <a:lnSpc>
                          <a:spcPct val="120000"/>
                        </a:lnSpc>
                        <a:spcAft>
                          <a:spcPts val="0"/>
                        </a:spcAft>
                      </a:pPr>
                      <a:r>
                        <a:rPr lang="nb-NO" sz="1800" dirty="0" err="1">
                          <a:effectLst/>
                          <a:latin typeface="+mn-lt"/>
                        </a:rPr>
                        <a:t>Ca</a:t>
                      </a:r>
                      <a:r>
                        <a:rPr lang="nb-NO" sz="1800" dirty="0">
                          <a:effectLst/>
                          <a:latin typeface="+mn-lt"/>
                        </a:rPr>
                        <a:t> </a:t>
                      </a:r>
                      <a:r>
                        <a:rPr lang="en-GB" sz="1800" dirty="0">
                          <a:effectLst/>
                          <a:latin typeface="+mn-lt"/>
                        </a:rPr>
                        <a:t>(g/kg TS)</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68</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300</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extLst>
                  <a:ext uri="{0D108BD9-81ED-4DB2-BD59-A6C34878D82A}">
                    <a16:rowId xmlns:a16="http://schemas.microsoft.com/office/drawing/2014/main" val="2550094942"/>
                  </a:ext>
                </a:extLst>
              </a:tr>
              <a:tr h="320959">
                <a:tc>
                  <a:txBody>
                    <a:bodyPr/>
                    <a:lstStyle/>
                    <a:p>
                      <a:pPr>
                        <a:lnSpc>
                          <a:spcPct val="120000"/>
                        </a:lnSpc>
                        <a:spcAft>
                          <a:spcPts val="0"/>
                        </a:spcAft>
                      </a:pPr>
                      <a:r>
                        <a:rPr lang="nb-NO" sz="1800" dirty="0">
                          <a:effectLst/>
                          <a:latin typeface="+mn-lt"/>
                        </a:rPr>
                        <a:t>K </a:t>
                      </a:r>
                      <a:r>
                        <a:rPr lang="en-GB" sz="1800" dirty="0">
                          <a:effectLst/>
                          <a:latin typeface="+mn-lt"/>
                        </a:rPr>
                        <a:t>(g/kg TS)</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highlight>
                            <a:srgbClr val="00FF00"/>
                          </a:highlight>
                          <a:latin typeface="+mn-lt"/>
                        </a:rPr>
                        <a:t>130</a:t>
                      </a:r>
                      <a:endParaRPr lang="nb-NO" sz="1800" dirty="0">
                        <a:effectLst/>
                        <a:highlight>
                          <a:srgbClr val="00FF00"/>
                        </a:highligh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1,7</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extLst>
                  <a:ext uri="{0D108BD9-81ED-4DB2-BD59-A6C34878D82A}">
                    <a16:rowId xmlns:a16="http://schemas.microsoft.com/office/drawing/2014/main" val="3991629606"/>
                  </a:ext>
                </a:extLst>
              </a:tr>
              <a:tr h="320959">
                <a:tc>
                  <a:txBody>
                    <a:bodyPr/>
                    <a:lstStyle/>
                    <a:p>
                      <a:pPr>
                        <a:lnSpc>
                          <a:spcPct val="120000"/>
                        </a:lnSpc>
                        <a:spcAft>
                          <a:spcPts val="0"/>
                        </a:spcAft>
                      </a:pPr>
                      <a:r>
                        <a:rPr lang="nb-NO" sz="1800" dirty="0">
                          <a:effectLst/>
                          <a:latin typeface="+mn-lt"/>
                        </a:rPr>
                        <a:t>Mg </a:t>
                      </a:r>
                      <a:r>
                        <a:rPr lang="en-GB" sz="1800" dirty="0">
                          <a:effectLst/>
                          <a:latin typeface="+mn-lt"/>
                        </a:rPr>
                        <a:t>(g/kg TS)</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highlight>
                            <a:srgbClr val="00FF00"/>
                          </a:highlight>
                          <a:latin typeface="+mn-lt"/>
                        </a:rPr>
                        <a:t>25</a:t>
                      </a:r>
                      <a:endParaRPr lang="nb-NO" sz="1800" dirty="0">
                        <a:effectLst/>
                        <a:highlight>
                          <a:srgbClr val="00FF00"/>
                        </a:highligh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3,8</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extLst>
                  <a:ext uri="{0D108BD9-81ED-4DB2-BD59-A6C34878D82A}">
                    <a16:rowId xmlns:a16="http://schemas.microsoft.com/office/drawing/2014/main" val="2093761151"/>
                  </a:ext>
                </a:extLst>
              </a:tr>
              <a:tr h="320959">
                <a:tc>
                  <a:txBody>
                    <a:bodyPr/>
                    <a:lstStyle/>
                    <a:p>
                      <a:pPr>
                        <a:lnSpc>
                          <a:spcPct val="120000"/>
                        </a:lnSpc>
                        <a:spcAft>
                          <a:spcPts val="0"/>
                        </a:spcAft>
                      </a:pPr>
                      <a:r>
                        <a:rPr lang="nb-NO" sz="1800" dirty="0">
                          <a:effectLst/>
                          <a:latin typeface="+mn-lt"/>
                          <a:ea typeface="MS Mincho" panose="02020609040205080304" pitchFamily="49" charset="-128"/>
                          <a:cs typeface="Times New Roman" panose="02020603050405020304" pitchFamily="18" charset="0"/>
                        </a:rPr>
                        <a:t>S (g/kg TS)</a:t>
                      </a:r>
                    </a:p>
                  </a:txBody>
                  <a:tcPr marL="44450" marR="44450" marT="0" marB="0" anchor="b"/>
                </a:tc>
                <a:tc>
                  <a:txBody>
                    <a:bodyPr/>
                    <a:lstStyle/>
                    <a:p>
                      <a:pPr>
                        <a:lnSpc>
                          <a:spcPct val="120000"/>
                        </a:lnSpc>
                        <a:spcAft>
                          <a:spcPts val="0"/>
                        </a:spcAft>
                      </a:pPr>
                      <a:r>
                        <a:rPr lang="nb-NO" sz="1800" dirty="0">
                          <a:effectLst/>
                          <a:highlight>
                            <a:srgbClr val="00FF00"/>
                          </a:highlight>
                          <a:latin typeface="+mn-lt"/>
                          <a:ea typeface="MS Mincho" panose="02020609040205080304" pitchFamily="49" charset="-128"/>
                          <a:cs typeface="Times New Roman" panose="02020603050405020304" pitchFamily="18" charset="0"/>
                        </a:rPr>
                        <a:t>15</a:t>
                      </a:r>
                    </a:p>
                  </a:txBody>
                  <a:tcPr marL="44450" marR="44450" marT="0" marB="0" anchor="b"/>
                </a:tc>
                <a:tc>
                  <a:txBody>
                    <a:bodyPr/>
                    <a:lstStyle/>
                    <a:p>
                      <a:pPr>
                        <a:lnSpc>
                          <a:spcPct val="120000"/>
                        </a:lnSpc>
                        <a:spcAft>
                          <a:spcPts val="0"/>
                        </a:spcAft>
                      </a:pPr>
                      <a:r>
                        <a:rPr lang="nb-NO" sz="1800" dirty="0">
                          <a:effectLst/>
                          <a:latin typeface="+mn-lt"/>
                          <a:ea typeface="MS Mincho" panose="02020609040205080304" pitchFamily="49" charset="-128"/>
                          <a:cs typeface="Times New Roman" panose="02020603050405020304" pitchFamily="18" charset="0"/>
                        </a:rPr>
                        <a:t>2,8</a:t>
                      </a:r>
                    </a:p>
                  </a:txBody>
                  <a:tcPr marL="44450" marR="44450" marT="0" marB="0" anchor="b"/>
                </a:tc>
                <a:extLst>
                  <a:ext uri="{0D108BD9-81ED-4DB2-BD59-A6C34878D82A}">
                    <a16:rowId xmlns:a16="http://schemas.microsoft.com/office/drawing/2014/main" val="2505777152"/>
                  </a:ext>
                </a:extLst>
              </a:tr>
              <a:tr h="320959">
                <a:tc>
                  <a:txBody>
                    <a:bodyPr/>
                    <a:lstStyle/>
                    <a:p>
                      <a:pPr>
                        <a:lnSpc>
                          <a:spcPct val="120000"/>
                        </a:lnSpc>
                        <a:spcAft>
                          <a:spcPts val="0"/>
                        </a:spcAft>
                      </a:pPr>
                      <a:r>
                        <a:rPr lang="nb-NO" sz="1800" dirty="0">
                          <a:effectLst/>
                          <a:latin typeface="+mn-lt"/>
                        </a:rPr>
                        <a:t>pH</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9,6</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tc>
                  <a:txBody>
                    <a:bodyPr/>
                    <a:lstStyle/>
                    <a:p>
                      <a:pPr>
                        <a:lnSpc>
                          <a:spcPct val="120000"/>
                        </a:lnSpc>
                        <a:spcAft>
                          <a:spcPts val="0"/>
                        </a:spcAft>
                      </a:pPr>
                      <a:r>
                        <a:rPr lang="nb-NO" sz="1800" dirty="0">
                          <a:effectLst/>
                          <a:latin typeface="+mn-lt"/>
                        </a:rPr>
                        <a:t>6,9</a:t>
                      </a:r>
                      <a:endParaRPr lang="nb-NO" sz="1800" dirty="0">
                        <a:effectLst/>
                        <a:latin typeface="+mn-lt"/>
                        <a:ea typeface="MS Mincho" panose="02020609040205080304" pitchFamily="49" charset="-128"/>
                        <a:cs typeface="Times New Roman" panose="02020603050405020304" pitchFamily="18" charset="0"/>
                      </a:endParaRPr>
                    </a:p>
                  </a:txBody>
                  <a:tcPr marL="44450" marR="44450" marT="0" marB="0" anchor="b"/>
                </a:tc>
                <a:extLst>
                  <a:ext uri="{0D108BD9-81ED-4DB2-BD59-A6C34878D82A}">
                    <a16:rowId xmlns:a16="http://schemas.microsoft.com/office/drawing/2014/main" val="2906674164"/>
                  </a:ext>
                </a:extLst>
              </a:tr>
            </a:tbl>
          </a:graphicData>
        </a:graphic>
      </p:graphicFrame>
      <p:sp>
        <p:nvSpPr>
          <p:cNvPr id="3" name="Tittel 2">
            <a:extLst>
              <a:ext uri="{FF2B5EF4-FFF2-40B4-BE49-F238E27FC236}">
                <a16:creationId xmlns:a16="http://schemas.microsoft.com/office/drawing/2014/main" id="{1C0A9EF5-6D2C-4FDB-869E-652B43299DC5}"/>
              </a:ext>
            </a:extLst>
          </p:cNvPr>
          <p:cNvSpPr>
            <a:spLocks noGrp="1"/>
          </p:cNvSpPr>
          <p:nvPr>
            <p:ph type="title"/>
          </p:nvPr>
        </p:nvSpPr>
        <p:spPr>
          <a:xfrm>
            <a:off x="-180528" y="476672"/>
            <a:ext cx="8229600" cy="1028201"/>
          </a:xfrm>
        </p:spPr>
        <p:txBody>
          <a:bodyPr/>
          <a:lstStyle/>
          <a:p>
            <a:r>
              <a:rPr lang="nb-NO" dirty="0"/>
              <a:t>Hva inneholder produktene?</a:t>
            </a:r>
          </a:p>
        </p:txBody>
      </p:sp>
      <p:sp>
        <p:nvSpPr>
          <p:cNvPr id="5" name="TekstSylinder 4">
            <a:extLst>
              <a:ext uri="{FF2B5EF4-FFF2-40B4-BE49-F238E27FC236}">
                <a16:creationId xmlns:a16="http://schemas.microsoft.com/office/drawing/2014/main" id="{2786F14B-70AC-484D-9A5D-A3E053837623}"/>
              </a:ext>
            </a:extLst>
          </p:cNvPr>
          <p:cNvSpPr txBox="1"/>
          <p:nvPr/>
        </p:nvSpPr>
        <p:spPr>
          <a:xfrm>
            <a:off x="7407453" y="3284984"/>
            <a:ext cx="1475656" cy="584775"/>
          </a:xfrm>
          <a:prstGeom prst="rect">
            <a:avLst/>
          </a:prstGeom>
          <a:noFill/>
        </p:spPr>
        <p:txBody>
          <a:bodyPr wrap="square" rtlCol="0">
            <a:spAutoFit/>
          </a:bodyPr>
          <a:lstStyle/>
          <a:p>
            <a:r>
              <a:rPr lang="nb-NO" sz="1600" dirty="0">
                <a:highlight>
                  <a:srgbClr val="FFFF00"/>
                </a:highlight>
              </a:rPr>
              <a:t>Kalksalpeter: 155 g N/kg TS</a:t>
            </a:r>
          </a:p>
        </p:txBody>
      </p:sp>
    </p:spTree>
    <p:extLst>
      <p:ext uri="{BB962C8B-B14F-4D97-AF65-F5344CB8AC3E}">
        <p14:creationId xmlns:p14="http://schemas.microsoft.com/office/powerpoint/2010/main" val="1873659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0B5AEB98-3AC7-4C84-A074-F866B1D8EB8E}"/>
              </a:ext>
            </a:extLst>
          </p:cNvPr>
          <p:cNvSpPr>
            <a:spLocks noGrp="1"/>
          </p:cNvSpPr>
          <p:nvPr>
            <p:ph type="title"/>
          </p:nvPr>
        </p:nvSpPr>
        <p:spPr/>
        <p:txBody>
          <a:bodyPr>
            <a:normAutofit fontScale="90000"/>
          </a:bodyPr>
          <a:lstStyle/>
          <a:p>
            <a:r>
              <a:rPr lang="nb-NO" dirty="0"/>
              <a:t>Fiskebein: Mest effekt ved 2. og 3. høsting</a:t>
            </a:r>
          </a:p>
        </p:txBody>
      </p:sp>
      <p:pic>
        <p:nvPicPr>
          <p:cNvPr id="4" name="Bilde 3">
            <a:extLst>
              <a:ext uri="{FF2B5EF4-FFF2-40B4-BE49-F238E27FC236}">
                <a16:creationId xmlns:a16="http://schemas.microsoft.com/office/drawing/2014/main" id="{0AC9C744-CC23-4212-859E-3AEC058C4652}"/>
              </a:ext>
            </a:extLst>
          </p:cNvPr>
          <p:cNvPicPr/>
          <p:nvPr/>
        </p:nvPicPr>
        <p:blipFill>
          <a:blip r:embed="rId2"/>
          <a:stretch>
            <a:fillRect/>
          </a:stretch>
        </p:blipFill>
        <p:spPr>
          <a:xfrm>
            <a:off x="230832" y="1988840"/>
            <a:ext cx="8805664" cy="3845343"/>
          </a:xfrm>
          <a:prstGeom prst="rect">
            <a:avLst/>
          </a:prstGeom>
        </p:spPr>
      </p:pic>
    </p:spTree>
    <p:extLst>
      <p:ext uri="{BB962C8B-B14F-4D97-AF65-F5344CB8AC3E}">
        <p14:creationId xmlns:p14="http://schemas.microsoft.com/office/powerpoint/2010/main" val="2621369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p:cNvSpPr>
            <a:spLocks noGrp="1"/>
          </p:cNvSpPr>
          <p:nvPr>
            <p:ph type="ctrTitle" idx="4294967295"/>
          </p:nvPr>
        </p:nvSpPr>
        <p:spPr>
          <a:xfrm>
            <a:off x="468958" y="745057"/>
            <a:ext cx="8203256" cy="1099767"/>
          </a:xfrm>
        </p:spPr>
        <p:txBody>
          <a:bodyPr>
            <a:normAutofit fontScale="90000"/>
          </a:bodyPr>
          <a:lstStyle/>
          <a:p>
            <a:r>
              <a:rPr lang="nb-NO" dirty="0"/>
              <a:t>Restråstoffer fra havet som gjødsel til økologisk landbruk (RESTOR)</a:t>
            </a:r>
          </a:p>
        </p:txBody>
      </p:sp>
      <p:sp>
        <p:nvSpPr>
          <p:cNvPr id="5" name="Undertittel 4"/>
          <p:cNvSpPr>
            <a:spLocks noGrp="1"/>
          </p:cNvSpPr>
          <p:nvPr>
            <p:ph type="subTitle" idx="1"/>
          </p:nvPr>
        </p:nvSpPr>
        <p:spPr>
          <a:xfrm>
            <a:off x="395536" y="1928280"/>
            <a:ext cx="5904656" cy="1872208"/>
          </a:xfrm>
        </p:spPr>
        <p:txBody>
          <a:bodyPr/>
          <a:lstStyle/>
          <a:p>
            <a:r>
              <a:rPr lang="nb-NO" dirty="0"/>
              <a:t>Prosjektet skal vurdere om næringsstoff og organisk materiale fra havet, som er tilgjengelig i restråstoff fra marin virksomhet i Møre og Romsdal, kan kombineres til en organisk fullgjødsel egnet for økologisk landbruk i Norge og andre land</a:t>
            </a:r>
          </a:p>
        </p:txBody>
      </p:sp>
      <p:pic>
        <p:nvPicPr>
          <p:cNvPr id="3" name="Bilde 2">
            <a:extLst>
              <a:ext uri="{FF2B5EF4-FFF2-40B4-BE49-F238E27FC236}">
                <a16:creationId xmlns:a16="http://schemas.microsoft.com/office/drawing/2014/main" id="{89AF2153-6CC9-46C3-A36F-3B89EAA81B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52516"/>
            <a:ext cx="4218773" cy="2805484"/>
          </a:xfrm>
          <a:prstGeom prst="rect">
            <a:avLst/>
          </a:prstGeom>
        </p:spPr>
      </p:pic>
      <p:pic>
        <p:nvPicPr>
          <p:cNvPr id="7" name="Bilde 6">
            <a:extLst>
              <a:ext uri="{FF2B5EF4-FFF2-40B4-BE49-F238E27FC236}">
                <a16:creationId xmlns:a16="http://schemas.microsoft.com/office/drawing/2014/main" id="{1FF315A6-9AA2-4B26-BCF2-A984123E7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3717" y="4052516"/>
            <a:ext cx="5260284" cy="2805484"/>
          </a:xfrm>
          <a:prstGeom prst="rect">
            <a:avLst/>
          </a:prstGeom>
        </p:spPr>
      </p:pic>
      <p:sp>
        <p:nvSpPr>
          <p:cNvPr id="2" name="TekstSylinder 1">
            <a:extLst>
              <a:ext uri="{FF2B5EF4-FFF2-40B4-BE49-F238E27FC236}">
                <a16:creationId xmlns:a16="http://schemas.microsoft.com/office/drawing/2014/main" id="{CF14C90C-4289-4417-A5F9-A9FF3BBDC668}"/>
              </a:ext>
            </a:extLst>
          </p:cNvPr>
          <p:cNvSpPr txBox="1"/>
          <p:nvPr/>
        </p:nvSpPr>
        <p:spPr>
          <a:xfrm>
            <a:off x="6444208" y="2030750"/>
            <a:ext cx="2699792" cy="1938992"/>
          </a:xfrm>
          <a:prstGeom prst="rect">
            <a:avLst/>
          </a:prstGeom>
          <a:solidFill>
            <a:schemeClr val="accent1">
              <a:lumMod val="40000"/>
              <a:lumOff val="60000"/>
            </a:schemeClr>
          </a:solidFill>
        </p:spPr>
        <p:txBody>
          <a:bodyPr wrap="square" rtlCol="0">
            <a:spAutoFit/>
          </a:bodyPr>
          <a:lstStyle/>
          <a:p>
            <a:pPr marL="285750" indent="-285750">
              <a:buFont typeface="Arial" panose="020B0604020202020204" pitchFamily="34" charset="0"/>
              <a:buChar char="•"/>
            </a:pPr>
            <a:r>
              <a:rPr lang="nb-NO" sz="2000" dirty="0"/>
              <a:t>Finansiert av Møre og Romsdal fylkeskommune</a:t>
            </a:r>
          </a:p>
          <a:p>
            <a:pPr marL="285750" indent="-285750">
              <a:buFont typeface="Arial" panose="020B0604020202020204" pitchFamily="34" charset="0"/>
              <a:buChar char="•"/>
            </a:pPr>
            <a:endParaRPr lang="nb-NO" sz="2000" dirty="0"/>
          </a:p>
          <a:p>
            <a:pPr marL="285750" indent="-285750">
              <a:buFont typeface="Arial" panose="020B0604020202020204" pitchFamily="34" charset="0"/>
              <a:buChar char="•"/>
            </a:pPr>
            <a:endParaRPr lang="nb-NO" sz="2000" dirty="0"/>
          </a:p>
          <a:p>
            <a:pPr marL="285750" indent="-285750">
              <a:buFont typeface="Arial" panose="020B0604020202020204" pitchFamily="34" charset="0"/>
              <a:buChar char="•"/>
            </a:pPr>
            <a:r>
              <a:rPr lang="nb-NO" sz="2000" dirty="0"/>
              <a:t>Varighet 2018-2020</a:t>
            </a:r>
          </a:p>
        </p:txBody>
      </p:sp>
      <p:pic>
        <p:nvPicPr>
          <p:cNvPr id="8" name="Bilde 7" descr="MRF_logo_pos">
            <a:extLst>
              <a:ext uri="{FF2B5EF4-FFF2-40B4-BE49-F238E27FC236}">
                <a16:creationId xmlns:a16="http://schemas.microsoft.com/office/drawing/2014/main" id="{4CF580E0-70AA-455D-A13A-CFD2EA189100}"/>
              </a:ext>
            </a:extLst>
          </p:cNvPr>
          <p:cNvPicPr preferRelativeResize="0">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6804248" y="3031226"/>
            <a:ext cx="1440000" cy="414546"/>
          </a:xfrm>
          <a:prstGeom prst="rect">
            <a:avLst/>
          </a:prstGeom>
          <a:noFill/>
          <a:ln>
            <a:noFill/>
          </a:ln>
        </p:spPr>
      </p:pic>
    </p:spTree>
    <p:extLst>
      <p:ext uri="{BB962C8B-B14F-4D97-AF65-F5344CB8AC3E}">
        <p14:creationId xmlns:p14="http://schemas.microsoft.com/office/powerpoint/2010/main" val="27744938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BAC03B5-6E59-4AF2-B60F-71D05128DA89}"/>
              </a:ext>
            </a:extLst>
          </p:cNvPr>
          <p:cNvSpPr>
            <a:spLocks noGrp="1"/>
          </p:cNvSpPr>
          <p:nvPr>
            <p:ph type="title"/>
          </p:nvPr>
        </p:nvSpPr>
        <p:spPr>
          <a:xfrm>
            <a:off x="1578496" y="908720"/>
            <a:ext cx="5987008" cy="1037032"/>
          </a:xfrm>
        </p:spPr>
        <p:txBody>
          <a:bodyPr>
            <a:normAutofit fontScale="90000"/>
          </a:bodyPr>
          <a:lstStyle/>
          <a:p>
            <a:r>
              <a:rPr lang="nb-NO" dirty="0"/>
              <a:t>Algefiber: Noe avlingsøkning ved sterk gjødsling</a:t>
            </a:r>
          </a:p>
        </p:txBody>
      </p:sp>
      <p:pic>
        <p:nvPicPr>
          <p:cNvPr id="4" name="Plassholder for innhold 3">
            <a:extLst>
              <a:ext uri="{FF2B5EF4-FFF2-40B4-BE49-F238E27FC236}">
                <a16:creationId xmlns:a16="http://schemas.microsoft.com/office/drawing/2014/main" id="{B7F507CB-D118-400E-9DC9-8FE0E22272FD}"/>
              </a:ext>
            </a:extLst>
          </p:cNvPr>
          <p:cNvPicPr>
            <a:picLocks noGrp="1"/>
          </p:cNvPicPr>
          <p:nvPr>
            <p:ph idx="1"/>
          </p:nvPr>
        </p:nvPicPr>
        <p:blipFill>
          <a:blip r:embed="rId2"/>
          <a:stretch>
            <a:fillRect/>
          </a:stretch>
        </p:blipFill>
        <p:spPr>
          <a:xfrm>
            <a:off x="1099653" y="2414357"/>
            <a:ext cx="6944694" cy="3296110"/>
          </a:xfrm>
          <a:prstGeom prst="rect">
            <a:avLst/>
          </a:prstGeom>
        </p:spPr>
      </p:pic>
    </p:spTree>
    <p:extLst>
      <p:ext uri="{BB962C8B-B14F-4D97-AF65-F5344CB8AC3E}">
        <p14:creationId xmlns:p14="http://schemas.microsoft.com/office/powerpoint/2010/main" val="36258121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F0B6C5F-BABE-4FC9-A497-DC4490D6D975}"/>
              </a:ext>
            </a:extLst>
          </p:cNvPr>
          <p:cNvSpPr>
            <a:spLocks noGrp="1"/>
          </p:cNvSpPr>
          <p:nvPr>
            <p:ph type="ctrTitle"/>
          </p:nvPr>
        </p:nvSpPr>
        <p:spPr>
          <a:xfrm>
            <a:off x="0" y="681564"/>
            <a:ext cx="4841215" cy="1251883"/>
          </a:xfrm>
        </p:spPr>
        <p:txBody>
          <a:bodyPr/>
          <a:lstStyle/>
          <a:p>
            <a:r>
              <a:rPr lang="nb-NO" dirty="0"/>
              <a:t>Hva med arsen?</a:t>
            </a:r>
          </a:p>
        </p:txBody>
      </p:sp>
      <p:graphicFrame>
        <p:nvGraphicFramePr>
          <p:cNvPr id="4" name="Tabell 3">
            <a:extLst>
              <a:ext uri="{FF2B5EF4-FFF2-40B4-BE49-F238E27FC236}">
                <a16:creationId xmlns:a16="http://schemas.microsoft.com/office/drawing/2014/main" id="{DA9C2C18-8ED6-432C-BF22-05491391DE09}"/>
              </a:ext>
            </a:extLst>
          </p:cNvPr>
          <p:cNvGraphicFramePr>
            <a:graphicFrameLocks noGrp="1"/>
          </p:cNvGraphicFramePr>
          <p:nvPr>
            <p:extLst>
              <p:ext uri="{D42A27DB-BD31-4B8C-83A1-F6EECF244321}">
                <p14:modId xmlns:p14="http://schemas.microsoft.com/office/powerpoint/2010/main" val="2316286852"/>
              </p:ext>
            </p:extLst>
          </p:nvPr>
        </p:nvGraphicFramePr>
        <p:xfrm>
          <a:off x="727733" y="1955084"/>
          <a:ext cx="3529091" cy="2209116"/>
        </p:xfrm>
        <a:graphic>
          <a:graphicData uri="http://schemas.openxmlformats.org/drawingml/2006/table">
            <a:tbl>
              <a:tblPr firstRow="1" firstCol="1" bandRow="1">
                <a:tableStyleId>{5C22544A-7EE6-4342-B048-85BDC9FD1C3A}</a:tableStyleId>
              </a:tblPr>
              <a:tblGrid>
                <a:gridCol w="855930">
                  <a:extLst>
                    <a:ext uri="{9D8B030D-6E8A-4147-A177-3AD203B41FA5}">
                      <a16:colId xmlns:a16="http://schemas.microsoft.com/office/drawing/2014/main" val="2132776848"/>
                    </a:ext>
                  </a:extLst>
                </a:gridCol>
                <a:gridCol w="855412">
                  <a:extLst>
                    <a:ext uri="{9D8B030D-6E8A-4147-A177-3AD203B41FA5}">
                      <a16:colId xmlns:a16="http://schemas.microsoft.com/office/drawing/2014/main" val="4288347040"/>
                    </a:ext>
                  </a:extLst>
                </a:gridCol>
                <a:gridCol w="1817749">
                  <a:extLst>
                    <a:ext uri="{9D8B030D-6E8A-4147-A177-3AD203B41FA5}">
                      <a16:colId xmlns:a16="http://schemas.microsoft.com/office/drawing/2014/main" val="1532018167"/>
                    </a:ext>
                  </a:extLst>
                </a:gridCol>
              </a:tblGrid>
              <a:tr h="256783">
                <a:tc>
                  <a:txBody>
                    <a:bodyPr/>
                    <a:lstStyle/>
                    <a:p>
                      <a:pPr>
                        <a:lnSpc>
                          <a:spcPct val="120000"/>
                        </a:lnSpc>
                        <a:spcAft>
                          <a:spcPts val="0"/>
                        </a:spcAft>
                      </a:pPr>
                      <a:r>
                        <a:rPr lang="en-GB" sz="1600" dirty="0">
                          <a:effectLst/>
                        </a:rPr>
                        <a:t> mg/kg TS</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dirty="0">
                          <a:effectLst/>
                        </a:rPr>
                        <a:t>Algefiber </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en-GB" sz="1600" dirty="0" err="1">
                          <a:effectLst/>
                        </a:rPr>
                        <a:t>Fiskebein</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extLst>
                  <a:ext uri="{0D108BD9-81ED-4DB2-BD59-A6C34878D82A}">
                    <a16:rowId xmlns:a16="http://schemas.microsoft.com/office/drawing/2014/main" val="1415395528"/>
                  </a:ext>
                </a:extLst>
              </a:tr>
              <a:tr h="256783">
                <a:tc>
                  <a:txBody>
                    <a:bodyPr/>
                    <a:lstStyle/>
                    <a:p>
                      <a:pPr>
                        <a:lnSpc>
                          <a:spcPct val="120000"/>
                        </a:lnSpc>
                        <a:spcAft>
                          <a:spcPts val="0"/>
                        </a:spcAft>
                      </a:pPr>
                      <a:r>
                        <a:rPr lang="nb-NO" sz="1600" dirty="0">
                          <a:effectLst/>
                        </a:rPr>
                        <a:t>Ni </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a:effectLst/>
                        </a:rPr>
                        <a:t>&lt; 1,5</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a:effectLst/>
                        </a:rPr>
                        <a:t>&lt; 1,5</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extLst>
                  <a:ext uri="{0D108BD9-81ED-4DB2-BD59-A6C34878D82A}">
                    <a16:rowId xmlns:a16="http://schemas.microsoft.com/office/drawing/2014/main" val="2857364924"/>
                  </a:ext>
                </a:extLst>
              </a:tr>
              <a:tr h="256783">
                <a:tc>
                  <a:txBody>
                    <a:bodyPr/>
                    <a:lstStyle/>
                    <a:p>
                      <a:pPr>
                        <a:lnSpc>
                          <a:spcPct val="120000"/>
                        </a:lnSpc>
                        <a:spcAft>
                          <a:spcPts val="0"/>
                        </a:spcAft>
                      </a:pPr>
                      <a:r>
                        <a:rPr lang="nb-NO" sz="1600" dirty="0">
                          <a:effectLst/>
                        </a:rPr>
                        <a:t>Cd</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a:effectLst/>
                        </a:rPr>
                        <a:t>0,9</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a:effectLst/>
                        </a:rPr>
                        <a:t>&lt; 0,10</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extLst>
                  <a:ext uri="{0D108BD9-81ED-4DB2-BD59-A6C34878D82A}">
                    <a16:rowId xmlns:a16="http://schemas.microsoft.com/office/drawing/2014/main" val="2754029270"/>
                  </a:ext>
                </a:extLst>
              </a:tr>
              <a:tr h="278208">
                <a:tc>
                  <a:txBody>
                    <a:bodyPr/>
                    <a:lstStyle/>
                    <a:p>
                      <a:pPr>
                        <a:lnSpc>
                          <a:spcPct val="120000"/>
                        </a:lnSpc>
                        <a:spcAft>
                          <a:spcPts val="0"/>
                        </a:spcAft>
                      </a:pPr>
                      <a:r>
                        <a:rPr lang="en-GB" sz="1600" dirty="0">
                          <a:effectLst/>
                        </a:rPr>
                        <a:t>Pb</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a:effectLst/>
                        </a:rPr>
                        <a:t>&lt; 0,30</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a:effectLst/>
                        </a:rPr>
                        <a:t>&lt; 0,30</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extLst>
                  <a:ext uri="{0D108BD9-81ED-4DB2-BD59-A6C34878D82A}">
                    <a16:rowId xmlns:a16="http://schemas.microsoft.com/office/drawing/2014/main" val="2339914070"/>
                  </a:ext>
                </a:extLst>
              </a:tr>
              <a:tr h="256783">
                <a:tc>
                  <a:txBody>
                    <a:bodyPr/>
                    <a:lstStyle/>
                    <a:p>
                      <a:pPr>
                        <a:lnSpc>
                          <a:spcPct val="120000"/>
                        </a:lnSpc>
                        <a:spcAft>
                          <a:spcPts val="0"/>
                        </a:spcAft>
                      </a:pPr>
                      <a:r>
                        <a:rPr lang="en-GB" sz="1600" dirty="0">
                          <a:effectLst/>
                        </a:rPr>
                        <a:t>Hg</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a:effectLst/>
                        </a:rPr>
                        <a:t>0,08</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a:effectLst/>
                        </a:rPr>
                        <a:t>0,089</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extLst>
                  <a:ext uri="{0D108BD9-81ED-4DB2-BD59-A6C34878D82A}">
                    <a16:rowId xmlns:a16="http://schemas.microsoft.com/office/drawing/2014/main" val="3948822301"/>
                  </a:ext>
                </a:extLst>
              </a:tr>
              <a:tr h="256783">
                <a:tc>
                  <a:txBody>
                    <a:bodyPr/>
                    <a:lstStyle/>
                    <a:p>
                      <a:pPr>
                        <a:lnSpc>
                          <a:spcPct val="120000"/>
                        </a:lnSpc>
                        <a:spcAft>
                          <a:spcPts val="0"/>
                        </a:spcAft>
                      </a:pPr>
                      <a:r>
                        <a:rPr lang="en-GB" sz="1600" dirty="0">
                          <a:effectLst/>
                        </a:rPr>
                        <a:t>Cr</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a:effectLst/>
                        </a:rPr>
                        <a:t>3,8</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a:effectLst/>
                        </a:rPr>
                        <a:t>&lt; 0,30</a:t>
                      </a:r>
                      <a:endParaRPr lang="nb-NO" sz="160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extLst>
                  <a:ext uri="{0D108BD9-81ED-4DB2-BD59-A6C34878D82A}">
                    <a16:rowId xmlns:a16="http://schemas.microsoft.com/office/drawing/2014/main" val="1565460529"/>
                  </a:ext>
                </a:extLst>
              </a:tr>
              <a:tr h="256783">
                <a:tc>
                  <a:txBody>
                    <a:bodyPr/>
                    <a:lstStyle/>
                    <a:p>
                      <a:pPr>
                        <a:lnSpc>
                          <a:spcPct val="120000"/>
                        </a:lnSpc>
                        <a:spcAft>
                          <a:spcPts val="0"/>
                        </a:spcAft>
                      </a:pPr>
                      <a:r>
                        <a:rPr lang="en-GB" sz="1600" dirty="0">
                          <a:effectLst/>
                        </a:rPr>
                        <a:t>As</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dirty="0">
                          <a:effectLst/>
                        </a:rPr>
                        <a:t>33</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tc>
                  <a:txBody>
                    <a:bodyPr/>
                    <a:lstStyle/>
                    <a:p>
                      <a:pPr>
                        <a:lnSpc>
                          <a:spcPct val="120000"/>
                        </a:lnSpc>
                        <a:spcAft>
                          <a:spcPts val="0"/>
                        </a:spcAft>
                      </a:pPr>
                      <a:r>
                        <a:rPr lang="nb-NO" sz="1600" dirty="0">
                          <a:effectLst/>
                        </a:rPr>
                        <a:t>1,3</a:t>
                      </a:r>
                      <a:endParaRPr lang="nb-NO" sz="1600" dirty="0">
                        <a:effectLst/>
                        <a:latin typeface="Calibri" panose="020F0502020204030204" pitchFamily="34" charset="0"/>
                        <a:ea typeface="MS Mincho" panose="02020609040205080304" pitchFamily="49" charset="-128"/>
                        <a:cs typeface="Times New Roman" panose="02020603050405020304" pitchFamily="18" charset="0"/>
                      </a:endParaRPr>
                    </a:p>
                  </a:txBody>
                  <a:tcPr marL="18215" marR="18215" marT="0" marB="0" anchor="b"/>
                </a:tc>
                <a:extLst>
                  <a:ext uri="{0D108BD9-81ED-4DB2-BD59-A6C34878D82A}">
                    <a16:rowId xmlns:a16="http://schemas.microsoft.com/office/drawing/2014/main" val="1555617188"/>
                  </a:ext>
                </a:extLst>
              </a:tr>
            </a:tbl>
          </a:graphicData>
        </a:graphic>
      </p:graphicFrame>
      <p:sp>
        <p:nvSpPr>
          <p:cNvPr id="5" name="Ellipse 4">
            <a:extLst>
              <a:ext uri="{FF2B5EF4-FFF2-40B4-BE49-F238E27FC236}">
                <a16:creationId xmlns:a16="http://schemas.microsoft.com/office/drawing/2014/main" id="{BB02D22A-F9D4-45F9-B6E5-4C0DD958731E}"/>
              </a:ext>
            </a:extLst>
          </p:cNvPr>
          <p:cNvSpPr/>
          <p:nvPr/>
        </p:nvSpPr>
        <p:spPr>
          <a:xfrm>
            <a:off x="1410416" y="3871621"/>
            <a:ext cx="619670" cy="2950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28"/>
          </a:p>
        </p:txBody>
      </p:sp>
      <p:pic>
        <p:nvPicPr>
          <p:cNvPr id="6" name="Bilde 5">
            <a:extLst>
              <a:ext uri="{FF2B5EF4-FFF2-40B4-BE49-F238E27FC236}">
                <a16:creationId xmlns:a16="http://schemas.microsoft.com/office/drawing/2014/main" id="{B7FAA693-4C82-4244-9DC6-591158BFFD87}"/>
              </a:ext>
            </a:extLst>
          </p:cNvPr>
          <p:cNvPicPr>
            <a:picLocks noChangeAspect="1"/>
          </p:cNvPicPr>
          <p:nvPr/>
        </p:nvPicPr>
        <p:blipFill>
          <a:blip r:embed="rId2"/>
          <a:stretch>
            <a:fillRect/>
          </a:stretch>
        </p:blipFill>
        <p:spPr>
          <a:xfrm>
            <a:off x="4518251" y="4027252"/>
            <a:ext cx="3898016" cy="2014521"/>
          </a:xfrm>
          <a:prstGeom prst="rect">
            <a:avLst/>
          </a:prstGeom>
        </p:spPr>
      </p:pic>
      <p:sp>
        <p:nvSpPr>
          <p:cNvPr id="7" name="Ellipse 6">
            <a:extLst>
              <a:ext uri="{FF2B5EF4-FFF2-40B4-BE49-F238E27FC236}">
                <a16:creationId xmlns:a16="http://schemas.microsoft.com/office/drawing/2014/main" id="{9727D68E-5C21-42D8-8A68-8BEE0EE570B3}"/>
              </a:ext>
            </a:extLst>
          </p:cNvPr>
          <p:cNvSpPr/>
          <p:nvPr/>
        </p:nvSpPr>
        <p:spPr>
          <a:xfrm>
            <a:off x="6829587" y="5749166"/>
            <a:ext cx="619670" cy="29508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328"/>
          </a:p>
        </p:txBody>
      </p:sp>
      <p:sp>
        <p:nvSpPr>
          <p:cNvPr id="15" name="TekstSylinder 14">
            <a:extLst>
              <a:ext uri="{FF2B5EF4-FFF2-40B4-BE49-F238E27FC236}">
                <a16:creationId xmlns:a16="http://schemas.microsoft.com/office/drawing/2014/main" id="{250BC7E2-7573-443F-923E-A14A26A85212}"/>
              </a:ext>
            </a:extLst>
          </p:cNvPr>
          <p:cNvSpPr txBox="1"/>
          <p:nvPr/>
        </p:nvSpPr>
        <p:spPr>
          <a:xfrm>
            <a:off x="4887177" y="980728"/>
            <a:ext cx="3529089" cy="3293209"/>
          </a:xfrm>
          <a:prstGeom prst="rect">
            <a:avLst/>
          </a:prstGeom>
          <a:noFill/>
        </p:spPr>
        <p:txBody>
          <a:bodyPr wrap="square" rtlCol="0">
            <a:spAutoFit/>
          </a:bodyPr>
          <a:lstStyle/>
          <a:p>
            <a:r>
              <a:rPr lang="nb-NO" sz="1600" dirty="0"/>
              <a:t>Bruk av klasse III produkter:</a:t>
            </a:r>
          </a:p>
          <a:p>
            <a:pPr marL="140520" indent="-140520">
              <a:buAutoNum type="alphaLcParenR"/>
            </a:pPr>
            <a:r>
              <a:rPr lang="nb-NO" sz="1600" dirty="0"/>
              <a:t> På grøntarealer og lignende arealer der det ikke skal dyrkes mat eller fôrvekster kan produktet legges ut i lag på maksimalt fem centimeters tykkelse i løpet av en tiårsperiode og blandes inn i jorda på bruksstedet</a:t>
            </a:r>
          </a:p>
          <a:p>
            <a:pPr marL="140520" indent="-140520">
              <a:buAutoNum type="alphaLcParenR"/>
            </a:pPr>
            <a:r>
              <a:rPr lang="nb-NO" sz="1600" dirty="0"/>
              <a:t> Som </a:t>
            </a:r>
            <a:r>
              <a:rPr lang="nb-NO" sz="1600" dirty="0" err="1"/>
              <a:t>toppdekke</a:t>
            </a:r>
            <a:r>
              <a:rPr lang="nb-NO" sz="1600" dirty="0"/>
              <a:t> på avfallsfyllinger kan dekksjiktet være maksimalt 15 centimeter</a:t>
            </a:r>
          </a:p>
          <a:p>
            <a:endParaRPr lang="nb-NO" sz="1600" dirty="0"/>
          </a:p>
          <a:p>
            <a:endParaRPr lang="nb-NO" sz="1600" dirty="0"/>
          </a:p>
          <a:p>
            <a:endParaRPr lang="nb-NO" sz="1600" dirty="0"/>
          </a:p>
        </p:txBody>
      </p:sp>
      <p:pic>
        <p:nvPicPr>
          <p:cNvPr id="16" name="Bilde 15">
            <a:extLst>
              <a:ext uri="{FF2B5EF4-FFF2-40B4-BE49-F238E27FC236}">
                <a16:creationId xmlns:a16="http://schemas.microsoft.com/office/drawing/2014/main" id="{E8160A97-A5B8-4CAB-97D1-EAF2F0964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4758463"/>
            <a:ext cx="4341422" cy="1251883"/>
          </a:xfrm>
          <a:prstGeom prst="rect">
            <a:avLst/>
          </a:prstGeom>
        </p:spPr>
      </p:pic>
      <p:sp>
        <p:nvSpPr>
          <p:cNvPr id="17" name="TekstSylinder 16">
            <a:extLst>
              <a:ext uri="{FF2B5EF4-FFF2-40B4-BE49-F238E27FC236}">
                <a16:creationId xmlns:a16="http://schemas.microsoft.com/office/drawing/2014/main" id="{E75DA4A2-26B9-4E64-B335-6FD5819153C0}"/>
              </a:ext>
            </a:extLst>
          </p:cNvPr>
          <p:cNvSpPr txBox="1"/>
          <p:nvPr/>
        </p:nvSpPr>
        <p:spPr>
          <a:xfrm>
            <a:off x="348124" y="4842408"/>
            <a:ext cx="1062292" cy="193258"/>
          </a:xfrm>
          <a:prstGeom prst="rect">
            <a:avLst/>
          </a:prstGeom>
          <a:noFill/>
        </p:spPr>
        <p:txBody>
          <a:bodyPr wrap="square" rtlCol="0">
            <a:spAutoFit/>
          </a:bodyPr>
          <a:lstStyle/>
          <a:p>
            <a:r>
              <a:rPr lang="nb-NO" sz="328" dirty="0"/>
              <a:t>&lt; 0.5 mg As/kg TS</a:t>
            </a:r>
          </a:p>
          <a:p>
            <a:r>
              <a:rPr lang="nb-NO" sz="328" dirty="0"/>
              <a:t>2,9 mg </a:t>
            </a:r>
            <a:r>
              <a:rPr lang="nb-NO" sz="328" dirty="0" err="1"/>
              <a:t>Cr</a:t>
            </a:r>
            <a:r>
              <a:rPr lang="nb-NO" sz="328" dirty="0"/>
              <a:t>/kg TS</a:t>
            </a:r>
          </a:p>
        </p:txBody>
      </p:sp>
      <p:sp>
        <p:nvSpPr>
          <p:cNvPr id="20" name="TekstSylinder 19">
            <a:extLst>
              <a:ext uri="{FF2B5EF4-FFF2-40B4-BE49-F238E27FC236}">
                <a16:creationId xmlns:a16="http://schemas.microsoft.com/office/drawing/2014/main" id="{B3411CE6-D091-43E9-B28B-DC82D379B19B}"/>
              </a:ext>
            </a:extLst>
          </p:cNvPr>
          <p:cNvSpPr txBox="1"/>
          <p:nvPr/>
        </p:nvSpPr>
        <p:spPr>
          <a:xfrm>
            <a:off x="1674009" y="4826144"/>
            <a:ext cx="1062292" cy="193258"/>
          </a:xfrm>
          <a:prstGeom prst="rect">
            <a:avLst/>
          </a:prstGeom>
          <a:noFill/>
        </p:spPr>
        <p:txBody>
          <a:bodyPr wrap="square" rtlCol="0">
            <a:spAutoFit/>
          </a:bodyPr>
          <a:lstStyle/>
          <a:p>
            <a:r>
              <a:rPr lang="nb-NO" sz="328" dirty="0"/>
              <a:t>&lt; 0.5 mg As/kg TS</a:t>
            </a:r>
          </a:p>
          <a:p>
            <a:r>
              <a:rPr lang="nb-NO" sz="328" dirty="0"/>
              <a:t>2,5-3 mg </a:t>
            </a:r>
            <a:r>
              <a:rPr lang="nb-NO" sz="328" dirty="0" err="1"/>
              <a:t>Cr</a:t>
            </a:r>
            <a:r>
              <a:rPr lang="nb-NO" sz="328" dirty="0"/>
              <a:t>/kg TS</a:t>
            </a:r>
          </a:p>
        </p:txBody>
      </p:sp>
      <p:sp>
        <p:nvSpPr>
          <p:cNvPr id="21" name="TekstSylinder 20">
            <a:extLst>
              <a:ext uri="{FF2B5EF4-FFF2-40B4-BE49-F238E27FC236}">
                <a16:creationId xmlns:a16="http://schemas.microsoft.com/office/drawing/2014/main" id="{AF55D6A7-C82D-4ED1-B689-F75602B8FB7C}"/>
              </a:ext>
            </a:extLst>
          </p:cNvPr>
          <p:cNvSpPr txBox="1"/>
          <p:nvPr/>
        </p:nvSpPr>
        <p:spPr>
          <a:xfrm>
            <a:off x="2995200" y="4841255"/>
            <a:ext cx="1062292" cy="193258"/>
          </a:xfrm>
          <a:prstGeom prst="rect">
            <a:avLst/>
          </a:prstGeom>
          <a:noFill/>
        </p:spPr>
        <p:txBody>
          <a:bodyPr wrap="square" rtlCol="0">
            <a:spAutoFit/>
          </a:bodyPr>
          <a:lstStyle/>
          <a:p>
            <a:r>
              <a:rPr lang="nb-NO" sz="328" dirty="0"/>
              <a:t>&lt; 0.5 mg As/kg TS</a:t>
            </a:r>
          </a:p>
          <a:p>
            <a:r>
              <a:rPr lang="nb-NO" sz="328" dirty="0"/>
              <a:t>2,8-3,1 mg </a:t>
            </a:r>
            <a:r>
              <a:rPr lang="nb-NO" sz="328" dirty="0" err="1"/>
              <a:t>Cr</a:t>
            </a:r>
            <a:r>
              <a:rPr lang="nb-NO" sz="328" dirty="0"/>
              <a:t>/kg TS</a:t>
            </a:r>
          </a:p>
        </p:txBody>
      </p:sp>
    </p:spTree>
    <p:extLst>
      <p:ext uri="{BB962C8B-B14F-4D97-AF65-F5344CB8AC3E}">
        <p14:creationId xmlns:p14="http://schemas.microsoft.com/office/powerpoint/2010/main" val="1473704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innhold 4" descr="Et bilde som inneholder bygning, utendørs&#10;&#10;Beskrivelse som er generert med svært høy visshet">
            <a:extLst>
              <a:ext uri="{FF2B5EF4-FFF2-40B4-BE49-F238E27FC236}">
                <a16:creationId xmlns:a16="http://schemas.microsoft.com/office/drawing/2014/main" id="{1F1543DC-014A-49E4-A2EF-3414CA448BB3}"/>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2632"/>
          <a:stretch/>
        </p:blipFill>
        <p:spPr>
          <a:xfrm rot="5400000">
            <a:off x="143008" y="1976843"/>
            <a:ext cx="4585005" cy="3935933"/>
          </a:xfrm>
        </p:spPr>
      </p:pic>
      <p:sp>
        <p:nvSpPr>
          <p:cNvPr id="6" name="Tittel 6">
            <a:extLst>
              <a:ext uri="{FF2B5EF4-FFF2-40B4-BE49-F238E27FC236}">
                <a16:creationId xmlns:a16="http://schemas.microsoft.com/office/drawing/2014/main" id="{6B4EF52D-547A-43D9-BC4A-CEF54D1DEE52}"/>
              </a:ext>
            </a:extLst>
          </p:cNvPr>
          <p:cNvSpPr txBox="1">
            <a:spLocks/>
          </p:cNvSpPr>
          <p:nvPr/>
        </p:nvSpPr>
        <p:spPr>
          <a:xfrm>
            <a:off x="107504" y="620688"/>
            <a:ext cx="8203256" cy="1467356"/>
          </a:xfrm>
          <a:prstGeom prst="rect">
            <a:avLst/>
          </a:prstGeom>
        </p:spPr>
        <p:txBody>
          <a:bodyPr vert="horz" lIns="41907" tIns="20953" rIns="41907" bIns="20953" rtlCol="0" anchor="ctr">
            <a:normAutofit/>
          </a:bodyPr>
          <a:lstStyle>
            <a:lvl1pPr algn="ctr" defTabSz="419070" rtl="0" eaLnBrk="1" latinLnBrk="0" hangingPunct="1">
              <a:spcBef>
                <a:spcPct val="0"/>
              </a:spcBef>
              <a:buNone/>
              <a:defRPr sz="4000" kern="1200">
                <a:solidFill>
                  <a:schemeClr val="tx1"/>
                </a:solidFill>
                <a:latin typeface="+mj-lt"/>
                <a:ea typeface="+mj-ea"/>
                <a:cs typeface="+mj-cs"/>
              </a:defRPr>
            </a:lvl1pPr>
          </a:lstStyle>
          <a:p>
            <a:r>
              <a:rPr lang="nb-NO" dirty="0"/>
              <a:t>Videre arbeid: Forsøk i felt 2019-2020</a:t>
            </a:r>
          </a:p>
        </p:txBody>
      </p:sp>
      <p:pic>
        <p:nvPicPr>
          <p:cNvPr id="8" name="Picture 12" descr="https://lh3.googleusercontent.com/UHCxCIzEIKnupnoQjFq_wicU5YUrZzzR9mv4kRW2TpQ4taiUUYjdPKgrC5WBhxYvMbcJ4Wuu2H4JdxPdJtdDTxWvbPAzTUcxysQbwsd5nrDL5DB5lJrivpe-FtWtinOdJauhfyqjEeAqaCTtMrJ1tl87GOU7eYfhwxbzZg4eiWJ5OdqC0VBbfNIf3SnIvTzvm5tfwl8jGesPyE0xAMtsYqSB-7N8dFUOCieABMLfIGqicII3lqOasxxIKkEj6CyuPNhmAsj0O_aju4zb6Ohrp4jo9P8XUJ-VtgZXVOdIU7xSRycIOCy_oRsimFuZKxVZ_qAxz6_bL8uT4W13ePeIvFDanN1V3i6coJS2rFaQb8WmePV134CHIZr1Ni3snF3VT3NQnN8L1kBvSS5kWd1DwylUqrOGPgEmY2ws0vHt4GTtT1FXt1si6TQEbt8B_KroV9mq5SIQseISZn69KsZ69_lbujIRvMlB0PYd3pFyq2fAn-pHk6Q9utnq5EWxCv_-a1ULGwQVjnUtBpSgNcatpFfFAjvQCdR885nsWHwCTht-W7kemOuMsWOrnG1u_q43DJ43tb2ookw2wr9Etd1tlFUBGleAkOQ9hmFERLro8mPLjO1VcBlwUUG-LCaE8z9ba5m39ZS7C5DGByxb1KcvaPvNm2jCnIU=w703-h937-no">
            <a:extLst>
              <a:ext uri="{FF2B5EF4-FFF2-40B4-BE49-F238E27FC236}">
                <a16:creationId xmlns:a16="http://schemas.microsoft.com/office/drawing/2014/main" id="{1320DFC2-F18A-4A44-833D-9D19FEC6E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499992" y="1652306"/>
            <a:ext cx="3312368" cy="44151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196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tel 6">
            <a:extLst>
              <a:ext uri="{FF2B5EF4-FFF2-40B4-BE49-F238E27FC236}">
                <a16:creationId xmlns:a16="http://schemas.microsoft.com/office/drawing/2014/main" id="{E7C01524-A843-4709-8A5B-AB5BBE0C4688}"/>
              </a:ext>
            </a:extLst>
          </p:cNvPr>
          <p:cNvSpPr>
            <a:spLocks noGrp="1"/>
          </p:cNvSpPr>
          <p:nvPr>
            <p:ph type="ctrTitle"/>
          </p:nvPr>
        </p:nvSpPr>
        <p:spPr>
          <a:xfrm>
            <a:off x="470372" y="685147"/>
            <a:ext cx="8134076" cy="655621"/>
          </a:xfrm>
        </p:spPr>
        <p:txBody>
          <a:bodyPr>
            <a:normAutofit/>
          </a:bodyPr>
          <a:lstStyle/>
          <a:p>
            <a:r>
              <a:rPr lang="nb-NO" dirty="0"/>
              <a:t>Kombinert forsøk med potter og ruter</a:t>
            </a:r>
          </a:p>
        </p:txBody>
      </p:sp>
      <p:pic>
        <p:nvPicPr>
          <p:cNvPr id="11" name="Bilde 10" descr="Et bilde som inneholder utendørs, vann, bygning&#10;&#10;Beskrivelse som er generert med svært høy visshet">
            <a:extLst>
              <a:ext uri="{FF2B5EF4-FFF2-40B4-BE49-F238E27FC236}">
                <a16:creationId xmlns:a16="http://schemas.microsoft.com/office/drawing/2014/main" id="{7F8456F1-04F2-452A-BA3D-379DEFFE2B3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516"/>
          <a:stretch/>
        </p:blipFill>
        <p:spPr>
          <a:xfrm rot="10800000">
            <a:off x="27913" y="1340768"/>
            <a:ext cx="5062816" cy="3094045"/>
          </a:xfrm>
          <a:prstGeom prst="rect">
            <a:avLst/>
          </a:prstGeom>
        </p:spPr>
      </p:pic>
      <p:pic>
        <p:nvPicPr>
          <p:cNvPr id="15" name="Bilde 14" descr="Et bilde som inneholder bygning, utendørs, tre, bakke&#10;&#10;Beskrivelse som er generert med svært høy visshet">
            <a:extLst>
              <a:ext uri="{FF2B5EF4-FFF2-40B4-BE49-F238E27FC236}">
                <a16:creationId xmlns:a16="http://schemas.microsoft.com/office/drawing/2014/main" id="{AF707C47-D7A3-48B4-A853-325097A21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522096" y="1898244"/>
            <a:ext cx="4459805" cy="3344853"/>
          </a:xfrm>
          <a:prstGeom prst="rect">
            <a:avLst/>
          </a:prstGeom>
        </p:spPr>
      </p:pic>
      <p:pic>
        <p:nvPicPr>
          <p:cNvPr id="17" name="Bilde 16" descr="Et bilde som inneholder skøyter, utendørs, bygning, tre&#10;&#10;Beskrivelse som er generert med svært høy visshet">
            <a:extLst>
              <a:ext uri="{FF2B5EF4-FFF2-40B4-BE49-F238E27FC236}">
                <a16:creationId xmlns:a16="http://schemas.microsoft.com/office/drawing/2014/main" id="{EC34C75F-F838-402F-BA49-B86DE242C1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5300" t="12201" r="19551" b="9400"/>
          <a:stretch/>
        </p:blipFill>
        <p:spPr>
          <a:xfrm rot="5400000">
            <a:off x="380233" y="3931680"/>
            <a:ext cx="2515390" cy="3275856"/>
          </a:xfrm>
          <a:prstGeom prst="rect">
            <a:avLst/>
          </a:prstGeom>
        </p:spPr>
      </p:pic>
      <p:pic>
        <p:nvPicPr>
          <p:cNvPr id="6" name="Picture 8" descr="https://lh3.googleusercontent.com/C9UDb9-Jp4uonyKTAF04NWc26ahCtqdWTtogbgOEFsKCZUMDCA7Az-DlVWpTHQ4t5fP062Qnq5Sz6tnGJ13neDz-dToHgBMnRQfKWDJ_WqSuwAIVJyT1iYvSWHH0Udjy_M-Q7a-uKcpz7W1vph4K7gq2R-xgkczExZOgd-C3cAsl1vZh3SxmcRxTqA0x4kSI5BF-IlHTVlrnasNaI90BFknnZqLmWTFN2Yt9krdOF_WbXRPorcEcl_ErsVIsrOmJlNLNEYdBxU3OD9J0BSlLRql-AhTcQ9c-_XzNQYDbALLSXC0xqiLgeDAZdVqgcWocsawc0cwHj4EHU9lXpA-FyvZCCp_FQhm2C6kg6I5k_nfzpXB0lueo02oZNhB25_YxG5bIEqSx2_8UV4LkysOAOOlETE6wzzRnF36BezhpXmlVtRSmQhwvctO_HnVONPsuAX6CPndte78rjZqSX2qK9BhsQtNqcmgT4FBJsHoXcjNEgFY2YwPIPVspevzGccZax58Nyf-ZyoDZHdS5BFCPprpUEv_nTx1Abvn-Zgx-qJMPgV8hpflXJ-x6E3Ehhk7UmqumnZDmmY1rKrai9sxWKi9va3FmCWSsMsJ8bLauRB8wlQVdTFo4d7Ypa1NQ8LQBm2T00BPoLuqf-tgDz3SCm8V4GcxoeLQ=w1250-h937-no">
            <a:extLst>
              <a:ext uri="{FF2B5EF4-FFF2-40B4-BE49-F238E27FC236}">
                <a16:creationId xmlns:a16="http://schemas.microsoft.com/office/drawing/2014/main" id="{C1EB394F-2D6D-4042-A8F3-8630053E18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7361" y="4303473"/>
            <a:ext cx="3384376" cy="253916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s://lh3.googleusercontent.com/RfpafX2vjDd61OUW3_B3rZUM4MauneWWguX3FrtvweAZCKd-mkUtOIuH2toQxtSauziteXRwQVRKVKhpHVNzpU3SORWg0g3FZ7jSXCg_s2dBKOQjV1QMtwrscmGxMsoobJQekUGn5uxE4RmKjEzVak_UpsRecLdkCFkWBhVhRz4WDAK9wRUwIHQmwfDPj-b0LUPTtQgRAMA9Vl4PnZDL0v12A-SgVKrB5yPSgBo9HaJHn3HgRSmp-kim8E1MAMKUt8kIhufJ50UJOZVtqXEKlpCOxDEpKtj8zBoAbqZl8HS1t6u53OWwRnrlFcF2z5NBJQQilh5M2HQX-zKVAaiBO-AVgURgyHLnFS2HbxdL_09GJD_6p6iJuKf2sD5IO_fAbEZy-cmREbBXxOhCBQ3MNZAmdrUWVqrPB-txCGQQISldeEiTzZo43hAw6RKHy-BHIeeXIvU3Y_FJDZjyD03Uha_qO68QOwQ8JvgO3MRT8TsvuL49X2TbJAPT5AbTdTPkWYQXlhHhdDAduR4ABOQpvDpUyWpLgDqpXBsnfl3RIbVX-6e_iYVYj0rRoAgRY9WknMhcFpkhY_JTYl-3JROMzM_932lvMjTL4Q62mNNrvGouVHEjnxlhKzNJFn09Xf1JVlMGKhs84-czFkBPXmZVblFEn3vY0pE=w1250-h937-no">
            <a:extLst>
              <a:ext uri="{FF2B5EF4-FFF2-40B4-BE49-F238E27FC236}">
                <a16:creationId xmlns:a16="http://schemas.microsoft.com/office/drawing/2014/main" id="{4D0AB892-F5DB-4713-AC31-A4CFBD8415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83217" y="4872487"/>
            <a:ext cx="2670695" cy="20037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600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A4C42567-8BDD-4AA1-8511-DBCC08E04208}"/>
              </a:ext>
            </a:extLst>
          </p:cNvPr>
          <p:cNvSpPr>
            <a:spLocks noGrp="1"/>
          </p:cNvSpPr>
          <p:nvPr>
            <p:ph idx="1"/>
          </p:nvPr>
        </p:nvSpPr>
        <p:spPr>
          <a:xfrm>
            <a:off x="411013" y="1529407"/>
            <a:ext cx="5205489" cy="3960440"/>
          </a:xfrm>
        </p:spPr>
        <p:txBody>
          <a:bodyPr/>
          <a:lstStyle/>
          <a:p>
            <a:r>
              <a:rPr lang="nb-NO" dirty="0"/>
              <a:t>To vekster: Havre, purre</a:t>
            </a:r>
          </a:p>
          <a:p>
            <a:r>
              <a:rPr lang="nb-NO" dirty="0"/>
              <a:t>To N-nivå: 8 og 16 kg/daa til havre, 16 og 32 kg/daa til purre</a:t>
            </a:r>
          </a:p>
          <a:p>
            <a:r>
              <a:rPr lang="nb-NO" dirty="0"/>
              <a:t>Fire typer gjødsel: Algefiber, fiskebein, blanding av disse (30 AF-70 FB), tørket fjørfegjødsel (Grønn </a:t>
            </a:r>
            <a:r>
              <a:rPr lang="nb-NO" dirty="0" err="1"/>
              <a:t>Øko</a:t>
            </a:r>
            <a:r>
              <a:rPr lang="nb-NO" dirty="0"/>
              <a:t>), kalksalpeter</a:t>
            </a:r>
          </a:p>
          <a:p>
            <a:r>
              <a:rPr lang="nb-NO" dirty="0"/>
              <a:t>Til sammen 11 behandlinger</a:t>
            </a:r>
          </a:p>
          <a:p>
            <a:endParaRPr lang="nb-NO" dirty="0"/>
          </a:p>
        </p:txBody>
      </p:sp>
      <p:sp>
        <p:nvSpPr>
          <p:cNvPr id="3" name="Tittel 2">
            <a:extLst>
              <a:ext uri="{FF2B5EF4-FFF2-40B4-BE49-F238E27FC236}">
                <a16:creationId xmlns:a16="http://schemas.microsoft.com/office/drawing/2014/main" id="{1517A4F3-B6FC-4605-BF27-A9C331C4C613}"/>
              </a:ext>
            </a:extLst>
          </p:cNvPr>
          <p:cNvSpPr>
            <a:spLocks noGrp="1"/>
          </p:cNvSpPr>
          <p:nvPr>
            <p:ph type="title"/>
          </p:nvPr>
        </p:nvSpPr>
        <p:spPr>
          <a:xfrm>
            <a:off x="-180528" y="620688"/>
            <a:ext cx="5472608" cy="1080120"/>
          </a:xfrm>
        </p:spPr>
        <p:txBody>
          <a:bodyPr/>
          <a:lstStyle/>
          <a:p>
            <a:r>
              <a:rPr lang="nb-NO" dirty="0"/>
              <a:t>Vi sammenlikner…</a:t>
            </a:r>
          </a:p>
        </p:txBody>
      </p:sp>
      <p:pic>
        <p:nvPicPr>
          <p:cNvPr id="7" name="Bilde 6">
            <a:extLst>
              <a:ext uri="{FF2B5EF4-FFF2-40B4-BE49-F238E27FC236}">
                <a16:creationId xmlns:a16="http://schemas.microsoft.com/office/drawing/2014/main" id="{3BBCFC2C-5836-4A61-BCAC-26A79360F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5473876" y="2188383"/>
            <a:ext cx="4697759" cy="2642489"/>
          </a:xfrm>
          <a:prstGeom prst="rect">
            <a:avLst/>
          </a:prstGeom>
        </p:spPr>
      </p:pic>
      <p:pic>
        <p:nvPicPr>
          <p:cNvPr id="5" name="Picture 14" descr="https://lh3.googleusercontent.com/38PK9Xf1cWqvkzP29PjgGzoyN0uZ25yL30r13OKZ-OPNoZC_jU8RJ-AAPvukA8XKEIFa77fRLWh1p9at2HLjxd6sPK1UG3Pidlu8yv_u0SE6wKafQGpL4wswlDT-QM9bU-nY2sWZpbN3MDXwd7GBhA8b90CQ6xiuxw9z1IYdkZJspRwEyVGrROtk3GnVgMCtmsUBhxwr13nF15UPkIy354yZsQPtehquFgQqzSQxCQb48UBLJQjW33nC0PTXBU9VDNefISd1sAzHcCqyEIxdrHUELFQ7OmtX6xzMwImjMa0EE5UlnhO8IckHds1G07V3mcDpjlZWox3ztmqhuxkuSdQEUNvTxCzkDuQH-Iv1W48R_xVt3IZmSzH1JhLpE7bGJr7In4TddF6OK6xXAW_kQHAaxT4LymZavCHbpT5O0fL_U6dI9Ie3g-taknHIyhnQ31N-2AjFNCYCgI88EHi9lQEygIxdeRteq06P-tuxOMU0_eWQQrEkL1rNGusTCAPpiXuSIT1BrxHr62Z6hlGInO3Yc7Pv8ZE2ACqwrgAB7scEg9IVhu1Xb7RFrsTIVKGdtL3tZ4BZHAlvQM09p04Vx8m4vec2Jggf1wCvDo1HLh3NVq65_K2O-34zOb2HsyV6LT8IFFad88aueNjt4HLIhA1gaq4L7vE=w1250-h937-no">
            <a:extLst>
              <a:ext uri="{FF2B5EF4-FFF2-40B4-BE49-F238E27FC236}">
                <a16:creationId xmlns:a16="http://schemas.microsoft.com/office/drawing/2014/main" id="{36AB78CD-338C-4022-96DE-66754A3683D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166" b="4593"/>
          <a:stretch/>
        </p:blipFill>
        <p:spPr bwMode="auto">
          <a:xfrm>
            <a:off x="2792713" y="4221088"/>
            <a:ext cx="3384376" cy="20882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767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innhold 1">
            <a:extLst>
              <a:ext uri="{FF2B5EF4-FFF2-40B4-BE49-F238E27FC236}">
                <a16:creationId xmlns:a16="http://schemas.microsoft.com/office/drawing/2014/main" id="{6165FEB0-4A8C-46A4-AC57-069E4986996C}"/>
              </a:ext>
            </a:extLst>
          </p:cNvPr>
          <p:cNvSpPr>
            <a:spLocks noGrp="1"/>
          </p:cNvSpPr>
          <p:nvPr>
            <p:ph idx="1"/>
          </p:nvPr>
        </p:nvSpPr>
        <p:spPr>
          <a:xfrm>
            <a:off x="251520" y="1206796"/>
            <a:ext cx="8640960" cy="5102524"/>
          </a:xfrm>
        </p:spPr>
        <p:txBody>
          <a:bodyPr>
            <a:noAutofit/>
          </a:bodyPr>
          <a:lstStyle/>
          <a:p>
            <a:pPr marL="0" indent="0">
              <a:buNone/>
            </a:pPr>
            <a:r>
              <a:rPr lang="nb-NO" sz="2000" dirty="0"/>
              <a:t>Algefiber: </a:t>
            </a:r>
          </a:p>
          <a:p>
            <a:pPr marL="0" indent="0">
              <a:buNone/>
            </a:pPr>
            <a:r>
              <a:rPr lang="nb-NO" sz="2000" dirty="0"/>
              <a:t>- Høyt innhold av As</a:t>
            </a:r>
          </a:p>
          <a:p>
            <a:pPr>
              <a:buFontTx/>
              <a:buChar char="-"/>
            </a:pPr>
            <a:r>
              <a:rPr lang="nb-NO" sz="2000" dirty="0"/>
              <a:t>Mineralsk N (i en type prosess)</a:t>
            </a:r>
          </a:p>
          <a:p>
            <a:pPr>
              <a:buFontTx/>
              <a:buChar char="-"/>
            </a:pPr>
            <a:r>
              <a:rPr lang="nb-NO" sz="2000" dirty="0"/>
              <a:t>Ubalansert </a:t>
            </a:r>
            <a:r>
              <a:rPr lang="nb-NO" sz="2000" dirty="0" err="1"/>
              <a:t>mht</a:t>
            </a:r>
            <a:r>
              <a:rPr lang="nb-NO" sz="2000" dirty="0"/>
              <a:t> næring (mye K, Mg, S, lite N og P)</a:t>
            </a:r>
          </a:p>
          <a:p>
            <a:pPr marL="0" indent="0">
              <a:buNone/>
            </a:pPr>
            <a:r>
              <a:rPr lang="nb-NO" sz="2000" dirty="0"/>
              <a:t>Fiskebein: </a:t>
            </a:r>
          </a:p>
          <a:p>
            <a:pPr>
              <a:buFontTx/>
              <a:buChar char="-"/>
            </a:pPr>
            <a:r>
              <a:rPr lang="nb-NO" sz="2000" dirty="0"/>
              <a:t>Maursyreensilering – HMS</a:t>
            </a:r>
          </a:p>
          <a:p>
            <a:pPr>
              <a:buFontTx/>
              <a:buChar char="-"/>
            </a:pPr>
            <a:r>
              <a:rPr lang="nb-NO" sz="2000" dirty="0"/>
              <a:t>N tapes lett ved tørking!</a:t>
            </a:r>
          </a:p>
          <a:p>
            <a:pPr>
              <a:buFontTx/>
              <a:buChar char="-"/>
            </a:pPr>
            <a:r>
              <a:rPr lang="nb-NO" sz="2000" dirty="0"/>
              <a:t>Ubalansert </a:t>
            </a:r>
            <a:r>
              <a:rPr lang="nb-NO" sz="2000" dirty="0" err="1"/>
              <a:t>mht</a:t>
            </a:r>
            <a:r>
              <a:rPr lang="nb-NO" sz="2000" dirty="0"/>
              <a:t> næring (lite K, Mg, S, mye N og P)</a:t>
            </a:r>
          </a:p>
          <a:p>
            <a:pPr marL="0" indent="0">
              <a:buNone/>
            </a:pPr>
            <a:r>
              <a:rPr lang="nb-NO" sz="2000" dirty="0"/>
              <a:t>Kombinere?</a:t>
            </a:r>
          </a:p>
          <a:p>
            <a:pPr marL="0" indent="0">
              <a:buNone/>
            </a:pPr>
            <a:r>
              <a:rPr lang="nb-NO" sz="2000" dirty="0"/>
              <a:t>For begge: PRIS</a:t>
            </a:r>
          </a:p>
          <a:p>
            <a:pPr marL="0" indent="0">
              <a:buNone/>
            </a:pPr>
            <a:r>
              <a:rPr lang="nb-NO" sz="2000" dirty="0"/>
              <a:t>44 kr/kg N = 44 kr for å håndtere 20 kg fiskebein til gjødselprodukt: </a:t>
            </a:r>
          </a:p>
          <a:p>
            <a:pPr marL="0" indent="0">
              <a:buNone/>
            </a:pPr>
            <a:r>
              <a:rPr lang="nb-NO" sz="2000" dirty="0"/>
              <a:t>Ca. 2 kr per kilo rå beinensilasje (sediment)</a:t>
            </a:r>
          </a:p>
          <a:p>
            <a:pPr marL="0" indent="0">
              <a:buNone/>
            </a:pPr>
            <a:r>
              <a:rPr lang="nb-NO" sz="2000" dirty="0"/>
              <a:t>27 kr/kg K = 27 kr for å håndtere 24 kg algefiber til gjødselprodukt:</a:t>
            </a:r>
          </a:p>
          <a:p>
            <a:pPr marL="0" indent="0">
              <a:buNone/>
            </a:pPr>
            <a:r>
              <a:rPr lang="nb-NO" sz="2000" dirty="0"/>
              <a:t>Ca. 1 kr per kilo rå algefiber</a:t>
            </a:r>
          </a:p>
          <a:p>
            <a:pPr marL="0" indent="0">
              <a:buNone/>
            </a:pPr>
            <a:endParaRPr lang="nb-NO" sz="2000" dirty="0"/>
          </a:p>
          <a:p>
            <a:pPr>
              <a:buFontTx/>
              <a:buChar char="-"/>
            </a:pPr>
            <a:endParaRPr lang="nb-NO" sz="2000" dirty="0"/>
          </a:p>
          <a:p>
            <a:endParaRPr lang="nb-NO" sz="2000" dirty="0"/>
          </a:p>
        </p:txBody>
      </p:sp>
      <p:sp>
        <p:nvSpPr>
          <p:cNvPr id="3" name="Tittel 2">
            <a:extLst>
              <a:ext uri="{FF2B5EF4-FFF2-40B4-BE49-F238E27FC236}">
                <a16:creationId xmlns:a16="http://schemas.microsoft.com/office/drawing/2014/main" id="{348F69A5-5C70-495F-BB82-A0EF7A7CE6DE}"/>
              </a:ext>
            </a:extLst>
          </p:cNvPr>
          <p:cNvSpPr>
            <a:spLocks noGrp="1"/>
          </p:cNvSpPr>
          <p:nvPr>
            <p:ph type="title"/>
          </p:nvPr>
        </p:nvSpPr>
        <p:spPr>
          <a:xfrm>
            <a:off x="444028" y="692697"/>
            <a:ext cx="7224316" cy="514100"/>
          </a:xfrm>
        </p:spPr>
        <p:txBody>
          <a:bodyPr>
            <a:normAutofit fontScale="90000"/>
          </a:bodyPr>
          <a:lstStyle/>
          <a:p>
            <a:r>
              <a:rPr lang="nb-NO" dirty="0"/>
              <a:t>Utfordringer videre</a:t>
            </a:r>
          </a:p>
        </p:txBody>
      </p:sp>
      <p:pic>
        <p:nvPicPr>
          <p:cNvPr id="5" name="Bilde 4" descr="Et bilde som inneholder vann, utendørs, drage, flygende&#10;&#10;Beskrivelse som er generert med svært høy visshet">
            <a:extLst>
              <a:ext uri="{FF2B5EF4-FFF2-40B4-BE49-F238E27FC236}">
                <a16:creationId xmlns:a16="http://schemas.microsoft.com/office/drawing/2014/main" id="{47651A1C-E225-47E5-8728-B494FB9D58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722" t="33608" r="13510" b="42375"/>
          <a:stretch/>
        </p:blipFill>
        <p:spPr>
          <a:xfrm rot="10800000">
            <a:off x="6409592" y="2072930"/>
            <a:ext cx="2701688" cy="1964864"/>
          </a:xfrm>
          <a:prstGeom prst="rect">
            <a:avLst/>
          </a:prstGeom>
        </p:spPr>
      </p:pic>
      <p:pic>
        <p:nvPicPr>
          <p:cNvPr id="6" name="Bilde 5" descr="Et bilde som inneholder bakke, gulv, innendørs&#10;&#10;Beskrivelse som er generert med høy visshet">
            <a:extLst>
              <a:ext uri="{FF2B5EF4-FFF2-40B4-BE49-F238E27FC236}">
                <a16:creationId xmlns:a16="http://schemas.microsoft.com/office/drawing/2014/main" id="{6664C523-BBF8-496F-91D7-2BE697A64A9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1674" t="33973" r="17835" b="31875"/>
          <a:stretch/>
        </p:blipFill>
        <p:spPr>
          <a:xfrm rot="5400000">
            <a:off x="6546408" y="844332"/>
            <a:ext cx="1094520" cy="1368152"/>
          </a:xfrm>
          <a:prstGeom prst="rect">
            <a:avLst/>
          </a:prstGeom>
        </p:spPr>
      </p:pic>
    </p:spTree>
    <p:extLst>
      <p:ext uri="{BB962C8B-B14F-4D97-AF65-F5344CB8AC3E}">
        <p14:creationId xmlns:p14="http://schemas.microsoft.com/office/powerpoint/2010/main" val="37621732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8" descr="https://lh3.googleusercontent.com/C9UDb9-Jp4uonyKTAF04NWc26ahCtqdWTtogbgOEFsKCZUMDCA7Az-DlVWpTHQ4t5fP062Qnq5Sz6tnGJ13neDz-dToHgBMnRQfKWDJ_WqSuwAIVJyT1iYvSWHH0Udjy_M-Q7a-uKcpz7W1vph4K7gq2R-xgkczExZOgd-C3cAsl1vZh3SxmcRxTqA0x4kSI5BF-IlHTVlrnasNaI90BFknnZqLmWTFN2Yt9krdOF_WbXRPorcEcl_ErsVIsrOmJlNLNEYdBxU3OD9J0BSlLRql-AhTcQ9c-_XzNQYDbALLSXC0xqiLgeDAZdVqgcWocsawc0cwHj4EHU9lXpA-FyvZCCp_FQhm2C6kg6I5k_nfzpXB0lueo02oZNhB25_YxG5bIEqSx2_8UV4LkysOAOOlETE6wzzRnF36BezhpXmlVtRSmQhwvctO_HnVONPsuAX6CPndte78rjZqSX2qK9BhsQtNqcmgT4FBJsHoXcjNEgFY2YwPIPVspevzGccZax58Nyf-ZyoDZHdS5BFCPprpUEv_nTx1Abvn-Zgx-qJMPgV8hpflXJ-x6E3Ehhk7UmqumnZDmmY1rKrai9sxWKi9va3FmCWSsMsJ8bLauRB8wlQVdTFo4d7Ypa1NQ8LQBm2T00BPoLuqf-tgDz3SCm8V4GcxoeLQ=w1250-h937-no">
            <a:extLst>
              <a:ext uri="{FF2B5EF4-FFF2-40B4-BE49-F238E27FC236}">
                <a16:creationId xmlns:a16="http://schemas.microsoft.com/office/drawing/2014/main" id="{49C9F234-5599-42FA-BFCC-EA5D804BAC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94238"/>
            <a:ext cx="5397709" cy="4049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5121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lh3.googleusercontent.com/MkEJAPQiSVouzASaj8j8QZBKJcVC408e0CaleyEVVN07s4u4KH4gGtUYfoTEz3sulKriMzg0bUxsPR5jetvoSv3KDFj5o1USaY21hziK2HHhxuQibXPvm9A6qiju-qBvCkvsspWaO4BD7j2OvPjjvKgv3lefiurQ7tigSyrWXNbLaXBaUr02LESsrFpKPvmGciJSmI7JW88pXh-RP6s6zeWXjCvBlTMqUcJeVjqTZTgyy_75Bocx94oblnVqaz11jnYrASogvGUG63WhrTAOusFcIsNAy8sFwmo2qYJ6cYJ1barsEfgob6c6u1Bbd_c_XzSSmbSn_N27Zf4WtDRZfc_cGU_hjBG0xFbQHG_1sepFqc9Repo7tYBEpTQsUeaTG1Hm7YBxUQKojhM3EZltRKD7Af9ITw8rSUrm96G-7wOU53qy85x0LkNH0UiD8BfowSS18RBb4-yvVU6fqg9WoCKWBiGE30Lo0NY7aj34-CibsrIFDgyUa814gImYjBPlN0sPpOeqCdK56YYSsSIoVe89v5LWvsIhm7XKnmM3ACsKRqLlZ7Holiuskvjo9AK_LrvsMnN-QLATU9Y-AdvxuWrKWkLb46ersyD-i572sqX9ssom5p4zEyW0Nf1GC-TpbuSInrwtnpdHpRa0M-ggDCA0f-1amRc=w703-h937-no">
            <a:extLst>
              <a:ext uri="{FF2B5EF4-FFF2-40B4-BE49-F238E27FC236}">
                <a16:creationId xmlns:a16="http://schemas.microsoft.com/office/drawing/2014/main" id="{B0A2BE33-115D-4D86-9969-7B20FF00A63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557300"/>
            <a:ext cx="2606021" cy="34736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iwhcIymZ3aEzOwsMlhSwSZesz0yyRmlB_Aua9Zhm7M25WXfUk3rFNhqC1QVoaMo9-T3wYv9d2kjqmbWQUxMcBbMCS0CresZluJXpzI08VyQp72OJ5NovAGWoywhOqWi-LUmZptaRj15CgE9aQWK3xycs0K0_YiXP1JIM1lUNom9r8_frqhoVypowCmFG79ltl0P16qxCcuEbkH0WisJxL3Vnnb49vjZgDMWW0L5K4uCsjNTaw2oKfNiFTNflxjbDcahC5BIVnNWkLYmFh8DeBPF75P1AfBMcW_AuxKZUAQv-fcDvU7j5mkbgYAS5ZS1B-iWiT9F1KEbFtFgYDYwLb9uEI-jMq9EvFlQtg4xjh0d0fQ_Eo4PZZpmfaXwKNUuY81wx9zOkCFMVtpfQAl8y7Pt0VrKEZylCWnBAMo2dE_zOExvOtrwj-BmYx_VFa0fUxmZOBlG6GdDWovFcP8QZmYrmY9NFshhnuTpY_yXtXEbt8Q3SeOxAdR7dGiIaGeu3Z6nxnDRWaGw9VVOysFwJ_KQxDyXG_R4afw34gU9iT4NFCODFMULyDeRRGZedrujGZ-rT0SvEON0sGtHXKpS2HDhlz_jMXtMJ9ydATNhNb185ROXrnGA_FadCOD8oMtOsMgEc2yj65jpKj4k3rmGNXeqp9tzWlRw=w1250-h937-no">
            <a:extLst>
              <a:ext uri="{FF2B5EF4-FFF2-40B4-BE49-F238E27FC236}">
                <a16:creationId xmlns:a16="http://schemas.microsoft.com/office/drawing/2014/main" id="{A7F8A269-239B-4092-8F10-F6EC7DCDFC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73883" y="538365"/>
            <a:ext cx="3670117" cy="275354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lh3.googleusercontent.com/Sjph-UAfGnP_0vqzXndGH_vdwHNpkPLDrpv3101_zDbYQPPFI-70g3PHMmwRov63vTWHftGoa4MG41B7kQd-MEv5Bii9EYpq1ue-PbmlIb3MxvB1pAYgfQgGZT49EGyX6jlNKzqhILSsZj2lK5Ek8NysiV75cw_6rMia6jo3bEi-cgho2Rh1j4tIZ7_mb2U6BOwpkr08ffT3JeBX0oieHs-WQhMmz8LV7rcw0ppUF6sVKgxSGNByW4bs_q9RFtIFgg5pEuWf_5WAfq8pIdAVea4ASCEqal4OwxcseQBBa2LzeVSdMDLbsg9DBhkehhGe-J3ucNosHjiMMxbEA54UF3MMrgRx7BgGoFNPQBq17t9Ge-DRAQeBxHs913g06HkUwwwZnRg0h15OnLu2eimLO8LZ4ip1FByUpcKLOFztqTvzL5qLNz0C6wgR-NUS06NHkBafikXWszucszoqUTYxXqOE9JB-FLZ-8xw9xUuTkSlVSLWG8ww_d4I4olueWYV2mpyDa8msotyvKPrPb9ZiCgk_PvgCkCR7l7crv082GvAgoKrgpIvCHlesGkliiVzZujNMtp3R24WNcCraIV4KJ_ehsFSWW3orK2WAaTTAMtrZgmbPgkMJ0To_c221VAcx7jHZ6sc_lhTtwJjcx4MqZd8NGKabTkQ=w703-h937-no">
            <a:extLst>
              <a:ext uri="{FF2B5EF4-FFF2-40B4-BE49-F238E27FC236}">
                <a16:creationId xmlns:a16="http://schemas.microsoft.com/office/drawing/2014/main" id="{CF5CAE7C-EBD4-4E41-B103-300FEABDE2D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06021" y="557300"/>
            <a:ext cx="2660044" cy="35456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s://lh3.googleusercontent.com/RfpafX2vjDd61OUW3_B3rZUM4MauneWWguX3FrtvweAZCKd-mkUtOIuH2toQxtSauziteXRwQVRKVKhpHVNzpU3SORWg0g3FZ7jSXCg_s2dBKOQjV1QMtwrscmGxMsoobJQekUGn5uxE4RmKjEzVak_UpsRecLdkCFkWBhVhRz4WDAK9wRUwIHQmwfDPj-b0LUPTtQgRAMA9Vl4PnZDL0v12A-SgVKrB5yPSgBo9HaJHn3HgRSmp-kim8E1MAMKUt8kIhufJ50UJOZVtqXEKlpCOxDEpKtj8zBoAbqZl8HS1t6u53OWwRnrlFcF2z5NBJQQilh5M2HQX-zKVAaiBO-AVgURgyHLnFS2HbxdL_09GJD_6p6iJuKf2sD5IO_fAbEZy-cmREbBXxOhCBQ3MNZAmdrUWVqrPB-txCGQQISldeEiTzZo43hAw6RKHy-BHIeeXIvU3Y_FJDZjyD03Uha_qO68QOwQ8JvgO3MRT8TsvuL49X2TbJAPT5AbTdTPkWYQXlhHhdDAduR4ABOQpvDpUyWpLgDqpXBsnfl3RIbVX-6e_iYVYj0rRoAgRY9WknMhcFpkhY_JTYl-3JROMzM_932lvMjTL4Q62mNNrvGouVHEjnxlhKzNJFn09Xf1JVlMGKhs84-czFkBPXmZVblFEn3vY0pE=w1250-h937-no">
            <a:extLst>
              <a:ext uri="{FF2B5EF4-FFF2-40B4-BE49-F238E27FC236}">
                <a16:creationId xmlns:a16="http://schemas.microsoft.com/office/drawing/2014/main" id="{FFCC101E-966F-43F7-A902-08B1D517EA0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8132" y="3291909"/>
            <a:ext cx="4725868" cy="3545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72868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tinalo\AppData\Local\Microsoft\Windows\Temporary Internet Files\Content.Outlook\FHC2BCPZ\P1050008 (2).JPG"/>
          <p:cNvPicPr>
            <a:picLocks noChangeAspect="1" noChangeArrowheads="1"/>
          </p:cNvPicPr>
          <p:nvPr/>
        </p:nvPicPr>
        <p:blipFill rotWithShape="1">
          <a:blip r:embed="rId3">
            <a:extLst>
              <a:ext uri="{28A0092B-C50C-407E-A947-70E740481C1C}">
                <a14:useLocalDpi xmlns:a14="http://schemas.microsoft.com/office/drawing/2010/main" val="0"/>
              </a:ext>
            </a:extLst>
          </a:blip>
          <a:srcRect l="33547" t="37350" r="2958"/>
          <a:stretch/>
        </p:blipFill>
        <p:spPr bwMode="auto">
          <a:xfrm>
            <a:off x="-114564" y="-25152"/>
            <a:ext cx="9301119" cy="6883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tel 1"/>
          <p:cNvSpPr txBox="1">
            <a:spLocks/>
          </p:cNvSpPr>
          <p:nvPr/>
        </p:nvSpPr>
        <p:spPr bwMode="auto">
          <a:xfrm>
            <a:off x="251520" y="1914982"/>
            <a:ext cx="8568952" cy="23781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Lucida Grande" pitchFamily="-16" charset="0"/>
                <a:ea typeface="ヒラギノ角ゴ Pro W3" pitchFamily="-16" charset="-128"/>
              </a:defRPr>
            </a:lvl1pPr>
            <a:lvl2pPr marL="742950" indent="-285750">
              <a:defRPr sz="2400">
                <a:solidFill>
                  <a:schemeClr val="tx1"/>
                </a:solidFill>
                <a:latin typeface="Lucida Grande" pitchFamily="-16" charset="0"/>
                <a:ea typeface="ヒラギノ角ゴ Pro W3" pitchFamily="-16" charset="-128"/>
              </a:defRPr>
            </a:lvl2pPr>
            <a:lvl3pPr marL="1143000" indent="-228600">
              <a:defRPr sz="2400">
                <a:solidFill>
                  <a:schemeClr val="tx1"/>
                </a:solidFill>
                <a:latin typeface="Lucida Grande" pitchFamily="-16" charset="0"/>
                <a:ea typeface="ヒラギノ角ゴ Pro W3" pitchFamily="-16" charset="-128"/>
              </a:defRPr>
            </a:lvl3pPr>
            <a:lvl4pPr marL="1600200" indent="-228600">
              <a:defRPr sz="2400">
                <a:solidFill>
                  <a:schemeClr val="tx1"/>
                </a:solidFill>
                <a:latin typeface="Lucida Grande" pitchFamily="-16" charset="0"/>
                <a:ea typeface="ヒラギノ角ゴ Pro W3" pitchFamily="-16" charset="-128"/>
              </a:defRPr>
            </a:lvl4pPr>
            <a:lvl5pPr marL="2057400" indent="-228600">
              <a:defRPr sz="2400">
                <a:solidFill>
                  <a:schemeClr val="tx1"/>
                </a:solidFill>
                <a:latin typeface="Lucida Grande" pitchFamily="-16" charset="0"/>
                <a:ea typeface="ヒラギノ角ゴ Pro W3" pitchFamily="-16" charset="-128"/>
              </a:defRPr>
            </a:lvl5pPr>
            <a:lvl6pPr marL="2514600" indent="-228600" eaLnBrk="0" fontAlgn="base" hangingPunct="0">
              <a:spcBef>
                <a:spcPct val="0"/>
              </a:spcBef>
              <a:spcAft>
                <a:spcPct val="0"/>
              </a:spcAft>
              <a:defRPr sz="2400">
                <a:solidFill>
                  <a:schemeClr val="tx1"/>
                </a:solidFill>
                <a:latin typeface="Lucida Grande" pitchFamily="-16" charset="0"/>
                <a:ea typeface="ヒラギノ角ゴ Pro W3" pitchFamily="-16" charset="-128"/>
              </a:defRPr>
            </a:lvl6pPr>
            <a:lvl7pPr marL="2971800" indent="-228600" eaLnBrk="0" fontAlgn="base" hangingPunct="0">
              <a:spcBef>
                <a:spcPct val="0"/>
              </a:spcBef>
              <a:spcAft>
                <a:spcPct val="0"/>
              </a:spcAft>
              <a:defRPr sz="2400">
                <a:solidFill>
                  <a:schemeClr val="tx1"/>
                </a:solidFill>
                <a:latin typeface="Lucida Grande" pitchFamily="-16" charset="0"/>
                <a:ea typeface="ヒラギノ角ゴ Pro W3" pitchFamily="-16" charset="-128"/>
              </a:defRPr>
            </a:lvl7pPr>
            <a:lvl8pPr marL="3429000" indent="-228600" eaLnBrk="0" fontAlgn="base" hangingPunct="0">
              <a:spcBef>
                <a:spcPct val="0"/>
              </a:spcBef>
              <a:spcAft>
                <a:spcPct val="0"/>
              </a:spcAft>
              <a:defRPr sz="2400">
                <a:solidFill>
                  <a:schemeClr val="tx1"/>
                </a:solidFill>
                <a:latin typeface="Lucida Grande" pitchFamily="-16" charset="0"/>
                <a:ea typeface="ヒラギノ角ゴ Pro W3" pitchFamily="-16" charset="-128"/>
              </a:defRPr>
            </a:lvl8pPr>
            <a:lvl9pPr marL="3886200" indent="-228600" eaLnBrk="0" fontAlgn="base" hangingPunct="0">
              <a:spcBef>
                <a:spcPct val="0"/>
              </a:spcBef>
              <a:spcAft>
                <a:spcPct val="0"/>
              </a:spcAft>
              <a:defRPr sz="2400">
                <a:solidFill>
                  <a:schemeClr val="tx1"/>
                </a:solidFill>
                <a:latin typeface="Lucida Grande" pitchFamily="-16" charset="0"/>
                <a:ea typeface="ヒラギノ角ゴ Pro W3" pitchFamily="-16" charset="-128"/>
              </a:defRPr>
            </a:lvl9pPr>
          </a:lstStyle>
          <a:p>
            <a:r>
              <a:rPr lang="nb-NO" altLang="nb-NO" sz="3200" b="1" dirty="0">
                <a:solidFill>
                  <a:schemeClr val="bg1"/>
                </a:solidFill>
                <a:latin typeface="Trebuchet MS" panose="020B0603020202020204" pitchFamily="34" charset="0"/>
              </a:rPr>
              <a:t>Økologisk melkeproduksjon </a:t>
            </a:r>
          </a:p>
          <a:p>
            <a:r>
              <a:rPr lang="nb-NO" altLang="nb-NO" sz="3200" b="1" dirty="0">
                <a:solidFill>
                  <a:schemeClr val="bg1"/>
                </a:solidFill>
                <a:latin typeface="Trebuchet MS" panose="020B0603020202020204" pitchFamily="34" charset="0"/>
              </a:rPr>
              <a:t>Sol- og bioenergisenter</a:t>
            </a:r>
          </a:p>
          <a:p>
            <a:r>
              <a:rPr lang="nb-NO" altLang="nb-NO" sz="3200" b="1" dirty="0" err="1">
                <a:solidFill>
                  <a:schemeClr val="bg1"/>
                </a:solidFill>
                <a:latin typeface="Trebuchet MS" panose="020B0603020202020204" pitchFamily="34" charset="0"/>
              </a:rPr>
              <a:t>Økopark</a:t>
            </a:r>
            <a:r>
              <a:rPr lang="nb-NO" altLang="nb-NO" sz="3200" b="1" dirty="0">
                <a:solidFill>
                  <a:schemeClr val="bg1"/>
                </a:solidFill>
                <a:latin typeface="Trebuchet MS" panose="020B0603020202020204" pitchFamily="34" charset="0"/>
              </a:rPr>
              <a:t> </a:t>
            </a:r>
          </a:p>
          <a:p>
            <a:r>
              <a:rPr lang="nb-NO" altLang="nb-NO" sz="3200" b="1" dirty="0">
                <a:solidFill>
                  <a:schemeClr val="bg1"/>
                </a:solidFill>
                <a:latin typeface="Trebuchet MS" panose="020B0603020202020204" pitchFamily="34" charset="0"/>
              </a:rPr>
              <a:t>Forskning og utviklingsarbeid, 22 ansatte</a:t>
            </a:r>
          </a:p>
          <a:p>
            <a:endParaRPr lang="nb-NO" altLang="nb-NO" sz="3200" b="1" dirty="0">
              <a:solidFill>
                <a:schemeClr val="bg1"/>
              </a:solidFill>
              <a:latin typeface="Trebuchet MS" panose="020B0603020202020204" pitchFamily="34" charset="0"/>
            </a:endParaRPr>
          </a:p>
          <a:p>
            <a:endParaRPr lang="nb-NO" altLang="nb-NO" b="1" dirty="0">
              <a:solidFill>
                <a:schemeClr val="bg1"/>
              </a:solidFill>
              <a:latin typeface="Trebuchet MS" panose="020B0603020202020204" pitchFamily="34" charset="0"/>
            </a:endParaRPr>
          </a:p>
        </p:txBody>
      </p:sp>
      <p:cxnSp>
        <p:nvCxnSpPr>
          <p:cNvPr id="5" name="Rett pil 4"/>
          <p:cNvCxnSpPr/>
          <p:nvPr/>
        </p:nvCxnSpPr>
        <p:spPr bwMode="auto">
          <a:xfrm flipH="1">
            <a:off x="7440507" y="1032055"/>
            <a:ext cx="352920" cy="260834"/>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sp>
        <p:nvSpPr>
          <p:cNvPr id="6" name="TekstSylinder 5"/>
          <p:cNvSpPr txBox="1"/>
          <p:nvPr/>
        </p:nvSpPr>
        <p:spPr>
          <a:xfrm>
            <a:off x="7850934" y="590972"/>
            <a:ext cx="1426452" cy="707886"/>
          </a:xfrm>
          <a:prstGeom prst="rect">
            <a:avLst/>
          </a:prstGeom>
          <a:noFill/>
        </p:spPr>
        <p:txBody>
          <a:bodyPr wrap="square" rtlCol="0">
            <a:spAutoFit/>
          </a:bodyPr>
          <a:lstStyle/>
          <a:p>
            <a:r>
              <a:rPr lang="nb-NO" sz="2000" b="1" dirty="0">
                <a:solidFill>
                  <a:schemeClr val="bg1"/>
                </a:solidFill>
              </a:rPr>
              <a:t>Biogass- anlegg</a:t>
            </a:r>
          </a:p>
        </p:txBody>
      </p:sp>
      <p:sp>
        <p:nvSpPr>
          <p:cNvPr id="7" name="TekstSylinder 6"/>
          <p:cNvSpPr txBox="1"/>
          <p:nvPr/>
        </p:nvSpPr>
        <p:spPr>
          <a:xfrm>
            <a:off x="1115616" y="515712"/>
            <a:ext cx="1426452" cy="1015663"/>
          </a:xfrm>
          <a:prstGeom prst="rect">
            <a:avLst/>
          </a:prstGeom>
          <a:noFill/>
        </p:spPr>
        <p:txBody>
          <a:bodyPr wrap="square" rtlCol="0">
            <a:spAutoFit/>
          </a:bodyPr>
          <a:lstStyle/>
          <a:p>
            <a:r>
              <a:rPr lang="nb-NO" sz="2000" b="1" dirty="0">
                <a:solidFill>
                  <a:schemeClr val="bg1"/>
                </a:solidFill>
              </a:rPr>
              <a:t>Løsdrifts-fjøs, 22 kyr</a:t>
            </a:r>
          </a:p>
          <a:p>
            <a:r>
              <a:rPr lang="nb-NO" sz="2000" b="1" dirty="0">
                <a:solidFill>
                  <a:schemeClr val="bg1"/>
                </a:solidFill>
              </a:rPr>
              <a:t>+ påsett</a:t>
            </a:r>
          </a:p>
        </p:txBody>
      </p:sp>
      <p:cxnSp>
        <p:nvCxnSpPr>
          <p:cNvPr id="8" name="Rett pil 4"/>
          <p:cNvCxnSpPr/>
          <p:nvPr/>
        </p:nvCxnSpPr>
        <p:spPr bwMode="auto">
          <a:xfrm>
            <a:off x="2535126" y="944915"/>
            <a:ext cx="519197" cy="97719"/>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cxnSp>
        <p:nvCxnSpPr>
          <p:cNvPr id="9" name="Rett pil 4"/>
          <p:cNvCxnSpPr/>
          <p:nvPr/>
        </p:nvCxnSpPr>
        <p:spPr bwMode="auto">
          <a:xfrm>
            <a:off x="7157168" y="3861048"/>
            <a:ext cx="3600" cy="1048172"/>
          </a:xfrm>
          <a:prstGeom prst="straightConnector1">
            <a:avLst/>
          </a:prstGeom>
          <a:solidFill>
            <a:schemeClr val="accent1"/>
          </a:solidFill>
          <a:ln w="25400" cap="flat" cmpd="sng" algn="ctr">
            <a:solidFill>
              <a:srgbClr val="FF0000"/>
            </a:solidFill>
            <a:prstDash val="solid"/>
            <a:round/>
            <a:headEnd type="none" w="med" len="med"/>
            <a:tailEnd type="triangle"/>
          </a:ln>
          <a:effectLst/>
        </p:spPr>
      </p:cxnSp>
      <p:pic>
        <p:nvPicPr>
          <p:cNvPr id="10" name="Bilde 9">
            <a:extLst>
              <a:ext uri="{FF2B5EF4-FFF2-40B4-BE49-F238E27FC236}">
                <a16:creationId xmlns:a16="http://schemas.microsoft.com/office/drawing/2014/main" id="{B6DD533A-37DA-4462-82BC-0EB43BE10044}"/>
              </a:ext>
            </a:extLst>
          </p:cNvPr>
          <p:cNvPicPr>
            <a:picLocks noChangeAspect="1"/>
          </p:cNvPicPr>
          <p:nvPr/>
        </p:nvPicPr>
        <p:blipFill>
          <a:blip r:embed="rId4"/>
          <a:stretch>
            <a:fillRect/>
          </a:stretch>
        </p:blipFill>
        <p:spPr>
          <a:xfrm>
            <a:off x="5508104" y="82538"/>
            <a:ext cx="1304925" cy="600075"/>
          </a:xfrm>
          <a:prstGeom prst="rect">
            <a:avLst/>
          </a:prstGeom>
        </p:spPr>
      </p:pic>
    </p:spTree>
    <p:extLst>
      <p:ext uri="{BB962C8B-B14F-4D97-AF65-F5344CB8AC3E}">
        <p14:creationId xmlns:p14="http://schemas.microsoft.com/office/powerpoint/2010/main" val="10816746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tel 1"/>
          <p:cNvSpPr txBox="1">
            <a:spLocks/>
          </p:cNvSpPr>
          <p:nvPr/>
        </p:nvSpPr>
        <p:spPr bwMode="auto">
          <a:xfrm>
            <a:off x="155268" y="709287"/>
            <a:ext cx="8593196" cy="1043037"/>
          </a:xfrm>
          <a:prstGeom prst="rect">
            <a:avLst/>
          </a:prstGeom>
          <a:noFill/>
          <a:ln w="9525">
            <a:noFill/>
            <a:miter lim="800000"/>
            <a:headEnd/>
            <a:tailEnd/>
          </a:ln>
        </p:spPr>
        <p:txBody>
          <a:bodyPr vert="horz" wrap="square" lIns="68836" tIns="34418" rIns="68836" bIns="34418" numCol="1" anchor="ctr" anchorCtr="0" compatLnSpc="1">
            <a:prstTxWarp prst="textNoShape">
              <a:avLst/>
            </a:prstTxWarp>
          </a:bodyPr>
          <a:lstStyle>
            <a:lvl1pPr algn="l" rtl="0" eaLnBrk="1" fontAlgn="base" hangingPunct="1">
              <a:spcBef>
                <a:spcPct val="0"/>
              </a:spcBef>
              <a:spcAft>
                <a:spcPct val="0"/>
              </a:spcAft>
              <a:defRPr sz="3200">
                <a:solidFill>
                  <a:srgbClr val="7F7F7F"/>
                </a:solidFill>
                <a:latin typeface="Trebuchet MS" pitchFamily="34" charset="0"/>
                <a:ea typeface="+mj-ea"/>
                <a:cs typeface="+mj-cs"/>
              </a:defRPr>
            </a:lvl1pPr>
            <a:lvl2pPr algn="l" rtl="0" eaLnBrk="1" fontAlgn="base" hangingPunct="1">
              <a:spcBef>
                <a:spcPct val="0"/>
              </a:spcBef>
              <a:spcAft>
                <a:spcPct val="0"/>
              </a:spcAft>
              <a:defRPr sz="3200">
                <a:solidFill>
                  <a:srgbClr val="7F7F7F"/>
                </a:solidFill>
                <a:latin typeface="Trebuchet MS" pitchFamily="34" charset="0"/>
                <a:ea typeface="ヒラギノ角ゴ Pro W3" pitchFamily="-16" charset="-128"/>
              </a:defRPr>
            </a:lvl2pPr>
            <a:lvl3pPr algn="l" rtl="0" eaLnBrk="1" fontAlgn="base" hangingPunct="1">
              <a:spcBef>
                <a:spcPct val="0"/>
              </a:spcBef>
              <a:spcAft>
                <a:spcPct val="0"/>
              </a:spcAft>
              <a:defRPr sz="3200">
                <a:solidFill>
                  <a:srgbClr val="7F7F7F"/>
                </a:solidFill>
                <a:latin typeface="Trebuchet MS" pitchFamily="34" charset="0"/>
                <a:ea typeface="ヒラギノ角ゴ Pro W3" pitchFamily="-16" charset="-128"/>
              </a:defRPr>
            </a:lvl3pPr>
            <a:lvl4pPr algn="l" rtl="0" eaLnBrk="1" fontAlgn="base" hangingPunct="1">
              <a:spcBef>
                <a:spcPct val="0"/>
              </a:spcBef>
              <a:spcAft>
                <a:spcPct val="0"/>
              </a:spcAft>
              <a:defRPr sz="3200">
                <a:solidFill>
                  <a:srgbClr val="7F7F7F"/>
                </a:solidFill>
                <a:latin typeface="Trebuchet MS" pitchFamily="34" charset="0"/>
                <a:ea typeface="ヒラギノ角ゴ Pro W3" pitchFamily="-16" charset="-128"/>
              </a:defRPr>
            </a:lvl4pPr>
            <a:lvl5pPr algn="l" rtl="0" eaLnBrk="1" fontAlgn="base" hangingPunct="1">
              <a:spcBef>
                <a:spcPct val="0"/>
              </a:spcBef>
              <a:spcAft>
                <a:spcPct val="0"/>
              </a:spcAft>
              <a:defRPr sz="3200">
                <a:solidFill>
                  <a:srgbClr val="7F7F7F"/>
                </a:solidFill>
                <a:latin typeface="Trebuchet MS" pitchFamily="34" charset="0"/>
                <a:ea typeface="ヒラギノ角ゴ Pro W3" pitchFamily="-16" charset="-128"/>
              </a:defRPr>
            </a:lvl5pPr>
            <a:lvl6pPr marL="457200" algn="ctr" rtl="0" eaLnBrk="1" fontAlgn="base" hangingPunct="1">
              <a:spcBef>
                <a:spcPct val="0"/>
              </a:spcBef>
              <a:spcAft>
                <a:spcPct val="0"/>
              </a:spcAft>
              <a:defRPr sz="3200">
                <a:solidFill>
                  <a:schemeClr val="tx1"/>
                </a:solidFill>
                <a:latin typeface="Lucida Grande" pitchFamily="-16" charset="0"/>
                <a:ea typeface="ヒラギノ角ゴ Pro W3" pitchFamily="-16" charset="-128"/>
              </a:defRPr>
            </a:lvl6pPr>
            <a:lvl7pPr marL="914400" algn="ctr" rtl="0" eaLnBrk="1" fontAlgn="base" hangingPunct="1">
              <a:spcBef>
                <a:spcPct val="0"/>
              </a:spcBef>
              <a:spcAft>
                <a:spcPct val="0"/>
              </a:spcAft>
              <a:defRPr sz="3200">
                <a:solidFill>
                  <a:schemeClr val="tx1"/>
                </a:solidFill>
                <a:latin typeface="Lucida Grande" pitchFamily="-16" charset="0"/>
                <a:ea typeface="ヒラギノ角ゴ Pro W3" pitchFamily="-16" charset="-128"/>
              </a:defRPr>
            </a:lvl7pPr>
            <a:lvl8pPr marL="1371600" algn="ctr" rtl="0" eaLnBrk="1" fontAlgn="base" hangingPunct="1">
              <a:spcBef>
                <a:spcPct val="0"/>
              </a:spcBef>
              <a:spcAft>
                <a:spcPct val="0"/>
              </a:spcAft>
              <a:defRPr sz="3200">
                <a:solidFill>
                  <a:schemeClr val="tx1"/>
                </a:solidFill>
                <a:latin typeface="Lucida Grande" pitchFamily="-16" charset="0"/>
                <a:ea typeface="ヒラギノ角ゴ Pro W3" pitchFamily="-16" charset="-128"/>
              </a:defRPr>
            </a:lvl8pPr>
            <a:lvl9pPr marL="1828800" algn="ctr" rtl="0" eaLnBrk="1" fontAlgn="base" hangingPunct="1">
              <a:spcBef>
                <a:spcPct val="0"/>
              </a:spcBef>
              <a:spcAft>
                <a:spcPct val="0"/>
              </a:spcAft>
              <a:defRPr sz="3200">
                <a:solidFill>
                  <a:schemeClr val="tx1"/>
                </a:solidFill>
                <a:latin typeface="Lucida Grande" pitchFamily="-16" charset="0"/>
                <a:ea typeface="ヒラギノ角ゴ Pro W3" pitchFamily="-16" charset="-128"/>
              </a:defRPr>
            </a:lvl9pPr>
          </a:lstStyle>
          <a:p>
            <a:r>
              <a:rPr lang="en-US" kern="0" dirty="0" err="1"/>
              <a:t>Restråstoff</a:t>
            </a:r>
            <a:r>
              <a:rPr lang="en-US" kern="0" dirty="0"/>
              <a:t> </a:t>
            </a:r>
            <a:r>
              <a:rPr lang="en-US" kern="0" dirty="0" err="1"/>
              <a:t>til</a:t>
            </a:r>
            <a:r>
              <a:rPr lang="en-US" kern="0" dirty="0"/>
              <a:t> mat, </a:t>
            </a:r>
            <a:r>
              <a:rPr lang="en-US" b="1" kern="0" dirty="0" err="1"/>
              <a:t>fôr</a:t>
            </a:r>
            <a:r>
              <a:rPr lang="en-US" b="1" kern="0" dirty="0"/>
              <a:t>, </a:t>
            </a:r>
            <a:r>
              <a:rPr lang="en-US" b="1" kern="0" dirty="0" err="1"/>
              <a:t>gjødsel</a:t>
            </a:r>
            <a:r>
              <a:rPr lang="en-US" b="1" kern="0" dirty="0"/>
              <a:t> </a:t>
            </a:r>
            <a:r>
              <a:rPr lang="en-US" kern="0" dirty="0"/>
              <a:t>og </a:t>
            </a:r>
            <a:r>
              <a:rPr lang="en-US" kern="0" dirty="0" err="1"/>
              <a:t>energi</a:t>
            </a:r>
            <a:r>
              <a:rPr lang="en-US" kern="0" dirty="0"/>
              <a:t>:</a:t>
            </a:r>
          </a:p>
          <a:p>
            <a:r>
              <a:rPr lang="en-US" sz="2108" kern="0" dirty="0"/>
              <a:t>NORSØK </a:t>
            </a:r>
            <a:r>
              <a:rPr lang="en-US" sz="2108" kern="0" dirty="0" err="1"/>
              <a:t>involvert</a:t>
            </a:r>
            <a:r>
              <a:rPr lang="en-US" sz="2108" kern="0" dirty="0"/>
              <a:t> </a:t>
            </a:r>
            <a:r>
              <a:rPr lang="en-US" sz="2108" kern="0" dirty="0" err="1"/>
              <a:t>i</a:t>
            </a:r>
            <a:r>
              <a:rPr lang="en-US" sz="2108" kern="0" dirty="0"/>
              <a:t> </a:t>
            </a:r>
            <a:r>
              <a:rPr lang="en-US" sz="2108" kern="0" dirty="0" err="1"/>
              <a:t>bioøkonomi-prosjekt</a:t>
            </a:r>
            <a:r>
              <a:rPr lang="en-US" sz="2108" kern="0" dirty="0"/>
              <a:t> </a:t>
            </a:r>
            <a:r>
              <a:rPr lang="en-US" sz="2108" kern="0" dirty="0" err="1"/>
              <a:t>siden</a:t>
            </a:r>
            <a:r>
              <a:rPr lang="en-US" sz="2108" kern="0" dirty="0"/>
              <a:t> 2012</a:t>
            </a:r>
            <a:endParaRPr lang="nb-NO" sz="2108" kern="0" dirty="0">
              <a:solidFill>
                <a:srgbClr val="FF0000"/>
              </a:solidFill>
            </a:endParaRPr>
          </a:p>
        </p:txBody>
      </p:sp>
      <p:pic>
        <p:nvPicPr>
          <p:cNvPr id="12" name="Bild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30206" y="1928833"/>
            <a:ext cx="3299162" cy="1187698"/>
          </a:xfrm>
          <a:prstGeom prst="rect">
            <a:avLst/>
          </a:prstGeom>
        </p:spPr>
      </p:pic>
      <p:pic>
        <p:nvPicPr>
          <p:cNvPr id="10" name="Picture 15"/>
          <p:cNvPicPr/>
          <p:nvPr/>
        </p:nvPicPr>
        <p:blipFill rotWithShape="1">
          <a:blip r:embed="rId4" cstate="print">
            <a:extLst>
              <a:ext uri="{28A0092B-C50C-407E-A947-70E740481C1C}">
                <a14:useLocalDpi xmlns:a14="http://schemas.microsoft.com/office/drawing/2010/main" val="0"/>
              </a:ext>
            </a:extLst>
          </a:blip>
          <a:srcRect/>
          <a:stretch/>
        </p:blipFill>
        <p:spPr bwMode="auto">
          <a:xfrm>
            <a:off x="5735272" y="3808452"/>
            <a:ext cx="2005677" cy="1671175"/>
          </a:xfrm>
          <a:prstGeom prst="rect">
            <a:avLst/>
          </a:prstGeom>
          <a:ln>
            <a:noFill/>
          </a:ln>
          <a:effectLst>
            <a:softEdge rad="112500"/>
          </a:effectLst>
          <a:extLst>
            <a:ext uri="{53640926-AAD7-44D8-BBD7-CCE9431645EC}">
              <a14:shadowObscured xmlns:a14="http://schemas.microsoft.com/office/drawing/2010/main"/>
            </a:ext>
          </a:extLst>
        </p:spPr>
      </p:pic>
      <p:pic>
        <p:nvPicPr>
          <p:cNvPr id="1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67185" y="4546293"/>
            <a:ext cx="1790429" cy="1342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Bild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30206" y="3505445"/>
            <a:ext cx="1682865" cy="2504901"/>
          </a:xfrm>
          <a:prstGeom prst="rect">
            <a:avLst/>
          </a:prstGeom>
        </p:spPr>
      </p:pic>
      <p:pic>
        <p:nvPicPr>
          <p:cNvPr id="4" name="Bilde 3"/>
          <p:cNvPicPr>
            <a:picLocks noChangeAspect="1"/>
          </p:cNvPicPr>
          <p:nvPr/>
        </p:nvPicPr>
        <p:blipFill rotWithShape="1">
          <a:blip r:embed="rId7" cstate="print">
            <a:extLst>
              <a:ext uri="{28A0092B-C50C-407E-A947-70E740481C1C}">
                <a14:useLocalDpi xmlns:a14="http://schemas.microsoft.com/office/drawing/2010/main" val="0"/>
              </a:ext>
            </a:extLst>
          </a:blip>
          <a:srcRect l="51408" t="44931"/>
          <a:stretch/>
        </p:blipFill>
        <p:spPr>
          <a:xfrm>
            <a:off x="5747335" y="2056141"/>
            <a:ext cx="2114093" cy="1593174"/>
          </a:xfrm>
          <a:prstGeom prst="rect">
            <a:avLst/>
          </a:prstGeom>
        </p:spPr>
      </p:pic>
      <p:sp>
        <p:nvSpPr>
          <p:cNvPr id="5" name="AutoShape 2" descr="data:image/jpeg;base64,/9j/4AAQSkZJRgABAQAAAQABAAD/2wCEAAkGBxQTEhQUExQUFhUXGBgYGBgXGBgcHBwYFxgXGBcXFxcYHCggGBolHRcUITEiJSkrLi4uFx8zODMsNygtLisBCgoKDg0OGxAQGiwkHyQsLCwsLCwsLCwsLCwsLCwsLCwsLCwsLCwsLCwsLCwsLCwsLCwsLCwsLCwsLCwsLCwsLP/AABEIAPYAzQMBIgACEQEDEQH/xAAcAAABBQEBAQAAAAAAAAAAAAADAQIEBQYABwj/xAA6EAABAwIEBAQEBgEEAgMBAAABAAIRAyEEEjFBBVFhcQYigZETocHwMkJSsdHh8QcUI3IzgpKishX/xAAZAQADAQEBAAAAAAAAAAAAAAAAAQIDBAX/xAAiEQEBAAIDAQEBAAIDAAAAAAAAAQIRAyExQRJRIkIEEzL/2gAMAwEAAhEDEQA/APPZS5JkjpK0VfwRi26Ma7/q9v1hQKvAMSwHNRqCRqGz2NpXfx8sxy25s+O2LngJDIDdDvz6r0jgmLsAvMsCCAA4FpgWIII9CtRwnHxF1y81/f8AlfXdwSYzUelUXSFIaVS8LxgIVzTcuR0ZwXZYX/Ufh8tZVA/D5XdjcfOfdboKv4/gvi0KjNy0x31HzhLztnO+v68m4AZrCP0lbjgQ/wCdnr/+SsFwB4GJDd4dK3fAqgFdskDXX/qt6523cEjlzlFr41rbankFB6Zn/UJry2iGtc67iQ3oBHdWfBcdloMBBnKLEQfVdWcXGXczHSdkFzYUrFr4v4msx6oT6YhMdUSCSg4cAALIVQIuU802/NM9oz3vEWCGKlSSCwRzUl70gfGgS0Nm0cx1AHqnj0SfEXB4+yn2WziRyUfEsRHvAEzA5ry/x/4v+I44eg7yNPme0/iIGgI/KPmqkK3S5494xo4Z7mN/5HgaNFgdg509dl57xzxRWxDwXOLQJgMJAE699lTF3JObTVSM7la+i3kJoI2RDSPNK2mdyPZI2b8UYHM0VRqzXq3+tfVUWFfovQK2GnWCIhYbimBNCqW3ym7T+49FUrTCtBw/FlhE6LZYHE5gsBwvEh0Nd6LWcLfCzzjqncaak5PqNsoeHeprSoYZzVeZYjwb8PFvr06xaXFxyOYCPNe0EKxp8MdIJeJBBHl/krRccw9w8dj9FVZoVY+Izne1o/HOcACYttZRzUE3/ZB+J0K51ayNJiSHrnO9lFzm49kXNZGgVzQenZKGprDc6/4XfETDnRKYWSiF4TRCAH8HqifBS5p0XD6ooDyDkmVWNAJJgC5JTOI4+nQpuqVHBrWiZP7Abk7BeMeMfF1TFugSykLBk631dGp0tsnIVuln408a/FDqND/xmQ55/N0byCwTqyFiKijgqvEejur8kN1UocpAEB9U8RommYymNj97qEauq2FeiHiCJBWb4jww07i7efLuolaWfxDFWyj8UwzK1MsdY6g8jzRJC7MqKMS0OpvLXWc0/ZHRargvEQbHVD4zw0VWgiA8aHmORWcwtcsdexBulXXx5/qPU8LVsFY0XrK8E4gHACVoqL1nejzx3EjFUczSDus9UpAOIOq0rHSqrjWCnzDUa9k5WHs0rQzqudRsocnrC41DsVemW0x1MiLpb9FEDjzXZzzRobSTKTLuf2QRUKdn6o0NitKVxPdCNVK2sjQFKpfFHH24SiajrumGtm5cfoOarvF/jNmE8jfPWI/DsJ3cfovI+NcaqV356ry523IDkBsE5CtSeP8AiCtin56rrRAa2zRHIKhq1pTaleUKVSXOQ08piQcFy6EiA+zqb09zJEG4KrMNipU2nWlc+Ocrqz47FDxXheTzMks3HL+lVStyLrP8V4VllzBbccuo6LWVlYpHhU/GuG5hnYPMNRzH8hXYbeD6JcsyqvZY5XG7jJ8J4hkcOS9B4XjQ5oMrB8c4aWE1G/hJ8wG3XspnhviUHLKjJ24ZTKPSsO+3VHAlUtDEmJCsMPiw8Zm7ajkVO2WfHfVLxfBGm6R+E/I8lWD5LX12B7SCJBWa4hhPhnSRseivGscsfqM0riR99E1gnROn7CpmanZttkzpKSo8NaXOIDQLkmI7k6IArnBYfx54sFNpoUHTUNnOafwjkD+o/JVnivxyXf8AHhZa0SHPtf8A69Oq8+qVzz13T0VomJrySSSXHUkyfdQnulO11TSmRp6JQuCa5yQISkXFHwODdVdlaLnnA9yTCAAiiiVaVMEKYAsHAebnN7Dlrp0UXUWAtvzRBXuPCPE4cRO61+Ex4MQV4pXo1aLgHtLTtOnodCtDwLxFlgOK47h/HqTOX17Bhq8qUDKyfB+LNdEFaOhWlXjl8rHl4tdxV8Y4VEvpjqWj9x/Cpmk7f0tpnVJxThkkvp93AfuFrMnPcdqd7ARoINjOhWU4jgHYd/xGT8PX/rOx6LVZTzKaWAiCAdlWtlhncLsbgHFG1Gdd0XFvdSqtqUzLHWqD6+ixnE8JUwpNSkT8M2PToeiLw3xI6p5DoNe6ys07scpl3HobseGwRcO0Qq2Iz+UgR1VFQxQfptp3TOIcepUQS+o0RqJk+2qiZKuEndaBvDqZG89CgVOEOA8pDu9j/CyOD8fUnlwa12UGJ5kq9Z4spZM7TmiPKIB1A3+7Kv3YwvHhl5Vf4i4kzBsz1A4E2a3mdY/teUeIfFFbE+Vxy05swfLMfzL3/C4qni6ZbVp+RwPkqAGW2vHqvDP9SfChwGI8kmhU81Im8c6ZPMfMEdVrjnK5uTjuLH4iooqe5NlaMjSU1OISFIESLpRaFPdALhsPmcA4wJueQ5rRcKo0gagAIpwQXuGveBYbx0VKGwpBx7ww0wSGujNfWLjtdFglAAzOMW5K1wZDczC4CD0va+yq6FVwPlME29DqEQVw2waHdXA67xBQH0BiKDXtyva1zdwRI9FmOKeEGnzUXZT+l12+h1HzUqj40wzokkdx9wrDD8ew7/w1W+phGXHfsXjya8rGsr4jCPGcEAH0PYrd+GfErasyYNrJz2U6wIJa8HqDrzWV4n4YqUyX4e4H5Zv/AOvPsscsHVhz76r1WhigUZ1SF5TwLxa5pDaloMGf26LVYnxTTY0OcbH7hRdxrcJe4vOI4IO8zbHcc/76qndScLEEH75LP4nxj8aqGtJayddz/AWrwlZpaIV/q4ztl/1Y5KrFVWAQ/I0GxzH5LzhzxTrHJ+Evc0A/pkwQd7fuF3ivHVWYp/x2/DObyXLhltdpBmTzhRGHPvcCJFxB/Y7dk7dxnN4ZWSrHFY+qC8teWBwbl5QIn3MhUdbh7H5nObUGpsbzt5eqkV2ktbdu4cwjXewdoZbPYojapAMsOby2BsRvlSk14WWVyvaPw6mA3KGw4Eid+88oU1zyHEzrO1jrrHYIOKaweYEhrJLoGxmx53KXC121A0tlusg625dJ2Re+yi14Txh9ItLTPYnLYiBAO9tOS3VLH0OJ4d2GxDYJE9Wu2ewnf+wV5bQomkXEedj7xyO7Z5RPsrLg+OuDTc7NsJOvToY0U2fxeOfysp4v8NVcDXNKqJBux40e39Q68xss9C+hcfhaPFsJ8F5AqC9N8fgfp6tOhC8H41w1+Gr1KFUQ+m4tIHyI6EEEd1rhntny8X57niDKSVxRaNLdWxLSo7lSclpiyLRAAJdBOw77lR3PndMnOKbPNcGo9GhP16Dc9kwdh6Tn2Edz/OyWrhy2xbe99VIfhTTbmDwDIAjUjmhVTpLs3UJQVPcUhN00kJJXa5kmlintu1zgehKmUuP4hpkVX+8qrXIuMp7sT8RxN9Q5qhBdzAg+sapTiC7cxtdVyWVjnwY3xvx/8jLHq+LSjUIXpHgTiJqyHXLYAXlWGrGYPor/AMN8Z/29SdjquXkxsmq7eLOZdxq/9W8CSKLi0EOD2DSz4zN10mNei884ZUDWEXkSSHEa2Go7H2Xr2PqUeJYX4efK4HM02s8aEg7Lz7ifgvE0Mr8uZs3dTvaJEiJA/EJjdY42Sap8mGVv6jP4pjfii9nEOmBJtAaDPZW1JpbZ0FoBMixBjSPe6pMXT8zHZYdptYDMXSNPsqaS3IbyHEQ4aAQ4yDtBAt1VVjOhn44EtmHNf0uGxqeupg3updXDtBmQNSL2vAII+qz/AA3Gte8sfoM2SAedtPfRWXE62hDhlylpNpEEGZ9PWUWaEy+plfByCG+WXAgh0RBJk2jT6qNgHS5v5Xsmes3Dh7/Mo2HJhubzB83HKHawe4lMdTkzBEOFpgkFn5f7SPSw4fxWrTJdTjMJIBtzIB5n+VgOM499etUq1f8AyPdLtr6RGwAAHovRvD/C3V6rWt7mRFgbiDosRx3hAp46vQDpDKjgDuQTIHUwQPRVhr9Ucn6/E/ivwHD85EggcwEuKeJtoAGjsFcVccynRdTYbk6+m3odVB4O6m5xY8SHEXOxnmL7rTf1jpWFJHJTeJ0Gtd5NCTA6A6zv/SHg6Yc9odMTsq2WjKbFIwzw3zEAgEWnXop3EabWtZGS9xFyRpfkqsuR6LNUbGYsvdJgWiBsBoEEFIFJ/wBmQ1rjbNJFxcAx/KPAmQly2TCVxXa5SrkhK5yRlBSIbigOfl1Mqblr05N+JT3xdEw+MDt4dyVXUqTqhuesOS/p0cVuDYcN4i+m4FpIuD0XquG8TM+E0zsLleFcOx35XHsforL4s2lcueG3fx8s09JOLwdeoWuaJLxcWMm2o5SVgW0cuMxFGn5mMcQyB+LKY0AvMlG4Zj6dIyWhx5m8dlaYbxM0OllIAxfKB3Olypu5el5zHOTfTLuwBFXO2m6dIIIImBEcwJVzh+A1KoLGgtGznCADIOhg7I+M8VzOUa67KHW8SR+N/wD8T9UbyrKcfHPaueLcDdRZSJc1zjIGSbOgxYi4ULjeHdRDHuiMzQ7cCRN/Yqmxvi2w+EII3Mnvcqlx/Gq1cRUfLZmNpG6eOGX1PJnxT/y3XH/ENLD4egcFUDcRPmLYMMymc02BmPmvPKlVz3lznFz3OJJO7iZJJ9VzKDi0uAsNdFIwmCkElpLg4AZSJBIkEjcLTHGYxhyclzqvqTmuN9EV1cBmUCDMkz7BNfhzm9dU17ADAMq2bmgko1MwZRWVA1kDKS65MXb0BUdMDB5JTXJhcnE8vvmgH04JE/YU2vxAAwy4npG2gIsq1zZSimeqNDa0JTHSlLk0u3tA1XXtz6EQnVL/AMJoq81HfiL2U5Z6OY7HfUF5UXqUjnoLnErDLLbSY6PL5NkjqTon8t7qzwNGnlfIMtb5idDfQRppHqg1KPkkFxbrp9wo2vSvI2U+jRIpl20HnMDfTsiU8NT8uoDoFxvuddEtbEtAyEkhs7az1nT+EtnEWibOLgTpcbWsohqkblP+NE5RqfkhxzTLZTVJ1J9ynNonLmgwN0MFEFR0RNuSAawTZE0SiyNhaBeYEcymAnVvLlH727hFwmMdTaQ2PN8iND1S4vDBriAZH3qhwkNjOrA08vO+gmYg31UZjUaoA0xIPbrsmF0zZPQMKUO2CPSw8tLi6DYjrePTdc5zYgCTzujY0Dl9FJweFzSTIaNSlwwbImCTtyvz90cvhrg0anfqYAaOyLRD3uawgMEnYxOoUXHUiCLkgi1vlG39qVRpODRMSwugRvY3O/8ASSvWYD5my7f+FKtRHqPESboDqvK0oJfIjkmhvNa3PbKYn5yVzjCaXQloUw43dlA1/rmotVIYDzUv/eRlJuR2t0NkuGwbnEFoEHQGdJiSoeJpFpg66267dFJpPw3OALiYcbdSdbK3axrW5ZiBBk/miZBO0quwkugSABDonlt3VtVYXh2aCHdPMIkgg7lKrxQcdSPwmget9tiY53VfjWsgBhJO/IdZRqhqNaaeskGew0vyUPO5rXCLOsT2vCcK0FdGyQKRTjLEXnX+k0uNEix15Ij6EBpvee1vqrWhgAGgl0ueARGw1Ki8TrEwCdydulz1KUp6QnvMZR+1/wDCkii0NbfzanoJ0J5qGCPVEY72VEuKTRUhzt7GO8fsq2szzGLXO827otTGuhrWkhrC7KLSM2skalDw1DPImLT39UvDvYLQj1qTWgEX58tBadZufZTMZhxBywIiRpt7TdV+KEGAZGv9SjY1oEunsjUqZOgQAFc8LIY1zyQBpN+RtHt7oJFxjIDIEAifnB68k0YZ7vNFgLfMwY319ke9V4iGtmACdJI97wn8Zrs+IfhjLbK4bTEWRv4egH4otaWR5s0yYtG06lRHOJMm5Keagy5YGszvpohh5GhKNEE0Jr3XsVz3LmtlMnNauY3MQB7IpbmcAyQCIvb72RcGCA+baA25/skaVwyqGA55mSIvaLj5yg4+nmaHzJN4HJFxNQtYDNxY2vI69gouHqZ3nNpBMbdBqpVb8Pp4aG/EmBpoDeEeu/JkJcRpIg6c76/0h0qMiHZvNdrdidu26JUweanJe4xqCfSO+idEWOKENz2u3UgbxJj71VJiamjYBAANtjF7hT8ZUljWfp/Nyb7wbgqJSwxAubH9PXZx27JQ8rsHA4M1Xhrd99tFJxOEh0ME5YnlI1/wisLaebI8giw7kX/yg0PMYk7l3M8xr800rLAYwOMOYLtInSdwAdgNIHNVtCi1znFzjlFyefQb3RXY/K1gaBLSTfS6rqjifv6Ih2lLRJhcSkDUZuHLgCNL/wD1Em2pVJMY2ZvFt59rKWWPDR5hladRsTFupSNw/ldEXDRl73TPPkDIAAJO8mf8BSZeIY8vIgnKLX3jc9bKHCdHP2T8ojr9O6ZUjFMFIEtZmi0nkD6dIUICdFPwdCA6xBAnNsP7QImtoDyjIC47gDlYd9UB/D2OkgkXgC5vpG26Y3Fw8QbaTGloJHXVWdTh5YzO58ZTmjqBMG9jYKbdKnaA3gp1zAffP1RcLwIvnzctAd5/hTuF8QLpbUHlIOUc4AmY5DmoFDFvZmDZcMxOoHb5Qp/VVqRRihB80gdv2Uiq6GATeRA/f6IwdNMzBLiCOnIdP6QqVRpeDB1ntNj99FaNH4ijN2gwYI6CJ+d0jWkNOYQTAB7G8qdSkOeXWGnTXX5BPY1ryWkFs/mjQg8vdLatKrHmwBMm+nfdNwmHBaSTlvAMj59Oq6tgYc4AyBN+23dLRwpLcwItaPSU/iVhVaRld+kwL9Nbc0PEV8ocR+K0+sebpdFw75pkm8CfmBYIWFpB1SSWyfM7k2NhzkKVJ3CeHzTObVwOokzradbKnzuGsgTI77K4q40imcugJDhO0jKbdPZUWIxBdbYaR+6eIy0RxuTzSB6ZKc1qpDki4pAmDwSbKbRqfDDQYzX2BgEW7H1UOk8tMjl+6kGq3NIBIbF9JMaweqRxOzDKHOJmScpHW30K7h0y6ZzRaNYnYTb+ComFBc4vcYFzJFpg2PXopLGuqOzabd7Ek9NP2U04hY6nleWxBFihwnYpxL3FwvOm3ZMDZVJvqXgMOXEnZt3G2htZOxmOMlrQ0NiI+vdDpusWZgBeY3iQB1Hbmowag1p4bwzX1Rnk8hFv/bkFfeJ6OdpLRBDYlvTVrhuI0KjeF6OQ3aJO4N9bz7iykMrNcahm7ZzD31WOV/y21xnSNgaQNJhLbkRI9jPX+EClSa1oBB9Ow1VngmsIytECJA+vus14kxBFXKyRAvfc/wBQjHu6GXUFdgwaYcxxaTJLYEWuLqA5tszTGx69Y91c0nAN+GSCT9R15R81CxOFzODS6+4FgBrMK5UWJhoEsPlOUASeehv3Vc/F1GNEaOJM73sQVJwVTIHtaTDbkHXv1THy0F7QCGz5TpDhMgb7oOkxeJEDKPxAW7zPrt6KJRALi1gMGGnfXcCU59WGtPlzaz9Oo6IvD6oY3MdzYAXnmmn1MYxoysMQCDYHzSOXdslJiMO3WN4eQLS4+U2Mga3Qvi5G53yXkyAOWl+Tf5SYevF5lx1bztAtHVJYPEGlgAs4ESbRfnI9FVhWXFsRMMvIku7kkwBtsoDAqjO+lIXELiU1xTJxK7OhFEpMvHNAddPY8jsifBN7afeiJhmyCS2WtibwgAVKvI22C0ArsyMptgkiXmNAb7d/koeNwLPh/EY2wm3KbAntr67IWAeKecuAMiAO+kcv6U+qnR/FKMZXfq+lvoo7KBtM5SdY/ZOrYgvMu9hoOwUqhVlzQ38UkXvA/V3VfCvp3/8AJGmYZrWi56omH4SHES7ct03HMa87q/w9JlOzpL7XiZMEgjpqg0szBMAuJOYxHMX5CJWdyaTGD0qeSIGhAsZk6G52MoBpgZ3NEG88yDBPfdEp1ZDZESD/ACUPEVhTIsTIjmbT8tvVZroNBxZVzQMsBvbefvksrx2sHV3lukx7WWkrVpbl/ULRqekHSAsjjmkPcDczutMIzzvWmpoMa6m07kSbaTa3dQa8Oe3LsSCbek/NPDnfFDBIaGke+n0TSC20TBOU7wZnTWUxT8Jhi174M5mkevUIj3TT8nKCeVryOeifRJz5iBlIkHS8SZ3C6tXa3zMAuDIFudzsdPmpOKSsBkg2LPmSdiETh9EmHnMWg+UAEzF7RyC7EYUm8HNlBIA6E39kuAxZbMZpAIaJsAfxHv8Ayr+dI+puMwvxXBzXAEtFjb8IEqFxGnkcCCQ7WOWkEK4wdF0lziCzU5raHf73VLxSsH1HEaTAjkNEsfVZf1FOsm5Osrpm0JU0lWzNJSOB7KZVqNyMaQCeY1y9Y9kHE0jZ35TYGZ029EHoCU9iHKM3RBJFPytzbzAv6mRyS4Rge8AtkCS6DtNyeSA90mUXB4jLIOh1te2wOyDW9BzcrjJLTa5vlA3Eai3sVTPPLRPxuNzWaMrbADtz5lRmP05pSaO3a5wOAL3NDhAgHS8Gb94DvZWvCKgY5okGM0OtAYdXE8zZVlSsS01M7ml4DTqd4k+jU/hbvhmDJE6xIcLAjpzlTl2rHUq4rYolz2kXyk8xbk4agj2TcQ6WtLSfw3HW4+UqDjagpjO0gg6G+2gIG11Ut4xlEC8i50uZmB2UyKuWl/Xx1wJ7Ht+KY+7KA55z5pESddQf4sVBp4hpMDMRlAJE2nX66JK9cEZml0gb36XjdOYpuW1ji6waMxEcp2J25rPPol7iSdTO+6mVml7o+IHACTaPcxHr1U/A0IBzSTYdgJiI+7Jzor2TCmfOJEmOgA3PS0ptak74jXAEta6S3kJk91I4e3OGxrHm9ycqbiqha8iPyk29o+aX3StdDMkZyCctRtwdix0i3t7lCptL2/hgOPmManUQOWiL8P4jXNv5RMi3Llr9IUsuyUc0+bLI9ot7hSrW1Xi8XDjTaYgRm1gjVoPL3UDCUrzIgGdYkCJTSWBgJu7kOfX0/dQHOWsjO1d8T4oHNFOndtpde5kk+l/kqkobamye5yJNJt2WU0nskceSVgumDajpM2E8lYOoipRzCMzLu0uJgAdkreFOOhGk7bgmO9ii8NwZc17DLZIvtabFTbDkqoCcHqRxDAupOyu3Eg8wo0bqiK8lHwLHZ2GDEzYTYX03QabC6w1R8NWe0ks1APUAGxKAbVaXF7wLZj6SbBCBur/DUZwz8pEwJkb3cYPOOfJZ+s+Z7pSnZpN4m3TJJpwCLe5PqCjVsa0Maxrpy3tzv7Ku/wB5Uy5cxjSBy5dkxjBzA5/0jRbWmJxvxGQ6zdRe/LfW91HeQIBAEgwRAsLC3X6qPRw5fMTG3U7WRG4YEOzSC1si+9gfTokO6dg6E5pkiwtzJ+caplapqwOBaI82lhpPNBNaAA21/uFKwjQRJE6tMTN5g+8JhKwPwzm0s0CYmYAkgRrPqrBtIAXeW73je9pVQHmn5SCWyTFvQjkVY4XiDYgmCLnMDqdYN7WU2KlD4O4wY/7H30RsU4PDHixk+4uuXJVU8To+Gx5gSBmMCAZk/wAoGOqZaYBH4hJjTTSEi5KervjMVHSmtbK5ctWBXW0TAYSrkEdEqZhsNIBmB87XsuXJU4tcM10BziId5WgSCCTlBJ5T+6tTgPh/EptN2ObqJ3E36lcuWOVbQHxNTzsa4AaiAdhlJj75LIOckXLTBnn6Ix0aWTqNUtzD9Qg+4P0SrlSDfimIk5ZmOuiFmSLkwUpoErlyAuOH4YtAMi8nTSI09yk4w2xPX7lKuUfV/wCqlCl4Z+SD6rlytA+CxGesC7kRbsg1qhmJ9t5J1XLlP0/j/9k="/>
          <p:cNvSpPr>
            <a:spLocks noChangeAspect="1" noChangeArrowheads="1"/>
          </p:cNvSpPr>
          <p:nvPr/>
        </p:nvSpPr>
        <p:spPr bwMode="auto">
          <a:xfrm>
            <a:off x="1106305" y="744879"/>
            <a:ext cx="229453" cy="22945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836" tIns="34418" rIns="68836" bIns="34418" numCol="1" anchor="t" anchorCtr="0" compatLnSpc="1">
            <a:prstTxWarp prst="textNoShape">
              <a:avLst/>
            </a:prstTxWarp>
          </a:bodyPr>
          <a:lstStyle/>
          <a:p>
            <a:endParaRPr lang="nb-NO" sz="1355"/>
          </a:p>
        </p:txBody>
      </p:sp>
      <p:pic>
        <p:nvPicPr>
          <p:cNvPr id="14" name="Bild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40990" y="2360444"/>
            <a:ext cx="1469749" cy="1763699"/>
          </a:xfrm>
          <a:prstGeom prst="rect">
            <a:avLst/>
          </a:prstGeom>
        </p:spPr>
      </p:pic>
      <p:cxnSp>
        <p:nvCxnSpPr>
          <p:cNvPr id="16" name="Rett pil 15"/>
          <p:cNvCxnSpPr/>
          <p:nvPr/>
        </p:nvCxnSpPr>
        <p:spPr bwMode="auto">
          <a:xfrm>
            <a:off x="2024248" y="5217702"/>
            <a:ext cx="1275854" cy="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0" name="Rett pil 19"/>
          <p:cNvCxnSpPr/>
          <p:nvPr/>
        </p:nvCxnSpPr>
        <p:spPr bwMode="auto">
          <a:xfrm flipH="1">
            <a:off x="6612698" y="2778510"/>
            <a:ext cx="452848" cy="1192565"/>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24" name="Rett pil 23"/>
          <p:cNvCxnSpPr/>
          <p:nvPr/>
        </p:nvCxnSpPr>
        <p:spPr bwMode="auto">
          <a:xfrm>
            <a:off x="3230611" y="2609704"/>
            <a:ext cx="1192753" cy="906319"/>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pic>
        <p:nvPicPr>
          <p:cNvPr id="26" name="Picture 3" descr="C:\Users\marita\AppData\Local\Microsoft\Windows\Temporary Internet Files\Content.Outlook\KVZ1GDQ3\Cycle logo liten.jpg"/>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66408" y="3444958"/>
            <a:ext cx="1401097" cy="408713"/>
          </a:xfrm>
          <a:prstGeom prst="rect">
            <a:avLst/>
          </a:prstGeom>
          <a:noFill/>
          <a:ln>
            <a:noFill/>
          </a:ln>
        </p:spPr>
      </p:pic>
    </p:spTree>
    <p:extLst>
      <p:ext uri="{BB962C8B-B14F-4D97-AF65-F5344CB8AC3E}">
        <p14:creationId xmlns:p14="http://schemas.microsoft.com/office/powerpoint/2010/main" val="10809302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p:cNvSpPr txBox="1">
            <a:spLocks/>
          </p:cNvSpPr>
          <p:nvPr/>
        </p:nvSpPr>
        <p:spPr>
          <a:xfrm>
            <a:off x="337474" y="1789494"/>
            <a:ext cx="3909281" cy="3575500"/>
          </a:xfrm>
          <a:prstGeom prst="rect">
            <a:avLst/>
          </a:prstGeom>
        </p:spPr>
        <p:txBody>
          <a:bodyPr vert="horz" lIns="31548" tIns="15773" rIns="31548" bIns="15773" rtlCol="0">
            <a:noAutofit/>
          </a:bodyPr>
          <a:lstStyle>
            <a:lvl1pPr marL="157151" indent="-157151" algn="l" defTabSz="419070" rtl="0" eaLnBrk="1" latinLnBrk="0" hangingPunct="1">
              <a:spcBef>
                <a:spcPct val="20000"/>
              </a:spcBef>
              <a:buFont typeface="Arial" pitchFamily="34" charset="0"/>
              <a:buChar char="•"/>
              <a:defRPr sz="1500" kern="1200">
                <a:solidFill>
                  <a:schemeClr val="tx1"/>
                </a:solidFill>
                <a:latin typeface="+mn-lt"/>
                <a:ea typeface="+mn-ea"/>
                <a:cs typeface="+mn-cs"/>
              </a:defRPr>
            </a:lvl1pPr>
            <a:lvl2pPr marL="340494" indent="-130959" algn="l" defTabSz="419070" rtl="0" eaLnBrk="1" latinLnBrk="0" hangingPunct="1">
              <a:spcBef>
                <a:spcPct val="20000"/>
              </a:spcBef>
              <a:buFont typeface="Arial" pitchFamily="34" charset="0"/>
              <a:buChar char="–"/>
              <a:defRPr sz="1300" kern="1200">
                <a:solidFill>
                  <a:schemeClr val="tx1"/>
                </a:solidFill>
                <a:latin typeface="+mn-lt"/>
                <a:ea typeface="+mn-ea"/>
                <a:cs typeface="+mn-cs"/>
              </a:defRPr>
            </a:lvl2pPr>
            <a:lvl3pPr marL="523837" indent="-104767" algn="l" defTabSz="41907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733372"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4pPr>
            <a:lvl5pPr marL="942906"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5pPr>
            <a:lvl6pPr marL="1152441"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361976"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571511"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781045"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9pPr>
          </a:lstStyle>
          <a:p>
            <a:r>
              <a:rPr lang="en-US" sz="1506" dirty="0" err="1"/>
              <a:t>Feltforsøk</a:t>
            </a:r>
            <a:r>
              <a:rPr lang="en-US" sz="1506" dirty="0"/>
              <a:t> 2013, </a:t>
            </a:r>
            <a:r>
              <a:rPr lang="en-US" sz="1506" dirty="0" err="1"/>
              <a:t>fôringsforsøk</a:t>
            </a:r>
            <a:r>
              <a:rPr lang="en-US" sz="1506" dirty="0"/>
              <a:t> med mink 2016</a:t>
            </a:r>
          </a:p>
          <a:p>
            <a:r>
              <a:rPr lang="en-US" sz="1506" dirty="0" err="1"/>
              <a:t>Knust</a:t>
            </a:r>
            <a:r>
              <a:rPr lang="en-US" sz="1506" dirty="0"/>
              <a:t> </a:t>
            </a:r>
            <a:r>
              <a:rPr lang="en-US" sz="1506" dirty="0" err="1"/>
              <a:t>eggeskall</a:t>
            </a:r>
            <a:r>
              <a:rPr lang="en-US" sz="1506" dirty="0"/>
              <a:t> vs. </a:t>
            </a:r>
            <a:r>
              <a:rPr lang="en-US" sz="1506" dirty="0" err="1"/>
              <a:t>vanlig</a:t>
            </a:r>
            <a:r>
              <a:rPr lang="en-US" sz="1506" dirty="0"/>
              <a:t> </a:t>
            </a:r>
            <a:r>
              <a:rPr lang="en-US" sz="1506" dirty="0" err="1"/>
              <a:t>knust</a:t>
            </a:r>
            <a:r>
              <a:rPr lang="en-US" sz="1506" dirty="0"/>
              <a:t> </a:t>
            </a:r>
            <a:r>
              <a:rPr lang="en-US" sz="1506" dirty="0" err="1"/>
              <a:t>kalkstein</a:t>
            </a:r>
            <a:endParaRPr lang="en-US" sz="1506" dirty="0"/>
          </a:p>
          <a:p>
            <a:r>
              <a:rPr lang="en-US" sz="1506" dirty="0"/>
              <a:t>800 </a:t>
            </a:r>
            <a:r>
              <a:rPr lang="en-US" sz="1506" dirty="0" err="1"/>
              <a:t>tonn</a:t>
            </a:r>
            <a:r>
              <a:rPr lang="en-US" sz="1506" dirty="0"/>
              <a:t> </a:t>
            </a:r>
            <a:r>
              <a:rPr lang="en-US" sz="1506" dirty="0" err="1"/>
              <a:t>eggeskall</a:t>
            </a:r>
            <a:r>
              <a:rPr lang="en-US" sz="1506" dirty="0"/>
              <a:t>/</a:t>
            </a:r>
            <a:r>
              <a:rPr lang="en-US" sz="1506" dirty="0" err="1"/>
              <a:t>år</a:t>
            </a:r>
            <a:r>
              <a:rPr lang="en-US" sz="1506" dirty="0"/>
              <a:t> </a:t>
            </a:r>
            <a:r>
              <a:rPr lang="en-US" sz="1506" dirty="0" err="1"/>
              <a:t>fra</a:t>
            </a:r>
            <a:r>
              <a:rPr lang="en-US" sz="1506" dirty="0"/>
              <a:t> </a:t>
            </a:r>
            <a:r>
              <a:rPr lang="en-US" sz="1506" dirty="0" err="1"/>
              <a:t>eggfabrikken</a:t>
            </a:r>
            <a:r>
              <a:rPr lang="en-US" sz="1506" dirty="0"/>
              <a:t> </a:t>
            </a:r>
            <a:r>
              <a:rPr lang="en-US" sz="1506" dirty="0" err="1"/>
              <a:t>til</a:t>
            </a:r>
            <a:r>
              <a:rPr lang="en-US" sz="1506" dirty="0"/>
              <a:t> </a:t>
            </a:r>
            <a:r>
              <a:rPr lang="en-US" sz="1506" dirty="0" err="1"/>
              <a:t>Norilia</a:t>
            </a:r>
            <a:r>
              <a:rPr lang="en-US" sz="1506" dirty="0"/>
              <a:t>, </a:t>
            </a:r>
            <a:r>
              <a:rPr lang="en-US" sz="1506" dirty="0" err="1"/>
              <a:t>Revetal</a:t>
            </a:r>
            <a:r>
              <a:rPr lang="en-US" sz="1506" dirty="0"/>
              <a:t> (Vestfold)</a:t>
            </a:r>
          </a:p>
          <a:p>
            <a:r>
              <a:rPr lang="en-US" sz="1506" dirty="0"/>
              <a:t>Like god </a:t>
            </a:r>
            <a:r>
              <a:rPr lang="en-US" sz="1506" dirty="0" err="1"/>
              <a:t>kalkeffekt</a:t>
            </a:r>
            <a:r>
              <a:rPr lang="en-US" sz="1506" dirty="0"/>
              <a:t> </a:t>
            </a:r>
            <a:r>
              <a:rPr lang="en-US" sz="1506" dirty="0" err="1"/>
              <a:t>som</a:t>
            </a:r>
            <a:r>
              <a:rPr lang="en-US" sz="1506" dirty="0"/>
              <a:t> </a:t>
            </a:r>
            <a:r>
              <a:rPr lang="en-US" sz="1506" dirty="0" err="1"/>
              <a:t>kalkstein</a:t>
            </a:r>
            <a:r>
              <a:rPr lang="en-US" sz="1506" dirty="0"/>
              <a:t> (pH 6.1 </a:t>
            </a:r>
            <a:r>
              <a:rPr lang="en-US" sz="1506" dirty="0">
                <a:sym typeface="Wingdings" panose="05000000000000000000" pitchFamily="2" charset="2"/>
              </a:rPr>
              <a:t></a:t>
            </a:r>
            <a:r>
              <a:rPr lang="en-US" sz="1506" dirty="0"/>
              <a:t> 6.3)</a:t>
            </a:r>
          </a:p>
          <a:p>
            <a:r>
              <a:rPr lang="en-US" sz="1506" dirty="0"/>
              <a:t>Ca-AL </a:t>
            </a:r>
            <a:r>
              <a:rPr lang="en-US" sz="1506" dirty="0" err="1"/>
              <a:t>i</a:t>
            </a:r>
            <a:r>
              <a:rPr lang="en-US" sz="1506" dirty="0"/>
              <a:t> </a:t>
            </a:r>
            <a:r>
              <a:rPr lang="en-US" sz="1506" dirty="0" err="1"/>
              <a:t>jorda</a:t>
            </a:r>
            <a:r>
              <a:rPr lang="en-US" sz="1506" dirty="0"/>
              <a:t> </a:t>
            </a:r>
            <a:r>
              <a:rPr lang="en-US" sz="1506" dirty="0" err="1"/>
              <a:t>økte</a:t>
            </a:r>
            <a:r>
              <a:rPr lang="en-US" sz="1506" dirty="0"/>
              <a:t> </a:t>
            </a:r>
            <a:r>
              <a:rPr lang="en-US" sz="1506" dirty="0" err="1"/>
              <a:t>mye</a:t>
            </a:r>
            <a:r>
              <a:rPr lang="en-US" sz="1506" dirty="0"/>
              <a:t> </a:t>
            </a:r>
            <a:r>
              <a:rPr lang="en-US" sz="1506" dirty="0" err="1"/>
              <a:t>mer</a:t>
            </a:r>
            <a:r>
              <a:rPr lang="en-US" sz="1506" dirty="0"/>
              <a:t> med </a:t>
            </a:r>
            <a:r>
              <a:rPr lang="en-US" sz="1506" dirty="0" err="1"/>
              <a:t>eggeskall</a:t>
            </a:r>
            <a:r>
              <a:rPr lang="en-US" sz="1506" dirty="0"/>
              <a:t>: </a:t>
            </a:r>
            <a:r>
              <a:rPr lang="en-US" sz="1506" dirty="0" err="1"/>
              <a:t>Bedre</a:t>
            </a:r>
            <a:r>
              <a:rPr lang="en-US" sz="1506" dirty="0"/>
              <a:t> </a:t>
            </a:r>
            <a:r>
              <a:rPr lang="en-US" sz="1506" dirty="0" err="1"/>
              <a:t>plantetilgjengelighet</a:t>
            </a:r>
            <a:r>
              <a:rPr lang="en-US" sz="1506" dirty="0"/>
              <a:t>!</a:t>
            </a:r>
            <a:endParaRPr lang="en-US" sz="1506" dirty="0">
              <a:sym typeface="Wingdings" panose="05000000000000000000" pitchFamily="2" charset="2"/>
            </a:endParaRPr>
          </a:p>
          <a:p>
            <a:r>
              <a:rPr lang="en-US" sz="1506" dirty="0" err="1">
                <a:sym typeface="Wingdings" panose="05000000000000000000" pitchFamily="2" charset="2"/>
              </a:rPr>
              <a:t>Forsøk</a:t>
            </a:r>
            <a:r>
              <a:rPr lang="en-US" sz="1506" dirty="0">
                <a:sym typeface="Wingdings" panose="05000000000000000000" pitchFamily="2" charset="2"/>
              </a:rPr>
              <a:t> med mink </a:t>
            </a:r>
            <a:r>
              <a:rPr lang="en-US" sz="1506" dirty="0" err="1">
                <a:sym typeface="Wingdings" panose="05000000000000000000" pitchFamily="2" charset="2"/>
              </a:rPr>
              <a:t>viste</a:t>
            </a:r>
            <a:r>
              <a:rPr lang="en-US" sz="1506" dirty="0">
                <a:sym typeface="Wingdings" panose="05000000000000000000" pitchFamily="2" charset="2"/>
              </a:rPr>
              <a:t> </a:t>
            </a:r>
            <a:r>
              <a:rPr lang="en-US" sz="1506" dirty="0" err="1">
                <a:sym typeface="Wingdings" panose="05000000000000000000" pitchFamily="2" charset="2"/>
              </a:rPr>
              <a:t>bedre</a:t>
            </a:r>
            <a:r>
              <a:rPr lang="en-US" sz="1506" dirty="0">
                <a:sym typeface="Wingdings" panose="05000000000000000000" pitchFamily="2" charset="2"/>
              </a:rPr>
              <a:t> </a:t>
            </a:r>
            <a:r>
              <a:rPr lang="en-US" sz="1506" dirty="0" err="1">
                <a:sym typeface="Wingdings" panose="05000000000000000000" pitchFamily="2" charset="2"/>
              </a:rPr>
              <a:t>tilgjengelighet</a:t>
            </a:r>
            <a:r>
              <a:rPr lang="en-US" sz="1506" dirty="0">
                <a:sym typeface="Wingdings" panose="05000000000000000000" pitchFamily="2" charset="2"/>
              </a:rPr>
              <a:t> av </a:t>
            </a:r>
            <a:r>
              <a:rPr lang="en-US" sz="1506" dirty="0" err="1">
                <a:sym typeface="Wingdings" panose="05000000000000000000" pitchFamily="2" charset="2"/>
              </a:rPr>
              <a:t>kalsium</a:t>
            </a:r>
            <a:r>
              <a:rPr lang="en-US" sz="1506" dirty="0">
                <a:sym typeface="Wingdings" panose="05000000000000000000" pitchFamily="2" charset="2"/>
              </a:rPr>
              <a:t> </a:t>
            </a:r>
            <a:r>
              <a:rPr lang="en-US" sz="1506" dirty="0" err="1">
                <a:sym typeface="Wingdings" panose="05000000000000000000" pitchFamily="2" charset="2"/>
              </a:rPr>
              <a:t>i</a:t>
            </a:r>
            <a:r>
              <a:rPr lang="en-US" sz="1506" dirty="0">
                <a:sym typeface="Wingdings" panose="05000000000000000000" pitchFamily="2" charset="2"/>
              </a:rPr>
              <a:t> </a:t>
            </a:r>
            <a:r>
              <a:rPr lang="en-US" sz="1506" dirty="0" err="1">
                <a:sym typeface="Wingdings" panose="05000000000000000000" pitchFamily="2" charset="2"/>
              </a:rPr>
              <a:t>eggeskall</a:t>
            </a:r>
            <a:r>
              <a:rPr lang="en-US" sz="1506" dirty="0">
                <a:sym typeface="Wingdings" panose="05000000000000000000" pitchFamily="2" charset="2"/>
              </a:rPr>
              <a:t>, men </a:t>
            </a:r>
            <a:r>
              <a:rPr lang="en-US" sz="1506" dirty="0" err="1">
                <a:sym typeface="Wingdings" panose="05000000000000000000" pitchFamily="2" charset="2"/>
              </a:rPr>
              <a:t>ikke</a:t>
            </a:r>
            <a:r>
              <a:rPr lang="en-US" sz="1506" dirty="0">
                <a:sym typeface="Wingdings" panose="05000000000000000000" pitchFamily="2" charset="2"/>
              </a:rPr>
              <a:t> av </a:t>
            </a:r>
            <a:r>
              <a:rPr lang="en-US" sz="1506" dirty="0" err="1">
                <a:sym typeface="Wingdings" panose="05000000000000000000" pitchFamily="2" charset="2"/>
              </a:rPr>
              <a:t>fosfor</a:t>
            </a:r>
            <a:endParaRPr lang="en-GB" sz="1506" dirty="0"/>
          </a:p>
        </p:txBody>
      </p:sp>
      <p:sp>
        <p:nvSpPr>
          <p:cNvPr id="6" name="Tittel 1"/>
          <p:cNvSpPr txBox="1">
            <a:spLocks/>
          </p:cNvSpPr>
          <p:nvPr/>
        </p:nvSpPr>
        <p:spPr>
          <a:xfrm>
            <a:off x="165925" y="919471"/>
            <a:ext cx="2656168" cy="752473"/>
          </a:xfrm>
          <a:prstGeom prst="rect">
            <a:avLst/>
          </a:prstGeom>
        </p:spPr>
        <p:txBody>
          <a:bodyPr vert="horz" lIns="31548" tIns="15773" rIns="31548" bIns="15773" rtlCol="0" anchor="ctr">
            <a:normAutofit fontScale="85000" lnSpcReduction="10000"/>
          </a:bodyPr>
          <a:lstStyle>
            <a:lvl1pPr algn="l" defTabSz="419070" rtl="0" eaLnBrk="1" latinLnBrk="0" hangingPunct="1">
              <a:spcBef>
                <a:spcPct val="0"/>
              </a:spcBef>
              <a:buNone/>
              <a:defRPr sz="2000" kern="1200">
                <a:solidFill>
                  <a:schemeClr val="tx1"/>
                </a:solidFill>
                <a:latin typeface="+mj-lt"/>
                <a:ea typeface="+mj-ea"/>
                <a:cs typeface="+mj-cs"/>
              </a:defRPr>
            </a:lvl1pPr>
          </a:lstStyle>
          <a:p>
            <a:r>
              <a:rPr lang="nb-NO" sz="2409" dirty="0"/>
              <a:t>Eggeskall til kalking eller som mineraltilskudd</a:t>
            </a:r>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206" y="5723810"/>
            <a:ext cx="980110" cy="287941"/>
          </a:xfrm>
          <a:prstGeom prst="rect">
            <a:avLst/>
          </a:prstGeom>
        </p:spPr>
      </p:pic>
      <p:pic>
        <p:nvPicPr>
          <p:cNvPr id="2" name="Bild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88830" y="1064484"/>
            <a:ext cx="3224964" cy="2418723"/>
          </a:xfrm>
          <a:prstGeom prst="rect">
            <a:avLst/>
          </a:prstGeom>
        </p:spPr>
      </p:pic>
      <p:pic>
        <p:nvPicPr>
          <p:cNvPr id="8" name="Bild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8830" y="3306403"/>
            <a:ext cx="1154397" cy="769598"/>
          </a:xfrm>
          <a:prstGeom prst="rect">
            <a:avLst/>
          </a:prstGeom>
          <a:ln w="12700">
            <a:solidFill>
              <a:srgbClr val="FF0000"/>
            </a:solidFill>
          </a:ln>
        </p:spPr>
      </p:pic>
      <p:sp>
        <p:nvSpPr>
          <p:cNvPr id="9" name="TekstSylinder 8"/>
          <p:cNvSpPr txBox="1"/>
          <p:nvPr/>
        </p:nvSpPr>
        <p:spPr>
          <a:xfrm>
            <a:off x="4788831" y="4116026"/>
            <a:ext cx="921527" cy="416781"/>
          </a:xfrm>
          <a:prstGeom prst="rect">
            <a:avLst/>
          </a:prstGeom>
          <a:noFill/>
        </p:spPr>
        <p:txBody>
          <a:bodyPr wrap="square" rtlCol="0">
            <a:spAutoFit/>
          </a:bodyPr>
          <a:lstStyle/>
          <a:p>
            <a:r>
              <a:rPr lang="nb-NO" sz="1054" dirty="0"/>
              <a:t>8 g eggeskall per egg</a:t>
            </a:r>
          </a:p>
        </p:txBody>
      </p:sp>
      <p:pic>
        <p:nvPicPr>
          <p:cNvPr id="10"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73978" y="3254421"/>
            <a:ext cx="2067302" cy="1909219"/>
          </a:xfrm>
          <a:prstGeom prst="rect">
            <a:avLst/>
          </a:prstGeom>
        </p:spPr>
      </p:pic>
      <p:sp>
        <p:nvSpPr>
          <p:cNvPr id="11" name="TekstSylinder 10"/>
          <p:cNvSpPr txBox="1"/>
          <p:nvPr/>
        </p:nvSpPr>
        <p:spPr>
          <a:xfrm>
            <a:off x="6375240" y="4509904"/>
            <a:ext cx="1123965" cy="579005"/>
          </a:xfrm>
          <a:prstGeom prst="rect">
            <a:avLst/>
          </a:prstGeom>
          <a:noFill/>
        </p:spPr>
        <p:txBody>
          <a:bodyPr wrap="square" rtlCol="0">
            <a:spAutoFit/>
          </a:bodyPr>
          <a:lstStyle/>
          <a:p>
            <a:r>
              <a:rPr lang="nb-NO" sz="1054" dirty="0">
                <a:solidFill>
                  <a:schemeClr val="bg1"/>
                </a:solidFill>
              </a:rPr>
              <a:t>Feltvert Jon Erik Knotten, Re, Vestfold 2013</a:t>
            </a:r>
          </a:p>
        </p:txBody>
      </p:sp>
      <p:pic>
        <p:nvPicPr>
          <p:cNvPr id="12" name="Bild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8823" y="5482544"/>
            <a:ext cx="439497" cy="518521"/>
          </a:xfrm>
          <a:prstGeom prst="rect">
            <a:avLst/>
          </a:prstGeom>
        </p:spPr>
      </p:pic>
      <p:pic>
        <p:nvPicPr>
          <p:cNvPr id="13" name="Bild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5036" y="5619072"/>
            <a:ext cx="669604" cy="377046"/>
          </a:xfrm>
          <a:prstGeom prst="rect">
            <a:avLst/>
          </a:prstGeom>
        </p:spPr>
      </p:pic>
      <p:pic>
        <p:nvPicPr>
          <p:cNvPr id="14" name="Bild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5746" y="5552357"/>
            <a:ext cx="1028233" cy="514117"/>
          </a:xfrm>
          <a:prstGeom prst="rect">
            <a:avLst/>
          </a:prstGeom>
        </p:spPr>
      </p:pic>
      <p:pic>
        <p:nvPicPr>
          <p:cNvPr id="15" name="Bild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37726" y="5619072"/>
            <a:ext cx="771652" cy="430689"/>
          </a:xfrm>
          <a:prstGeom prst="rect">
            <a:avLst/>
          </a:prstGeom>
        </p:spPr>
      </p:pic>
      <p:pic>
        <p:nvPicPr>
          <p:cNvPr id="3" name="Bild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8829" y="4549930"/>
            <a:ext cx="1534817" cy="932614"/>
          </a:xfrm>
          <a:prstGeom prst="rect">
            <a:avLst/>
          </a:prstGeom>
        </p:spPr>
      </p:pic>
    </p:spTree>
    <p:extLst>
      <p:ext uri="{BB962C8B-B14F-4D97-AF65-F5344CB8AC3E}">
        <p14:creationId xmlns:p14="http://schemas.microsoft.com/office/powerpoint/2010/main" val="2438347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ssholder for innhold 2"/>
          <p:cNvSpPr txBox="1">
            <a:spLocks/>
          </p:cNvSpPr>
          <p:nvPr/>
        </p:nvSpPr>
        <p:spPr>
          <a:xfrm>
            <a:off x="1171518" y="1935105"/>
            <a:ext cx="2153710" cy="1656518"/>
          </a:xfrm>
          <a:prstGeom prst="rect">
            <a:avLst/>
          </a:prstGeom>
        </p:spPr>
        <p:txBody>
          <a:bodyPr vert="horz" lIns="31548" tIns="15773" rIns="31548" bIns="15773" rtlCol="0">
            <a:noAutofit/>
          </a:bodyPr>
          <a:lstStyle>
            <a:lvl1pPr marL="157151" indent="-157151" algn="l" defTabSz="419070" rtl="0" eaLnBrk="1" latinLnBrk="0" hangingPunct="1">
              <a:spcBef>
                <a:spcPct val="20000"/>
              </a:spcBef>
              <a:buFont typeface="Arial" pitchFamily="34" charset="0"/>
              <a:buChar char="•"/>
              <a:defRPr sz="1500" kern="1200">
                <a:solidFill>
                  <a:schemeClr val="tx1"/>
                </a:solidFill>
                <a:latin typeface="+mn-lt"/>
                <a:ea typeface="+mn-ea"/>
                <a:cs typeface="+mn-cs"/>
              </a:defRPr>
            </a:lvl1pPr>
            <a:lvl2pPr marL="340494" indent="-130959" algn="l" defTabSz="419070" rtl="0" eaLnBrk="1" latinLnBrk="0" hangingPunct="1">
              <a:spcBef>
                <a:spcPct val="20000"/>
              </a:spcBef>
              <a:buFont typeface="Arial" pitchFamily="34" charset="0"/>
              <a:buChar char="–"/>
              <a:defRPr sz="1300" kern="1200">
                <a:solidFill>
                  <a:schemeClr val="tx1"/>
                </a:solidFill>
                <a:latin typeface="+mn-lt"/>
                <a:ea typeface="+mn-ea"/>
                <a:cs typeface="+mn-cs"/>
              </a:defRPr>
            </a:lvl2pPr>
            <a:lvl3pPr marL="523837" indent="-104767" algn="l" defTabSz="419070" rtl="0" eaLnBrk="1" latinLnBrk="0" hangingPunct="1">
              <a:spcBef>
                <a:spcPct val="20000"/>
              </a:spcBef>
              <a:buFont typeface="Arial" pitchFamily="34" charset="0"/>
              <a:buChar char="•"/>
              <a:defRPr sz="1100" kern="1200">
                <a:solidFill>
                  <a:schemeClr val="tx1"/>
                </a:solidFill>
                <a:latin typeface="+mn-lt"/>
                <a:ea typeface="+mn-ea"/>
                <a:cs typeface="+mn-cs"/>
              </a:defRPr>
            </a:lvl3pPr>
            <a:lvl4pPr marL="733372"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4pPr>
            <a:lvl5pPr marL="942906"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5pPr>
            <a:lvl6pPr marL="1152441"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6pPr>
            <a:lvl7pPr marL="1361976"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7pPr>
            <a:lvl8pPr marL="1571511"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8pPr>
            <a:lvl9pPr marL="1781045" indent="-104767" algn="l" defTabSz="419070" rtl="0" eaLnBrk="1" latinLnBrk="0" hangingPunct="1">
              <a:spcBef>
                <a:spcPct val="20000"/>
              </a:spcBef>
              <a:buFont typeface="Arial" pitchFamily="34" charset="0"/>
              <a:buChar char="•"/>
              <a:defRPr sz="900" kern="1200">
                <a:solidFill>
                  <a:schemeClr val="tx1"/>
                </a:solidFill>
                <a:latin typeface="+mn-lt"/>
                <a:ea typeface="+mn-ea"/>
                <a:cs typeface="+mn-cs"/>
              </a:defRPr>
            </a:lvl9pPr>
          </a:lstStyle>
          <a:p>
            <a:r>
              <a:rPr lang="nb-NO" sz="1506" dirty="0"/>
              <a:t>Etter mekanisk </a:t>
            </a:r>
            <a:r>
              <a:rPr lang="nb-NO" sz="1506" dirty="0" err="1"/>
              <a:t>utbeinig</a:t>
            </a:r>
            <a:r>
              <a:rPr lang="nb-NO" sz="1506" dirty="0"/>
              <a:t>, finmales beinmassen og hydrolyseres</a:t>
            </a:r>
            <a:endParaRPr lang="en-GB" sz="1506" dirty="0"/>
          </a:p>
          <a:p>
            <a:r>
              <a:rPr lang="en-GB" sz="1506" dirty="0" err="1"/>
              <a:t>Sedimentet</a:t>
            </a:r>
            <a:r>
              <a:rPr lang="en-GB" sz="1506" dirty="0"/>
              <a:t> </a:t>
            </a:r>
            <a:r>
              <a:rPr lang="en-GB" sz="1506" dirty="0" err="1"/>
              <a:t>inneholder</a:t>
            </a:r>
            <a:r>
              <a:rPr lang="en-GB" sz="1506" dirty="0"/>
              <a:t> </a:t>
            </a:r>
            <a:r>
              <a:rPr lang="en-GB" sz="1506" dirty="0" err="1"/>
              <a:t>mye</a:t>
            </a:r>
            <a:r>
              <a:rPr lang="en-GB" sz="1506" dirty="0"/>
              <a:t> N, Ca </a:t>
            </a:r>
            <a:r>
              <a:rPr lang="en-GB" sz="1506" dirty="0" err="1"/>
              <a:t>og</a:t>
            </a:r>
            <a:r>
              <a:rPr lang="en-GB" sz="1506" dirty="0"/>
              <a:t> P</a:t>
            </a:r>
          </a:p>
        </p:txBody>
      </p:sp>
      <p:sp>
        <p:nvSpPr>
          <p:cNvPr id="6" name="Tittel 1"/>
          <p:cNvSpPr txBox="1">
            <a:spLocks/>
          </p:cNvSpPr>
          <p:nvPr/>
        </p:nvSpPr>
        <p:spPr>
          <a:xfrm>
            <a:off x="1211135" y="887680"/>
            <a:ext cx="4065563" cy="969302"/>
          </a:xfrm>
          <a:prstGeom prst="rect">
            <a:avLst/>
          </a:prstGeom>
        </p:spPr>
        <p:txBody>
          <a:bodyPr vert="horz" lIns="31548" tIns="15773" rIns="31548" bIns="15773" rtlCol="0" anchor="ctr">
            <a:normAutofit/>
          </a:bodyPr>
          <a:lstStyle>
            <a:lvl1pPr algn="l" defTabSz="419070" rtl="0" eaLnBrk="1" latinLnBrk="0" hangingPunct="1">
              <a:spcBef>
                <a:spcPct val="0"/>
              </a:spcBef>
              <a:buNone/>
              <a:defRPr sz="2000" kern="1200">
                <a:solidFill>
                  <a:schemeClr val="tx1"/>
                </a:solidFill>
                <a:latin typeface="+mj-lt"/>
                <a:ea typeface="+mj-ea"/>
                <a:cs typeface="+mj-cs"/>
              </a:defRPr>
            </a:lvl1pPr>
          </a:lstStyle>
          <a:p>
            <a:r>
              <a:rPr lang="pt-BR" sz="2409" dirty="0"/>
              <a:t>Avskrapte kjøttbein og kyllingfjær – verdifulle ressurser</a:t>
            </a:r>
          </a:p>
        </p:txBody>
      </p:sp>
      <p:pic>
        <p:nvPicPr>
          <p:cNvPr id="7" name="Bild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0206" y="5723810"/>
            <a:ext cx="980110" cy="287941"/>
          </a:xfrm>
          <a:prstGeom prst="rect">
            <a:avLst/>
          </a:prstGeom>
        </p:spPr>
      </p:pic>
      <p:pic>
        <p:nvPicPr>
          <p:cNvPr id="9" name="Bil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814" y="5099225"/>
            <a:ext cx="1222996" cy="390193"/>
          </a:xfrm>
          <a:prstGeom prst="rect">
            <a:avLst/>
          </a:prstGeom>
        </p:spPr>
      </p:pic>
      <p:pic>
        <p:nvPicPr>
          <p:cNvPr id="13" name="Bilde 1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rot="5400000">
            <a:off x="5719230" y="12026721"/>
            <a:ext cx="2168121" cy="2859857"/>
          </a:xfrm>
          <a:prstGeom prst="rect">
            <a:avLst/>
          </a:prstGeom>
        </p:spPr>
      </p:pic>
      <p:pic>
        <p:nvPicPr>
          <p:cNvPr id="2" name="Bild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1254" y="857298"/>
            <a:ext cx="1582642" cy="3725297"/>
          </a:xfrm>
          <a:prstGeom prst="rect">
            <a:avLst/>
          </a:prstGeom>
        </p:spPr>
      </p:pic>
      <p:pic>
        <p:nvPicPr>
          <p:cNvPr id="12" name="Bild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95390" y="2008919"/>
            <a:ext cx="1875864" cy="1406898"/>
          </a:xfrm>
          <a:prstGeom prst="rect">
            <a:avLst/>
          </a:prstGeom>
        </p:spPr>
      </p:pic>
      <p:sp>
        <p:nvSpPr>
          <p:cNvPr id="19" name="TekstSylinder 18"/>
          <p:cNvSpPr txBox="1"/>
          <p:nvPr/>
        </p:nvSpPr>
        <p:spPr>
          <a:xfrm>
            <a:off x="7121016" y="3808453"/>
            <a:ext cx="773814" cy="416781"/>
          </a:xfrm>
          <a:prstGeom prst="rect">
            <a:avLst/>
          </a:prstGeom>
          <a:noFill/>
        </p:spPr>
        <p:txBody>
          <a:bodyPr wrap="square" rtlCol="0">
            <a:spAutoFit/>
          </a:bodyPr>
          <a:lstStyle/>
          <a:p>
            <a:r>
              <a:rPr lang="nb-NO" sz="1054" b="1" dirty="0"/>
              <a:t>Sediment, «</a:t>
            </a:r>
            <a:r>
              <a:rPr lang="nb-NO" sz="1054" b="1" dirty="0" err="1"/>
              <a:t>grakse</a:t>
            </a:r>
            <a:r>
              <a:rPr lang="nb-NO" sz="1054" b="1" dirty="0"/>
              <a:t>»</a:t>
            </a:r>
          </a:p>
        </p:txBody>
      </p:sp>
      <p:sp>
        <p:nvSpPr>
          <p:cNvPr id="21" name="TekstSylinder 20"/>
          <p:cNvSpPr txBox="1"/>
          <p:nvPr/>
        </p:nvSpPr>
        <p:spPr>
          <a:xfrm>
            <a:off x="7080621" y="2417885"/>
            <a:ext cx="814209" cy="903452"/>
          </a:xfrm>
          <a:prstGeom prst="rect">
            <a:avLst/>
          </a:prstGeom>
          <a:noFill/>
        </p:spPr>
        <p:txBody>
          <a:bodyPr wrap="square" rtlCol="0">
            <a:spAutoFit/>
          </a:bodyPr>
          <a:lstStyle/>
          <a:p>
            <a:r>
              <a:rPr lang="nb-NO" sz="1054" b="1" dirty="0"/>
              <a:t>Løselige proteiner , </a:t>
            </a:r>
            <a:r>
              <a:rPr lang="nb-NO" sz="1054" b="1" dirty="0" err="1"/>
              <a:t>hydrolysat</a:t>
            </a:r>
            <a:r>
              <a:rPr lang="nb-NO" sz="1054" b="1" dirty="0"/>
              <a:t> (tørkes til pulver)</a:t>
            </a:r>
          </a:p>
        </p:txBody>
      </p:sp>
      <p:sp>
        <p:nvSpPr>
          <p:cNvPr id="22" name="TekstSylinder 21"/>
          <p:cNvSpPr txBox="1"/>
          <p:nvPr/>
        </p:nvSpPr>
        <p:spPr>
          <a:xfrm>
            <a:off x="7178432" y="1328722"/>
            <a:ext cx="814209" cy="254557"/>
          </a:xfrm>
          <a:prstGeom prst="rect">
            <a:avLst/>
          </a:prstGeom>
          <a:noFill/>
        </p:spPr>
        <p:txBody>
          <a:bodyPr wrap="square" rtlCol="0">
            <a:spAutoFit/>
          </a:bodyPr>
          <a:lstStyle/>
          <a:p>
            <a:r>
              <a:rPr lang="nb-NO" sz="1054" b="1" dirty="0"/>
              <a:t>Olje</a:t>
            </a:r>
          </a:p>
        </p:txBody>
      </p:sp>
      <p:sp>
        <p:nvSpPr>
          <p:cNvPr id="23" name="TekstSylinder 22"/>
          <p:cNvSpPr txBox="1"/>
          <p:nvPr/>
        </p:nvSpPr>
        <p:spPr>
          <a:xfrm>
            <a:off x="7153897" y="1669561"/>
            <a:ext cx="814209" cy="254557"/>
          </a:xfrm>
          <a:prstGeom prst="rect">
            <a:avLst/>
          </a:prstGeom>
          <a:noFill/>
        </p:spPr>
        <p:txBody>
          <a:bodyPr wrap="square" rtlCol="0">
            <a:spAutoFit/>
          </a:bodyPr>
          <a:lstStyle/>
          <a:p>
            <a:r>
              <a:rPr lang="nb-NO" sz="1054" b="1" dirty="0"/>
              <a:t>Emulsjon</a:t>
            </a:r>
          </a:p>
        </p:txBody>
      </p:sp>
      <p:pic>
        <p:nvPicPr>
          <p:cNvPr id="3" name="Bilde 2">
            <a:extLst>
              <a:ext uri="{FF2B5EF4-FFF2-40B4-BE49-F238E27FC236}">
                <a16:creationId xmlns:a16="http://schemas.microsoft.com/office/drawing/2014/main" id="{804D2CD1-5503-404B-A8CC-4A2D31EDCE2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48016" y="3442185"/>
            <a:ext cx="3170757" cy="2148121"/>
          </a:xfrm>
          <a:prstGeom prst="rect">
            <a:avLst/>
          </a:prstGeom>
        </p:spPr>
      </p:pic>
      <p:sp>
        <p:nvSpPr>
          <p:cNvPr id="4" name="TekstSylinder 3">
            <a:extLst>
              <a:ext uri="{FF2B5EF4-FFF2-40B4-BE49-F238E27FC236}">
                <a16:creationId xmlns:a16="http://schemas.microsoft.com/office/drawing/2014/main" id="{C630A62E-6F36-4B45-96D8-737C226ACB3C}"/>
              </a:ext>
            </a:extLst>
          </p:cNvPr>
          <p:cNvSpPr txBox="1"/>
          <p:nvPr/>
        </p:nvSpPr>
        <p:spPr>
          <a:xfrm>
            <a:off x="4318773" y="4516245"/>
            <a:ext cx="2246026" cy="1204176"/>
          </a:xfrm>
          <a:prstGeom prst="rect">
            <a:avLst/>
          </a:prstGeom>
          <a:noFill/>
        </p:spPr>
        <p:txBody>
          <a:bodyPr wrap="square" rtlCol="0">
            <a:spAutoFit/>
          </a:bodyPr>
          <a:lstStyle/>
          <a:p>
            <a:r>
              <a:rPr lang="nb-NO" sz="1204" dirty="0"/>
              <a:t>2018: Nortura og Felleskjøpet </a:t>
            </a:r>
            <a:r>
              <a:rPr lang="nb-NO" sz="1204" dirty="0" err="1"/>
              <a:t>Agri</a:t>
            </a:r>
            <a:r>
              <a:rPr lang="nb-NO" sz="1204" dirty="0"/>
              <a:t>  bygger hydrolysefabrikk på fjørfeslakteri i Hærland (Østfold), </a:t>
            </a:r>
            <a:r>
              <a:rPr lang="nb-NO" sz="1204" u="sng" dirty="0" err="1">
                <a:effectLst>
                  <a:outerShdw blurRad="38100" dist="38100" dir="2700000" algn="tl">
                    <a:srgbClr val="000000">
                      <a:alpha val="43137"/>
                    </a:srgbClr>
                  </a:outerShdw>
                </a:effectLst>
              </a:rPr>
              <a:t>Bioco</a:t>
            </a:r>
            <a:r>
              <a:rPr lang="nb-NO" sz="1204" dirty="0"/>
              <a:t> (eget selskap).</a:t>
            </a:r>
          </a:p>
          <a:p>
            <a:r>
              <a:rPr lang="nb-NO" sz="1204" dirty="0"/>
              <a:t>Per 11.3.2019: 2 stillinger ledig som prosessoperatør</a:t>
            </a:r>
          </a:p>
        </p:txBody>
      </p:sp>
    </p:spTree>
    <p:extLst>
      <p:ext uri="{BB962C8B-B14F-4D97-AF65-F5344CB8AC3E}">
        <p14:creationId xmlns:p14="http://schemas.microsoft.com/office/powerpoint/2010/main" val="1342334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a:xfrm>
            <a:off x="1130207" y="989663"/>
            <a:ext cx="5989546" cy="900980"/>
          </a:xfrm>
        </p:spPr>
        <p:txBody>
          <a:bodyPr>
            <a:normAutofit/>
          </a:bodyPr>
          <a:lstStyle/>
          <a:p>
            <a:r>
              <a:rPr lang="nb-NO" sz="2409" dirty="0">
                <a:solidFill>
                  <a:schemeClr val="accent3">
                    <a:lumMod val="75000"/>
                  </a:schemeClr>
                </a:solidFill>
              </a:rPr>
              <a:t>Sedimenter fra hydrolyse = GOD gjødsel, med RASK virkning, her 1. høsting</a:t>
            </a:r>
          </a:p>
        </p:txBody>
      </p:sp>
      <p:pic>
        <p:nvPicPr>
          <p:cNvPr id="2050" name="Diagram 2" descr="image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468" y="2868346"/>
            <a:ext cx="3094040" cy="2078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Bilde 2" descr="image0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508" y="2453265"/>
            <a:ext cx="3794838" cy="2138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kstSylinder 3"/>
          <p:cNvSpPr txBox="1"/>
          <p:nvPr/>
        </p:nvSpPr>
        <p:spPr>
          <a:xfrm>
            <a:off x="4517793" y="4675773"/>
            <a:ext cx="2882185" cy="787523"/>
          </a:xfrm>
          <a:prstGeom prst="rect">
            <a:avLst/>
          </a:prstGeom>
          <a:noFill/>
        </p:spPr>
        <p:txBody>
          <a:bodyPr wrap="square" rtlCol="0">
            <a:spAutoFit/>
          </a:bodyPr>
          <a:lstStyle/>
          <a:p>
            <a:r>
              <a:rPr lang="nb-NO" sz="1506" dirty="0"/>
              <a:t>Potteforsøk med raigras, </a:t>
            </a:r>
          </a:p>
          <a:p>
            <a:r>
              <a:rPr lang="nb-NO" sz="1506" dirty="0"/>
              <a:t>tre høstinger</a:t>
            </a:r>
          </a:p>
          <a:p>
            <a:r>
              <a:rPr lang="nb-NO" sz="1506" dirty="0"/>
              <a:t>G1= fin </a:t>
            </a:r>
            <a:r>
              <a:rPr lang="nb-NO" sz="1506" dirty="0" err="1"/>
              <a:t>grakse</a:t>
            </a:r>
            <a:r>
              <a:rPr lang="nb-NO" sz="1506" dirty="0"/>
              <a:t>, G2= grovere </a:t>
            </a:r>
            <a:r>
              <a:rPr lang="nb-NO" sz="1506" dirty="0" err="1"/>
              <a:t>grakse</a:t>
            </a:r>
            <a:endParaRPr lang="nb-NO" sz="1506" dirty="0"/>
          </a:p>
        </p:txBody>
      </p:sp>
      <p:sp>
        <p:nvSpPr>
          <p:cNvPr id="6" name="Ellipse 5">
            <a:extLst>
              <a:ext uri="{FF2B5EF4-FFF2-40B4-BE49-F238E27FC236}">
                <a16:creationId xmlns:a16="http://schemas.microsoft.com/office/drawing/2014/main" id="{80023BB6-8961-4D33-B420-7ECDB46645E4}"/>
              </a:ext>
            </a:extLst>
          </p:cNvPr>
          <p:cNvSpPr/>
          <p:nvPr/>
        </p:nvSpPr>
        <p:spPr>
          <a:xfrm>
            <a:off x="2299875" y="3429000"/>
            <a:ext cx="967429" cy="59467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5" dirty="0"/>
          </a:p>
        </p:txBody>
      </p:sp>
    </p:spTree>
    <p:extLst>
      <p:ext uri="{BB962C8B-B14F-4D97-AF65-F5344CB8AC3E}">
        <p14:creationId xmlns:p14="http://schemas.microsoft.com/office/powerpoint/2010/main" val="428753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a:spLocks noGrp="1"/>
          </p:cNvSpPr>
          <p:nvPr>
            <p:ph type="ctrTitle"/>
          </p:nvPr>
        </p:nvSpPr>
        <p:spPr>
          <a:xfrm>
            <a:off x="821047" y="793080"/>
            <a:ext cx="7243492" cy="503161"/>
          </a:xfrm>
        </p:spPr>
        <p:txBody>
          <a:bodyPr>
            <a:normAutofit fontScale="90000"/>
          </a:bodyPr>
          <a:lstStyle/>
          <a:p>
            <a:r>
              <a:rPr lang="nb-NO" dirty="0" err="1"/>
              <a:t>Fjærmel</a:t>
            </a:r>
            <a:r>
              <a:rPr lang="nb-NO" dirty="0"/>
              <a:t>: Bra for laks!</a:t>
            </a:r>
          </a:p>
        </p:txBody>
      </p:sp>
      <p:pic>
        <p:nvPicPr>
          <p:cNvPr id="4" name="Bild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664672"/>
            <a:ext cx="6362422" cy="4400248"/>
          </a:xfrm>
          <a:prstGeom prst="rect">
            <a:avLst/>
          </a:prstGeom>
        </p:spPr>
      </p:pic>
      <p:sp>
        <p:nvSpPr>
          <p:cNvPr id="5" name="Ellipse 4"/>
          <p:cNvSpPr/>
          <p:nvPr/>
        </p:nvSpPr>
        <p:spPr>
          <a:xfrm>
            <a:off x="3494162" y="1856982"/>
            <a:ext cx="487867" cy="233092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5"/>
          </a:p>
        </p:txBody>
      </p:sp>
      <p:sp>
        <p:nvSpPr>
          <p:cNvPr id="6" name="TekstSylinder 5"/>
          <p:cNvSpPr txBox="1"/>
          <p:nvPr/>
        </p:nvSpPr>
        <p:spPr>
          <a:xfrm>
            <a:off x="3683888" y="1438253"/>
            <a:ext cx="1084150" cy="416781"/>
          </a:xfrm>
          <a:prstGeom prst="rect">
            <a:avLst/>
          </a:prstGeom>
          <a:solidFill>
            <a:schemeClr val="accent2">
              <a:lumMod val="60000"/>
              <a:lumOff val="40000"/>
            </a:schemeClr>
          </a:solidFill>
        </p:spPr>
        <p:txBody>
          <a:bodyPr wrap="square" rtlCol="0">
            <a:spAutoFit/>
          </a:bodyPr>
          <a:lstStyle/>
          <a:p>
            <a:r>
              <a:rPr lang="nb-NO" sz="1054" dirty="0" err="1"/>
              <a:t>Toxic</a:t>
            </a:r>
            <a:r>
              <a:rPr lang="nb-NO" sz="1054" dirty="0"/>
              <a:t> by </a:t>
            </a:r>
            <a:r>
              <a:rPr lang="nb-NO" sz="1054" dirty="0" err="1"/>
              <a:t>overfeeding</a:t>
            </a:r>
            <a:endParaRPr lang="nb-NO" sz="1054" dirty="0"/>
          </a:p>
        </p:txBody>
      </p:sp>
      <p:sp>
        <p:nvSpPr>
          <p:cNvPr id="10" name="Ellipse 9"/>
          <p:cNvSpPr/>
          <p:nvPr/>
        </p:nvSpPr>
        <p:spPr>
          <a:xfrm>
            <a:off x="4799227" y="4254924"/>
            <a:ext cx="433660" cy="27103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5"/>
          </a:p>
        </p:txBody>
      </p:sp>
      <p:sp>
        <p:nvSpPr>
          <p:cNvPr id="11" name="Ellipse 10"/>
          <p:cNvSpPr/>
          <p:nvPr/>
        </p:nvSpPr>
        <p:spPr>
          <a:xfrm>
            <a:off x="2433038" y="4268749"/>
            <a:ext cx="433660" cy="27103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5"/>
          </a:p>
        </p:txBody>
      </p:sp>
      <p:sp>
        <p:nvSpPr>
          <p:cNvPr id="12" name="Ellipse 11"/>
          <p:cNvSpPr/>
          <p:nvPr/>
        </p:nvSpPr>
        <p:spPr>
          <a:xfrm>
            <a:off x="4225963" y="3993721"/>
            <a:ext cx="433660" cy="271038"/>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5"/>
          </a:p>
        </p:txBody>
      </p:sp>
      <p:sp>
        <p:nvSpPr>
          <p:cNvPr id="13" name="TekstSylinder 12"/>
          <p:cNvSpPr txBox="1"/>
          <p:nvPr/>
        </p:nvSpPr>
        <p:spPr>
          <a:xfrm>
            <a:off x="4257152" y="3408280"/>
            <a:ext cx="1084150" cy="579005"/>
          </a:xfrm>
          <a:prstGeom prst="rect">
            <a:avLst/>
          </a:prstGeom>
          <a:solidFill>
            <a:schemeClr val="accent3"/>
          </a:solidFill>
          <a:ln w="12700">
            <a:solidFill>
              <a:srgbClr val="00B050"/>
            </a:solidFill>
          </a:ln>
        </p:spPr>
        <p:txBody>
          <a:bodyPr wrap="square" rtlCol="0">
            <a:spAutoFit/>
          </a:bodyPr>
          <a:lstStyle/>
          <a:p>
            <a:r>
              <a:rPr lang="nb-NO" sz="1054" dirty="0" err="1"/>
              <a:t>Low</a:t>
            </a:r>
            <a:r>
              <a:rPr lang="nb-NO" sz="1054" dirty="0"/>
              <a:t> </a:t>
            </a:r>
            <a:r>
              <a:rPr lang="nb-NO" sz="1054" dirty="0" err="1"/>
              <a:t>content</a:t>
            </a:r>
            <a:r>
              <a:rPr lang="nb-NO" sz="1054" dirty="0"/>
              <a:t>; </a:t>
            </a:r>
            <a:r>
              <a:rPr lang="nb-NO" sz="1054" dirty="0" err="1"/>
              <a:t>needs</a:t>
            </a:r>
            <a:r>
              <a:rPr lang="nb-NO" sz="1054" dirty="0"/>
              <a:t> supplement</a:t>
            </a:r>
          </a:p>
        </p:txBody>
      </p:sp>
      <p:sp>
        <p:nvSpPr>
          <p:cNvPr id="15" name="Ellipse 14"/>
          <p:cNvSpPr/>
          <p:nvPr/>
        </p:nvSpPr>
        <p:spPr>
          <a:xfrm>
            <a:off x="1885887" y="2305179"/>
            <a:ext cx="433660" cy="318933"/>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5" dirty="0"/>
          </a:p>
        </p:txBody>
      </p:sp>
    </p:spTree>
    <p:extLst>
      <p:ext uri="{BB962C8B-B14F-4D97-AF65-F5344CB8AC3E}">
        <p14:creationId xmlns:p14="http://schemas.microsoft.com/office/powerpoint/2010/main" val="325295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innhold 3">
            <a:extLst>
              <a:ext uri="{FF2B5EF4-FFF2-40B4-BE49-F238E27FC236}">
                <a16:creationId xmlns:a16="http://schemas.microsoft.com/office/drawing/2014/main" id="{4938F685-BADC-424D-A459-EE8FF5386BB9}"/>
              </a:ext>
            </a:extLst>
          </p:cNvPr>
          <p:cNvPicPr>
            <a:picLocks noGrp="1" noChangeAspect="1"/>
          </p:cNvPicPr>
          <p:nvPr>
            <p:ph idx="1"/>
          </p:nvPr>
        </p:nvPicPr>
        <p:blipFill>
          <a:blip r:embed="rId2"/>
          <a:stretch>
            <a:fillRect/>
          </a:stretch>
        </p:blipFill>
        <p:spPr>
          <a:xfrm>
            <a:off x="87453" y="620688"/>
            <a:ext cx="4895850" cy="3438525"/>
          </a:xfrm>
          <a:prstGeom prst="rect">
            <a:avLst/>
          </a:prstGeom>
        </p:spPr>
      </p:pic>
      <p:sp>
        <p:nvSpPr>
          <p:cNvPr id="3" name="Tittel 2">
            <a:extLst>
              <a:ext uri="{FF2B5EF4-FFF2-40B4-BE49-F238E27FC236}">
                <a16:creationId xmlns:a16="http://schemas.microsoft.com/office/drawing/2014/main" id="{444A1563-7790-47E1-BFC4-8AEA452D55DD}"/>
              </a:ext>
            </a:extLst>
          </p:cNvPr>
          <p:cNvSpPr>
            <a:spLocks noGrp="1"/>
          </p:cNvSpPr>
          <p:nvPr>
            <p:ph type="title"/>
          </p:nvPr>
        </p:nvSpPr>
        <p:spPr>
          <a:xfrm>
            <a:off x="5292080" y="744860"/>
            <a:ext cx="3282235" cy="2024970"/>
          </a:xfrm>
        </p:spPr>
        <p:txBody>
          <a:bodyPr>
            <a:normAutofit fontScale="90000"/>
          </a:bodyPr>
          <a:lstStyle/>
          <a:p>
            <a:r>
              <a:rPr lang="nb-NO" dirty="0"/>
              <a:t>Utsortert potet og gulrot: </a:t>
            </a:r>
            <a:br>
              <a:rPr lang="nb-NO" dirty="0"/>
            </a:br>
            <a:r>
              <a:rPr lang="nb-NO" dirty="0"/>
              <a:t>Spesialfôr til smågris?</a:t>
            </a:r>
          </a:p>
        </p:txBody>
      </p:sp>
      <p:pic>
        <p:nvPicPr>
          <p:cNvPr id="5" name="Bilde 4">
            <a:extLst>
              <a:ext uri="{FF2B5EF4-FFF2-40B4-BE49-F238E27FC236}">
                <a16:creationId xmlns:a16="http://schemas.microsoft.com/office/drawing/2014/main" id="{65C41B2F-C1CE-488E-AB8B-D62659DBDB08}"/>
              </a:ext>
            </a:extLst>
          </p:cNvPr>
          <p:cNvPicPr>
            <a:picLocks noChangeAspect="1"/>
          </p:cNvPicPr>
          <p:nvPr/>
        </p:nvPicPr>
        <p:blipFill>
          <a:blip r:embed="rId3"/>
          <a:stretch>
            <a:fillRect/>
          </a:stretch>
        </p:blipFill>
        <p:spPr>
          <a:xfrm>
            <a:off x="4403972" y="3933056"/>
            <a:ext cx="4669473" cy="2145671"/>
          </a:xfrm>
          <a:prstGeom prst="rect">
            <a:avLst/>
          </a:prstGeom>
        </p:spPr>
      </p:pic>
      <p:pic>
        <p:nvPicPr>
          <p:cNvPr id="7" name="Bilde 6" descr="Et bilde som inneholder gress, høy, sauer, pattedyr&#10;&#10;Beskrivelse som er generert med svært høy visshet">
            <a:extLst>
              <a:ext uri="{FF2B5EF4-FFF2-40B4-BE49-F238E27FC236}">
                <a16:creationId xmlns:a16="http://schemas.microsoft.com/office/drawing/2014/main" id="{A1ED0BE0-5BC2-4507-9EBB-53C3CB2EE75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544" y="4293096"/>
            <a:ext cx="3068960" cy="2148272"/>
          </a:xfrm>
          <a:prstGeom prst="rect">
            <a:avLst/>
          </a:prstGeom>
        </p:spPr>
      </p:pic>
    </p:spTree>
    <p:extLst>
      <p:ext uri="{BB962C8B-B14F-4D97-AF65-F5344CB8AC3E}">
        <p14:creationId xmlns:p14="http://schemas.microsoft.com/office/powerpoint/2010/main" val="2598880379"/>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sjon3" id="{D90D32D2-E872-4D5E-9B5F-63F86B193500}" vid="{ECB3C96E-653C-488C-B8DD-5686FDD9F64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Mal ved</Template>
  <TotalTime>339</TotalTime>
  <Words>1209</Words>
  <Application>Microsoft Office PowerPoint</Application>
  <PresentationFormat>Skjermfremvisning (4:3)</PresentationFormat>
  <Paragraphs>218</Paragraphs>
  <Slides>28</Slides>
  <Notes>4</Notes>
  <HiddenSlides>0</HiddenSlides>
  <MMClips>0</MMClips>
  <ScaleCrop>false</ScaleCrop>
  <HeadingPairs>
    <vt:vector size="6" baseType="variant">
      <vt:variant>
        <vt:lpstr>Brukte skrifter</vt:lpstr>
      </vt:variant>
      <vt:variant>
        <vt:i4>8</vt:i4>
      </vt:variant>
      <vt:variant>
        <vt:lpstr>Tema</vt:lpstr>
      </vt:variant>
      <vt:variant>
        <vt:i4>1</vt:i4>
      </vt:variant>
      <vt:variant>
        <vt:lpstr>Lysbildetitler</vt:lpstr>
      </vt:variant>
      <vt:variant>
        <vt:i4>28</vt:i4>
      </vt:variant>
    </vt:vector>
  </HeadingPairs>
  <TitlesOfParts>
    <vt:vector size="37" baseType="lpstr">
      <vt:lpstr>MS Mincho</vt:lpstr>
      <vt:lpstr>Arial</vt:lpstr>
      <vt:lpstr>Calibri</vt:lpstr>
      <vt:lpstr>Calibri Light</vt:lpstr>
      <vt:lpstr>Times New Roman</vt:lpstr>
      <vt:lpstr>Trebuchet MS</vt:lpstr>
      <vt:lpstr>Wingdings</vt:lpstr>
      <vt:lpstr>ヒラギノ角ゴ Pro W3</vt:lpstr>
      <vt:lpstr>Office-tema</vt:lpstr>
      <vt:lpstr>Restråstoff fra havet - prima plantenæring, men viktige utfordringer</vt:lpstr>
      <vt:lpstr>Restråstoffer fra havet som gjødsel til økologisk landbruk (RESTOR)</vt:lpstr>
      <vt:lpstr>PowerPoint-presentasjon</vt:lpstr>
      <vt:lpstr>PowerPoint-presentasjon</vt:lpstr>
      <vt:lpstr>PowerPoint-presentasjon</vt:lpstr>
      <vt:lpstr>PowerPoint-presentasjon</vt:lpstr>
      <vt:lpstr>Sedimenter fra hydrolyse = GOD gjødsel, med RASK virkning, her 1. høsting</vt:lpstr>
      <vt:lpstr>Fjærmel: Bra for laks!</vt:lpstr>
      <vt:lpstr>Utsortert potet og gulrot:  Spesialfôr til smågris?</vt:lpstr>
      <vt:lpstr> STRUVITT  </vt:lpstr>
      <vt:lpstr>Feltforsøk Tingvoll 2018: God avlingseffekt av struvitt i eng (gras+kløver)</vt:lpstr>
      <vt:lpstr>Dagens handelsgjødsel til økologisk dyrking </vt:lpstr>
      <vt:lpstr>Interessen er til stede-- men prisen må være lav</vt:lpstr>
      <vt:lpstr>Eksempel på forskningsarbeid: Feltforsøk for å sammenlikne kumøkk før og etter utråtning i biogassanlegg</vt:lpstr>
      <vt:lpstr>Eksempel på forskningsarbeid: Hvordan virker døde verpehøner som gjødsel?</vt:lpstr>
      <vt:lpstr>PowerPoint-presentasjon</vt:lpstr>
      <vt:lpstr>PowerPoint-presentasjon</vt:lpstr>
      <vt:lpstr>Hva inneholder produktene?</vt:lpstr>
      <vt:lpstr>Fiskebein: Mest effekt ved 2. og 3. høsting</vt:lpstr>
      <vt:lpstr>Algefiber: Noe avlingsøkning ved sterk gjødsling</vt:lpstr>
      <vt:lpstr>Hva med arsen?</vt:lpstr>
      <vt:lpstr>PowerPoint-presentasjon</vt:lpstr>
      <vt:lpstr>Kombinert forsøk med potter og ruter</vt:lpstr>
      <vt:lpstr>Vi sammenlikner…</vt:lpstr>
      <vt:lpstr>Utfordringer videre</vt:lpstr>
      <vt:lpstr>PowerPoint-presentasjon</vt:lpstr>
      <vt:lpstr>PowerPoint-presentasjon</vt:lpstr>
      <vt:lpstr>PowerPoint-presentasjon</vt:lpstr>
    </vt:vector>
  </TitlesOfParts>
  <Company>Bioforsk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Anita Land</dc:creator>
  <cp:lastModifiedBy>Anne-Kristin Løes</cp:lastModifiedBy>
  <cp:revision>30</cp:revision>
  <dcterms:created xsi:type="dcterms:W3CDTF">2016-03-15T11:23:35Z</dcterms:created>
  <dcterms:modified xsi:type="dcterms:W3CDTF">2019-05-27T16:10:27Z</dcterms:modified>
</cp:coreProperties>
</file>