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13" r:id="rId2"/>
    <p:sldMasterId id="2147483690" r:id="rId3"/>
  </p:sldMasterIdLst>
  <p:notesMasterIdLst>
    <p:notesMasterId r:id="rId21"/>
  </p:notesMasterIdLst>
  <p:handoutMasterIdLst>
    <p:handoutMasterId r:id="rId22"/>
  </p:handoutMasterIdLst>
  <p:sldIdLst>
    <p:sldId id="323" r:id="rId4"/>
    <p:sldId id="276" r:id="rId5"/>
    <p:sldId id="306" r:id="rId6"/>
    <p:sldId id="322" r:id="rId7"/>
    <p:sldId id="310" r:id="rId8"/>
    <p:sldId id="309" r:id="rId9"/>
    <p:sldId id="324" r:id="rId10"/>
    <p:sldId id="308" r:id="rId11"/>
    <p:sldId id="320" r:id="rId12"/>
    <p:sldId id="318" r:id="rId13"/>
    <p:sldId id="292" r:id="rId14"/>
    <p:sldId id="321" r:id="rId15"/>
    <p:sldId id="293" r:id="rId16"/>
    <p:sldId id="294" r:id="rId17"/>
    <p:sldId id="302" r:id="rId18"/>
    <p:sldId id="298" r:id="rId19"/>
    <p:sldId id="297" r:id="rId20"/>
  </p:sldIdLst>
  <p:sldSz cx="9144000" cy="6858000" type="screen4x3"/>
  <p:notesSz cx="6808788" cy="99409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025"/>
    <a:srgbClr val="7F3E50"/>
    <a:srgbClr val="A2B82E"/>
    <a:srgbClr val="E9EED0"/>
    <a:srgbClr val="C3CF7F"/>
    <a:srgbClr val="AABD41"/>
    <a:srgbClr val="E7D8DB"/>
    <a:srgbClr val="AE8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howGuides="1">
      <p:cViewPr varScale="1">
        <p:scale>
          <a:sx n="91" d="100"/>
          <a:sy n="91" d="100"/>
        </p:scale>
        <p:origin x="159" y="42"/>
      </p:cViewPr>
      <p:guideLst>
        <p:guide orient="horz" pos="2160"/>
        <p:guide pos="2857"/>
      </p:guideLst>
    </p:cSldViewPr>
  </p:slideViewPr>
  <p:outlineViewPr>
    <p:cViewPr>
      <p:scale>
        <a:sx n="33" d="100"/>
        <a:sy n="33" d="100"/>
      </p:scale>
      <p:origin x="0" y="-41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1" d="100"/>
          <a:sy n="101" d="100"/>
        </p:scale>
        <p:origin x="-3576" y="-90"/>
      </p:cViewPr>
      <p:guideLst>
        <p:guide orient="horz" pos="2880"/>
        <p:guide pos="2160"/>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02853B78-28BF-409C-B48E-DC77C9F948C1}" type="datetimeFigureOut">
              <a:rPr lang="nb-NO" smtClean="0"/>
              <a:t>17. okt 2016</a:t>
            </a:fld>
            <a:endParaRPr lang="nb-NO"/>
          </a:p>
        </p:txBody>
      </p:sp>
      <p:sp>
        <p:nvSpPr>
          <p:cNvPr id="4" name="Plassholder for bunntekst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0820E24A-5D09-4115-8BDC-878CBA94C5F3}" type="slidenum">
              <a:rPr lang="nb-NO" smtClean="0"/>
              <a:t>‹#›</a:t>
            </a:fld>
            <a:endParaRPr lang="nb-NO"/>
          </a:p>
        </p:txBody>
      </p:sp>
    </p:spTree>
    <p:extLst>
      <p:ext uri="{BB962C8B-B14F-4D97-AF65-F5344CB8AC3E}">
        <p14:creationId xmlns:p14="http://schemas.microsoft.com/office/powerpoint/2010/main" val="1776575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0E7151A0-E609-47B9-A045-5DD36AA953D9}" type="datetimeFigureOut">
              <a:rPr lang="nb-NO" smtClean="0"/>
              <a:t>17. okt 2016</a:t>
            </a:fld>
            <a:endParaRPr lang="nb-NO"/>
          </a:p>
        </p:txBody>
      </p:sp>
      <p:sp>
        <p:nvSpPr>
          <p:cNvPr id="4" name="Plassholder for lysbild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36A06C9D-5191-41FD-9F59-DEAE71E1DCD3}" type="slidenum">
              <a:rPr lang="nb-NO" smtClean="0"/>
              <a:t>‹#›</a:t>
            </a:fld>
            <a:endParaRPr lang="nb-NO"/>
          </a:p>
        </p:txBody>
      </p:sp>
    </p:spTree>
    <p:extLst>
      <p:ext uri="{BB962C8B-B14F-4D97-AF65-F5344CB8AC3E}">
        <p14:creationId xmlns:p14="http://schemas.microsoft.com/office/powerpoint/2010/main" val="895636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Forventede antall asylsøkere 2016 (regjeringen)</a:t>
            </a:r>
            <a:r>
              <a:rPr lang="nb-NO" dirty="0"/>
              <a:t> 21.03.2016</a:t>
            </a:r>
          </a:p>
          <a:p>
            <a:endParaRPr lang="nb-NO" dirty="0"/>
          </a:p>
          <a:p>
            <a:r>
              <a:rPr lang="nb-NO" dirty="0"/>
              <a:t>Beregningsgruppen for utlendingsforvaltningen (BGU) endret anslaget for forventet antall asylsøkere i 2016.</a:t>
            </a:r>
          </a:p>
          <a:p>
            <a:endParaRPr lang="nb-NO" dirty="0"/>
          </a:p>
          <a:p>
            <a:r>
              <a:rPr lang="nb-NO" dirty="0"/>
              <a:t>Det anslås at det mest sannsynlige scenarioet for </a:t>
            </a:r>
            <a:r>
              <a:rPr lang="nb-NO" b="0" dirty="0"/>
              <a:t>2016 tilsier ankomst av 5000–50 000 asylsøkere. I dette intervallet anses om lag 25 000 som mest sannsynlig.</a:t>
            </a:r>
          </a:p>
          <a:p>
            <a:r>
              <a:rPr lang="nb-NO" b="0" dirty="0"/>
              <a:t>33 000 ankomster ligger til grunn for saldert budsjett 2016.  UDI jobber </a:t>
            </a:r>
            <a:r>
              <a:rPr lang="nb-NO" sz="1200" b="0" i="0" u="none" strike="noStrike" kern="1200" baseline="0" dirty="0">
                <a:solidFill>
                  <a:schemeClr val="tx1"/>
                </a:solidFill>
                <a:latin typeface="+mn-lt"/>
                <a:ea typeface="+mn-ea"/>
                <a:cs typeface="+mn-cs"/>
              </a:rPr>
              <a:t>med planer og virkemidler knyttet til beredskap for masseankomst av asylsøkere (60 000). </a:t>
            </a:r>
            <a:endParaRPr lang="nb-NO" b="0" dirty="0"/>
          </a:p>
          <a:p>
            <a:endParaRPr lang="nb-NO" dirty="0"/>
          </a:p>
          <a:p>
            <a:r>
              <a:rPr lang="nb-NO" b="0" dirty="0"/>
              <a:t>Registrerte asylsøknader de siste tre ukene (2016):  57(uke 21),</a:t>
            </a:r>
            <a:r>
              <a:rPr lang="nb-NO" b="0" baseline="0" dirty="0"/>
              <a:t> </a:t>
            </a:r>
            <a:r>
              <a:rPr lang="nb-NO" b="0" dirty="0"/>
              <a:t>69(uke69),</a:t>
            </a:r>
            <a:r>
              <a:rPr lang="nb-NO" b="0" baseline="0" dirty="0"/>
              <a:t> </a:t>
            </a:r>
            <a:r>
              <a:rPr lang="nb-NO" b="0" dirty="0"/>
              <a:t>65 (uke23) Hittil i år:</a:t>
            </a:r>
          </a:p>
        </p:txBody>
      </p:sp>
      <p:sp>
        <p:nvSpPr>
          <p:cNvPr id="4" name="Plassholder for lysbildenummer 3"/>
          <p:cNvSpPr>
            <a:spLocks noGrp="1"/>
          </p:cNvSpPr>
          <p:nvPr>
            <p:ph type="sldNum" sz="quarter" idx="10"/>
          </p:nvPr>
        </p:nvSpPr>
        <p:spPr/>
        <p:txBody>
          <a:bodyPr/>
          <a:lstStyle/>
          <a:p>
            <a:fld id="{36A06C9D-5191-41FD-9F59-DEAE71E1DCD3}" type="slidenum">
              <a:rPr lang="nb-NO" smtClean="0"/>
              <a:t>2</a:t>
            </a:fld>
            <a:endParaRPr lang="nb-NO"/>
          </a:p>
        </p:txBody>
      </p:sp>
    </p:spTree>
    <p:extLst>
      <p:ext uri="{BB962C8B-B14F-4D97-AF65-F5344CB8AC3E}">
        <p14:creationId xmlns:p14="http://schemas.microsoft.com/office/powerpoint/2010/main" val="293132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Etablert ressursgruppe rundt stillingen (FM), 1.møte bli kjent med hverandres arbeidsområde. 2 .møte planlagt;</a:t>
            </a:r>
            <a:r>
              <a:rPr lang="nb-NO" baseline="0" dirty="0"/>
              <a:t> kommunen, utfordringsbilde med ståsted flyktningekoordinator.  Frivillighet, hvordan nytte tilbudet ovenfor våre nye </a:t>
            </a:r>
            <a:r>
              <a:rPr lang="nb-NO" baseline="0"/>
              <a:t>borgere?</a:t>
            </a:r>
            <a:endParaRPr lang="nb-NO" dirty="0"/>
          </a:p>
        </p:txBody>
      </p:sp>
      <p:sp>
        <p:nvSpPr>
          <p:cNvPr id="4" name="Plassholder for lysbildenummer 3"/>
          <p:cNvSpPr>
            <a:spLocks noGrp="1"/>
          </p:cNvSpPr>
          <p:nvPr>
            <p:ph type="sldNum" sz="quarter" idx="10"/>
          </p:nvPr>
        </p:nvSpPr>
        <p:spPr/>
        <p:txBody>
          <a:bodyPr/>
          <a:lstStyle/>
          <a:p>
            <a:fld id="{36A06C9D-5191-41FD-9F59-DEAE71E1DCD3}" type="slidenum">
              <a:rPr lang="nb-NO" smtClean="0"/>
              <a:t>15</a:t>
            </a:fld>
            <a:endParaRPr lang="nb-NO"/>
          </a:p>
        </p:txBody>
      </p:sp>
    </p:spTree>
    <p:extLst>
      <p:ext uri="{BB962C8B-B14F-4D97-AF65-F5344CB8AC3E}">
        <p14:creationId xmlns:p14="http://schemas.microsoft.com/office/powerpoint/2010/main" val="379533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010916:</a:t>
            </a:r>
          </a:p>
          <a:p>
            <a:r>
              <a:rPr lang="nb-NO" sz="1200" kern="1200" dirty="0">
                <a:solidFill>
                  <a:schemeClr val="tx1"/>
                </a:solidFill>
                <a:effectLst/>
                <a:latin typeface="+mn-lt"/>
                <a:ea typeface="+mn-ea"/>
                <a:cs typeface="+mn-cs"/>
              </a:rPr>
              <a:t>I MR er så langt 49% bosatt og 21% utsøkt til kommuner; dvs. en kapasitetsutnyttelse på 71%. Mange kommuner får en meget travel høst for å få bosatt i tråd med sitt vedtak.</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Formalisert samhandling for bedre kvalitet i intro/kvalifisering og integrering har hovedsakelig vært forbeholdt våre samarbeidskommuner i K+; for MR Ålesund, Molde, Kristiansund, Volda og Sunndal. Selvsagt har våre kommunekontakter gitt faglige råd til andre kommuner på forespørsel. </a:t>
            </a:r>
          </a:p>
          <a:p>
            <a:r>
              <a:rPr lang="nb-NO" sz="1200" kern="1200" dirty="0" err="1">
                <a:solidFill>
                  <a:schemeClr val="tx1"/>
                </a:solidFill>
                <a:effectLst/>
                <a:latin typeface="+mn-lt"/>
                <a:ea typeface="+mn-ea"/>
                <a:cs typeface="+mn-cs"/>
              </a:rPr>
              <a:t>IMDi</a:t>
            </a:r>
            <a:r>
              <a:rPr lang="nb-NO" sz="1200" kern="1200" dirty="0">
                <a:solidFill>
                  <a:schemeClr val="tx1"/>
                </a:solidFill>
                <a:effectLst/>
                <a:latin typeface="+mn-lt"/>
                <a:ea typeface="+mn-ea"/>
                <a:cs typeface="+mn-cs"/>
              </a:rPr>
              <a:t> ønsker nå å kunne fokusere sterkere på bedre kvalitet i introprogram/kvalifisering. Det ligger forventninger på oss om dette også fra politisk nivå og Dep.</a:t>
            </a:r>
          </a:p>
          <a:p>
            <a:pPr marL="0" marR="0" lvl="1" indent="0" algn="l" defTabSz="914400" rtl="0" eaLnBrk="1" fontAlgn="auto" latinLnBrk="0" hangingPunct="1">
              <a:lnSpc>
                <a:spcPct val="100000"/>
              </a:lnSpc>
              <a:spcBef>
                <a:spcPts val="0"/>
              </a:spcBef>
              <a:spcAft>
                <a:spcPts val="0"/>
              </a:spcAft>
              <a:buClrTx/>
              <a:buSzTx/>
              <a:buFontTx/>
              <a:buNone/>
              <a:tabLst/>
              <a:defRPr/>
            </a:pPr>
            <a:r>
              <a:rPr lang="nb-NO" sz="2800" dirty="0"/>
              <a:t>Syria (269), Afghanistan (236), Eritrea (145), Irak (145), Somalia (109), Etiopia (96), Statsløse (60), Albania (57), Iran (56) og Marokko (41)</a:t>
            </a:r>
            <a:br>
              <a:rPr lang="nb-NO" sz="2800" dirty="0"/>
            </a:br>
            <a:endParaRPr lang="nb-NO" sz="2800" dirty="0"/>
          </a:p>
          <a:p>
            <a:endParaRPr lang="nb-NO" dirty="0"/>
          </a:p>
        </p:txBody>
      </p:sp>
      <p:sp>
        <p:nvSpPr>
          <p:cNvPr id="4" name="Plassholder for lysbildenummer 3"/>
          <p:cNvSpPr>
            <a:spLocks noGrp="1"/>
          </p:cNvSpPr>
          <p:nvPr>
            <p:ph type="sldNum" sz="quarter" idx="10"/>
          </p:nvPr>
        </p:nvSpPr>
        <p:spPr/>
        <p:txBody>
          <a:bodyPr/>
          <a:lstStyle/>
          <a:p>
            <a:fld id="{36A06C9D-5191-41FD-9F59-DEAE71E1DCD3}" type="slidenum">
              <a:rPr lang="nb-NO" smtClean="0"/>
              <a:t>3</a:t>
            </a:fld>
            <a:endParaRPr lang="nb-NO"/>
          </a:p>
        </p:txBody>
      </p:sp>
    </p:spTree>
    <p:extLst>
      <p:ext uri="{BB962C8B-B14F-4D97-AF65-F5344CB8AC3E}">
        <p14:creationId xmlns:p14="http://schemas.microsoft.com/office/powerpoint/2010/main" val="210798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Mange av de som sitter i mottak avventer</a:t>
            </a:r>
            <a:r>
              <a:rPr lang="nb-NO" baseline="0" dirty="0"/>
              <a:t> resultatet av søknaden om opphold. Det går gjerne ¾ år før endelig beslutning – basert på samtalen.   </a:t>
            </a:r>
            <a:r>
              <a:rPr lang="nb-NO" baseline="0" dirty="0" err="1"/>
              <a:t>Ca</a:t>
            </a:r>
            <a:r>
              <a:rPr lang="nb-NO" baseline="0" dirty="0"/>
              <a:t> 50% av de som sitter i mottak får avslag på opphold.</a:t>
            </a:r>
          </a:p>
          <a:p>
            <a:endParaRPr lang="nb-NO" baseline="0" dirty="0"/>
          </a:p>
          <a:p>
            <a:r>
              <a:rPr lang="nb-NO" baseline="0" dirty="0"/>
              <a:t>Tendensen fra samtalen er at mange får avslag om opphold fra </a:t>
            </a:r>
            <a:r>
              <a:rPr lang="nb-NO" baseline="0" dirty="0" err="1"/>
              <a:t>Afganistan</a:t>
            </a:r>
            <a:r>
              <a:rPr lang="nb-NO" baseline="0" dirty="0"/>
              <a:t> (ikke krav og behov for beskyttelse). De fleste fra Syria får opphold.  Anmodning fra Norge om at et annet land tar ansvar for en asylsøker. (Dublinanmodninger)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6A06C9D-5191-41FD-9F59-DEAE71E1DCD3}" type="slidenum">
              <a:rPr lang="nb-NO" smtClean="0"/>
              <a:t>5</a:t>
            </a:fld>
            <a:endParaRPr lang="nb-NO"/>
          </a:p>
        </p:txBody>
      </p:sp>
    </p:spTree>
    <p:extLst>
      <p:ext uri="{BB962C8B-B14F-4D97-AF65-F5344CB8AC3E}">
        <p14:creationId xmlns:p14="http://schemas.microsoft.com/office/powerpoint/2010/main" val="214210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Mottak for EMA under 15 er i form av Omsorgssenter. Her er det ett mottak i M&amp;R, Ålesund.</a:t>
            </a:r>
            <a:r>
              <a:rPr lang="nb-NO" baseline="0" dirty="0"/>
              <a:t> Tre barn er bosatt der. Videre løsning er fosterheim eller bofelleskap. Kommunalt ansvar. </a:t>
            </a:r>
            <a:endParaRPr lang="nb-NO" dirty="0"/>
          </a:p>
          <a:p>
            <a:endParaRPr lang="nb-NO" baseline="0" dirty="0"/>
          </a:p>
          <a:p>
            <a:r>
              <a:rPr lang="nb-NO" baseline="0" dirty="0"/>
              <a:t>Gruppen mellom 15-18 år bosette i  bofellesskap, vertsfamilie/besøksfamilie (eget boenhet), hybelfelleskap</a:t>
            </a:r>
          </a:p>
          <a:p>
            <a:endParaRPr lang="nb-NO" baseline="0" dirty="0"/>
          </a:p>
          <a:p>
            <a:r>
              <a:rPr lang="nb-NO" baseline="0" dirty="0"/>
              <a:t> </a:t>
            </a:r>
            <a:endParaRPr lang="nb-NO" dirty="0"/>
          </a:p>
        </p:txBody>
      </p:sp>
      <p:sp>
        <p:nvSpPr>
          <p:cNvPr id="4" name="Plassholder for lysbildenummer 3"/>
          <p:cNvSpPr>
            <a:spLocks noGrp="1"/>
          </p:cNvSpPr>
          <p:nvPr>
            <p:ph type="sldNum" sz="quarter" idx="10"/>
          </p:nvPr>
        </p:nvSpPr>
        <p:spPr/>
        <p:txBody>
          <a:bodyPr/>
          <a:lstStyle/>
          <a:p>
            <a:fld id="{36A06C9D-5191-41FD-9F59-DEAE71E1DCD3}" type="slidenum">
              <a:rPr lang="nb-NO" smtClean="0"/>
              <a:t>6</a:t>
            </a:fld>
            <a:endParaRPr lang="nb-NO"/>
          </a:p>
        </p:txBody>
      </p:sp>
    </p:spTree>
    <p:extLst>
      <p:ext uri="{BB962C8B-B14F-4D97-AF65-F5344CB8AC3E}">
        <p14:creationId xmlns:p14="http://schemas.microsoft.com/office/powerpoint/2010/main" val="246145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Regjeringen </a:t>
            </a:r>
            <a:r>
              <a:rPr lang="nb-NO" dirty="0"/>
              <a:t>har lagt fram en ny integreringsmelding som heter </a:t>
            </a:r>
            <a:r>
              <a:rPr lang="nb-NO" i="1" dirty="0"/>
              <a:t>Fra mottak til arbeidsliv – en effektiv integreringspolitikk</a:t>
            </a:r>
            <a:r>
              <a:rPr lang="nb-NO" dirty="0"/>
              <a:t>. I meldingen presenterer regjeringen hvordan de mener integreringspolitikk og tiltak bør organiseres for at flere nyankomne innvandrere med fluktbakgrunn skal komme raskere i jobb eller utdanning og få en fast tilknytning til arbeidslivet.</a:t>
            </a:r>
          </a:p>
          <a:p>
            <a:endParaRPr lang="nb-NO" dirty="0"/>
          </a:p>
          <a:p>
            <a:r>
              <a:rPr lang="nb-NO" dirty="0"/>
              <a:t>69 integreringstiltak</a:t>
            </a:r>
          </a:p>
          <a:p>
            <a:r>
              <a:rPr lang="nb-NO" dirty="0"/>
              <a:t> Regjeringen har foreslått 69 integreringstiltak, hvor de fleste er virkemidler for å få voksne flyktninger til å lære norsk og bli integrert. NAFO vil gjerne løfte fram de foreslåtte tiltakene som berører barn og unge asylsøkere og som gjelder barnehage og skole.</a:t>
            </a:r>
          </a:p>
          <a:p>
            <a:endParaRPr lang="nb-NO" dirty="0"/>
          </a:p>
          <a:p>
            <a:r>
              <a:rPr lang="nb-NO" dirty="0"/>
              <a:t>69 ulike tiltak</a:t>
            </a:r>
          </a:p>
          <a:p>
            <a:pPr marL="171450" indent="-171450">
              <a:buFont typeface="Arial" panose="020B0604020202020204" pitchFamily="34" charset="0"/>
              <a:buChar char="•"/>
            </a:pPr>
            <a:r>
              <a:rPr lang="nb-NO" dirty="0"/>
              <a:t>Integreringsmottak</a:t>
            </a:r>
          </a:p>
          <a:p>
            <a:pPr marL="171450" indent="-171450">
              <a:buFont typeface="Arial" panose="020B0604020202020204" pitchFamily="34" charset="0"/>
              <a:buChar char="•"/>
            </a:pPr>
            <a:r>
              <a:rPr lang="nb-NO" dirty="0" err="1"/>
              <a:t>Kvalififiseringstiltak</a:t>
            </a:r>
            <a:r>
              <a:rPr lang="nb-NO" dirty="0"/>
              <a:t> i mottak</a:t>
            </a:r>
          </a:p>
          <a:p>
            <a:pPr marL="171450" indent="-171450">
              <a:buFont typeface="Arial" panose="020B0604020202020204" pitchFamily="34" charset="0"/>
              <a:buChar char="•"/>
            </a:pPr>
            <a:r>
              <a:rPr lang="nb-NO" dirty="0"/>
              <a:t>Kvalifiseringsstige</a:t>
            </a:r>
          </a:p>
          <a:p>
            <a:pPr marL="171450" indent="-171450">
              <a:buFont typeface="Arial" panose="020B0604020202020204" pitchFamily="34" charset="0"/>
              <a:buChar char="•"/>
            </a:pPr>
            <a:r>
              <a:rPr lang="nb-NO" dirty="0"/>
              <a:t>Matching mellom flyktningen og den enkelte</a:t>
            </a:r>
            <a:r>
              <a:rPr lang="nb-NO" baseline="0" dirty="0"/>
              <a:t> kommune</a:t>
            </a:r>
          </a:p>
          <a:p>
            <a:pPr marL="171450" indent="-171450">
              <a:buFont typeface="Arial" panose="020B0604020202020204" pitchFamily="34" charset="0"/>
              <a:buChar char="•"/>
            </a:pPr>
            <a:r>
              <a:rPr lang="nb-NO" baseline="0" dirty="0"/>
              <a:t>Vektlegging av kompetanse</a:t>
            </a:r>
          </a:p>
          <a:p>
            <a:pPr marL="171450" indent="-171450">
              <a:buFont typeface="Arial" panose="020B0604020202020204" pitchFamily="34" charset="0"/>
              <a:buChar char="•"/>
            </a:pPr>
            <a:r>
              <a:rPr lang="nb-NO" baseline="0" dirty="0"/>
              <a:t>Yrkesveiledning i mottak</a:t>
            </a:r>
          </a:p>
          <a:p>
            <a:pPr marL="171450" indent="-171450">
              <a:buFont typeface="Arial" panose="020B0604020202020204" pitchFamily="34" charset="0"/>
              <a:buChar char="•"/>
            </a:pPr>
            <a:r>
              <a:rPr lang="nb-NO" baseline="0" dirty="0"/>
              <a:t>Måloppnåelse gjennom IP</a:t>
            </a:r>
          </a:p>
          <a:p>
            <a:pPr marL="171450" indent="-171450">
              <a:buFont typeface="Arial" panose="020B0604020202020204" pitchFamily="34" charset="0"/>
              <a:buChar char="•"/>
            </a:pPr>
            <a:r>
              <a:rPr lang="nb-NO" baseline="0" dirty="0"/>
              <a:t>Bedre samarbeid mellom partene i arbeidslivet</a:t>
            </a:r>
          </a:p>
          <a:p>
            <a:pPr marL="171450" indent="-171450">
              <a:buFont typeface="Arial" panose="020B0604020202020204" pitchFamily="34" charset="0"/>
              <a:buChar char="•"/>
            </a:pPr>
            <a:endParaRPr lang="nb-NO" i="1" baseline="0" dirty="0"/>
          </a:p>
          <a:p>
            <a:pPr marL="171450" indent="-171450">
              <a:buFont typeface="Arial" panose="020B0604020202020204" pitchFamily="34" charset="0"/>
              <a:buChar char="•"/>
            </a:pPr>
            <a:r>
              <a:rPr lang="nb-NO" i="1" baseline="0" dirty="0"/>
              <a:t>Det som gjøres ordentlig gir best resultat</a:t>
            </a:r>
            <a:endParaRPr lang="nb-NO" i="1" dirty="0"/>
          </a:p>
        </p:txBody>
      </p:sp>
      <p:sp>
        <p:nvSpPr>
          <p:cNvPr id="4" name="Plassholder for lysbildenummer 3"/>
          <p:cNvSpPr>
            <a:spLocks noGrp="1"/>
          </p:cNvSpPr>
          <p:nvPr>
            <p:ph type="sldNum" sz="quarter" idx="10"/>
          </p:nvPr>
        </p:nvSpPr>
        <p:spPr/>
        <p:txBody>
          <a:bodyPr/>
          <a:lstStyle/>
          <a:p>
            <a:fld id="{36A06C9D-5191-41FD-9F59-DEAE71E1DCD3}" type="slidenum">
              <a:rPr lang="nb-NO" smtClean="0"/>
              <a:t>8</a:t>
            </a:fld>
            <a:endParaRPr lang="nb-NO"/>
          </a:p>
        </p:txBody>
      </p:sp>
    </p:spTree>
    <p:extLst>
      <p:ext uri="{BB962C8B-B14F-4D97-AF65-F5344CB8AC3E}">
        <p14:creationId xmlns:p14="http://schemas.microsoft.com/office/powerpoint/2010/main" val="82178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kommunene først har bygd opp kapasiteten så mye som de har gjort, tyder alt på at det skal gå bra. Men det betyr at kommunene må planlegge for en hektisk høst, vinter og vår for at vi skal få til rask bosetting av alle flyktningene som nå får opphold, sier Holden til NTB.</a:t>
            </a:r>
          </a:p>
          <a:p>
            <a:r>
              <a:rPr lang="nb-NO" dirty="0"/>
              <a:t>Han peker på at hoveddelen av bosettingen kommer i resten av dette året og første halvår av 2017.</a:t>
            </a:r>
          </a:p>
          <a:p>
            <a:r>
              <a:rPr lang="nb-NO" dirty="0"/>
              <a:t>Vi er i ferd med å løse bosettingsutfordringen i Norge. Kommunene må nå ha fokus på kvalifisering, utdanning og arbeid for alle flyktningene som blir bosatt. Det er avgjørende for at bosettingen skal være bærekraftig for kommunene, forklarer han.</a:t>
            </a:r>
          </a:p>
          <a:p>
            <a:endParaRPr lang="nb-NO" b="1" dirty="0"/>
          </a:p>
          <a:p>
            <a:endParaRPr lang="nb-NO" b="1" dirty="0"/>
          </a:p>
          <a:p>
            <a:r>
              <a:rPr lang="nb-NO" b="1" dirty="0"/>
              <a:t>Mindreårige</a:t>
            </a:r>
          </a:p>
          <a:p>
            <a:r>
              <a:rPr lang="nb-NO" dirty="0"/>
              <a:t>Bosetting av enslige mindreårige har vært en spesiell utfordring, men også på dette området ser det ut til at myndighetene stort sett kommer i mål.</a:t>
            </a:r>
          </a:p>
          <a:p>
            <a:r>
              <a:rPr lang="nb-NO" dirty="0"/>
              <a:t>4.400 enslige mindreårige skal bosettes i år og neste år. Årets mål blir nådd, og </a:t>
            </a:r>
            <a:r>
              <a:rPr lang="nb-NO" dirty="0" err="1"/>
              <a:t>IMDi</a:t>
            </a:r>
            <a:r>
              <a:rPr lang="nb-NO" dirty="0"/>
              <a:t> ber kommuner som har plasser til overs i år, om å overføre disse til neste år.</a:t>
            </a:r>
          </a:p>
          <a:p>
            <a:r>
              <a:rPr lang="nb-NO" dirty="0"/>
              <a:t>Imidlertid mangler i år fortsatt 60 plasser til de 430 barna som er under 15 år, og som skal bosettes. Neste år skal 770 under 15 år bosettes</a:t>
            </a:r>
          </a:p>
          <a:p>
            <a:endParaRPr lang="nb-NO" dirty="0"/>
          </a:p>
          <a:p>
            <a:r>
              <a:rPr lang="nb-NO" dirty="0"/>
              <a:t>IMDI: (010916) </a:t>
            </a:r>
            <a:r>
              <a:rPr lang="nb-NO" sz="1200" kern="1200" dirty="0" err="1">
                <a:solidFill>
                  <a:schemeClr val="tx1"/>
                </a:solidFill>
                <a:effectLst/>
                <a:latin typeface="+mn-lt"/>
                <a:ea typeface="+mn-ea"/>
                <a:cs typeface="+mn-cs"/>
              </a:rPr>
              <a:t>IMDi</a:t>
            </a:r>
            <a:r>
              <a:rPr lang="nb-NO" sz="1200" kern="1200" dirty="0">
                <a:solidFill>
                  <a:schemeClr val="tx1"/>
                </a:solidFill>
                <a:effectLst/>
                <a:latin typeface="+mn-lt"/>
                <a:ea typeface="+mn-ea"/>
                <a:cs typeface="+mn-cs"/>
              </a:rPr>
              <a:t> Midt-Norge vil i løpet av august ta kontakt med en del kommuner som ennå ikke har påbegynt bosetting eller som så langt har bosatt eller fått utsøkt få sammenholdt med sine vedtakstall. Kommuner som allerede nå eller kort frem i tid er klare for å bosette eller få søkt ut flere for bosetting, må gjerne selv kontakte </a:t>
            </a:r>
            <a:r>
              <a:rPr lang="nb-NO" sz="1200" kern="1200" dirty="0" err="1">
                <a:solidFill>
                  <a:schemeClr val="tx1"/>
                </a:solidFill>
                <a:effectLst/>
                <a:latin typeface="+mn-lt"/>
                <a:ea typeface="+mn-ea"/>
                <a:cs typeface="+mn-cs"/>
              </a:rPr>
              <a:t>IMDi</a:t>
            </a:r>
            <a:r>
              <a:rPr lang="nb-NO" sz="1200" kern="1200" dirty="0">
                <a:solidFill>
                  <a:schemeClr val="tx1"/>
                </a:solidFill>
                <a:effectLst/>
                <a:latin typeface="+mn-lt"/>
                <a:ea typeface="+mn-ea"/>
                <a:cs typeface="+mn-cs"/>
              </a:rPr>
              <a:t> Midt-Norge.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Bosettingsbehovet i 2017 vil fortsatt være høyt, men noe lavere enn i 2016, og er pr. i dag anslått til 13 000 – 15 000. Det endelige bosettingsbehovet for 2017 fastsettes i september 2016 og måltallet vil fremgå av </a:t>
            </a:r>
            <a:r>
              <a:rPr lang="nb-NO" sz="1200" kern="1200" dirty="0" err="1">
                <a:solidFill>
                  <a:schemeClr val="tx1"/>
                </a:solidFill>
                <a:effectLst/>
                <a:latin typeface="+mn-lt"/>
                <a:ea typeface="+mn-ea"/>
                <a:cs typeface="+mn-cs"/>
              </a:rPr>
              <a:t>anmodningbrevet</a:t>
            </a:r>
            <a:r>
              <a:rPr lang="nb-NO" sz="1200" kern="1200" dirty="0">
                <a:solidFill>
                  <a:schemeClr val="tx1"/>
                </a:solidFill>
                <a:effectLst/>
                <a:latin typeface="+mn-lt"/>
                <a:ea typeface="+mn-ea"/>
                <a:cs typeface="+mn-cs"/>
              </a:rPr>
              <a:t> for 2017 som kommunene mottar i september. </a:t>
            </a:r>
          </a:p>
          <a:p>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IMDi</a:t>
            </a:r>
            <a:r>
              <a:rPr lang="nb-NO" sz="1200" kern="1200" dirty="0">
                <a:solidFill>
                  <a:schemeClr val="tx1"/>
                </a:solidFill>
                <a:effectLst/>
                <a:latin typeface="+mn-lt"/>
                <a:ea typeface="+mn-ea"/>
                <a:cs typeface="+mn-cs"/>
              </a:rPr>
              <a:t> er i prosess for å utvikle en felles kommunestrategi hvor fylkesmannen og samarbeid med denne nok vil bli ytterligere tydeliggjort.   </a:t>
            </a:r>
          </a:p>
          <a:p>
            <a:endParaRPr lang="nb-NO" dirty="0"/>
          </a:p>
        </p:txBody>
      </p:sp>
      <p:sp>
        <p:nvSpPr>
          <p:cNvPr id="4" name="Plassholder for lysbildenummer 3"/>
          <p:cNvSpPr>
            <a:spLocks noGrp="1"/>
          </p:cNvSpPr>
          <p:nvPr>
            <p:ph type="sldNum" sz="quarter" idx="10"/>
          </p:nvPr>
        </p:nvSpPr>
        <p:spPr/>
        <p:txBody>
          <a:bodyPr/>
          <a:lstStyle/>
          <a:p>
            <a:fld id="{36A06C9D-5191-41FD-9F59-DEAE71E1DCD3}" type="slidenum">
              <a:rPr lang="nb-NO" smtClean="0"/>
              <a:t>10</a:t>
            </a:fld>
            <a:endParaRPr lang="nb-NO"/>
          </a:p>
        </p:txBody>
      </p:sp>
    </p:spTree>
    <p:extLst>
      <p:ext uri="{BB962C8B-B14F-4D97-AF65-F5344CB8AC3E}">
        <p14:creationId xmlns:p14="http://schemas.microsoft.com/office/powerpoint/2010/main" val="35365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t>Veilederen belyser; </a:t>
            </a:r>
            <a:r>
              <a:rPr lang="nb-NO" sz="1200" b="0" i="0" u="none" strike="noStrike" kern="1200" baseline="0" dirty="0">
                <a:solidFill>
                  <a:schemeClr val="tx1"/>
                </a:solidFill>
                <a:latin typeface="+mn-lt"/>
                <a:ea typeface="+mn-ea"/>
                <a:cs typeface="+mn-cs"/>
              </a:rPr>
              <a:t>Finansiering, Helseundersøkelser av asylsøkere, flyktninger og familiegjenforente (rutiner for helseundersøkelser), Helsetjenester</a:t>
            </a:r>
            <a:r>
              <a:rPr lang="nb-NO" sz="1200" b="0" i="0" u="sng" strike="noStrike" kern="1200" baseline="0" dirty="0">
                <a:solidFill>
                  <a:schemeClr val="tx1"/>
                </a:solidFill>
                <a:latin typeface="+mn-lt"/>
                <a:ea typeface="+mn-ea"/>
                <a:cs typeface="+mn-cs"/>
              </a:rPr>
              <a:t> for </a:t>
            </a:r>
            <a:r>
              <a:rPr lang="nb-NO" sz="1200" b="0" i="0" u="none" strike="noStrike" kern="1200" baseline="0" dirty="0">
                <a:solidFill>
                  <a:schemeClr val="tx1"/>
                </a:solidFill>
                <a:latin typeface="+mn-lt"/>
                <a:ea typeface="+mn-ea"/>
                <a:cs typeface="+mn-cs"/>
              </a:rPr>
              <a:t>flyktninger, asylsøkere og familiegjenforente, Psykososial oppfølging, Helsetjenester for bosatte flyktninger og familiegjenforente, Journalføring, helseattester og videresending av</a:t>
            </a:r>
          </a:p>
          <a:p>
            <a:r>
              <a:rPr lang="nb-NO" sz="1200" b="0" i="0" u="none" strike="noStrike" kern="1200" baseline="0" dirty="0">
                <a:solidFill>
                  <a:schemeClr val="tx1"/>
                </a:solidFill>
                <a:latin typeface="+mn-lt"/>
                <a:ea typeface="+mn-ea"/>
                <a:cs typeface="+mn-cs"/>
              </a:rPr>
              <a:t>helseopplysninger</a:t>
            </a:r>
            <a:endParaRPr lang="nb-NO" b="0" dirty="0"/>
          </a:p>
        </p:txBody>
      </p:sp>
      <p:sp>
        <p:nvSpPr>
          <p:cNvPr id="4" name="Plassholder for lysbildenummer 3"/>
          <p:cNvSpPr>
            <a:spLocks noGrp="1"/>
          </p:cNvSpPr>
          <p:nvPr>
            <p:ph type="sldNum" sz="quarter" idx="10"/>
          </p:nvPr>
        </p:nvSpPr>
        <p:spPr/>
        <p:txBody>
          <a:bodyPr/>
          <a:lstStyle/>
          <a:p>
            <a:fld id="{36A06C9D-5191-41FD-9F59-DEAE71E1DCD3}" type="slidenum">
              <a:rPr lang="nb-NO" smtClean="0"/>
              <a:t>12</a:t>
            </a:fld>
            <a:endParaRPr lang="nb-NO"/>
          </a:p>
        </p:txBody>
      </p:sp>
    </p:spTree>
    <p:extLst>
      <p:ext uri="{BB962C8B-B14F-4D97-AF65-F5344CB8AC3E}">
        <p14:creationId xmlns:p14="http://schemas.microsoft.com/office/powerpoint/2010/main" val="276351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etablert gode samhandlingsrutiner.</a:t>
            </a:r>
            <a:r>
              <a:rPr lang="nb-NO" baseline="0" dirty="0"/>
              <a:t> Mellom ulike faglige instanser. </a:t>
            </a:r>
            <a:r>
              <a:rPr lang="nb-NO" dirty="0"/>
              <a:t>FM har ingen øremerkede midler knyttet til</a:t>
            </a:r>
            <a:r>
              <a:rPr lang="nb-NO" baseline="0" dirty="0"/>
              <a:t> området.</a:t>
            </a:r>
          </a:p>
          <a:p>
            <a:r>
              <a:rPr lang="nb-NO" baseline="0" dirty="0"/>
              <a:t>Noen samhandlingsnettverk mellom kommune er etablert (Flyktningeforum Sunnmøre – 7 stjerna), Nordmøre FF, Nettbasert kunnskapsdeling (FB)</a:t>
            </a:r>
          </a:p>
          <a:p>
            <a:r>
              <a:rPr lang="nb-NO" baseline="0" dirty="0"/>
              <a:t>Ulike fagavdelinger hos FM er direkte /indirekte involvert i </a:t>
            </a:r>
            <a:r>
              <a:rPr lang="nb-NO" baseline="0" dirty="0" err="1"/>
              <a:t>flyktningearbeidet</a:t>
            </a:r>
            <a:r>
              <a:rPr lang="nb-NO" baseline="0" dirty="0"/>
              <a:t> med vellykket integrering som formål (landbruk, utdanning, vergemål)</a:t>
            </a:r>
            <a:endParaRPr lang="nb-NO" dirty="0"/>
          </a:p>
        </p:txBody>
      </p:sp>
      <p:sp>
        <p:nvSpPr>
          <p:cNvPr id="4" name="Plassholder for lysbildenummer 3"/>
          <p:cNvSpPr>
            <a:spLocks noGrp="1"/>
          </p:cNvSpPr>
          <p:nvPr>
            <p:ph type="sldNum" sz="quarter" idx="10"/>
          </p:nvPr>
        </p:nvSpPr>
        <p:spPr/>
        <p:txBody>
          <a:bodyPr/>
          <a:lstStyle/>
          <a:p>
            <a:fld id="{36A06C9D-5191-41FD-9F59-DEAE71E1DCD3}" type="slidenum">
              <a:rPr lang="nb-NO" smtClean="0"/>
              <a:t>13</a:t>
            </a:fld>
            <a:endParaRPr lang="nb-NO"/>
          </a:p>
        </p:txBody>
      </p:sp>
    </p:spTree>
    <p:extLst>
      <p:ext uri="{BB962C8B-B14F-4D97-AF65-F5344CB8AC3E}">
        <p14:creationId xmlns:p14="http://schemas.microsoft.com/office/powerpoint/2010/main" val="409540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t>Mye veiledningsmateriell </a:t>
            </a:r>
            <a:r>
              <a:rPr lang="nb-NO" sz="1100"/>
              <a:t>er utarbeidet</a:t>
            </a:r>
            <a:endParaRPr lang="nb-NO" sz="1100" baseline="0"/>
          </a:p>
          <a:p>
            <a:r>
              <a:rPr lang="nb-NO" sz="1100" b="1" i="1" dirty="0"/>
              <a:t>Veileder for helsetjenestetilbudet til asylsøkere, flyktninger og familiegjenforente </a:t>
            </a:r>
          </a:p>
          <a:p>
            <a:pPr marL="171450" indent="-171450">
              <a:buFont typeface="Arial" panose="020B0604020202020204" pitchFamily="34" charset="0"/>
              <a:buChar char="•"/>
            </a:pPr>
            <a:r>
              <a:rPr lang="nb-NO" sz="1100" b="1" dirty="0"/>
              <a:t>Rettigheter, ansvar, organisering og finansiering</a:t>
            </a:r>
          </a:p>
          <a:p>
            <a:pPr marL="171450" indent="-171450">
              <a:buFont typeface="Arial" panose="020B0604020202020204" pitchFamily="34" charset="0"/>
              <a:buChar char="•"/>
            </a:pPr>
            <a:r>
              <a:rPr lang="nb-NO" sz="1100" b="1" dirty="0"/>
              <a:t>Helsetjenester i mottak</a:t>
            </a:r>
          </a:p>
          <a:p>
            <a:pPr marL="171450" indent="-171450">
              <a:buFont typeface="Arial" panose="020B0604020202020204" pitchFamily="34" charset="0"/>
              <a:buChar char="•"/>
            </a:pPr>
            <a:r>
              <a:rPr lang="nb-NO" sz="1100" b="1" dirty="0"/>
              <a:t>Psykososial oppfølging </a:t>
            </a:r>
          </a:p>
          <a:p>
            <a:pPr marL="171450" indent="-171450">
              <a:buFont typeface="Arial" panose="020B0604020202020204" pitchFamily="34" charset="0"/>
              <a:buChar char="•"/>
            </a:pPr>
            <a:r>
              <a:rPr lang="nb-NO" sz="1100" b="1" dirty="0"/>
              <a:t>Helsetjenester for bosatte flyktninger og familiegjenforente</a:t>
            </a:r>
          </a:p>
          <a:p>
            <a:pPr marL="171450" indent="-171450">
              <a:buFont typeface="Arial" panose="020B0604020202020204" pitchFamily="34" charset="0"/>
              <a:buChar char="•"/>
            </a:pPr>
            <a:r>
              <a:rPr lang="nb-NO" sz="1100" b="1" dirty="0"/>
              <a:t>Journalføring, helseattester og videresending av helseopplysninger </a:t>
            </a:r>
          </a:p>
          <a:p>
            <a:pPr marL="171450" indent="-171450">
              <a:buFont typeface="Arial" panose="020B0604020202020204" pitchFamily="34" charset="0"/>
              <a:buChar char="•"/>
            </a:pPr>
            <a:r>
              <a:rPr lang="nb-NO" sz="1100" b="1" dirty="0"/>
              <a:t>Bruk av tolk</a:t>
            </a:r>
            <a:endParaRPr lang="nb-NO" sz="1100" i="1" dirty="0"/>
          </a:p>
        </p:txBody>
      </p:sp>
      <p:sp>
        <p:nvSpPr>
          <p:cNvPr id="4" name="Plassholder for lysbildenummer 3"/>
          <p:cNvSpPr>
            <a:spLocks noGrp="1"/>
          </p:cNvSpPr>
          <p:nvPr>
            <p:ph type="sldNum" sz="quarter" idx="10"/>
          </p:nvPr>
        </p:nvSpPr>
        <p:spPr/>
        <p:txBody>
          <a:bodyPr/>
          <a:lstStyle/>
          <a:p>
            <a:fld id="{36A06C9D-5191-41FD-9F59-DEAE71E1DCD3}" type="slidenum">
              <a:rPr lang="nb-NO" smtClean="0"/>
              <a:t>14</a:t>
            </a:fld>
            <a:endParaRPr lang="nb-NO"/>
          </a:p>
        </p:txBody>
      </p:sp>
    </p:spTree>
    <p:extLst>
      <p:ext uri="{BB962C8B-B14F-4D97-AF65-F5344CB8AC3E}">
        <p14:creationId xmlns:p14="http://schemas.microsoft.com/office/powerpoint/2010/main" val="288293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arsta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65292" y="6377941"/>
            <a:ext cx="2103120" cy="276999"/>
          </a:xfrm>
          <a:prstGeom prst="rect">
            <a:avLst/>
          </a:prstGeom>
        </p:spPr>
        <p:txBody>
          <a:bodyPr/>
          <a:lstStyle/>
          <a:p>
            <a:fld id="{8A06D7C3-DFA6-415F-9A2F-C4C76C3BA5B5}" type="datetimeFigureOut">
              <a:rPr lang="nn-NO" smtClean="0"/>
              <a:t>17.10.2016</a:t>
            </a:fld>
            <a:endParaRPr lang="nn-NO"/>
          </a:p>
        </p:txBody>
      </p:sp>
      <p:sp>
        <p:nvSpPr>
          <p:cNvPr id="5" name="Footer Placeholder 4"/>
          <p:cNvSpPr>
            <a:spLocks noGrp="1"/>
          </p:cNvSpPr>
          <p:nvPr>
            <p:ph type="ftr" sz="quarter" idx="11"/>
          </p:nvPr>
        </p:nvSpPr>
        <p:spPr>
          <a:xfrm>
            <a:off x="3108961" y="6377941"/>
            <a:ext cx="2926079" cy="276999"/>
          </a:xfrm>
          <a:prstGeom prst="rect">
            <a:avLst/>
          </a:prstGeom>
        </p:spPr>
        <p:txBody>
          <a:bodyPr/>
          <a:lstStyle/>
          <a:p>
            <a:endParaRPr lang="nn-NO"/>
          </a:p>
        </p:txBody>
      </p:sp>
      <p:sp>
        <p:nvSpPr>
          <p:cNvPr id="6" name="Slide Number Placeholder 5"/>
          <p:cNvSpPr>
            <a:spLocks noGrp="1"/>
          </p:cNvSpPr>
          <p:nvPr>
            <p:ph type="sldNum" sz="quarter" idx="12"/>
          </p:nvPr>
        </p:nvSpPr>
        <p:spPr>
          <a:xfrm>
            <a:off x="6583680" y="6377941"/>
            <a:ext cx="2103120" cy="276999"/>
          </a:xfrm>
          <a:prstGeom prst="rect">
            <a:avLst/>
          </a:prstGeom>
        </p:spPr>
        <p:txBody>
          <a:bodyPr/>
          <a:lstStyle/>
          <a:p>
            <a:fld id="{F5EC99F1-8459-4157-A4D1-33124C2FCA14}" type="slidenum">
              <a:rPr lang="nn-NO" smtClean="0"/>
              <a:t>‹#›</a:t>
            </a:fld>
            <a:endParaRPr lang="nn-NO"/>
          </a:p>
        </p:txBody>
      </p:sp>
      <p:sp>
        <p:nvSpPr>
          <p:cNvPr id="7" name="Holder 2"/>
          <p:cNvSpPr>
            <a:spLocks noGrp="1"/>
          </p:cNvSpPr>
          <p:nvPr>
            <p:ph type="title"/>
          </p:nvPr>
        </p:nvSpPr>
        <p:spPr>
          <a:xfrm>
            <a:off x="239321" y="4832128"/>
            <a:ext cx="7472100" cy="830997"/>
          </a:xfrm>
          <a:prstGeom prst="rect">
            <a:avLst/>
          </a:prstGeom>
        </p:spPr>
        <p:txBody>
          <a:bodyPr wrap="square" lIns="0" tIns="0" rIns="0" bIns="0">
            <a:spAutoFit/>
          </a:bodyPr>
          <a:lstStyle>
            <a:lvl1pPr>
              <a:defRPr sz="5400" b="1" i="0">
                <a:solidFill>
                  <a:srgbClr val="570023"/>
                </a:solidFill>
                <a:latin typeface="Calibri"/>
                <a:cs typeface="Calibri"/>
              </a:defRPr>
            </a:lvl1pPr>
          </a:lstStyle>
          <a:p>
            <a:r>
              <a:rPr lang="nb-NO"/>
              <a:t>Klikk for å redigere tittelstil</a:t>
            </a:r>
            <a:endParaRPr dirty="0"/>
          </a:p>
        </p:txBody>
      </p:sp>
    </p:spTree>
    <p:extLst>
      <p:ext uri="{BB962C8B-B14F-4D97-AF65-F5344CB8AC3E}">
        <p14:creationId xmlns:p14="http://schemas.microsoft.com/office/powerpoint/2010/main" val="369455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Ålesun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65292" y="6377941"/>
            <a:ext cx="2103120" cy="276999"/>
          </a:xfrm>
          <a:prstGeom prst="rect">
            <a:avLst/>
          </a:prstGeom>
        </p:spPr>
        <p:txBody>
          <a:bodyPr/>
          <a:lstStyle/>
          <a:p>
            <a:fld id="{8A06D7C3-DFA6-415F-9A2F-C4C76C3BA5B5}" type="datetimeFigureOut">
              <a:rPr lang="nn-NO" smtClean="0"/>
              <a:t>17.10.2016</a:t>
            </a:fld>
            <a:endParaRPr lang="nn-NO"/>
          </a:p>
        </p:txBody>
      </p:sp>
      <p:sp>
        <p:nvSpPr>
          <p:cNvPr id="5" name="Footer Placeholder 4"/>
          <p:cNvSpPr>
            <a:spLocks noGrp="1"/>
          </p:cNvSpPr>
          <p:nvPr>
            <p:ph type="ftr" sz="quarter" idx="11"/>
          </p:nvPr>
        </p:nvSpPr>
        <p:spPr>
          <a:xfrm>
            <a:off x="3108961" y="6377941"/>
            <a:ext cx="2926079" cy="276999"/>
          </a:xfrm>
          <a:prstGeom prst="rect">
            <a:avLst/>
          </a:prstGeom>
        </p:spPr>
        <p:txBody>
          <a:bodyPr/>
          <a:lstStyle/>
          <a:p>
            <a:endParaRPr lang="nn-NO"/>
          </a:p>
        </p:txBody>
      </p:sp>
      <p:sp>
        <p:nvSpPr>
          <p:cNvPr id="6" name="Slide Number Placeholder 5"/>
          <p:cNvSpPr>
            <a:spLocks noGrp="1"/>
          </p:cNvSpPr>
          <p:nvPr>
            <p:ph type="sldNum" sz="quarter" idx="12"/>
          </p:nvPr>
        </p:nvSpPr>
        <p:spPr>
          <a:xfrm>
            <a:off x="6583680" y="6377941"/>
            <a:ext cx="2103120" cy="276999"/>
          </a:xfrm>
          <a:prstGeom prst="rect">
            <a:avLst/>
          </a:prstGeom>
        </p:spPr>
        <p:txBody>
          <a:bodyPr/>
          <a:lstStyle/>
          <a:p>
            <a:fld id="{F5EC99F1-8459-4157-A4D1-33124C2FCA14}" type="slidenum">
              <a:rPr lang="nn-NO" smtClean="0"/>
              <a:t>‹#›</a:t>
            </a:fld>
            <a:endParaRPr lang="nn-NO"/>
          </a:p>
        </p:txBody>
      </p:sp>
      <p:sp>
        <p:nvSpPr>
          <p:cNvPr id="8" name="Holder 2"/>
          <p:cNvSpPr>
            <a:spLocks noGrp="1"/>
          </p:cNvSpPr>
          <p:nvPr>
            <p:ph type="title"/>
          </p:nvPr>
        </p:nvSpPr>
        <p:spPr>
          <a:xfrm>
            <a:off x="239321" y="4832128"/>
            <a:ext cx="7472100" cy="830997"/>
          </a:xfrm>
          <a:prstGeom prst="rect">
            <a:avLst/>
          </a:prstGeom>
        </p:spPr>
        <p:txBody>
          <a:bodyPr wrap="square" lIns="0" tIns="0" rIns="0" bIns="0">
            <a:spAutoFit/>
          </a:bodyPr>
          <a:lstStyle>
            <a:lvl1pPr>
              <a:defRPr sz="5400" b="1" i="0">
                <a:solidFill>
                  <a:srgbClr val="570023"/>
                </a:solidFill>
                <a:latin typeface="Calibri"/>
                <a:cs typeface="Calibri"/>
              </a:defRPr>
            </a:lvl1pPr>
          </a:lstStyle>
          <a:p>
            <a:endParaRPr dirty="0"/>
          </a:p>
        </p:txBody>
      </p:sp>
    </p:spTree>
    <p:extLst>
      <p:ext uri="{BB962C8B-B14F-4D97-AF65-F5344CB8AC3E}">
        <p14:creationId xmlns:p14="http://schemas.microsoft.com/office/powerpoint/2010/main" val="395029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108172"/>
            <a:ext cx="7772400" cy="830997"/>
          </a:xfrm>
          <a:prstGeom prst="rect">
            <a:avLst/>
          </a:prstGeom>
        </p:spPr>
        <p:txBody>
          <a:bodyPr wrap="square" lIns="0" tIns="0" rIns="0" bIns="0">
            <a:spAutoFit/>
          </a:bodyPr>
          <a:lstStyle>
            <a:lvl1pPr>
              <a:defRPr sz="54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699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5949" y="1152928"/>
            <a:ext cx="7472100" cy="697883"/>
          </a:xfrm>
        </p:spPr>
        <p:txBody>
          <a:bodyPr lIns="0" tIns="0" rIns="0" bIns="0"/>
          <a:lstStyle>
            <a:lvl1pPr>
              <a:defRPr sz="4535" b="1" i="0">
                <a:solidFill>
                  <a:srgbClr val="570023"/>
                </a:solidFill>
                <a:latin typeface="Calibri"/>
                <a:cs typeface="Calibri"/>
              </a:defRPr>
            </a:lvl1pPr>
          </a:lstStyle>
          <a:p>
            <a:endParaRPr dirty="0"/>
          </a:p>
        </p:txBody>
      </p:sp>
      <p:sp>
        <p:nvSpPr>
          <p:cNvPr id="3" name="Holder 3"/>
          <p:cNvSpPr>
            <a:spLocks noGrp="1"/>
          </p:cNvSpPr>
          <p:nvPr>
            <p:ph type="body" idx="1"/>
          </p:nvPr>
        </p:nvSpPr>
        <p:spPr>
          <a:xfrm>
            <a:off x="835950" y="2257678"/>
            <a:ext cx="7472100" cy="461246"/>
          </a:xfrm>
          <a:prstGeom prst="rect">
            <a:avLst/>
          </a:prstGeom>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5175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887400" y="935225"/>
            <a:ext cx="7772400" cy="677108"/>
          </a:xfrm>
        </p:spPr>
        <p:txBody>
          <a:bodyPr/>
          <a:lstStyle>
            <a:lvl1pPr>
              <a:defRPr sz="4400"/>
            </a:lvl1pPr>
          </a:lstStyle>
          <a:p>
            <a:r>
              <a:rPr lang="nb-NO" dirty="0"/>
              <a:t>Klikk for å redigere tittelstil</a:t>
            </a:r>
          </a:p>
        </p:txBody>
      </p:sp>
      <p:sp>
        <p:nvSpPr>
          <p:cNvPr id="3" name="Undertit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4" name="Plassholder for dato 3"/>
          <p:cNvSpPr>
            <a:spLocks noGrp="1"/>
          </p:cNvSpPr>
          <p:nvPr>
            <p:ph type="dt" sz="half" idx="10"/>
          </p:nvPr>
        </p:nvSpPr>
        <p:spPr/>
        <p:txBody>
          <a:bodyPr/>
          <a:lstStyle/>
          <a:p>
            <a:fld id="{457B1AE0-9FAE-4004-A4C7-4AAA01E60FEF}" type="datetimeFigureOut">
              <a:rPr lang="nb-NO" smtClean="0"/>
              <a:t>17. okt 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6DE3ADF-6D64-49C5-86C7-ABEEAD913B19}" type="slidenum">
              <a:rPr lang="nb-NO" smtClean="0"/>
              <a:t>‹#›</a:t>
            </a:fld>
            <a:endParaRPr lang="nb-NO"/>
          </a:p>
        </p:txBody>
      </p:sp>
    </p:spTree>
    <p:extLst>
      <p:ext uri="{BB962C8B-B14F-4D97-AF65-F5344CB8AC3E}">
        <p14:creationId xmlns:p14="http://schemas.microsoft.com/office/powerpoint/2010/main" val="9681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792749" y="627328"/>
            <a:ext cx="7472100" cy="677108"/>
          </a:xfrm>
        </p:spPr>
        <p:txBody>
          <a:bodyPr/>
          <a:lstStyle>
            <a:lvl1pPr>
              <a:defRPr sz="4400"/>
            </a:lvl1pPr>
          </a:lstStyle>
          <a:p>
            <a:r>
              <a:rPr lang="nb-NO" dirty="0"/>
              <a:t>Klikk for å redigere tittelstil</a:t>
            </a:r>
          </a:p>
        </p:txBody>
      </p:sp>
      <p:sp>
        <p:nvSpPr>
          <p:cNvPr id="3" name="Plassholder for innhold 2"/>
          <p:cNvSpPr>
            <a:spLocks noGrp="1"/>
          </p:cNvSpPr>
          <p:nvPr>
            <p:ph idx="1"/>
          </p:nvPr>
        </p:nvSpPr>
        <p:spPr>
          <a:xfrm>
            <a:off x="457200" y="1600200"/>
            <a:ext cx="8229600" cy="452596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57B1AE0-9FAE-4004-A4C7-4AAA01E60FEF}" type="datetimeFigureOut">
              <a:rPr lang="nb-NO" smtClean="0"/>
              <a:t>17. okt 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6DE3ADF-6D64-49C5-86C7-ABEEAD913B19}" type="slidenum">
              <a:rPr lang="nb-NO" smtClean="0"/>
              <a:t>‹#›</a:t>
            </a:fld>
            <a:endParaRPr lang="nb-NO"/>
          </a:p>
        </p:txBody>
      </p:sp>
    </p:spTree>
    <p:extLst>
      <p:ext uri="{BB962C8B-B14F-4D97-AF65-F5344CB8AC3E}">
        <p14:creationId xmlns:p14="http://schemas.microsoft.com/office/powerpoint/2010/main" val="37562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57B1AE0-9FAE-4004-A4C7-4AAA01E60FEF}" type="datetimeFigureOut">
              <a:rPr lang="nb-NO" smtClean="0"/>
              <a:t>17. okt 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6DE3ADF-6D64-49C5-86C7-ABEEAD913B19}" type="slidenum">
              <a:rPr lang="nb-NO" smtClean="0"/>
              <a:t>‹#›</a:t>
            </a:fld>
            <a:endParaRPr lang="nb-NO"/>
          </a:p>
        </p:txBody>
      </p:sp>
    </p:spTree>
    <p:extLst>
      <p:ext uri="{BB962C8B-B14F-4D97-AF65-F5344CB8AC3E}">
        <p14:creationId xmlns:p14="http://schemas.microsoft.com/office/powerpoint/2010/main" val="169279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33552" y="756928"/>
            <a:ext cx="7472100" cy="677108"/>
          </a:xfrm>
        </p:spPr>
        <p:txBody>
          <a:bodyPr/>
          <a:lstStyle>
            <a:lvl1pPr>
              <a:defRPr sz="4400"/>
            </a:lvl1pPr>
          </a:lstStyle>
          <a:p>
            <a:r>
              <a:rPr lang="nb-NO" dirty="0"/>
              <a:t>Klikk for å redigere tittelstil</a:t>
            </a:r>
          </a:p>
        </p:txBody>
      </p:sp>
      <p:sp>
        <p:nvSpPr>
          <p:cNvPr id="3" name="Plassholder for inn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57B1AE0-9FAE-4004-A4C7-4AAA01E60FEF}" type="datetimeFigureOut">
              <a:rPr lang="nb-NO" smtClean="0"/>
              <a:t>17. okt 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6DE3ADF-6D64-49C5-86C7-ABEEAD913B19}" type="slidenum">
              <a:rPr lang="nb-NO" smtClean="0"/>
              <a:t>‹#›</a:t>
            </a:fld>
            <a:endParaRPr lang="nb-NO"/>
          </a:p>
        </p:txBody>
      </p:sp>
    </p:spTree>
    <p:extLst>
      <p:ext uri="{BB962C8B-B14F-4D97-AF65-F5344CB8AC3E}">
        <p14:creationId xmlns:p14="http://schemas.microsoft.com/office/powerpoint/2010/main" val="255490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3060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6.png"/><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grpSp>
        <p:nvGrpSpPr>
          <p:cNvPr id="14" name="Gruppe 13"/>
          <p:cNvGrpSpPr/>
          <p:nvPr/>
        </p:nvGrpSpPr>
        <p:grpSpPr>
          <a:xfrm>
            <a:off x="-29685" y="-354587"/>
            <a:ext cx="9207552" cy="7468318"/>
            <a:chOff x="-11635" y="-850318"/>
            <a:chExt cx="9207552" cy="7468318"/>
          </a:xfrm>
        </p:grpSpPr>
        <p:grpSp>
          <p:nvGrpSpPr>
            <p:cNvPr id="11" name="Gruppe 10"/>
            <p:cNvGrpSpPr/>
            <p:nvPr userDrawn="1"/>
          </p:nvGrpSpPr>
          <p:grpSpPr>
            <a:xfrm>
              <a:off x="-11635" y="-850318"/>
              <a:ext cx="9207552" cy="6620479"/>
              <a:chOff x="-31622" y="-455143"/>
              <a:chExt cx="9207552" cy="6620479"/>
            </a:xfrm>
          </p:grpSpPr>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 y="84060"/>
                <a:ext cx="9157687" cy="6081276"/>
              </a:xfrm>
              <a:prstGeom prst="rect">
                <a:avLst/>
              </a:prstGeom>
              <a:blipFill>
                <a:blip r:embed="rId4"/>
                <a:stretch>
                  <a:fillRect/>
                </a:stretch>
              </a:blipFill>
            </p:spPr>
          </p:pic>
          <p:sp>
            <p:nvSpPr>
              <p:cNvPr id="8" name="Frihåndsform 7"/>
              <p:cNvSpPr/>
              <p:nvPr/>
            </p:nvSpPr>
            <p:spPr>
              <a:xfrm>
                <a:off x="-31622" y="-455143"/>
                <a:ext cx="9207552" cy="2752257"/>
              </a:xfrm>
              <a:custGeom>
                <a:avLst/>
                <a:gdLst>
                  <a:gd name="connsiteX0" fmla="*/ 9136117 w 9136117"/>
                  <a:gd name="connsiteY0" fmla="*/ 1308538 h 1308538"/>
                  <a:gd name="connsiteX1" fmla="*/ 9136117 w 9136117"/>
                  <a:gd name="connsiteY1" fmla="*/ 23648 h 1308538"/>
                  <a:gd name="connsiteX2" fmla="*/ 0 w 9136117"/>
                  <a:gd name="connsiteY2" fmla="*/ 0 h 1308538"/>
                  <a:gd name="connsiteX3" fmla="*/ 9136117 w 9136117"/>
                  <a:gd name="connsiteY3" fmla="*/ 1308538 h 1308538"/>
                  <a:gd name="connsiteX0" fmla="*/ 9136117 w 9136117"/>
                  <a:gd name="connsiteY0" fmla="*/ 1309505 h 1309505"/>
                  <a:gd name="connsiteX1" fmla="*/ 9136117 w 9136117"/>
                  <a:gd name="connsiteY1" fmla="*/ 24615 h 1309505"/>
                  <a:gd name="connsiteX2" fmla="*/ 1211283 w 9136117"/>
                  <a:gd name="connsiteY2" fmla="*/ 0 h 1309505"/>
                  <a:gd name="connsiteX3" fmla="*/ 0 w 9136117"/>
                  <a:gd name="connsiteY3" fmla="*/ 967 h 1309505"/>
                  <a:gd name="connsiteX4" fmla="*/ 9136117 w 9136117"/>
                  <a:gd name="connsiteY4" fmla="*/ 1309505 h 1309505"/>
                  <a:gd name="connsiteX0" fmla="*/ 9142055 w 9142055"/>
                  <a:gd name="connsiteY0" fmla="*/ 1447783 h 1447783"/>
                  <a:gd name="connsiteX1" fmla="*/ 9142055 w 9142055"/>
                  <a:gd name="connsiteY1" fmla="*/ 162893 h 1447783"/>
                  <a:gd name="connsiteX2" fmla="*/ 0 w 9142055"/>
                  <a:gd name="connsiteY2" fmla="*/ 0 h 1447783"/>
                  <a:gd name="connsiteX3" fmla="*/ 5938 w 9142055"/>
                  <a:gd name="connsiteY3" fmla="*/ 139245 h 1447783"/>
                  <a:gd name="connsiteX4" fmla="*/ 9142055 w 9142055"/>
                  <a:gd name="connsiteY4" fmla="*/ 1447783 h 1447783"/>
                  <a:gd name="connsiteX0" fmla="*/ 9136117 w 9136117"/>
                  <a:gd name="connsiteY0" fmla="*/ 1409065 h 1409065"/>
                  <a:gd name="connsiteX1" fmla="*/ 9136117 w 9136117"/>
                  <a:gd name="connsiteY1" fmla="*/ 124175 h 1409065"/>
                  <a:gd name="connsiteX2" fmla="*/ 17812 w 9136117"/>
                  <a:gd name="connsiteY2" fmla="*/ 0 h 1409065"/>
                  <a:gd name="connsiteX3" fmla="*/ 0 w 9136117"/>
                  <a:gd name="connsiteY3" fmla="*/ 100527 h 1409065"/>
                  <a:gd name="connsiteX4" fmla="*/ 9136117 w 9136117"/>
                  <a:gd name="connsiteY4" fmla="*/ 1409065 h 1409065"/>
                  <a:gd name="connsiteX0" fmla="*/ 9136117 w 9136117"/>
                  <a:gd name="connsiteY0" fmla="*/ 1409065 h 1409065"/>
                  <a:gd name="connsiteX1" fmla="*/ 9136117 w 9136117"/>
                  <a:gd name="connsiteY1" fmla="*/ 124175 h 1409065"/>
                  <a:gd name="connsiteX2" fmla="*/ 8716488 w 9136117"/>
                  <a:gd name="connsiteY2" fmla="*/ 116154 h 1409065"/>
                  <a:gd name="connsiteX3" fmla="*/ 17812 w 9136117"/>
                  <a:gd name="connsiteY3" fmla="*/ 0 h 1409065"/>
                  <a:gd name="connsiteX4" fmla="*/ 0 w 9136117"/>
                  <a:gd name="connsiteY4" fmla="*/ 100527 h 1409065"/>
                  <a:gd name="connsiteX5" fmla="*/ 9136117 w 9136117"/>
                  <a:gd name="connsiteY5" fmla="*/ 1409065 h 1409065"/>
                  <a:gd name="connsiteX0" fmla="*/ 9136117 w 9167751"/>
                  <a:gd name="connsiteY0" fmla="*/ 1409065 h 1409065"/>
                  <a:gd name="connsiteX1" fmla="*/ 9136117 w 9167751"/>
                  <a:gd name="connsiteY1" fmla="*/ 124175 h 1409065"/>
                  <a:gd name="connsiteX2" fmla="*/ 9167751 w 9167751"/>
                  <a:gd name="connsiteY2" fmla="*/ 0 h 1409065"/>
                  <a:gd name="connsiteX3" fmla="*/ 17812 w 9167751"/>
                  <a:gd name="connsiteY3" fmla="*/ 0 h 1409065"/>
                  <a:gd name="connsiteX4" fmla="*/ 0 w 9167751"/>
                  <a:gd name="connsiteY4" fmla="*/ 100527 h 1409065"/>
                  <a:gd name="connsiteX5" fmla="*/ 9136117 w 9167751"/>
                  <a:gd name="connsiteY5" fmla="*/ 1409065 h 1409065"/>
                  <a:gd name="connsiteX0" fmla="*/ 9153931 w 9185565"/>
                  <a:gd name="connsiteY0" fmla="*/ 1414596 h 1414596"/>
                  <a:gd name="connsiteX1" fmla="*/ 9153931 w 9185565"/>
                  <a:gd name="connsiteY1" fmla="*/ 129706 h 1414596"/>
                  <a:gd name="connsiteX2" fmla="*/ 9185565 w 9185565"/>
                  <a:gd name="connsiteY2" fmla="*/ 5531 h 1414596"/>
                  <a:gd name="connsiteX3" fmla="*/ 0 w 9185565"/>
                  <a:gd name="connsiteY3" fmla="*/ 0 h 1414596"/>
                  <a:gd name="connsiteX4" fmla="*/ 17814 w 9185565"/>
                  <a:gd name="connsiteY4" fmla="*/ 106058 h 1414596"/>
                  <a:gd name="connsiteX5" fmla="*/ 9153931 w 9185565"/>
                  <a:gd name="connsiteY5" fmla="*/ 1414596 h 1414596"/>
                  <a:gd name="connsiteX0" fmla="*/ 9142055 w 9173689"/>
                  <a:gd name="connsiteY0" fmla="*/ 1425658 h 1425658"/>
                  <a:gd name="connsiteX1" fmla="*/ 9142055 w 9173689"/>
                  <a:gd name="connsiteY1" fmla="*/ 140768 h 1425658"/>
                  <a:gd name="connsiteX2" fmla="*/ 9173689 w 9173689"/>
                  <a:gd name="connsiteY2" fmla="*/ 16593 h 1425658"/>
                  <a:gd name="connsiteX3" fmla="*/ 0 w 9173689"/>
                  <a:gd name="connsiteY3" fmla="*/ 0 h 1425658"/>
                  <a:gd name="connsiteX4" fmla="*/ 5938 w 9173689"/>
                  <a:gd name="connsiteY4" fmla="*/ 117120 h 1425658"/>
                  <a:gd name="connsiteX5" fmla="*/ 9142055 w 9173689"/>
                  <a:gd name="connsiteY5" fmla="*/ 1425658 h 1425658"/>
                  <a:gd name="connsiteX0" fmla="*/ 9142055 w 9142055"/>
                  <a:gd name="connsiteY0" fmla="*/ 1425658 h 1425658"/>
                  <a:gd name="connsiteX1" fmla="*/ 9142055 w 9142055"/>
                  <a:gd name="connsiteY1" fmla="*/ 140768 h 1425658"/>
                  <a:gd name="connsiteX2" fmla="*/ 9138063 w 9142055"/>
                  <a:gd name="connsiteY2" fmla="*/ 5531 h 1425658"/>
                  <a:gd name="connsiteX3" fmla="*/ 0 w 9142055"/>
                  <a:gd name="connsiteY3" fmla="*/ 0 h 1425658"/>
                  <a:gd name="connsiteX4" fmla="*/ 5938 w 9142055"/>
                  <a:gd name="connsiteY4" fmla="*/ 117120 h 1425658"/>
                  <a:gd name="connsiteX5" fmla="*/ 9142055 w 9142055"/>
                  <a:gd name="connsiteY5" fmla="*/ 1425658 h 1425658"/>
                  <a:gd name="connsiteX0" fmla="*/ 9142055 w 9161814"/>
                  <a:gd name="connsiteY0" fmla="*/ 1425658 h 1425658"/>
                  <a:gd name="connsiteX1" fmla="*/ 9142055 w 9161814"/>
                  <a:gd name="connsiteY1" fmla="*/ 140768 h 1425658"/>
                  <a:gd name="connsiteX2" fmla="*/ 9161814 w 9161814"/>
                  <a:gd name="connsiteY2" fmla="*/ 5531 h 1425658"/>
                  <a:gd name="connsiteX3" fmla="*/ 0 w 9161814"/>
                  <a:gd name="connsiteY3" fmla="*/ 0 h 1425658"/>
                  <a:gd name="connsiteX4" fmla="*/ 5938 w 9161814"/>
                  <a:gd name="connsiteY4" fmla="*/ 117120 h 1425658"/>
                  <a:gd name="connsiteX5" fmla="*/ 9142055 w 9161814"/>
                  <a:gd name="connsiteY5" fmla="*/ 1425658 h 1425658"/>
                  <a:gd name="connsiteX0" fmla="*/ 9142055 w 9142055"/>
                  <a:gd name="connsiteY0" fmla="*/ 1425658 h 1425658"/>
                  <a:gd name="connsiteX1" fmla="*/ 9142055 w 9142055"/>
                  <a:gd name="connsiteY1" fmla="*/ 140768 h 1425658"/>
                  <a:gd name="connsiteX2" fmla="*/ 9138063 w 9142055"/>
                  <a:gd name="connsiteY2" fmla="*/ 11063 h 1425658"/>
                  <a:gd name="connsiteX3" fmla="*/ 0 w 9142055"/>
                  <a:gd name="connsiteY3" fmla="*/ 0 h 1425658"/>
                  <a:gd name="connsiteX4" fmla="*/ 5938 w 9142055"/>
                  <a:gd name="connsiteY4" fmla="*/ 117120 h 1425658"/>
                  <a:gd name="connsiteX5" fmla="*/ 9142055 w 9142055"/>
                  <a:gd name="connsiteY5" fmla="*/ 1425658 h 1425658"/>
                  <a:gd name="connsiteX0" fmla="*/ 9136117 w 9136117"/>
                  <a:gd name="connsiteY0" fmla="*/ 1425658 h 1425658"/>
                  <a:gd name="connsiteX1" fmla="*/ 9136117 w 9136117"/>
                  <a:gd name="connsiteY1" fmla="*/ 140768 h 1425658"/>
                  <a:gd name="connsiteX2" fmla="*/ 9132125 w 9136117"/>
                  <a:gd name="connsiteY2" fmla="*/ 11063 h 1425658"/>
                  <a:gd name="connsiteX3" fmla="*/ 35296 w 9136117"/>
                  <a:gd name="connsiteY3" fmla="*/ 0 h 1425658"/>
                  <a:gd name="connsiteX4" fmla="*/ 0 w 9136117"/>
                  <a:gd name="connsiteY4" fmla="*/ 117120 h 1425658"/>
                  <a:gd name="connsiteX5" fmla="*/ 9136117 w 9136117"/>
                  <a:gd name="connsiteY5" fmla="*/ 1425658 h 1425658"/>
                  <a:gd name="connsiteX0" fmla="*/ 9100821 w 9100821"/>
                  <a:gd name="connsiteY0" fmla="*/ 1425658 h 1425658"/>
                  <a:gd name="connsiteX1" fmla="*/ 9100821 w 9100821"/>
                  <a:gd name="connsiteY1" fmla="*/ 140768 h 1425658"/>
                  <a:gd name="connsiteX2" fmla="*/ 9096829 w 9100821"/>
                  <a:gd name="connsiteY2" fmla="*/ 11063 h 1425658"/>
                  <a:gd name="connsiteX3" fmla="*/ 0 w 9100821"/>
                  <a:gd name="connsiteY3" fmla="*/ 0 h 1425658"/>
                  <a:gd name="connsiteX4" fmla="*/ 47 w 9100821"/>
                  <a:gd name="connsiteY4" fmla="*/ 117120 h 1425658"/>
                  <a:gd name="connsiteX5" fmla="*/ 9100821 w 9100821"/>
                  <a:gd name="connsiteY5" fmla="*/ 1425658 h 1425658"/>
                  <a:gd name="connsiteX0" fmla="*/ 9134419 w 9134419"/>
                  <a:gd name="connsiteY0" fmla="*/ 2468558 h 2468558"/>
                  <a:gd name="connsiteX1" fmla="*/ 9134419 w 9134419"/>
                  <a:gd name="connsiteY1" fmla="*/ 1183668 h 2468558"/>
                  <a:gd name="connsiteX2" fmla="*/ 9130427 w 9134419"/>
                  <a:gd name="connsiteY2" fmla="*/ 1053963 h 2468558"/>
                  <a:gd name="connsiteX3" fmla="*/ 0 w 9134419"/>
                  <a:gd name="connsiteY3" fmla="*/ 0 h 2468558"/>
                  <a:gd name="connsiteX4" fmla="*/ 33645 w 9134419"/>
                  <a:gd name="connsiteY4" fmla="*/ 1160020 h 2468558"/>
                  <a:gd name="connsiteX5" fmla="*/ 9134419 w 9134419"/>
                  <a:gd name="connsiteY5" fmla="*/ 2468558 h 2468558"/>
                  <a:gd name="connsiteX0" fmla="*/ 9123220 w 9123220"/>
                  <a:gd name="connsiteY0" fmla="*/ 2468558 h 2468558"/>
                  <a:gd name="connsiteX1" fmla="*/ 9123220 w 9123220"/>
                  <a:gd name="connsiteY1" fmla="*/ 1183668 h 2468558"/>
                  <a:gd name="connsiteX2" fmla="*/ 9119228 w 9123220"/>
                  <a:gd name="connsiteY2" fmla="*/ 1053963 h 2468558"/>
                  <a:gd name="connsiteX3" fmla="*/ 0 w 9123220"/>
                  <a:gd name="connsiteY3" fmla="*/ 0 h 2468558"/>
                  <a:gd name="connsiteX4" fmla="*/ 22446 w 9123220"/>
                  <a:gd name="connsiteY4" fmla="*/ 1160020 h 2468558"/>
                  <a:gd name="connsiteX5" fmla="*/ 9123220 w 9123220"/>
                  <a:gd name="connsiteY5" fmla="*/ 2468558 h 2468558"/>
                  <a:gd name="connsiteX0" fmla="*/ 9123220 w 9123220"/>
                  <a:gd name="connsiteY0" fmla="*/ 2468558 h 2468558"/>
                  <a:gd name="connsiteX1" fmla="*/ 9123220 w 9123220"/>
                  <a:gd name="connsiteY1" fmla="*/ 1183668 h 2468558"/>
                  <a:gd name="connsiteX2" fmla="*/ 0 w 9123220"/>
                  <a:gd name="connsiteY2" fmla="*/ 0 h 2468558"/>
                  <a:gd name="connsiteX3" fmla="*/ 22446 w 9123220"/>
                  <a:gd name="connsiteY3" fmla="*/ 1160020 h 2468558"/>
                  <a:gd name="connsiteX4" fmla="*/ 9123220 w 9123220"/>
                  <a:gd name="connsiteY4" fmla="*/ 2468558 h 2468558"/>
                  <a:gd name="connsiteX0" fmla="*/ 9123220 w 9123220"/>
                  <a:gd name="connsiteY0" fmla="*/ 2468558 h 2468558"/>
                  <a:gd name="connsiteX1" fmla="*/ 9100821 w 9123220"/>
                  <a:gd name="connsiteY1" fmla="*/ 9140 h 2468558"/>
                  <a:gd name="connsiteX2" fmla="*/ 0 w 9123220"/>
                  <a:gd name="connsiteY2" fmla="*/ 0 h 2468558"/>
                  <a:gd name="connsiteX3" fmla="*/ 22446 w 9123220"/>
                  <a:gd name="connsiteY3" fmla="*/ 1160020 h 2468558"/>
                  <a:gd name="connsiteX4" fmla="*/ 9123220 w 9123220"/>
                  <a:gd name="connsiteY4" fmla="*/ 2468558 h 2468558"/>
                  <a:gd name="connsiteX0" fmla="*/ 9123220 w 9156816"/>
                  <a:gd name="connsiteY0" fmla="*/ 2468558 h 2468558"/>
                  <a:gd name="connsiteX1" fmla="*/ 9156816 w 9156816"/>
                  <a:gd name="connsiteY1" fmla="*/ 19265 h 2468558"/>
                  <a:gd name="connsiteX2" fmla="*/ 0 w 9156816"/>
                  <a:gd name="connsiteY2" fmla="*/ 0 h 2468558"/>
                  <a:gd name="connsiteX3" fmla="*/ 22446 w 9156816"/>
                  <a:gd name="connsiteY3" fmla="*/ 1160020 h 2468558"/>
                  <a:gd name="connsiteX4" fmla="*/ 9123220 w 9156816"/>
                  <a:gd name="connsiteY4" fmla="*/ 2468558 h 2468558"/>
                  <a:gd name="connsiteX0" fmla="*/ 9123220 w 9145617"/>
                  <a:gd name="connsiteY0" fmla="*/ 2468558 h 2468558"/>
                  <a:gd name="connsiteX1" fmla="*/ 9145617 w 9145617"/>
                  <a:gd name="connsiteY1" fmla="*/ 19265 h 2468558"/>
                  <a:gd name="connsiteX2" fmla="*/ 0 w 9145617"/>
                  <a:gd name="connsiteY2" fmla="*/ 0 h 2468558"/>
                  <a:gd name="connsiteX3" fmla="*/ 22446 w 9145617"/>
                  <a:gd name="connsiteY3" fmla="*/ 1160020 h 2468558"/>
                  <a:gd name="connsiteX4" fmla="*/ 9123220 w 9145617"/>
                  <a:gd name="connsiteY4" fmla="*/ 2468558 h 2468558"/>
                  <a:gd name="connsiteX0" fmla="*/ 9123220 w 9123220"/>
                  <a:gd name="connsiteY0" fmla="*/ 2468558 h 2468558"/>
                  <a:gd name="connsiteX1" fmla="*/ 9100821 w 9123220"/>
                  <a:gd name="connsiteY1" fmla="*/ 19265 h 2468558"/>
                  <a:gd name="connsiteX2" fmla="*/ 0 w 9123220"/>
                  <a:gd name="connsiteY2" fmla="*/ 0 h 2468558"/>
                  <a:gd name="connsiteX3" fmla="*/ 22446 w 9123220"/>
                  <a:gd name="connsiteY3" fmla="*/ 1160020 h 2468558"/>
                  <a:gd name="connsiteX4" fmla="*/ 9123220 w 9123220"/>
                  <a:gd name="connsiteY4" fmla="*/ 2468558 h 2468558"/>
                  <a:gd name="connsiteX0" fmla="*/ 9123220 w 9134417"/>
                  <a:gd name="connsiteY0" fmla="*/ 2468558 h 2468558"/>
                  <a:gd name="connsiteX1" fmla="*/ 9134417 w 9134417"/>
                  <a:gd name="connsiteY1" fmla="*/ 19265 h 2468558"/>
                  <a:gd name="connsiteX2" fmla="*/ 0 w 9134417"/>
                  <a:gd name="connsiteY2" fmla="*/ 0 h 2468558"/>
                  <a:gd name="connsiteX3" fmla="*/ 22446 w 9134417"/>
                  <a:gd name="connsiteY3" fmla="*/ 1160020 h 2468558"/>
                  <a:gd name="connsiteX4" fmla="*/ 9123220 w 9134417"/>
                  <a:gd name="connsiteY4" fmla="*/ 2468558 h 2468558"/>
                  <a:gd name="connsiteX0" fmla="*/ 9123220 w 9123543"/>
                  <a:gd name="connsiteY0" fmla="*/ 2468558 h 2468558"/>
                  <a:gd name="connsiteX1" fmla="*/ 9100820 w 9123543"/>
                  <a:gd name="connsiteY1" fmla="*/ 19265 h 2468558"/>
                  <a:gd name="connsiteX2" fmla="*/ 0 w 9123543"/>
                  <a:gd name="connsiteY2" fmla="*/ 0 h 2468558"/>
                  <a:gd name="connsiteX3" fmla="*/ 22446 w 9123543"/>
                  <a:gd name="connsiteY3" fmla="*/ 1160020 h 2468558"/>
                  <a:gd name="connsiteX4" fmla="*/ 9123220 w 9123543"/>
                  <a:gd name="connsiteY4" fmla="*/ 2468558 h 2468558"/>
                  <a:gd name="connsiteX0" fmla="*/ 9123220 w 9134417"/>
                  <a:gd name="connsiteY0" fmla="*/ 2468558 h 2468558"/>
                  <a:gd name="connsiteX1" fmla="*/ 9134417 w 9134417"/>
                  <a:gd name="connsiteY1" fmla="*/ 19265 h 2468558"/>
                  <a:gd name="connsiteX2" fmla="*/ 0 w 9134417"/>
                  <a:gd name="connsiteY2" fmla="*/ 0 h 2468558"/>
                  <a:gd name="connsiteX3" fmla="*/ 22446 w 9134417"/>
                  <a:gd name="connsiteY3" fmla="*/ 1160020 h 2468558"/>
                  <a:gd name="connsiteX4" fmla="*/ 9123220 w 9134417"/>
                  <a:gd name="connsiteY4" fmla="*/ 2468558 h 246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417" h="2468558">
                    <a:moveTo>
                      <a:pt x="9123220" y="2468558"/>
                    </a:moveTo>
                    <a:cubicBezTo>
                      <a:pt x="9126952" y="1652127"/>
                      <a:pt x="9130685" y="835696"/>
                      <a:pt x="9134417" y="19265"/>
                    </a:cubicBezTo>
                    <a:lnTo>
                      <a:pt x="0" y="0"/>
                    </a:lnTo>
                    <a:cubicBezTo>
                      <a:pt x="16" y="39040"/>
                      <a:pt x="22430" y="1120980"/>
                      <a:pt x="22446" y="1160020"/>
                    </a:cubicBezTo>
                    <a:lnTo>
                      <a:pt x="9123220" y="24685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9" name="bk object 19"/>
              <p:cNvSpPr/>
              <p:nvPr/>
            </p:nvSpPr>
            <p:spPr>
              <a:xfrm>
                <a:off x="-19987" y="3698110"/>
                <a:ext cx="9180000" cy="1452691"/>
              </a:xfrm>
              <a:prstGeom prst="rect">
                <a:avLst/>
              </a:prstGeom>
              <a:blipFill>
                <a:blip r:embed="rId5" cstate="print"/>
                <a:stretch>
                  <a:fillRect/>
                </a:stretch>
              </a:blipFill>
              <a:ln>
                <a:noFill/>
              </a:ln>
            </p:spPr>
            <p:txBody>
              <a:bodyPr wrap="square" lIns="0" tIns="0" rIns="0" bIns="0" rtlCol="0"/>
              <a:lstStyle/>
              <a:p>
                <a:endParaRPr sz="949"/>
              </a:p>
            </p:txBody>
          </p:sp>
        </p:grpSp>
        <p:sp>
          <p:nvSpPr>
            <p:cNvPr id="10" name="Frihåndsform 9"/>
            <p:cNvSpPr/>
            <p:nvPr/>
          </p:nvSpPr>
          <p:spPr>
            <a:xfrm>
              <a:off x="0" y="3452479"/>
              <a:ext cx="9177898" cy="3165521"/>
            </a:xfrm>
            <a:custGeom>
              <a:avLst/>
              <a:gdLst>
                <a:gd name="connsiteX0" fmla="*/ 0 w 9159766"/>
                <a:gd name="connsiteY0" fmla="*/ 0 h 1284889"/>
                <a:gd name="connsiteX1" fmla="*/ 0 w 9159766"/>
                <a:gd name="connsiteY1" fmla="*/ 1284889 h 1284889"/>
                <a:gd name="connsiteX2" fmla="*/ 9159766 w 9159766"/>
                <a:gd name="connsiteY2" fmla="*/ 1284889 h 1284889"/>
                <a:gd name="connsiteX3" fmla="*/ 0 w 9159766"/>
                <a:gd name="connsiteY3" fmla="*/ 0 h 1284889"/>
                <a:gd name="connsiteX0" fmla="*/ 0 w 9159766"/>
                <a:gd name="connsiteY0" fmla="*/ 0 h 1284889"/>
                <a:gd name="connsiteX1" fmla="*/ 0 w 9159766"/>
                <a:gd name="connsiteY1" fmla="*/ 1284889 h 1284889"/>
                <a:gd name="connsiteX2" fmla="*/ 2057004 w 9159766"/>
                <a:gd name="connsiteY2" fmla="*/ 1257698 h 1284889"/>
                <a:gd name="connsiteX3" fmla="*/ 9159766 w 9159766"/>
                <a:gd name="connsiteY3" fmla="*/ 1284889 h 1284889"/>
                <a:gd name="connsiteX4" fmla="*/ 0 w 9159766"/>
                <a:gd name="connsiteY4" fmla="*/ 0 h 1284889"/>
                <a:gd name="connsiteX0" fmla="*/ 31441 w 9191207"/>
                <a:gd name="connsiteY0" fmla="*/ 0 h 2657520"/>
                <a:gd name="connsiteX1" fmla="*/ 31441 w 9191207"/>
                <a:gd name="connsiteY1" fmla="*/ 1284889 h 2657520"/>
                <a:gd name="connsiteX2" fmla="*/ 0 w 9191207"/>
                <a:gd name="connsiteY2" fmla="*/ 2657520 h 2657520"/>
                <a:gd name="connsiteX3" fmla="*/ 9191207 w 9191207"/>
                <a:gd name="connsiteY3" fmla="*/ 1284889 h 2657520"/>
                <a:gd name="connsiteX4" fmla="*/ 31441 w 9191207"/>
                <a:gd name="connsiteY4" fmla="*/ 0 h 2657520"/>
                <a:gd name="connsiteX0" fmla="*/ 31441 w 9191207"/>
                <a:gd name="connsiteY0" fmla="*/ 0 h 2657520"/>
                <a:gd name="connsiteX1" fmla="*/ 31441 w 9191207"/>
                <a:gd name="connsiteY1" fmla="*/ 1284889 h 2657520"/>
                <a:gd name="connsiteX2" fmla="*/ 0 w 9191207"/>
                <a:gd name="connsiteY2" fmla="*/ 2657520 h 2657520"/>
                <a:gd name="connsiteX3" fmla="*/ 5870223 w 9191207"/>
                <a:gd name="connsiteY3" fmla="*/ 1776986 h 2657520"/>
                <a:gd name="connsiteX4" fmla="*/ 9191207 w 9191207"/>
                <a:gd name="connsiteY4" fmla="*/ 1284889 h 2657520"/>
                <a:gd name="connsiteX5" fmla="*/ 31441 w 9191207"/>
                <a:gd name="connsiteY5" fmla="*/ 0 h 2657520"/>
                <a:gd name="connsiteX0" fmla="*/ 31441 w 9191207"/>
                <a:gd name="connsiteY0" fmla="*/ 0 h 2668808"/>
                <a:gd name="connsiteX1" fmla="*/ 31441 w 9191207"/>
                <a:gd name="connsiteY1" fmla="*/ 1284889 h 2668808"/>
                <a:gd name="connsiteX2" fmla="*/ 0 w 9191207"/>
                <a:gd name="connsiteY2" fmla="*/ 2657520 h 2668808"/>
                <a:gd name="connsiteX3" fmla="*/ 9189156 w 9191207"/>
                <a:gd name="connsiteY3" fmla="*/ 2668808 h 2668808"/>
                <a:gd name="connsiteX4" fmla="*/ 9191207 w 9191207"/>
                <a:gd name="connsiteY4" fmla="*/ 1284889 h 2668808"/>
                <a:gd name="connsiteX5" fmla="*/ 31441 w 9191207"/>
                <a:gd name="connsiteY5" fmla="*/ 0 h 2668808"/>
                <a:gd name="connsiteX0" fmla="*/ 8863 w 9168629"/>
                <a:gd name="connsiteY0" fmla="*/ 0 h 2680098"/>
                <a:gd name="connsiteX1" fmla="*/ 8863 w 9168629"/>
                <a:gd name="connsiteY1" fmla="*/ 1284889 h 2680098"/>
                <a:gd name="connsiteX2" fmla="*/ 0 w 9168629"/>
                <a:gd name="connsiteY2" fmla="*/ 2680098 h 2680098"/>
                <a:gd name="connsiteX3" fmla="*/ 9166578 w 9168629"/>
                <a:gd name="connsiteY3" fmla="*/ 2668808 h 2680098"/>
                <a:gd name="connsiteX4" fmla="*/ 9168629 w 9168629"/>
                <a:gd name="connsiteY4" fmla="*/ 1284889 h 2680098"/>
                <a:gd name="connsiteX5" fmla="*/ 8863 w 9168629"/>
                <a:gd name="connsiteY5" fmla="*/ 0 h 2680098"/>
                <a:gd name="connsiteX0" fmla="*/ 8863 w 9168629"/>
                <a:gd name="connsiteY0" fmla="*/ 0 h 3165521"/>
                <a:gd name="connsiteX1" fmla="*/ 8863 w 9168629"/>
                <a:gd name="connsiteY1" fmla="*/ 1284889 h 3165521"/>
                <a:gd name="connsiteX2" fmla="*/ 0 w 9168629"/>
                <a:gd name="connsiteY2" fmla="*/ 3165521 h 3165521"/>
                <a:gd name="connsiteX3" fmla="*/ 9166578 w 9168629"/>
                <a:gd name="connsiteY3" fmla="*/ 2668808 h 3165521"/>
                <a:gd name="connsiteX4" fmla="*/ 9168629 w 9168629"/>
                <a:gd name="connsiteY4" fmla="*/ 1284889 h 3165521"/>
                <a:gd name="connsiteX5" fmla="*/ 8863 w 9168629"/>
                <a:gd name="connsiteY5" fmla="*/ 0 h 3165521"/>
                <a:gd name="connsiteX0" fmla="*/ 8863 w 9177898"/>
                <a:gd name="connsiteY0" fmla="*/ 0 h 3165521"/>
                <a:gd name="connsiteX1" fmla="*/ 8863 w 9177898"/>
                <a:gd name="connsiteY1" fmla="*/ 1284889 h 3165521"/>
                <a:gd name="connsiteX2" fmla="*/ 0 w 9177898"/>
                <a:gd name="connsiteY2" fmla="*/ 3165521 h 3165521"/>
                <a:gd name="connsiteX3" fmla="*/ 9177867 w 9177898"/>
                <a:gd name="connsiteY3" fmla="*/ 3165519 h 3165521"/>
                <a:gd name="connsiteX4" fmla="*/ 9168629 w 9177898"/>
                <a:gd name="connsiteY4" fmla="*/ 1284889 h 3165521"/>
                <a:gd name="connsiteX5" fmla="*/ 8863 w 9177898"/>
                <a:gd name="connsiteY5" fmla="*/ 0 h 316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7898" h="3165521">
                  <a:moveTo>
                    <a:pt x="8863" y="0"/>
                  </a:moveTo>
                  <a:lnTo>
                    <a:pt x="8863" y="1284889"/>
                  </a:lnTo>
                  <a:cubicBezTo>
                    <a:pt x="5909" y="1749959"/>
                    <a:pt x="2954" y="2700451"/>
                    <a:pt x="0" y="3165521"/>
                  </a:cubicBezTo>
                  <a:lnTo>
                    <a:pt x="9177867" y="3165519"/>
                  </a:lnTo>
                  <a:cubicBezTo>
                    <a:pt x="9178551" y="2704213"/>
                    <a:pt x="9167945" y="1746195"/>
                    <a:pt x="9168629" y="1284889"/>
                  </a:cubicBezTo>
                  <a:lnTo>
                    <a:pt x="88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grpSp>
      <p:pic>
        <p:nvPicPr>
          <p:cNvPr id="9" name="Bil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0400" y="648000"/>
            <a:ext cx="4774397" cy="6301753"/>
          </a:xfrm>
          <a:prstGeom prst="rect">
            <a:avLst/>
          </a:prstGeom>
        </p:spPr>
      </p:pic>
      <p:grpSp>
        <p:nvGrpSpPr>
          <p:cNvPr id="15" name="Gruppe 14"/>
          <p:cNvGrpSpPr/>
          <p:nvPr/>
        </p:nvGrpSpPr>
        <p:grpSpPr>
          <a:xfrm>
            <a:off x="152653" y="47382"/>
            <a:ext cx="1235713" cy="430803"/>
            <a:chOff x="867655" y="280037"/>
            <a:chExt cx="1235713" cy="430803"/>
          </a:xfrm>
        </p:grpSpPr>
        <p:sp>
          <p:nvSpPr>
            <p:cNvPr id="17" name="bk object 17"/>
            <p:cNvSpPr/>
            <p:nvPr/>
          </p:nvSpPr>
          <p:spPr>
            <a:xfrm>
              <a:off x="867655" y="280037"/>
              <a:ext cx="245068" cy="430803"/>
            </a:xfrm>
            <a:prstGeom prst="rect">
              <a:avLst/>
            </a:prstGeom>
            <a:blipFill>
              <a:blip r:embed="rId7" cstate="print"/>
              <a:stretch>
                <a:fillRect/>
              </a:stretch>
            </a:blipFill>
          </p:spPr>
          <p:txBody>
            <a:bodyPr wrap="square" lIns="0" tIns="0" rIns="0" bIns="0" rtlCol="0"/>
            <a:lstStyle/>
            <a:p>
              <a:endParaRPr sz="949"/>
            </a:p>
          </p:txBody>
        </p:sp>
        <p:sp>
          <p:nvSpPr>
            <p:cNvPr id="18" name="bk object 18"/>
            <p:cNvSpPr/>
            <p:nvPr/>
          </p:nvSpPr>
          <p:spPr>
            <a:xfrm>
              <a:off x="1172963" y="420785"/>
              <a:ext cx="930405" cy="194334"/>
            </a:xfrm>
            <a:prstGeom prst="rect">
              <a:avLst/>
            </a:prstGeom>
            <a:blipFill>
              <a:blip r:embed="rId8" cstate="print"/>
              <a:stretch>
                <a:fillRect/>
              </a:stretch>
            </a:blipFill>
          </p:spPr>
          <p:txBody>
            <a:bodyPr wrap="square" lIns="0" tIns="0" rIns="0" bIns="0" rtlCol="0"/>
            <a:lstStyle/>
            <a:p>
              <a:endParaRPr sz="949"/>
            </a:p>
          </p:txBody>
        </p:sp>
      </p:grpSp>
      <p:sp>
        <p:nvSpPr>
          <p:cNvPr id="2" name="TekstSylinder 1"/>
          <p:cNvSpPr txBox="1"/>
          <p:nvPr/>
        </p:nvSpPr>
        <p:spPr>
          <a:xfrm rot="480000">
            <a:off x="-21909" y="1116506"/>
            <a:ext cx="2363076" cy="276999"/>
          </a:xfrm>
          <a:prstGeom prst="rect">
            <a:avLst/>
          </a:prstGeom>
          <a:noFill/>
        </p:spPr>
        <p:txBody>
          <a:bodyPr wrap="square" rtlCol="0">
            <a:spAutoFit/>
          </a:bodyPr>
          <a:lstStyle/>
          <a:p>
            <a:r>
              <a:rPr lang="nn-NO" sz="1200" b="1" i="1" u="none" strike="noStrike" kern="1200" baseline="0" dirty="0">
                <a:solidFill>
                  <a:srgbClr val="AE808A"/>
                </a:solidFill>
                <a:latin typeface="+mn-lt"/>
                <a:ea typeface="+mn-ea"/>
                <a:cs typeface="+mn-cs"/>
              </a:rPr>
              <a:t>Trygg framtid for folk og natur.</a:t>
            </a:r>
            <a:endParaRPr lang="nb-NO" sz="1200" i="1" dirty="0">
              <a:solidFill>
                <a:srgbClr val="AE808A"/>
              </a:solidFill>
            </a:endParaRPr>
          </a:p>
        </p:txBody>
      </p:sp>
    </p:spTree>
    <p:extLst>
      <p:ext uri="{BB962C8B-B14F-4D97-AF65-F5344CB8AC3E}">
        <p14:creationId xmlns:p14="http://schemas.microsoft.com/office/powerpoint/2010/main" val="2356201294"/>
      </p:ext>
    </p:extLst>
  </p:cSld>
  <p:clrMap bg1="lt1" tx1="dk1" bg2="lt2" tx2="dk2" accent1="accent1" accent2="accent2" accent3="accent3" accent4="accent4" accent5="accent5" accent6="accent6" hlink="hlink" folHlink="folHlink"/>
  <p:sldLayoutIdLst>
    <p:sldLayoutId id="2147483712" r:id="rId1"/>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41093" eaLnBrk="1" hangingPunct="1">
        <a:defRPr>
          <a:latin typeface="+mn-lt"/>
          <a:ea typeface="+mn-ea"/>
          <a:cs typeface="+mn-cs"/>
        </a:defRPr>
      </a:lvl2pPr>
      <a:lvl3pPr marL="482186" eaLnBrk="1" hangingPunct="1">
        <a:defRPr>
          <a:latin typeface="+mn-lt"/>
          <a:ea typeface="+mn-ea"/>
          <a:cs typeface="+mn-cs"/>
        </a:defRPr>
      </a:lvl3pPr>
      <a:lvl4pPr marL="723279" eaLnBrk="1" hangingPunct="1">
        <a:defRPr>
          <a:latin typeface="+mn-lt"/>
          <a:ea typeface="+mn-ea"/>
          <a:cs typeface="+mn-cs"/>
        </a:defRPr>
      </a:lvl4pPr>
      <a:lvl5pPr marL="964372" eaLnBrk="1" hangingPunct="1">
        <a:defRPr>
          <a:latin typeface="+mn-lt"/>
          <a:ea typeface="+mn-ea"/>
          <a:cs typeface="+mn-cs"/>
        </a:defRPr>
      </a:lvl5pPr>
      <a:lvl6pPr marL="1205465" eaLnBrk="1" hangingPunct="1">
        <a:defRPr>
          <a:latin typeface="+mn-lt"/>
          <a:ea typeface="+mn-ea"/>
          <a:cs typeface="+mn-cs"/>
        </a:defRPr>
      </a:lvl6pPr>
      <a:lvl7pPr marL="1446558" eaLnBrk="1" hangingPunct="1">
        <a:defRPr>
          <a:latin typeface="+mn-lt"/>
          <a:ea typeface="+mn-ea"/>
          <a:cs typeface="+mn-cs"/>
        </a:defRPr>
      </a:lvl7pPr>
      <a:lvl8pPr marL="1687651" eaLnBrk="1" hangingPunct="1">
        <a:defRPr>
          <a:latin typeface="+mn-lt"/>
          <a:ea typeface="+mn-ea"/>
          <a:cs typeface="+mn-cs"/>
        </a:defRPr>
      </a:lvl8pPr>
      <a:lvl9pPr marL="1928744" eaLnBrk="1" hangingPunct="1">
        <a:defRPr>
          <a:latin typeface="+mn-lt"/>
          <a:ea typeface="+mn-ea"/>
          <a:cs typeface="+mn-cs"/>
        </a:defRPr>
      </a:lvl9pPr>
    </p:bodyStyle>
    <p:otherStyle>
      <a:lvl1pPr marL="0" eaLnBrk="1" hangingPunct="1">
        <a:defRPr>
          <a:latin typeface="+mn-lt"/>
          <a:ea typeface="+mn-ea"/>
          <a:cs typeface="+mn-cs"/>
        </a:defRPr>
      </a:lvl1pPr>
      <a:lvl2pPr marL="241093" eaLnBrk="1" hangingPunct="1">
        <a:defRPr>
          <a:latin typeface="+mn-lt"/>
          <a:ea typeface="+mn-ea"/>
          <a:cs typeface="+mn-cs"/>
        </a:defRPr>
      </a:lvl2pPr>
      <a:lvl3pPr marL="482186" eaLnBrk="1" hangingPunct="1">
        <a:defRPr>
          <a:latin typeface="+mn-lt"/>
          <a:ea typeface="+mn-ea"/>
          <a:cs typeface="+mn-cs"/>
        </a:defRPr>
      </a:lvl3pPr>
      <a:lvl4pPr marL="723279" eaLnBrk="1" hangingPunct="1">
        <a:defRPr>
          <a:latin typeface="+mn-lt"/>
          <a:ea typeface="+mn-ea"/>
          <a:cs typeface="+mn-cs"/>
        </a:defRPr>
      </a:lvl4pPr>
      <a:lvl5pPr marL="964372" eaLnBrk="1" hangingPunct="1">
        <a:defRPr>
          <a:latin typeface="+mn-lt"/>
          <a:ea typeface="+mn-ea"/>
          <a:cs typeface="+mn-cs"/>
        </a:defRPr>
      </a:lvl5pPr>
      <a:lvl6pPr marL="1205465" eaLnBrk="1" hangingPunct="1">
        <a:defRPr>
          <a:latin typeface="+mn-lt"/>
          <a:ea typeface="+mn-ea"/>
          <a:cs typeface="+mn-cs"/>
        </a:defRPr>
      </a:lvl6pPr>
      <a:lvl7pPr marL="1446558" eaLnBrk="1" hangingPunct="1">
        <a:defRPr>
          <a:latin typeface="+mn-lt"/>
          <a:ea typeface="+mn-ea"/>
          <a:cs typeface="+mn-cs"/>
        </a:defRPr>
      </a:lvl7pPr>
      <a:lvl8pPr marL="1687651" eaLnBrk="1" hangingPunct="1">
        <a:defRPr>
          <a:latin typeface="+mn-lt"/>
          <a:ea typeface="+mn-ea"/>
          <a:cs typeface="+mn-cs"/>
        </a:defRPr>
      </a:lvl8pPr>
      <a:lvl9pPr marL="1928744"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bk object 16"/>
          <p:cNvSpPr/>
          <p:nvPr/>
        </p:nvSpPr>
        <p:spPr>
          <a:xfrm>
            <a:off x="1" y="803650"/>
            <a:ext cx="9142838" cy="3998405"/>
          </a:xfrm>
          <a:prstGeom prst="rect">
            <a:avLst/>
          </a:prstGeom>
          <a:blipFill>
            <a:blip r:embed="rId4" cstate="print"/>
            <a:stretch>
              <a:fillRect/>
            </a:stretch>
          </a:blipFill>
        </p:spPr>
        <p:txBody>
          <a:bodyPr wrap="square" lIns="0" tIns="0" rIns="0" bIns="0" rtlCol="0"/>
          <a:lstStyle/>
          <a:p>
            <a:endParaRPr sz="949"/>
          </a:p>
        </p:txBody>
      </p:sp>
      <p:sp>
        <p:nvSpPr>
          <p:cNvPr id="19" name="bk object 19"/>
          <p:cNvSpPr/>
          <p:nvPr/>
        </p:nvSpPr>
        <p:spPr>
          <a:xfrm>
            <a:off x="-46799" y="3514392"/>
            <a:ext cx="9236438" cy="1438308"/>
          </a:xfrm>
          <a:prstGeom prst="rect">
            <a:avLst/>
          </a:prstGeom>
          <a:blipFill>
            <a:blip r:embed="rId5" cstate="print"/>
            <a:stretch>
              <a:fillRect/>
            </a:stretch>
          </a:blipFill>
        </p:spPr>
        <p:txBody>
          <a:bodyPr wrap="square" lIns="0" tIns="0" rIns="0" bIns="0" rtlCol="0"/>
          <a:lstStyle/>
          <a:p>
            <a:endParaRPr sz="949"/>
          </a:p>
        </p:txBody>
      </p:sp>
      <p:sp>
        <p:nvSpPr>
          <p:cNvPr id="6" name="TekstSylinder 5"/>
          <p:cNvSpPr txBox="1"/>
          <p:nvPr/>
        </p:nvSpPr>
        <p:spPr>
          <a:xfrm rot="480000">
            <a:off x="8938" y="1058903"/>
            <a:ext cx="2363076" cy="276999"/>
          </a:xfrm>
          <a:prstGeom prst="rect">
            <a:avLst/>
          </a:prstGeom>
          <a:noFill/>
        </p:spPr>
        <p:txBody>
          <a:bodyPr wrap="square" rtlCol="0">
            <a:spAutoFit/>
          </a:bodyPr>
          <a:lstStyle/>
          <a:p>
            <a:r>
              <a:rPr lang="nn-NO" sz="1200" b="1" i="1" u="none" strike="noStrike" kern="1200" baseline="0" dirty="0">
                <a:solidFill>
                  <a:srgbClr val="AE808A"/>
                </a:solidFill>
                <a:latin typeface="+mn-lt"/>
                <a:ea typeface="+mn-ea"/>
                <a:cs typeface="+mn-cs"/>
              </a:rPr>
              <a:t>Trygg framtid for folk og natur.</a:t>
            </a:r>
            <a:endParaRPr lang="nb-NO" sz="1200" i="1" dirty="0">
              <a:solidFill>
                <a:srgbClr val="AE808A"/>
              </a:solidFill>
            </a:endParaRPr>
          </a:p>
        </p:txBody>
      </p:sp>
      <p:grpSp>
        <p:nvGrpSpPr>
          <p:cNvPr id="7" name="Gruppe 6"/>
          <p:cNvGrpSpPr/>
          <p:nvPr/>
        </p:nvGrpSpPr>
        <p:grpSpPr>
          <a:xfrm>
            <a:off x="152653" y="47382"/>
            <a:ext cx="1235713" cy="430803"/>
            <a:chOff x="867655" y="280037"/>
            <a:chExt cx="1235713" cy="430803"/>
          </a:xfrm>
        </p:grpSpPr>
        <p:sp>
          <p:nvSpPr>
            <p:cNvPr id="8" name="bk object 17"/>
            <p:cNvSpPr/>
            <p:nvPr/>
          </p:nvSpPr>
          <p:spPr>
            <a:xfrm>
              <a:off x="867655" y="280037"/>
              <a:ext cx="245068" cy="430803"/>
            </a:xfrm>
            <a:prstGeom prst="rect">
              <a:avLst/>
            </a:prstGeom>
            <a:blipFill>
              <a:blip r:embed="rId6" cstate="print"/>
              <a:stretch>
                <a:fillRect/>
              </a:stretch>
            </a:blipFill>
          </p:spPr>
          <p:txBody>
            <a:bodyPr wrap="square" lIns="0" tIns="0" rIns="0" bIns="0" rtlCol="0"/>
            <a:lstStyle/>
            <a:p>
              <a:endParaRPr sz="949"/>
            </a:p>
          </p:txBody>
        </p:sp>
        <p:sp>
          <p:nvSpPr>
            <p:cNvPr id="9" name="bk object 18"/>
            <p:cNvSpPr/>
            <p:nvPr/>
          </p:nvSpPr>
          <p:spPr>
            <a:xfrm>
              <a:off x="1172963" y="420785"/>
              <a:ext cx="930405" cy="194334"/>
            </a:xfrm>
            <a:prstGeom prst="rect">
              <a:avLst/>
            </a:prstGeom>
            <a:blipFill>
              <a:blip r:embed="rId7" cstate="print"/>
              <a:stretch>
                <a:fillRect/>
              </a:stretch>
            </a:blipFill>
          </p:spPr>
          <p:txBody>
            <a:bodyPr wrap="square" lIns="0" tIns="0" rIns="0" bIns="0" rtlCol="0"/>
            <a:lstStyle/>
            <a:p>
              <a:endParaRPr sz="949"/>
            </a:p>
          </p:txBody>
        </p:sp>
      </p:grpSp>
    </p:spTree>
    <p:extLst>
      <p:ext uri="{BB962C8B-B14F-4D97-AF65-F5344CB8AC3E}">
        <p14:creationId xmlns:p14="http://schemas.microsoft.com/office/powerpoint/2010/main" val="2928879180"/>
      </p:ext>
    </p:extLst>
  </p:cSld>
  <p:clrMap bg1="lt1" tx1="dk1" bg2="lt2" tx2="dk2" accent1="accent1" accent2="accent2" accent3="accent3" accent4="accent4" accent5="accent5" accent6="accent6" hlink="hlink" folHlink="folHlink"/>
  <p:sldLayoutIdLst>
    <p:sldLayoutId id="2147483714" r:id="rId1"/>
  </p:sldLayoutIdLst>
  <p:txStyles>
    <p:titleStyle>
      <a:lvl1pPr eaLnBrk="1" hangingPunct="1">
        <a:defRPr sz="4400">
          <a:latin typeface="+mj-lt"/>
          <a:ea typeface="+mj-ea"/>
          <a:cs typeface="+mj-cs"/>
        </a:defRPr>
      </a:lvl1pPr>
    </p:titleStyle>
    <p:bodyStyle>
      <a:lvl1pPr marL="0" eaLnBrk="1" hangingPunct="1">
        <a:defRPr>
          <a:latin typeface="+mn-lt"/>
          <a:ea typeface="+mn-ea"/>
          <a:cs typeface="+mn-cs"/>
        </a:defRPr>
      </a:lvl1pPr>
      <a:lvl2pPr marL="241093" eaLnBrk="1" hangingPunct="1">
        <a:defRPr>
          <a:latin typeface="+mn-lt"/>
          <a:ea typeface="+mn-ea"/>
          <a:cs typeface="+mn-cs"/>
        </a:defRPr>
      </a:lvl2pPr>
      <a:lvl3pPr marL="482186" eaLnBrk="1" hangingPunct="1">
        <a:defRPr>
          <a:latin typeface="+mn-lt"/>
          <a:ea typeface="+mn-ea"/>
          <a:cs typeface="+mn-cs"/>
        </a:defRPr>
      </a:lvl3pPr>
      <a:lvl4pPr marL="723279" eaLnBrk="1" hangingPunct="1">
        <a:defRPr>
          <a:latin typeface="+mn-lt"/>
          <a:ea typeface="+mn-ea"/>
          <a:cs typeface="+mn-cs"/>
        </a:defRPr>
      </a:lvl4pPr>
      <a:lvl5pPr marL="964372" eaLnBrk="1" hangingPunct="1">
        <a:defRPr>
          <a:latin typeface="+mn-lt"/>
          <a:ea typeface="+mn-ea"/>
          <a:cs typeface="+mn-cs"/>
        </a:defRPr>
      </a:lvl5pPr>
      <a:lvl6pPr marL="1205465" eaLnBrk="1" hangingPunct="1">
        <a:defRPr>
          <a:latin typeface="+mn-lt"/>
          <a:ea typeface="+mn-ea"/>
          <a:cs typeface="+mn-cs"/>
        </a:defRPr>
      </a:lvl6pPr>
      <a:lvl7pPr marL="1446558" eaLnBrk="1" hangingPunct="1">
        <a:defRPr>
          <a:latin typeface="+mn-lt"/>
          <a:ea typeface="+mn-ea"/>
          <a:cs typeface="+mn-cs"/>
        </a:defRPr>
      </a:lvl7pPr>
      <a:lvl8pPr marL="1687651" eaLnBrk="1" hangingPunct="1">
        <a:defRPr>
          <a:latin typeface="+mn-lt"/>
          <a:ea typeface="+mn-ea"/>
          <a:cs typeface="+mn-cs"/>
        </a:defRPr>
      </a:lvl8pPr>
      <a:lvl9pPr marL="1928744" eaLnBrk="1" hangingPunct="1">
        <a:defRPr>
          <a:latin typeface="+mn-lt"/>
          <a:ea typeface="+mn-ea"/>
          <a:cs typeface="+mn-cs"/>
        </a:defRPr>
      </a:lvl9pPr>
    </p:bodyStyle>
    <p:otherStyle>
      <a:lvl1pPr marL="0" eaLnBrk="1" hangingPunct="1">
        <a:defRPr>
          <a:latin typeface="+mn-lt"/>
          <a:ea typeface="+mn-ea"/>
          <a:cs typeface="+mn-cs"/>
        </a:defRPr>
      </a:lvl1pPr>
      <a:lvl2pPr marL="241093" eaLnBrk="1" hangingPunct="1">
        <a:defRPr>
          <a:latin typeface="+mn-lt"/>
          <a:ea typeface="+mn-ea"/>
          <a:cs typeface="+mn-cs"/>
        </a:defRPr>
      </a:lvl2pPr>
      <a:lvl3pPr marL="482186" eaLnBrk="1" hangingPunct="1">
        <a:defRPr>
          <a:latin typeface="+mn-lt"/>
          <a:ea typeface="+mn-ea"/>
          <a:cs typeface="+mn-cs"/>
        </a:defRPr>
      </a:lvl3pPr>
      <a:lvl4pPr marL="723279" eaLnBrk="1" hangingPunct="1">
        <a:defRPr>
          <a:latin typeface="+mn-lt"/>
          <a:ea typeface="+mn-ea"/>
          <a:cs typeface="+mn-cs"/>
        </a:defRPr>
      </a:lvl4pPr>
      <a:lvl5pPr marL="964372" eaLnBrk="1" hangingPunct="1">
        <a:defRPr>
          <a:latin typeface="+mn-lt"/>
          <a:ea typeface="+mn-ea"/>
          <a:cs typeface="+mn-cs"/>
        </a:defRPr>
      </a:lvl5pPr>
      <a:lvl6pPr marL="1205465" eaLnBrk="1" hangingPunct="1">
        <a:defRPr>
          <a:latin typeface="+mn-lt"/>
          <a:ea typeface="+mn-ea"/>
          <a:cs typeface="+mn-cs"/>
        </a:defRPr>
      </a:lvl6pPr>
      <a:lvl7pPr marL="1446558" eaLnBrk="1" hangingPunct="1">
        <a:defRPr>
          <a:latin typeface="+mn-lt"/>
          <a:ea typeface="+mn-ea"/>
          <a:cs typeface="+mn-cs"/>
        </a:defRPr>
      </a:lvl7pPr>
      <a:lvl8pPr marL="1687651" eaLnBrk="1" hangingPunct="1">
        <a:defRPr>
          <a:latin typeface="+mn-lt"/>
          <a:ea typeface="+mn-ea"/>
          <a:cs typeface="+mn-cs"/>
        </a:defRPr>
      </a:lvl8pPr>
      <a:lvl9pPr marL="1928744"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3552" y="756928"/>
            <a:ext cx="7472100" cy="992579"/>
          </a:xfrm>
          <a:prstGeom prst="rect">
            <a:avLst/>
          </a:prstGeom>
        </p:spPr>
        <p:txBody>
          <a:bodyPr wrap="square" lIns="0" tIns="0" rIns="0" bIns="0">
            <a:spAutoFit/>
          </a:bodyPr>
          <a:lstStyle>
            <a:lvl1pPr>
              <a:defRPr sz="6450" b="1" i="0">
                <a:solidFill>
                  <a:srgbClr val="570023"/>
                </a:solidFill>
                <a:latin typeface="Calibri"/>
                <a:cs typeface="Calibri"/>
              </a:defRPr>
            </a:lvl1pPr>
          </a:lstStyle>
          <a:p>
            <a:endParaRPr dirty="0"/>
          </a:p>
        </p:txBody>
      </p:sp>
      <p:sp>
        <p:nvSpPr>
          <p:cNvPr id="4" name="Holder 4"/>
          <p:cNvSpPr>
            <a:spLocks noGrp="1"/>
          </p:cNvSpPr>
          <p:nvPr>
            <p:ph type="ftr" sz="quarter" idx="5"/>
          </p:nvPr>
        </p:nvSpPr>
        <p:spPr>
          <a:xfrm>
            <a:off x="3108961" y="6377940"/>
            <a:ext cx="292607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10/17/2016</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grpSp>
        <p:nvGrpSpPr>
          <p:cNvPr id="9" name="Gruppe 8"/>
          <p:cNvGrpSpPr/>
          <p:nvPr/>
        </p:nvGrpSpPr>
        <p:grpSpPr>
          <a:xfrm>
            <a:off x="152653" y="47382"/>
            <a:ext cx="1235713" cy="430803"/>
            <a:chOff x="867655" y="280037"/>
            <a:chExt cx="1235713" cy="430803"/>
          </a:xfrm>
        </p:grpSpPr>
        <p:sp>
          <p:nvSpPr>
            <p:cNvPr id="10" name="bk object 17"/>
            <p:cNvSpPr/>
            <p:nvPr/>
          </p:nvSpPr>
          <p:spPr>
            <a:xfrm>
              <a:off x="867655" y="280037"/>
              <a:ext cx="245068" cy="430803"/>
            </a:xfrm>
            <a:prstGeom prst="rect">
              <a:avLst/>
            </a:prstGeom>
            <a:blipFill>
              <a:blip r:embed="rId9" cstate="print"/>
              <a:stretch>
                <a:fillRect/>
              </a:stretch>
            </a:blipFill>
          </p:spPr>
          <p:txBody>
            <a:bodyPr wrap="square" lIns="0" tIns="0" rIns="0" bIns="0" rtlCol="0"/>
            <a:lstStyle/>
            <a:p>
              <a:endParaRPr sz="949"/>
            </a:p>
          </p:txBody>
        </p:sp>
        <p:sp>
          <p:nvSpPr>
            <p:cNvPr id="11" name="bk object 18"/>
            <p:cNvSpPr/>
            <p:nvPr/>
          </p:nvSpPr>
          <p:spPr>
            <a:xfrm>
              <a:off x="1172963" y="420785"/>
              <a:ext cx="930405" cy="194334"/>
            </a:xfrm>
            <a:prstGeom prst="rect">
              <a:avLst/>
            </a:prstGeom>
            <a:blipFill>
              <a:blip r:embed="rId10" cstate="print"/>
              <a:stretch>
                <a:fillRect/>
              </a:stretch>
            </a:blipFill>
          </p:spPr>
          <p:txBody>
            <a:bodyPr wrap="square" lIns="0" tIns="0" rIns="0" bIns="0" rtlCol="0"/>
            <a:lstStyle/>
            <a:p>
              <a:endParaRPr sz="949"/>
            </a:p>
          </p:txBody>
        </p:sp>
      </p:grpSp>
      <p:pic>
        <p:nvPicPr>
          <p:cNvPr id="12" name="Bild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69602" y="556247"/>
            <a:ext cx="4774397" cy="6301753"/>
          </a:xfrm>
          <a:prstGeom prst="rect">
            <a:avLst/>
          </a:prstGeom>
        </p:spPr>
      </p:pic>
      <p:grpSp>
        <p:nvGrpSpPr>
          <p:cNvPr id="16" name="Gruppe 15"/>
          <p:cNvGrpSpPr/>
          <p:nvPr/>
        </p:nvGrpSpPr>
        <p:grpSpPr>
          <a:xfrm>
            <a:off x="-14400" y="6780000"/>
            <a:ext cx="9210000" cy="56400"/>
            <a:chOff x="-14400" y="6780000"/>
            <a:chExt cx="9210000" cy="56400"/>
          </a:xfrm>
        </p:grpSpPr>
        <p:cxnSp>
          <p:nvCxnSpPr>
            <p:cNvPr id="7" name="Rett linje 6"/>
            <p:cNvCxnSpPr/>
            <p:nvPr userDrawn="1"/>
          </p:nvCxnSpPr>
          <p:spPr>
            <a:xfrm>
              <a:off x="-14400" y="6836400"/>
              <a:ext cx="9210000" cy="0"/>
            </a:xfrm>
            <a:prstGeom prst="line">
              <a:avLst/>
            </a:prstGeom>
            <a:ln w="57150">
              <a:solidFill>
                <a:srgbClr val="A2B82E"/>
              </a:solidFill>
            </a:ln>
          </p:spPr>
          <p:style>
            <a:lnRef idx="1">
              <a:schemeClr val="accent1"/>
            </a:lnRef>
            <a:fillRef idx="0">
              <a:schemeClr val="accent1"/>
            </a:fillRef>
            <a:effectRef idx="0">
              <a:schemeClr val="accent1"/>
            </a:effectRef>
            <a:fontRef idx="minor">
              <a:schemeClr val="tx1"/>
            </a:fontRef>
          </p:style>
        </p:cxnSp>
        <p:cxnSp>
          <p:nvCxnSpPr>
            <p:cNvPr id="14" name="Rett linje 13"/>
            <p:cNvCxnSpPr/>
            <p:nvPr userDrawn="1"/>
          </p:nvCxnSpPr>
          <p:spPr>
            <a:xfrm>
              <a:off x="-13200" y="6780000"/>
              <a:ext cx="9194400" cy="0"/>
            </a:xfrm>
            <a:prstGeom prst="line">
              <a:avLst/>
            </a:prstGeom>
            <a:ln w="57150">
              <a:solidFill>
                <a:srgbClr val="7F3E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374878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8" r:id="rId3"/>
    <p:sldLayoutId id="2147483699" r:id="rId4"/>
    <p:sldLayoutId id="2147483709" r:id="rId5"/>
    <p:sldLayoutId id="2147483710" r:id="rId6"/>
    <p:sldLayoutId id="2147483695" r:id="rId7"/>
  </p:sldLayoutIdLst>
  <p:txStyles>
    <p:titleStyle>
      <a:lvl1pPr>
        <a:defRPr sz="5400">
          <a:solidFill>
            <a:srgbClr val="4C0025"/>
          </a:solidFill>
          <a:latin typeface="+mj-lt"/>
          <a:ea typeface="+mj-ea"/>
          <a:cs typeface="+mj-cs"/>
        </a:defRPr>
      </a:lvl1pPr>
    </p:titleStyle>
    <p:bodyStyle>
      <a:lvl1pPr marL="0">
        <a:defRPr>
          <a:latin typeface="+mn-lt"/>
          <a:ea typeface="+mn-ea"/>
          <a:cs typeface="+mn-cs"/>
        </a:defRPr>
      </a:lvl1pPr>
      <a:lvl2pPr marL="321457">
        <a:defRPr>
          <a:latin typeface="+mn-lt"/>
          <a:ea typeface="+mn-ea"/>
          <a:cs typeface="+mn-cs"/>
        </a:defRPr>
      </a:lvl2pPr>
      <a:lvl3pPr marL="642915">
        <a:defRPr>
          <a:latin typeface="+mn-lt"/>
          <a:ea typeface="+mn-ea"/>
          <a:cs typeface="+mn-cs"/>
        </a:defRPr>
      </a:lvl3pPr>
      <a:lvl4pPr marL="964372">
        <a:defRPr>
          <a:latin typeface="+mn-lt"/>
          <a:ea typeface="+mn-ea"/>
          <a:cs typeface="+mn-cs"/>
        </a:defRPr>
      </a:lvl4pPr>
      <a:lvl5pPr marL="1285829">
        <a:defRPr>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bodyStyle>
    <p:otherStyle>
      <a:lvl1pPr marL="0">
        <a:defRPr>
          <a:latin typeface="+mn-lt"/>
          <a:ea typeface="+mn-ea"/>
          <a:cs typeface="+mn-cs"/>
        </a:defRPr>
      </a:lvl1pPr>
      <a:lvl2pPr marL="321457">
        <a:defRPr>
          <a:latin typeface="+mn-lt"/>
          <a:ea typeface="+mn-ea"/>
          <a:cs typeface="+mn-cs"/>
        </a:defRPr>
      </a:lvl2pPr>
      <a:lvl3pPr marL="642915">
        <a:defRPr>
          <a:latin typeface="+mn-lt"/>
          <a:ea typeface="+mn-ea"/>
          <a:cs typeface="+mn-cs"/>
        </a:defRPr>
      </a:lvl3pPr>
      <a:lvl4pPr marL="964372">
        <a:defRPr>
          <a:latin typeface="+mn-lt"/>
          <a:ea typeface="+mn-ea"/>
          <a:cs typeface="+mn-cs"/>
        </a:defRPr>
      </a:lvl4pPr>
      <a:lvl5pPr marL="1285829">
        <a:defRPr>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1085" y="1046871"/>
            <a:ext cx="8704679" cy="5232202"/>
          </a:xfrm>
        </p:spPr>
        <p:txBody>
          <a:bodyPr/>
          <a:lstStyle/>
          <a:p>
            <a:r>
              <a:rPr lang="nb-NO" sz="2800" dirty="0"/>
              <a:t>Status flyktningsituasjonen i Møre og Romsdal </a:t>
            </a:r>
            <a:br>
              <a:rPr lang="nb-NO" sz="2800" dirty="0"/>
            </a:br>
            <a:br>
              <a:rPr lang="nb-NO" sz="2800" dirty="0"/>
            </a:br>
            <a:br>
              <a:rPr lang="nb-NO" sz="2800" dirty="0"/>
            </a:br>
            <a:r>
              <a:rPr lang="nb-NO" sz="2400" dirty="0"/>
              <a:t>Utfordringsbilde – status Møre og Romsdal </a:t>
            </a:r>
            <a:br>
              <a:rPr lang="nb-NO" sz="2400" dirty="0"/>
            </a:br>
            <a:r>
              <a:rPr lang="nb-NO" sz="2400" dirty="0"/>
              <a:t>Flyktningekoordinator Sverre Veiset, Fylkesmannen i Møre og Romsdal</a:t>
            </a:r>
            <a:br>
              <a:rPr lang="nb-NO" sz="2400" dirty="0"/>
            </a:br>
            <a:br>
              <a:rPr lang="nb-NO" sz="2400" dirty="0"/>
            </a:br>
            <a:r>
              <a:rPr lang="nb-NO" sz="2400" dirty="0"/>
              <a:t>Bosetning av flyktninger i helseperspektiv </a:t>
            </a:r>
            <a:br>
              <a:rPr lang="nb-NO" sz="2400" dirty="0"/>
            </a:br>
            <a:r>
              <a:rPr lang="nb-NO" sz="2400" dirty="0"/>
              <a:t>Flyktningehelsesøster Marthe-Lise Riksfjord, Molde kommune</a:t>
            </a:r>
            <a:br>
              <a:rPr lang="nb-NO" dirty="0"/>
            </a:br>
            <a:br>
              <a:rPr lang="nb-NO" sz="2800" dirty="0"/>
            </a:br>
            <a:br>
              <a:rPr lang="nb-NO" sz="2800" dirty="0"/>
            </a:br>
            <a:br>
              <a:rPr lang="nb-NO" sz="2800" dirty="0"/>
            </a:br>
            <a:endParaRPr lang="nb-NO" sz="2800" dirty="0"/>
          </a:p>
        </p:txBody>
      </p:sp>
    </p:spTree>
    <p:extLst>
      <p:ext uri="{BB962C8B-B14F-4D97-AF65-F5344CB8AC3E}">
        <p14:creationId xmlns:p14="http://schemas.microsoft.com/office/powerpoint/2010/main" val="366860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108172"/>
            <a:ext cx="7772400" cy="492443"/>
          </a:xfrm>
        </p:spPr>
        <p:txBody>
          <a:bodyPr/>
          <a:lstStyle/>
          <a:p>
            <a:r>
              <a:rPr lang="nb-NO" sz="3200" dirty="0"/>
              <a:t>Flyktninger bosettes i rekordantall </a:t>
            </a:r>
            <a:r>
              <a:rPr lang="nb-NO" sz="1200" dirty="0"/>
              <a:t>(NTB 100816)</a:t>
            </a: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5721" y="4155440"/>
            <a:ext cx="3629519" cy="2040679"/>
          </a:xfrm>
          <a:prstGeom prst="rect">
            <a:avLst/>
          </a:prstGeom>
        </p:spPr>
      </p:pic>
      <p:sp>
        <p:nvSpPr>
          <p:cNvPr id="4" name="Rektangel 3"/>
          <p:cNvSpPr/>
          <p:nvPr/>
        </p:nvSpPr>
        <p:spPr>
          <a:xfrm>
            <a:off x="792480" y="2092960"/>
            <a:ext cx="7396480" cy="3139321"/>
          </a:xfrm>
          <a:prstGeom prst="rect">
            <a:avLst/>
          </a:prstGeom>
        </p:spPr>
        <p:txBody>
          <a:bodyPr wrap="square">
            <a:spAutoFit/>
          </a:bodyPr>
          <a:lstStyle/>
          <a:p>
            <a:r>
              <a:rPr lang="nb-NO" i="1" dirty="0"/>
              <a:t>Alt tyder på at myndighetene slår alle rekorder og når målet om å bosette 16.000 flyktninger i år. – Vi er i ferd med å løse bosettingsutfordringen, sier </a:t>
            </a:r>
            <a:r>
              <a:rPr lang="nb-NO" i="1" dirty="0" err="1"/>
              <a:t>IMDis</a:t>
            </a:r>
            <a:r>
              <a:rPr lang="nb-NO" i="1" dirty="0"/>
              <a:t> Bjørn Holden. </a:t>
            </a:r>
          </a:p>
          <a:p>
            <a:endParaRPr lang="nb-NO" i="1" dirty="0"/>
          </a:p>
          <a:p>
            <a:pPr marL="285750" indent="-285750">
              <a:buFont typeface="Arial" panose="020B0604020202020204" pitchFamily="34" charset="0"/>
              <a:buChar char="•"/>
            </a:pPr>
            <a:r>
              <a:rPr lang="nb-NO" dirty="0"/>
              <a:t>33 prosent flere er bosatt hittil i år enn på samme tid i fjor</a:t>
            </a:r>
          </a:p>
          <a:p>
            <a:pPr marL="285750" indent="-285750">
              <a:buFont typeface="Arial" panose="020B0604020202020204" pitchFamily="34" charset="0"/>
              <a:buChar char="•"/>
            </a:pPr>
            <a:endParaRPr lang="nb-NO" i="1" dirty="0"/>
          </a:p>
          <a:p>
            <a:pPr marL="285750" indent="-285750">
              <a:buFont typeface="Arial" panose="020B0604020202020204" pitchFamily="34" charset="0"/>
              <a:buChar char="•"/>
            </a:pPr>
            <a:r>
              <a:rPr lang="nb-NO" dirty="0"/>
              <a:t>Ligger an til å bosette mellom 15.000 og 16.000 i 2016</a:t>
            </a:r>
            <a:endParaRPr lang="nb-NO" i="1" dirty="0"/>
          </a:p>
          <a:p>
            <a:endParaRPr lang="nb-NO" i="1" dirty="0"/>
          </a:p>
          <a:p>
            <a:endParaRPr lang="nb-NO" i="1" dirty="0"/>
          </a:p>
          <a:p>
            <a:endParaRPr lang="nb-NO" i="1" dirty="0"/>
          </a:p>
          <a:p>
            <a:endParaRPr lang="nb-NO" i="1" dirty="0"/>
          </a:p>
        </p:txBody>
      </p:sp>
    </p:spTree>
    <p:extLst>
      <p:ext uri="{BB962C8B-B14F-4D97-AF65-F5344CB8AC3E}">
        <p14:creationId xmlns:p14="http://schemas.microsoft.com/office/powerpoint/2010/main" val="326845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5949" y="1152928"/>
            <a:ext cx="7472100" cy="492443"/>
          </a:xfrm>
        </p:spPr>
        <p:txBody>
          <a:bodyPr/>
          <a:lstStyle/>
          <a:p>
            <a:r>
              <a:rPr lang="nb-NO" sz="3200" dirty="0"/>
              <a:t>Utfordringer som innvandringen medfører</a:t>
            </a:r>
          </a:p>
        </p:txBody>
      </p:sp>
      <p:sp>
        <p:nvSpPr>
          <p:cNvPr id="3" name="Plassholder for tekst 2"/>
          <p:cNvSpPr>
            <a:spLocks noGrp="1"/>
          </p:cNvSpPr>
          <p:nvPr>
            <p:ph type="body" idx="1"/>
          </p:nvPr>
        </p:nvSpPr>
        <p:spPr>
          <a:xfrm>
            <a:off x="835950" y="2257678"/>
            <a:ext cx="4216110" cy="3929762"/>
          </a:xfrm>
        </p:spPr>
        <p:txBody>
          <a:bodyPr/>
          <a:lstStyle/>
          <a:p>
            <a:endParaRPr lang="nb-NO" dirty="0"/>
          </a:p>
          <a:p>
            <a:pPr marL="285750" indent="-285750">
              <a:buFont typeface="Arial" panose="020B0604020202020204" pitchFamily="34" charset="0"/>
              <a:buChar char="•"/>
            </a:pPr>
            <a:r>
              <a:rPr lang="nb-NO" b="1" dirty="0"/>
              <a:t>Behov for kompetanse for de som møter flyktningene</a:t>
            </a:r>
          </a:p>
          <a:p>
            <a:endParaRPr lang="nb-NO" b="1" dirty="0"/>
          </a:p>
          <a:p>
            <a:pPr marL="285750" indent="-285750">
              <a:buFont typeface="Arial" panose="020B0604020202020204" pitchFamily="34" charset="0"/>
              <a:buChar char="•"/>
            </a:pPr>
            <a:r>
              <a:rPr lang="nb-NO" b="1" dirty="0"/>
              <a:t>Effektiv kvalifisering av flyktninger som står langt fra arbeidsmarkedet </a:t>
            </a:r>
          </a:p>
          <a:p>
            <a:pPr marL="285750" indent="-285750">
              <a:buFont typeface="Arial" panose="020B0604020202020204" pitchFamily="34" charset="0"/>
              <a:buChar char="•"/>
            </a:pPr>
            <a:endParaRPr lang="nb-NO" b="1" dirty="0"/>
          </a:p>
          <a:p>
            <a:pPr marL="285750" indent="-285750">
              <a:buFont typeface="Arial" panose="020B0604020202020204" pitchFamily="34" charset="0"/>
              <a:buChar char="•"/>
            </a:pPr>
            <a:r>
              <a:rPr lang="nb-NO" b="1" dirty="0"/>
              <a:t>Medbrakt kompetanse og ressurser krever tilpasning  (språk/aktivisering/sosial integrering)</a:t>
            </a:r>
          </a:p>
          <a:p>
            <a:endParaRPr lang="nb-NO" b="1" dirty="0"/>
          </a:p>
          <a:p>
            <a:pPr marL="285750" indent="-285750">
              <a:buFont typeface="Arial" panose="020B0604020202020204" pitchFamily="34" charset="0"/>
              <a:buChar char="•"/>
            </a:pPr>
            <a:r>
              <a:rPr lang="nb-NO" b="1" dirty="0"/>
              <a:t>Press på boligmarkedet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53" y="3103418"/>
            <a:ext cx="3636316" cy="257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46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49648" y="1108043"/>
            <a:ext cx="8083633" cy="5601533"/>
          </a:xfrm>
        </p:spPr>
        <p:txBody>
          <a:bodyPr/>
          <a:lstStyle/>
          <a:p>
            <a:pPr algn="l"/>
            <a:r>
              <a:rPr lang="nb-NO" sz="3600" dirty="0"/>
              <a:t>Asylsøkeres helse</a:t>
            </a:r>
            <a:br>
              <a:rPr lang="nb-NO" sz="3200" dirty="0"/>
            </a:br>
            <a:br>
              <a:rPr lang="nb-NO" sz="3200" dirty="0"/>
            </a:br>
            <a:br>
              <a:rPr lang="nb-NO" sz="3200" dirty="0"/>
            </a:br>
            <a:br>
              <a:rPr lang="nb-NO" sz="3200" dirty="0"/>
            </a:br>
            <a:r>
              <a:rPr lang="nb-NO" sz="2800" dirty="0"/>
              <a:t>Veileder for helsetjenestetilbudet til asylsøkere, flyktninger og familiegjenforente (IS-1022)</a:t>
            </a:r>
            <a:br>
              <a:rPr lang="nb-NO" sz="3200" dirty="0"/>
            </a:br>
            <a:br>
              <a:rPr lang="nb-NO" sz="3200" dirty="0"/>
            </a:br>
            <a:br>
              <a:rPr lang="nb-NO" sz="3200" dirty="0"/>
            </a:br>
            <a:r>
              <a:rPr lang="nb-NO" sz="2800" dirty="0"/>
              <a:t>Informasjon</a:t>
            </a:r>
            <a:r>
              <a:rPr lang="nb-NO" sz="3200" dirty="0"/>
              <a:t>, nyheter og råd rettet mot helsetjenesten </a:t>
            </a:r>
            <a:r>
              <a:rPr lang="nb-NO" sz="2400" dirty="0"/>
              <a:t>(Smittevernvakta - døgnbemannet tjeneste for helsepersonell, nyhetsbrev)</a:t>
            </a:r>
            <a:br>
              <a:rPr lang="nb-NO" sz="2400" dirty="0"/>
            </a:br>
            <a:endParaRPr lang="nb-NO" sz="2400" dirty="0"/>
          </a:p>
        </p:txBody>
      </p:sp>
      <p:pic>
        <p:nvPicPr>
          <p:cNvPr id="4" name="Bilde 3"/>
          <p:cNvPicPr>
            <a:picLocks noChangeAspect="1"/>
          </p:cNvPicPr>
          <p:nvPr/>
        </p:nvPicPr>
        <p:blipFill>
          <a:blip r:embed="rId3"/>
          <a:stretch>
            <a:fillRect/>
          </a:stretch>
        </p:blipFill>
        <p:spPr>
          <a:xfrm>
            <a:off x="774577" y="4195411"/>
            <a:ext cx="2847512" cy="543013"/>
          </a:xfrm>
          <a:prstGeom prst="rect">
            <a:avLst/>
          </a:prstGeom>
        </p:spPr>
      </p:pic>
      <p:pic>
        <p:nvPicPr>
          <p:cNvPr id="6" name="Bilde 5"/>
          <p:cNvPicPr>
            <a:picLocks noChangeAspect="1"/>
          </p:cNvPicPr>
          <p:nvPr/>
        </p:nvPicPr>
        <p:blipFill>
          <a:blip r:embed="rId4"/>
          <a:stretch>
            <a:fillRect/>
          </a:stretch>
        </p:blipFill>
        <p:spPr>
          <a:xfrm>
            <a:off x="774577" y="2254928"/>
            <a:ext cx="3547152" cy="481567"/>
          </a:xfrm>
          <a:prstGeom prst="rect">
            <a:avLst/>
          </a:prstGeom>
        </p:spPr>
      </p:pic>
    </p:spTree>
    <p:extLst>
      <p:ext uri="{BB962C8B-B14F-4D97-AF65-F5344CB8AC3E}">
        <p14:creationId xmlns:p14="http://schemas.microsoft.com/office/powerpoint/2010/main" val="33197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062" y="1152929"/>
            <a:ext cx="9028385" cy="7386638"/>
          </a:xfrm>
        </p:spPr>
        <p:txBody>
          <a:bodyPr/>
          <a:lstStyle/>
          <a:p>
            <a:pPr algn="ctr"/>
            <a:r>
              <a:rPr lang="nb-NO" sz="3200" dirty="0"/>
              <a:t>Fylkesmannen ønsker å bidra til vellykket integrering!</a:t>
            </a:r>
            <a:br>
              <a:rPr lang="nb-NO" sz="3200" dirty="0"/>
            </a:br>
            <a:br>
              <a:rPr lang="nb-NO" sz="3200" dirty="0"/>
            </a:br>
            <a:br>
              <a:rPr lang="nb-NO" sz="3200" dirty="0"/>
            </a:br>
            <a:br>
              <a:rPr lang="nb-NO" sz="3200" dirty="0"/>
            </a:br>
            <a:br>
              <a:rPr lang="nb-NO" sz="3200" dirty="0"/>
            </a:br>
            <a:br>
              <a:rPr lang="nb-NO" sz="3200" dirty="0"/>
            </a:br>
            <a:br>
              <a:rPr lang="nb-NO" sz="3200" dirty="0"/>
            </a:br>
            <a:br>
              <a:rPr lang="nb-NO" sz="3200" dirty="0"/>
            </a:br>
            <a:br>
              <a:rPr lang="nb-NO" sz="3200" dirty="0"/>
            </a:br>
            <a:br>
              <a:rPr lang="nb-NO" sz="3200" dirty="0"/>
            </a:br>
            <a:br>
              <a:rPr lang="nb-NO" sz="3200" dirty="0"/>
            </a:br>
            <a:br>
              <a:rPr lang="nb-NO" sz="3200" dirty="0"/>
            </a:br>
            <a:br>
              <a:rPr lang="nb-NO" sz="3200" dirty="0"/>
            </a:br>
            <a:endParaRPr lang="nb-NO" sz="3200" dirty="0"/>
          </a:p>
        </p:txBody>
      </p:sp>
      <p:sp>
        <p:nvSpPr>
          <p:cNvPr id="3" name="Plassholder for tekst 2"/>
          <p:cNvSpPr>
            <a:spLocks noGrp="1"/>
          </p:cNvSpPr>
          <p:nvPr>
            <p:ph type="body" idx="1"/>
          </p:nvPr>
        </p:nvSpPr>
        <p:spPr>
          <a:xfrm>
            <a:off x="835950" y="2257678"/>
            <a:ext cx="7472100" cy="3320162"/>
          </a:xfrm>
        </p:spPr>
        <p:txBody>
          <a:bodyPr/>
          <a:lstStyle/>
          <a:p>
            <a:r>
              <a:rPr lang="nb-NO" sz="2000" b="1" i="1" dirty="0"/>
              <a:t>Fylkesmannen har behov for en større ressurs innen arbeidet med flyktninger og asylsøkere som kan: </a:t>
            </a:r>
          </a:p>
          <a:p>
            <a:endParaRPr lang="nb-NO" dirty="0"/>
          </a:p>
          <a:p>
            <a:pPr marL="285750" indent="-285750">
              <a:buFont typeface="Arial" panose="020B0604020202020204" pitchFamily="34" charset="0"/>
              <a:buChar char="•"/>
            </a:pPr>
            <a:r>
              <a:rPr lang="nb-NO" b="1" dirty="0"/>
              <a:t>Samordne regional stat</a:t>
            </a:r>
            <a:r>
              <a:rPr lang="nb-NO" dirty="0"/>
              <a:t>, herunder Husbanken, NAV, IMDI og UDI</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b="1" dirty="0"/>
              <a:t>Følge opp kommunene </a:t>
            </a:r>
            <a:r>
              <a:rPr lang="nb-NO" dirty="0"/>
              <a:t>i deres bosettings- og integreringsarbeid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b="1" dirty="0"/>
              <a:t>Samordne ulike fagområder hos Fylkesmannen </a:t>
            </a:r>
            <a:r>
              <a:rPr lang="nb-NO" dirty="0"/>
              <a:t>knyttet  til flyktninger og </a:t>
            </a:r>
          </a:p>
          <a:p>
            <a:r>
              <a:rPr lang="nb-NO" dirty="0"/>
              <a:t>      asylsøkere</a:t>
            </a:r>
          </a:p>
          <a:p>
            <a:endParaRPr lang="nb-NO" dirty="0"/>
          </a:p>
          <a:p>
            <a:r>
              <a:rPr lang="nb-NO" dirty="0"/>
              <a:t>Stillingen er organisatorisk plassert i stab, rapporterer til ass. fylkesmann</a:t>
            </a:r>
          </a:p>
          <a:p>
            <a:endParaRPr lang="nb-NO" dirty="0"/>
          </a:p>
          <a:p>
            <a:pPr marL="285750" indent="-285750">
              <a:buFont typeface="Arial" panose="020B0604020202020204" pitchFamily="34" charset="0"/>
              <a:buChar char="•"/>
            </a:pPr>
            <a:endParaRPr lang="nn-NO" b="1" dirty="0"/>
          </a:p>
          <a:p>
            <a:pPr marL="285750" indent="-285750">
              <a:buFont typeface="Arial" panose="020B0604020202020204" pitchFamily="34" charset="0"/>
              <a:buChar char="•"/>
            </a:pPr>
            <a:endParaRPr lang="nn-NO" b="1" dirty="0"/>
          </a:p>
          <a:p>
            <a:endParaRPr lang="nn-NO" b="1" dirty="0"/>
          </a:p>
          <a:p>
            <a:endParaRPr lang="nb-NO" b="1" dirty="0"/>
          </a:p>
        </p:txBody>
      </p:sp>
    </p:spTree>
    <p:extLst>
      <p:ext uri="{BB962C8B-B14F-4D97-AF65-F5344CB8AC3E}">
        <p14:creationId xmlns:p14="http://schemas.microsoft.com/office/powerpoint/2010/main" val="50176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5949" y="1152928"/>
            <a:ext cx="7472100" cy="492443"/>
          </a:xfrm>
        </p:spPr>
        <p:txBody>
          <a:bodyPr/>
          <a:lstStyle/>
          <a:p>
            <a:pPr algn="ctr"/>
            <a:r>
              <a:rPr lang="nb-NO" sz="3200" dirty="0"/>
              <a:t>Konkrete oppgaver og forventninger</a:t>
            </a:r>
          </a:p>
        </p:txBody>
      </p:sp>
      <p:sp>
        <p:nvSpPr>
          <p:cNvPr id="3" name="Plassholder for tekst 2"/>
          <p:cNvSpPr>
            <a:spLocks noGrp="1"/>
          </p:cNvSpPr>
          <p:nvPr>
            <p:ph type="body" idx="1"/>
          </p:nvPr>
        </p:nvSpPr>
        <p:spPr>
          <a:xfrm>
            <a:off x="569250" y="2349118"/>
            <a:ext cx="7797510" cy="4120262"/>
          </a:xfrm>
        </p:spPr>
        <p:txBody>
          <a:bodyPr/>
          <a:lstStyle/>
          <a:p>
            <a:endParaRPr lang="nb-NO" sz="2000" b="1" dirty="0"/>
          </a:p>
          <a:p>
            <a:pPr marL="342900" indent="-342900">
              <a:buFont typeface="Arial" panose="020B0604020202020204" pitchFamily="34" charset="0"/>
              <a:buChar char="•"/>
            </a:pPr>
            <a:r>
              <a:rPr lang="nb-NO" sz="2000" dirty="0"/>
              <a:t>Ivareta Fylkesmannen som rolle som sektormyndighet (presisering i eget brev 20.11.15 fra KMD)</a:t>
            </a:r>
          </a:p>
          <a:p>
            <a:endParaRPr lang="nb-NO" dirty="0"/>
          </a:p>
          <a:p>
            <a:pPr marL="285750" indent="-285750">
              <a:buFont typeface="Arial" panose="020B0604020202020204" pitchFamily="34" charset="0"/>
              <a:buChar char="•"/>
            </a:pPr>
            <a:r>
              <a:rPr lang="nb-NO" dirty="0"/>
              <a:t>Sikre likeverdige helse og omsorgstjenester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Iverksette tiltak knyttet til kompetansebehov (erfarings- og kunnskapsdeling)</a:t>
            </a:r>
          </a:p>
          <a:p>
            <a:pPr lvl="1"/>
            <a:r>
              <a:rPr lang="nb-NO" dirty="0"/>
              <a:t>- Kommunene , spesialisthelsetjenesten og mottak</a:t>
            </a:r>
          </a:p>
          <a:p>
            <a:endParaRPr lang="nb-NO" dirty="0"/>
          </a:p>
          <a:p>
            <a:pPr marL="285750" indent="-285750">
              <a:buFont typeface="Arial" panose="020B0604020202020204" pitchFamily="34" charset="0"/>
              <a:buChar char="•"/>
            </a:pPr>
            <a:r>
              <a:rPr lang="nb-NO" dirty="0"/>
              <a:t>Ha fokus på utsatte barn herunder boligforhold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Koordinere og samordne  for å sikre bedre samhandling og systematisk arbeid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Tilsyn, råd og veiledning</a:t>
            </a:r>
          </a:p>
          <a:p>
            <a:pPr marL="285750" indent="-285750">
              <a:buFont typeface="Arial" panose="020B0604020202020204" pitchFamily="34" charset="0"/>
              <a:buChar char="•"/>
            </a:pPr>
            <a:endParaRPr lang="nb-NO" dirty="0"/>
          </a:p>
          <a:p>
            <a:endParaRPr lang="nb-NO" dirty="0"/>
          </a:p>
          <a:p>
            <a:endParaRPr lang="nb-NO" dirty="0"/>
          </a:p>
          <a:p>
            <a:endParaRPr lang="nb-NO" dirty="0"/>
          </a:p>
        </p:txBody>
      </p:sp>
    </p:spTree>
    <p:extLst>
      <p:ext uri="{BB962C8B-B14F-4D97-AF65-F5344CB8AC3E}">
        <p14:creationId xmlns:p14="http://schemas.microsoft.com/office/powerpoint/2010/main" val="210897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5949" y="1152928"/>
            <a:ext cx="7472100" cy="492443"/>
          </a:xfrm>
        </p:spPr>
        <p:txBody>
          <a:bodyPr/>
          <a:lstStyle/>
          <a:p>
            <a:r>
              <a:rPr lang="nb-NO" sz="3200" dirty="0"/>
              <a:t>Så langt…</a:t>
            </a:r>
          </a:p>
        </p:txBody>
      </p:sp>
      <p:sp>
        <p:nvSpPr>
          <p:cNvPr id="3" name="Plassholder for tekst 2"/>
          <p:cNvSpPr>
            <a:spLocks noGrp="1"/>
          </p:cNvSpPr>
          <p:nvPr>
            <p:ph type="body" idx="1"/>
          </p:nvPr>
        </p:nvSpPr>
        <p:spPr>
          <a:xfrm>
            <a:off x="588579" y="2026920"/>
            <a:ext cx="7719471" cy="4076700"/>
          </a:xfrm>
        </p:spPr>
        <p:txBody>
          <a:bodyPr/>
          <a:lstStyle/>
          <a:p>
            <a:pPr marL="285750" indent="-285750">
              <a:buFont typeface="Arial" panose="020B0604020202020204" pitchFamily="34" charset="0"/>
              <a:buChar char="•"/>
            </a:pPr>
            <a:r>
              <a:rPr lang="nb-NO" dirty="0"/>
              <a:t>Bedre samordning hos FM, - ressursgruppe etablert (alle fagavdelinger hos FM</a:t>
            </a:r>
          </a:p>
          <a:p>
            <a:pPr marL="285750" indent="-285750">
              <a:buFont typeface="Arial" panose="020B0604020202020204" pitchFamily="34" charset="0"/>
              <a:buChar char="•"/>
            </a:pPr>
            <a:r>
              <a:rPr lang="nb-NO" dirty="0"/>
              <a:t>Samlet oversikt over utfordringene i Møre og Romsdal for å iverksette tiltak</a:t>
            </a:r>
          </a:p>
          <a:p>
            <a:endParaRPr lang="nb-NO" dirty="0"/>
          </a:p>
          <a:p>
            <a:r>
              <a:rPr lang="nb-NO" dirty="0"/>
              <a:t>Hva kommer til uttrykk fra kommunene?</a:t>
            </a:r>
          </a:p>
          <a:p>
            <a:pPr marL="607207" lvl="1" indent="-285750">
              <a:buFont typeface="Arial" panose="020B0604020202020204" pitchFamily="34" charset="0"/>
              <a:buChar char="•"/>
            </a:pPr>
            <a:r>
              <a:rPr lang="nb-NO" dirty="0"/>
              <a:t>Ønsker å ta del i andre sin erfaringer/etablere møteplasser</a:t>
            </a:r>
          </a:p>
          <a:p>
            <a:pPr marL="1250122" lvl="3" indent="-285750">
              <a:buFont typeface="Wingdings" panose="05000000000000000000" pitchFamily="2" charset="2"/>
              <a:buChar char="§"/>
            </a:pPr>
            <a:r>
              <a:rPr lang="nb-NO" dirty="0"/>
              <a:t>Noen er ny, andre har lang erfaring fra integreringsarbeid</a:t>
            </a:r>
          </a:p>
          <a:p>
            <a:pPr marL="607207" lvl="1" indent="-285750">
              <a:buFont typeface="Arial" panose="020B0604020202020204" pitchFamily="34" charset="0"/>
              <a:buChar char="•"/>
            </a:pPr>
            <a:r>
              <a:rPr lang="nb-NO" dirty="0"/>
              <a:t>Store ulikheter </a:t>
            </a:r>
            <a:r>
              <a:rPr lang="nb-NO" dirty="0" err="1"/>
              <a:t>mht</a:t>
            </a:r>
            <a:r>
              <a:rPr lang="nb-NO" dirty="0"/>
              <a:t> til helhetlig tilnærming </a:t>
            </a:r>
          </a:p>
          <a:p>
            <a:pPr marL="607207" lvl="1" indent="-285750">
              <a:buFont typeface="Arial" panose="020B0604020202020204" pitchFamily="34" charset="0"/>
              <a:buChar char="•"/>
            </a:pPr>
            <a:r>
              <a:rPr lang="nb-NO" dirty="0"/>
              <a:t>Vansker med å skaffe egnet bolig (plassering)</a:t>
            </a:r>
          </a:p>
          <a:p>
            <a:pPr marL="607207" lvl="1" indent="-285750">
              <a:buFont typeface="Arial" panose="020B0604020202020204" pitchFamily="34" charset="0"/>
              <a:buChar char="•"/>
            </a:pPr>
            <a:r>
              <a:rPr lang="nb-NO" dirty="0"/>
              <a:t>Mye spørsmål rundt introduksjons-programmet, ulike tilskuddsordninger</a:t>
            </a:r>
          </a:p>
          <a:p>
            <a:pPr marL="607207" lvl="1" indent="-285750">
              <a:buFont typeface="Arial" panose="020B0604020202020204" pitchFamily="34" charset="0"/>
              <a:buChar char="•"/>
            </a:pPr>
            <a:r>
              <a:rPr lang="nb-NO" dirty="0"/>
              <a:t>Ulikheter i hvilke tjenester som tilbys i mottak!</a:t>
            </a:r>
          </a:p>
          <a:p>
            <a:endParaRPr lang="nb-NO" dirty="0"/>
          </a:p>
          <a:p>
            <a:endParaRPr lang="nb-NO" dirty="0"/>
          </a:p>
          <a:p>
            <a:endParaRPr lang="nb-NO" dirty="0"/>
          </a:p>
          <a:p>
            <a:r>
              <a:rPr lang="nb-NO" dirty="0"/>
              <a:t>+</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endParaRPr lang="nb-NO" dirty="0"/>
          </a:p>
          <a:p>
            <a:pPr lvl="1"/>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342700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5949" y="1152928"/>
            <a:ext cx="7472100" cy="492443"/>
          </a:xfrm>
        </p:spPr>
        <p:txBody>
          <a:bodyPr/>
          <a:lstStyle/>
          <a:p>
            <a:r>
              <a:rPr lang="nb-NO" sz="3200" dirty="0"/>
              <a:t>Mange aktører….</a:t>
            </a:r>
          </a:p>
        </p:txBody>
      </p:sp>
      <p:sp>
        <p:nvSpPr>
          <p:cNvPr id="3" name="Plassholder for tekst 2"/>
          <p:cNvSpPr>
            <a:spLocks noGrp="1"/>
          </p:cNvSpPr>
          <p:nvPr>
            <p:ph type="body" idx="1"/>
          </p:nvPr>
        </p:nvSpPr>
        <p:spPr>
          <a:xfrm>
            <a:off x="480059" y="1818640"/>
            <a:ext cx="7827990" cy="4478020"/>
          </a:xfrm>
        </p:spPr>
        <p:txBody>
          <a:bodyPr/>
          <a:lstStyle/>
          <a:p>
            <a:endParaRPr lang="nb-NO" dirty="0"/>
          </a:p>
          <a:p>
            <a:pPr marL="285750" indent="-285750">
              <a:buFont typeface="Arial" panose="020B0604020202020204" pitchFamily="34" charset="0"/>
              <a:buChar char="•"/>
            </a:pPr>
            <a:r>
              <a:rPr lang="nb-NO" dirty="0"/>
              <a:t>Barne-, og ungdoms- og familiedirektoratet (</a:t>
            </a:r>
            <a:r>
              <a:rPr lang="nb-NO" dirty="0" err="1"/>
              <a:t>Bufdir</a:t>
            </a:r>
            <a:r>
              <a:rPr lang="nb-NO" dirty="0"/>
              <a:t>)</a:t>
            </a:r>
          </a:p>
          <a:p>
            <a:pPr marL="285750" indent="-285750">
              <a:buFont typeface="Arial" panose="020B0604020202020204" pitchFamily="34" charset="0"/>
              <a:buChar char="•"/>
            </a:pPr>
            <a:r>
              <a:rPr lang="nb-NO" dirty="0"/>
              <a:t>Integrerings og </a:t>
            </a:r>
            <a:r>
              <a:rPr lang="nb-NO" dirty="0" err="1"/>
              <a:t>mangfoldsdirektoratet</a:t>
            </a:r>
            <a:r>
              <a:rPr lang="nb-NO" dirty="0"/>
              <a:t> (IMDI)</a:t>
            </a:r>
          </a:p>
          <a:p>
            <a:pPr marL="285750" indent="-285750">
              <a:buFont typeface="Arial" panose="020B0604020202020204" pitchFamily="34" charset="0"/>
              <a:buChar char="•"/>
            </a:pPr>
            <a:r>
              <a:rPr lang="nb-NO" dirty="0"/>
              <a:t>Utlendingsdirektoratet (UDI)</a:t>
            </a:r>
          </a:p>
          <a:p>
            <a:pPr marL="285750" indent="-285750">
              <a:buFont typeface="Arial" panose="020B0604020202020204" pitchFamily="34" charset="0"/>
              <a:buChar char="•"/>
            </a:pPr>
            <a:r>
              <a:rPr lang="nb-NO" dirty="0"/>
              <a:t>Regionalt ressurssenter om vold, traumatisk stress og selvmordsforebygging (RVTS)</a:t>
            </a:r>
          </a:p>
          <a:p>
            <a:pPr marL="285750" indent="-285750">
              <a:buFont typeface="Arial" panose="020B0604020202020204" pitchFamily="34" charset="0"/>
              <a:buChar char="•"/>
            </a:pPr>
            <a:r>
              <a:rPr lang="nb-NO" dirty="0"/>
              <a:t>Husbanken</a:t>
            </a:r>
          </a:p>
          <a:p>
            <a:pPr marL="285750" indent="-285750">
              <a:buFont typeface="Arial" panose="020B0604020202020204" pitchFamily="34" charset="0"/>
              <a:buChar char="•"/>
            </a:pPr>
            <a:r>
              <a:rPr lang="nb-NO" dirty="0"/>
              <a:t>KS/Kommunene</a:t>
            </a:r>
          </a:p>
          <a:p>
            <a:pPr marL="285750" indent="-285750">
              <a:buFont typeface="Arial" panose="020B0604020202020204" pitchFamily="34" charset="0"/>
              <a:buChar char="•"/>
            </a:pPr>
            <a:r>
              <a:rPr lang="nb-NO" dirty="0"/>
              <a:t>Fylkeskommunen (regional- og næring)</a:t>
            </a:r>
          </a:p>
          <a:p>
            <a:pPr marL="285750" indent="-285750">
              <a:buFont typeface="Arial" panose="020B0604020202020204" pitchFamily="34" charset="0"/>
              <a:buChar char="•"/>
            </a:pPr>
            <a:r>
              <a:rPr lang="nb-NO" dirty="0"/>
              <a:t>Fylkesmannen v/ ulike fagavdelinger</a:t>
            </a:r>
          </a:p>
          <a:p>
            <a:endParaRPr lang="nb-NO" dirty="0"/>
          </a:p>
          <a:p>
            <a:r>
              <a:rPr lang="nb-NO" b="1" dirty="0"/>
              <a:t>Fylkesmannen som koordinator og tilrettelegger for kunnskapsdeling!</a:t>
            </a:r>
          </a:p>
          <a:p>
            <a:endParaRPr lang="nb-NO" dirty="0"/>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3673735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01840" y="1152928"/>
            <a:ext cx="8566951" cy="1395767"/>
          </a:xfrm>
        </p:spPr>
        <p:txBody>
          <a:bodyPr/>
          <a:lstStyle/>
          <a:p>
            <a:pPr algn="ctr"/>
            <a:r>
              <a:rPr lang="nb-NO" i="1" dirty="0"/>
              <a:t>Sammen skaper vi bedre tjenester!</a:t>
            </a:r>
          </a:p>
        </p:txBody>
      </p:sp>
      <p:sp>
        <p:nvSpPr>
          <p:cNvPr id="3" name="Plassholder for tekst 2"/>
          <p:cNvSpPr>
            <a:spLocks noGrp="1"/>
          </p:cNvSpPr>
          <p:nvPr>
            <p:ph type="body" idx="1"/>
          </p:nvPr>
        </p:nvSpPr>
        <p:spPr/>
        <p:txBody>
          <a:bodyPr/>
          <a:lstStyle/>
          <a:p>
            <a:endParaRPr lang="nb-N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133" y="1945014"/>
            <a:ext cx="4732019" cy="464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23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723901"/>
            <a:ext cx="7772400" cy="1231106"/>
          </a:xfrm>
        </p:spPr>
        <p:txBody>
          <a:bodyPr/>
          <a:lstStyle/>
          <a:p>
            <a:pPr algn="ctr"/>
            <a:r>
              <a:rPr lang="nb-NO" sz="4000" b="0" dirty="0">
                <a:solidFill>
                  <a:srgbClr val="000000"/>
                </a:solidFill>
                <a:latin typeface="Arial"/>
              </a:rPr>
              <a:t>Migrasjonssituasjonen i verden/Europa/Norge</a:t>
            </a:r>
            <a:endParaRPr lang="nb-NO"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169" y="2028084"/>
            <a:ext cx="3338522" cy="227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00" y="4302680"/>
            <a:ext cx="3485260" cy="224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4480560" y="2413338"/>
            <a:ext cx="4229100" cy="4401205"/>
          </a:xfrm>
          <a:prstGeom prst="rect">
            <a:avLst/>
          </a:prstGeom>
        </p:spPr>
        <p:txBody>
          <a:bodyPr wrap="square">
            <a:spAutoFit/>
          </a:bodyPr>
          <a:lstStyle/>
          <a:p>
            <a:pPr marL="285750" indent="-285750">
              <a:buFont typeface="Arial" panose="020B0604020202020204" pitchFamily="34" charset="0"/>
              <a:buChar char="•"/>
            </a:pPr>
            <a:r>
              <a:rPr lang="nb-NO" sz="2800" dirty="0"/>
              <a:t>59,5 millioner på flukt</a:t>
            </a:r>
          </a:p>
          <a:p>
            <a:pPr marL="285750" indent="-285750">
              <a:buFont typeface="Arial" panose="020B0604020202020204" pitchFamily="34" charset="0"/>
              <a:buChar char="•"/>
            </a:pPr>
            <a:r>
              <a:rPr lang="nb-NO" sz="2800" dirty="0"/>
              <a:t>38 millioner internt fordrevne</a:t>
            </a:r>
          </a:p>
          <a:p>
            <a:pPr marL="285750" indent="-285750">
              <a:buFont typeface="Arial" panose="020B0604020202020204" pitchFamily="34" charset="0"/>
              <a:buChar char="•"/>
            </a:pPr>
            <a:r>
              <a:rPr lang="nb-NO" sz="2800" dirty="0"/>
              <a:t>21,5 millioner på flukt over landegrenser</a:t>
            </a:r>
          </a:p>
          <a:p>
            <a:pPr marL="285750" indent="-285750">
              <a:buFont typeface="Arial" panose="020B0604020202020204" pitchFamily="34" charset="0"/>
              <a:buChar char="•"/>
            </a:pPr>
            <a:r>
              <a:rPr lang="nb-NO" sz="2800" dirty="0"/>
              <a:t>Over 900 000 kom til Europa i 2015</a:t>
            </a:r>
          </a:p>
          <a:p>
            <a:pPr marL="285750" indent="-285750">
              <a:buFont typeface="Arial" panose="020B0604020202020204" pitchFamily="34" charset="0"/>
              <a:buChar char="•"/>
            </a:pPr>
            <a:r>
              <a:rPr lang="nb-NO" sz="2800" dirty="0"/>
              <a:t>31 400 til Norge i 2015, herav 5 500 enslige mindreårige</a:t>
            </a:r>
          </a:p>
        </p:txBody>
      </p:sp>
    </p:spTree>
    <p:extLst>
      <p:ext uri="{BB962C8B-B14F-4D97-AF65-F5344CB8AC3E}">
        <p14:creationId xmlns:p14="http://schemas.microsoft.com/office/powerpoint/2010/main" val="50007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5949" y="1152928"/>
            <a:ext cx="7472100" cy="492443"/>
          </a:xfrm>
        </p:spPr>
        <p:txBody>
          <a:bodyPr/>
          <a:lstStyle/>
          <a:p>
            <a:pPr algn="ctr"/>
            <a:r>
              <a:rPr lang="nb-NO" sz="3200" dirty="0"/>
              <a:t>Nye utfordringer i årene som kommer ?</a:t>
            </a:r>
          </a:p>
        </p:txBody>
      </p:sp>
      <p:sp>
        <p:nvSpPr>
          <p:cNvPr id="3" name="Plassholder for tekst 2"/>
          <p:cNvSpPr>
            <a:spLocks noGrp="1"/>
          </p:cNvSpPr>
          <p:nvPr>
            <p:ph type="body" idx="1"/>
          </p:nvPr>
        </p:nvSpPr>
        <p:spPr>
          <a:xfrm>
            <a:off x="835949" y="1881757"/>
            <a:ext cx="3221146" cy="4696595"/>
          </a:xfrm>
        </p:spPr>
        <p:txBody>
          <a:bodyPr/>
          <a:lstStyle/>
          <a:p>
            <a:r>
              <a:rPr lang="nb-NO" dirty="0"/>
              <a:t>18.000 flyktninger (inkl4.400 enslige mindreårige) skal bosettes i Norge (14.000 i 2015)</a:t>
            </a:r>
          </a:p>
          <a:p>
            <a:endParaRPr lang="nb-NO" dirty="0"/>
          </a:p>
          <a:p>
            <a:r>
              <a:rPr lang="nb-NO" dirty="0"/>
              <a:t>1856 flyktninger oppholdte seg i mottak i Møre og Romsdal </a:t>
            </a:r>
            <a:r>
              <a:rPr lang="nb-NO" sz="1100" dirty="0"/>
              <a:t>(31.12.15)</a:t>
            </a:r>
          </a:p>
          <a:p>
            <a:endParaRPr lang="nb-NO" dirty="0"/>
          </a:p>
          <a:p>
            <a:r>
              <a:rPr lang="nb-NO" dirty="0"/>
              <a:t>Kommuner i Møre og Romsdal er anmodet om 1.073 vedtaksplasser i 2016</a:t>
            </a:r>
          </a:p>
          <a:p>
            <a:endParaRPr lang="nb-NO" dirty="0"/>
          </a:p>
          <a:p>
            <a:r>
              <a:rPr lang="nb-NO" dirty="0"/>
              <a:t>Alle kommuner i Møre og Romsdal har planer om å bosette flyktninger i 2016</a:t>
            </a:r>
          </a:p>
          <a:p>
            <a:endParaRPr lang="nb-NO" dirty="0"/>
          </a:p>
          <a:p>
            <a:r>
              <a:rPr lang="nb-NO" dirty="0"/>
              <a:t> </a:t>
            </a:r>
            <a:r>
              <a:rPr lang="nb-NO" sz="1800" dirty="0">
                <a:effectLst/>
                <a:latin typeface="+mn-lt"/>
                <a:ea typeface="+mn-ea"/>
                <a:cs typeface="+mn-cs"/>
              </a:rPr>
              <a:t>2623 asylsøkere har registrert seg i Norge siden januar </a:t>
            </a:r>
            <a:r>
              <a:rPr lang="nb-NO" sz="1400" dirty="0"/>
              <a:t>(14.10.16)</a:t>
            </a:r>
          </a:p>
        </p:txBody>
      </p:sp>
      <p:pic>
        <p:nvPicPr>
          <p:cNvPr id="4" name="Bilde 3"/>
          <p:cNvPicPr>
            <a:picLocks noChangeAspect="1"/>
          </p:cNvPicPr>
          <p:nvPr/>
        </p:nvPicPr>
        <p:blipFill>
          <a:blip r:embed="rId3"/>
          <a:stretch>
            <a:fillRect/>
          </a:stretch>
        </p:blipFill>
        <p:spPr>
          <a:xfrm>
            <a:off x="4281055" y="2781380"/>
            <a:ext cx="4698208" cy="2882358"/>
          </a:xfrm>
          <a:prstGeom prst="rect">
            <a:avLst/>
          </a:prstGeom>
        </p:spPr>
      </p:pic>
    </p:spTree>
    <p:extLst>
      <p:ext uri="{BB962C8B-B14F-4D97-AF65-F5344CB8AC3E}">
        <p14:creationId xmlns:p14="http://schemas.microsoft.com/office/powerpoint/2010/main" val="269056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21941" y="1108172"/>
            <a:ext cx="8620217" cy="492443"/>
          </a:xfrm>
        </p:spPr>
        <p:txBody>
          <a:bodyPr/>
          <a:lstStyle/>
          <a:p>
            <a:r>
              <a:rPr lang="nb-NO" sz="3200" dirty="0"/>
              <a:t>Status på vedtaksplasser i  2016-2017 pr. 14.10.16</a:t>
            </a:r>
          </a:p>
        </p:txBody>
      </p:sp>
      <p:graphicFrame>
        <p:nvGraphicFramePr>
          <p:cNvPr id="4" name="Tabell 3"/>
          <p:cNvGraphicFramePr>
            <a:graphicFrameLocks noGrp="1"/>
          </p:cNvGraphicFramePr>
          <p:nvPr>
            <p:extLst>
              <p:ext uri="{D42A27DB-BD31-4B8C-83A1-F6EECF244321}">
                <p14:modId xmlns:p14="http://schemas.microsoft.com/office/powerpoint/2010/main" val="4012753113"/>
              </p:ext>
            </p:extLst>
          </p:nvPr>
        </p:nvGraphicFramePr>
        <p:xfrm>
          <a:off x="763480" y="3311371"/>
          <a:ext cx="6856520" cy="1465720"/>
        </p:xfrm>
        <a:graphic>
          <a:graphicData uri="http://schemas.openxmlformats.org/drawingml/2006/table">
            <a:tbl>
              <a:tblPr firstRow="1" bandRow="1">
                <a:tableStyleId>{5C22544A-7EE6-4342-B048-85BDC9FD1C3A}</a:tableStyleId>
              </a:tblPr>
              <a:tblGrid>
                <a:gridCol w="1371304">
                  <a:extLst>
                    <a:ext uri="{9D8B030D-6E8A-4147-A177-3AD203B41FA5}">
                      <a16:colId xmlns:a16="http://schemas.microsoft.com/office/drawing/2014/main" val="3776101844"/>
                    </a:ext>
                  </a:extLst>
                </a:gridCol>
                <a:gridCol w="1371304">
                  <a:extLst>
                    <a:ext uri="{9D8B030D-6E8A-4147-A177-3AD203B41FA5}">
                      <a16:colId xmlns:a16="http://schemas.microsoft.com/office/drawing/2014/main" val="799138397"/>
                    </a:ext>
                  </a:extLst>
                </a:gridCol>
                <a:gridCol w="1371304">
                  <a:extLst>
                    <a:ext uri="{9D8B030D-6E8A-4147-A177-3AD203B41FA5}">
                      <a16:colId xmlns:a16="http://schemas.microsoft.com/office/drawing/2014/main" val="1148145670"/>
                    </a:ext>
                  </a:extLst>
                </a:gridCol>
                <a:gridCol w="1371304">
                  <a:extLst>
                    <a:ext uri="{9D8B030D-6E8A-4147-A177-3AD203B41FA5}">
                      <a16:colId xmlns:a16="http://schemas.microsoft.com/office/drawing/2014/main" val="255190964"/>
                    </a:ext>
                  </a:extLst>
                </a:gridCol>
                <a:gridCol w="1371304">
                  <a:extLst>
                    <a:ext uri="{9D8B030D-6E8A-4147-A177-3AD203B41FA5}">
                      <a16:colId xmlns:a16="http://schemas.microsoft.com/office/drawing/2014/main" val="785405257"/>
                    </a:ext>
                  </a:extLst>
                </a:gridCol>
              </a:tblGrid>
              <a:tr h="77145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nb-NO" sz="1800" dirty="0">
                          <a:solidFill>
                            <a:schemeClr val="bg1"/>
                          </a:solidFill>
                        </a:rPr>
                        <a:t>Anmodning 2016</a:t>
                      </a:r>
                    </a:p>
                    <a:p>
                      <a:pPr algn="ctr"/>
                      <a:endParaRPr lang="nb-NO" dirty="0"/>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nb-NO" sz="1800" dirty="0">
                          <a:solidFill>
                            <a:schemeClr val="bg1"/>
                          </a:solidFill>
                        </a:rPr>
                        <a:t>Kommunale</a:t>
                      </a:r>
                      <a:r>
                        <a:rPr lang="nb-NO" sz="1800" baseline="0" dirty="0">
                          <a:solidFill>
                            <a:schemeClr val="bg1"/>
                          </a:solidFill>
                        </a:rPr>
                        <a:t> vedtak 2016</a:t>
                      </a:r>
                      <a:endParaRPr lang="nb-NO" sz="1800" dirty="0">
                        <a:solidFill>
                          <a:schemeClr val="bg1"/>
                        </a:solidFill>
                      </a:endParaRPr>
                    </a:p>
                    <a:p>
                      <a:pPr algn="ctr"/>
                      <a:endParaRPr lang="nb-NO" dirty="0"/>
                    </a:p>
                  </a:txBody>
                  <a:tcPr/>
                </a:tc>
                <a:tc>
                  <a:txBody>
                    <a:bodyPr/>
                    <a:lstStyle/>
                    <a:p>
                      <a:pPr algn="ctr"/>
                      <a:r>
                        <a:rPr lang="nb-NO" sz="1800" dirty="0">
                          <a:solidFill>
                            <a:schemeClr val="bg1"/>
                          </a:solidFill>
                        </a:rPr>
                        <a:t>Inkl. enslige mindreårige </a:t>
                      </a:r>
                      <a:endParaRPr lang="nb-NO" dirty="0"/>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nb-NO" sz="1800" dirty="0">
                          <a:solidFill>
                            <a:schemeClr val="bg1"/>
                          </a:solidFill>
                        </a:rPr>
                        <a:t>Anmodning 2017</a:t>
                      </a:r>
                    </a:p>
                    <a:p>
                      <a:pPr algn="ctr"/>
                      <a:endParaRPr lang="nb-NO" dirty="0"/>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nb-NO" sz="1800" dirty="0">
                          <a:solidFill>
                            <a:schemeClr val="bg1"/>
                          </a:solidFill>
                        </a:rPr>
                        <a:t>Inkl. enslige mindreårige </a:t>
                      </a:r>
                      <a:endParaRPr lang="nb-NO" dirty="0"/>
                    </a:p>
                    <a:p>
                      <a:pPr algn="ctr"/>
                      <a:endParaRPr lang="nb-NO" dirty="0"/>
                    </a:p>
                  </a:txBody>
                  <a:tcPr/>
                </a:tc>
                <a:extLst>
                  <a:ext uri="{0D108BD9-81ED-4DB2-BD59-A6C34878D82A}">
                    <a16:rowId xmlns:a16="http://schemas.microsoft.com/office/drawing/2014/main" val="4009949063"/>
                  </a:ext>
                </a:extLst>
              </a:tr>
              <a:tr h="551320">
                <a:tc>
                  <a:txBody>
                    <a:bodyPr/>
                    <a:lstStyle/>
                    <a:p>
                      <a:pPr algn="ctr"/>
                      <a:r>
                        <a:rPr lang="nb-NO" dirty="0"/>
                        <a:t>1073</a:t>
                      </a:r>
                    </a:p>
                  </a:txBody>
                  <a:tcPr/>
                </a:tc>
                <a:tc>
                  <a:txBody>
                    <a:bodyPr/>
                    <a:lstStyle/>
                    <a:p>
                      <a:pPr algn="ctr"/>
                      <a:r>
                        <a:rPr lang="nb-NO" dirty="0"/>
                        <a:t>967</a:t>
                      </a:r>
                    </a:p>
                  </a:txBody>
                  <a:tcPr/>
                </a:tc>
                <a:tc>
                  <a:txBody>
                    <a:bodyPr/>
                    <a:lstStyle/>
                    <a:p>
                      <a:pPr algn="ctr"/>
                      <a:r>
                        <a:rPr lang="nb-NO" dirty="0"/>
                        <a:t>160</a:t>
                      </a:r>
                    </a:p>
                  </a:txBody>
                  <a:tcPr/>
                </a:tc>
                <a:tc>
                  <a:txBody>
                    <a:bodyPr/>
                    <a:lstStyle/>
                    <a:p>
                      <a:pPr algn="ctr"/>
                      <a:r>
                        <a:rPr lang="nb-NO" dirty="0"/>
                        <a:t>737</a:t>
                      </a:r>
                    </a:p>
                  </a:txBody>
                  <a:tcPr/>
                </a:tc>
                <a:tc>
                  <a:txBody>
                    <a:bodyPr/>
                    <a:lstStyle/>
                    <a:p>
                      <a:pPr algn="ctr"/>
                      <a:r>
                        <a:rPr lang="nb-NO" dirty="0"/>
                        <a:t>67</a:t>
                      </a:r>
                    </a:p>
                  </a:txBody>
                  <a:tcPr/>
                </a:tc>
                <a:extLst>
                  <a:ext uri="{0D108BD9-81ED-4DB2-BD59-A6C34878D82A}">
                    <a16:rowId xmlns:a16="http://schemas.microsoft.com/office/drawing/2014/main" val="1474165789"/>
                  </a:ext>
                </a:extLst>
              </a:tr>
            </a:tbl>
          </a:graphicData>
        </a:graphic>
      </p:graphicFrame>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480" y="2070436"/>
            <a:ext cx="4308629" cy="965727"/>
          </a:xfrm>
          <a:prstGeom prst="rect">
            <a:avLst/>
          </a:prstGeom>
        </p:spPr>
      </p:pic>
    </p:spTree>
    <p:extLst>
      <p:ext uri="{BB962C8B-B14F-4D97-AF65-F5344CB8AC3E}">
        <p14:creationId xmlns:p14="http://schemas.microsoft.com/office/powerpoint/2010/main" val="332409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5949" y="592282"/>
            <a:ext cx="7472099" cy="984885"/>
          </a:xfrm>
        </p:spPr>
        <p:txBody>
          <a:bodyPr/>
          <a:lstStyle/>
          <a:p>
            <a:r>
              <a:rPr lang="nb-NO" sz="3200" dirty="0"/>
              <a:t>Antall beboere i mottak (10) i Møre og Romsdal – pr. 31.08.16</a:t>
            </a:r>
            <a:endParaRPr lang="nb-NO" dirty="0"/>
          </a:p>
        </p:txBody>
      </p:sp>
      <p:sp>
        <p:nvSpPr>
          <p:cNvPr id="3" name="Plassholder for tekst 2"/>
          <p:cNvSpPr>
            <a:spLocks noGrp="1"/>
          </p:cNvSpPr>
          <p:nvPr>
            <p:ph type="body" idx="1"/>
          </p:nvPr>
        </p:nvSpPr>
        <p:spPr/>
        <p:txBody>
          <a:bodyPr/>
          <a:lstStyle/>
          <a:p>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367977318"/>
              </p:ext>
            </p:extLst>
          </p:nvPr>
        </p:nvGraphicFramePr>
        <p:xfrm>
          <a:off x="310056" y="1577167"/>
          <a:ext cx="8833944" cy="4245640"/>
        </p:xfrm>
        <a:graphic>
          <a:graphicData uri="http://schemas.openxmlformats.org/drawingml/2006/table">
            <a:tbl>
              <a:tblPr>
                <a:tableStyleId>{5C22544A-7EE6-4342-B048-85BDC9FD1C3A}</a:tableStyleId>
              </a:tblPr>
              <a:tblGrid>
                <a:gridCol w="3674116">
                  <a:extLst>
                    <a:ext uri="{9D8B030D-6E8A-4147-A177-3AD203B41FA5}">
                      <a16:colId xmlns:a16="http://schemas.microsoft.com/office/drawing/2014/main" val="1714127185"/>
                    </a:ext>
                  </a:extLst>
                </a:gridCol>
                <a:gridCol w="1148247">
                  <a:extLst>
                    <a:ext uri="{9D8B030D-6E8A-4147-A177-3AD203B41FA5}">
                      <a16:colId xmlns:a16="http://schemas.microsoft.com/office/drawing/2014/main" val="1934643714"/>
                    </a:ext>
                  </a:extLst>
                </a:gridCol>
                <a:gridCol w="1227459">
                  <a:extLst>
                    <a:ext uri="{9D8B030D-6E8A-4147-A177-3AD203B41FA5}">
                      <a16:colId xmlns:a16="http://schemas.microsoft.com/office/drawing/2014/main" val="1910348488"/>
                    </a:ext>
                  </a:extLst>
                </a:gridCol>
                <a:gridCol w="2784122">
                  <a:extLst>
                    <a:ext uri="{9D8B030D-6E8A-4147-A177-3AD203B41FA5}">
                      <a16:colId xmlns:a16="http://schemas.microsoft.com/office/drawing/2014/main" val="357222413"/>
                    </a:ext>
                  </a:extLst>
                </a:gridCol>
              </a:tblGrid>
              <a:tr h="498360">
                <a:tc>
                  <a:txBody>
                    <a:bodyPr/>
                    <a:lstStyle/>
                    <a:p>
                      <a:pPr algn="l" fontAlgn="b"/>
                      <a:r>
                        <a:rPr lang="nb-NO" sz="1600" b="1" u="none" strike="noStrike" dirty="0">
                          <a:effectLst/>
                        </a:rPr>
                        <a:t>ORDINÆRE MOTTAK</a:t>
                      </a:r>
                      <a:endParaRPr lang="nb-N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800" b="1" u="none" strike="noStrike" dirty="0">
                          <a:effectLst/>
                        </a:rPr>
                        <a:t>Plasser</a:t>
                      </a:r>
                      <a:endParaRPr lang="nb-NO"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endParaRPr lang="nb-NO" sz="1800" b="1" u="none" strike="noStrike" dirty="0">
                        <a:effectLst/>
                      </a:endParaRPr>
                    </a:p>
                    <a:p>
                      <a:pPr algn="ctr" fontAlgn="ctr"/>
                      <a:r>
                        <a:rPr lang="nb-NO" sz="1800" b="1" u="none" strike="noStrike" dirty="0">
                          <a:effectLst/>
                        </a:rPr>
                        <a:t>Beboere</a:t>
                      </a:r>
                      <a:endParaRPr lang="nb-NO"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nb-NO" sz="1800" b="1" u="none" strike="noStrike" dirty="0">
                        <a:effectLst/>
                      </a:endParaRPr>
                    </a:p>
                    <a:p>
                      <a:pPr algn="l" fontAlgn="ctr"/>
                      <a:r>
                        <a:rPr lang="nb-NO" sz="1800" b="1" u="none" strike="noStrike" dirty="0">
                          <a:effectLst/>
                        </a:rPr>
                        <a:t>Merknad</a:t>
                      </a:r>
                      <a:endParaRPr lang="nb-NO"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9856110"/>
                  </a:ext>
                </a:extLst>
              </a:tr>
              <a:tr h="287142">
                <a:tc>
                  <a:txBody>
                    <a:bodyPr/>
                    <a:lstStyle/>
                    <a:p>
                      <a:pPr algn="l" fontAlgn="ctr"/>
                      <a:r>
                        <a:rPr lang="nb-NO" sz="1600" u="none" strike="noStrike" dirty="0">
                          <a:effectLst/>
                        </a:rPr>
                        <a:t>Halsa</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effectLst/>
                        </a:rPr>
                        <a:t>150</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solidFill>
                            <a:schemeClr val="tx1"/>
                          </a:solidFill>
                          <a:effectLst/>
                        </a:rPr>
                        <a:t>90</a:t>
                      </a:r>
                      <a:endParaRPr lang="nb-NO"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endParaRPr lang="nb-N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260895"/>
                  </a:ext>
                </a:extLst>
              </a:tr>
              <a:tr h="333145">
                <a:tc>
                  <a:txBody>
                    <a:bodyPr/>
                    <a:lstStyle/>
                    <a:p>
                      <a:pPr algn="l" fontAlgn="ctr"/>
                      <a:r>
                        <a:rPr lang="nb-NO" sz="1600" u="none" strike="noStrike" dirty="0">
                          <a:solidFill>
                            <a:srgbClr val="FF0000"/>
                          </a:solidFill>
                          <a:effectLst/>
                        </a:rPr>
                        <a:t>Kristiansund</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solidFill>
                            <a:srgbClr val="FF0000"/>
                          </a:solidFill>
                          <a:effectLst/>
                        </a:rPr>
                        <a:t>180</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solidFill>
                            <a:srgbClr val="FF0000"/>
                          </a:solidFill>
                          <a:effectLst/>
                        </a:rPr>
                        <a:t>138</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marL="0" marR="0" indent="0" algn="l" defTabSz="914400" eaLnBrk="1" fontAlgn="b" latinLnBrk="0" hangingPunct="1">
                        <a:lnSpc>
                          <a:spcPct val="100000"/>
                        </a:lnSpc>
                        <a:spcBef>
                          <a:spcPts val="0"/>
                        </a:spcBef>
                        <a:spcAft>
                          <a:spcPts val="0"/>
                        </a:spcAft>
                        <a:buClrTx/>
                        <a:buSzTx/>
                        <a:buFontTx/>
                        <a:buNone/>
                        <a:tabLst/>
                        <a:defRPr/>
                      </a:pPr>
                      <a:r>
                        <a:rPr lang="nb-NO" sz="1600" dirty="0">
                          <a:solidFill>
                            <a:srgbClr val="FF0000"/>
                          </a:solidFill>
                          <a:effectLst/>
                          <a:latin typeface="+mn-lt"/>
                          <a:ea typeface="+mn-ea"/>
                          <a:cs typeface="+mn-cs"/>
                        </a:rPr>
                        <a:t>Drift</a:t>
                      </a:r>
                      <a:r>
                        <a:rPr lang="nb-NO" sz="1600" baseline="0" dirty="0">
                          <a:solidFill>
                            <a:srgbClr val="FF0000"/>
                          </a:solidFill>
                          <a:effectLst/>
                          <a:latin typeface="+mn-lt"/>
                          <a:ea typeface="+mn-ea"/>
                          <a:cs typeface="+mn-cs"/>
                        </a:rPr>
                        <a:t> o</a:t>
                      </a:r>
                      <a:r>
                        <a:rPr lang="nb-NO" sz="1600" dirty="0">
                          <a:solidFill>
                            <a:srgbClr val="FF0000"/>
                          </a:solidFill>
                          <a:effectLst/>
                          <a:latin typeface="+mn-lt"/>
                          <a:ea typeface="+mn-ea"/>
                          <a:cs typeface="+mn-cs"/>
                        </a:rPr>
                        <a:t>pphører 30.11.16</a:t>
                      </a:r>
                    </a:p>
                  </a:txBody>
                  <a:tcPr marL="9525" marR="9525" marT="9525" marB="0" anchor="b"/>
                </a:tc>
                <a:extLst>
                  <a:ext uri="{0D108BD9-81ED-4DB2-BD59-A6C34878D82A}">
                    <a16:rowId xmlns:a16="http://schemas.microsoft.com/office/drawing/2014/main" val="3811845554"/>
                  </a:ext>
                </a:extLst>
              </a:tr>
              <a:tr h="245346">
                <a:tc>
                  <a:txBody>
                    <a:bodyPr/>
                    <a:lstStyle/>
                    <a:p>
                      <a:pPr algn="l" fontAlgn="ctr"/>
                      <a:r>
                        <a:rPr lang="nb-NO" sz="1600" u="none" strike="noStrike" dirty="0">
                          <a:solidFill>
                            <a:srgbClr val="FF0000"/>
                          </a:solidFill>
                          <a:effectLst/>
                        </a:rPr>
                        <a:t>Molde</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solidFill>
                            <a:srgbClr val="FF0000"/>
                          </a:solidFill>
                          <a:effectLst/>
                        </a:rPr>
                        <a:t>75</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nb-NO" sz="1600" b="0" i="0" u="none" strike="noStrike" dirty="0">
                          <a:solidFill>
                            <a:srgbClr val="FF0000"/>
                          </a:solidFill>
                          <a:effectLst/>
                          <a:latin typeface="+mn-lt"/>
                        </a:rPr>
                        <a:t>89</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marL="0" marR="0" indent="0" algn="l" defTabSz="914400" eaLnBrk="1" fontAlgn="b" latinLnBrk="0" hangingPunct="1">
                        <a:lnSpc>
                          <a:spcPct val="100000"/>
                        </a:lnSpc>
                        <a:spcBef>
                          <a:spcPts val="0"/>
                        </a:spcBef>
                        <a:spcAft>
                          <a:spcPts val="0"/>
                        </a:spcAft>
                        <a:buClrTx/>
                        <a:buSzTx/>
                        <a:buFontTx/>
                        <a:buNone/>
                        <a:tabLst/>
                        <a:defRPr/>
                      </a:pPr>
                      <a:r>
                        <a:rPr lang="nb-NO" sz="1600" dirty="0">
                          <a:solidFill>
                            <a:srgbClr val="FF0000"/>
                          </a:solidFill>
                          <a:effectLst/>
                          <a:latin typeface="+mn-lt"/>
                          <a:ea typeface="+mn-ea"/>
                          <a:cs typeface="+mn-cs"/>
                        </a:rPr>
                        <a:t>Drift</a:t>
                      </a:r>
                      <a:r>
                        <a:rPr lang="nb-NO" sz="1600" baseline="0" dirty="0">
                          <a:solidFill>
                            <a:srgbClr val="FF0000"/>
                          </a:solidFill>
                          <a:effectLst/>
                          <a:latin typeface="+mn-lt"/>
                          <a:ea typeface="+mn-ea"/>
                          <a:cs typeface="+mn-cs"/>
                        </a:rPr>
                        <a:t> o</a:t>
                      </a:r>
                      <a:r>
                        <a:rPr lang="nb-NO" sz="1600" dirty="0">
                          <a:solidFill>
                            <a:srgbClr val="FF0000"/>
                          </a:solidFill>
                          <a:effectLst/>
                          <a:latin typeface="+mn-lt"/>
                          <a:ea typeface="+mn-ea"/>
                          <a:cs typeface="+mn-cs"/>
                        </a:rPr>
                        <a:t>pphører 31.01.17</a:t>
                      </a:r>
                    </a:p>
                  </a:txBody>
                  <a:tcPr marL="9525" marR="9525" marT="9525" marB="0" anchor="b"/>
                </a:tc>
                <a:extLst>
                  <a:ext uri="{0D108BD9-81ED-4DB2-BD59-A6C34878D82A}">
                    <a16:rowId xmlns:a16="http://schemas.microsoft.com/office/drawing/2014/main" val="3293482589"/>
                  </a:ext>
                </a:extLst>
              </a:tr>
              <a:tr h="308425">
                <a:tc>
                  <a:txBody>
                    <a:bodyPr/>
                    <a:lstStyle/>
                    <a:p>
                      <a:pPr algn="l" fontAlgn="ctr"/>
                      <a:r>
                        <a:rPr lang="nb-NO" sz="1600" u="none" strike="noStrike" dirty="0">
                          <a:effectLst/>
                        </a:rPr>
                        <a:t>Sunndal</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effectLst/>
                        </a:rPr>
                        <a:t>230</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b="0" i="0" u="none" strike="noStrike" dirty="0">
                          <a:solidFill>
                            <a:schemeClr val="tx1"/>
                          </a:solidFill>
                          <a:effectLst/>
                          <a:latin typeface="+mn-lt"/>
                        </a:rPr>
                        <a:t>185</a:t>
                      </a:r>
                      <a:endParaRPr lang="nb-NO"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endParaRPr lang="nb-N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0170403"/>
                  </a:ext>
                </a:extLst>
              </a:tr>
              <a:tr h="320738">
                <a:tc>
                  <a:txBody>
                    <a:bodyPr/>
                    <a:lstStyle/>
                    <a:p>
                      <a:pPr algn="l" fontAlgn="ctr"/>
                      <a:r>
                        <a:rPr lang="nb-NO" sz="1600" u="none" strike="noStrike" dirty="0">
                          <a:effectLst/>
                        </a:rPr>
                        <a:t>Søre Sunnmøre, Ulstein</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b="0" i="0" u="none" strike="noStrike" dirty="0">
                          <a:solidFill>
                            <a:schemeClr val="dk1"/>
                          </a:solidFill>
                          <a:effectLst/>
                          <a:latin typeface="+mn-lt"/>
                        </a:rPr>
                        <a:t>190</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b="0" i="0" u="none" strike="noStrike" dirty="0">
                          <a:solidFill>
                            <a:schemeClr val="tx1"/>
                          </a:solidFill>
                          <a:effectLst/>
                          <a:latin typeface="+mn-lt"/>
                        </a:rPr>
                        <a:t>175</a:t>
                      </a:r>
                      <a:endParaRPr lang="nb-NO"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endParaRPr lang="nb-N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7050528"/>
                  </a:ext>
                </a:extLst>
              </a:tr>
              <a:tr h="422644">
                <a:tc>
                  <a:txBody>
                    <a:bodyPr/>
                    <a:lstStyle/>
                    <a:p>
                      <a:pPr algn="l" fontAlgn="ctr"/>
                      <a:r>
                        <a:rPr lang="nb-NO" sz="1600" u="none" strike="noStrike" dirty="0">
                          <a:effectLst/>
                        </a:rPr>
                        <a:t>Tingvoll</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effectLst/>
                        </a:rPr>
                        <a:t>150</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solidFill>
                            <a:schemeClr val="tx1"/>
                          </a:solidFill>
                          <a:effectLst/>
                        </a:rPr>
                        <a:t>140</a:t>
                      </a:r>
                      <a:endParaRPr lang="nb-NO"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endParaRPr lang="nb-N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6348059"/>
                  </a:ext>
                </a:extLst>
              </a:tr>
              <a:tr h="409998">
                <a:tc>
                  <a:txBody>
                    <a:bodyPr/>
                    <a:lstStyle/>
                    <a:p>
                      <a:pPr algn="l" fontAlgn="ctr"/>
                      <a:r>
                        <a:rPr lang="nb-NO" sz="1600" b="0" i="0" u="none" strike="noStrike" dirty="0">
                          <a:solidFill>
                            <a:srgbClr val="FF0000"/>
                          </a:solidFill>
                          <a:effectLst/>
                          <a:latin typeface="+mn-lt"/>
                        </a:rPr>
                        <a:t>Vestnes</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solidFill>
                            <a:srgbClr val="FF0000"/>
                          </a:solidFill>
                          <a:effectLst/>
                        </a:rPr>
                        <a:t>200</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solidFill>
                            <a:srgbClr val="FF0000"/>
                          </a:solidFill>
                          <a:effectLst/>
                        </a:rPr>
                        <a:t>144</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nb-NO" sz="1600" dirty="0">
                          <a:solidFill>
                            <a:srgbClr val="FF0000"/>
                          </a:solidFill>
                          <a:effectLst/>
                          <a:latin typeface="+mn-lt"/>
                          <a:ea typeface="+mn-ea"/>
                          <a:cs typeface="+mn-cs"/>
                        </a:rPr>
                        <a:t>Drift</a:t>
                      </a:r>
                      <a:r>
                        <a:rPr lang="nb-NO" sz="1600" baseline="0" dirty="0">
                          <a:solidFill>
                            <a:srgbClr val="FF0000"/>
                          </a:solidFill>
                          <a:effectLst/>
                          <a:latin typeface="+mn-lt"/>
                          <a:ea typeface="+mn-ea"/>
                          <a:cs typeface="+mn-cs"/>
                        </a:rPr>
                        <a:t> o</a:t>
                      </a:r>
                      <a:r>
                        <a:rPr lang="nb-NO" sz="1600" dirty="0">
                          <a:solidFill>
                            <a:srgbClr val="FF0000"/>
                          </a:solidFill>
                          <a:effectLst/>
                          <a:latin typeface="+mn-lt"/>
                          <a:ea typeface="+mn-ea"/>
                          <a:cs typeface="+mn-cs"/>
                        </a:rPr>
                        <a:t>pphører 30.11.2016</a:t>
                      </a:r>
                      <a:endParaRPr lang="nb-NO" sz="16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2004183"/>
                  </a:ext>
                </a:extLst>
              </a:tr>
              <a:tr h="422644">
                <a:tc>
                  <a:txBody>
                    <a:bodyPr/>
                    <a:lstStyle/>
                    <a:p>
                      <a:pPr algn="l" fontAlgn="ctr"/>
                      <a:r>
                        <a:rPr lang="nb-NO" sz="1600" u="none" strike="noStrike" dirty="0">
                          <a:effectLst/>
                        </a:rPr>
                        <a:t>Volda</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effectLst/>
                        </a:rPr>
                        <a:t>160</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solidFill>
                            <a:schemeClr val="tx1"/>
                          </a:solidFill>
                          <a:effectLst/>
                        </a:rPr>
                        <a:t>132</a:t>
                      </a:r>
                      <a:endParaRPr lang="nb-NO"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nb-NO"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42867459"/>
                  </a:ext>
                </a:extLst>
              </a:tr>
              <a:tr h="235859">
                <a:tc>
                  <a:txBody>
                    <a:bodyPr/>
                    <a:lstStyle/>
                    <a:p>
                      <a:pPr algn="l" fontAlgn="ctr"/>
                      <a:r>
                        <a:rPr lang="nb-NO" sz="1600" u="none" strike="noStrike" dirty="0">
                          <a:effectLst/>
                        </a:rPr>
                        <a:t>Volsdalen, Ålesund</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effectLst/>
                        </a:rPr>
                        <a:t>240</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solidFill>
                            <a:schemeClr val="tx1"/>
                          </a:solidFill>
                          <a:effectLst/>
                        </a:rPr>
                        <a:t>154</a:t>
                      </a:r>
                      <a:endParaRPr lang="nb-NO"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endParaRPr lang="nb-NO"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494457449"/>
                  </a:ext>
                </a:extLst>
              </a:tr>
              <a:tr h="422644">
                <a:tc>
                  <a:txBody>
                    <a:bodyPr/>
                    <a:lstStyle/>
                    <a:p>
                      <a:pPr algn="l" fontAlgn="ctr"/>
                      <a:r>
                        <a:rPr lang="nb-NO" sz="1600" u="none" strike="noStrike" dirty="0">
                          <a:solidFill>
                            <a:srgbClr val="FF0000"/>
                          </a:solidFill>
                          <a:effectLst/>
                        </a:rPr>
                        <a:t>Ålesund</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solidFill>
                            <a:srgbClr val="FF0000"/>
                          </a:solidFill>
                          <a:effectLst/>
                        </a:rPr>
                        <a:t>150</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nb-NO" sz="1600" u="none" strike="noStrike" dirty="0">
                          <a:solidFill>
                            <a:srgbClr val="FF0000"/>
                          </a:solidFill>
                          <a:effectLst/>
                        </a:rPr>
                        <a:t>131</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nb-NO" sz="1600" dirty="0">
                          <a:solidFill>
                            <a:srgbClr val="FF0000"/>
                          </a:solidFill>
                          <a:effectLst/>
                          <a:latin typeface="+mn-lt"/>
                          <a:ea typeface="+mn-ea"/>
                          <a:cs typeface="+mn-cs"/>
                        </a:rPr>
                        <a:t>Drift</a:t>
                      </a:r>
                      <a:r>
                        <a:rPr lang="nb-NO" sz="1600" baseline="0" dirty="0">
                          <a:solidFill>
                            <a:srgbClr val="FF0000"/>
                          </a:solidFill>
                          <a:effectLst/>
                          <a:latin typeface="+mn-lt"/>
                          <a:ea typeface="+mn-ea"/>
                          <a:cs typeface="+mn-cs"/>
                        </a:rPr>
                        <a:t> o</a:t>
                      </a:r>
                      <a:r>
                        <a:rPr lang="nb-NO" sz="1600" dirty="0">
                          <a:solidFill>
                            <a:srgbClr val="FF0000"/>
                          </a:solidFill>
                          <a:effectLst/>
                          <a:latin typeface="+mn-lt"/>
                          <a:ea typeface="+mn-ea"/>
                          <a:cs typeface="+mn-cs"/>
                        </a:rPr>
                        <a:t>pphører 31.12.16</a:t>
                      </a:r>
                    </a:p>
                  </a:txBody>
                  <a:tcPr marL="9525" marR="9525" marT="9525" marB="0" anchor="ctr"/>
                </a:tc>
                <a:extLst>
                  <a:ext uri="{0D108BD9-81ED-4DB2-BD59-A6C34878D82A}">
                    <a16:rowId xmlns:a16="http://schemas.microsoft.com/office/drawing/2014/main" val="762588043"/>
                  </a:ext>
                </a:extLst>
              </a:tr>
              <a:tr h="235859">
                <a:tc>
                  <a:txBody>
                    <a:bodyPr/>
                    <a:lstStyle/>
                    <a:p>
                      <a:pPr algn="l" fontAlgn="b"/>
                      <a:endParaRPr lang="nb-N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600" b="1" u="none" strike="noStrike" dirty="0">
                          <a:effectLst/>
                        </a:rPr>
                        <a:t>1725</a:t>
                      </a:r>
                      <a:endParaRPr lang="nb-N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600" b="1" i="0" u="none" strike="noStrike" dirty="0">
                          <a:solidFill>
                            <a:schemeClr val="tx1"/>
                          </a:solidFill>
                          <a:effectLst/>
                          <a:latin typeface="+mn-lt"/>
                        </a:rPr>
                        <a:t>1378</a:t>
                      </a:r>
                      <a:endParaRPr lang="nb-NO" sz="1600" b="1"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endParaRPr lang="nb-N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8125253"/>
                  </a:ext>
                </a:extLst>
              </a:tr>
            </a:tbl>
          </a:graphicData>
        </a:graphic>
      </p:graphicFrame>
    </p:spTree>
    <p:extLst>
      <p:ext uri="{BB962C8B-B14F-4D97-AF65-F5344CB8AC3E}">
        <p14:creationId xmlns:p14="http://schemas.microsoft.com/office/powerpoint/2010/main" val="43428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33845" y="1108172"/>
            <a:ext cx="7824355" cy="984885"/>
          </a:xfrm>
        </p:spPr>
        <p:txBody>
          <a:bodyPr/>
          <a:lstStyle/>
          <a:p>
            <a:r>
              <a:rPr lang="nb-NO" sz="3200" dirty="0"/>
              <a:t>Antall beboere i mottak (6) for enslige mindreårige pr. 30.08.16</a:t>
            </a:r>
          </a:p>
        </p:txBody>
      </p:sp>
      <p:graphicFrame>
        <p:nvGraphicFramePr>
          <p:cNvPr id="3" name="Tabell 2"/>
          <p:cNvGraphicFramePr>
            <a:graphicFrameLocks noGrp="1"/>
          </p:cNvGraphicFramePr>
          <p:nvPr>
            <p:extLst>
              <p:ext uri="{D42A27DB-BD31-4B8C-83A1-F6EECF244321}">
                <p14:modId xmlns:p14="http://schemas.microsoft.com/office/powerpoint/2010/main" val="3192637288"/>
              </p:ext>
            </p:extLst>
          </p:nvPr>
        </p:nvGraphicFramePr>
        <p:xfrm>
          <a:off x="633844" y="2265222"/>
          <a:ext cx="7824357" cy="3415893"/>
        </p:xfrm>
        <a:graphic>
          <a:graphicData uri="http://schemas.openxmlformats.org/drawingml/2006/table">
            <a:tbl>
              <a:tblPr>
                <a:tableStyleId>{5C22544A-7EE6-4342-B048-85BDC9FD1C3A}</a:tableStyleId>
              </a:tblPr>
              <a:tblGrid>
                <a:gridCol w="2400301">
                  <a:extLst>
                    <a:ext uri="{9D8B030D-6E8A-4147-A177-3AD203B41FA5}">
                      <a16:colId xmlns:a16="http://schemas.microsoft.com/office/drawing/2014/main" val="1085828061"/>
                    </a:ext>
                  </a:extLst>
                </a:gridCol>
                <a:gridCol w="1309255">
                  <a:extLst>
                    <a:ext uri="{9D8B030D-6E8A-4147-A177-3AD203B41FA5}">
                      <a16:colId xmlns:a16="http://schemas.microsoft.com/office/drawing/2014/main" val="3077562164"/>
                    </a:ext>
                  </a:extLst>
                </a:gridCol>
                <a:gridCol w="1641764">
                  <a:extLst>
                    <a:ext uri="{9D8B030D-6E8A-4147-A177-3AD203B41FA5}">
                      <a16:colId xmlns:a16="http://schemas.microsoft.com/office/drawing/2014/main" val="1191924834"/>
                    </a:ext>
                  </a:extLst>
                </a:gridCol>
                <a:gridCol w="2473037">
                  <a:extLst>
                    <a:ext uri="{9D8B030D-6E8A-4147-A177-3AD203B41FA5}">
                      <a16:colId xmlns:a16="http://schemas.microsoft.com/office/drawing/2014/main" val="1521818389"/>
                    </a:ext>
                  </a:extLst>
                </a:gridCol>
              </a:tblGrid>
              <a:tr h="364836">
                <a:tc>
                  <a:txBody>
                    <a:bodyPr/>
                    <a:lstStyle/>
                    <a:p>
                      <a:pPr algn="l" fontAlgn="b"/>
                      <a:r>
                        <a:rPr lang="nb-NO" sz="1600" b="1" u="none" strike="noStrike" dirty="0">
                          <a:effectLst/>
                        </a:rPr>
                        <a:t>MOTTAK FOR ENSLIGE MINDREÅRIGE</a:t>
                      </a:r>
                      <a:endParaRPr lang="nb-N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600" b="1" u="none" strike="noStrike" dirty="0">
                          <a:effectLst/>
                        </a:rPr>
                        <a:t>Plasser</a:t>
                      </a:r>
                      <a:endParaRPr lang="nb-N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endParaRPr lang="nb-NO" sz="1600" b="1" u="none" strike="noStrike" dirty="0">
                        <a:effectLst/>
                      </a:endParaRPr>
                    </a:p>
                    <a:p>
                      <a:pPr algn="ctr" fontAlgn="ctr"/>
                      <a:r>
                        <a:rPr lang="nb-NO" sz="1600" b="1" u="none" strike="noStrike" dirty="0">
                          <a:effectLst/>
                        </a:rPr>
                        <a:t>Beboere</a:t>
                      </a:r>
                      <a:endParaRPr lang="nb-N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nb-NO" sz="1600" b="1" u="none" strike="noStrike" dirty="0">
                        <a:effectLst/>
                      </a:endParaRPr>
                    </a:p>
                    <a:p>
                      <a:pPr algn="l" fontAlgn="ctr"/>
                      <a:r>
                        <a:rPr lang="nb-NO" sz="1600" b="1" u="none" strike="noStrike" dirty="0">
                          <a:effectLst/>
                        </a:rPr>
                        <a:t>Merknad</a:t>
                      </a:r>
                      <a:endParaRPr lang="nb-NO"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77746"/>
                  </a:ext>
                </a:extLst>
              </a:tr>
              <a:tr h="364836">
                <a:tc>
                  <a:txBody>
                    <a:bodyPr/>
                    <a:lstStyle/>
                    <a:p>
                      <a:pPr algn="l" fontAlgn="ctr"/>
                      <a:r>
                        <a:rPr lang="nb-NO" sz="1600" u="none" strike="noStrike" dirty="0">
                          <a:effectLst/>
                        </a:rPr>
                        <a:t>Fosnavåg, Herøy</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nb-NO" sz="1600" u="none" strike="noStrike" dirty="0">
                          <a:effectLst/>
                        </a:rPr>
                        <a:t>60</a:t>
                      </a:r>
                      <a:endParaRPr lang="nb-N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nb-NO" sz="1600" b="0" i="0" u="none" strike="noStrike" dirty="0">
                          <a:solidFill>
                            <a:schemeClr val="dk1"/>
                          </a:solidFill>
                          <a:effectLst/>
                          <a:latin typeface="+mn-lt"/>
                        </a:rPr>
                        <a:t>41</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nb-NO" sz="1600" u="none" strike="noStrike">
                          <a:effectLst/>
                        </a:rPr>
                        <a:t>Plassreduksjon til 40 per 1.9</a:t>
                      </a:r>
                      <a:endParaRPr lang="nb-N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6628345"/>
                  </a:ext>
                </a:extLst>
              </a:tr>
              <a:tr h="364836">
                <a:tc>
                  <a:txBody>
                    <a:bodyPr/>
                    <a:lstStyle/>
                    <a:p>
                      <a:pPr algn="l" fontAlgn="ctr"/>
                      <a:r>
                        <a:rPr lang="nb-NO" sz="1600" u="none" strike="noStrike" dirty="0">
                          <a:solidFill>
                            <a:srgbClr val="FF0000"/>
                          </a:solidFill>
                          <a:effectLst/>
                        </a:rPr>
                        <a:t>Halsa</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nb-NO" sz="1600" u="none" strike="noStrike">
                          <a:solidFill>
                            <a:srgbClr val="FF0000"/>
                          </a:solidFill>
                          <a:effectLst/>
                        </a:rPr>
                        <a:t>45</a:t>
                      </a:r>
                      <a:endParaRPr lang="nb-NO" sz="16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ctr"/>
                      <a:r>
                        <a:rPr lang="nb-NO" sz="1600" u="none" strike="noStrike" dirty="0">
                          <a:solidFill>
                            <a:srgbClr val="FF0000"/>
                          </a:solidFill>
                          <a:effectLst/>
                        </a:rPr>
                        <a:t>26</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nb-NO" sz="1600" dirty="0">
                          <a:solidFill>
                            <a:srgbClr val="FF0000"/>
                          </a:solidFill>
                          <a:effectLst/>
                          <a:latin typeface="+mn-lt"/>
                          <a:ea typeface="+mn-ea"/>
                          <a:cs typeface="+mn-cs"/>
                        </a:rPr>
                        <a:t>Drift</a:t>
                      </a:r>
                      <a:r>
                        <a:rPr lang="nb-NO" sz="1600" baseline="0" dirty="0">
                          <a:solidFill>
                            <a:srgbClr val="FF0000"/>
                          </a:solidFill>
                          <a:effectLst/>
                          <a:latin typeface="+mn-lt"/>
                          <a:ea typeface="+mn-ea"/>
                          <a:cs typeface="+mn-cs"/>
                        </a:rPr>
                        <a:t> o</a:t>
                      </a:r>
                      <a:r>
                        <a:rPr lang="nb-NO" sz="1600" dirty="0">
                          <a:solidFill>
                            <a:srgbClr val="FF0000"/>
                          </a:solidFill>
                          <a:effectLst/>
                          <a:latin typeface="+mn-lt"/>
                          <a:ea typeface="+mn-ea"/>
                          <a:cs typeface="+mn-cs"/>
                        </a:rPr>
                        <a:t>pphører 30.11.2016</a:t>
                      </a:r>
                      <a:endParaRPr lang="nb-NO" sz="16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68598960"/>
                  </a:ext>
                </a:extLst>
              </a:tr>
              <a:tr h="364836">
                <a:tc>
                  <a:txBody>
                    <a:bodyPr/>
                    <a:lstStyle/>
                    <a:p>
                      <a:pPr algn="l" fontAlgn="ctr"/>
                      <a:r>
                        <a:rPr lang="nb-NO" sz="1600" u="none" strike="noStrike" dirty="0">
                          <a:effectLst/>
                        </a:rPr>
                        <a:t>Hareid</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nb-NO" sz="1600" u="none" strike="noStrike">
                          <a:effectLst/>
                        </a:rPr>
                        <a:t>50</a:t>
                      </a:r>
                      <a:endParaRPr lang="nb-N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b-NO" sz="1600" u="none" strike="noStrike" dirty="0">
                          <a:effectLst/>
                        </a:rPr>
                        <a:t>24</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nb-NO" sz="1600" u="none" strike="noStrike">
                          <a:effectLst/>
                        </a:rPr>
                        <a:t>Plassreduksjon til 30 per 1.9</a:t>
                      </a:r>
                      <a:endParaRPr lang="nb-N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63190271"/>
                  </a:ext>
                </a:extLst>
              </a:tr>
              <a:tr h="364836">
                <a:tc>
                  <a:txBody>
                    <a:bodyPr/>
                    <a:lstStyle/>
                    <a:p>
                      <a:pPr algn="l" fontAlgn="ctr"/>
                      <a:r>
                        <a:rPr lang="nb-NO" sz="1600" u="none" strike="noStrike" dirty="0">
                          <a:effectLst/>
                        </a:rPr>
                        <a:t>Sunndal</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nb-NO" sz="1600" u="none" strike="noStrike">
                          <a:effectLst/>
                        </a:rPr>
                        <a:t>74</a:t>
                      </a:r>
                      <a:endParaRPr lang="nb-N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b-NO" sz="1600" b="0" i="0" u="none" strike="noStrike" dirty="0">
                          <a:solidFill>
                            <a:schemeClr val="dk1"/>
                          </a:solidFill>
                          <a:effectLst/>
                          <a:latin typeface="+mn-lt"/>
                        </a:rPr>
                        <a:t>49</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nb-NO" sz="1600" u="none" strike="noStrike">
                          <a:effectLst/>
                        </a:rPr>
                        <a:t>Plassreduksjon til 64 per 1.9</a:t>
                      </a:r>
                      <a:endParaRPr lang="nb-N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9666231"/>
                  </a:ext>
                </a:extLst>
              </a:tr>
              <a:tr h="364836">
                <a:tc>
                  <a:txBody>
                    <a:bodyPr/>
                    <a:lstStyle/>
                    <a:p>
                      <a:pPr algn="l" fontAlgn="ctr"/>
                      <a:r>
                        <a:rPr lang="nb-NO" sz="1600" u="none" strike="noStrike" dirty="0">
                          <a:effectLst/>
                        </a:rPr>
                        <a:t>Søre Sunnmøre, Ulstein</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nb-NO" sz="1600" u="none" strike="noStrike" dirty="0">
                          <a:effectLst/>
                        </a:rPr>
                        <a:t>30</a:t>
                      </a:r>
                      <a:endParaRPr lang="nb-N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nb-NO" sz="1600" u="none" strike="noStrike" dirty="0">
                          <a:effectLst/>
                        </a:rPr>
                        <a:t>22</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nb-NO"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851600251"/>
                  </a:ext>
                </a:extLst>
              </a:tr>
              <a:tr h="364836">
                <a:tc>
                  <a:txBody>
                    <a:bodyPr/>
                    <a:lstStyle/>
                    <a:p>
                      <a:pPr algn="l" fontAlgn="ctr"/>
                      <a:r>
                        <a:rPr lang="nb-NO" sz="1600" u="none" strike="noStrike" dirty="0" err="1">
                          <a:solidFill>
                            <a:srgbClr val="FF0000"/>
                          </a:solidFill>
                          <a:effectLst/>
                        </a:rPr>
                        <a:t>Tredal</a:t>
                      </a:r>
                      <a:r>
                        <a:rPr lang="nb-NO" sz="1600" u="none" strike="noStrike" dirty="0">
                          <a:solidFill>
                            <a:srgbClr val="FF0000"/>
                          </a:solidFill>
                          <a:effectLst/>
                        </a:rPr>
                        <a:t>, Sunndal</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nb-NO" sz="1600" u="none" strike="noStrike">
                          <a:solidFill>
                            <a:srgbClr val="FF0000"/>
                          </a:solidFill>
                          <a:effectLst/>
                        </a:rPr>
                        <a:t>30</a:t>
                      </a:r>
                      <a:endParaRPr lang="nb-NO" sz="16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ctr"/>
                      <a:r>
                        <a:rPr lang="nb-NO" sz="1600" b="0" i="0" u="none" strike="noStrike" dirty="0">
                          <a:solidFill>
                            <a:srgbClr val="FF0000"/>
                          </a:solidFill>
                          <a:effectLst/>
                          <a:latin typeface="+mn-lt"/>
                        </a:rPr>
                        <a:t>0</a:t>
                      </a:r>
                      <a:endParaRPr lang="nb-NO"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nb-NO" sz="1600" u="none" strike="noStrike" dirty="0">
                          <a:solidFill>
                            <a:srgbClr val="FF0000"/>
                          </a:solidFill>
                          <a:effectLst/>
                        </a:rPr>
                        <a:t>Nedlagt 31.07</a:t>
                      </a:r>
                      <a:endParaRPr lang="nb-NO" sz="16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26696008"/>
                  </a:ext>
                </a:extLst>
              </a:tr>
              <a:tr h="364836">
                <a:tc>
                  <a:txBody>
                    <a:bodyPr/>
                    <a:lstStyle/>
                    <a:p>
                      <a:pPr algn="l" fontAlgn="ctr"/>
                      <a:r>
                        <a:rPr lang="nb-NO" sz="1600" u="none" strike="noStrike" dirty="0">
                          <a:effectLst/>
                        </a:rPr>
                        <a:t>Volda</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nb-NO" sz="1600" u="none" strike="noStrike" dirty="0">
                          <a:effectLst/>
                        </a:rPr>
                        <a:t>40</a:t>
                      </a:r>
                      <a:endParaRPr lang="nb-N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nb-NO" sz="1600" u="none" strike="noStrike" dirty="0">
                          <a:effectLst/>
                        </a:rPr>
                        <a:t>38</a:t>
                      </a:r>
                      <a:endParaRPr lang="nb-N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nb-NO" sz="16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71187826"/>
                  </a:ext>
                </a:extLst>
              </a:tr>
              <a:tr h="364836">
                <a:tc>
                  <a:txBody>
                    <a:bodyPr/>
                    <a:lstStyle/>
                    <a:p>
                      <a:pPr algn="l" fontAlgn="b"/>
                      <a:endParaRPr lang="nb-N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600" b="1" u="none" strike="noStrike" dirty="0">
                          <a:effectLst/>
                        </a:rPr>
                        <a:t>329</a:t>
                      </a:r>
                      <a:endParaRPr lang="nb-N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600" b="1" i="0" u="none" strike="noStrike" dirty="0">
                          <a:solidFill>
                            <a:schemeClr val="dk1"/>
                          </a:solidFill>
                          <a:effectLst/>
                          <a:latin typeface="+mn-lt"/>
                        </a:rPr>
                        <a:t>200</a:t>
                      </a:r>
                      <a:endParaRPr lang="nb-N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1742984"/>
                  </a:ext>
                </a:extLst>
              </a:tr>
            </a:tbl>
          </a:graphicData>
        </a:graphic>
      </p:graphicFrame>
    </p:spTree>
    <p:extLst>
      <p:ext uri="{BB962C8B-B14F-4D97-AF65-F5344CB8AC3E}">
        <p14:creationId xmlns:p14="http://schemas.microsoft.com/office/powerpoint/2010/main" val="201893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313894"/>
            <a:ext cx="7772400" cy="781235"/>
          </a:xfrm>
        </p:spPr>
        <p:txBody>
          <a:bodyPr/>
          <a:lstStyle/>
          <a:p>
            <a:r>
              <a:rPr lang="nb-NO" sz="3600" dirty="0"/>
              <a:t>Retur 2016</a:t>
            </a:r>
          </a:p>
        </p:txBody>
      </p:sp>
      <p:sp>
        <p:nvSpPr>
          <p:cNvPr id="3" name="Rektangel 2"/>
          <p:cNvSpPr/>
          <p:nvPr/>
        </p:nvSpPr>
        <p:spPr>
          <a:xfrm>
            <a:off x="685800" y="2428726"/>
            <a:ext cx="7772400" cy="2923877"/>
          </a:xfrm>
          <a:prstGeom prst="rect">
            <a:avLst/>
          </a:prstGeom>
        </p:spPr>
        <p:txBody>
          <a:bodyPr wrap="square">
            <a:spAutoFit/>
          </a:bodyPr>
          <a:lstStyle/>
          <a:p>
            <a:endParaRPr lang="nb-NO" sz="1600" dirty="0">
              <a:solidFill>
                <a:srgbClr val="000000"/>
              </a:solidFill>
              <a:latin typeface="Arial" panose="020B0604020202020204" pitchFamily="34" charset="0"/>
            </a:endParaRPr>
          </a:p>
          <a:p>
            <a:r>
              <a:rPr lang="nb-NO" sz="2800" dirty="0">
                <a:latin typeface="Arial" panose="020B0604020202020204" pitchFamily="34" charset="0"/>
              </a:rPr>
              <a:t>Tvangsreturer hittil i 2016: </a:t>
            </a:r>
          </a:p>
          <a:p>
            <a:pPr marL="457200" indent="-457200">
              <a:buFont typeface="Arial" panose="020B0604020202020204" pitchFamily="34" charset="0"/>
              <a:buChar char="•"/>
            </a:pPr>
            <a:r>
              <a:rPr lang="nb-NO" sz="2800" dirty="0">
                <a:latin typeface="Arial" panose="020B0604020202020204" pitchFamily="34" charset="0"/>
              </a:rPr>
              <a:t>5967 totale ut-transporter, </a:t>
            </a:r>
          </a:p>
          <a:p>
            <a:pPr marL="914400" lvl="1" indent="-457200">
              <a:buFont typeface="Arial" panose="020B0604020202020204" pitchFamily="34" charset="0"/>
              <a:buChar char="•"/>
            </a:pPr>
            <a:r>
              <a:rPr lang="nb-NO" sz="2800" dirty="0">
                <a:latin typeface="Arial" panose="020B0604020202020204" pitchFamily="34" charset="0"/>
              </a:rPr>
              <a:t>1654 er straffede, 2175 i kategorien asyl og Dublin-reglementet </a:t>
            </a:r>
          </a:p>
          <a:p>
            <a:pPr marL="285750" indent="-285750">
              <a:buFont typeface="Arial" panose="020B0604020202020204" pitchFamily="34" charset="0"/>
              <a:buChar char="•"/>
            </a:pPr>
            <a:endParaRPr lang="nb-NO" sz="2800" dirty="0">
              <a:latin typeface="Arial" panose="020B0604020202020204" pitchFamily="34" charset="0"/>
            </a:endParaRPr>
          </a:p>
          <a:p>
            <a:r>
              <a:rPr lang="nb-NO" sz="2800" dirty="0"/>
              <a:t>Assisterte returer: 1 224 </a:t>
            </a:r>
          </a:p>
        </p:txBody>
      </p:sp>
    </p:spTree>
    <p:extLst>
      <p:ext uri="{BB962C8B-B14F-4D97-AF65-F5344CB8AC3E}">
        <p14:creationId xmlns:p14="http://schemas.microsoft.com/office/powerpoint/2010/main" val="214751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5949" y="1152928"/>
            <a:ext cx="7144269" cy="697883"/>
          </a:xfrm>
        </p:spPr>
        <p:txBody>
          <a:bodyPr/>
          <a:lstStyle/>
          <a:p>
            <a:r>
              <a:rPr lang="nb-NO" dirty="0"/>
              <a:t>Ny stortingsmelding: </a:t>
            </a:r>
          </a:p>
        </p:txBody>
      </p:sp>
      <p:sp>
        <p:nvSpPr>
          <p:cNvPr id="3" name="Plassholder for tekst 2"/>
          <p:cNvSpPr>
            <a:spLocks noGrp="1"/>
          </p:cNvSpPr>
          <p:nvPr>
            <p:ph type="body" idx="1"/>
          </p:nvPr>
        </p:nvSpPr>
        <p:spPr>
          <a:xfrm>
            <a:off x="835950" y="2219094"/>
            <a:ext cx="3609590" cy="3537470"/>
          </a:xfrm>
        </p:spPr>
        <p:txBody>
          <a:bodyPr/>
          <a:lstStyle/>
          <a:p>
            <a:endParaRPr lang="nb-NO" dirty="0"/>
          </a:p>
          <a:p>
            <a:pPr marL="285750" indent="-285750">
              <a:buFont typeface="Arial" panose="020B0604020202020204" pitchFamily="34" charset="0"/>
              <a:buChar char="•"/>
            </a:pPr>
            <a:r>
              <a:rPr lang="nb-NO" dirty="0"/>
              <a:t>Legger opp til raskere kvalifisering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Dette vil bidra til bedre integrering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err="1"/>
              <a:t>IMDi</a:t>
            </a:r>
            <a:r>
              <a:rPr lang="nb-NO" dirty="0"/>
              <a:t> vil ha et tett samarbeid med kommuner og sektormyndigheter om oppfølgingen</a:t>
            </a:r>
          </a:p>
        </p:txBody>
      </p:sp>
      <p:pic>
        <p:nvPicPr>
          <p:cNvPr id="4" name="Bilde 3"/>
          <p:cNvPicPr>
            <a:picLocks noChangeAspect="1"/>
          </p:cNvPicPr>
          <p:nvPr/>
        </p:nvPicPr>
        <p:blipFill>
          <a:blip r:embed="rId3"/>
          <a:stretch>
            <a:fillRect/>
          </a:stretch>
        </p:blipFill>
        <p:spPr>
          <a:xfrm>
            <a:off x="4985864" y="2085278"/>
            <a:ext cx="3154526" cy="4313882"/>
          </a:xfrm>
          <a:prstGeom prst="rect">
            <a:avLst/>
          </a:prstGeom>
        </p:spPr>
      </p:pic>
    </p:spTree>
    <p:extLst>
      <p:ext uri="{BB962C8B-B14F-4D97-AF65-F5344CB8AC3E}">
        <p14:creationId xmlns:p14="http://schemas.microsoft.com/office/powerpoint/2010/main" val="136393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5949" y="740980"/>
            <a:ext cx="7472100" cy="683172"/>
          </a:xfrm>
        </p:spPr>
        <p:txBody>
          <a:bodyPr/>
          <a:lstStyle/>
          <a:p>
            <a:pPr algn="ctr"/>
            <a:r>
              <a:rPr lang="nb-NO" sz="3200" dirty="0"/>
              <a:t>Super-asylmottak</a:t>
            </a:r>
          </a:p>
        </p:txBody>
      </p:sp>
      <p:sp>
        <p:nvSpPr>
          <p:cNvPr id="3" name="Plassholder for tekst 2"/>
          <p:cNvSpPr>
            <a:spLocks noGrp="1"/>
          </p:cNvSpPr>
          <p:nvPr>
            <p:ph type="body" idx="1"/>
          </p:nvPr>
        </p:nvSpPr>
        <p:spPr>
          <a:xfrm>
            <a:off x="783399" y="1884561"/>
            <a:ext cx="4093402" cy="4153632"/>
          </a:xfrm>
        </p:spPr>
        <p:txBody>
          <a:bodyPr/>
          <a:lstStyle/>
          <a:p>
            <a:pPr marL="285750" indent="-285750">
              <a:buFont typeface="Arial" panose="020B0604020202020204" pitchFamily="34" charset="0"/>
              <a:buChar char="•"/>
            </a:pPr>
            <a:r>
              <a:rPr lang="nb-NO" dirty="0"/>
              <a:t>Oppgraderte mottak - 500 plasser (</a:t>
            </a:r>
            <a:r>
              <a:rPr lang="nn-NO" dirty="0"/>
              <a:t>Bodø, Steinkjer, Kristiansand, Larvik og Oslo )</a:t>
            </a: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Personer som har blitt innvilget opphold og som skal bosettes, samt grupper som etter stor sannsynlighet får opphold i Norge, kan søke om å få plass på integreringsmottak.</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Intensiv opplæring i norsk, språktrening og karriereveiledning</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Kontrakt der det blir stilt tydelige krav til hva som forventes av den enkelte - karrierestige</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039" y="2251359"/>
            <a:ext cx="3694617" cy="2083135"/>
          </a:xfrm>
          <a:prstGeom prst="rect">
            <a:avLst/>
          </a:prstGeom>
        </p:spPr>
      </p:pic>
    </p:spTree>
    <p:extLst>
      <p:ext uri="{BB962C8B-B14F-4D97-AF65-F5344CB8AC3E}">
        <p14:creationId xmlns:p14="http://schemas.microsoft.com/office/powerpoint/2010/main" val="29836733"/>
      </p:ext>
    </p:extLst>
  </p:cSld>
  <p:clrMapOvr>
    <a:masterClrMapping/>
  </p:clrMapOvr>
</p:sld>
</file>

<file path=ppt/theme/theme1.xml><?xml version="1.0" encoding="utf-8"?>
<a:theme xmlns:a="http://schemas.openxmlformats.org/drawingml/2006/main" name="Hoved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ovedmal" id="{67BE2712-9680-47F5-8374-A2E74D6CF865}" vid="{7BC6AD8B-5433-4C3D-A0EF-7E4CE1656AD9}"/>
    </a:ext>
  </a:extLst>
</a:theme>
</file>

<file path=ppt/theme/theme2.xml><?xml version="1.0" encoding="utf-8"?>
<a:theme xmlns:a="http://schemas.openxmlformats.org/drawingml/2006/main" name="Åpningsside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ovedmal" id="{67BE2712-9680-47F5-8374-A2E74D6CF865}" vid="{00D88A32-A8E4-47CA-8F16-078FBD00C11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ovedmal" id="{67BE2712-9680-47F5-8374-A2E74D6CF865}" vid="{6B39ABED-EEA8-4C4C-B32B-687F0B9C477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Hovedmal</Template>
  <TotalTime>1850</TotalTime>
  <Words>1738</Words>
  <Application>Microsoft Office PowerPoint</Application>
  <PresentationFormat>Skjermfremvisning (4:3)</PresentationFormat>
  <Paragraphs>290</Paragraphs>
  <Slides>17</Slides>
  <Notes>10</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17</vt:i4>
      </vt:variant>
    </vt:vector>
  </HeadingPairs>
  <TitlesOfParts>
    <vt:vector size="24" baseType="lpstr">
      <vt:lpstr>Arial</vt:lpstr>
      <vt:lpstr>Calibri</vt:lpstr>
      <vt:lpstr>Times New Roman</vt:lpstr>
      <vt:lpstr>Wingdings</vt:lpstr>
      <vt:lpstr>Hovedmal</vt:lpstr>
      <vt:lpstr>Åpningssiden2</vt:lpstr>
      <vt:lpstr>1_Office Theme</vt:lpstr>
      <vt:lpstr>Status flyktningsituasjonen i Møre og Romsdal    Utfordringsbilde – status Møre og Romsdal  Flyktningekoordinator Sverre Veiset, Fylkesmannen i Møre og Romsdal  Bosetning av flyktninger i helseperspektiv  Flyktningehelsesøster Marthe-Lise Riksfjord, Molde kommune    </vt:lpstr>
      <vt:lpstr>Migrasjonssituasjonen i verden/Europa/Norge</vt:lpstr>
      <vt:lpstr>Nye utfordringer i årene som kommer ?</vt:lpstr>
      <vt:lpstr>Status på vedtaksplasser i  2016-2017 pr. 14.10.16</vt:lpstr>
      <vt:lpstr>Antall beboere i mottak (10) i Møre og Romsdal – pr. 31.08.16</vt:lpstr>
      <vt:lpstr>Antall beboere i mottak (6) for enslige mindreårige pr. 30.08.16</vt:lpstr>
      <vt:lpstr>Retur 2016</vt:lpstr>
      <vt:lpstr>Ny stortingsmelding: </vt:lpstr>
      <vt:lpstr>Super-asylmottak</vt:lpstr>
      <vt:lpstr>Flyktninger bosettes i rekordantall (NTB 100816)</vt:lpstr>
      <vt:lpstr>Utfordringer som innvandringen medfører</vt:lpstr>
      <vt:lpstr>Asylsøkeres helse    Veileder for helsetjenestetilbudet til asylsøkere, flyktninger og familiegjenforente (IS-1022)   Informasjon, nyheter og råd rettet mot helsetjenesten (Smittevernvakta - døgnbemannet tjeneste for helsepersonell, nyhetsbrev) </vt:lpstr>
      <vt:lpstr>Fylkesmannen ønsker å bidra til vellykket integrering!             </vt:lpstr>
      <vt:lpstr>Konkrete oppgaver og forventninger</vt:lpstr>
      <vt:lpstr>Så langt…</vt:lpstr>
      <vt:lpstr>Mange aktører….</vt:lpstr>
      <vt:lpstr>Sammen skaper vi bedre tjenester!</vt:lpstr>
    </vt:vector>
  </TitlesOfParts>
  <Company>Fylkesmannen i Møre og Romsdal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Veiset Sverre</dc:creator>
  <cp:lastModifiedBy>Veiset, Sverre</cp:lastModifiedBy>
  <cp:revision>159</cp:revision>
  <cp:lastPrinted>2016-05-02T11:52:52Z</cp:lastPrinted>
  <dcterms:created xsi:type="dcterms:W3CDTF">2016-01-21T08:38:18Z</dcterms:created>
  <dcterms:modified xsi:type="dcterms:W3CDTF">2016-10-17T06:20:15Z</dcterms:modified>
</cp:coreProperties>
</file>