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357" r:id="rId3"/>
    <p:sldId id="324" r:id="rId4"/>
    <p:sldId id="307" r:id="rId5"/>
    <p:sldId id="259" r:id="rId6"/>
    <p:sldId id="346" r:id="rId7"/>
    <p:sldId id="359" r:id="rId8"/>
    <p:sldId id="348" r:id="rId9"/>
    <p:sldId id="358" r:id="rId10"/>
    <p:sldId id="345" r:id="rId11"/>
    <p:sldId id="349" r:id="rId12"/>
    <p:sldId id="306" r:id="rId13"/>
    <p:sldId id="308" r:id="rId14"/>
    <p:sldId id="352" r:id="rId15"/>
    <p:sldId id="311" r:id="rId16"/>
    <p:sldId id="355" r:id="rId17"/>
    <p:sldId id="356" r:id="rId18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8BB590D1-A69F-43B8-A800-5B69B71EB3DC}">
          <p14:sldIdLst>
            <p14:sldId id="257"/>
            <p14:sldId id="357"/>
            <p14:sldId id="324"/>
            <p14:sldId id="307"/>
            <p14:sldId id="259"/>
            <p14:sldId id="346"/>
            <p14:sldId id="359"/>
            <p14:sldId id="348"/>
            <p14:sldId id="358"/>
            <p14:sldId id="345"/>
            <p14:sldId id="349"/>
            <p14:sldId id="306"/>
            <p14:sldId id="308"/>
            <p14:sldId id="352"/>
            <p14:sldId id="311"/>
            <p14:sldId id="355"/>
            <p14:sldId id="356"/>
          </p14:sldIdLst>
        </p14:section>
        <p14:section name="Inndeling uten navn" id="{1C28E562-7122-493B-9D83-FAB5A062B0EA}">
          <p14:sldIdLst/>
        </p14:section>
        <p14:section name="Inndeling uten navn" id="{64727BDF-11BC-48C6-BCDA-844645C6C7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339" autoAdjust="0"/>
    <p:restoredTop sz="89850" autoAdjust="0"/>
  </p:normalViewPr>
  <p:slideViewPr>
    <p:cSldViewPr>
      <p:cViewPr varScale="1">
        <p:scale>
          <a:sx n="103" d="100"/>
          <a:sy n="103" d="100"/>
        </p:scale>
        <p:origin x="14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C0814-F32E-4DD6-981A-002AB8105738}" type="datetimeFigureOut">
              <a:rPr lang="nn-NO" smtClean="0"/>
              <a:t>26.10.2016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69AD6-B6D6-46F7-AF0C-62656344337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95931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D234A-E636-46E5-85B5-893EEA3B29F1}" type="datetimeFigureOut">
              <a:rPr lang="nb-NO" smtClean="0"/>
              <a:pPr/>
              <a:t>26. okt 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E5348-C1EF-4CA9-A691-C2079CB12CE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3537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>
              <a:buFont typeface="Arial" pitchFamily="34" charset="0"/>
              <a:buNone/>
            </a:pPr>
            <a:fld id="{34F405F0-7D4A-40B0-BC8D-316F2D071B61}" type="slidenum">
              <a:rPr lang="en-GB" smtClean="0">
                <a:ea typeface="ＭＳ Ｐゴシック" pitchFamily="34" charset="-128"/>
              </a:rPr>
              <a:pPr defTabSz="955675">
                <a:buFont typeface="Arial" pitchFamily="34" charset="0"/>
                <a:buNone/>
              </a:pPr>
              <a:t>1</a:t>
            </a:fld>
            <a:endParaRPr lang="en-GB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Oppmøte: Vi gjennomførte intervjua ved Volda læringssenter. </a:t>
            </a:r>
            <a:r>
              <a:rPr lang="nb-NO" baseline="0" dirty="0" err="1"/>
              <a:t>Bekymringar</a:t>
            </a:r>
            <a:r>
              <a:rPr lang="nb-NO" baseline="0" dirty="0"/>
              <a:t> på førehand: Oppmøte folk kom </a:t>
            </a:r>
            <a:r>
              <a:rPr lang="nb-NO" baseline="0" dirty="0" err="1"/>
              <a:t>ikkje</a:t>
            </a:r>
            <a:r>
              <a:rPr lang="nb-NO" baseline="0" dirty="0"/>
              <a:t> til å dukke opp, </a:t>
            </a:r>
            <a:r>
              <a:rPr lang="nb-NO" baseline="0" dirty="0" err="1"/>
              <a:t>dei</a:t>
            </a:r>
            <a:r>
              <a:rPr lang="nb-NO" baseline="0" dirty="0"/>
              <a:t> ville </a:t>
            </a:r>
            <a:r>
              <a:rPr lang="nb-NO" baseline="0" dirty="0" err="1"/>
              <a:t>ikkje</a:t>
            </a:r>
            <a:r>
              <a:rPr lang="nb-NO" baseline="0" dirty="0"/>
              <a:t> svare på spørsmåla våre, menn ville </a:t>
            </a:r>
            <a:r>
              <a:rPr lang="nb-NO" baseline="0" dirty="0" err="1"/>
              <a:t>ikkje</a:t>
            </a:r>
            <a:r>
              <a:rPr lang="nb-NO" baseline="0" dirty="0"/>
              <a:t> snakke med kvinner…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Gjennomføring: Klasserom. Rydda </a:t>
            </a:r>
            <a:r>
              <a:rPr lang="nb-NO" baseline="0" dirty="0" err="1"/>
              <a:t>nokre</a:t>
            </a:r>
            <a:r>
              <a:rPr lang="nb-NO" baseline="0" dirty="0"/>
              <a:t> bord, passe avstand, tolketrekanten, hadde med duk, te, </a:t>
            </a:r>
            <a:r>
              <a:rPr lang="nb-NO" baseline="0" dirty="0" err="1"/>
              <a:t>grukt</a:t>
            </a:r>
            <a:r>
              <a:rPr lang="nb-NO" baseline="0" dirty="0"/>
              <a:t>, lys, forsøkte å skape ei ok ramme. </a:t>
            </a:r>
            <a:r>
              <a:rPr lang="nb-NO" baseline="0" dirty="0" err="1"/>
              <a:t>Ein</a:t>
            </a:r>
            <a:r>
              <a:rPr lang="nb-NO" baseline="0" dirty="0"/>
              <a:t> time til kvart intervju. </a:t>
            </a:r>
            <a:r>
              <a:rPr lang="nb-NO" baseline="0" dirty="0" err="1"/>
              <a:t>Tolkane</a:t>
            </a:r>
            <a:r>
              <a:rPr lang="nb-NO" baseline="0" dirty="0"/>
              <a:t> svarte, var forberedt, </a:t>
            </a:r>
            <a:r>
              <a:rPr lang="nb-NO" baseline="0" dirty="0" err="1"/>
              <a:t>fleire</a:t>
            </a:r>
            <a:r>
              <a:rPr lang="nb-NO" baseline="0" dirty="0"/>
              <a:t> gav positiv tilbakemelding på at </a:t>
            </a:r>
            <a:r>
              <a:rPr lang="nb-NO" baseline="0" dirty="0" err="1"/>
              <a:t>dei</a:t>
            </a:r>
            <a:r>
              <a:rPr lang="nb-NO" baseline="0" dirty="0"/>
              <a:t> hadde fått spørsmåla på førehand. </a:t>
            </a:r>
            <a:r>
              <a:rPr lang="nb-NO" baseline="0" dirty="0" err="1"/>
              <a:t>Intervjupersonane</a:t>
            </a:r>
            <a:r>
              <a:rPr lang="nb-NO" baseline="0" dirty="0"/>
              <a:t> opplevde vi som uventa åpne i sine svar.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Intervju: </a:t>
            </a:r>
            <a:r>
              <a:rPr lang="nb-NO" dirty="0" err="1"/>
              <a:t>semistrukturerte</a:t>
            </a:r>
            <a:r>
              <a:rPr lang="nb-NO" dirty="0"/>
              <a:t> intervju, telefontolk, satt av </a:t>
            </a:r>
            <a:r>
              <a:rPr lang="nb-NO" dirty="0" err="1"/>
              <a:t>ein</a:t>
            </a:r>
            <a:r>
              <a:rPr lang="nb-NO" dirty="0"/>
              <a:t> time til kvar, forsøkte opptak på</a:t>
            </a:r>
            <a:r>
              <a:rPr lang="nb-NO" baseline="0" dirty="0"/>
              <a:t> mobil, men gjekk etter kvart over til å </a:t>
            </a:r>
            <a:r>
              <a:rPr lang="nb-NO" baseline="0" dirty="0" err="1"/>
              <a:t>berre</a:t>
            </a:r>
            <a:r>
              <a:rPr lang="nb-NO" baseline="0" dirty="0"/>
              <a:t> skrive.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Spørsmåla: Vi </a:t>
            </a:r>
            <a:r>
              <a:rPr lang="nb-NO" baseline="0" dirty="0" err="1"/>
              <a:t>kunna</a:t>
            </a:r>
            <a:r>
              <a:rPr lang="nb-NO" baseline="0" dirty="0"/>
              <a:t> ha </a:t>
            </a:r>
            <a:r>
              <a:rPr lang="nb-NO" baseline="0" dirty="0" err="1"/>
              <a:t>vore</a:t>
            </a:r>
            <a:r>
              <a:rPr lang="nb-NO" baseline="0" dirty="0"/>
              <a:t> enda </a:t>
            </a:r>
            <a:r>
              <a:rPr lang="nb-NO" baseline="0" dirty="0" err="1"/>
              <a:t>modigare</a:t>
            </a:r>
            <a:r>
              <a:rPr lang="nb-NO" baseline="0" dirty="0"/>
              <a:t> i spørsmålsstillinga </a:t>
            </a:r>
            <a:r>
              <a:rPr lang="nb-NO" baseline="0" dirty="0" err="1"/>
              <a:t>utifrå</a:t>
            </a:r>
            <a:r>
              <a:rPr lang="nb-NO" baseline="0" dirty="0"/>
              <a:t> den </a:t>
            </a:r>
            <a:r>
              <a:rPr lang="nb-NO" baseline="0" dirty="0" err="1"/>
              <a:t>åpenheita</a:t>
            </a:r>
            <a:r>
              <a:rPr lang="nb-NO" baseline="0" dirty="0"/>
              <a:t> </a:t>
            </a:r>
            <a:r>
              <a:rPr lang="nb-NO" baseline="0" dirty="0" err="1"/>
              <a:t>dei</a:t>
            </a:r>
            <a:r>
              <a:rPr lang="nb-NO" baseline="0" dirty="0"/>
              <a:t> viste.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Bearbeiding av spørsmål: Samla alle svara og las igjennom </a:t>
            </a:r>
            <a:r>
              <a:rPr lang="nb-NO" baseline="0" dirty="0" err="1"/>
              <a:t>dei</a:t>
            </a:r>
            <a:r>
              <a:rPr lang="nb-NO" baseline="0" dirty="0"/>
              <a:t>, </a:t>
            </a:r>
            <a:r>
              <a:rPr lang="nb-NO" baseline="0" dirty="0" err="1"/>
              <a:t>oppsumere</a:t>
            </a:r>
            <a:r>
              <a:rPr lang="nb-NO" baseline="0" dirty="0"/>
              <a:t> kva vi </a:t>
            </a:r>
            <a:r>
              <a:rPr lang="nb-NO" baseline="0" dirty="0" err="1"/>
              <a:t>fann</a:t>
            </a:r>
            <a:r>
              <a:rPr lang="nb-NO" baseline="0" dirty="0"/>
              <a:t>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E5348-C1EF-4CA9-A691-C2079CB12CE8}" type="slidenum">
              <a:rPr lang="nb-NO" smtClean="0"/>
              <a:pPr/>
              <a:t>11</a:t>
            </a:fld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Kor</a:t>
            </a:r>
            <a:r>
              <a:rPr lang="nb-NO" baseline="0" dirty="0"/>
              <a:t> mange barn </a:t>
            </a:r>
            <a:r>
              <a:rPr lang="nb-NO" baseline="0" dirty="0" err="1"/>
              <a:t>ynskjer</a:t>
            </a:r>
            <a:r>
              <a:rPr lang="nb-NO" baseline="0" dirty="0"/>
              <a:t> du? Ta med her </a:t>
            </a:r>
            <a:r>
              <a:rPr lang="nb-NO" baseline="0" dirty="0" err="1"/>
              <a:t>ideall</a:t>
            </a:r>
            <a:r>
              <a:rPr lang="nb-NO" baseline="0" dirty="0"/>
              <a:t> alder for første barn og aldersforskjell mellom barna.</a:t>
            </a: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1" dirty="0"/>
          </a:p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E6074-7950-472E-BDEC-84DD7D24C244}" type="slidenum">
              <a:rPr lang="nn-NO" smtClean="0"/>
              <a:pPr/>
              <a:t>12</a:t>
            </a:fld>
            <a:endParaRPr lang="nn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1" dirty="0"/>
          </a:p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E6074-7950-472E-BDEC-84DD7D24C244}" type="slidenum">
              <a:rPr lang="nn-NO" smtClean="0"/>
              <a:pPr/>
              <a:t>13</a:t>
            </a:fld>
            <a:endParaRPr lang="nn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Asylsøkjarar</a:t>
            </a:r>
            <a:r>
              <a:rPr lang="nb-NO" baseline="0" dirty="0"/>
              <a:t> og </a:t>
            </a:r>
            <a:r>
              <a:rPr lang="nb-NO" baseline="0" dirty="0" err="1"/>
              <a:t>flyktningar</a:t>
            </a:r>
            <a:r>
              <a:rPr lang="nb-NO" baseline="0" dirty="0"/>
              <a:t> vil fortsette å </a:t>
            </a:r>
            <a:r>
              <a:rPr lang="nb-NO" baseline="0" dirty="0" err="1"/>
              <a:t>kome</a:t>
            </a:r>
            <a:r>
              <a:rPr lang="nb-NO" baseline="0" dirty="0"/>
              <a:t> til landet vårt og til </a:t>
            </a:r>
            <a:r>
              <a:rPr lang="nb-NO" baseline="0" dirty="0" err="1"/>
              <a:t>kommuna</a:t>
            </a:r>
            <a:r>
              <a:rPr lang="nb-NO" baseline="0" dirty="0"/>
              <a:t> vår.</a:t>
            </a:r>
          </a:p>
          <a:p>
            <a:r>
              <a:rPr lang="nb-NO" baseline="0" dirty="0"/>
              <a:t>Integrering i </a:t>
            </a:r>
            <a:r>
              <a:rPr lang="nb-NO" baseline="0" dirty="0" err="1"/>
              <a:t>eit</a:t>
            </a:r>
            <a:r>
              <a:rPr lang="nb-NO" baseline="0" dirty="0"/>
              <a:t> nytt land er </a:t>
            </a:r>
            <a:r>
              <a:rPr lang="nb-NO" baseline="0" dirty="0" err="1"/>
              <a:t>utfordrande</a:t>
            </a:r>
            <a:r>
              <a:rPr lang="nb-NO" baseline="0" dirty="0"/>
              <a:t>. </a:t>
            </a:r>
          </a:p>
          <a:p>
            <a:r>
              <a:rPr lang="nb-NO" baseline="0" dirty="0"/>
              <a:t>Eigenkontroll over fertilitet og seksuell helse er </a:t>
            </a:r>
            <a:r>
              <a:rPr lang="nb-NO" baseline="0" dirty="0" err="1"/>
              <a:t>ein</a:t>
            </a:r>
            <a:r>
              <a:rPr lang="nb-NO" baseline="0" dirty="0"/>
              <a:t> viktig brikke på vegen mot integrering </a:t>
            </a:r>
            <a:r>
              <a:rPr lang="nb-NO" baseline="0" dirty="0" err="1"/>
              <a:t>meinar</a:t>
            </a:r>
            <a:r>
              <a:rPr lang="nb-NO" baseline="0" dirty="0"/>
              <a:t> vi.</a:t>
            </a:r>
          </a:p>
          <a:p>
            <a:r>
              <a:rPr lang="nb-NO" baseline="0" dirty="0"/>
              <a:t>Takk for oss!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E5348-C1EF-4CA9-A691-C2079CB12CE8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7981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n-NO" dirty="0"/>
          </a:p>
          <a:p>
            <a:endParaRPr lang="nn-NO" baseline="0" dirty="0"/>
          </a:p>
          <a:p>
            <a:endParaRPr lang="nn-NO" baseline="0" dirty="0"/>
          </a:p>
          <a:p>
            <a:endParaRPr lang="nn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34D8F9-822A-45A5-91B5-4A241FB9FFFB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nb-NO" dirty="0" err="1"/>
              <a:t>Konsekvensar</a:t>
            </a:r>
            <a:r>
              <a:rPr lang="nb-NO" dirty="0"/>
              <a:t> for </a:t>
            </a:r>
            <a:r>
              <a:rPr lang="nb-NO" dirty="0" err="1"/>
              <a:t>ein</a:t>
            </a:r>
            <a:r>
              <a:rPr lang="nb-NO" dirty="0"/>
              <a:t> heil familie, eigen kontroll</a:t>
            </a:r>
            <a:r>
              <a:rPr lang="nb-NO" baseline="0" dirty="0"/>
              <a:t> over fertilitet og seksuell helse.</a:t>
            </a:r>
          </a:p>
          <a:p>
            <a:pPr marL="228600" indent="-228600">
              <a:buAutoNum type="arabicParenR"/>
            </a:pPr>
            <a:r>
              <a:rPr lang="nb-NO" baseline="0" dirty="0"/>
              <a:t>Likeverdig </a:t>
            </a:r>
            <a:r>
              <a:rPr lang="nb-NO" baseline="0" dirty="0" err="1"/>
              <a:t>helsetilbod</a:t>
            </a:r>
            <a:r>
              <a:rPr lang="nb-NO" baseline="0" dirty="0"/>
              <a:t>, vise til </a:t>
            </a:r>
            <a:r>
              <a:rPr lang="nb-NO" baseline="0" dirty="0" err="1"/>
              <a:t>veiledar</a:t>
            </a:r>
            <a:endParaRPr lang="nb-NO" baseline="0" dirty="0"/>
          </a:p>
          <a:p>
            <a:pPr marL="228600" indent="-228600">
              <a:buAutoNum type="arabicParenR"/>
            </a:pPr>
            <a:r>
              <a:rPr lang="nb-NO" baseline="0" dirty="0"/>
              <a:t>Utvelging av gruppe, samarbeid med Volda </a:t>
            </a:r>
            <a:r>
              <a:rPr lang="nb-NO" baseline="0" dirty="0" err="1"/>
              <a:t>lærignssenter</a:t>
            </a:r>
            <a:r>
              <a:rPr lang="nb-NO" baseline="0" dirty="0"/>
              <a:t> (vi var inn i klassene og informerte om prosjektet og sa at vi ønskte å finne </a:t>
            </a:r>
            <a:r>
              <a:rPr lang="nb-NO" baseline="0" dirty="0" err="1"/>
              <a:t>nokre</a:t>
            </a:r>
            <a:r>
              <a:rPr lang="nb-NO" baseline="0" dirty="0"/>
              <a:t> som kunne tenke seg å la seg intervjue) </a:t>
            </a:r>
          </a:p>
          <a:p>
            <a:pPr marL="228600" indent="-228600">
              <a:buAutoNum type="arabicParenR"/>
            </a:pPr>
            <a:r>
              <a:rPr lang="nb-NO" baseline="0" dirty="0"/>
              <a:t>Gjennomføring av prosjektet</a:t>
            </a:r>
          </a:p>
          <a:p>
            <a:pPr marL="228600" indent="-228600">
              <a:buAutoNum type="arabicParenR"/>
            </a:pPr>
            <a:r>
              <a:rPr lang="nb-NO" baseline="0" dirty="0"/>
              <a:t>Prosjekt rapporten – kva </a:t>
            </a:r>
            <a:r>
              <a:rPr lang="nb-NO" baseline="0" dirty="0" err="1"/>
              <a:t>fann</a:t>
            </a:r>
            <a:r>
              <a:rPr lang="nb-NO" baseline="0" dirty="0"/>
              <a:t> vi?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E5348-C1EF-4CA9-A691-C2079CB12CE8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6892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E6074-7950-472E-BDEC-84DD7D24C244}" type="slidenum">
              <a:rPr lang="nn-NO" smtClean="0"/>
              <a:pPr/>
              <a:t>4</a:t>
            </a:fld>
            <a:endParaRPr lang="nn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>
              <a:tabLst>
                <a:tab pos="0" algn="l"/>
                <a:tab pos="465138" algn="l"/>
                <a:tab pos="933450" algn="l"/>
                <a:tab pos="1403350" algn="l"/>
                <a:tab pos="1871663" algn="l"/>
                <a:tab pos="2343150" algn="l"/>
                <a:tab pos="2813050" algn="l"/>
                <a:tab pos="3281363" algn="l"/>
                <a:tab pos="3749675" algn="l"/>
                <a:tab pos="4221163" algn="l"/>
                <a:tab pos="4691063" algn="l"/>
                <a:tab pos="5159375" algn="l"/>
                <a:tab pos="5627688" algn="l"/>
                <a:tab pos="6096000" algn="l"/>
                <a:tab pos="6569075" algn="l"/>
                <a:tab pos="7037388" algn="l"/>
                <a:tab pos="7505700" algn="l"/>
                <a:tab pos="7974013" algn="l"/>
                <a:tab pos="8447088" algn="l"/>
                <a:tab pos="8913813" algn="l"/>
                <a:tab pos="9383713" algn="l"/>
              </a:tabLst>
            </a:pPr>
            <a:fld id="{40792FDA-F29D-4B16-B857-BFD073C9CCA9}" type="slidenum">
              <a:rPr lang="en-GB" smtClean="0">
                <a:ea typeface="ＭＳ Ｐゴシック" pitchFamily="34" charset="-128"/>
              </a:rPr>
              <a:pPr defTabSz="954088">
                <a:tabLst>
                  <a:tab pos="0" algn="l"/>
                  <a:tab pos="465138" algn="l"/>
                  <a:tab pos="933450" algn="l"/>
                  <a:tab pos="1403350" algn="l"/>
                  <a:tab pos="1871663" algn="l"/>
                  <a:tab pos="2343150" algn="l"/>
                  <a:tab pos="2813050" algn="l"/>
                  <a:tab pos="3281363" algn="l"/>
                  <a:tab pos="3749675" algn="l"/>
                  <a:tab pos="4221163" algn="l"/>
                  <a:tab pos="4691063" algn="l"/>
                  <a:tab pos="5159375" algn="l"/>
                  <a:tab pos="5627688" algn="l"/>
                  <a:tab pos="6096000" algn="l"/>
                  <a:tab pos="6569075" algn="l"/>
                  <a:tab pos="7037388" algn="l"/>
                  <a:tab pos="7505700" algn="l"/>
                  <a:tab pos="7974013" algn="l"/>
                  <a:tab pos="8447088" algn="l"/>
                  <a:tab pos="8913813" algn="l"/>
                  <a:tab pos="9383713" algn="l"/>
                </a:tabLst>
              </a:pPr>
              <a:t>5</a:t>
            </a:fld>
            <a:endParaRPr lang="en-GB">
              <a:ea typeface="ＭＳ Ｐゴシック" pitchFamily="34" charset="-128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133476" y="744539"/>
            <a:ext cx="45307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551" tIns="47774" rIns="95551" bIns="47774" anchor="ctr"/>
          <a:lstStyle/>
          <a:p>
            <a:endParaRPr lang="nb-NO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4876"/>
            <a:ext cx="5437188" cy="4467225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nn-NO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nn-NO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E5348-C1EF-4CA9-A691-C2079CB12CE8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1702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1" dirty="0"/>
          </a:p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E6074-7950-472E-BDEC-84DD7D24C244}" type="slidenum">
              <a:rPr lang="nn-NO" smtClean="0"/>
              <a:pPr/>
              <a:t>7</a:t>
            </a:fld>
            <a:endParaRPr lang="nn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Prosjekt: «Undersøking og informasjon om seksuell helse til </a:t>
            </a:r>
            <a:r>
              <a:rPr lang="nb-NO" sz="1200" b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personar</a:t>
            </a:r>
            <a:r>
              <a:rPr lang="nb-NO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minoritetsbakgrunn»</a:t>
            </a:r>
            <a:endParaRPr lang="nn-NO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n-NO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Prosjektbeskrivelse</a:t>
            </a:r>
            <a:endParaRPr lang="nn-NO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Spørreskjema</a:t>
            </a:r>
            <a:endParaRPr lang="nn-NO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Intervju. Gjennomføres med telefontolk ved Volda opplæringssenter</a:t>
            </a:r>
            <a:endParaRPr lang="nn-NO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Eritrea og Somalia. </a:t>
            </a:r>
            <a:r>
              <a:rPr lang="nn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3-4 kvinner og menn frå kvar gruppe</a:t>
            </a:r>
            <a:endParaRPr lang="nn-NO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Bearbeiding av intervju</a:t>
            </a:r>
            <a:endParaRPr lang="nn-NO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Prosjektrapport</a:t>
            </a:r>
            <a:endParaRPr lang="nn-NO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Powerpointpresentasjon til undervisning</a:t>
            </a:r>
            <a:endParaRPr lang="nn-NO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Evt. informasjonsbrosjyre</a:t>
            </a:r>
            <a:endParaRPr lang="nn-NO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743200" lvl="6" indent="0">
              <a:buNone/>
            </a:pP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E5348-C1EF-4CA9-A691-C2079CB12CE8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6892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Intervju: brainstorming, framlegg av forslag til spørsmål på avdelingsmøte på helsestasjonen, så vart spørsmåla «kvalitetssikra» av Møreforskning. Vi landa på 19 spørsmål </a:t>
            </a:r>
            <a:r>
              <a:rPr lang="nb-NO" dirty="0" err="1"/>
              <a:t>angåande</a:t>
            </a:r>
            <a:r>
              <a:rPr lang="nb-NO" dirty="0"/>
              <a:t> livssituasjon,</a:t>
            </a:r>
            <a:r>
              <a:rPr lang="nb-NO" baseline="0" dirty="0"/>
              <a:t> kunnskap og </a:t>
            </a:r>
            <a:r>
              <a:rPr lang="nb-NO" baseline="0" dirty="0" err="1"/>
              <a:t>haldningar</a:t>
            </a:r>
            <a:r>
              <a:rPr lang="nb-NO" baseline="0" dirty="0"/>
              <a:t> rundt prevensjon og familieplanlegging. </a:t>
            </a:r>
          </a:p>
          <a:p>
            <a:endParaRPr lang="nb-NO" baseline="0" dirty="0"/>
          </a:p>
          <a:p>
            <a:r>
              <a:rPr lang="nb-NO" baseline="0" dirty="0"/>
              <a:t>Tolk: Telefontolk, spørsmåla vart sendt til </a:t>
            </a:r>
            <a:r>
              <a:rPr lang="nb-NO" baseline="0" dirty="0" err="1"/>
              <a:t>tolkane</a:t>
            </a:r>
            <a:r>
              <a:rPr lang="nb-NO" baseline="0" dirty="0"/>
              <a:t> på førehand slik at </a:t>
            </a:r>
            <a:r>
              <a:rPr lang="nb-NO" baseline="0" dirty="0" err="1"/>
              <a:t>dei</a:t>
            </a:r>
            <a:r>
              <a:rPr lang="nb-NO" baseline="0" dirty="0"/>
              <a:t> kunne førebu seg. Vi bestilte kvinnelig tolk til kvinner og mannlig tolk til menn.</a:t>
            </a:r>
          </a:p>
          <a:p>
            <a:endParaRPr lang="nb-NO" baseline="0" dirty="0"/>
          </a:p>
          <a:p>
            <a:pPr marL="228600" indent="-228600">
              <a:buAutoNum type="arabicParenR"/>
            </a:pPr>
            <a:r>
              <a:rPr lang="nb-NO" dirty="0" err="1"/>
              <a:t>Konsekvensar</a:t>
            </a:r>
            <a:r>
              <a:rPr lang="nb-NO" dirty="0"/>
              <a:t> for </a:t>
            </a:r>
            <a:r>
              <a:rPr lang="nb-NO" dirty="0" err="1"/>
              <a:t>ein</a:t>
            </a:r>
            <a:r>
              <a:rPr lang="nb-NO" dirty="0"/>
              <a:t> heil familie, eigen kontroll</a:t>
            </a:r>
            <a:r>
              <a:rPr lang="nb-NO" baseline="0" dirty="0"/>
              <a:t> over fertilitet og seksuell helse.</a:t>
            </a:r>
          </a:p>
          <a:p>
            <a:pPr marL="228600" indent="-228600">
              <a:buAutoNum type="arabicParenR"/>
            </a:pPr>
            <a:r>
              <a:rPr lang="nb-NO" baseline="0" dirty="0"/>
              <a:t>Likeverdig </a:t>
            </a:r>
            <a:r>
              <a:rPr lang="nb-NO" baseline="0" dirty="0" err="1"/>
              <a:t>helsetilbod</a:t>
            </a:r>
            <a:r>
              <a:rPr lang="nb-NO" baseline="0" dirty="0"/>
              <a:t>, vise til </a:t>
            </a:r>
            <a:r>
              <a:rPr lang="nb-NO" baseline="0" dirty="0" err="1"/>
              <a:t>veiledar</a:t>
            </a:r>
            <a:endParaRPr lang="nb-NO" baseline="0" dirty="0"/>
          </a:p>
          <a:p>
            <a:pPr marL="228600" indent="-228600">
              <a:buAutoNum type="arabicParenR"/>
            </a:pPr>
            <a:r>
              <a:rPr lang="nb-NO" baseline="0" dirty="0"/>
              <a:t>Utvelging av gruppe, samarbeid med Volda </a:t>
            </a:r>
            <a:r>
              <a:rPr lang="nb-NO" baseline="0" dirty="0" err="1"/>
              <a:t>lærignssenter</a:t>
            </a:r>
            <a:r>
              <a:rPr lang="nb-NO" baseline="0" dirty="0"/>
              <a:t> (vi var inn i klassene og informerte om prosjektet og sa at vi ønskte å finne </a:t>
            </a:r>
            <a:r>
              <a:rPr lang="nb-NO" baseline="0" dirty="0" err="1"/>
              <a:t>nokre</a:t>
            </a:r>
            <a:r>
              <a:rPr lang="nb-NO" baseline="0" dirty="0"/>
              <a:t> som kunne tenke seg å la seg intervjue) </a:t>
            </a:r>
          </a:p>
          <a:p>
            <a:pPr marL="228600" indent="-228600">
              <a:buAutoNum type="arabicParenR"/>
            </a:pPr>
            <a:r>
              <a:rPr lang="nb-NO" baseline="0" dirty="0" err="1"/>
              <a:t>Bekymringar</a:t>
            </a:r>
            <a:r>
              <a:rPr lang="nb-NO" baseline="0" dirty="0"/>
              <a:t> på førehand: Oppmøte folk kom </a:t>
            </a:r>
            <a:r>
              <a:rPr lang="nb-NO" baseline="0" dirty="0" err="1"/>
              <a:t>ikkje</a:t>
            </a:r>
            <a:r>
              <a:rPr lang="nb-NO" baseline="0" dirty="0"/>
              <a:t> til å dukke opp, </a:t>
            </a:r>
            <a:r>
              <a:rPr lang="nb-NO" baseline="0" dirty="0" err="1"/>
              <a:t>dei</a:t>
            </a:r>
            <a:r>
              <a:rPr lang="nb-NO" baseline="0" dirty="0"/>
              <a:t> ville </a:t>
            </a:r>
            <a:r>
              <a:rPr lang="nb-NO" baseline="0" dirty="0" err="1"/>
              <a:t>ikkje</a:t>
            </a:r>
            <a:r>
              <a:rPr lang="nb-NO" baseline="0" dirty="0"/>
              <a:t> svare på spørsmåla våre, menn ville </a:t>
            </a:r>
            <a:r>
              <a:rPr lang="nb-NO" baseline="0" dirty="0" err="1"/>
              <a:t>ikkje</a:t>
            </a:r>
            <a:r>
              <a:rPr lang="nb-NO" baseline="0" dirty="0"/>
              <a:t> snakke med kvinner…</a:t>
            </a:r>
          </a:p>
          <a:p>
            <a:pPr marL="228600" indent="-228600">
              <a:buAutoNum type="arabicParenR"/>
            </a:pPr>
            <a:r>
              <a:rPr lang="nb-NO" baseline="0" dirty="0"/>
              <a:t>Prosjekt rapporten – kva </a:t>
            </a:r>
            <a:r>
              <a:rPr lang="nb-NO" baseline="0" dirty="0" err="1"/>
              <a:t>fann</a:t>
            </a:r>
            <a:r>
              <a:rPr lang="nb-NO" baseline="0" dirty="0"/>
              <a:t> vi? </a:t>
            </a:r>
            <a:endParaRPr lang="nn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E5348-C1EF-4CA9-A691-C2079CB12CE8}" type="slidenum">
              <a:rPr lang="nb-NO" smtClean="0"/>
              <a:pPr/>
              <a:t>10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A060-DF27-4F5D-8C03-B5D8133213B9}" type="datetimeFigureOut">
              <a:rPr lang="nb-NO" smtClean="0"/>
              <a:pPr/>
              <a:t>26. okt 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D6B2-730A-4A3A-8DAD-7D324BAA427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A060-DF27-4F5D-8C03-B5D8133213B9}" type="datetimeFigureOut">
              <a:rPr lang="nb-NO" smtClean="0"/>
              <a:pPr/>
              <a:t>26. okt 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D6B2-730A-4A3A-8DAD-7D324BAA427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A060-DF27-4F5D-8C03-B5D8133213B9}" type="datetimeFigureOut">
              <a:rPr lang="nb-NO" smtClean="0"/>
              <a:pPr/>
              <a:t>26. okt 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D6B2-730A-4A3A-8DAD-7D324BAA427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19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454AD-BF76-47B1-868F-3F79505E4B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A060-DF27-4F5D-8C03-B5D8133213B9}" type="datetimeFigureOut">
              <a:rPr lang="nb-NO" smtClean="0"/>
              <a:pPr/>
              <a:t>26. okt 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D6B2-730A-4A3A-8DAD-7D324BAA427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A060-DF27-4F5D-8C03-B5D8133213B9}" type="datetimeFigureOut">
              <a:rPr lang="nb-NO" smtClean="0"/>
              <a:pPr/>
              <a:t>26. okt 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D6B2-730A-4A3A-8DAD-7D324BAA427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A060-DF27-4F5D-8C03-B5D8133213B9}" type="datetimeFigureOut">
              <a:rPr lang="nb-NO" smtClean="0"/>
              <a:pPr/>
              <a:t>26. okt 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D6B2-730A-4A3A-8DAD-7D324BAA427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A060-DF27-4F5D-8C03-B5D8133213B9}" type="datetimeFigureOut">
              <a:rPr lang="nb-NO" smtClean="0"/>
              <a:pPr/>
              <a:t>26. okt 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D6B2-730A-4A3A-8DAD-7D324BAA427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A060-DF27-4F5D-8C03-B5D8133213B9}" type="datetimeFigureOut">
              <a:rPr lang="nb-NO" smtClean="0"/>
              <a:pPr/>
              <a:t>26. okt 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D6B2-730A-4A3A-8DAD-7D324BAA427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A060-DF27-4F5D-8C03-B5D8133213B9}" type="datetimeFigureOut">
              <a:rPr lang="nb-NO" smtClean="0"/>
              <a:pPr/>
              <a:t>26. okt 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D6B2-730A-4A3A-8DAD-7D324BAA427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A060-DF27-4F5D-8C03-B5D8133213B9}" type="datetimeFigureOut">
              <a:rPr lang="nb-NO" smtClean="0"/>
              <a:pPr/>
              <a:t>26. okt 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D6B2-730A-4A3A-8DAD-7D324BAA427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A060-DF27-4F5D-8C03-B5D8133213B9}" type="datetimeFigureOut">
              <a:rPr lang="nb-NO" smtClean="0"/>
              <a:pPr/>
              <a:t>26. okt 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D6B2-730A-4A3A-8DAD-7D324BAA427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2A060-DF27-4F5D-8C03-B5D8133213B9}" type="datetimeFigureOut">
              <a:rPr lang="nb-NO" smtClean="0"/>
              <a:pPr/>
              <a:t>26. okt 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0D6B2-730A-4A3A-8DAD-7D324BAA427E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http://www.volda.kommune.no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5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Seksuell%20helse%20prosjektet%202016,%20powerpoint.pptx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2.png"/><Relationship Id="rId4" Type="http://schemas.openxmlformats.org/officeDocument/2006/relationships/hyperlink" Target="http://www.volda.kommune.no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1263" y="0"/>
            <a:ext cx="1061526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Våpenskjol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246113"/>
            <a:ext cx="576064" cy="73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ktangel 4"/>
          <p:cNvSpPr>
            <a:spLocks noChangeArrowheads="1"/>
          </p:cNvSpPr>
          <p:nvPr/>
        </p:nvSpPr>
        <p:spPr bwMode="auto">
          <a:xfrm>
            <a:off x="1042988" y="0"/>
            <a:ext cx="7489825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4400" b="1" dirty="0">
                <a:solidFill>
                  <a:schemeClr val="bg1"/>
                </a:solidFill>
              </a:rPr>
              <a:t>    </a:t>
            </a:r>
          </a:p>
          <a:p>
            <a:pPr>
              <a:spcBef>
                <a:spcPct val="50000"/>
              </a:spcBef>
            </a:pPr>
            <a:r>
              <a:rPr lang="nb-NO" sz="3200" b="1" dirty="0">
                <a:solidFill>
                  <a:schemeClr val="bg1"/>
                </a:solidFill>
              </a:rPr>
              <a:t>   </a:t>
            </a:r>
          </a:p>
          <a:p>
            <a:pPr algn="ctr">
              <a:spcBef>
                <a:spcPct val="50000"/>
              </a:spcBef>
            </a:pPr>
            <a:r>
              <a:rPr lang="nb-NO" sz="3200" b="1" dirty="0">
                <a:solidFill>
                  <a:schemeClr val="bg1"/>
                </a:solidFill>
              </a:rPr>
              <a:t>Seksuell helse prosjekt</a:t>
            </a:r>
          </a:p>
          <a:p>
            <a:pPr algn="ctr"/>
            <a:r>
              <a:rPr lang="nb-NO" sz="3200" b="1" dirty="0">
                <a:solidFill>
                  <a:schemeClr val="bg1"/>
                </a:solidFill>
              </a:rPr>
              <a:t>- Fokus på prevensjon for </a:t>
            </a:r>
            <a:r>
              <a:rPr lang="nb-NO" sz="3200" b="1" dirty="0" err="1">
                <a:solidFill>
                  <a:schemeClr val="bg1"/>
                </a:solidFill>
              </a:rPr>
              <a:t>persjonar</a:t>
            </a:r>
            <a:r>
              <a:rPr lang="nb-NO" sz="3200" b="1" dirty="0">
                <a:solidFill>
                  <a:schemeClr val="bg1"/>
                </a:solidFill>
              </a:rPr>
              <a:t> med </a:t>
            </a:r>
            <a:r>
              <a:rPr lang="nb-NO" sz="3200" b="1" dirty="0" err="1">
                <a:solidFill>
                  <a:schemeClr val="bg1"/>
                </a:solidFill>
              </a:rPr>
              <a:t>innvandrarbakgrunn</a:t>
            </a:r>
            <a:r>
              <a:rPr lang="nb-NO" sz="3200" b="1" dirty="0">
                <a:solidFill>
                  <a:schemeClr val="bg1"/>
                </a:solidFill>
              </a:rPr>
              <a:t> i Volda  </a:t>
            </a:r>
            <a:endParaRPr lang="nb-NO" sz="280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nb-NO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nb-NO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nb-NO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nb-NO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nb-NO" b="1" u="sng" dirty="0" err="1">
                <a:solidFill>
                  <a:schemeClr val="bg1"/>
                </a:solidFill>
              </a:rPr>
              <a:t>Smitteverndagar</a:t>
            </a:r>
            <a:r>
              <a:rPr lang="nb-NO" b="1" u="sng" dirty="0">
                <a:solidFill>
                  <a:schemeClr val="bg1"/>
                </a:solidFill>
              </a:rPr>
              <a:t> i Molde 17-18 oktober 2016</a:t>
            </a:r>
          </a:p>
          <a:p>
            <a:pPr>
              <a:spcBef>
                <a:spcPct val="50000"/>
              </a:spcBef>
            </a:pPr>
            <a:endParaRPr lang="nb-NO" b="1" u="sng" dirty="0">
              <a:solidFill>
                <a:schemeClr val="bg1"/>
              </a:solidFill>
            </a:endParaRPr>
          </a:p>
          <a:p>
            <a:r>
              <a:rPr lang="nb-NO" b="1" u="sng" dirty="0">
                <a:solidFill>
                  <a:schemeClr val="bg1"/>
                </a:solidFill>
              </a:rPr>
              <a:t>Ellen Mundbjerg Synnes, jordmor ved Volda fødeavdeling </a:t>
            </a:r>
          </a:p>
          <a:p>
            <a:r>
              <a:rPr lang="nb-NO" b="1" u="sng" dirty="0">
                <a:solidFill>
                  <a:schemeClr val="bg1"/>
                </a:solidFill>
              </a:rPr>
              <a:t>Ann-Elin </a:t>
            </a:r>
            <a:r>
              <a:rPr lang="nb-NO" b="1" u="sng" dirty="0" err="1">
                <a:solidFill>
                  <a:schemeClr val="bg1"/>
                </a:solidFill>
              </a:rPr>
              <a:t>Overvoll</a:t>
            </a:r>
            <a:r>
              <a:rPr lang="nb-NO" b="1" u="sng" dirty="0">
                <a:solidFill>
                  <a:schemeClr val="bg1"/>
                </a:solidFill>
              </a:rPr>
              <a:t> Lillebø, helsesøster ved helsestasjonen i Volda</a:t>
            </a:r>
          </a:p>
          <a:p>
            <a:r>
              <a:rPr lang="nb-NO" b="1" dirty="0">
                <a:solidFill>
                  <a:srgbClr val="FF0000"/>
                </a:solidFill>
              </a:rPr>
              <a:t>	</a:t>
            </a:r>
            <a:endParaRPr lang="nb-NO" sz="2000" dirty="0">
              <a:solidFill>
                <a:srgbClr val="FF0000"/>
              </a:solidFill>
            </a:endParaRPr>
          </a:p>
          <a:p>
            <a:endParaRPr lang="nb-NO" sz="1400" dirty="0">
              <a:solidFill>
                <a:schemeClr val="bg1"/>
              </a:solidFill>
            </a:endParaRPr>
          </a:p>
          <a:p>
            <a:endParaRPr lang="nb-NO" sz="1400" dirty="0">
              <a:solidFill>
                <a:schemeClr val="bg1"/>
              </a:solidFill>
            </a:endParaRPr>
          </a:p>
          <a:p>
            <a:endParaRPr lang="nb-NO" sz="1400" dirty="0">
              <a:solidFill>
                <a:schemeClr val="bg1"/>
              </a:solidFill>
            </a:endParaRPr>
          </a:p>
          <a:p>
            <a:endParaRPr lang="nb-NO" sz="1400" dirty="0">
              <a:solidFill>
                <a:schemeClr val="bg1"/>
              </a:solidFill>
            </a:endParaRPr>
          </a:p>
          <a:p>
            <a:endParaRPr lang="nb-NO" sz="1400" dirty="0">
              <a:solidFill>
                <a:schemeClr val="bg1"/>
              </a:solidFill>
            </a:endParaRPr>
          </a:p>
          <a:p>
            <a:r>
              <a:rPr lang="nb-NO" sz="1400" dirty="0">
                <a:solidFill>
                  <a:schemeClr val="bg1"/>
                </a:solidFill>
              </a:rPr>
              <a:t>	           </a:t>
            </a:r>
            <a:endParaRPr lang="nb-NO" sz="1400" b="1" dirty="0">
              <a:solidFill>
                <a:schemeClr val="bg1"/>
              </a:solidFill>
            </a:endParaRPr>
          </a:p>
        </p:txBody>
      </p:sp>
      <p:pic>
        <p:nvPicPr>
          <p:cNvPr id="4102" name="Picture 8" descr="GHu_RGB_po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04648" y="936948"/>
            <a:ext cx="692794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:\Mine dokument\AEL\Prosjekt Seksuell helse\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4286"/>
            <a:ext cx="1601139" cy="182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Våpenskjol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40552" y="154286"/>
            <a:ext cx="6477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ky 11"/>
          <p:cNvSpPr/>
          <p:nvPr/>
        </p:nvSpPr>
        <p:spPr>
          <a:xfrm>
            <a:off x="1691680" y="1916832"/>
            <a:ext cx="5688632" cy="32403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b="1" dirty="0" err="1">
                <a:solidFill>
                  <a:srgbClr val="002060"/>
                </a:solidFill>
              </a:rPr>
              <a:t>Førebuingar</a:t>
            </a:r>
            <a:endParaRPr lang="nn-NO" sz="3600" b="1" dirty="0">
              <a:solidFill>
                <a:srgbClr val="002060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dirty="0">
                <a:solidFill>
                  <a:srgbClr val="0070C0"/>
                </a:solidFill>
              </a:rPr>
            </a:b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785395"/>
          </a:xfrm>
        </p:spPr>
        <p:txBody>
          <a:bodyPr>
            <a:normAutofit/>
          </a:bodyPr>
          <a:lstStyle/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/>
          </a:p>
        </p:txBody>
      </p:sp>
      <p:sp>
        <p:nvSpPr>
          <p:cNvPr id="4" name="Ellipse 3"/>
          <p:cNvSpPr/>
          <p:nvPr/>
        </p:nvSpPr>
        <p:spPr>
          <a:xfrm>
            <a:off x="3059832" y="620688"/>
            <a:ext cx="2952328" cy="136815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chemeClr val="tx1"/>
                </a:solidFill>
              </a:rPr>
              <a:t>Valg av </a:t>
            </a:r>
            <a:r>
              <a:rPr lang="nb-NO" sz="2400" b="1" dirty="0" err="1">
                <a:solidFill>
                  <a:schemeClr val="tx1"/>
                </a:solidFill>
              </a:rPr>
              <a:t>deltakarar</a:t>
            </a:r>
            <a:endParaRPr lang="nb-NO" sz="2400" b="1" dirty="0">
              <a:solidFill>
                <a:schemeClr val="tx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95536" y="1916832"/>
            <a:ext cx="2952328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chemeClr val="tx1"/>
                </a:solidFill>
              </a:rPr>
              <a:t>Samarbeid med Volda læringssenter</a:t>
            </a:r>
          </a:p>
        </p:txBody>
      </p:sp>
      <p:sp>
        <p:nvSpPr>
          <p:cNvPr id="6" name="Ellipse 5"/>
          <p:cNvSpPr/>
          <p:nvPr/>
        </p:nvSpPr>
        <p:spPr>
          <a:xfrm>
            <a:off x="5940152" y="1700808"/>
            <a:ext cx="2952328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chemeClr val="tx1"/>
                </a:solidFill>
              </a:rPr>
              <a:t>Samarbeid med Møreforsking</a:t>
            </a:r>
          </a:p>
        </p:txBody>
      </p:sp>
      <p:sp>
        <p:nvSpPr>
          <p:cNvPr id="9" name="Ellipse 8"/>
          <p:cNvSpPr/>
          <p:nvPr/>
        </p:nvSpPr>
        <p:spPr>
          <a:xfrm>
            <a:off x="971600" y="4509120"/>
            <a:ext cx="2952328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chemeClr val="tx1"/>
                </a:solidFill>
              </a:rPr>
              <a:t>Intervju; form og </a:t>
            </a:r>
            <a:r>
              <a:rPr lang="nb-NO" sz="2400" b="1" dirty="0" err="1">
                <a:solidFill>
                  <a:schemeClr val="tx1"/>
                </a:solidFill>
              </a:rPr>
              <a:t>innhald</a:t>
            </a:r>
            <a:endParaRPr lang="nb-NO" sz="2400" b="1" dirty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292080" y="4581128"/>
            <a:ext cx="2952328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chemeClr val="tx1"/>
                </a:solidFill>
              </a:rPr>
              <a:t>Tolk</a:t>
            </a:r>
          </a:p>
        </p:txBody>
      </p:sp>
    </p:spTree>
    <p:extLst>
      <p:ext uri="{BB962C8B-B14F-4D97-AF65-F5344CB8AC3E}">
        <p14:creationId xmlns:p14="http://schemas.microsoft.com/office/powerpoint/2010/main" val="294196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ky 11"/>
          <p:cNvSpPr/>
          <p:nvPr/>
        </p:nvSpPr>
        <p:spPr>
          <a:xfrm>
            <a:off x="1691680" y="1916832"/>
            <a:ext cx="5688632" cy="3240360"/>
          </a:xfrm>
          <a:prstGeom prst="cloud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dirty="0">
                <a:solidFill>
                  <a:srgbClr val="002060"/>
                </a:solidFill>
              </a:rPr>
              <a:t>Gjennomføring</a:t>
            </a:r>
            <a:endParaRPr lang="nn-NO" sz="3200" b="1" dirty="0">
              <a:solidFill>
                <a:srgbClr val="002060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dirty="0">
                <a:solidFill>
                  <a:srgbClr val="0070C0"/>
                </a:solidFill>
              </a:rPr>
            </a:b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785395"/>
          </a:xfrm>
        </p:spPr>
        <p:txBody>
          <a:bodyPr>
            <a:normAutofit/>
          </a:bodyPr>
          <a:lstStyle/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/>
          </a:p>
        </p:txBody>
      </p:sp>
      <p:sp>
        <p:nvSpPr>
          <p:cNvPr id="4" name="Ellipse 3"/>
          <p:cNvSpPr/>
          <p:nvPr/>
        </p:nvSpPr>
        <p:spPr>
          <a:xfrm>
            <a:off x="3059832" y="908720"/>
            <a:ext cx="2952328" cy="1368152"/>
          </a:xfrm>
          <a:prstGeom prst="ellips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>
                <a:solidFill>
                  <a:schemeClr val="tx1"/>
                </a:solidFill>
              </a:rPr>
              <a:t>Oppmøte</a:t>
            </a:r>
          </a:p>
        </p:txBody>
      </p:sp>
      <p:sp>
        <p:nvSpPr>
          <p:cNvPr id="5" name="Ellipse 4"/>
          <p:cNvSpPr/>
          <p:nvPr/>
        </p:nvSpPr>
        <p:spPr>
          <a:xfrm>
            <a:off x="49635" y="2276872"/>
            <a:ext cx="3168352" cy="1368152"/>
          </a:xfrm>
          <a:prstGeom prst="ellips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chemeClr val="tx1"/>
                </a:solidFill>
              </a:rPr>
              <a:t>Gjennomføring av </a:t>
            </a:r>
            <a:r>
              <a:rPr lang="nb-NO" sz="2400" b="1" dirty="0" err="1">
                <a:solidFill>
                  <a:schemeClr val="tx1"/>
                </a:solidFill>
              </a:rPr>
              <a:t>intervjuv</a:t>
            </a:r>
            <a:endParaRPr lang="nb-NO" sz="2400" b="1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5580112" y="2276872"/>
            <a:ext cx="3312368" cy="13681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chemeClr val="tx1"/>
                </a:solidFill>
              </a:rPr>
              <a:t>Kommunikasjon og forståelse</a:t>
            </a:r>
          </a:p>
        </p:txBody>
      </p:sp>
      <p:sp>
        <p:nvSpPr>
          <p:cNvPr id="9" name="Ellipse 8"/>
          <p:cNvSpPr/>
          <p:nvPr/>
        </p:nvSpPr>
        <p:spPr>
          <a:xfrm>
            <a:off x="3203848" y="4293096"/>
            <a:ext cx="2952328" cy="1368152"/>
          </a:xfrm>
          <a:prstGeom prst="ellips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chemeClr val="tx1"/>
                </a:solidFill>
              </a:rPr>
              <a:t>Bearbeiding av spørsmål</a:t>
            </a:r>
          </a:p>
        </p:txBody>
      </p:sp>
    </p:spTree>
    <p:extLst>
      <p:ext uri="{BB962C8B-B14F-4D97-AF65-F5344CB8AC3E}">
        <p14:creationId xmlns:p14="http://schemas.microsoft.com/office/powerpoint/2010/main" val="107346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rmAutofit/>
          </a:bodyPr>
          <a:lstStyle/>
          <a:p>
            <a:pPr algn="ctr"/>
            <a:r>
              <a:rPr lang="nb-NO" b="1" dirty="0">
                <a:solidFill>
                  <a:srgbClr val="FF0000"/>
                </a:solidFill>
              </a:rPr>
              <a:t>Prosjektrapporten </a:t>
            </a:r>
            <a:endParaRPr lang="nn-NO" b="1" u="sng" dirty="0">
              <a:solidFill>
                <a:srgbClr val="FF0000"/>
              </a:solidFill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755576" y="1844824"/>
            <a:ext cx="7931224" cy="4281339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nb-NO" sz="2800" b="1" dirty="0"/>
          </a:p>
          <a:p>
            <a:pPr lvl="0"/>
            <a:endParaRPr lang="nb-NO" sz="2800" dirty="0"/>
          </a:p>
          <a:p>
            <a:pPr lvl="1">
              <a:buNone/>
            </a:pPr>
            <a:endParaRPr lang="nb-NO" sz="2400" dirty="0"/>
          </a:p>
          <a:p>
            <a:pPr lvl="1">
              <a:buNone/>
            </a:pPr>
            <a:endParaRPr lang="nb-NO" sz="2400" dirty="0"/>
          </a:p>
          <a:p>
            <a:endParaRPr lang="nb-NO" sz="2800" dirty="0"/>
          </a:p>
          <a:p>
            <a:endParaRPr lang="nb-NO" dirty="0"/>
          </a:p>
        </p:txBody>
      </p:sp>
      <p:sp>
        <p:nvSpPr>
          <p:cNvPr id="5" name="Avrundet rektangel 4"/>
          <p:cNvSpPr/>
          <p:nvPr/>
        </p:nvSpPr>
        <p:spPr>
          <a:xfrm>
            <a:off x="395535" y="2276872"/>
            <a:ext cx="2540843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>
                <a:solidFill>
                  <a:schemeClr val="tx1"/>
                </a:solidFill>
              </a:rPr>
              <a:t>Kor lenge har du budd i Norge?</a:t>
            </a:r>
          </a:p>
        </p:txBody>
      </p:sp>
      <p:sp>
        <p:nvSpPr>
          <p:cNvPr id="6" name="Avrundet rektangel 5"/>
          <p:cNvSpPr/>
          <p:nvPr/>
        </p:nvSpPr>
        <p:spPr>
          <a:xfrm>
            <a:off x="6228184" y="2281833"/>
            <a:ext cx="2304256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>
                <a:solidFill>
                  <a:schemeClr val="tx1"/>
                </a:solidFill>
              </a:rPr>
              <a:t>Kva prevensjonsmiddel kjenner du til?</a:t>
            </a:r>
          </a:p>
        </p:txBody>
      </p:sp>
      <p:sp>
        <p:nvSpPr>
          <p:cNvPr id="8" name="Avrundet rektangel 7"/>
          <p:cNvSpPr/>
          <p:nvPr/>
        </p:nvSpPr>
        <p:spPr>
          <a:xfrm>
            <a:off x="3059832" y="3394137"/>
            <a:ext cx="3011785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 dirty="0">
                <a:solidFill>
                  <a:schemeClr val="tx1"/>
                </a:solidFill>
              </a:rPr>
              <a:t>Kan du snakke åpent med </a:t>
            </a:r>
            <a:r>
              <a:rPr lang="nb-NO" sz="1400" b="1" dirty="0" err="1">
                <a:solidFill>
                  <a:schemeClr val="tx1"/>
                </a:solidFill>
              </a:rPr>
              <a:t>partanren</a:t>
            </a:r>
            <a:r>
              <a:rPr lang="nb-NO" sz="1400" b="1" dirty="0">
                <a:solidFill>
                  <a:schemeClr val="tx1"/>
                </a:solidFill>
              </a:rPr>
              <a:t> din om prevensjon?</a:t>
            </a:r>
          </a:p>
        </p:txBody>
      </p:sp>
      <p:sp>
        <p:nvSpPr>
          <p:cNvPr id="9" name="Avrundet rektangel 8"/>
          <p:cNvSpPr/>
          <p:nvPr/>
        </p:nvSpPr>
        <p:spPr>
          <a:xfrm>
            <a:off x="251520" y="4797152"/>
            <a:ext cx="3287216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>
                <a:solidFill>
                  <a:schemeClr val="tx1"/>
                </a:solidFill>
              </a:rPr>
              <a:t>Er prevensjon mannen eller kvinna sitt ansvar?</a:t>
            </a:r>
          </a:p>
        </p:txBody>
      </p:sp>
      <p:sp>
        <p:nvSpPr>
          <p:cNvPr id="10" name="Avrundet rektangel 9"/>
          <p:cNvSpPr/>
          <p:nvPr/>
        </p:nvSpPr>
        <p:spPr>
          <a:xfrm>
            <a:off x="5076056" y="5025913"/>
            <a:ext cx="3581350" cy="4677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>
                <a:solidFill>
                  <a:schemeClr val="tx1"/>
                </a:solidFill>
              </a:rPr>
              <a:t>Kor mange barn </a:t>
            </a:r>
            <a:r>
              <a:rPr lang="nb-NO" sz="2000" b="1" dirty="0" err="1">
                <a:solidFill>
                  <a:schemeClr val="tx1"/>
                </a:solidFill>
              </a:rPr>
              <a:t>ynskjer</a:t>
            </a:r>
            <a:r>
              <a:rPr lang="nb-NO" sz="2000" b="1" dirty="0">
                <a:solidFill>
                  <a:schemeClr val="tx1"/>
                </a:solidFill>
              </a:rPr>
              <a:t> du? </a:t>
            </a:r>
          </a:p>
        </p:txBody>
      </p:sp>
      <p:pic>
        <p:nvPicPr>
          <p:cNvPr id="11" name="Picture 2" descr="H:\Mine dokument\AEL\Prosjekt Seksuell helse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10" y="548680"/>
            <a:ext cx="1166896" cy="133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503" y="3116635"/>
            <a:ext cx="810090" cy="144016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580" y="3803365"/>
            <a:ext cx="892780" cy="502189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640" y="2276872"/>
            <a:ext cx="560661" cy="996731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598831" y="4797152"/>
            <a:ext cx="896100" cy="504056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281" y="3207796"/>
            <a:ext cx="1951568" cy="109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2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rmAutofit/>
          </a:bodyPr>
          <a:lstStyle/>
          <a:p>
            <a:pPr algn="ctr"/>
            <a:r>
              <a:rPr lang="nb-NO" b="1" dirty="0">
                <a:solidFill>
                  <a:srgbClr val="FF0000"/>
                </a:solidFill>
              </a:rPr>
              <a:t>Prosjektrapporten</a:t>
            </a:r>
            <a:endParaRPr lang="nn-NO" b="1" u="sng" dirty="0">
              <a:solidFill>
                <a:srgbClr val="FF0000"/>
              </a:solidFill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827584" y="2348880"/>
            <a:ext cx="7859216" cy="3777283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nb-NO" sz="2800" b="1" dirty="0"/>
          </a:p>
          <a:p>
            <a:pPr lvl="0"/>
            <a:endParaRPr lang="nb-NO" sz="2800" dirty="0"/>
          </a:p>
          <a:p>
            <a:pPr lvl="1">
              <a:buNone/>
            </a:pPr>
            <a:endParaRPr lang="nb-NO" sz="2400" dirty="0"/>
          </a:p>
          <a:p>
            <a:pPr lvl="1">
              <a:buNone/>
            </a:pPr>
            <a:endParaRPr lang="nb-NO" sz="2400" dirty="0"/>
          </a:p>
          <a:p>
            <a:endParaRPr lang="nb-NO" sz="2800" dirty="0"/>
          </a:p>
          <a:p>
            <a:endParaRPr lang="nb-NO" dirty="0"/>
          </a:p>
        </p:txBody>
      </p:sp>
      <p:sp>
        <p:nvSpPr>
          <p:cNvPr id="5" name="Avrundet rektangel 4"/>
          <p:cNvSpPr/>
          <p:nvPr/>
        </p:nvSpPr>
        <p:spPr>
          <a:xfrm>
            <a:off x="395536" y="1916832"/>
            <a:ext cx="2448272" cy="7200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nb-NO" sz="1200" b="1" dirty="0">
                <a:solidFill>
                  <a:schemeClr val="tx1"/>
                </a:solidFill>
              </a:rPr>
              <a:t>Har flytting til Norge påvirka Tangane dine om kor mange barn du </a:t>
            </a:r>
            <a:r>
              <a:rPr lang="nb-NO" sz="1200" b="1" dirty="0" err="1">
                <a:solidFill>
                  <a:schemeClr val="tx1"/>
                </a:solidFill>
              </a:rPr>
              <a:t>ynskjer</a:t>
            </a:r>
            <a:r>
              <a:rPr lang="nb-NO" sz="12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Avrundet rektangel 9"/>
          <p:cNvSpPr/>
          <p:nvPr/>
        </p:nvSpPr>
        <p:spPr>
          <a:xfrm>
            <a:off x="1979712" y="2852936"/>
            <a:ext cx="2448272" cy="7200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 err="1">
                <a:solidFill>
                  <a:schemeClr val="tx1"/>
                </a:solidFill>
              </a:rPr>
              <a:t>Ynskjer</a:t>
            </a:r>
            <a:r>
              <a:rPr lang="nb-NO" sz="1200" b="1" dirty="0">
                <a:solidFill>
                  <a:schemeClr val="tx1"/>
                </a:solidFill>
              </a:rPr>
              <a:t> du informasjon om prevensjon </a:t>
            </a:r>
            <a:r>
              <a:rPr lang="nb-NO" sz="1200" b="1" dirty="0" err="1">
                <a:solidFill>
                  <a:schemeClr val="tx1"/>
                </a:solidFill>
              </a:rPr>
              <a:t>frå</a:t>
            </a:r>
            <a:r>
              <a:rPr lang="nb-NO" sz="1200" b="1" dirty="0">
                <a:solidFill>
                  <a:schemeClr val="tx1"/>
                </a:solidFill>
              </a:rPr>
              <a:t> helsestasjonen?</a:t>
            </a:r>
          </a:p>
        </p:txBody>
      </p:sp>
      <p:sp>
        <p:nvSpPr>
          <p:cNvPr id="11" name="Avrundet rektangel 10"/>
          <p:cNvSpPr/>
          <p:nvPr/>
        </p:nvSpPr>
        <p:spPr>
          <a:xfrm>
            <a:off x="3491880" y="3824783"/>
            <a:ext cx="2448272" cy="7200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>
                <a:solidFill>
                  <a:schemeClr val="tx1"/>
                </a:solidFill>
              </a:rPr>
              <a:t>Ville du vurdere abort dersom </a:t>
            </a:r>
            <a:r>
              <a:rPr lang="nb-NO" sz="1200" b="1" dirty="0" err="1">
                <a:solidFill>
                  <a:schemeClr val="tx1"/>
                </a:solidFill>
              </a:rPr>
              <a:t>uplanlagt</a:t>
            </a:r>
            <a:r>
              <a:rPr lang="nb-NO" sz="1200" b="1" dirty="0">
                <a:solidFill>
                  <a:schemeClr val="tx1"/>
                </a:solidFill>
              </a:rPr>
              <a:t> graviditet oppstår?</a:t>
            </a:r>
          </a:p>
        </p:txBody>
      </p:sp>
      <p:sp>
        <p:nvSpPr>
          <p:cNvPr id="14" name="Avrundet rektangel 13"/>
          <p:cNvSpPr/>
          <p:nvPr/>
        </p:nvSpPr>
        <p:spPr>
          <a:xfrm>
            <a:off x="5128617" y="4797152"/>
            <a:ext cx="2448272" cy="7200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>
                <a:solidFill>
                  <a:schemeClr val="tx1"/>
                </a:solidFill>
              </a:rPr>
              <a:t>Er det viktig for deg om veiledning om prevensjon vert gitt av kvinne eller mann?</a:t>
            </a:r>
          </a:p>
        </p:txBody>
      </p:sp>
      <p:sp>
        <p:nvSpPr>
          <p:cNvPr id="15" name="Avrundet rektangel 14"/>
          <p:cNvSpPr/>
          <p:nvPr/>
        </p:nvSpPr>
        <p:spPr>
          <a:xfrm>
            <a:off x="6352753" y="5733256"/>
            <a:ext cx="2448272" cy="7200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>
                <a:solidFill>
                  <a:schemeClr val="tx1"/>
                </a:solidFill>
              </a:rPr>
              <a:t>Er det </a:t>
            </a:r>
            <a:r>
              <a:rPr lang="nb-NO" sz="1200" b="1" dirty="0" err="1">
                <a:solidFill>
                  <a:schemeClr val="tx1"/>
                </a:solidFill>
              </a:rPr>
              <a:t>skikkar</a:t>
            </a:r>
            <a:r>
              <a:rPr lang="nb-NO" sz="1200" b="1" dirty="0">
                <a:solidFill>
                  <a:schemeClr val="tx1"/>
                </a:solidFill>
              </a:rPr>
              <a:t> eller </a:t>
            </a:r>
            <a:r>
              <a:rPr lang="nb-NO" sz="1200" b="1" dirty="0" err="1">
                <a:solidFill>
                  <a:schemeClr val="tx1"/>
                </a:solidFill>
              </a:rPr>
              <a:t>tradisjonar</a:t>
            </a:r>
            <a:r>
              <a:rPr lang="nb-NO" sz="1200" b="1" dirty="0">
                <a:solidFill>
                  <a:schemeClr val="tx1"/>
                </a:solidFill>
              </a:rPr>
              <a:t> vi bør kjenne til?</a:t>
            </a:r>
          </a:p>
        </p:txBody>
      </p:sp>
      <p:pic>
        <p:nvPicPr>
          <p:cNvPr id="9" name="Picture 2" descr="H:\Mine dokument\AEL\Prosjekt Seksuell helse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441" y="586334"/>
            <a:ext cx="1166896" cy="133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45" y="3694534"/>
            <a:ext cx="2175383" cy="1224136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18" y="2067625"/>
            <a:ext cx="2791246" cy="1570622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89" y="4829125"/>
            <a:ext cx="848116" cy="150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7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b="1" u="sng" dirty="0">
                <a:solidFill>
                  <a:srgbClr val="FF0000"/>
                </a:solidFill>
              </a:rPr>
              <a:t>Vegen </a:t>
            </a:r>
            <a:r>
              <a:rPr lang="nb-NO" sz="3600" b="1" u="sng" dirty="0" err="1">
                <a:solidFill>
                  <a:srgbClr val="FF0000"/>
                </a:solidFill>
              </a:rPr>
              <a:t>vidare</a:t>
            </a:r>
            <a:r>
              <a:rPr lang="nb-NO" sz="3600" b="1" u="sng" dirty="0">
                <a:solidFill>
                  <a:srgbClr val="FF0000"/>
                </a:solidFill>
              </a:rPr>
              <a:t>: </a:t>
            </a:r>
            <a:endParaRPr lang="nn-NO" sz="3600" b="1" u="sng" dirty="0">
              <a:solidFill>
                <a:srgbClr val="FF0000"/>
              </a:solidFill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60" y="1600200"/>
            <a:ext cx="8047080" cy="4525963"/>
          </a:xfrm>
        </p:spPr>
      </p:pic>
    </p:spTree>
    <p:extLst>
      <p:ext uri="{BB962C8B-B14F-4D97-AF65-F5344CB8AC3E}">
        <p14:creationId xmlns:p14="http://schemas.microsoft.com/office/powerpoint/2010/main" val="2374361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4497338" y="1815548"/>
            <a:ext cx="1728192" cy="106666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6" t="-36419" r="-32694" b="-3227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6425" cy="5040560"/>
          </a:xfrm>
        </p:spPr>
        <p:txBody>
          <a:bodyPr>
            <a:normAutofit/>
          </a:bodyPr>
          <a:lstStyle/>
          <a:p>
            <a:pPr algn="l"/>
            <a:r>
              <a:rPr lang="nb-NO" sz="3200" b="1" dirty="0">
                <a:solidFill>
                  <a:srgbClr val="FF0000"/>
                </a:solidFill>
              </a:rPr>
              <a:t>God informasjon om </a:t>
            </a:r>
            <a:br>
              <a:rPr lang="nb-NO" sz="3200" b="1" dirty="0">
                <a:solidFill>
                  <a:srgbClr val="FF0000"/>
                </a:solidFill>
              </a:rPr>
            </a:br>
            <a:r>
              <a:rPr lang="nb-NO" sz="3200" b="1" dirty="0" err="1">
                <a:solidFill>
                  <a:srgbClr val="FF0000"/>
                </a:solidFill>
              </a:rPr>
              <a:t>eksisterande</a:t>
            </a:r>
            <a:r>
              <a:rPr lang="nb-NO" sz="3200" b="1" dirty="0">
                <a:solidFill>
                  <a:srgbClr val="FF0000"/>
                </a:solidFill>
              </a:rPr>
              <a:t> </a:t>
            </a:r>
            <a:r>
              <a:rPr lang="nb-NO" sz="3200" b="1" dirty="0" err="1">
                <a:solidFill>
                  <a:srgbClr val="FF0000"/>
                </a:solidFill>
              </a:rPr>
              <a:t>helsetilbod</a:t>
            </a:r>
            <a:r>
              <a:rPr lang="nb-NO" sz="3200" b="1" dirty="0">
                <a:solidFill>
                  <a:srgbClr val="FF0000"/>
                </a:solidFill>
              </a:rPr>
              <a:t>:</a:t>
            </a:r>
            <a:br>
              <a:rPr lang="nb-NO" sz="3200" b="1" dirty="0">
                <a:solidFill>
                  <a:srgbClr val="FF0000"/>
                </a:solidFill>
              </a:rPr>
            </a:br>
            <a:br>
              <a:rPr lang="nb-NO" sz="3200" b="1" dirty="0">
                <a:solidFill>
                  <a:srgbClr val="FF0000"/>
                </a:solidFill>
              </a:rPr>
            </a:br>
            <a:br>
              <a:rPr lang="nb-NO" sz="3200" b="1" dirty="0">
                <a:solidFill>
                  <a:srgbClr val="FF0000"/>
                </a:solidFill>
              </a:rPr>
            </a:br>
            <a:br>
              <a:rPr lang="nb-NO" sz="3200" dirty="0"/>
            </a:br>
            <a:br>
              <a:rPr lang="nb-NO" sz="3200" dirty="0"/>
            </a:br>
            <a:r>
              <a:rPr lang="nb-NO" sz="3200" b="1" dirty="0">
                <a:solidFill>
                  <a:srgbClr val="FF0000"/>
                </a:solidFill>
              </a:rPr>
              <a:t>Undervisning i grupper:</a:t>
            </a:r>
            <a:br>
              <a:rPr lang="nb-NO" b="1" dirty="0">
                <a:solidFill>
                  <a:srgbClr val="FF0000"/>
                </a:solidFill>
              </a:rPr>
            </a:br>
            <a:endParaRPr lang="nb-NO" sz="2700" b="1" dirty="0">
              <a:solidFill>
                <a:srgbClr val="FF0000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6372200" y="5373216"/>
            <a:ext cx="2304256" cy="129614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Mor-Barn gruppe</a:t>
            </a:r>
          </a:p>
        </p:txBody>
      </p:sp>
      <p:sp>
        <p:nvSpPr>
          <p:cNvPr id="5" name="Ellipse 4"/>
          <p:cNvSpPr/>
          <p:nvPr/>
        </p:nvSpPr>
        <p:spPr>
          <a:xfrm>
            <a:off x="539552" y="5301208"/>
            <a:ext cx="2592288" cy="129614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Volda læringssenter </a:t>
            </a:r>
          </a:p>
        </p:txBody>
      </p:sp>
      <p:sp>
        <p:nvSpPr>
          <p:cNvPr id="6" name="Ellipse 5"/>
          <p:cNvSpPr/>
          <p:nvPr/>
        </p:nvSpPr>
        <p:spPr>
          <a:xfrm>
            <a:off x="3563888" y="5301208"/>
            <a:ext cx="2232248" cy="134644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Undervisning ved Volda Statlige Mottak</a:t>
            </a:r>
          </a:p>
        </p:txBody>
      </p:sp>
      <p:sp>
        <p:nvSpPr>
          <p:cNvPr id="7" name="Rektangel 6"/>
          <p:cNvSpPr/>
          <p:nvPr/>
        </p:nvSpPr>
        <p:spPr>
          <a:xfrm>
            <a:off x="6354849" y="620688"/>
            <a:ext cx="230425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Helsestasjon</a:t>
            </a:r>
          </a:p>
          <a:p>
            <a:pPr algn="ctr"/>
            <a:r>
              <a:rPr lang="nb-NO" dirty="0"/>
              <a:t>(helsesøster og jordmor)</a:t>
            </a:r>
          </a:p>
        </p:txBody>
      </p:sp>
      <p:sp>
        <p:nvSpPr>
          <p:cNvPr id="8" name="Rektangel 7"/>
          <p:cNvSpPr/>
          <p:nvPr/>
        </p:nvSpPr>
        <p:spPr>
          <a:xfrm>
            <a:off x="6354849" y="1844824"/>
            <a:ext cx="230425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Legesenter</a:t>
            </a:r>
          </a:p>
        </p:txBody>
      </p:sp>
      <p:sp>
        <p:nvSpPr>
          <p:cNvPr id="9" name="Rektangel 8"/>
          <p:cNvSpPr/>
          <p:nvPr/>
        </p:nvSpPr>
        <p:spPr>
          <a:xfrm>
            <a:off x="6337498" y="3140968"/>
            <a:ext cx="233895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Apoteket</a:t>
            </a:r>
          </a:p>
        </p:txBody>
      </p:sp>
      <p:pic>
        <p:nvPicPr>
          <p:cNvPr id="11" name="Plassholder for innhold 8" descr="C:\Users\lgs\AppData\Local\Microsoft\Windows\Temporary Internet Files\Content.Outlook\8JFZ3B3A\DSC_0535.JP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8"/>
          <a:stretch/>
        </p:blipFill>
        <p:spPr bwMode="auto">
          <a:xfrm rot="10800000">
            <a:off x="4499992" y="656692"/>
            <a:ext cx="1728192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726" y="3016571"/>
            <a:ext cx="1850456" cy="1040882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4" r="24840"/>
          <a:stretch/>
        </p:blipFill>
        <p:spPr>
          <a:xfrm>
            <a:off x="-2484784" y="2882211"/>
            <a:ext cx="1872208" cy="1629574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26643"/>
            <a:ext cx="1828711" cy="1028650"/>
          </a:xfrm>
          <a:prstGeom prst="rect">
            <a:avLst/>
          </a:prstGeom>
        </p:spPr>
      </p:pic>
      <p:pic>
        <p:nvPicPr>
          <p:cNvPr id="16" name="Picture 3" descr="C:\Users\pkh\AppData\Local\Microsoft\Windows\Temporary Internet Files\Content.Outlook\6N3TG10T\20160308_112246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584" y="3706101"/>
            <a:ext cx="1872208" cy="14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96682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799" y="896108"/>
            <a:ext cx="7531683" cy="4333092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PowerPoint på nett</a:t>
            </a:r>
            <a:r>
              <a:rPr lang="nb-NO" dirty="0">
                <a:solidFill>
                  <a:srgbClr val="FF0000"/>
                </a:solidFill>
              </a:rPr>
              <a:t>:</a:t>
            </a:r>
            <a:br>
              <a:rPr lang="nb-NO" dirty="0"/>
            </a:br>
            <a:r>
              <a:rPr lang="nb-NO" sz="2000" dirty="0">
                <a:hlinkClick r:id="rId2" action="ppaction://hlinkpres?slideindex=1&amp;slidetitle="/>
              </a:rPr>
              <a:t>Seksuell helse prosjektet 2016, powerpoint.pptx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Informasjon om prevensjon og familieplanlegging</a:t>
            </a:r>
            <a:br>
              <a:rPr lang="nb-NO" dirty="0"/>
            </a:br>
            <a:r>
              <a:rPr lang="nb-NO" sz="2000" dirty="0"/>
              <a:t>-for deg med asyl/flyktning bakgrunn</a:t>
            </a:r>
            <a:endParaRPr lang="nn-NO" sz="20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1944216"/>
          </a:xfrm>
        </p:spPr>
        <p:txBody>
          <a:bodyPr>
            <a:normAutofit/>
          </a:bodyPr>
          <a:lstStyle/>
          <a:p>
            <a:endParaRPr lang="nb-NO" dirty="0"/>
          </a:p>
          <a:p>
            <a:endParaRPr lang="nb-NO" dirty="0"/>
          </a:p>
          <a:p>
            <a:r>
              <a:rPr lang="nb-NO" dirty="0"/>
              <a:t>Prosjekt i Volda 2016</a:t>
            </a:r>
            <a:endParaRPr lang="nn-NO" dirty="0"/>
          </a:p>
        </p:txBody>
      </p:sp>
      <p:pic>
        <p:nvPicPr>
          <p:cNvPr id="1026" name="Picture 2" descr="H:\Mine dokument\AEL\Prosjekt Seksuell helse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56792"/>
            <a:ext cx="1368152" cy="15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720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0648"/>
            <a:ext cx="4669166" cy="6225555"/>
          </a:xfrm>
        </p:spPr>
      </p:pic>
    </p:spTree>
    <p:extLst>
      <p:ext uri="{BB962C8B-B14F-4D97-AF65-F5344CB8AC3E}">
        <p14:creationId xmlns:p14="http://schemas.microsoft.com/office/powerpoint/2010/main" val="3523162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endParaRPr lang="nn-NO" dirty="0"/>
          </a:p>
        </p:txBody>
      </p:sp>
      <p:pic>
        <p:nvPicPr>
          <p:cNvPr id="95234" name="Picture 2" descr="http://sphotos-g.ak.fbcdn.net/hphotos-ak-ash3/545535_464503110256362_129666437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619038"/>
            <a:ext cx="5508612" cy="4131460"/>
          </a:xfrm>
          <a:prstGeom prst="rect">
            <a:avLst/>
          </a:prstGeom>
          <a:noFill/>
        </p:spPr>
      </p:pic>
      <p:sp>
        <p:nvSpPr>
          <p:cNvPr id="4" name="Sky 3"/>
          <p:cNvSpPr/>
          <p:nvPr/>
        </p:nvSpPr>
        <p:spPr>
          <a:xfrm>
            <a:off x="395536" y="1173801"/>
            <a:ext cx="2232248" cy="25202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rgbClr val="002060"/>
                </a:solidFill>
              </a:rPr>
              <a:t>Fruktbart tema</a:t>
            </a:r>
            <a:endParaRPr lang="nn-NO" dirty="0">
              <a:solidFill>
                <a:srgbClr val="002060"/>
              </a:solidFill>
            </a:endParaRPr>
          </a:p>
        </p:txBody>
      </p:sp>
      <p:sp>
        <p:nvSpPr>
          <p:cNvPr id="5" name="Sky 4"/>
          <p:cNvSpPr/>
          <p:nvPr/>
        </p:nvSpPr>
        <p:spPr>
          <a:xfrm>
            <a:off x="6228184" y="1134400"/>
            <a:ext cx="2232248" cy="25202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err="1">
                <a:solidFill>
                  <a:srgbClr val="002060"/>
                </a:solidFill>
              </a:rPr>
              <a:t>Smittsomt</a:t>
            </a:r>
            <a:r>
              <a:rPr lang="nn-NO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7966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" t="14445" b="5277"/>
          <a:stretch/>
        </p:blipFill>
        <p:spPr>
          <a:xfrm>
            <a:off x="5524500" y="980728"/>
            <a:ext cx="2939355" cy="452663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67544" y="-171400"/>
            <a:ext cx="7772400" cy="1470025"/>
          </a:xfrm>
        </p:spPr>
        <p:txBody>
          <a:bodyPr/>
          <a:lstStyle/>
          <a:p>
            <a:r>
              <a:rPr lang="nb-NO" b="1" dirty="0">
                <a:solidFill>
                  <a:schemeClr val="accent4">
                    <a:lumMod val="50000"/>
                  </a:schemeClr>
                </a:solidFill>
              </a:rPr>
              <a:t>Plan:</a:t>
            </a:r>
            <a:endParaRPr lang="nn-NO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8280920" cy="4514056"/>
          </a:xfrm>
        </p:spPr>
        <p:txBody>
          <a:bodyPr>
            <a:normAutofit/>
          </a:bodyPr>
          <a:lstStyle/>
          <a:p>
            <a:pPr algn="l"/>
            <a:r>
              <a:rPr lang="nb-NO" b="1" dirty="0">
                <a:solidFill>
                  <a:schemeClr val="accent4"/>
                </a:solidFill>
              </a:rPr>
              <a:t>-</a:t>
            </a:r>
            <a:r>
              <a:rPr lang="nn-NO" b="1" dirty="0">
                <a:solidFill>
                  <a:schemeClr val="accent4"/>
                </a:solidFill>
              </a:rPr>
              <a:t>    Bakgrunn for prosjektet  </a:t>
            </a:r>
          </a:p>
          <a:p>
            <a:pPr marL="457200" indent="-457200" algn="l">
              <a:buFontTx/>
              <a:buChar char="-"/>
            </a:pPr>
            <a:r>
              <a:rPr lang="nn-NO" b="1" dirty="0">
                <a:solidFill>
                  <a:schemeClr val="accent4"/>
                </a:solidFill>
              </a:rPr>
              <a:t>Lovverk </a:t>
            </a:r>
          </a:p>
          <a:p>
            <a:pPr marL="457200" indent="-457200" algn="l">
              <a:buFontTx/>
              <a:buChar char="-"/>
            </a:pPr>
            <a:r>
              <a:rPr lang="nb-NO" b="1" dirty="0" err="1">
                <a:solidFill>
                  <a:schemeClr val="accent4"/>
                </a:solidFill>
              </a:rPr>
              <a:t>Førebuingar</a:t>
            </a:r>
            <a:r>
              <a:rPr lang="nb-NO" b="1" dirty="0">
                <a:solidFill>
                  <a:schemeClr val="accent4"/>
                </a:solidFill>
              </a:rPr>
              <a:t> til prosjektet</a:t>
            </a:r>
          </a:p>
          <a:p>
            <a:pPr marL="457200" indent="-457200" algn="l">
              <a:buFontTx/>
              <a:buChar char="-"/>
            </a:pPr>
            <a:r>
              <a:rPr lang="nn-NO" b="1" dirty="0">
                <a:solidFill>
                  <a:schemeClr val="accent4"/>
                </a:solidFill>
              </a:rPr>
              <a:t>Gjennomføring </a:t>
            </a:r>
          </a:p>
          <a:p>
            <a:pPr marL="457200" indent="-457200" algn="l">
              <a:buFontTx/>
              <a:buChar char="-"/>
            </a:pPr>
            <a:r>
              <a:rPr lang="nn-NO" b="1" dirty="0">
                <a:solidFill>
                  <a:schemeClr val="accent4"/>
                </a:solidFill>
              </a:rPr>
              <a:t>Kva har vi lært? </a:t>
            </a:r>
          </a:p>
          <a:p>
            <a:pPr algn="l"/>
            <a:endParaRPr lang="nn-NO" b="1" dirty="0">
              <a:solidFill>
                <a:schemeClr val="accent4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nn-NO" b="1" dirty="0">
                <a:solidFill>
                  <a:schemeClr val="accent4"/>
                </a:solidFill>
              </a:rPr>
              <a:t>Vegen vidare </a:t>
            </a:r>
          </a:p>
        </p:txBody>
      </p:sp>
      <p:pic>
        <p:nvPicPr>
          <p:cNvPr id="5" name="Picture 2" descr="H:\Mine dokument\AEL\Prosjekt Seksuell helse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87555"/>
            <a:ext cx="982111" cy="111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500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7596336" cy="427293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/>
              <a:t>  </a:t>
            </a:r>
            <a:r>
              <a:rPr lang="nb-NO" b="1" dirty="0">
                <a:solidFill>
                  <a:srgbClr val="FF0000"/>
                </a:solidFill>
              </a:rPr>
              <a:t> Verda (og </a:t>
            </a:r>
            <a:r>
              <a:rPr lang="nb-NO" b="1" dirty="0" err="1">
                <a:solidFill>
                  <a:srgbClr val="FF0000"/>
                </a:solidFill>
              </a:rPr>
              <a:t>Volda</a:t>
            </a:r>
            <a:r>
              <a:rPr lang="nb-NO" b="1" dirty="0" err="1">
                <a:solidFill>
                  <a:srgbClr val="FF0000"/>
                </a:solidFill>
                <a:sym typeface="Wingdings" pitchFamily="2" charset="2"/>
              </a:rPr>
              <a:t></a:t>
            </a:r>
            <a:r>
              <a:rPr lang="nb-NO" b="1" dirty="0">
                <a:solidFill>
                  <a:srgbClr val="FF0000"/>
                </a:solidFill>
                <a:sym typeface="Wingdings" pitchFamily="2" charset="2"/>
              </a:rPr>
              <a:t>)</a:t>
            </a:r>
            <a:r>
              <a:rPr lang="nb-NO" b="1" dirty="0">
                <a:solidFill>
                  <a:srgbClr val="FF0000"/>
                </a:solidFill>
              </a:rPr>
              <a:t> er internasjonal</a:t>
            </a:r>
            <a:endParaRPr lang="nn-NO" b="1" u="sng" dirty="0">
              <a:solidFill>
                <a:srgbClr val="FF0000"/>
              </a:solidFill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899592" y="2132856"/>
            <a:ext cx="7499176" cy="3633267"/>
          </a:xfrm>
        </p:spPr>
        <p:txBody>
          <a:bodyPr/>
          <a:lstStyle/>
          <a:p>
            <a:pPr marL="0" lv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99" y="1859125"/>
            <a:ext cx="1805135" cy="1353851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2286000" y="26903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endParaRPr lang="nb-NO" b="1" dirty="0"/>
          </a:p>
          <a:p>
            <a:pPr lvl="0">
              <a:defRPr/>
            </a:pPr>
            <a:endParaRPr lang="nb-NO" b="1" dirty="0"/>
          </a:p>
          <a:p>
            <a:pPr lvl="0">
              <a:defRPr/>
            </a:pPr>
            <a:endParaRPr lang="nb-NO" b="1" dirty="0"/>
          </a:p>
          <a:p>
            <a:pPr lvl="0">
              <a:defRPr/>
            </a:pPr>
            <a:endParaRPr lang="nb-NO" b="1" dirty="0"/>
          </a:p>
          <a:p>
            <a:pPr lvl="0">
              <a:defRPr/>
            </a:pPr>
            <a:endParaRPr lang="nb-NO" b="1" dirty="0"/>
          </a:p>
          <a:p>
            <a:pPr lvl="0">
              <a:defRPr/>
            </a:pPr>
            <a:endParaRPr lang="nb-NO" b="1" dirty="0"/>
          </a:p>
          <a:p>
            <a:pPr lvl="0">
              <a:defRPr/>
            </a:pPr>
            <a:endParaRPr lang="nb-NO" b="1" dirty="0"/>
          </a:p>
          <a:p>
            <a:pPr lvl="0">
              <a:defRPr/>
            </a:pP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848372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6956" y="-230857"/>
            <a:ext cx="10070255" cy="718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1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772400" cy="1936750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ea typeface="ＭＳ Ｐゴシック" pitchFamily="34" charset="-128"/>
              </a:rPr>
              <a:t> </a:t>
            </a:r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684213" y="549275"/>
            <a:ext cx="719137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619250" y="908050"/>
            <a:ext cx="590550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3000"/>
              </a:lnSpc>
              <a:spcBef>
                <a:spcPts val="2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>
                <a:solidFill>
                  <a:schemeClr val="bg1"/>
                </a:solidFill>
              </a:rPr>
              <a:t>                                            Volda </a:t>
            </a:r>
            <a:r>
              <a:rPr lang="en-GB" sz="2400" b="1" dirty="0" err="1">
                <a:solidFill>
                  <a:schemeClr val="bg1"/>
                </a:solidFill>
              </a:rPr>
              <a:t>kommune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126" name="Rectangle 4"/>
          <p:cNvSpPr txBox="1">
            <a:spLocks noChangeArrowheads="1"/>
          </p:cNvSpPr>
          <p:nvPr/>
        </p:nvSpPr>
        <p:spPr bwMode="auto">
          <a:xfrm>
            <a:off x="4067944" y="1738312"/>
            <a:ext cx="4824412" cy="457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9725" indent="-339725" eaLnBrk="0" hangingPunct="0">
              <a:spcBef>
                <a:spcPts val="800"/>
              </a:spcBef>
              <a:buFont typeface="Courier New" pitchFamily="49" charset="0"/>
              <a:buChar char="o"/>
            </a:pPr>
            <a:endParaRPr lang="nn-NO" sz="2000" dirty="0">
              <a:solidFill>
                <a:schemeClr val="bg1"/>
              </a:solidFill>
            </a:endParaRPr>
          </a:p>
          <a:p>
            <a:pPr marL="339725" indent="-339725" eaLnBrk="0" hangingPunct="0">
              <a:spcBef>
                <a:spcPts val="800"/>
              </a:spcBef>
              <a:buFont typeface="Courier New" pitchFamily="49" charset="0"/>
              <a:buChar char="o"/>
            </a:pPr>
            <a:r>
              <a:rPr lang="nn-NO" sz="2000" dirty="0">
                <a:solidFill>
                  <a:schemeClr val="bg1"/>
                </a:solidFill>
              </a:rPr>
              <a:t>Ca 9000 innbyggjarar</a:t>
            </a:r>
          </a:p>
          <a:p>
            <a:pPr marL="339725" indent="-339725" eaLnBrk="0" hangingPunct="0">
              <a:spcBef>
                <a:spcPts val="800"/>
              </a:spcBef>
              <a:buFont typeface="Courier New" pitchFamily="49" charset="0"/>
              <a:buChar char="o"/>
            </a:pPr>
            <a:r>
              <a:rPr lang="nn-NO" sz="2000" dirty="0">
                <a:solidFill>
                  <a:schemeClr val="bg1"/>
                </a:solidFill>
              </a:rPr>
              <a:t>2000 studentar (ca. 100 NIS og Erasmus studentar)</a:t>
            </a:r>
          </a:p>
          <a:p>
            <a:pPr marL="339725" indent="-339725" eaLnBrk="0" hangingPunct="0">
              <a:spcBef>
                <a:spcPts val="800"/>
              </a:spcBef>
              <a:buFont typeface="Courier New" pitchFamily="49" charset="0"/>
              <a:buChar char="o"/>
            </a:pPr>
            <a:r>
              <a:rPr lang="nn-NO" sz="2000" dirty="0">
                <a:solidFill>
                  <a:schemeClr val="bg1"/>
                </a:solidFill>
              </a:rPr>
              <a:t>Innvandrarar: 893 personar med innvandrarbakgrunn (pr. jan-2016)</a:t>
            </a:r>
          </a:p>
          <a:p>
            <a:pPr marL="339725" indent="-339725" eaLnBrk="0" hangingPunct="0">
              <a:spcBef>
                <a:spcPts val="800"/>
              </a:spcBef>
              <a:buFont typeface="Courier New" pitchFamily="49" charset="0"/>
              <a:buChar char="o"/>
            </a:pPr>
            <a:r>
              <a:rPr lang="nn-NO" sz="2000" dirty="0">
                <a:solidFill>
                  <a:schemeClr val="bg1"/>
                </a:solidFill>
              </a:rPr>
              <a:t> Asylmottak:  200 personar, derav 40 einslege mindreårige</a:t>
            </a:r>
          </a:p>
          <a:p>
            <a:pPr marL="339725" indent="-339725" eaLnBrk="0" hangingPunct="0">
              <a:spcBef>
                <a:spcPts val="800"/>
              </a:spcBef>
              <a:buFont typeface="Courier New" pitchFamily="49" charset="0"/>
              <a:buChar char="o"/>
            </a:pPr>
            <a:r>
              <a:rPr lang="nn-NO" sz="2000" dirty="0">
                <a:solidFill>
                  <a:schemeClr val="bg1"/>
                </a:solidFill>
              </a:rPr>
              <a:t>40 busette flyktningar i 2015, Pr. jan-16 utløyste </a:t>
            </a:r>
            <a:r>
              <a:rPr lang="nn-NO" sz="2000" dirty="0" err="1">
                <a:solidFill>
                  <a:schemeClr val="bg1"/>
                </a:solidFill>
              </a:rPr>
              <a:t>ca</a:t>
            </a:r>
            <a:r>
              <a:rPr lang="nn-NO" sz="2000" dirty="0">
                <a:solidFill>
                  <a:schemeClr val="bg1"/>
                </a:solidFill>
              </a:rPr>
              <a:t> 150 flyktningar og </a:t>
            </a:r>
            <a:r>
              <a:rPr lang="nn-NO" sz="2000" dirty="0" err="1">
                <a:solidFill>
                  <a:schemeClr val="bg1"/>
                </a:solidFill>
              </a:rPr>
              <a:t>familiegjenforente</a:t>
            </a:r>
            <a:r>
              <a:rPr lang="nn-NO" sz="2000" dirty="0">
                <a:solidFill>
                  <a:schemeClr val="bg1"/>
                </a:solidFill>
              </a:rPr>
              <a:t> integreringstilskot til Volda kommune. </a:t>
            </a:r>
          </a:p>
          <a:p>
            <a:pPr marL="339725" indent="-339725" eaLnBrk="0" hangingPunct="0">
              <a:spcBef>
                <a:spcPts val="800"/>
              </a:spcBef>
              <a:buFont typeface="Courier New" pitchFamily="49" charset="0"/>
              <a:buChar char="o"/>
            </a:pPr>
            <a:r>
              <a:rPr lang="nn-NO" sz="2000" dirty="0">
                <a:solidFill>
                  <a:schemeClr val="bg1"/>
                </a:solidFill>
              </a:rPr>
              <a:t>Arbeidsinnvandrar.</a:t>
            </a:r>
          </a:p>
          <a:p>
            <a:pPr marL="339725" indent="-339725" eaLnBrk="0" hangingPunct="0">
              <a:spcBef>
                <a:spcPts val="800"/>
              </a:spcBef>
            </a:pPr>
            <a:r>
              <a:rPr lang="nn-NO" sz="2000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5127" name="Picture 3" descr="Våpenskjol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081" y="134144"/>
            <a:ext cx="6477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8" descr="GHu_RGB_po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9242" y="3118219"/>
            <a:ext cx="841378" cy="87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6126" y="1376772"/>
            <a:ext cx="186349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Bakgrunn for prosjektet</a:t>
            </a:r>
            <a:endParaRPr lang="nn-NO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340768"/>
            <a:ext cx="270030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0768" y="1340768"/>
            <a:ext cx="1923678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12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rmAutofit/>
          </a:bodyPr>
          <a:lstStyle/>
          <a:p>
            <a:pPr algn="ctr"/>
            <a:r>
              <a:rPr lang="nb-NO" b="1" dirty="0">
                <a:solidFill>
                  <a:srgbClr val="FF0000"/>
                </a:solidFill>
              </a:rPr>
              <a:t>Lovverk </a:t>
            </a:r>
            <a:endParaRPr lang="nn-NO" b="1" u="sng" dirty="0">
              <a:solidFill>
                <a:srgbClr val="FF0000"/>
              </a:solidFill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755576" y="1844824"/>
            <a:ext cx="7931224" cy="4281339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nb-NO" sz="2800" b="1" dirty="0"/>
          </a:p>
          <a:p>
            <a:pPr lvl="0"/>
            <a:endParaRPr lang="nb-NO" sz="2800" dirty="0"/>
          </a:p>
          <a:p>
            <a:pPr lvl="1">
              <a:buNone/>
            </a:pPr>
            <a:endParaRPr lang="nb-NO" sz="2400" dirty="0"/>
          </a:p>
          <a:p>
            <a:pPr lvl="1">
              <a:buNone/>
            </a:pPr>
            <a:endParaRPr lang="nb-NO" sz="2400" dirty="0"/>
          </a:p>
          <a:p>
            <a:pPr lvl="1">
              <a:buNone/>
            </a:pPr>
            <a:endParaRPr lang="nb-NO" sz="2400" dirty="0"/>
          </a:p>
          <a:p>
            <a:pPr lvl="1">
              <a:buNone/>
            </a:pPr>
            <a:r>
              <a:rPr lang="nb-NO" sz="2400" dirty="0"/>
              <a:t>IS-1022:</a:t>
            </a:r>
          </a:p>
          <a:p>
            <a:pPr lvl="1" algn="ctr">
              <a:buNone/>
            </a:pPr>
            <a:r>
              <a:rPr lang="nb-NO" sz="2400" dirty="0"/>
              <a:t>Veileder for </a:t>
            </a:r>
            <a:r>
              <a:rPr lang="nb-NO" sz="2400" dirty="0" err="1"/>
              <a:t>helsetenestetilbodet</a:t>
            </a:r>
            <a:r>
              <a:rPr lang="nb-NO" sz="2400" dirty="0"/>
              <a:t> til asylsøkere, flyktninger og familiegjenforente </a:t>
            </a:r>
          </a:p>
          <a:p>
            <a:pPr lvl="1" algn="ctr">
              <a:buNone/>
            </a:pPr>
            <a:r>
              <a:rPr lang="nb-NO" sz="2400" dirty="0"/>
              <a:t>(sist endret 09.12.2015)</a:t>
            </a:r>
          </a:p>
          <a:p>
            <a:endParaRPr lang="nb-NO" sz="2800" dirty="0"/>
          </a:p>
          <a:p>
            <a:endParaRPr lang="nb-NO" dirty="0"/>
          </a:p>
        </p:txBody>
      </p:sp>
      <p:pic>
        <p:nvPicPr>
          <p:cNvPr id="11" name="Picture 2" descr="H:\Mine dokument\AEL\Prosjekt Seksuell helse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3641"/>
            <a:ext cx="1166896" cy="133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064" y="636687"/>
            <a:ext cx="2050343" cy="364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66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e 19"/>
          <p:cNvSpPr/>
          <p:nvPr/>
        </p:nvSpPr>
        <p:spPr>
          <a:xfrm>
            <a:off x="2555776" y="3933056"/>
            <a:ext cx="4032448" cy="172819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b="1" dirty="0">
              <a:solidFill>
                <a:srgbClr val="00B0F0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67544" y="-171400"/>
            <a:ext cx="7772400" cy="1470025"/>
          </a:xfrm>
        </p:spPr>
        <p:txBody>
          <a:bodyPr/>
          <a:lstStyle/>
          <a:p>
            <a:r>
              <a:rPr lang="nb-NO" b="1" dirty="0">
                <a:solidFill>
                  <a:srgbClr val="FF0000"/>
                </a:solidFill>
              </a:rPr>
              <a:t>Organisering av prosjektet</a:t>
            </a:r>
            <a:endParaRPr lang="nn-NO" b="1" dirty="0">
              <a:solidFill>
                <a:srgbClr val="FF0000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8280920" cy="4514056"/>
          </a:xfrm>
        </p:spPr>
        <p:txBody>
          <a:bodyPr>
            <a:normAutofit/>
          </a:bodyPr>
          <a:lstStyle/>
          <a:p>
            <a:endParaRPr lang="nb-NO" sz="2000" u="sng" dirty="0"/>
          </a:p>
          <a:p>
            <a:endParaRPr lang="nb-NO" sz="2000" u="sng" dirty="0"/>
          </a:p>
          <a:p>
            <a:endParaRPr lang="nb-NO" sz="2000" u="sng" dirty="0"/>
          </a:p>
          <a:p>
            <a:endParaRPr lang="nb-NO" sz="2000" u="sng" dirty="0"/>
          </a:p>
          <a:p>
            <a:endParaRPr lang="nb-NO" sz="2000" u="sng" dirty="0"/>
          </a:p>
          <a:p>
            <a:endParaRPr lang="nb-NO" sz="2000" u="sng" dirty="0"/>
          </a:p>
          <a:p>
            <a:endParaRPr lang="nb-NO" sz="1600" u="sng" dirty="0"/>
          </a:p>
          <a:p>
            <a:endParaRPr lang="nb-NO" sz="1600" i="1" u="sng" dirty="0"/>
          </a:p>
          <a:p>
            <a:endParaRPr lang="nb-NO" sz="1600" u="sng" dirty="0"/>
          </a:p>
          <a:p>
            <a:r>
              <a:rPr lang="nb-NO" sz="1600" u="sng" dirty="0">
                <a:solidFill>
                  <a:srgbClr val="002060"/>
                </a:solidFill>
              </a:rPr>
              <a:t>Styringsgruppe: Styringsgruppe:</a:t>
            </a:r>
            <a:endParaRPr lang="nn-NO" sz="1600" dirty="0">
              <a:solidFill>
                <a:srgbClr val="002060"/>
              </a:solidFill>
            </a:endParaRPr>
          </a:p>
          <a:p>
            <a:r>
              <a:rPr lang="nb-NO" sz="1600" dirty="0">
                <a:solidFill>
                  <a:srgbClr val="002060"/>
                </a:solidFill>
              </a:rPr>
              <a:t>Jordmor Anne Årsnes Skrede</a:t>
            </a:r>
            <a:endParaRPr lang="nn-NO" sz="1600" dirty="0">
              <a:solidFill>
                <a:srgbClr val="002060"/>
              </a:solidFill>
            </a:endParaRPr>
          </a:p>
          <a:p>
            <a:r>
              <a:rPr lang="nn-NO" sz="1600" dirty="0">
                <a:solidFill>
                  <a:srgbClr val="002060"/>
                </a:solidFill>
              </a:rPr>
              <a:t>Rektor Stian Bjerkvik</a:t>
            </a:r>
          </a:p>
          <a:p>
            <a:r>
              <a:rPr lang="nn-NO" sz="1600" dirty="0">
                <a:solidFill>
                  <a:srgbClr val="002060"/>
                </a:solidFill>
              </a:rPr>
              <a:t>Helsestasjonslege Sigurd Holen </a:t>
            </a:r>
          </a:p>
          <a:p>
            <a:pPr algn="l"/>
            <a:endParaRPr lang="nn-NO" b="1" dirty="0">
              <a:solidFill>
                <a:srgbClr val="002060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691680" y="1022648"/>
            <a:ext cx="5762625" cy="2044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nb-NO" sz="1600" u="sng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b-NO" sz="1600" u="sng" dirty="0">
                <a:effectLst/>
                <a:ea typeface="Calibri"/>
                <a:cs typeface="Times New Roman"/>
              </a:rPr>
              <a:t>Prosjektgruppe:</a:t>
            </a:r>
            <a:endParaRPr lang="nn-NO" sz="16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b-NO" sz="1600" dirty="0">
                <a:effectLst/>
                <a:ea typeface="Calibri"/>
                <a:cs typeface="Times New Roman"/>
              </a:rPr>
              <a:t>Helsesøster Ann-Elin </a:t>
            </a:r>
            <a:r>
              <a:rPr lang="nb-NO" sz="1600" dirty="0" err="1">
                <a:effectLst/>
                <a:ea typeface="Calibri"/>
                <a:cs typeface="Times New Roman"/>
              </a:rPr>
              <a:t>Overvoll</a:t>
            </a:r>
            <a:r>
              <a:rPr lang="nb-NO" sz="1600" dirty="0">
                <a:effectLst/>
                <a:ea typeface="Calibri"/>
                <a:cs typeface="Times New Roman"/>
              </a:rPr>
              <a:t> Lillebø </a:t>
            </a:r>
            <a:endParaRPr lang="nn-NO" sz="16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b-NO" sz="1600" dirty="0">
                <a:effectLst/>
                <a:ea typeface="Calibri"/>
                <a:cs typeface="Times New Roman"/>
              </a:rPr>
              <a:t>Jordmor Ellen Mundbjerg Synnes</a:t>
            </a:r>
            <a:endParaRPr lang="nn-NO" sz="16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b-NO" sz="1600" dirty="0">
                <a:effectLst/>
                <a:ea typeface="Calibri"/>
                <a:cs typeface="Times New Roman"/>
              </a:rPr>
              <a:t>Jordmor Mari Heltne</a:t>
            </a:r>
            <a:endParaRPr lang="nn-NO" sz="16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b-NO" sz="1600" dirty="0">
                <a:effectLst/>
                <a:ea typeface="Calibri"/>
                <a:cs typeface="Times New Roman"/>
              </a:rPr>
              <a:t> </a:t>
            </a:r>
            <a:endParaRPr lang="nn-NO" sz="16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nn-NO" sz="1100" dirty="0">
              <a:effectLst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08920"/>
            <a:ext cx="22098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Avrundet rektangel 23"/>
          <p:cNvSpPr/>
          <p:nvPr/>
        </p:nvSpPr>
        <p:spPr>
          <a:xfrm>
            <a:off x="467544" y="3082330"/>
            <a:ext cx="2448272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>
                <a:solidFill>
                  <a:schemeClr val="tx1"/>
                </a:solidFill>
              </a:rPr>
              <a:t>Randi Bergem ved Møreforsking</a:t>
            </a:r>
          </a:p>
          <a:p>
            <a:pPr algn="ctr"/>
            <a:r>
              <a:rPr lang="nb-NO" sz="1200" b="1" dirty="0">
                <a:solidFill>
                  <a:schemeClr val="tx1"/>
                </a:solidFill>
              </a:rPr>
              <a:t>Kvalitetssikre</a:t>
            </a:r>
          </a:p>
        </p:txBody>
      </p:sp>
    </p:spTree>
    <p:extLst>
      <p:ext uri="{BB962C8B-B14F-4D97-AF65-F5344CB8AC3E}">
        <p14:creationId xmlns:p14="http://schemas.microsoft.com/office/powerpoint/2010/main" val="3042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84628"/>
            <a:ext cx="3744416" cy="6656740"/>
          </a:xfrm>
        </p:spPr>
      </p:pic>
    </p:spTree>
    <p:extLst>
      <p:ext uri="{BB962C8B-B14F-4D97-AF65-F5344CB8AC3E}">
        <p14:creationId xmlns:p14="http://schemas.microsoft.com/office/powerpoint/2010/main" val="2470486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3120</TotalTime>
  <Words>821</Words>
  <Application>Microsoft Office PowerPoint</Application>
  <PresentationFormat>Skjermfremvisning (4:3)</PresentationFormat>
  <Paragraphs>178</Paragraphs>
  <Slides>17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Courier New</vt:lpstr>
      <vt:lpstr>Times New Roman</vt:lpstr>
      <vt:lpstr>Wingdings</vt:lpstr>
      <vt:lpstr>Office-tema</vt:lpstr>
      <vt:lpstr>PowerPoint-presentasjon</vt:lpstr>
      <vt:lpstr>PowerPoint-presentasjon</vt:lpstr>
      <vt:lpstr>Plan:</vt:lpstr>
      <vt:lpstr>   Verda (og Volda) er internasjonal</vt:lpstr>
      <vt:lpstr> </vt:lpstr>
      <vt:lpstr>Bakgrunn for prosjektet</vt:lpstr>
      <vt:lpstr>Lovverk </vt:lpstr>
      <vt:lpstr>Organisering av prosjektet</vt:lpstr>
      <vt:lpstr>PowerPoint-presentasjon</vt:lpstr>
      <vt:lpstr> </vt:lpstr>
      <vt:lpstr> </vt:lpstr>
      <vt:lpstr>Prosjektrapporten </vt:lpstr>
      <vt:lpstr>Prosjektrapporten</vt:lpstr>
      <vt:lpstr>Vegen vidare: </vt:lpstr>
      <vt:lpstr>God informasjon om  eksisterande helsetilbod:     Undervisning i grupper: </vt:lpstr>
      <vt:lpstr>PowerPoint på nett: Seksuell helse prosjektet 2016, powerpoint.pptx    Informasjon om prevensjon og familieplanlegging -for deg med asyl/flyktning bakgrunn</vt:lpstr>
      <vt:lpstr>PowerPoint-presentasjon</vt:lpstr>
    </vt:vector>
  </TitlesOfParts>
  <Company>Volda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helsestasjonen</dc:creator>
  <cp:lastModifiedBy>Lervik, Siv Anita Nordås</cp:lastModifiedBy>
  <cp:revision>374</cp:revision>
  <cp:lastPrinted>2016-09-26T13:53:52Z</cp:lastPrinted>
  <dcterms:created xsi:type="dcterms:W3CDTF">2014-11-04T10:15:48Z</dcterms:created>
  <dcterms:modified xsi:type="dcterms:W3CDTF">2016-10-26T05:34:20Z</dcterms:modified>
</cp:coreProperties>
</file>