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57" r:id="rId4"/>
    <p:sldId id="263" r:id="rId5"/>
    <p:sldId id="264" r:id="rId6"/>
    <p:sldId id="274" r:id="rId7"/>
    <p:sldId id="259" r:id="rId8"/>
    <p:sldId id="265" r:id="rId9"/>
    <p:sldId id="273" r:id="rId10"/>
    <p:sldId id="266" r:id="rId11"/>
    <p:sldId id="261" r:id="rId12"/>
    <p:sldId id="275" r:id="rId13"/>
    <p:sldId id="267" r:id="rId14"/>
    <p:sldId id="262" r:id="rId15"/>
    <p:sldId id="268" r:id="rId16"/>
    <p:sldId id="269" r:id="rId17"/>
    <p:sldId id="270" r:id="rId18"/>
    <p:sldId id="271" r:id="rId19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ttilsynet.no\dfs\FellesMT\Midt\Trondheim%20og%20omland\Mat\Matb&#229;ren%20sykdom\Utbrudd\Samleoversikt%20matb&#229;rne%20utbrudd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ttilsynet.no\dfs\FellesMT\Midt\Trondheim%20og%20omland\Mat\Matb&#229;ren%20sykdom\Utbrudd\Samleoversikt%20matb&#229;rne%20utbrudd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ttilsynet.no\dfs\FellesMT\Midt\Trondheim%20og%20omland\Mat\Matb&#229;ren%20sykdom\Utbrudd\Samleoversikt%20matb&#229;rne%20utbrudd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ttilsynet.no\dfs\FellesMT\Midt\Trondheim%20og%20omland\Mat\Matb&#229;ren%20sykdom\Utbrudd\Samleoversikt%20matb&#229;rne%20utbrudd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/>
              <a:t>Antall syke pr utbrudd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30696905415012421"/>
          <c:y val="0.15902664059272645"/>
          <c:w val="0.4016466902985289"/>
          <c:h val="0.72955110125743372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6-48B3-8097-D99E2E3D1F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E6-48B3-8097-D99E2E3D1F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E6-48B3-8097-D99E2E3D1F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E6-48B3-8097-D99E2E3D1FDC}"/>
              </c:ext>
            </c:extLst>
          </c:dPt>
          <c:dLbls>
            <c:dLbl>
              <c:idx val="1"/>
              <c:layout>
                <c:manualLayout>
                  <c:x val="-0.1474901849780875"/>
                  <c:y val="-0.10800525441409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6-48B3-8097-D99E2E3D1FDC}"/>
                </c:ext>
              </c:extLst>
            </c:dLbl>
            <c:dLbl>
              <c:idx val="3"/>
              <c:layout>
                <c:manualLayout>
                  <c:x val="9.8808371667616968E-2"/>
                  <c:y val="0.193980159237277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E6-48B3-8097-D99E2E3D1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kakediagram!$A$1:$D$1</c:f>
              <c:strCache>
                <c:ptCount val="4"/>
                <c:pt idx="0">
                  <c:v> %-andel av utbruddene
</c:v>
                </c:pt>
                <c:pt idx="1">
                  <c:v>≤ 5 syke:</c:v>
                </c:pt>
                <c:pt idx="2">
                  <c:v>6 – 20 syke:</c:v>
                </c:pt>
                <c:pt idx="3">
                  <c:v>&gt; 20 syke:</c:v>
                </c:pt>
              </c:strCache>
            </c:strRef>
          </c:cat>
          <c:val>
            <c:numRef>
              <c:f>kakediagram!$A$2:$D$2</c:f>
              <c:numCache>
                <c:formatCode>0.00</c:formatCode>
                <c:ptCount val="4"/>
                <c:pt idx="1">
                  <c:v>63.302752293577981</c:v>
                </c:pt>
                <c:pt idx="2">
                  <c:v>22.935779816513762</c:v>
                </c:pt>
                <c:pt idx="3">
                  <c:v>13.761467889908255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E6-48B3-8097-D99E2E3D1FD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 i="0" dirty="0"/>
              <a:t>Mistenkt eller påvist kausalt agens</a:t>
            </a:r>
          </a:p>
        </c:rich>
      </c:tx>
      <c:layout>
        <c:manualLayout>
          <c:xMode val="edge"/>
          <c:yMode val="edge"/>
          <c:x val="0.1297302679362799"/>
          <c:y val="2.3990683090060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8941785489177734"/>
          <c:y val="0.13820095077121911"/>
          <c:w val="0.42023072221877644"/>
          <c:h val="0.69042539312467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9-4D88-A8E1-2B12728E60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9-4D88-A8E1-2B12728E60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39-4D88-A8E1-2B12728E60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39-4D88-A8E1-2B12728E60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39-4D88-A8E1-2B12728E60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39-4D88-A8E1-2B12728E602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439-4D88-A8E1-2B12728E602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439-4D88-A8E1-2B12728E602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439-4D88-A8E1-2B12728E602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439-4D88-A8E1-2B12728E6020}"/>
              </c:ext>
            </c:extLst>
          </c:dPt>
          <c:dLbls>
            <c:dLbl>
              <c:idx val="1"/>
              <c:layout>
                <c:manualLayout>
                  <c:x val="-0.15900376670101182"/>
                  <c:y val="0.14513319257167234"/>
                </c:manualLayout>
              </c:layout>
              <c:tx>
                <c:rich>
                  <a:bodyPr/>
                  <a:lstStyle/>
                  <a:p>
                    <a:fld id="{79220449-24A7-4180-B696-D97EAC5DB19D}" type="CATEGORYNAME">
                      <a:rPr lang="en-US" dirty="0"/>
                      <a:pPr/>
                      <a:t>[KATEGORINAVN]</a:t>
                    </a:fld>
                    <a:r>
                      <a:rPr lang="en-US" baseline="0" dirty="0"/>
                      <a:t>; </a:t>
                    </a:r>
                    <a:fld id="{1667ADB7-D056-4F35-BD0F-6D5625BCD801}" type="VALUE">
                      <a:rPr lang="en-US" baseline="0" smtClean="0"/>
                      <a:pPr/>
                      <a:t>[VERDI]</a:t>
                    </a:fld>
                    <a:r>
                      <a:rPr lang="en-US" baseline="0" dirty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242213010187"/>
                      <c:h val="0.114164187137408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39-4D88-A8E1-2B12728E6020}"/>
                </c:ext>
              </c:extLst>
            </c:dLbl>
            <c:dLbl>
              <c:idx val="2"/>
              <c:layout>
                <c:manualLayout>
                  <c:x val="-0.13836492105218709"/>
                  <c:y val="-3.6028865140608657E-2"/>
                </c:manualLayout>
              </c:layout>
              <c:tx>
                <c:rich>
                  <a:bodyPr/>
                  <a:lstStyle/>
                  <a:p>
                    <a:fld id="{112609BC-1D9B-40ED-90A2-64EC1847F38E}" type="CATEGORYNAME">
                      <a:rPr lang="en-US"/>
                      <a:pPr/>
                      <a:t>[KATEGORINAVN]</a:t>
                    </a:fld>
                    <a:r>
                      <a:rPr lang="en-US" baseline="0" dirty="0"/>
                      <a:t>; </a:t>
                    </a:r>
                    <a:fld id="{A023DB3A-A2E5-4458-83DB-2715395DBDD4}" type="VALUE">
                      <a:rPr lang="en-US" baseline="0" smtClean="0"/>
                      <a:pPr/>
                      <a:t>[VERDI]</a:t>
                    </a:fld>
                    <a:r>
                      <a:rPr lang="en-US" baseline="0" dirty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39-4D88-A8E1-2B12728E6020}"/>
                </c:ext>
              </c:extLst>
            </c:dLbl>
            <c:dLbl>
              <c:idx val="3"/>
              <c:layout>
                <c:manualLayout>
                  <c:x val="4.1608702883810911E-2"/>
                  <c:y val="-8.9893213213488796E-2"/>
                </c:manualLayout>
              </c:layout>
              <c:tx>
                <c:rich>
                  <a:bodyPr/>
                  <a:lstStyle/>
                  <a:p>
                    <a:fld id="{E1006436-A9F3-4DAE-BFEF-09ECC847C674}" type="CATEGORYNAME">
                      <a:rPr lang="en-US" b="1" i="0" baseline="0" smtClean="0"/>
                      <a:pPr/>
                      <a:t>[KATEGORINAVN]</a:t>
                    </a:fld>
                    <a:r>
                      <a:rPr lang="en-US" b="1" i="0" baseline="0" dirty="0"/>
                      <a:t>; </a:t>
                    </a:r>
                    <a:fld id="{0B0C9909-66F0-461A-A029-78386F4F0F78}" type="VALUE">
                      <a:rPr lang="en-US" b="1" i="0" baseline="0" smtClean="0"/>
                      <a:pPr/>
                      <a:t>[VERDI]</a:t>
                    </a:fld>
                    <a:r>
                      <a:rPr lang="en-US" b="1" i="0" baseline="0" dirty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97416631919581"/>
                      <c:h val="0.115601971518936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39-4D88-A8E1-2B12728E6020}"/>
                </c:ext>
              </c:extLst>
            </c:dLbl>
            <c:dLbl>
              <c:idx val="4"/>
              <c:layout>
                <c:manualLayout>
                  <c:x val="9.0322703241389801E-2"/>
                  <c:y val="-8.6806744319582893E-2"/>
                </c:manualLayout>
              </c:layout>
              <c:tx>
                <c:rich>
                  <a:bodyPr/>
                  <a:lstStyle/>
                  <a:p>
                    <a:fld id="{667E0FDB-F2B7-499B-8F6A-C2C0981F6B41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9C1F69C3-78CD-494A-A867-5A7897F63F8E}" type="VALUE">
                      <a:rPr lang="en-US" baseline="0" smtClean="0"/>
                      <a:pPr/>
                      <a:t>[VERDI]</a:t>
                    </a:fld>
                    <a:r>
                      <a:rPr lang="en-US" baseline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16131828312396"/>
                      <c:h val="0.113158335268356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439-4D88-A8E1-2B12728E6020}"/>
                </c:ext>
              </c:extLst>
            </c:dLbl>
            <c:dLbl>
              <c:idx val="5"/>
              <c:layout>
                <c:manualLayout>
                  <c:x val="0.16883121199284487"/>
                  <c:y val="-3.20033531417929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5F80C5-1A27-41C0-990A-0037BC2C08EB}" type="CATEGORYNAME">
                      <a:rPr lang="en-US"/>
                      <a:pPr>
                        <a:defRPr b="1"/>
                      </a:pPr>
                      <a:t>[KATEGORINAVN]</a:t>
                    </a:fld>
                    <a:r>
                      <a:rPr lang="en-US" baseline="0" dirty="0"/>
                      <a:t>; </a:t>
                    </a:r>
                    <a:fld id="{E680DEF1-3BD1-437C-88EC-59AFB66D6ABB}" type="VALUE">
                      <a:rPr lang="en-US" baseline="0" smtClean="0"/>
                      <a:pPr>
                        <a:defRPr b="1"/>
                      </a:pPr>
                      <a:t>[VERDI]</a:t>
                    </a:fld>
                    <a:r>
                      <a:rPr lang="en-US" baseline="0" dirty="0"/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6993937773272"/>
                      <c:h val="8.131521749933295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439-4D88-A8E1-2B12728E6020}"/>
                </c:ext>
              </c:extLst>
            </c:dLbl>
            <c:dLbl>
              <c:idx val="6"/>
              <c:layout>
                <c:manualLayout>
                  <c:x val="0.23709694425500896"/>
                  <c:y val="6.695619754605025E-3"/>
                </c:manualLayout>
              </c:layout>
              <c:tx>
                <c:rich>
                  <a:bodyPr/>
                  <a:lstStyle/>
                  <a:p>
                    <a:fld id="{45314B32-9B2E-42A5-81CF-0577254F855A}" type="CATEGORYNAME">
                      <a:rPr lang="en-US"/>
                      <a:pPr/>
                      <a:t>[KATEGORINAVN]</a:t>
                    </a:fld>
                    <a:r>
                      <a:rPr lang="en-US" baseline="0" dirty="0"/>
                      <a:t>; </a:t>
                    </a:r>
                    <a:fld id="{50A9943B-DE52-4A33-96A9-B905D07CDA51}" type="VALUE">
                      <a:rPr lang="en-US" baseline="0" smtClean="0"/>
                      <a:pPr/>
                      <a:t>[VERDI]</a:t>
                    </a:fld>
                    <a:r>
                      <a:rPr lang="en-US" baseline="0" dirty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2965977008638"/>
                      <c:h val="0.120152497799474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439-4D88-A8E1-2B12728E602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7B399EB-6201-4067-8175-2C3FFA8862F8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E915BD7F-0B04-445A-B3AB-98C85FE19055}" type="VALUE">
                      <a:rPr lang="en-US" baseline="0" smtClean="0"/>
                      <a:pPr/>
                      <a:t>[VERDI]</a:t>
                    </a:fld>
                    <a:r>
                      <a:rPr lang="en-US" baseline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439-4D88-A8E1-2B12728E6020}"/>
                </c:ext>
              </c:extLst>
            </c:dLbl>
            <c:dLbl>
              <c:idx val="8"/>
              <c:layout>
                <c:manualLayout>
                  <c:x val="-0.1570104022111255"/>
                  <c:y val="-2.6172308833244231E-3"/>
                </c:manualLayout>
              </c:layout>
              <c:tx>
                <c:rich>
                  <a:bodyPr/>
                  <a:lstStyle/>
                  <a:p>
                    <a:fld id="{DA4AFD01-6BCB-4B98-8A16-42125407C988}" type="CATEGORYNAME">
                      <a:rPr lang="en-US"/>
                      <a:pPr/>
                      <a:t>[KATEGORINAVN]</a:t>
                    </a:fld>
                    <a:r>
                      <a:rPr lang="en-US" baseline="0"/>
                      <a:t>; </a:t>
                    </a:r>
                    <a:fld id="{3FBED700-DFBD-4CEF-8B48-738120FBBE03}" type="VALUE">
                      <a:rPr lang="en-US" baseline="0" smtClean="0"/>
                      <a:pPr/>
                      <a:t>[VERDI]</a:t>
                    </a:fld>
                    <a:r>
                      <a:rPr lang="en-US" baseline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439-4D88-A8E1-2B12728E6020}"/>
                </c:ext>
              </c:extLst>
            </c:dLbl>
            <c:dLbl>
              <c:idx val="9"/>
              <c:layout>
                <c:manualLayout>
                  <c:x val="0.18332107992393701"/>
                  <c:y val="-8.9493276020657042E-2"/>
                </c:manualLayout>
              </c:layout>
              <c:tx>
                <c:rich>
                  <a:bodyPr/>
                  <a:lstStyle/>
                  <a:p>
                    <a:fld id="{C3C0530B-B415-45A0-91E4-8212F8928EAF}" type="CATEGORYNAME">
                      <a:rPr lang="en-US" smtClean="0"/>
                      <a:pPr/>
                      <a:t>[KATEGORINAVN]</a:t>
                    </a:fld>
                    <a:r>
                      <a:rPr lang="en-US" baseline="0" dirty="0"/>
                      <a:t>; </a:t>
                    </a:r>
                    <a:fld id="{5BBFBCDF-A324-4A38-AB20-9A2AED666392}" type="VALUE">
                      <a:rPr lang="en-US" baseline="0" smtClean="0"/>
                      <a:pPr/>
                      <a:t>[VERDI]</a:t>
                    </a:fld>
                    <a:r>
                      <a:rPr lang="en-US" baseline="0" dirty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17957482595566"/>
                      <c:h val="0.164388379782881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439-4D88-A8E1-2B12728E6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kakediagram!$A$39:$J$39</c:f>
              <c:strCache>
                <c:ptCount val="10"/>
                <c:pt idx="0">
                  <c:v>%-andel av utbruddene</c:v>
                </c:pt>
                <c:pt idx="1">
                  <c:v>Norovirus</c:v>
                </c:pt>
                <c:pt idx="2">
                  <c:v>EHEC</c:v>
                </c:pt>
                <c:pt idx="3">
                  <c:v>Bacillus cereus</c:v>
                </c:pt>
                <c:pt idx="4">
                  <c:v>Salmonella</c:v>
                </c:pt>
                <c:pt idx="5">
                  <c:v>Clostr. perfr. </c:v>
                </c:pt>
                <c:pt idx="6">
                  <c:v>Campylobacter</c:v>
                </c:pt>
                <c:pt idx="7">
                  <c:v>Giardia</c:v>
                </c:pt>
                <c:pt idx="8">
                  <c:v>Listeria</c:v>
                </c:pt>
                <c:pt idx="9">
                  <c:v>Ikke påvist /mistanke</c:v>
                </c:pt>
              </c:strCache>
            </c:strRef>
          </c:cat>
          <c:val>
            <c:numRef>
              <c:f>kakediagram!$A$40:$J$40</c:f>
              <c:numCache>
                <c:formatCode>General</c:formatCode>
                <c:ptCount val="10"/>
                <c:pt idx="1">
                  <c:v>22.8</c:v>
                </c:pt>
                <c:pt idx="2">
                  <c:v>7.9</c:v>
                </c:pt>
                <c:pt idx="3">
                  <c:v>6.1</c:v>
                </c:pt>
                <c:pt idx="4">
                  <c:v>3.5</c:v>
                </c:pt>
                <c:pt idx="5">
                  <c:v>3.5</c:v>
                </c:pt>
                <c:pt idx="6">
                  <c:v>1.8</c:v>
                </c:pt>
                <c:pt idx="7">
                  <c:v>0.9</c:v>
                </c:pt>
                <c:pt idx="8">
                  <c:v>0.9</c:v>
                </c:pt>
                <c:pt idx="9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439-4D88-A8E1-2B12728E602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 i="0" baseline="0"/>
              <a:t>Hvor fant utbruddet sted?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8-4C3C-A7E9-61352D0DF5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8-4C3C-A7E9-61352D0DF5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A8-4C3C-A7E9-61352D0DF5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A8-4C3C-A7E9-61352D0DF5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A8-4C3C-A7E9-61352D0DF5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A8-4C3C-A7E9-61352D0DF5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A8-4C3C-A7E9-61352D0DF517}"/>
              </c:ext>
            </c:extLst>
          </c:dPt>
          <c:dLbls>
            <c:dLbl>
              <c:idx val="3"/>
              <c:layout>
                <c:manualLayout>
                  <c:x val="0.17695570866141733"/>
                  <c:y val="3.03419364246135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A8-4C3C-A7E9-61352D0DF517}"/>
                </c:ext>
              </c:extLst>
            </c:dLbl>
            <c:dLbl>
              <c:idx val="4"/>
              <c:layout>
                <c:manualLayout>
                  <c:x val="0.10799584426946632"/>
                  <c:y val="0.130622630504520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A8-4C3C-A7E9-61352D0DF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kakediagram!$A$46:$G$46</c:f>
              <c:strCache>
                <c:ptCount val="7"/>
                <c:pt idx="0">
                  <c:v>Hvor fant utbruddet sted?</c:v>
                </c:pt>
                <c:pt idx="1">
                  <c:v>Restaurant</c:v>
                </c:pt>
                <c:pt idx="2">
                  <c:v>Privat hjem</c:v>
                </c:pt>
                <c:pt idx="3">
                  <c:v>Helseinstitusjon</c:v>
                </c:pt>
                <c:pt idx="4">
                  <c:v>Barnehage</c:v>
                </c:pt>
                <c:pt idx="5">
                  <c:v>Kantine</c:v>
                </c:pt>
                <c:pt idx="6">
                  <c:v>Andre</c:v>
                </c:pt>
              </c:strCache>
            </c:strRef>
          </c:cat>
          <c:val>
            <c:numRef>
              <c:f>kakediagram!$A$47:$G$47</c:f>
              <c:numCache>
                <c:formatCode>General</c:formatCode>
                <c:ptCount val="7"/>
                <c:pt idx="1">
                  <c:v>56.1</c:v>
                </c:pt>
                <c:pt idx="2">
                  <c:v>22.8</c:v>
                </c:pt>
                <c:pt idx="3">
                  <c:v>10.9</c:v>
                </c:pt>
                <c:pt idx="4">
                  <c:v>10.5</c:v>
                </c:pt>
                <c:pt idx="5">
                  <c:v>6.1</c:v>
                </c:pt>
                <c:pt idx="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A8-4C3C-A7E9-61352D0DF5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 i="0" baseline="0"/>
              <a:t>Fra hvem mottok Mattilsynet </a:t>
            </a:r>
          </a:p>
          <a:p>
            <a:pPr>
              <a:defRPr/>
            </a:pPr>
            <a:r>
              <a:rPr lang="nb-NO" b="1" i="0" baseline="0"/>
              <a:t>første melding om utbruddet?</a:t>
            </a:r>
          </a:p>
        </c:rich>
      </c:tx>
      <c:layout>
        <c:manualLayout>
          <c:xMode val="edge"/>
          <c:yMode val="edge"/>
          <c:x val="0.4974862204724409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32053105861767278"/>
          <c:y val="0.2267647273257509"/>
          <c:w val="0.40338232720909883"/>
          <c:h val="0.67230387868183139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6-4E74-AF7B-D4A7F085E5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6-4E74-AF7B-D4A7F085E5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96-4E74-AF7B-D4A7F085E5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96-4E74-AF7B-D4A7F085E5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96-4E74-AF7B-D4A7F085E5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96-4E74-AF7B-D4A7F085E597}"/>
              </c:ext>
            </c:extLst>
          </c:dPt>
          <c:dLbls>
            <c:dLbl>
              <c:idx val="2"/>
              <c:layout>
                <c:manualLayout>
                  <c:x val="0.178081583552056"/>
                  <c:y val="-0.206400918635170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08333333333335"/>
                      <c:h val="0.151620370370370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996-4E74-AF7B-D4A7F085E597}"/>
                </c:ext>
              </c:extLst>
            </c:dLbl>
            <c:dLbl>
              <c:idx val="4"/>
              <c:layout>
                <c:manualLayout>
                  <c:x val="-0.1025353237095363"/>
                  <c:y val="7.65558471857684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96-4E74-AF7B-D4A7F085E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kakediagram!$A$63:$F$63</c:f>
              <c:strCache>
                <c:ptCount val="6"/>
                <c:pt idx="0">
                  <c:v>Fra hvem mottok Mattilsynet første melding om utbruddet ? </c:v>
                </c:pt>
                <c:pt idx="1">
                  <c:v>Privatperson</c:v>
                </c:pt>
                <c:pt idx="2">
                  <c:v>Kommuneoverlege</c:v>
                </c:pt>
                <c:pt idx="3">
                  <c:v>Institusjon</c:v>
                </c:pt>
                <c:pt idx="4">
                  <c:v>Andre i Mattilsynet</c:v>
                </c:pt>
                <c:pt idx="5">
                  <c:v>Andre eksterne</c:v>
                </c:pt>
              </c:strCache>
            </c:strRef>
          </c:cat>
          <c:val>
            <c:numRef>
              <c:f>kakediagram!$A$64:$F$64</c:f>
              <c:numCache>
                <c:formatCode>General</c:formatCode>
                <c:ptCount val="6"/>
                <c:pt idx="1">
                  <c:v>48.3</c:v>
                </c:pt>
                <c:pt idx="2">
                  <c:v>22.5</c:v>
                </c:pt>
                <c:pt idx="3">
                  <c:v>18.3</c:v>
                </c:pt>
                <c:pt idx="4">
                  <c:v>5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96-4E74-AF7B-D4A7F085E59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38EB6-ACFC-41B0-80A8-D2F4F942C48D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E6528-FE44-4B0A-A66C-1FDE763F5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240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4CC3B-E822-436E-8970-CE489BB34526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44378-143C-45DB-9686-6A21E5EC8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39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fld id="{355B2AFC-F739-4B45-ADF6-0958DC10DACC}" type="slidenum">
              <a:rPr lang="nb-NO" altLang="nb-NO" sz="1200" i="0">
                <a:latin typeface="Arial" panose="020B0604020202020204" pitchFamily="34" charset="0"/>
              </a:rPr>
              <a:pPr eaLnBrk="1" hangingPunct="1"/>
              <a:t>5</a:t>
            </a:fld>
            <a:endParaRPr lang="nb-NO" altLang="nb-NO" sz="1200" i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>
                <a:latin typeface="Times" panose="02020603050405020304" pitchFamily="18" charset="0"/>
              </a:rPr>
              <a:t>Gjensidig rolleforståelse helsevesen/mattilsyn er viktig</a:t>
            </a:r>
          </a:p>
        </p:txBody>
      </p:sp>
    </p:spTree>
    <p:extLst>
      <p:ext uri="{BB962C8B-B14F-4D97-AF65-F5344CB8AC3E}">
        <p14:creationId xmlns:p14="http://schemas.microsoft.com/office/powerpoint/2010/main" val="308640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877"/>
            <a:ext cx="9143244" cy="4029123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147" y="4869227"/>
            <a:ext cx="6660833" cy="451802"/>
          </a:xfrm>
        </p:spPr>
        <p:txBody>
          <a:bodyPr/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170147" y="3779406"/>
            <a:ext cx="6660833" cy="104298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70147" y="5562695"/>
            <a:ext cx="6660833" cy="427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Fornavn Etternavn, 00.00.00</a:t>
            </a:r>
          </a:p>
          <a:p>
            <a:pPr lvl="0"/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8" y="514864"/>
            <a:ext cx="2327676" cy="1700035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68" y="1922640"/>
            <a:ext cx="3791720" cy="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8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2541"/>
            <a:ext cx="9144441" cy="152545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1" y="6521318"/>
            <a:ext cx="1113959" cy="33668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2088260"/>
            <a:ext cx="7200900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169988" y="1272540"/>
            <a:ext cx="7201058" cy="6629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4188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Pla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9548"/>
            <a:ext cx="9143244" cy="168845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1" y="6521318"/>
            <a:ext cx="1113959" cy="33668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2088260"/>
            <a:ext cx="7200900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169988" y="1272540"/>
            <a:ext cx="7201058" cy="6629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7184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Nynor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2828877"/>
            <a:ext cx="9143244" cy="4029123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147" y="4869227"/>
            <a:ext cx="6660833" cy="451802"/>
          </a:xfrm>
        </p:spPr>
        <p:txBody>
          <a:bodyPr/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170147" y="3779406"/>
            <a:ext cx="6660833" cy="104298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70147" y="5562695"/>
            <a:ext cx="6660833" cy="427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Fornavn Etternavn, 00.00.00</a:t>
            </a:r>
          </a:p>
          <a:p>
            <a:pPr lvl="0"/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8" y="514864"/>
            <a:ext cx="2327676" cy="17000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68" y="1922640"/>
            <a:ext cx="3824039" cy="1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8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877"/>
            <a:ext cx="9143244" cy="4029123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147" y="4869227"/>
            <a:ext cx="6660833" cy="451802"/>
          </a:xfrm>
        </p:spPr>
        <p:txBody>
          <a:bodyPr/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170147" y="3779406"/>
            <a:ext cx="6660833" cy="104298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70147" y="5562695"/>
            <a:ext cx="6660833" cy="427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Fornavn Etternavn, 00.00.00</a:t>
            </a:r>
          </a:p>
          <a:p>
            <a:pPr lvl="0"/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8" y="514864"/>
            <a:ext cx="2327676" cy="170003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68" y="1922640"/>
            <a:ext cx="2441453" cy="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8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 - Engel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147" y="3464048"/>
            <a:ext cx="6660833" cy="451802"/>
          </a:xfrm>
        </p:spPr>
        <p:txBody>
          <a:bodyPr/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170147" y="2372088"/>
            <a:ext cx="6660833" cy="104298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70147" y="4205302"/>
            <a:ext cx="6660833" cy="427037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/>
            </a:lvl1pPr>
          </a:lstStyle>
          <a:p>
            <a:pPr lvl="0"/>
            <a:r>
              <a:rPr lang="nb-NO" dirty="0"/>
              <a:t>Fornavn Etternavn, 00.00.00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8" y="410451"/>
            <a:ext cx="2327676" cy="170003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301"/>
            <a:ext cx="9143244" cy="189569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68" y="1814627"/>
            <a:ext cx="2441453" cy="17373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1" y="6521318"/>
            <a:ext cx="1113959" cy="3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2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 - Nynor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147" y="3464048"/>
            <a:ext cx="6660833" cy="451802"/>
          </a:xfrm>
        </p:spPr>
        <p:txBody>
          <a:bodyPr/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170147" y="2372088"/>
            <a:ext cx="6660833" cy="104298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70147" y="4205302"/>
            <a:ext cx="6660833" cy="427037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/>
            </a:lvl1pPr>
          </a:lstStyle>
          <a:p>
            <a:pPr lvl="0"/>
            <a:r>
              <a:rPr lang="nb-NO" dirty="0"/>
              <a:t>Fornavn Etternavn, 00.00.00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8" y="410451"/>
            <a:ext cx="2327676" cy="17000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68" y="1814627"/>
            <a:ext cx="3824039" cy="1745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301"/>
            <a:ext cx="9143244" cy="1895699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1" y="6521318"/>
            <a:ext cx="1113959" cy="3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66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68" y="1814627"/>
            <a:ext cx="3791720" cy="173736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147" y="3464048"/>
            <a:ext cx="6660833" cy="451802"/>
          </a:xfrm>
        </p:spPr>
        <p:txBody>
          <a:bodyPr/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170147" y="2372088"/>
            <a:ext cx="6660833" cy="104298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70147" y="4205302"/>
            <a:ext cx="6660833" cy="427037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/>
            </a:lvl1pPr>
          </a:lstStyle>
          <a:p>
            <a:pPr lvl="0"/>
            <a:r>
              <a:rPr lang="nb-NO" dirty="0"/>
              <a:t>Fornavn Etternavn, 00.00.00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8" y="410451"/>
            <a:ext cx="2327676" cy="1700035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301"/>
            <a:ext cx="9143244" cy="189569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1" y="6521318"/>
            <a:ext cx="1113959" cy="3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2088260"/>
            <a:ext cx="7200900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169988" y="1272540"/>
            <a:ext cx="7201058" cy="6629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258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877"/>
            <a:ext cx="9143244" cy="402912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1" y="6521318"/>
            <a:ext cx="1113959" cy="336682"/>
          </a:xfrm>
          <a:prstGeom prst="rect">
            <a:avLst/>
          </a:prstGeom>
        </p:spPr>
      </p:pic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9"/>
          <p:cNvSpPr>
            <a:spLocks noGrp="1"/>
          </p:cNvSpPr>
          <p:nvPr>
            <p:ph type="title" hasCustomPrompt="1"/>
          </p:nvPr>
        </p:nvSpPr>
        <p:spPr>
          <a:xfrm>
            <a:off x="1170147" y="3779406"/>
            <a:ext cx="6660833" cy="104298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Pauseside</a:t>
            </a:r>
          </a:p>
        </p:txBody>
      </p:sp>
    </p:spTree>
    <p:extLst>
      <p:ext uri="{BB962C8B-B14F-4D97-AF65-F5344CB8AC3E}">
        <p14:creationId xmlns:p14="http://schemas.microsoft.com/office/powerpoint/2010/main" val="42020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70146" y="2088261"/>
            <a:ext cx="3420428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0618" y="2088261"/>
            <a:ext cx="3420428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169988" y="1272540"/>
            <a:ext cx="7201058" cy="6629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3684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69988" y="2088261"/>
            <a:ext cx="3420428" cy="468058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69988" y="2556320"/>
            <a:ext cx="3420428" cy="295236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50618" y="2088261"/>
            <a:ext cx="3420428" cy="468058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50618" y="2556320"/>
            <a:ext cx="3420428" cy="295236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169988" y="1272540"/>
            <a:ext cx="7201058" cy="6629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291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106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uten bunnele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2088260"/>
            <a:ext cx="7200900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169988" y="1272540"/>
            <a:ext cx="7201058" cy="6629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1" y="6521318"/>
            <a:ext cx="1113959" cy="3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Dy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7384"/>
            <a:ext cx="9143244" cy="106061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1" y="6521318"/>
            <a:ext cx="1113959" cy="33668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2088260"/>
            <a:ext cx="7200900" cy="3420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169988" y="1272540"/>
            <a:ext cx="7201058" cy="6629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6286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9940"/>
            <a:ext cx="9144441" cy="79806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70146" y="175260"/>
            <a:ext cx="7200900" cy="104298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70146" y="2088261"/>
            <a:ext cx="7200900" cy="3384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70146" y="6509614"/>
            <a:ext cx="63466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58513" y="6509614"/>
            <a:ext cx="504063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352844" y="6509614"/>
            <a:ext cx="2316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41" y="6521318"/>
            <a:ext cx="1113959" cy="3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7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713" r:id="rId8"/>
    <p:sldLayoutId id="2147483714" r:id="rId9"/>
    <p:sldLayoutId id="2147483715" r:id="rId10"/>
    <p:sldLayoutId id="2147483716" r:id="rId11"/>
    <p:sldLayoutId id="2147483663" r:id="rId12"/>
    <p:sldLayoutId id="2147483664" r:id="rId13"/>
    <p:sldLayoutId id="2147483667" r:id="rId14"/>
    <p:sldLayoutId id="2147483666" r:id="rId15"/>
    <p:sldLayoutId id="2147483717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300"/>
        </a:spcBef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tilsynet.no/om_mattilsynet/kontakt_os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hi.no/nettpub/utbruddsveilederen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1065642" y="4883545"/>
            <a:ext cx="6660833" cy="451802"/>
          </a:xfrm>
        </p:spPr>
        <p:txBody>
          <a:bodyPr>
            <a:normAutofit/>
          </a:bodyPr>
          <a:lstStyle/>
          <a:p>
            <a:r>
              <a:rPr lang="nb-NO" sz="2000" dirty="0"/>
              <a:t>Smittevern-konferanse, Molde, 17.10.2016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65642" y="3506809"/>
            <a:ext cx="6660833" cy="1042989"/>
          </a:xfrm>
        </p:spPr>
        <p:txBody>
          <a:bodyPr>
            <a:normAutofit fontScale="90000"/>
          </a:bodyPr>
          <a:lstStyle/>
          <a:p>
            <a:r>
              <a:rPr lang="nb-NO" dirty="0"/>
              <a:t>Lokalt samarbeid om håndtering av matbårne utbrudd </a:t>
            </a:r>
            <a:br>
              <a:rPr lang="nb-NO" dirty="0"/>
            </a:br>
            <a:r>
              <a:rPr lang="nb-NO" dirty="0"/>
              <a:t>- </a:t>
            </a:r>
            <a:r>
              <a:rPr lang="nb-NO" sz="3100" dirty="0"/>
              <a:t>organisering, roller og ansvar</a:t>
            </a:r>
            <a:br>
              <a:rPr lang="nb-NO" sz="3100" dirty="0"/>
            </a:br>
            <a:r>
              <a:rPr lang="nb-NO" sz="3100" dirty="0"/>
              <a:t>- eksempler fra utbrudd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065644" y="5259040"/>
            <a:ext cx="6660833" cy="427037"/>
          </a:xfrm>
        </p:spPr>
        <p:txBody>
          <a:bodyPr>
            <a:noAutofit/>
          </a:bodyPr>
          <a:lstStyle/>
          <a:p>
            <a:r>
              <a:rPr lang="nb-NO" sz="1600" dirty="0"/>
              <a:t>Erik Wahl, veterinær, spesialinspektør</a:t>
            </a:r>
          </a:p>
          <a:p>
            <a:r>
              <a:rPr lang="nb-NO" sz="1600" dirty="0"/>
              <a:t>erik.wahl@mattilsynet.no </a:t>
            </a:r>
          </a:p>
        </p:txBody>
      </p:sp>
    </p:spTree>
    <p:extLst>
      <p:ext uri="{BB962C8B-B14F-4D97-AF65-F5344CB8AC3E}">
        <p14:creationId xmlns:p14="http://schemas.microsoft.com/office/powerpoint/2010/main" val="3904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b-NO" dirty="0"/>
            </a:br>
            <a:r>
              <a:rPr lang="nb-NO" sz="3200" dirty="0"/>
              <a:t>Camp.-utbrudd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1376761"/>
            <a:ext cx="7200900" cy="34204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Stor medieoppmerksomhet. Tett koordinering av mediehåndtering mellom MT og smittevernoverlege.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Restauranten har iverksatt en rekke tiltak:</a:t>
            </a:r>
          </a:p>
          <a:p>
            <a:r>
              <a:rPr lang="nb-NO" sz="2000" dirty="0"/>
              <a:t>Mottar bare ferdig varmebehandlet kyllingkjøtt</a:t>
            </a:r>
          </a:p>
          <a:p>
            <a:r>
              <a:rPr lang="nb-NO" sz="2000" dirty="0"/>
              <a:t>Diverse tiltak for å forebygge kryssforurensing</a:t>
            </a:r>
          </a:p>
          <a:p>
            <a:r>
              <a:rPr lang="nb-NO" sz="2000" dirty="0"/>
              <a:t>Bedre opplæring av ansatte – aktuelle prosedyrer er oversatt til engelsk</a:t>
            </a:r>
          </a:p>
          <a:p>
            <a:endParaRPr lang="nb-NO" sz="20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319" y="4288971"/>
            <a:ext cx="3007294" cy="20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Skoleelever smittet fra drikkevann under sykkeltur på Frøya, 2015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10489" y="2931885"/>
            <a:ext cx="7200900" cy="4130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Turen:</a:t>
            </a:r>
          </a:p>
          <a:p>
            <a:r>
              <a:rPr lang="nb-NO" sz="2000" dirty="0"/>
              <a:t>Flatåsen ungd. skole, Trondheim arrangerte tur til Frøya helgen 29. – 31. 5 , for å delta på sykkelritt </a:t>
            </a:r>
            <a:r>
              <a:rPr lang="nb-NO" sz="2000" dirty="0" err="1"/>
              <a:t>Tour</a:t>
            </a:r>
            <a:r>
              <a:rPr lang="nb-NO" sz="2000" dirty="0"/>
              <a:t> de Frøya</a:t>
            </a:r>
          </a:p>
          <a:p>
            <a:r>
              <a:rPr lang="nb-NO" sz="2000" dirty="0"/>
              <a:t>Deltakere: 15 elever  + 1 lærer fra </a:t>
            </a:r>
            <a:r>
              <a:rPr lang="nb-NO" sz="2000" dirty="0" err="1"/>
              <a:t>friluftslinja</a:t>
            </a:r>
            <a:endParaRPr lang="nb-NO" sz="2000" dirty="0"/>
          </a:p>
          <a:p>
            <a:r>
              <a:rPr lang="nb-NO" sz="2000" dirty="0"/>
              <a:t>Overnattet i telt på leirplass ved Tungvågvatnet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2000" dirty="0"/>
              <a:t>Flere av deltakerne syke søndag 31.5. Lærer varslet til smittevernoverlegen i Trondheim mandag 1.6. , varslet videre til MT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MT innhentet opplysninger fra skolen, avdekket at de fleste syke elevene hadde hentet drikkevann fra bekk ved leirplassen, etter anvisning fra lærer.</a:t>
            </a:r>
          </a:p>
          <a:p>
            <a:pPr marL="0" indent="0">
              <a:buNone/>
            </a:pPr>
            <a:endParaRPr lang="nb-NO" sz="2000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62" y="1271449"/>
            <a:ext cx="4981310" cy="16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Sykkeltur Frøya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1335313"/>
            <a:ext cx="7200900" cy="458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MT fikk organisert </a:t>
            </a:r>
            <a:r>
              <a:rPr lang="nb-NO" dirty="0" err="1"/>
              <a:t>fæcesprøvetaking</a:t>
            </a:r>
            <a:r>
              <a:rPr lang="nb-NO" dirty="0"/>
              <a:t> fra flere syke (avtale med smittevernoverlege). </a:t>
            </a:r>
          </a:p>
          <a:p>
            <a:r>
              <a:rPr lang="nb-NO" dirty="0"/>
              <a:t>Norovirus påvist hos 3 pasienter</a:t>
            </a:r>
          </a:p>
          <a:p>
            <a:r>
              <a:rPr lang="nb-NO" dirty="0"/>
              <a:t>EPEC påvist hos 1 pasient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FHI tok initiativ til å gjennomføre spørreundersøkelse til deltakere/foreldre (del av forskerutdanning). Resultat:</a:t>
            </a:r>
          </a:p>
          <a:p>
            <a:r>
              <a:rPr lang="nb-NO" dirty="0"/>
              <a:t>Alle 15 elevene ble syke, innsykning lørdag 29,5. ettermiddag  - mandag 1.6. formiddag</a:t>
            </a:r>
          </a:p>
          <a:p>
            <a:r>
              <a:rPr lang="nb-NO" dirty="0"/>
              <a:t>Matinntak: medbragt mat, grillmat innkjøpt i butikk lokalt, fisk fisket på stedet, mat servert under sykkelritt. Ingen av disse er sannsynlig smittekilde</a:t>
            </a:r>
          </a:p>
          <a:p>
            <a:r>
              <a:rPr lang="nb-NO" dirty="0"/>
              <a:t>Alle de syke hadde drukket vann fra bekken – sannsynlig smittekilde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MT innhentet opplysning om leirplassen: tilrettelagt av lokal velforening: bl.a. med utedo, bålplass m.m. Ingen til rettelagt forsyning av drikkevann. Ikke registrert som offentlig friluftsområde.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3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70146" y="175260"/>
            <a:ext cx="7200900" cy="681949"/>
          </a:xfrm>
        </p:spPr>
        <p:txBody>
          <a:bodyPr>
            <a:normAutofit/>
          </a:bodyPr>
          <a:lstStyle/>
          <a:p>
            <a:r>
              <a:rPr lang="nb-NO" sz="2800" dirty="0"/>
              <a:t>Sykkeltur Frøya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1023255"/>
            <a:ext cx="5326188" cy="4818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MT gjennomførte undersøkelser av bekken ved leirplassen:</a:t>
            </a:r>
          </a:p>
          <a:p>
            <a:r>
              <a:rPr lang="nb-NO" dirty="0"/>
              <a:t>Tok ut vannprøve, resultat: 50 koliforme bakt./100 ml</a:t>
            </a:r>
          </a:p>
          <a:p>
            <a:r>
              <a:rPr lang="nb-NO" dirty="0"/>
              <a:t>Avdekket flere </a:t>
            </a:r>
            <a:r>
              <a:rPr lang="nb-NO" dirty="0" err="1"/>
              <a:t>forurensingskilder</a:t>
            </a:r>
            <a:r>
              <a:rPr lang="nb-NO" dirty="0"/>
              <a:t> i nærområdet:</a:t>
            </a:r>
          </a:p>
          <a:p>
            <a:pPr lvl="1"/>
            <a:r>
              <a:rPr lang="nb-NO" dirty="0"/>
              <a:t>beiting av sau i </a:t>
            </a:r>
          </a:p>
          <a:p>
            <a:pPr lvl="1"/>
            <a:r>
              <a:rPr lang="nb-NO" dirty="0"/>
              <a:t>spredning av husdyrgjødsel </a:t>
            </a:r>
          </a:p>
          <a:p>
            <a:pPr lvl="1"/>
            <a:r>
              <a:rPr lang="nb-NO" dirty="0"/>
              <a:t>mulig utlekking av kloakk fra privat bolig – varslet om dette til kommunen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Har holdt kommuneoverlege på Frøya orientert.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Konkluderte med at inntak av vann fra forurenset bekk var sannsynlig smittekilde.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Kritikkverdig at lærer hadde anvist henting av drikkevann i forurenset bekk – skolen har plikt til å sikre trygt drikkevann for deltakerne på turer som skolen arrangerer. Ble påpekt tydelig i MT sin rapport til skolen. MT drøftet med smittevernoverlege om mulig oppfølging av dette.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lassholder for innho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97" y="857209"/>
            <a:ext cx="2292404" cy="408236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104832" y="5518832"/>
            <a:ext cx="76420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God kontakt med </a:t>
            </a:r>
            <a:r>
              <a:rPr lang="nb-NO" sz="1600" dirty="0" err="1"/>
              <a:t>grendalaget</a:t>
            </a:r>
            <a:r>
              <a:rPr lang="nb-NO" sz="1600" dirty="0"/>
              <a:t> som driver leirplass. Har etablert tank med trygt drikkevann på leirplassen, og skilt ved bekken om at det ikke er trygt drikkevann her.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54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9298" y="116299"/>
            <a:ext cx="7200900" cy="1042989"/>
          </a:xfrm>
        </p:spPr>
        <p:txBody>
          <a:bodyPr/>
          <a:lstStyle/>
          <a:p>
            <a:r>
              <a:rPr lang="nb-NO" dirty="0"/>
              <a:t>EHEC-utbrudd i Evjen                       barnehage, Orkdal 2015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9298" y="1159288"/>
            <a:ext cx="7200900" cy="6165669"/>
          </a:xfrm>
        </p:spPr>
        <p:txBody>
          <a:bodyPr>
            <a:normAutofit fontScale="92500" lnSpcReduction="20000"/>
          </a:bodyPr>
          <a:lstStyle/>
          <a:p>
            <a:r>
              <a:rPr lang="nb-NO" sz="1800" dirty="0"/>
              <a:t>Barnehagen: Kommunalt eid, totalt 146 barn,                                                                                                           35 ansatte, fordelt på 8 avd.</a:t>
            </a:r>
          </a:p>
          <a:p>
            <a:endParaRPr lang="nb-NO" sz="1800" dirty="0"/>
          </a:p>
          <a:p>
            <a:r>
              <a:rPr lang="nb-NO" sz="1800" dirty="0"/>
              <a:t>2.11.: melding fra kommuneoverlegen til MT om påvist                                                                             EHEC hos to barn med moderat diare, begge i avd. Småland</a:t>
            </a:r>
          </a:p>
          <a:p>
            <a:endParaRPr lang="nb-NO" sz="1800" dirty="0"/>
          </a:p>
          <a:p>
            <a:r>
              <a:rPr lang="nb-NO" sz="1800" dirty="0"/>
              <a:t>4.11. Foreldremøte og info til foreldre i avdelingen:                                                                     Kommuneoverlege og MT deltok. Info om;</a:t>
            </a:r>
          </a:p>
          <a:p>
            <a:pPr lvl="1"/>
            <a:r>
              <a:rPr lang="nb-NO" sz="1600" dirty="0"/>
              <a:t>Sykdomstilfellene</a:t>
            </a:r>
          </a:p>
          <a:p>
            <a:pPr lvl="1"/>
            <a:r>
              <a:rPr lang="nb-NO" sz="1600" dirty="0"/>
              <a:t>Foreløpige smitteverntiltak i barnehagen</a:t>
            </a:r>
          </a:p>
          <a:p>
            <a:pPr lvl="1"/>
            <a:r>
              <a:rPr lang="nb-NO" sz="1600" dirty="0"/>
              <a:t>Videre planlagte undersøkelser</a:t>
            </a:r>
          </a:p>
          <a:p>
            <a:pPr lvl="1"/>
            <a:r>
              <a:rPr lang="nb-NO" sz="1600" dirty="0"/>
              <a:t>Generell info om EHEC; klinikk, smittekilder smitteveier,  forebyggende tiltak</a:t>
            </a:r>
          </a:p>
          <a:p>
            <a:pPr lvl="1"/>
            <a:r>
              <a:rPr lang="nb-NO" sz="1600" dirty="0"/>
              <a:t>Ba om at barn og voksne i avdelingen som har eller har hatt aktuelle symptom siste ukene avgir fæcesprøve </a:t>
            </a:r>
          </a:p>
          <a:p>
            <a:endParaRPr lang="nb-NO" sz="1800" dirty="0"/>
          </a:p>
          <a:p>
            <a:r>
              <a:rPr lang="nb-NO" sz="1800" dirty="0"/>
              <a:t>Påfølgende uke påvist: EHEC hos 6 nye barn i avd. Småland + ett barn i annen avdeling som var søsken til smittet barn i avd. Småland. </a:t>
            </a:r>
          </a:p>
          <a:p>
            <a:endParaRPr lang="nb-NO" sz="1800" dirty="0"/>
          </a:p>
          <a:p>
            <a:r>
              <a:rPr lang="nb-NO" sz="1800" dirty="0"/>
              <a:t>Kommuneoverlege og barnehageledelse besluttet å stenge avd. Småland</a:t>
            </a:r>
          </a:p>
          <a:p>
            <a:endParaRPr lang="nb-NO" sz="1800" dirty="0"/>
          </a:p>
          <a:p>
            <a:r>
              <a:rPr lang="nb-NO" sz="1800" dirty="0"/>
              <a:t>9.11.: Ba om prøvetaking fra alle barn og voksne i avd. Småland som ikke allerede hadde gitt prøve (også friske) + nærkontakter til alle prøvepositive. Avdekket ett nytt prøvepositivt barn i avd. Småland</a:t>
            </a:r>
          </a:p>
          <a:p>
            <a:endParaRPr lang="nb-NO" sz="1800" dirty="0"/>
          </a:p>
          <a:p>
            <a:r>
              <a:rPr lang="nb-NO" sz="1800" dirty="0"/>
              <a:t>Resultat av prøvetaking:</a:t>
            </a:r>
          </a:p>
          <a:p>
            <a:pPr lvl="1"/>
            <a:r>
              <a:rPr lang="nb-NO" sz="1600" dirty="0"/>
              <a:t>9 barn i avd. Småland (alder 1 – 2 år) + 1 søsken (4 år) i annen avd.</a:t>
            </a:r>
          </a:p>
          <a:p>
            <a:pPr lvl="1"/>
            <a:r>
              <a:rPr lang="nb-NO" sz="1600" dirty="0"/>
              <a:t>Ikke påvist hos noen ansatte</a:t>
            </a:r>
          </a:p>
          <a:p>
            <a:pPr lvl="1"/>
            <a:r>
              <a:rPr lang="nb-NO" sz="1600" dirty="0"/>
              <a:t>Blant 25 undersøkte nærkontakter til prøvepositive barn: 1 forelder positiv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 </a:t>
            </a:r>
          </a:p>
          <a:p>
            <a:pPr lvl="1"/>
            <a:endParaRPr lang="nb-NO" sz="16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69" y="0"/>
            <a:ext cx="3323231" cy="18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4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2341" y="-627301"/>
            <a:ext cx="7200900" cy="1042989"/>
          </a:xfrm>
        </p:spPr>
        <p:txBody>
          <a:bodyPr>
            <a:normAutofit/>
          </a:bodyPr>
          <a:lstStyle/>
          <a:p>
            <a:r>
              <a:rPr lang="nb-NO" sz="2000" dirty="0"/>
              <a:t>EHEC-utbrudd i Evjen barnehage, forts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8816" y="495517"/>
            <a:ext cx="8151070" cy="529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dirty="0"/>
              <a:t>Klinikk:</a:t>
            </a:r>
          </a:p>
          <a:p>
            <a:r>
              <a:rPr lang="nb-NO" sz="1800" dirty="0"/>
              <a:t>Innsykning i perioden 9. sept. – 27. okt. (7 uker)</a:t>
            </a:r>
          </a:p>
          <a:p>
            <a:r>
              <a:rPr lang="nb-NO" sz="1800" dirty="0"/>
              <a:t>9 av de smittete hadde diare, delvis også oppkast og allmennpåkjenning.                         2 innlagt på sykehus for observasjon i ca. 1 døgn, ingen med HUS</a:t>
            </a:r>
          </a:p>
          <a:p>
            <a:r>
              <a:rPr lang="nb-NO" sz="1800" dirty="0"/>
              <a:t>Symptomvarighet: median 3,5 døgn, de fleste 1 – 7 døgn, </a:t>
            </a:r>
            <a:r>
              <a:rPr lang="nb-NO" sz="1800" dirty="0" err="1"/>
              <a:t>max</a:t>
            </a:r>
            <a:r>
              <a:rPr lang="nb-NO" sz="1800" dirty="0"/>
              <a:t>. 30 døgn</a:t>
            </a:r>
          </a:p>
          <a:p>
            <a:r>
              <a:rPr lang="nb-NO" sz="1800" dirty="0"/>
              <a:t>1 smittet var helt symptomfri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800" dirty="0"/>
              <a:t>Miljøundersøkelser i bhg:</a:t>
            </a:r>
          </a:p>
          <a:p>
            <a:r>
              <a:rPr lang="nb-NO" sz="1800" dirty="0"/>
              <a:t>Inspeksjon av kjøkken: ingen avvik ved rutiner, lokaler eller utstyr</a:t>
            </a:r>
          </a:p>
          <a:p>
            <a:r>
              <a:rPr lang="nb-NO" sz="1800" dirty="0"/>
              <a:t>Stellerom i </a:t>
            </a:r>
            <a:r>
              <a:rPr lang="nb-NO" sz="1800" dirty="0" err="1"/>
              <a:t>småbarnavdeling</a:t>
            </a:r>
            <a:r>
              <a:rPr lang="nb-NO" sz="1800" dirty="0"/>
              <a:t>: håndstyrt armatur på håndvask, MT påpekte dette, ble raskt skiftet ut til ikke-håndstyrt</a:t>
            </a:r>
          </a:p>
          <a:p>
            <a:r>
              <a:rPr lang="nb-NO" sz="1800" dirty="0"/>
              <a:t>Bhg. bruker alltid medbragt vann på </a:t>
            </a:r>
            <a:r>
              <a:rPr lang="nb-NO" sz="1800" dirty="0" err="1"/>
              <a:t>markaturer</a:t>
            </a:r>
            <a:endParaRPr lang="nb-NO" sz="1800" dirty="0"/>
          </a:p>
          <a:p>
            <a:r>
              <a:rPr lang="nb-NO" sz="1800" dirty="0"/>
              <a:t>Ingen gårdsbesøk e.l., ikke kontakt med husdyr siste år</a:t>
            </a:r>
          </a:p>
          <a:p>
            <a:r>
              <a:rPr lang="nb-NO" sz="1800" dirty="0"/>
              <a:t>Tok ut to matprøver for analyse av EHEC: Salamipølse og </a:t>
            </a:r>
            <a:r>
              <a:rPr lang="nb-NO" sz="1800" dirty="0" err="1"/>
              <a:t>smoothie</a:t>
            </a:r>
            <a:r>
              <a:rPr lang="nb-NO" sz="1800" dirty="0"/>
              <a:t>, EHEC ikke påvist.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Mediehåndtering: </a:t>
            </a:r>
          </a:p>
          <a:p>
            <a:r>
              <a:rPr lang="nb-NO" sz="1800" dirty="0"/>
              <a:t>Flere reportasjer i lokal-avis og NRK</a:t>
            </a:r>
          </a:p>
          <a:p>
            <a:r>
              <a:rPr lang="nb-NO" sz="1800" dirty="0"/>
              <a:t>Tett koordinering mellom barnehageledelse                                                                                                         og kommuneoverlege                                                                                                                   (samordnet innen kommunen) og MT</a:t>
            </a:r>
          </a:p>
          <a:p>
            <a:r>
              <a:rPr lang="nb-NO" sz="1800" dirty="0"/>
              <a:t>Lyktes å skjerme berørte familier</a:t>
            </a:r>
          </a:p>
          <a:p>
            <a:r>
              <a:rPr lang="nb-NO" sz="1800" dirty="0"/>
              <a:t>Bhg. og foreldre var rimelig fornøyd                                                                              med mediepresentasjon </a:t>
            </a:r>
          </a:p>
        </p:txBody>
      </p:sp>
      <p:pic>
        <p:nvPicPr>
          <p:cNvPr id="5" name="Picture 7" descr="MCj02325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53" y="4874342"/>
            <a:ext cx="3976542" cy="19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EHEC-utbrudd i Evjen barnehage, forts: </a:t>
            </a:r>
            <a:br>
              <a:rPr lang="nb-NO" sz="2400" dirty="0"/>
            </a:br>
            <a:r>
              <a:rPr lang="nb-NO" sz="4000" dirty="0"/>
              <a:t>Intervju-undersøkelse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5" y="1160148"/>
            <a:ext cx="7678579" cy="6021702"/>
          </a:xfrm>
        </p:spPr>
        <p:txBody>
          <a:bodyPr>
            <a:normAutofit/>
          </a:bodyPr>
          <a:lstStyle/>
          <a:p>
            <a:r>
              <a:rPr lang="nb-NO" dirty="0"/>
              <a:t>Kommuneoverlegen innhentet samtykke fra foresatte til at MT kunne ta kontakt.</a:t>
            </a:r>
          </a:p>
          <a:p>
            <a:endParaRPr lang="nb-NO" dirty="0"/>
          </a:p>
          <a:p>
            <a:r>
              <a:rPr lang="nb-NO" dirty="0"/>
              <a:t>Etter melding om samtykke, MT ringte opp foresatte:</a:t>
            </a:r>
          </a:p>
          <a:p>
            <a:pPr lvl="1"/>
            <a:r>
              <a:rPr lang="nb-NO" dirty="0"/>
              <a:t>avtalte tidspunkt for telefonintervju </a:t>
            </a:r>
          </a:p>
          <a:p>
            <a:pPr lvl="1"/>
            <a:r>
              <a:rPr lang="nb-NO" dirty="0"/>
              <a:t>sendte intervjuskjema i e-post</a:t>
            </a:r>
          </a:p>
          <a:p>
            <a:pPr lvl="1"/>
            <a:r>
              <a:rPr lang="nb-NO" dirty="0"/>
              <a:t>avklarte tidsrom for eksponeringer som  intervjuet skulle omfatte (uken før innsykning)</a:t>
            </a:r>
          </a:p>
          <a:p>
            <a:pPr marL="216000" lvl="1" indent="0">
              <a:buNone/>
            </a:pPr>
            <a:r>
              <a:rPr lang="nb-NO" dirty="0"/>
              <a:t>Alle foresatte var positive til intervju</a:t>
            </a:r>
          </a:p>
          <a:p>
            <a:endParaRPr lang="nb-NO" dirty="0"/>
          </a:p>
          <a:p>
            <a:r>
              <a:rPr lang="nb-NO" dirty="0"/>
              <a:t>Brukte standard EHEC intervjuskjema, utviklet av FHI, fokuserer på aktuelle risikofaktorer:</a:t>
            </a:r>
          </a:p>
          <a:p>
            <a:pPr lvl="1"/>
            <a:r>
              <a:rPr lang="nb-NO" dirty="0"/>
              <a:t>Utenlandsreise</a:t>
            </a:r>
          </a:p>
          <a:p>
            <a:pPr lvl="1"/>
            <a:r>
              <a:rPr lang="nb-NO" dirty="0"/>
              <a:t>Kontakt med andre kjente smitteførende, eller med relevante symptomer</a:t>
            </a:r>
          </a:p>
          <a:p>
            <a:pPr lvl="1"/>
            <a:r>
              <a:rPr lang="nb-NO" dirty="0"/>
              <a:t>Bading </a:t>
            </a:r>
          </a:p>
          <a:p>
            <a:pPr lvl="1"/>
            <a:r>
              <a:rPr lang="nb-NO" dirty="0"/>
              <a:t>Matvarer:</a:t>
            </a:r>
          </a:p>
          <a:p>
            <a:pPr lvl="2"/>
            <a:r>
              <a:rPr lang="nb-NO" dirty="0"/>
              <a:t>Urenset drikkevann?</a:t>
            </a:r>
          </a:p>
          <a:p>
            <a:pPr lvl="2"/>
            <a:r>
              <a:rPr lang="nb-NO" dirty="0"/>
              <a:t>Matvarer innkjøpt i utlandet</a:t>
            </a:r>
          </a:p>
          <a:p>
            <a:pPr lvl="2"/>
            <a:r>
              <a:rPr lang="nb-NO" dirty="0"/>
              <a:t>Kjøttvarer fra storfe, sau, geit (spesielt: mangelfullt eller ikke varmebehandlet), evt. </a:t>
            </a:r>
            <a:r>
              <a:rPr lang="nb-NO" dirty="0" err="1"/>
              <a:t>kryssmitte</a:t>
            </a:r>
            <a:r>
              <a:rPr lang="nb-NO" dirty="0"/>
              <a:t> til andre matvarer under tilbereding</a:t>
            </a:r>
          </a:p>
          <a:p>
            <a:pPr lvl="2"/>
            <a:r>
              <a:rPr lang="nb-NO" dirty="0"/>
              <a:t>Spekemat (spesielt fokus på «ikke-industrielt tilvirket spekemat», dvs. </a:t>
            </a:r>
            <a:r>
              <a:rPr lang="nb-NO" dirty="0" err="1"/>
              <a:t>gårdsmat</a:t>
            </a:r>
            <a:r>
              <a:rPr lang="nb-NO" dirty="0"/>
              <a:t>-produsert o.l.)</a:t>
            </a:r>
          </a:p>
          <a:p>
            <a:pPr lvl="2"/>
            <a:r>
              <a:rPr lang="nb-NO" dirty="0"/>
              <a:t>Upasteurisert melk/melkeprodukt</a:t>
            </a:r>
          </a:p>
          <a:p>
            <a:pPr lvl="2"/>
            <a:r>
              <a:rPr lang="nb-NO" dirty="0"/>
              <a:t>Grønnsaker / friske urter (mulig forurenset av fra bruk av naturgjødsel eller forurenset vanningsvann – økologisk produsert?)</a:t>
            </a:r>
          </a:p>
          <a:p>
            <a:pPr lvl="1"/>
            <a:r>
              <a:rPr lang="nb-NO" dirty="0"/>
              <a:t>Kontakt med dyr eller avføring fra dyr (spesielt storfe, sau, geit)</a:t>
            </a:r>
          </a:p>
          <a:p>
            <a:endParaRPr lang="nb-NO" dirty="0"/>
          </a:p>
          <a:p>
            <a:r>
              <a:rPr lang="nb-NO" dirty="0"/>
              <a:t>Resultat: En pasient hadde hatt noe kontakt med sau, forøvrig ble det ikke avdekket risikofaktor som kunne anses som spesielt mistenkt smittekilde </a:t>
            </a:r>
          </a:p>
          <a:p>
            <a:endParaRPr lang="nb-NO" dirty="0"/>
          </a:p>
          <a:p>
            <a:endParaRPr lang="nb-NO" dirty="0"/>
          </a:p>
          <a:p>
            <a:pPr marL="432000" lvl="2" indent="0">
              <a:buNone/>
            </a:pPr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50" y="0"/>
            <a:ext cx="1121550" cy="14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EHEC-utbrudd i Evjen barnehage, forts: </a:t>
            </a:r>
            <a:br>
              <a:rPr lang="nb-NO" sz="2400" dirty="0"/>
            </a:br>
            <a:r>
              <a:rPr lang="nb-NO" sz="4000" dirty="0"/>
              <a:t>Hva var smittevei og smittekilde?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1218249"/>
            <a:ext cx="7200900" cy="4020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dirty="0"/>
              <a:t>Vurdering i samråd mellom kommuneoverlege og Mattilsynet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Basert på følgende forhold:</a:t>
            </a:r>
          </a:p>
          <a:p>
            <a:r>
              <a:rPr lang="nb-NO" sz="1800" dirty="0"/>
              <a:t>Innsykning over periode på 7 uker</a:t>
            </a:r>
          </a:p>
          <a:p>
            <a:r>
              <a:rPr lang="nb-NO" sz="1800" dirty="0"/>
              <a:t>Avgrenset til én småbarnsavdeling (9 av 10 pasienter)</a:t>
            </a:r>
          </a:p>
          <a:p>
            <a:r>
              <a:rPr lang="nb-NO" sz="1800" dirty="0"/>
              <a:t>Avdekket ingen sannsynlig felles ekstern smittekilde for alle pasientene 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Enighet om følgende hypotese:</a:t>
            </a:r>
          </a:p>
          <a:p>
            <a:r>
              <a:rPr lang="nb-NO" sz="1800" dirty="0"/>
              <a:t>Smitte introdusert i barnehage via ett barn (kan ha vært barnet som innsyknet først, men kan også vært et annet, evt. symptomfritt barn) – ingen spesiell mistanke om smittekilde for dette barnet</a:t>
            </a:r>
          </a:p>
          <a:p>
            <a:r>
              <a:rPr lang="nb-NO" sz="1800" dirty="0"/>
              <a:t>Videre spredning av smitte mellom barn i avdelingen – mange mulige smitteveier:</a:t>
            </a:r>
          </a:p>
          <a:p>
            <a:pPr lvl="1"/>
            <a:r>
              <a:rPr lang="nb-NO" sz="1600" dirty="0"/>
              <a:t>Direkte kontakt mellom barn</a:t>
            </a:r>
          </a:p>
          <a:p>
            <a:pPr lvl="1"/>
            <a:r>
              <a:rPr lang="nb-NO" sz="1600" dirty="0"/>
              <a:t>Indirekte mellom barn. f. eks. via:</a:t>
            </a:r>
          </a:p>
          <a:p>
            <a:pPr lvl="2"/>
            <a:r>
              <a:rPr lang="nb-NO" sz="1400" dirty="0"/>
              <a:t>leker</a:t>
            </a:r>
          </a:p>
          <a:p>
            <a:pPr lvl="2"/>
            <a:r>
              <a:rPr lang="nb-NO" sz="1400" dirty="0"/>
              <a:t>kontaktpunkter i miljøet</a:t>
            </a:r>
          </a:p>
          <a:p>
            <a:pPr lvl="2"/>
            <a:r>
              <a:rPr lang="nb-NO" sz="1400" dirty="0"/>
              <a:t>berøring av mat som andre spiser (felles smøremåltid) </a:t>
            </a:r>
          </a:p>
          <a:p>
            <a:pPr lvl="2"/>
            <a:r>
              <a:rPr lang="nb-NO" sz="1400" dirty="0"/>
              <a:t>personal i tilknytting til bleieskift, toalettassistanse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22" y="4838699"/>
            <a:ext cx="3217276" cy="15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0215" y="1896568"/>
            <a:ext cx="7200900" cy="3420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800" dirty="0"/>
              <a:t>Lykke til med utbruddsoppklaring                                              - i  samarbeid med det lokale Mattilsynet</a:t>
            </a:r>
          </a:p>
          <a:p>
            <a:pPr marL="0" indent="0" algn="ctr">
              <a:buNone/>
            </a:pPr>
            <a:endParaRPr lang="nb-NO" sz="2800" dirty="0"/>
          </a:p>
          <a:p>
            <a:pPr marL="0" indent="0" algn="ctr">
              <a:buNone/>
            </a:pPr>
            <a:r>
              <a:rPr lang="nb-NO" sz="2800" dirty="0"/>
              <a:t>Takk for oppmerksomheten</a:t>
            </a:r>
          </a:p>
        </p:txBody>
      </p:sp>
      <p:pic>
        <p:nvPicPr>
          <p:cNvPr id="5" name="Picture 11" descr="MCj03559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37" y="3606782"/>
            <a:ext cx="1767409" cy="22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45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Mattilsynets organisering </a:t>
            </a:r>
            <a:r>
              <a:rPr lang="nb-NO" sz="3200" dirty="0"/>
              <a:t>(ny fra 2015)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1446663"/>
            <a:ext cx="7200900" cy="4919303"/>
          </a:xfrm>
        </p:spPr>
        <p:txBody>
          <a:bodyPr>
            <a:normAutofit fontScale="92500" lnSpcReduction="20000"/>
          </a:bodyPr>
          <a:lstStyle/>
          <a:p>
            <a:r>
              <a:rPr lang="nb-NO" sz="1900" dirty="0"/>
              <a:t>To nivå: </a:t>
            </a:r>
          </a:p>
          <a:p>
            <a:pPr lvl="1"/>
            <a:r>
              <a:rPr lang="nb-NO" sz="1600" dirty="0"/>
              <a:t>Hovedkontor</a:t>
            </a:r>
          </a:p>
          <a:p>
            <a:pPr lvl="1"/>
            <a:r>
              <a:rPr lang="nb-NO" sz="1600" dirty="0"/>
              <a:t>5 regioner: Nord, Midt, Sør og Vest, Øst, Stor-Oslo</a:t>
            </a:r>
          </a:p>
          <a:p>
            <a:endParaRPr lang="nb-NO" sz="1900" dirty="0"/>
          </a:p>
          <a:p>
            <a:r>
              <a:rPr lang="nb-NO" sz="1900" dirty="0"/>
              <a:t>Region Midt: </a:t>
            </a:r>
          </a:p>
          <a:p>
            <a:pPr lvl="1"/>
            <a:r>
              <a:rPr lang="nb-NO" sz="1600" dirty="0"/>
              <a:t>Møre og Romsdal, Sør-Trøndelag, Nord-Trøndelag</a:t>
            </a:r>
          </a:p>
          <a:p>
            <a:pPr lvl="1"/>
            <a:r>
              <a:rPr lang="nb-NO" sz="1600" dirty="0"/>
              <a:t>7 avdelinger, 2 i M&amp;R: </a:t>
            </a:r>
          </a:p>
          <a:p>
            <a:pPr lvl="2"/>
            <a:r>
              <a:rPr lang="nb-NO" sz="1300" dirty="0"/>
              <a:t>Sunnmøre, 3 kontorsted: Ålesund, Stranda, Dragsund</a:t>
            </a:r>
          </a:p>
          <a:p>
            <a:pPr lvl="2"/>
            <a:r>
              <a:rPr lang="nb-NO" sz="1300" dirty="0"/>
              <a:t>Nordmøre og Romsdal, 3 kontorsted: Surnadal, Molde, Kristiansund</a:t>
            </a:r>
          </a:p>
          <a:p>
            <a:pPr lvl="2"/>
            <a:endParaRPr lang="nb-NO" sz="1300" dirty="0"/>
          </a:p>
          <a:p>
            <a:r>
              <a:rPr lang="nb-NO" sz="1900" dirty="0"/>
              <a:t>Kontaktinfo: </a:t>
            </a:r>
            <a:r>
              <a:rPr lang="nb-NO" sz="1900" dirty="0">
                <a:hlinkClick r:id="rId2"/>
              </a:rPr>
              <a:t>http://www.mattilsynet.no/om_mattilsynet/kontakt_oss/</a:t>
            </a:r>
            <a:endParaRPr lang="nb-NO" sz="1900" dirty="0"/>
          </a:p>
          <a:p>
            <a:endParaRPr lang="nb-NO" sz="1900" dirty="0"/>
          </a:p>
          <a:p>
            <a:r>
              <a:rPr lang="nb-NO" sz="1900" dirty="0"/>
              <a:t> Lokale matbårne utbrudd håndteres normalt av den berørte avdelingen </a:t>
            </a:r>
          </a:p>
          <a:p>
            <a:endParaRPr lang="nb-NO" sz="1900" dirty="0"/>
          </a:p>
          <a:p>
            <a:r>
              <a:rPr lang="nb-NO" sz="1900" dirty="0"/>
              <a:t>Organisering innen avdeling varierer, noen avdelinger har lagt oppgaven til én bestemt inspektør</a:t>
            </a:r>
          </a:p>
          <a:p>
            <a:endParaRPr lang="nb-NO" sz="1900" dirty="0"/>
          </a:p>
          <a:p>
            <a:r>
              <a:rPr lang="nb-NO" sz="1900" dirty="0"/>
              <a:t>Bistand mellom avdelinger i regionen hvis behov.                                                MT region Midt har oppnevnt egen saksbehandler for å gi bistand til avdelingene.</a:t>
            </a:r>
          </a:p>
          <a:p>
            <a:endParaRPr lang="nb-NO" sz="1900" dirty="0"/>
          </a:p>
          <a:p>
            <a:pPr marL="0" indent="0">
              <a:buNone/>
            </a:pPr>
            <a:r>
              <a:rPr lang="nb-NO" sz="1900" dirty="0"/>
              <a:t>Kommuneoverleger bør gjøre seg kjent med MTs organisering av dette for sin kommune. </a:t>
            </a:r>
          </a:p>
          <a:p>
            <a:endParaRPr lang="nb-NO" sz="1900" dirty="0"/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40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091769" y="191589"/>
            <a:ext cx="7200900" cy="617357"/>
          </a:xfrm>
        </p:spPr>
        <p:txBody>
          <a:bodyPr/>
          <a:lstStyle/>
          <a:p>
            <a:r>
              <a:rPr lang="nb-NO" dirty="0"/>
              <a:t>Utbruddsveilederen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170146" y="1079863"/>
            <a:ext cx="7200900" cy="567798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Utarbeidet av FHI, i samarbeid med Mattilsynet.</a:t>
            </a:r>
          </a:p>
          <a:p>
            <a:r>
              <a:rPr lang="nb-NO" dirty="0"/>
              <a:t>Revidert 2015, og nå nettbasert: </a:t>
            </a:r>
            <a:r>
              <a:rPr lang="nb-NO" dirty="0">
                <a:hlinkClick r:id="rId2"/>
              </a:rPr>
              <a:t>www.fhi.no/</a:t>
            </a:r>
            <a:r>
              <a:rPr lang="nb-NO" dirty="0" err="1">
                <a:hlinkClick r:id="rId2"/>
              </a:rPr>
              <a:t>nettpub</a:t>
            </a:r>
            <a:r>
              <a:rPr lang="nb-NO" dirty="0">
                <a:hlinkClick r:id="rId2"/>
              </a:rPr>
              <a:t>/utbruddsveilederen</a:t>
            </a:r>
            <a:r>
              <a:rPr lang="nb-NO" dirty="0"/>
              <a:t>,                            erstatter tidligere trykt utgave</a:t>
            </a:r>
          </a:p>
          <a:p>
            <a:r>
              <a:rPr lang="nb-NO" dirty="0"/>
              <a:t>Gjelder oppklaring av utbrudd i befolkningen med mistanke om smitte fra mat, vann eller dyr</a:t>
            </a:r>
          </a:p>
          <a:p>
            <a:r>
              <a:rPr lang="nb-NO" dirty="0"/>
              <a:t>Innhold: </a:t>
            </a:r>
          </a:p>
          <a:p>
            <a:pPr lvl="1"/>
            <a:r>
              <a:rPr lang="nb-NO" dirty="0"/>
              <a:t>Ansvar og oppgaver ved lokale og nasjonale utbrudd </a:t>
            </a:r>
          </a:p>
          <a:p>
            <a:pPr lvl="1"/>
            <a:r>
              <a:rPr lang="nb-NO" dirty="0"/>
              <a:t>Trinn i oppklaringsarbeidet</a:t>
            </a:r>
          </a:p>
          <a:p>
            <a:pPr lvl="1"/>
            <a:r>
              <a:rPr lang="nb-NO" dirty="0"/>
              <a:t>Avgjør om det foreligger et utbrudd</a:t>
            </a:r>
          </a:p>
          <a:p>
            <a:pPr lvl="1"/>
            <a:r>
              <a:rPr lang="nb-NO" dirty="0"/>
              <a:t>Varsle berørte instanser og etabler samarbeid</a:t>
            </a:r>
          </a:p>
          <a:p>
            <a:pPr lvl="1"/>
            <a:r>
              <a:rPr lang="nb-NO" dirty="0"/>
              <a:t>Etabler en kasusdefinisjon</a:t>
            </a:r>
          </a:p>
          <a:p>
            <a:pPr lvl="1"/>
            <a:r>
              <a:rPr lang="nb-NO" dirty="0"/>
              <a:t>Etabler foreløpig og etiologisk diagnose</a:t>
            </a:r>
          </a:p>
          <a:p>
            <a:pPr lvl="1"/>
            <a:r>
              <a:rPr lang="nb-NO" dirty="0"/>
              <a:t>Karakteriser utbruddet</a:t>
            </a:r>
          </a:p>
          <a:p>
            <a:pPr lvl="1"/>
            <a:r>
              <a:rPr lang="nb-NO" dirty="0"/>
              <a:t>Formuler hypoteser om smittekilden</a:t>
            </a:r>
          </a:p>
          <a:p>
            <a:pPr lvl="1"/>
            <a:r>
              <a:rPr lang="nb-NO" dirty="0"/>
              <a:t>Utprøv hypotesene</a:t>
            </a:r>
          </a:p>
          <a:p>
            <a:pPr lvl="1"/>
            <a:r>
              <a:rPr lang="nb-NO" dirty="0"/>
              <a:t>Sporing</a:t>
            </a:r>
          </a:p>
          <a:p>
            <a:pPr lvl="1"/>
            <a:r>
              <a:rPr lang="nb-NO" dirty="0"/>
              <a:t>Iverksett tiltak</a:t>
            </a:r>
          </a:p>
          <a:p>
            <a:endParaRPr lang="nb-NO" dirty="0"/>
          </a:p>
          <a:p>
            <a:r>
              <a:rPr lang="nb-NO" dirty="0"/>
              <a:t>Vedlegg:</a:t>
            </a:r>
          </a:p>
          <a:p>
            <a:pPr lvl="1"/>
            <a:r>
              <a:rPr lang="nb-NO" dirty="0"/>
              <a:t>Spørreskjema med veiledning</a:t>
            </a:r>
          </a:p>
          <a:p>
            <a:pPr lvl="1"/>
            <a:r>
              <a:rPr lang="nb-NO" dirty="0"/>
              <a:t>Diverse bakgrunnsartikler</a:t>
            </a:r>
          </a:p>
          <a:p>
            <a:pPr lvl="1"/>
            <a:r>
              <a:rPr lang="nb-NO" dirty="0"/>
              <a:t>Databasert selvstudium</a:t>
            </a:r>
          </a:p>
          <a:p>
            <a:pPr lvl="1"/>
            <a:r>
              <a:rPr lang="nb-NO" dirty="0"/>
              <a:t>Oversikt over større utbrudd</a:t>
            </a:r>
          </a:p>
          <a:p>
            <a:pPr lvl="1"/>
            <a:r>
              <a:rPr lang="nb-NO" dirty="0"/>
              <a:t>Oversikt over aktuelle sykdommer og zoonoser</a:t>
            </a:r>
          </a:p>
          <a:p>
            <a:pPr lvl="1"/>
            <a:r>
              <a:rPr lang="nb-NO" dirty="0"/>
              <a:t>Oversikt over reservoarer og risikofaktorer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85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Lovgrunnlaget for samarbeid og varslingsplikt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1289713"/>
            <a:ext cx="4655888" cy="5363636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nb-NO" altLang="nb-NO" sz="2000" dirty="0"/>
              <a:t>Folkehelseloven</a:t>
            </a:r>
          </a:p>
          <a:p>
            <a:pPr>
              <a:buFontTx/>
              <a:buChar char="•"/>
            </a:pPr>
            <a:r>
              <a:rPr lang="nb-NO" altLang="nb-NO" sz="2000" dirty="0"/>
              <a:t>Smittevernloven</a:t>
            </a:r>
          </a:p>
          <a:p>
            <a:pPr>
              <a:buFontTx/>
              <a:buChar char="•"/>
            </a:pPr>
            <a:r>
              <a:rPr lang="nb-NO" altLang="nb-NO" sz="2000" dirty="0"/>
              <a:t>Matloven</a:t>
            </a:r>
          </a:p>
          <a:p>
            <a:pPr>
              <a:buFontTx/>
              <a:buChar char="•"/>
            </a:pPr>
            <a:r>
              <a:rPr lang="nb-NO" altLang="nb-NO" sz="2000" dirty="0"/>
              <a:t>MSIS- og </a:t>
            </a:r>
            <a:r>
              <a:rPr lang="nb-NO" altLang="nb-NO" sz="2000" dirty="0" err="1"/>
              <a:t>Tubekuloseregisterforskriften</a:t>
            </a:r>
            <a:endParaRPr lang="nb-NO" altLang="nb-NO" sz="2000" dirty="0"/>
          </a:p>
          <a:p>
            <a:endParaRPr lang="nb-NO" altLang="nb-NO" sz="2000" dirty="0"/>
          </a:p>
          <a:p>
            <a:pPr marL="0" indent="0">
              <a:buNone/>
            </a:pPr>
            <a:r>
              <a:rPr lang="nb-NO" altLang="nb-NO" sz="2000" dirty="0"/>
              <a:t>Plikten til lokalt samarbeid påhviler primært Mattilsynet og kommunen.</a:t>
            </a:r>
          </a:p>
          <a:p>
            <a:pPr>
              <a:buFontTx/>
              <a:buChar char="•"/>
            </a:pPr>
            <a:r>
              <a:rPr lang="nb-NO" altLang="nb-NO" sz="2000" dirty="0"/>
              <a:t>Kommunen delegerer oftest ansvaret til kommuneoverlege. </a:t>
            </a:r>
          </a:p>
          <a:p>
            <a:pPr>
              <a:buFontTx/>
              <a:buChar char="•"/>
            </a:pPr>
            <a:r>
              <a:rPr lang="nb-NO" altLang="nb-NO" sz="2000" dirty="0"/>
              <a:t>Kommunens plikt består, også når kommuneoverlegestillingen er ubesatt, på ferie osv. (ønskelig med stedfortrederordning)</a:t>
            </a:r>
          </a:p>
          <a:p>
            <a:endParaRPr lang="nb-NO" sz="20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r="12746"/>
          <a:stretch/>
        </p:blipFill>
        <p:spPr>
          <a:xfrm>
            <a:off x="6555827" y="3649284"/>
            <a:ext cx="2251947" cy="2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50825" y="115888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Ansvars- og rollefordeling ved utbruddsetterforskning</a:t>
            </a:r>
          </a:p>
          <a:p>
            <a:pPr>
              <a:defRPr/>
            </a:pPr>
            <a:endParaRPr lang="nb-NO" sz="3200" dirty="0">
              <a:latin typeface="Times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830388" y="5143500"/>
            <a:ext cx="1397000" cy="400050"/>
          </a:xfrm>
          <a:prstGeom prst="rect">
            <a:avLst/>
          </a:prstGeom>
          <a:solidFill>
            <a:srgbClr val="BFE8FB"/>
          </a:solidFill>
          <a:ln w="635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16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Distribusjon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30388" y="5916613"/>
            <a:ext cx="1397000" cy="400050"/>
          </a:xfrm>
          <a:prstGeom prst="rect">
            <a:avLst/>
          </a:prstGeom>
          <a:solidFill>
            <a:srgbClr val="BFE8FB"/>
          </a:solidFill>
          <a:ln w="635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16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Produksjon</a:t>
            </a:r>
          </a:p>
        </p:txBody>
      </p:sp>
      <p:sp>
        <p:nvSpPr>
          <p:cNvPr id="10253" name="Line 23"/>
          <p:cNvSpPr>
            <a:spLocks noChangeShapeType="1"/>
          </p:cNvSpPr>
          <p:nvPr/>
        </p:nvSpPr>
        <p:spPr bwMode="auto">
          <a:xfrm flipV="1">
            <a:off x="2355850" y="5607050"/>
            <a:ext cx="0" cy="285750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56" name="Line 26"/>
          <p:cNvSpPr>
            <a:spLocks noChangeShapeType="1"/>
          </p:cNvSpPr>
          <p:nvPr/>
        </p:nvSpPr>
        <p:spPr bwMode="auto">
          <a:xfrm flipV="1">
            <a:off x="1744663" y="2552700"/>
            <a:ext cx="0" cy="561975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57" name="Line 27"/>
          <p:cNvSpPr>
            <a:spLocks noChangeShapeType="1"/>
          </p:cNvSpPr>
          <p:nvPr/>
        </p:nvSpPr>
        <p:spPr bwMode="auto">
          <a:xfrm flipH="1" flipV="1">
            <a:off x="1165225" y="2533650"/>
            <a:ext cx="558800" cy="571500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58" name="Line 28"/>
          <p:cNvSpPr>
            <a:spLocks noChangeShapeType="1"/>
          </p:cNvSpPr>
          <p:nvPr/>
        </p:nvSpPr>
        <p:spPr bwMode="auto">
          <a:xfrm flipV="1">
            <a:off x="1757363" y="2552700"/>
            <a:ext cx="517525" cy="552450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59" name="Line 29"/>
          <p:cNvSpPr>
            <a:spLocks noChangeShapeType="1"/>
          </p:cNvSpPr>
          <p:nvPr/>
        </p:nvSpPr>
        <p:spPr bwMode="auto">
          <a:xfrm>
            <a:off x="3419475" y="1647825"/>
            <a:ext cx="0" cy="1809750"/>
          </a:xfrm>
          <a:prstGeom prst="line">
            <a:avLst/>
          </a:prstGeom>
          <a:noFill/>
          <a:ln w="6350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60" name="Line 30"/>
          <p:cNvSpPr>
            <a:spLocks noChangeShapeType="1"/>
          </p:cNvSpPr>
          <p:nvPr/>
        </p:nvSpPr>
        <p:spPr bwMode="auto">
          <a:xfrm>
            <a:off x="3294063" y="3465513"/>
            <a:ext cx="136525" cy="0"/>
          </a:xfrm>
          <a:prstGeom prst="line">
            <a:avLst/>
          </a:prstGeom>
          <a:noFill/>
          <a:ln w="6350">
            <a:solidFill>
              <a:srgbClr val="FE9B0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61" name="Line 31"/>
          <p:cNvSpPr>
            <a:spLocks noChangeShapeType="1"/>
          </p:cNvSpPr>
          <p:nvPr/>
        </p:nvSpPr>
        <p:spPr bwMode="auto">
          <a:xfrm>
            <a:off x="3270250" y="1655763"/>
            <a:ext cx="134938" cy="0"/>
          </a:xfrm>
          <a:prstGeom prst="line">
            <a:avLst/>
          </a:prstGeom>
          <a:noFill/>
          <a:ln w="6350">
            <a:solidFill>
              <a:srgbClr val="FE9B0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204" name="Text Box 32"/>
          <p:cNvSpPr txBox="1">
            <a:spLocks noChangeArrowheads="1"/>
          </p:cNvSpPr>
          <p:nvPr/>
        </p:nvSpPr>
        <p:spPr bwMode="auto">
          <a:xfrm>
            <a:off x="2746375" y="4525963"/>
            <a:ext cx="16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nb-NO">
              <a:solidFill>
                <a:srgbClr val="B01D00"/>
              </a:solidFill>
              <a:latin typeface="Arial" panose="020B0604020202020204" pitchFamily="34" charset="0"/>
            </a:endParaRPr>
          </a:p>
        </p:txBody>
      </p:sp>
      <p:sp>
        <p:nvSpPr>
          <p:cNvPr id="10263" name="Line 33"/>
          <p:cNvSpPr>
            <a:spLocks noChangeShapeType="1"/>
          </p:cNvSpPr>
          <p:nvPr/>
        </p:nvSpPr>
        <p:spPr bwMode="auto">
          <a:xfrm>
            <a:off x="3419475" y="3722688"/>
            <a:ext cx="0" cy="2667000"/>
          </a:xfrm>
          <a:prstGeom prst="line">
            <a:avLst/>
          </a:prstGeom>
          <a:noFill/>
          <a:ln w="6350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64" name="Line 34"/>
          <p:cNvSpPr>
            <a:spLocks noChangeShapeType="1"/>
          </p:cNvSpPr>
          <p:nvPr/>
        </p:nvSpPr>
        <p:spPr bwMode="auto">
          <a:xfrm>
            <a:off x="3257550" y="3705225"/>
            <a:ext cx="171450" cy="12700"/>
          </a:xfrm>
          <a:prstGeom prst="line">
            <a:avLst/>
          </a:prstGeom>
          <a:noFill/>
          <a:ln w="6350">
            <a:solidFill>
              <a:srgbClr val="FE9B0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65" name="Line 35"/>
          <p:cNvSpPr>
            <a:spLocks noChangeShapeType="1"/>
          </p:cNvSpPr>
          <p:nvPr/>
        </p:nvSpPr>
        <p:spPr bwMode="auto">
          <a:xfrm>
            <a:off x="3289300" y="6389688"/>
            <a:ext cx="136525" cy="0"/>
          </a:xfrm>
          <a:prstGeom prst="line">
            <a:avLst/>
          </a:prstGeom>
          <a:noFill/>
          <a:ln w="6350">
            <a:solidFill>
              <a:srgbClr val="FE9B0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66" name="Text Box 36"/>
          <p:cNvSpPr txBox="1">
            <a:spLocks noChangeArrowheads="1"/>
          </p:cNvSpPr>
          <p:nvPr/>
        </p:nvSpPr>
        <p:spPr bwMode="auto">
          <a:xfrm>
            <a:off x="3549650" y="1401763"/>
            <a:ext cx="4559261" cy="189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Clr>
                <a:srgbClr val="EF9100"/>
              </a:buClr>
              <a:buSzPct val="125000"/>
              <a:buFontTx/>
              <a:buChar char="•"/>
            </a:pPr>
            <a:r>
              <a:rPr lang="nb-NO" altLang="nb-NO" sz="1900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Karakterisere utbruddet og følge utviklingen</a:t>
            </a:r>
          </a:p>
          <a:p>
            <a:pPr>
              <a:lnSpc>
                <a:spcPct val="120000"/>
              </a:lnSpc>
              <a:buClr>
                <a:srgbClr val="EF9100"/>
              </a:buClr>
              <a:buSzPct val="130000"/>
              <a:buFontTx/>
              <a:buChar char="•"/>
            </a:pP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  Kasusdefinisjon og diagnose</a:t>
            </a:r>
          </a:p>
          <a:p>
            <a:pPr>
              <a:lnSpc>
                <a:spcPct val="120000"/>
              </a:lnSpc>
              <a:buClr>
                <a:srgbClr val="EF9100"/>
              </a:buClr>
              <a:buSzPct val="130000"/>
              <a:buFontTx/>
              <a:buChar char="•"/>
            </a:pP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  Epidemiologiske undersøkelser i befolkningen</a:t>
            </a:r>
          </a:p>
          <a:p>
            <a:pPr>
              <a:lnSpc>
                <a:spcPct val="120000"/>
              </a:lnSpc>
              <a:buClr>
                <a:srgbClr val="EF9100"/>
              </a:buClr>
              <a:buSzPct val="130000"/>
              <a:buFontTx/>
              <a:buChar char="•"/>
            </a:pP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  Vurdere mulige smittekilder</a:t>
            </a:r>
          </a:p>
          <a:p>
            <a:pPr>
              <a:lnSpc>
                <a:spcPct val="120000"/>
              </a:lnSpc>
              <a:buClr>
                <a:srgbClr val="EF9100"/>
              </a:buClr>
              <a:buSzPct val="130000"/>
              <a:buFontTx/>
              <a:buChar char="•"/>
            </a:pP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  Tiltak direkte mot befolkningen</a:t>
            </a:r>
          </a:p>
          <a:p>
            <a:pPr>
              <a:lnSpc>
                <a:spcPct val="120000"/>
              </a:lnSpc>
              <a:buClr>
                <a:srgbClr val="EF9100"/>
              </a:buClr>
              <a:buSzPct val="130000"/>
              <a:buFontTx/>
              <a:buChar char="•"/>
            </a:pP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  Kontakte FHI om informasjon, råd og bistand</a:t>
            </a:r>
          </a:p>
        </p:txBody>
      </p:sp>
      <p:sp>
        <p:nvSpPr>
          <p:cNvPr id="10267" name="Text Box 37"/>
          <p:cNvSpPr txBox="1">
            <a:spLocks noChangeArrowheads="1"/>
          </p:cNvSpPr>
          <p:nvPr/>
        </p:nvSpPr>
        <p:spPr bwMode="auto">
          <a:xfrm>
            <a:off x="3433282" y="4641971"/>
            <a:ext cx="5314275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Clr>
                <a:srgbClr val="EF9100"/>
              </a:buClr>
              <a:buSzPct val="120000"/>
              <a:buFontTx/>
              <a:buChar char="•"/>
            </a:pPr>
            <a:r>
              <a:rPr lang="nb-NO" altLang="nb-NO" sz="19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Tilsyn og inspeksjon i matvirksomheter / husdyrhold</a:t>
            </a:r>
          </a:p>
          <a:p>
            <a:pPr>
              <a:lnSpc>
                <a:spcPct val="120000"/>
              </a:lnSpc>
              <a:buClr>
                <a:srgbClr val="EF9100"/>
              </a:buClr>
              <a:buSzPct val="130000"/>
              <a:buFontTx/>
              <a:buChar char="•"/>
            </a:pP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  Intervjuer med ansatte </a:t>
            </a:r>
          </a:p>
          <a:p>
            <a:pPr>
              <a:lnSpc>
                <a:spcPct val="120000"/>
              </a:lnSpc>
              <a:buClr>
                <a:srgbClr val="EF9100"/>
              </a:buClr>
              <a:buSzPct val="130000"/>
              <a:buFontTx/>
              <a:buChar char="•"/>
            </a:pP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  Prøvetaking i matkjeden, og evt. av husdyr</a:t>
            </a:r>
          </a:p>
          <a:p>
            <a:pPr>
              <a:lnSpc>
                <a:spcPct val="120000"/>
              </a:lnSpc>
              <a:buClr>
                <a:srgbClr val="EF9100"/>
              </a:buClr>
              <a:buSzPct val="130000"/>
              <a:buFontTx/>
              <a:buChar char="•"/>
            </a:pP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  Kontaktpunkt mot virksomheter og bransjen</a:t>
            </a:r>
          </a:p>
          <a:p>
            <a:pPr>
              <a:lnSpc>
                <a:spcPct val="120000"/>
              </a:lnSpc>
              <a:buClr>
                <a:srgbClr val="EF9100"/>
              </a:buClr>
              <a:buSzPct val="130000"/>
              <a:buFontTx/>
              <a:buChar char="•"/>
            </a:pP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  Evt. tiltak mot smittekilden i matkjeden / husdyrhold</a:t>
            </a:r>
          </a:p>
          <a:p>
            <a:pPr>
              <a:lnSpc>
                <a:spcPct val="120000"/>
              </a:lnSpc>
              <a:buClr>
                <a:srgbClr val="EF9100"/>
              </a:buClr>
              <a:buSzPct val="130000"/>
              <a:buFontTx/>
              <a:buChar char="•"/>
            </a:pPr>
            <a:r>
              <a:rPr lang="nb-NO" altLang="nb-NO" sz="1600" i="0" dirty="0">
                <a:solidFill>
                  <a:srgbClr val="000058"/>
                </a:solidFill>
                <a:latin typeface="Arial" panose="020B0604020202020204" pitchFamily="34" charset="0"/>
              </a:rPr>
              <a:t>  Spore årsaken til at maten ble kontaminert /dyr smittet</a:t>
            </a:r>
          </a:p>
        </p:txBody>
      </p:sp>
      <p:sp>
        <p:nvSpPr>
          <p:cNvPr id="10268" name="Text Box 38"/>
          <p:cNvSpPr txBox="1">
            <a:spLocks noChangeArrowheads="1"/>
          </p:cNvSpPr>
          <p:nvPr/>
        </p:nvSpPr>
        <p:spPr bwMode="auto">
          <a:xfrm>
            <a:off x="3405188" y="681587"/>
            <a:ext cx="5554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1800" i="0" dirty="0">
                <a:solidFill>
                  <a:srgbClr val="921800"/>
                </a:solidFill>
                <a:latin typeface="Arial" panose="020B0604020202020204" pitchFamily="34" charset="0"/>
              </a:rPr>
              <a:t>Helsevesenet: </a:t>
            </a:r>
            <a:r>
              <a:rPr lang="nb-NO" altLang="nb-NO" sz="2000" i="0" dirty="0">
                <a:solidFill>
                  <a:srgbClr val="921800"/>
                </a:solidFill>
                <a:latin typeface="Arial" panose="020B0604020202020204" pitchFamily="34" charset="0"/>
              </a:rPr>
              <a:t>ansvar for oppklaring innen </a:t>
            </a:r>
            <a:r>
              <a:rPr lang="nb-NO" altLang="nb-NO" sz="2000" i="0" u="sng" dirty="0">
                <a:solidFill>
                  <a:srgbClr val="921800"/>
                </a:solidFill>
                <a:latin typeface="Arial" panose="020B0604020202020204" pitchFamily="34" charset="0"/>
              </a:rPr>
              <a:t>befolkningen</a:t>
            </a:r>
          </a:p>
        </p:txBody>
      </p:sp>
      <p:sp>
        <p:nvSpPr>
          <p:cNvPr id="10269" name="Text Box 39"/>
          <p:cNvSpPr txBox="1">
            <a:spLocks noChangeArrowheads="1"/>
          </p:cNvSpPr>
          <p:nvPr/>
        </p:nvSpPr>
        <p:spPr bwMode="auto">
          <a:xfrm>
            <a:off x="3490912" y="4029759"/>
            <a:ext cx="5545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1800" i="0" dirty="0">
                <a:solidFill>
                  <a:srgbClr val="921800"/>
                </a:solidFill>
                <a:latin typeface="Arial" panose="020B0604020202020204" pitchFamily="34" charset="0"/>
              </a:rPr>
              <a:t>Mattilsynet: ansvar for oppklaring innen </a:t>
            </a:r>
            <a:r>
              <a:rPr lang="nb-NO" altLang="nb-NO" sz="1800" i="0" u="sng" dirty="0">
                <a:solidFill>
                  <a:srgbClr val="921800"/>
                </a:solidFill>
                <a:latin typeface="Arial" panose="020B0604020202020204" pitchFamily="34" charset="0"/>
              </a:rPr>
              <a:t>matkjeden og i husdyrhold</a:t>
            </a:r>
          </a:p>
        </p:txBody>
      </p:sp>
      <p:sp>
        <p:nvSpPr>
          <p:cNvPr id="10270" name="Rectangle 40"/>
          <p:cNvSpPr>
            <a:spLocks noChangeArrowheads="1"/>
          </p:cNvSpPr>
          <p:nvPr/>
        </p:nvSpPr>
        <p:spPr bwMode="auto">
          <a:xfrm>
            <a:off x="5255418" y="3467894"/>
            <a:ext cx="2016125" cy="3873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nb-NO" sz="1800" dirty="0">
                <a:latin typeface="+mj-lt"/>
              </a:rPr>
              <a:t>Samarbeid</a:t>
            </a:r>
          </a:p>
        </p:txBody>
      </p:sp>
      <p:sp>
        <p:nvSpPr>
          <p:cNvPr id="10271" name="Line 43"/>
          <p:cNvSpPr>
            <a:spLocks noChangeShapeType="1"/>
          </p:cNvSpPr>
          <p:nvPr/>
        </p:nvSpPr>
        <p:spPr bwMode="auto">
          <a:xfrm flipH="1" flipV="1">
            <a:off x="6081713" y="3286125"/>
            <a:ext cx="3128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72" name="Line 44"/>
          <p:cNvSpPr>
            <a:spLocks noChangeShapeType="1"/>
          </p:cNvSpPr>
          <p:nvPr/>
        </p:nvSpPr>
        <p:spPr bwMode="auto">
          <a:xfrm>
            <a:off x="6093937" y="3876526"/>
            <a:ext cx="2059" cy="1515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1801813" y="3143250"/>
            <a:ext cx="1406525" cy="963613"/>
          </a:xfrm>
          <a:prstGeom prst="roundRect">
            <a:avLst>
              <a:gd name="adj" fmla="val 16667"/>
            </a:avLst>
          </a:prstGeom>
          <a:solidFill>
            <a:srgbClr val="BFE8FB"/>
          </a:solidFill>
          <a:ln w="6350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14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mistanke </a:t>
            </a:r>
          </a:p>
          <a:p>
            <a:r>
              <a:rPr lang="nb-NO" altLang="nb-NO" sz="14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smitte</a:t>
            </a:r>
          </a:p>
          <a:p>
            <a:r>
              <a:rPr lang="nb-NO" altLang="nb-NO" sz="14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 mat/vann </a:t>
            </a:r>
          </a:p>
          <a:p>
            <a:r>
              <a:rPr lang="nb-NO" altLang="nb-NO" sz="14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dyr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811338" y="4392613"/>
            <a:ext cx="1397000" cy="400050"/>
          </a:xfrm>
          <a:prstGeom prst="rect">
            <a:avLst/>
          </a:prstGeom>
          <a:solidFill>
            <a:srgbClr val="BFE8FB"/>
          </a:solidFill>
          <a:ln w="635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1600" i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Omsetning</a:t>
            </a: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 flipV="1">
            <a:off x="2338388" y="4840288"/>
            <a:ext cx="0" cy="285750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 flipV="1">
            <a:off x="2338388" y="4165600"/>
            <a:ext cx="0" cy="187325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111125" y="3157538"/>
            <a:ext cx="1633538" cy="1008062"/>
          </a:xfrm>
          <a:prstGeom prst="roundRect">
            <a:avLst>
              <a:gd name="adj" fmla="val 16667"/>
            </a:avLst>
          </a:prstGeom>
          <a:solidFill>
            <a:srgbClr val="BFE8FB"/>
          </a:solidFill>
          <a:ln w="6350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nb-NO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smittekilder: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b-NO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– person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b-NO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b-NO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Mat/vann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b-NO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med dyr</a:t>
            </a:r>
          </a:p>
        </p:txBody>
      </p:sp>
      <p:sp>
        <p:nvSpPr>
          <p:cNvPr id="3" name="Rektangel 2"/>
          <p:cNvSpPr>
            <a:spLocks noChangeArrowheads="1"/>
          </p:cNvSpPr>
          <p:nvPr/>
        </p:nvSpPr>
        <p:spPr bwMode="auto">
          <a:xfrm>
            <a:off x="137547" y="3101181"/>
            <a:ext cx="1646238" cy="11064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nb-NO" altLang="nb-NO" dirty="0"/>
          </a:p>
        </p:txBody>
      </p:sp>
      <p:pic>
        <p:nvPicPr>
          <p:cNvPr id="49" name="Picture 8" descr="MCj035905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703388"/>
            <a:ext cx="64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8" descr="MCj035905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670050"/>
            <a:ext cx="6429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MCj035905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647825"/>
            <a:ext cx="6445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7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53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3" grpId="0" animBg="1"/>
      <p:bldP spid="10264" grpId="0" animBg="1"/>
      <p:bldP spid="10265" grpId="0" animBg="1"/>
      <p:bldP spid="10266" grpId="0"/>
      <p:bldP spid="10267" grpId="0"/>
      <p:bldP spid="10268" grpId="0"/>
      <p:bldP spid="10269" grpId="0"/>
      <p:bldP spid="10270" grpId="0" animBg="1"/>
      <p:bldP spid="10271" grpId="0" animBg="1"/>
      <p:bldP spid="1027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70146" y="175260"/>
            <a:ext cx="7200900" cy="615769"/>
          </a:xfrm>
        </p:spPr>
        <p:txBody>
          <a:bodyPr/>
          <a:lstStyle/>
          <a:p>
            <a:r>
              <a:rPr lang="nb-NO" dirty="0"/>
              <a:t>Hvilke typer utbrudd?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170146" y="740908"/>
            <a:ext cx="7200900" cy="1559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Data om matbårne utbrudd håndtert av MT avd. Trondheim og omland 2004 – 2016.</a:t>
            </a:r>
          </a:p>
          <a:p>
            <a:pPr marL="0" indent="0">
              <a:buNone/>
            </a:pPr>
            <a:r>
              <a:rPr lang="nb-NO" dirty="0"/>
              <a:t>Omfatter 11 kommuner, ca. 240.000 personer</a:t>
            </a:r>
          </a:p>
          <a:p>
            <a:pPr marL="0" indent="0">
              <a:buNone/>
            </a:pPr>
            <a:r>
              <a:rPr lang="nb-NO" dirty="0"/>
              <a:t>Etterforsket totalt 120 lokale utbrudd (ca. 9 per år)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525311"/>
              </p:ext>
            </p:extLst>
          </p:nvPr>
        </p:nvGraphicFramePr>
        <p:xfrm>
          <a:off x="-162586" y="1459839"/>
          <a:ext cx="4889444" cy="269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744852"/>
              </p:ext>
            </p:extLst>
          </p:nvPr>
        </p:nvGraphicFramePr>
        <p:xfrm>
          <a:off x="4513943" y="1477481"/>
          <a:ext cx="4499428" cy="277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061372"/>
              </p:ext>
            </p:extLst>
          </p:nvPr>
        </p:nvGraphicFramePr>
        <p:xfrm>
          <a:off x="79711" y="41516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2712"/>
              </p:ext>
            </p:extLst>
          </p:nvPr>
        </p:nvGraphicFramePr>
        <p:xfrm>
          <a:off x="3367315" y="42038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655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Campylobacteriose</a:t>
            </a:r>
            <a:r>
              <a:rPr lang="nb-NO" dirty="0"/>
              <a:t>-utbrudd blant restaurantgjester, Trondheim 2013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1579914"/>
            <a:ext cx="7200900" cy="429043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Melding til MT:</a:t>
            </a:r>
          </a:p>
          <a:p>
            <a:r>
              <a:rPr lang="nb-NO" dirty="0"/>
              <a:t>Telefon fra smittevernoverlegen i Trondheim 11.10.: </a:t>
            </a:r>
            <a:r>
              <a:rPr lang="nb-NO" dirty="0" err="1"/>
              <a:t>Campylobcter</a:t>
            </a:r>
            <a:r>
              <a:rPr lang="nb-NO" dirty="0"/>
              <a:t> påvist hos 5 personer i Trondheim, 4 oppga å ha spist kylling på restaurant </a:t>
            </a:r>
            <a:r>
              <a:rPr lang="nb-NO" dirty="0" err="1"/>
              <a:t>Graffi</a:t>
            </a:r>
            <a:r>
              <a:rPr lang="nb-NO" dirty="0"/>
              <a:t> i Trondheim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Tett samarbeid med smittevernoverlegen i hele etterforskningen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 syke:</a:t>
            </a:r>
          </a:p>
          <a:p>
            <a:r>
              <a:rPr lang="nb-NO" dirty="0"/>
              <a:t>Totalt 30 syke</a:t>
            </a:r>
          </a:p>
          <a:p>
            <a:r>
              <a:rPr lang="nb-NO" dirty="0"/>
              <a:t>15 mikrobiologisk verifisert. </a:t>
            </a:r>
            <a:r>
              <a:rPr lang="nb-NO" i="1" dirty="0"/>
              <a:t>Camp. jejuni</a:t>
            </a:r>
          </a:p>
          <a:p>
            <a:r>
              <a:rPr lang="nb-NO" dirty="0"/>
              <a:t>10 av pasientene sykehusinnlagt </a:t>
            </a:r>
          </a:p>
          <a:p>
            <a:r>
              <a:rPr lang="nb-NO" dirty="0"/>
              <a:t>Raskt klart at mange hadde spist ved                                                                                                restauranten dagene før innsykning,                                                                                                     men ikke alle på samme dag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171" y="3291840"/>
            <a:ext cx="4146195" cy="2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70146" y="175261"/>
            <a:ext cx="7200900" cy="637540"/>
          </a:xfrm>
        </p:spPr>
        <p:txBody>
          <a:bodyPr>
            <a:normAutofit/>
          </a:bodyPr>
          <a:lstStyle/>
          <a:p>
            <a:r>
              <a:rPr lang="nb-NO" sz="3200" dirty="0"/>
              <a:t>Camp.-utbrudd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9518" y="921660"/>
            <a:ext cx="7200900" cy="5617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dirty="0"/>
              <a:t>Element i utbruddsetterforskningen:</a:t>
            </a:r>
          </a:p>
          <a:p>
            <a:r>
              <a:rPr lang="nb-NO" sz="2200" dirty="0"/>
              <a:t>Innhentet klinisk informasjon via smittevernoverlege: </a:t>
            </a:r>
            <a:r>
              <a:rPr lang="nb-NO" sz="2200" i="1" dirty="0"/>
              <a:t>Campylobacter jejuni </a:t>
            </a:r>
            <a:r>
              <a:rPr lang="nb-NO" sz="2200" dirty="0"/>
              <a:t>påvist hos 15 av pasientene</a:t>
            </a:r>
          </a:p>
          <a:p>
            <a:endParaRPr lang="nb-NO" sz="2200" dirty="0"/>
          </a:p>
          <a:p>
            <a:r>
              <a:rPr lang="nb-NO" sz="2200" dirty="0"/>
              <a:t>Innhentet data fra nasjonal utbruddsovervåking (VESUV): ingen andre Camp.-utbrudd meldt</a:t>
            </a:r>
          </a:p>
          <a:p>
            <a:endParaRPr lang="nb-NO" sz="2200" dirty="0"/>
          </a:p>
          <a:p>
            <a:r>
              <a:rPr lang="nb-NO" sz="2200" dirty="0"/>
              <a:t>Typing av Camp.-isolat fra pasienter (FHI): identisk stamme hos alle – sterk indikasjon på felles kilde</a:t>
            </a:r>
          </a:p>
          <a:p>
            <a:endParaRPr lang="nb-NO" sz="2200" dirty="0"/>
          </a:p>
          <a:p>
            <a:r>
              <a:rPr lang="nb-NO" sz="2200" dirty="0"/>
              <a:t>Spørreundersøkelse til de syke, fokus på mat spist ved restaurant </a:t>
            </a:r>
            <a:r>
              <a:rPr lang="nb-NO" sz="2200" dirty="0" err="1"/>
              <a:t>Graffi</a:t>
            </a:r>
            <a:r>
              <a:rPr lang="nb-NO" sz="2200" dirty="0"/>
              <a:t>: </a:t>
            </a:r>
          </a:p>
          <a:p>
            <a:pPr lvl="1"/>
            <a:r>
              <a:rPr lang="nb-NO" sz="2000" dirty="0"/>
              <a:t>Smittevernoverlegen innhentet samtykke fra pasienter til at MT kunne ta kontakt</a:t>
            </a:r>
          </a:p>
          <a:p>
            <a:pPr lvl="1"/>
            <a:r>
              <a:rPr lang="nb-NO" sz="2000" dirty="0"/>
              <a:t>MT ringte opp pasientene</a:t>
            </a:r>
          </a:p>
          <a:p>
            <a:pPr lvl="1"/>
            <a:r>
              <a:rPr lang="nb-NO" sz="2000" dirty="0"/>
              <a:t>Resultat:</a:t>
            </a:r>
          </a:p>
          <a:p>
            <a:pPr lvl="2"/>
            <a:r>
              <a:rPr lang="nb-NO" sz="1800" dirty="0"/>
              <a:t>Alle hadde spist ved restaurant </a:t>
            </a:r>
            <a:r>
              <a:rPr lang="nb-NO" sz="1800" dirty="0" err="1"/>
              <a:t>Graffi</a:t>
            </a:r>
            <a:r>
              <a:rPr lang="nb-NO" sz="1800" dirty="0"/>
              <a:t> i perioden mandag 30.9. – lørdag 6.10.</a:t>
            </a:r>
          </a:p>
          <a:p>
            <a:pPr lvl="2"/>
            <a:r>
              <a:rPr lang="nb-NO" sz="1800" dirty="0"/>
              <a:t>25 hadde spist en rett med kylling  </a:t>
            </a:r>
          </a:p>
          <a:p>
            <a:pPr marL="0" indent="0">
              <a:buNone/>
            </a:pP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30238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Camp.-utbrudd forts.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146" y="1393371"/>
            <a:ext cx="7200900" cy="451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Element i etterforskningen, forts:</a:t>
            </a:r>
          </a:p>
          <a:p>
            <a:r>
              <a:rPr lang="nb-NO" sz="1800" dirty="0"/>
              <a:t>Inspeksjon i restauranten, avdekket:</a:t>
            </a:r>
          </a:p>
          <a:p>
            <a:pPr lvl="1"/>
            <a:r>
              <a:rPr lang="nb-NO" sz="1600" dirty="0"/>
              <a:t>Bruk av samme utstyr for rått og for ferdig varmebehandlet kyllingkjøtt </a:t>
            </a:r>
          </a:p>
          <a:p>
            <a:pPr lvl="1"/>
            <a:r>
              <a:rPr lang="nb-NO" sz="1600" dirty="0"/>
              <a:t>Fjøler av tre ble brukt til servering av kyllingkjøtt, vanskelig å hold ren</a:t>
            </a:r>
          </a:p>
          <a:p>
            <a:pPr lvl="1"/>
            <a:r>
              <a:rPr lang="nb-NO" sz="1600" dirty="0"/>
              <a:t>Ingen rutiner for å sikre tilstrekkelig kjernetemperatur ved varmebehandling av kyllingkjøtt</a:t>
            </a:r>
          </a:p>
          <a:p>
            <a:pPr lvl="1"/>
            <a:r>
              <a:rPr lang="nb-NO" sz="1600" dirty="0"/>
              <a:t>Mange fremmedspråklige ansatte, skriftlige rutiner bare på norsk, usikker på om disse ble forstått av alle ansatte</a:t>
            </a:r>
          </a:p>
          <a:p>
            <a:endParaRPr lang="nb-NO" sz="1800" dirty="0"/>
          </a:p>
          <a:p>
            <a:r>
              <a:rPr lang="nb-NO" sz="1800" dirty="0"/>
              <a:t>Uttak av mat- og miljøprøver for lab-analyse: Camp. ikke påvist</a:t>
            </a:r>
          </a:p>
          <a:p>
            <a:endParaRPr lang="nb-NO" sz="1800" dirty="0"/>
          </a:p>
          <a:p>
            <a:r>
              <a:rPr lang="nb-NO" sz="1800" dirty="0"/>
              <a:t>Sammenlikning av Camp.-</a:t>
            </a:r>
            <a:r>
              <a:rPr lang="nb-NO" sz="1800" dirty="0" err="1"/>
              <a:t>typingsdata</a:t>
            </a:r>
            <a:r>
              <a:rPr lang="nb-NO" sz="1800" dirty="0"/>
              <a:t> fra pasient og fra </a:t>
            </a:r>
            <a:r>
              <a:rPr lang="nb-NO" sz="1800" dirty="0" err="1"/>
              <a:t>Cammp</a:t>
            </a:r>
            <a:r>
              <a:rPr lang="nb-NO" sz="1800" dirty="0"/>
              <a:t>-overvåkingsprogram for fjørfe: Camp. isolert fra kylling fra to ulike produsenter hadde identisk </a:t>
            </a:r>
            <a:r>
              <a:rPr lang="nb-NO" sz="1800" dirty="0" err="1"/>
              <a:t>typingsprofil</a:t>
            </a:r>
            <a:r>
              <a:rPr lang="nb-NO" sz="1800" dirty="0"/>
              <a:t> med  pasientisolat. Sporing kunne ikke avdekke sikkert at kylling servert i restauranten stammet fra disse produsentene.</a:t>
            </a:r>
          </a:p>
          <a:p>
            <a:pPr marL="0" indent="0">
              <a:buNone/>
            </a:pPr>
            <a:endParaRPr lang="nb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18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tilsynet">
  <a:themeElements>
    <a:clrScheme name="Mattilsynet V1">
      <a:dk1>
        <a:sysClr val="windowText" lastClr="000000"/>
      </a:dk1>
      <a:lt1>
        <a:srgbClr val="FFFFFF"/>
      </a:lt1>
      <a:dk2>
        <a:srgbClr val="765B11"/>
      </a:dk2>
      <a:lt2>
        <a:srgbClr val="AFAB89"/>
      </a:lt2>
      <a:accent1>
        <a:srgbClr val="075B7A"/>
      </a:accent1>
      <a:accent2>
        <a:srgbClr val="98C2E8"/>
      </a:accent2>
      <a:accent3>
        <a:srgbClr val="E23128"/>
      </a:accent3>
      <a:accent4>
        <a:srgbClr val="F8971D"/>
      </a:accent4>
      <a:accent5>
        <a:srgbClr val="FFD65A"/>
      </a:accent5>
      <a:accent6>
        <a:srgbClr val="B0B71A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Mattilsynet_4_3v_justert_19-11-2015.potx" id="{7EAB410D-99DC-413A-9525-A46F5E342542}" vid="{9E558ACE-712E-4BE3-A377-DDA1E3320F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mal - Mattilsynet Standard</Template>
  <TotalTime>10471</TotalTime>
  <Words>2008</Words>
  <Application>Microsoft Office PowerPoint</Application>
  <PresentationFormat>Skjermfremvisning (4:3)</PresentationFormat>
  <Paragraphs>294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</vt:lpstr>
      <vt:lpstr>Mattilsynet</vt:lpstr>
      <vt:lpstr>Lokalt samarbeid om håndtering av matbårne utbrudd  - organisering, roller og ansvar - eksempler fra utbrudd</vt:lpstr>
      <vt:lpstr>Mattilsynets organisering (ny fra 2015)</vt:lpstr>
      <vt:lpstr>Utbruddsveilederen</vt:lpstr>
      <vt:lpstr>Lovgrunnlaget for samarbeid og varslingsplikt</vt:lpstr>
      <vt:lpstr>PowerPoint-presentasjon</vt:lpstr>
      <vt:lpstr>Hvilke typer utbrudd?</vt:lpstr>
      <vt:lpstr>Campylobacteriose-utbrudd blant restaurantgjester, Trondheim 2013</vt:lpstr>
      <vt:lpstr>Camp.-utbrudd forts.</vt:lpstr>
      <vt:lpstr>Camp.-utbrudd forts.</vt:lpstr>
      <vt:lpstr> Camp.-utbrudd forts.</vt:lpstr>
      <vt:lpstr>Skoleelever smittet fra drikkevann under sykkeltur på Frøya, 2015</vt:lpstr>
      <vt:lpstr>Sykkeltur Frøya forts.</vt:lpstr>
      <vt:lpstr>Sykkeltur Frøya forts.</vt:lpstr>
      <vt:lpstr>EHEC-utbrudd i Evjen                       barnehage, Orkdal 2015</vt:lpstr>
      <vt:lpstr>EHEC-utbrudd i Evjen barnehage, forts</vt:lpstr>
      <vt:lpstr>EHEC-utbrudd i Evjen barnehage, forts:  Intervju-undersøkelse</vt:lpstr>
      <vt:lpstr>EHEC-utbrudd i Evjen barnehage, forts:  Hva var smittevei og smittekilde?</vt:lpstr>
      <vt:lpstr>PowerPoint-presentasjon</vt:lpstr>
    </vt:vector>
  </TitlesOfParts>
  <Company>Mattilsynet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Erik Wahl</dc:creator>
  <dc:description>template by officeconsult.no</dc:description>
  <cp:lastModifiedBy>Lervik, Siv Anita Nordås</cp:lastModifiedBy>
  <cp:revision>82</cp:revision>
  <cp:lastPrinted>2016-10-10T09:17:53Z</cp:lastPrinted>
  <dcterms:created xsi:type="dcterms:W3CDTF">2016-03-16T06:11:33Z</dcterms:created>
  <dcterms:modified xsi:type="dcterms:W3CDTF">2016-10-26T05:34:04Z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