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8" r:id="rId2"/>
  </p:sldMasterIdLst>
  <p:notesMasterIdLst>
    <p:notesMasterId r:id="rId35"/>
  </p:notesMasterIdLst>
  <p:handoutMasterIdLst>
    <p:handoutMasterId r:id="rId36"/>
  </p:handoutMasterIdLst>
  <p:sldIdLst>
    <p:sldId id="608" r:id="rId3"/>
    <p:sldId id="609" r:id="rId4"/>
    <p:sldId id="695" r:id="rId5"/>
    <p:sldId id="696" r:id="rId6"/>
    <p:sldId id="681" r:id="rId7"/>
    <p:sldId id="697" r:id="rId8"/>
    <p:sldId id="698" r:id="rId9"/>
    <p:sldId id="680" r:id="rId10"/>
    <p:sldId id="699" r:id="rId11"/>
    <p:sldId id="711" r:id="rId12"/>
    <p:sldId id="706" r:id="rId13"/>
    <p:sldId id="702" r:id="rId14"/>
    <p:sldId id="703" r:id="rId15"/>
    <p:sldId id="704" r:id="rId16"/>
    <p:sldId id="705" r:id="rId17"/>
    <p:sldId id="732" r:id="rId18"/>
    <p:sldId id="734" r:id="rId19"/>
    <p:sldId id="701" r:id="rId20"/>
    <p:sldId id="731" r:id="rId21"/>
    <p:sldId id="676" r:id="rId22"/>
    <p:sldId id="735" r:id="rId23"/>
    <p:sldId id="718" r:id="rId24"/>
    <p:sldId id="707" r:id="rId25"/>
    <p:sldId id="715" r:id="rId26"/>
    <p:sldId id="712" r:id="rId27"/>
    <p:sldId id="498" r:id="rId28"/>
    <p:sldId id="708" r:id="rId29"/>
    <p:sldId id="714" r:id="rId30"/>
    <p:sldId id="713" r:id="rId31"/>
    <p:sldId id="710" r:id="rId32"/>
    <p:sldId id="709" r:id="rId33"/>
    <p:sldId id="717" r:id="rId34"/>
  </p:sldIdLst>
  <p:sldSz cx="9144000" cy="6858000" type="screen4x3"/>
  <p:notesSz cx="6805613" cy="99441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5" d="100"/>
          <a:sy n="75" d="100"/>
        </p:scale>
        <p:origin x="1008" y="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'Ark1'!$B$3</c:f>
              <c:strCache>
                <c:ptCount val="1"/>
                <c:pt idx="0">
                  <c:v>Forebyggende</c:v>
                </c:pt>
              </c:strCache>
            </c:strRef>
          </c:tx>
          <c:explosion val="25"/>
          <c:dLbls>
            <c:spPr>
              <a:noFill/>
              <a:ln>
                <a:noFill/>
              </a:ln>
              <a:effectLst/>
            </c:spPr>
            <c:txPr>
              <a:bodyPr/>
              <a:lstStyle/>
              <a:p>
                <a:pPr>
                  <a:defRPr sz="2400"/>
                </a:pPr>
                <a:endParaRPr lang="nb-NO"/>
              </a:p>
            </c:txPr>
            <c:showLegendKey val="0"/>
            <c:showVal val="1"/>
            <c:showCatName val="0"/>
            <c:showSerName val="0"/>
            <c:showPercent val="0"/>
            <c:showBubbleSize val="0"/>
            <c:showLeaderLines val="1"/>
            <c:extLst>
              <c:ext xmlns:c15="http://schemas.microsoft.com/office/drawing/2012/chart" uri="{CE6537A1-D6FC-4f65-9D91-7224C49458BB}"/>
            </c:extLst>
          </c:dLbls>
          <c:cat>
            <c:strRef>
              <c:f>'Ark1'!$C$2:$G$2</c:f>
              <c:strCache>
                <c:ptCount val="5"/>
                <c:pt idx="0">
                  <c:v>Arbeid</c:v>
                </c:pt>
                <c:pt idx="1">
                  <c:v>Immunsvekkelse</c:v>
                </c:pt>
                <c:pt idx="2">
                  <c:v>Innvandring</c:v>
                </c:pt>
                <c:pt idx="3">
                  <c:v>Smitteoppsporing</c:v>
                </c:pt>
                <c:pt idx="4">
                  <c:v>Annet</c:v>
                </c:pt>
              </c:strCache>
            </c:strRef>
          </c:cat>
          <c:val>
            <c:numRef>
              <c:f>'Ark1'!$C$3:$G$3</c:f>
              <c:numCache>
                <c:formatCode>General</c:formatCode>
                <c:ptCount val="5"/>
                <c:pt idx="0">
                  <c:v>26</c:v>
                </c:pt>
                <c:pt idx="1">
                  <c:v>93</c:v>
                </c:pt>
                <c:pt idx="2">
                  <c:v>368</c:v>
                </c:pt>
                <c:pt idx="3">
                  <c:v>133</c:v>
                </c:pt>
                <c:pt idx="4">
                  <c:v>15</c:v>
                </c:pt>
              </c:numCache>
            </c:numRef>
          </c:val>
          <c:extLst>
            <c:ext xmlns:c16="http://schemas.microsoft.com/office/drawing/2014/chart" uri="{C3380CC4-5D6E-409C-BE32-E72D297353CC}">
              <c16:uniqueId val="{00000000-CD10-4E77-A887-9B36A4FF262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565502525863127"/>
          <c:y val="0.29296614456741693"/>
          <c:w val="0.35189537763777878"/>
          <c:h val="0.60952814644403497"/>
        </c:manualLayout>
      </c:layout>
      <c:overlay val="0"/>
      <c:txPr>
        <a:bodyPr/>
        <a:lstStyle/>
        <a:p>
          <a:pPr>
            <a:defRPr sz="2000"/>
          </a:pPr>
          <a:endParaRPr lang="nb-NO"/>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tx>
            <c:strRef>
              <c:f>'Ark1'!$B$4</c:f>
              <c:strCache>
                <c:ptCount val="1"/>
                <c:pt idx="0">
                  <c:v>Aktiv TB</c:v>
                </c:pt>
              </c:strCache>
            </c:strRef>
          </c:tx>
          <c:explosion val="25"/>
          <c:dLbls>
            <c:spPr>
              <a:noFill/>
              <a:ln>
                <a:noFill/>
              </a:ln>
              <a:effectLst/>
            </c:spPr>
            <c:txPr>
              <a:bodyPr/>
              <a:lstStyle/>
              <a:p>
                <a:pPr>
                  <a:defRPr sz="2800"/>
                </a:pPr>
                <a:endParaRPr lang="nb-NO"/>
              </a:p>
            </c:txPr>
            <c:showLegendKey val="0"/>
            <c:showVal val="1"/>
            <c:showCatName val="0"/>
            <c:showSerName val="0"/>
            <c:showPercent val="0"/>
            <c:showBubbleSize val="0"/>
            <c:showLeaderLines val="1"/>
            <c:extLst>
              <c:ext xmlns:c15="http://schemas.microsoft.com/office/drawing/2012/chart" uri="{CE6537A1-D6FC-4f65-9D91-7224C49458BB}"/>
            </c:extLst>
          </c:dLbls>
          <c:val>
            <c:numRef>
              <c:f>'Ark1'!$C$4:$G$4</c:f>
              <c:numCache>
                <c:formatCode>General</c:formatCode>
                <c:ptCount val="5"/>
                <c:pt idx="0">
                  <c:v>8</c:v>
                </c:pt>
                <c:pt idx="1">
                  <c:v>16</c:v>
                </c:pt>
                <c:pt idx="2">
                  <c:v>127</c:v>
                </c:pt>
                <c:pt idx="3">
                  <c:v>16</c:v>
                </c:pt>
                <c:pt idx="4">
                  <c:v>151</c:v>
                </c:pt>
              </c:numCache>
            </c:numRef>
          </c:val>
          <c:extLst>
            <c:ext xmlns:c16="http://schemas.microsoft.com/office/drawing/2014/chart" uri="{C3380CC4-5D6E-409C-BE32-E72D297353CC}">
              <c16:uniqueId val="{00000000-4AB6-4247-A9BD-59333D6DE62E}"/>
            </c:ext>
          </c:extLst>
        </c:ser>
        <c:ser>
          <c:idx val="0"/>
          <c:order val="0"/>
          <c:tx>
            <c:strRef>
              <c:f>'Ark1'!$B$3</c:f>
              <c:strCache>
                <c:ptCount val="1"/>
                <c:pt idx="0">
                  <c:v>Forebyggende</c:v>
                </c:pt>
              </c:strCache>
            </c:strRef>
          </c:tx>
          <c:explosion val="25"/>
          <c:cat>
            <c:strRef>
              <c:f>'Ark1'!$C$2:$G$2</c:f>
              <c:strCache>
                <c:ptCount val="5"/>
                <c:pt idx="0">
                  <c:v>Arbeid</c:v>
                </c:pt>
                <c:pt idx="1">
                  <c:v>Immunsvekkelse</c:v>
                </c:pt>
                <c:pt idx="2">
                  <c:v>Innvandring</c:v>
                </c:pt>
                <c:pt idx="3">
                  <c:v>Smitteoppsporing</c:v>
                </c:pt>
                <c:pt idx="4">
                  <c:v>Annet</c:v>
                </c:pt>
              </c:strCache>
            </c:strRef>
          </c:cat>
          <c:val>
            <c:numRef>
              <c:f>'Ark1'!$C$3:$G$3</c:f>
              <c:numCache>
                <c:formatCode>General</c:formatCode>
                <c:ptCount val="5"/>
                <c:pt idx="0">
                  <c:v>26</c:v>
                </c:pt>
                <c:pt idx="1">
                  <c:v>93</c:v>
                </c:pt>
                <c:pt idx="2">
                  <c:v>368</c:v>
                </c:pt>
                <c:pt idx="3">
                  <c:v>133</c:v>
                </c:pt>
                <c:pt idx="4">
                  <c:v>15</c:v>
                </c:pt>
              </c:numCache>
            </c:numRef>
          </c:val>
          <c:extLst>
            <c:ext xmlns:c16="http://schemas.microsoft.com/office/drawing/2014/chart" uri="{C3380CC4-5D6E-409C-BE32-E72D297353CC}">
              <c16:uniqueId val="{00000001-4AB6-4247-A9BD-59333D6DE62E}"/>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2000"/>
          </a:pPr>
          <a:endParaRPr lang="nb-NO"/>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385A7B99-698C-4738-88F3-A65B99940BB2}" type="datetimeFigureOut">
              <a:rPr lang="nb-NO" smtClean="0"/>
              <a:t>26. okt 2016</a:t>
            </a:fld>
            <a:endParaRPr lang="nb-NO"/>
          </a:p>
        </p:txBody>
      </p:sp>
      <p:sp>
        <p:nvSpPr>
          <p:cNvPr id="4" name="Plassholder for bunn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B105D91A-6273-4CBD-AC5F-AF0F3EBD9CF4}" type="slidenum">
              <a:rPr lang="nb-NO" smtClean="0"/>
              <a:t>‹#›</a:t>
            </a:fld>
            <a:endParaRPr lang="nb-NO"/>
          </a:p>
        </p:txBody>
      </p:sp>
    </p:spTree>
    <p:extLst>
      <p:ext uri="{BB962C8B-B14F-4D97-AF65-F5344CB8AC3E}">
        <p14:creationId xmlns:p14="http://schemas.microsoft.com/office/powerpoint/2010/main" val="372641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AA58A2B4-D8E7-4B40-A92F-D67413F0799C}" type="datetimeFigureOut">
              <a:rPr lang="nb-NO" smtClean="0"/>
              <a:t>26. okt 2016</a:t>
            </a:fld>
            <a:endParaRPr lang="nb-NO"/>
          </a:p>
        </p:txBody>
      </p:sp>
      <p:sp>
        <p:nvSpPr>
          <p:cNvPr id="4" name="Plassholder for lysbil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0DA38096-4050-4790-8C69-A2D0DB50A7D7}" type="slidenum">
              <a:rPr lang="nb-NO" smtClean="0"/>
              <a:t>‹#›</a:t>
            </a:fld>
            <a:endParaRPr lang="nb-NO"/>
          </a:p>
        </p:txBody>
      </p:sp>
    </p:spTree>
    <p:extLst>
      <p:ext uri="{BB962C8B-B14F-4D97-AF65-F5344CB8AC3E}">
        <p14:creationId xmlns:p14="http://schemas.microsoft.com/office/powerpoint/2010/main" val="174961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b="1" dirty="0"/>
          </a:p>
          <a:p>
            <a:r>
              <a:rPr lang="en-US" b="1" dirty="0"/>
              <a:t>http://www.euro.who.int/en/health-topics/health-determinants/migration-and-health/migrant-health-in-the-european-region/migration-and-health-key-issues#292117</a:t>
            </a:r>
          </a:p>
          <a:p>
            <a:r>
              <a:rPr lang="en-US" b="1" dirty="0"/>
              <a:t>Migration and communicable diseases: no systematic association</a:t>
            </a:r>
          </a:p>
          <a:p>
            <a:r>
              <a:rPr lang="en-US" dirty="0"/>
              <a:t>In spite of the common perception of an association between migration and the importation of infectious diseases, there is no systematic association. Communicable diseases are associated primarily with poverty. Migrants often come from communities affected by war, conflict or economic crisis and undertake long, exhausting journeys that increase their risks for diseases that include communicable diseases, particularly measles, and food- and waterborne diseases. The European Region has a long experience of communicable diseases such as tuberculosis (TB), HIV/AIDS, hepatitis, measles and rubella and has significantly reduced their burden during economic development, through better housing conditions, access to safe water, adequate sanitation, efficient health systems and access to vaccines and antibiotics. These diseases have not, however, been eliminated and still exist in the European Region, independently of migration. This is also true of vector-borne diseases in the Mediterranean area, such as </a:t>
            </a:r>
            <a:r>
              <a:rPr lang="en-US" dirty="0" err="1"/>
              <a:t>leishmaniasis</a:t>
            </a:r>
            <a:r>
              <a:rPr lang="en-US" dirty="0"/>
              <a:t>, with outbreaks recently reported in the Syrian Arab Republic. </a:t>
            </a:r>
            <a:r>
              <a:rPr lang="en-US" dirty="0" err="1"/>
              <a:t>Leishmaniasis</a:t>
            </a:r>
            <a:r>
              <a:rPr lang="en-US" dirty="0"/>
              <a:t> is not transmitted from person to person and can be effectively treated. Typhoid and paratyphoid fever are also registered in the European region. In the European Union, the vast majority of cases are related to travelling outside the EU. The risk for importation of exotic and rare infectious agents into Europe, such as Ebola, Marburg and Lassa viruses or Middle East respiratory syndrome (MERS), is extremely low. Experience has shown that, when importation occurs, it involves regular </a:t>
            </a:r>
            <a:r>
              <a:rPr lang="en-US" dirty="0" err="1"/>
              <a:t>travellers</a:t>
            </a:r>
            <a:r>
              <a:rPr lang="en-US" dirty="0"/>
              <a:t>, tourists or health care workers rather than refugees or migrants.</a:t>
            </a:r>
          </a:p>
          <a:p>
            <a:endParaRPr lang="nb-NO" dirty="0"/>
          </a:p>
        </p:txBody>
      </p:sp>
      <p:sp>
        <p:nvSpPr>
          <p:cNvPr id="4" name="Plassholder for lysbildenummer 3"/>
          <p:cNvSpPr>
            <a:spLocks noGrp="1"/>
          </p:cNvSpPr>
          <p:nvPr>
            <p:ph type="sldNum" sz="quarter" idx="10"/>
          </p:nvPr>
        </p:nvSpPr>
        <p:spPr/>
        <p:txBody>
          <a:bodyPr/>
          <a:lstStyle/>
          <a:p>
            <a:fld id="{0DA38096-4050-4790-8C69-A2D0DB50A7D7}" type="slidenum">
              <a:rPr lang="nb-NO" smtClean="0"/>
              <a:t>9</a:t>
            </a:fld>
            <a:endParaRPr lang="nb-NO"/>
          </a:p>
        </p:txBody>
      </p:sp>
    </p:spTree>
    <p:extLst>
      <p:ext uri="{BB962C8B-B14F-4D97-AF65-F5344CB8AC3E}">
        <p14:creationId xmlns:p14="http://schemas.microsoft.com/office/powerpoint/2010/main" val="1448894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4659" y="2293245"/>
            <a:ext cx="7086600" cy="1470025"/>
          </a:xfrm>
        </p:spPr>
        <p:txBody>
          <a:bodyPr/>
          <a:lstStyle>
            <a:lvl1pPr algn="l">
              <a:defRPr>
                <a:solidFill>
                  <a:schemeClr val="bg1"/>
                </a:solidFill>
              </a:defRPr>
            </a:lvl1pPr>
          </a:lstStyle>
          <a:p>
            <a:r>
              <a:rPr lang="nb-NO"/>
              <a:t>Click to edit Master title style</a:t>
            </a:r>
            <a:endParaRPr lang="nb-NO" dirty="0"/>
          </a:p>
        </p:txBody>
      </p:sp>
      <p:sp>
        <p:nvSpPr>
          <p:cNvPr id="3" name="Subtitle 2"/>
          <p:cNvSpPr>
            <a:spLocks noGrp="1"/>
          </p:cNvSpPr>
          <p:nvPr>
            <p:ph type="subTitle" idx="1"/>
          </p:nvPr>
        </p:nvSpPr>
        <p:spPr>
          <a:xfrm>
            <a:off x="1634658" y="4049020"/>
            <a:ext cx="7052141" cy="17526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endParaRPr lang="nb-NO" dirty="0"/>
          </a:p>
        </p:txBody>
      </p:sp>
      <p:pic>
        <p:nvPicPr>
          <p:cNvPr id="10" name="Picture 9" descr="PP_grunnmal 254x195_alt 2.png"/>
          <p:cNvPicPr>
            <a:picLocks noChangeAspect="1"/>
          </p:cNvPicPr>
          <p:nvPr/>
        </p:nvPicPr>
        <p:blipFill>
          <a:blip r:embed="rId2"/>
          <a:stretch>
            <a:fillRect/>
          </a:stretch>
        </p:blipFill>
        <p:spPr>
          <a:xfrm>
            <a:off x="0" y="0"/>
            <a:ext cx="9144000" cy="6858000"/>
          </a:xfrm>
          <a:prstGeom prst="rect">
            <a:avLst/>
          </a:prstGeom>
        </p:spPr>
      </p:pic>
      <p:pic>
        <p:nvPicPr>
          <p:cNvPr id="5" name="Picture 4" descr="PP_grunnmal 254x195_alt 2.pn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6421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426572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2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50056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413756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31091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5_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393469741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4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325615084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871"/>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497281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160697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7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424582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3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318258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a:t>Click to edit Master title style</a:t>
            </a:r>
            <a:endParaRPr lang="nb-NO" dirty="0"/>
          </a:p>
        </p:txBody>
      </p:sp>
      <p:sp>
        <p:nvSpPr>
          <p:cNvPr id="3" name="Content Placeholder 2"/>
          <p:cNvSpPr>
            <a:spLocks noGrp="1"/>
          </p:cNvSpPr>
          <p:nvPr>
            <p:ph idx="1"/>
          </p:nvPr>
        </p:nvSpPr>
        <p:spPr/>
        <p:txBody>
          <a:bodyPr/>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0" name="Rectangle 9"/>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algn="ctr">
              <a:defRPr/>
            </a:pPr>
            <a:endParaRPr lang="nb-NO" kern="0">
              <a:solidFill>
                <a:sysClr val="window" lastClr="FFFFFF"/>
              </a:solidFill>
            </a:endParaRPr>
          </a:p>
        </p:txBody>
      </p:sp>
      <p:sp>
        <p:nvSpPr>
          <p:cNvPr id="11" name="Rectangle 10"/>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nb-NO" kern="0">
              <a:solidFill>
                <a:sysClr val="window" lastClr="FFFFFF"/>
              </a:solidFill>
            </a:endParaRPr>
          </a:p>
        </p:txBody>
      </p:sp>
      <p:pic>
        <p:nvPicPr>
          <p:cNvPr id="12" name="Picture 11"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8" name="Straight Connector 7"/>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algn="ctr">
              <a:defRPr/>
            </a:pPr>
            <a:endParaRPr lang="nb-NO" kern="0">
              <a:solidFill>
                <a:sysClr val="window" lastClr="FFFFFF"/>
              </a:solidFill>
            </a:endParaRPr>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nb-NO" kern="0">
              <a:solidFill>
                <a:sysClr val="window" lastClr="FFFFFF"/>
              </a:solidFill>
            </a:endParaRPr>
          </a:p>
        </p:txBody>
      </p:sp>
      <p:pic>
        <p:nvPicPr>
          <p:cNvPr id="14" name="Picture 13"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144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8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3042216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9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374317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0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2118746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5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774790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1429855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a:t>Click to edit Master title style</a:t>
            </a:r>
            <a:endParaRPr lang="nb-NO" dirty="0"/>
          </a:p>
        </p:txBody>
      </p:sp>
      <p:sp>
        <p:nvSpPr>
          <p:cNvPr id="3" name="Vertical Text Placeholder 2"/>
          <p:cNvSpPr>
            <a:spLocks noGrp="1"/>
          </p:cNvSpPr>
          <p:nvPr>
            <p:ph type="body" orient="vert" idx="1"/>
          </p:nvPr>
        </p:nvSpPr>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8" name="Rectangle 7"/>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7" name="Straight Connector 6"/>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4" name="Straight Connector 13"/>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68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3871"/>
                </a:solidFill>
              </a:defRPr>
            </a:lvl1pPr>
          </a:lstStyle>
          <a:p>
            <a:r>
              <a:rPr lang="nb-NO"/>
              <a:t>Click to edit Master title style</a:t>
            </a:r>
            <a:endParaRPr lang="nb-NO"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8" name="Rectangle 7"/>
          <p:cNvSpPr/>
          <p:nvPr/>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rot="5400000">
            <a:off x="-404645" y="523361"/>
            <a:ext cx="1152914" cy="223365"/>
          </a:xfrm>
          <a:prstGeom prst="rect">
            <a:avLst/>
          </a:prstGeom>
        </p:spPr>
      </p:pic>
      <p:cxnSp>
        <p:nvCxnSpPr>
          <p:cNvPr id="7" name="Straight Connector 6"/>
          <p:cNvCxnSpPr/>
          <p:nvPr/>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userDrawn="1"/>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userDrawn="1"/>
        </p:nvPicPr>
        <p:blipFill>
          <a:blip r:embed="rId2"/>
          <a:stretch>
            <a:fillRect/>
          </a:stretch>
        </p:blipFill>
        <p:spPr>
          <a:xfrm rot="5400000">
            <a:off x="-404645" y="523361"/>
            <a:ext cx="1152914" cy="223365"/>
          </a:xfrm>
          <a:prstGeom prst="rect">
            <a:avLst/>
          </a:prstGeom>
        </p:spPr>
      </p:pic>
      <p:cxnSp>
        <p:nvCxnSpPr>
          <p:cNvPr id="14" name="Straight Connector 13"/>
          <p:cNvCxnSpPr/>
          <p:nvPr userDrawn="1"/>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146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p>
        </p:txBody>
      </p:sp>
    </p:spTree>
    <p:extLst>
      <p:ext uri="{BB962C8B-B14F-4D97-AF65-F5344CB8AC3E}">
        <p14:creationId xmlns:p14="http://schemas.microsoft.com/office/powerpoint/2010/main" val="1773638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4"/>
          <p:cNvSpPr>
            <a:spLocks noGrp="1" noChangeArrowheads="1"/>
          </p:cNvSpPr>
          <p:nvPr>
            <p:ph type="sldNum" sz="quarter" idx="10"/>
          </p:nvPr>
        </p:nvSpPr>
        <p:spPr>
          <a:ln/>
        </p:spPr>
        <p:txBody>
          <a:bodyPr/>
          <a:lstStyle>
            <a:lvl1pPr>
              <a:defRPr/>
            </a:lvl1pPr>
          </a:lstStyle>
          <a:p>
            <a:pPr>
              <a:defRPr/>
            </a:pPr>
            <a:fld id="{6F903186-361E-421E-9EDA-59A0649887D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51242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sldNum" sz="quarter" idx="10"/>
          </p:nvPr>
        </p:nvSpPr>
        <p:spPr>
          <a:ln/>
        </p:spPr>
        <p:txBody>
          <a:bodyPr/>
          <a:lstStyle>
            <a:lvl1pPr>
              <a:defRPr/>
            </a:lvl1pPr>
          </a:lstStyle>
          <a:p>
            <a:pPr>
              <a:defRPr/>
            </a:pPr>
            <a:fld id="{5C120023-451F-47FA-B4C7-850B50B2AE1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9731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a:t>Click to edit Master title style</a:t>
            </a:r>
            <a:endParaRPr lang="nb-NO"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pic>
        <p:nvPicPr>
          <p:cNvPr id="9" name="Picture 8" descr="PP_FHI_mal_254x195.png"/>
          <p:cNvPicPr>
            <a:picLocks noChangeAspect="1"/>
          </p:cNvPicPr>
          <p:nvPr/>
        </p:nvPicPr>
        <p:blipFill>
          <a:blip r:embed="rId2"/>
          <a:stretch>
            <a:fillRect/>
          </a:stretch>
        </p:blipFill>
        <p:spPr>
          <a:xfrm>
            <a:off x="0" y="6513576"/>
            <a:ext cx="9144000" cy="344424"/>
          </a:xfrm>
          <a:prstGeom prst="rect">
            <a:avLst/>
          </a:prstGeom>
        </p:spPr>
      </p:pic>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8" name="Rectangle 7"/>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3"/>
          <a:stretch>
            <a:fillRect/>
          </a:stretch>
        </p:blipFill>
        <p:spPr>
          <a:xfrm>
            <a:off x="45356" y="6570568"/>
            <a:ext cx="1152914" cy="223365"/>
          </a:xfrm>
          <a:prstGeom prst="rect">
            <a:avLst/>
          </a:prstGeom>
        </p:spPr>
      </p:pic>
      <p:cxnSp>
        <p:nvCxnSpPr>
          <p:cNvPr id="11" name="Straight Connector 10"/>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4" name="Picture 13" descr="Logo negativ.png"/>
          <p:cNvPicPr>
            <a:picLocks noChangeAspect="1"/>
          </p:cNvPicPr>
          <p:nvPr userDrawn="1"/>
        </p:nvPicPr>
        <p:blipFill>
          <a:blip r:embed="rId3"/>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406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1A26294C-9E2E-499E-A0C3-4A62AB02A4FB}"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050017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Rectangle 15"/>
          <p:cNvSpPr>
            <a:spLocks noGrp="1" noChangeArrowheads="1"/>
          </p:cNvSpPr>
          <p:nvPr>
            <p:ph type="sldNum" sz="quarter" idx="10"/>
          </p:nvPr>
        </p:nvSpPr>
        <p:spPr>
          <a:ln/>
        </p:spPr>
        <p:txBody>
          <a:bodyPr/>
          <a:lstStyle>
            <a:lvl1pPr>
              <a:defRPr/>
            </a:lvl1pPr>
          </a:lstStyle>
          <a:p>
            <a:pPr>
              <a:defRPr/>
            </a:pPr>
            <a:fld id="{D85FBB3C-08C3-46B1-B4C1-0A2D8B8199F4}"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124084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8FD58678-8918-4C57-8B27-35F17E3C380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85231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a:t>Click to edit Master title style</a:t>
            </a:r>
            <a:endParaRPr lang="nb-NO"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9" name="Rectangle 8"/>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0" name="Rectangle 9"/>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2" name="Picture 11"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11" name="Straight Connector 10"/>
          <p:cNvCxnSpPr/>
          <p:nvPr/>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4" name="Rectangle 13"/>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5" name="Picture 14"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6" name="Straight Connector 15"/>
          <p:cNvCxnSpPr/>
          <p:nvPr userDrawn="1"/>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a:t>Click to edit Master title style</a:t>
            </a:r>
            <a:endParaRPr lang="nb-NO" dirty="0"/>
          </a:p>
        </p:txBody>
      </p:sp>
      <p:sp>
        <p:nvSpPr>
          <p:cNvPr id="5" name="Rectangle 4"/>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7" name="Rectangle 6"/>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8" name="Picture 7"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6" name="Straight Connector 5"/>
          <p:cNvCxnSpPr/>
          <p:nvPr/>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1" name="Picture 10"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2" name="Straight Connector 11"/>
          <p:cNvCxnSpPr/>
          <p:nvPr userDrawn="1"/>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90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6" name="Rectangle 5"/>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7" name="Picture 6" descr="Logo negativ.png"/>
          <p:cNvPicPr>
            <a:picLocks noChangeAspect="1"/>
          </p:cNvPicPr>
          <p:nvPr/>
        </p:nvPicPr>
        <p:blipFill>
          <a:blip r:embed="rId2"/>
          <a:stretch>
            <a:fillRect/>
          </a:stretch>
        </p:blipFill>
        <p:spPr>
          <a:xfrm>
            <a:off x="45356" y="6570568"/>
            <a:ext cx="1152914" cy="223365"/>
          </a:xfrm>
          <a:prstGeom prst="rect">
            <a:avLst/>
          </a:prstGeom>
        </p:spPr>
      </p:pic>
      <p:sp>
        <p:nvSpPr>
          <p:cNvPr id="5" name="Rectangle 4"/>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8" name="Rectangle 7"/>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9" name="Picture 8"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137786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3871"/>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8" name="Straight Connector 7"/>
          <p:cNvCxnSpPr/>
          <p:nvPr/>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3" name="Picture 12"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4" name="Straight Connector 13"/>
          <p:cNvCxnSpPr/>
          <p:nvPr userDrawn="1"/>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5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03871"/>
          </a:solidFill>
        </p:spPr>
        <p:txBody>
          <a:bodyPr anchor="b"/>
          <a:lstStyle>
            <a:lvl1pPr algn="l">
              <a:defRPr sz="2000" b="1">
                <a:solidFill>
                  <a:srgbClr val="FFFFFF"/>
                </a:solidFill>
              </a:defRPr>
            </a:lvl1pPr>
          </a:lstStyle>
          <a:p>
            <a:r>
              <a:rPr lang="nb-NO"/>
              <a:t>Click to edit Master title style</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4" name="Text Placeholder 3"/>
          <p:cNvSpPr>
            <a:spLocks noGrp="1"/>
          </p:cNvSpPr>
          <p:nvPr>
            <p:ph type="body" sz="half" idx="2"/>
          </p:nvPr>
        </p:nvSpPr>
        <p:spPr>
          <a:xfrm>
            <a:off x="457200" y="1435100"/>
            <a:ext cx="3008313" cy="4691063"/>
          </a:xfrm>
          <a:solidFill>
            <a:srgbClr val="39AEBB"/>
          </a:solidFill>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18241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solidFill>
                  <a:schemeClr val="bg1"/>
                </a:solidFill>
              </a:defRPr>
            </a:lvl1pPr>
          </a:lstStyle>
          <a:p>
            <a:r>
              <a:rPr lang="nb-NO"/>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1" name="Picture 10"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extLst>
      <p:ext uri="{BB962C8B-B14F-4D97-AF65-F5344CB8AC3E}">
        <p14:creationId xmlns:p14="http://schemas.microsoft.com/office/powerpoint/2010/main" val="37354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Click to edit Master title style</a:t>
            </a:r>
            <a:endParaRPr lang="nb-NO"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2466247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Presentation_Template_Innerpage_new"/>
          <p:cNvPicPr>
            <a:picLocks noChangeAspect="1" noChangeArrowheads="1"/>
          </p:cNvPicPr>
          <p:nvPr/>
        </p:nvPicPr>
        <p:blipFill>
          <a:blip r:embed="rId7" cstate="print"/>
          <a:srcRect t="92126"/>
          <a:stretch>
            <a:fillRect/>
          </a:stretch>
        </p:blipFill>
        <p:spPr bwMode="auto">
          <a:xfrm>
            <a:off x="0" y="6326188"/>
            <a:ext cx="9144000" cy="539750"/>
          </a:xfrm>
          <a:prstGeom prst="rect">
            <a:avLst/>
          </a:prstGeom>
          <a:noFill/>
          <a:ln w="9525">
            <a:noFill/>
            <a:miter lim="800000"/>
            <a:headEnd/>
            <a:tailEnd/>
          </a:ln>
        </p:spPr>
      </p:pic>
      <p:pic>
        <p:nvPicPr>
          <p:cNvPr id="3075" name="Picture 7"/>
          <p:cNvPicPr>
            <a:picLocks noChangeArrowheads="1"/>
          </p:cNvPicPr>
          <p:nvPr/>
        </p:nvPicPr>
        <p:blipFill>
          <a:blip r:embed="rId8"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pic>
        <p:nvPicPr>
          <p:cNvPr id="3076" name="Picture 10"/>
          <p:cNvPicPr>
            <a:picLocks noChangeArrowheads="1"/>
          </p:cNvPicPr>
          <p:nvPr/>
        </p:nvPicPr>
        <p:blipFill>
          <a:blip r:embed="rId8"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sp>
        <p:nvSpPr>
          <p:cNvPr id="3077" name="Rectangle 11"/>
          <p:cNvSpPr>
            <a:spLocks noGrp="1" noChangeArrowheads="1"/>
          </p:cNvSpPr>
          <p:nvPr>
            <p:ph type="title"/>
          </p:nvPr>
        </p:nvSpPr>
        <p:spPr bwMode="auto">
          <a:xfrm>
            <a:off x="323850" y="142875"/>
            <a:ext cx="82296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3078" name="Rectangle 12"/>
          <p:cNvSpPr>
            <a:spLocks noGrp="1" noChangeArrowheads="1"/>
          </p:cNvSpPr>
          <p:nvPr>
            <p:ph type="body" idx="1"/>
          </p:nvPr>
        </p:nvSpPr>
        <p:spPr bwMode="auto">
          <a:xfrm>
            <a:off x="323850" y="1079500"/>
            <a:ext cx="8526463" cy="516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p:txBody>
      </p:sp>
      <p:sp>
        <p:nvSpPr>
          <p:cNvPr id="242703" name="Rectangle 15"/>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lnSpc>
                <a:spcPct val="100000"/>
              </a:lnSpc>
              <a:defRPr sz="1200" smtClean="0">
                <a:solidFill>
                  <a:schemeClr val="bg1"/>
                </a:solidFill>
              </a:defRPr>
            </a:lvl1pPr>
          </a:lstStyle>
          <a:p>
            <a:pPr fontAlgn="base">
              <a:spcBef>
                <a:spcPct val="0"/>
              </a:spcBef>
              <a:spcAft>
                <a:spcPct val="0"/>
              </a:spcAft>
              <a:defRPr/>
            </a:pPr>
            <a:fld id="{F91FD131-19F7-4D8E-A436-87BF9180A5A0}" type="slidenum">
              <a:rPr lang="en-GB">
                <a:solidFill>
                  <a:srgbClr val="FFFFFF"/>
                </a:solidFill>
              </a:rPr>
              <a:pPr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27901402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hf hdr="0" ftr="0" dt="0"/>
  <p:txStyles>
    <p:titleStyle>
      <a:lvl1pPr algn="l" rtl="0" eaLnBrk="0" fontAlgn="base" hangingPunct="0">
        <a:lnSpc>
          <a:spcPct val="90000"/>
        </a:lnSpc>
        <a:spcBef>
          <a:spcPct val="0"/>
        </a:spcBef>
        <a:spcAft>
          <a:spcPct val="0"/>
        </a:spcAft>
        <a:defRPr sz="2800" b="1">
          <a:solidFill>
            <a:srgbClr val="333333"/>
          </a:solidFill>
          <a:latin typeface="+mj-lt"/>
          <a:ea typeface="+mj-ea"/>
          <a:cs typeface="+mj-cs"/>
        </a:defRPr>
      </a:lvl1pPr>
      <a:lvl2pPr algn="l" rtl="0" eaLnBrk="0" fontAlgn="base" hangingPunct="0">
        <a:lnSpc>
          <a:spcPct val="90000"/>
        </a:lnSpc>
        <a:spcBef>
          <a:spcPct val="0"/>
        </a:spcBef>
        <a:spcAft>
          <a:spcPct val="0"/>
        </a:spcAft>
        <a:defRPr sz="2800" b="1">
          <a:solidFill>
            <a:srgbClr val="333333"/>
          </a:solidFill>
          <a:latin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0" fontAlgn="base" hangingPunct="0">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0" fontAlgn="base" hangingPunct="0">
        <a:spcBef>
          <a:spcPct val="20000"/>
        </a:spcBef>
        <a:spcAft>
          <a:spcPct val="0"/>
        </a:spcAft>
        <a:buChar char="–"/>
        <a:defRPr sz="2800">
          <a:solidFill>
            <a:schemeClr val="tx1"/>
          </a:solidFill>
          <a:latin typeface="Arial" charset="0"/>
        </a:defRPr>
      </a:lvl2pPr>
      <a:lvl3pPr marL="1150938"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fhi.n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Smittevern i forbindelse med økte ankomster av asylsøkere</a:t>
            </a:r>
          </a:p>
        </p:txBody>
      </p:sp>
      <p:sp>
        <p:nvSpPr>
          <p:cNvPr id="3" name="Undertittel 2"/>
          <p:cNvSpPr>
            <a:spLocks noGrp="1"/>
          </p:cNvSpPr>
          <p:nvPr>
            <p:ph type="subTitle" idx="1"/>
          </p:nvPr>
        </p:nvSpPr>
        <p:spPr/>
        <p:txBody>
          <a:bodyPr/>
          <a:lstStyle/>
          <a:p>
            <a:r>
              <a:rPr lang="nb-NO" dirty="0"/>
              <a:t>2016 Trude M. Arnesen, overlege dr med</a:t>
            </a:r>
          </a:p>
        </p:txBody>
      </p:sp>
    </p:spTree>
    <p:extLst>
      <p:ext uri="{BB962C8B-B14F-4D97-AF65-F5344CB8AC3E}">
        <p14:creationId xmlns:p14="http://schemas.microsoft.com/office/powerpoint/2010/main" val="184462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så vi i 2015?</a:t>
            </a:r>
          </a:p>
        </p:txBody>
      </p:sp>
      <p:sp>
        <p:nvSpPr>
          <p:cNvPr id="3" name="Plassholder for innhold 2"/>
          <p:cNvSpPr>
            <a:spLocks noGrp="1"/>
          </p:cNvSpPr>
          <p:nvPr>
            <p:ph idx="1"/>
          </p:nvPr>
        </p:nvSpPr>
        <p:spPr/>
        <p:txBody>
          <a:bodyPr>
            <a:normAutofit/>
          </a:bodyPr>
          <a:lstStyle/>
          <a:p>
            <a:r>
              <a:rPr lang="nb-NO" dirty="0"/>
              <a:t>Med unntak av enkelte utbrudd av skabb, har Folkehelseinstituttet blitt varslet om svært få utbrudd av smittsomme sykdommer fra norske asylmottak i 2015. </a:t>
            </a:r>
          </a:p>
          <a:p>
            <a:r>
              <a:rPr lang="nb-NO" dirty="0"/>
              <a:t>Bakteriene og virusene som ble meldt er de samme som sirkulerer i Norge.</a:t>
            </a:r>
          </a:p>
          <a:p>
            <a:r>
              <a:rPr lang="nb-NO" dirty="0"/>
              <a:t>Noen endring i forekomst av Hiv, Hepatitt B og tuberkulose ? </a:t>
            </a:r>
          </a:p>
          <a:p>
            <a:endParaRPr lang="nb-NO" dirty="0"/>
          </a:p>
        </p:txBody>
      </p:sp>
    </p:spTree>
    <p:extLst>
      <p:ext uri="{BB962C8B-B14F-4D97-AF65-F5344CB8AC3E}">
        <p14:creationId xmlns:p14="http://schemas.microsoft.com/office/powerpoint/2010/main" val="388726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88640"/>
            <a:ext cx="8758832" cy="1143000"/>
          </a:xfrm>
        </p:spPr>
        <p:txBody>
          <a:bodyPr>
            <a:normAutofit fontScale="90000"/>
          </a:bodyPr>
          <a:lstStyle/>
          <a:p>
            <a:br>
              <a:rPr lang="nb-NO" dirty="0"/>
            </a:br>
            <a:r>
              <a:rPr lang="nb-NO" dirty="0" err="1"/>
              <a:t>Utenlandsfødtes</a:t>
            </a:r>
            <a:r>
              <a:rPr lang="nb-NO" dirty="0"/>
              <a:t> andel av kroniske infeksjoner meldt MSIS 2006-14</a:t>
            </a:r>
            <a:br>
              <a:rPr lang="nb-NO" dirty="0"/>
            </a:br>
            <a:endParaRPr lang="nb-NO" dirty="0"/>
          </a:p>
        </p:txBody>
      </p:sp>
      <p:sp>
        <p:nvSpPr>
          <p:cNvPr id="3" name="Plassholder for innhold 2"/>
          <p:cNvSpPr>
            <a:spLocks noGrp="1"/>
          </p:cNvSpPr>
          <p:nvPr>
            <p:ph sz="half" idx="1"/>
          </p:nvPr>
        </p:nvSpPr>
        <p:spPr>
          <a:xfrm>
            <a:off x="539552" y="1600200"/>
            <a:ext cx="8604448" cy="4525963"/>
          </a:xfrm>
        </p:spPr>
        <p:txBody>
          <a:bodyPr>
            <a:normAutofit/>
          </a:bodyPr>
          <a:lstStyle/>
          <a:p>
            <a:r>
              <a:rPr lang="nb-NO" dirty="0"/>
              <a:t>50 % (1282/2578) av alle meldte tilfeller av hiv</a:t>
            </a:r>
          </a:p>
          <a:p>
            <a:endParaRPr lang="nb-NO" dirty="0"/>
          </a:p>
          <a:p>
            <a:pPr lvl="0"/>
            <a:r>
              <a:rPr lang="nb-NO" dirty="0"/>
              <a:t>92 % (5991/6551) av alle meldte tilfeller av kronisk hepatitt B</a:t>
            </a:r>
          </a:p>
          <a:p>
            <a:pPr lvl="0"/>
            <a:endParaRPr lang="nb-NO" dirty="0"/>
          </a:p>
          <a:p>
            <a:pPr lvl="0"/>
            <a:r>
              <a:rPr lang="nb-NO" dirty="0"/>
              <a:t>11 % (1473/13803) av alle meldte tilfeller av hepatitt C</a:t>
            </a:r>
          </a:p>
          <a:p>
            <a:pPr lvl="0"/>
            <a:endParaRPr lang="nb-NO" dirty="0"/>
          </a:p>
          <a:p>
            <a:pPr lvl="0"/>
            <a:r>
              <a:rPr lang="nb-NO" dirty="0"/>
              <a:t>86 % (2677/3123) av alle meldte tilfeller av tuberkulose</a:t>
            </a:r>
          </a:p>
          <a:p>
            <a:endParaRPr lang="nb-NO" dirty="0"/>
          </a:p>
        </p:txBody>
      </p:sp>
    </p:spTree>
    <p:extLst>
      <p:ext uri="{BB962C8B-B14F-4D97-AF65-F5344CB8AC3E}">
        <p14:creationId xmlns:p14="http://schemas.microsoft.com/office/powerpoint/2010/main" val="271803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Hiv</a:t>
            </a:r>
          </a:p>
        </p:txBody>
      </p:sp>
      <p:sp>
        <p:nvSpPr>
          <p:cNvPr id="3" name="Plassholder for innhold 2"/>
          <p:cNvSpPr>
            <a:spLocks noGrp="1"/>
          </p:cNvSpPr>
          <p:nvPr>
            <p:ph idx="1"/>
          </p:nvPr>
        </p:nvSpPr>
        <p:spPr/>
        <p:txBody>
          <a:bodyPr/>
          <a:lstStyle/>
          <a:p>
            <a:r>
              <a:rPr lang="nb-NO" dirty="0"/>
              <a:t>Antall meldte hivtilfeller i 2015 var det laveste på 10 år. Reduksjonen skyldes hovedsakelig en nedgang i nye tilfeller blant menn som har sex med menn, men det var også en liten reduksjon i antall innvandrere som var smittet før ankomst til landet.</a:t>
            </a:r>
          </a:p>
        </p:txBody>
      </p:sp>
    </p:spTree>
    <p:extLst>
      <p:ext uri="{BB962C8B-B14F-4D97-AF65-F5344CB8AC3E}">
        <p14:creationId xmlns:p14="http://schemas.microsoft.com/office/powerpoint/2010/main" val="133550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Hepatitt B</a:t>
            </a:r>
          </a:p>
        </p:txBody>
      </p:sp>
      <p:sp>
        <p:nvSpPr>
          <p:cNvPr id="3" name="Plassholder for innhold 2"/>
          <p:cNvSpPr>
            <a:spLocks noGrp="1"/>
          </p:cNvSpPr>
          <p:nvPr>
            <p:ph idx="1"/>
          </p:nvPr>
        </p:nvSpPr>
        <p:spPr/>
        <p:txBody>
          <a:bodyPr/>
          <a:lstStyle/>
          <a:p>
            <a:r>
              <a:rPr lang="nb-NO" dirty="0"/>
              <a:t>Det var noe økning i bærerskap av Hepatitt B i 2015. Dette er ikke uventet siden de fleste asylsøkere kom fra områder med høy forekomst av Hepatitt B. Denne økningen medfører ingen smitterisiko for den generelle befolkningen.  </a:t>
            </a:r>
          </a:p>
        </p:txBody>
      </p:sp>
    </p:spTree>
    <p:extLst>
      <p:ext uri="{BB962C8B-B14F-4D97-AF65-F5344CB8AC3E}">
        <p14:creationId xmlns:p14="http://schemas.microsoft.com/office/powerpoint/2010/main" val="87873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tel 1"/>
          <p:cNvSpPr>
            <a:spLocks noGrp="1"/>
          </p:cNvSpPr>
          <p:nvPr>
            <p:ph type="title"/>
          </p:nvPr>
        </p:nvSpPr>
        <p:spPr>
          <a:xfrm>
            <a:off x="368300" y="274638"/>
            <a:ext cx="8229600" cy="5530626"/>
          </a:xfrm>
        </p:spPr>
        <p:txBody>
          <a:bodyPr>
            <a:normAutofit/>
          </a:bodyPr>
          <a:lstStyle/>
          <a:p>
            <a:br>
              <a:rPr lang="nb-NO" sz="3600" dirty="0">
                <a:solidFill>
                  <a:schemeClr val="accent5">
                    <a:lumMod val="75000"/>
                  </a:schemeClr>
                </a:solidFill>
              </a:rPr>
            </a:br>
            <a:br>
              <a:rPr lang="nb-NO" sz="3600" dirty="0">
                <a:solidFill>
                  <a:schemeClr val="accent5">
                    <a:lumMod val="75000"/>
                  </a:schemeClr>
                </a:solidFill>
              </a:rPr>
            </a:br>
            <a:br>
              <a:rPr lang="nb-NO" sz="3600" dirty="0">
                <a:solidFill>
                  <a:schemeClr val="accent5">
                    <a:lumMod val="75000"/>
                  </a:schemeClr>
                </a:solidFill>
              </a:rPr>
            </a:br>
            <a:br>
              <a:rPr lang="nb-NO" sz="3600" dirty="0"/>
            </a:br>
            <a:br>
              <a:rPr lang="nb-NO" sz="3600" b="1" dirty="0"/>
            </a:br>
            <a:br>
              <a:rPr lang="nb-NO" sz="3600" dirty="0">
                <a:solidFill>
                  <a:schemeClr val="accent5">
                    <a:lumMod val="75000"/>
                  </a:schemeClr>
                </a:solidFill>
              </a:rPr>
            </a:br>
            <a:br>
              <a:rPr lang="nb-NO" sz="3600" dirty="0">
                <a:solidFill>
                  <a:schemeClr val="accent5">
                    <a:lumMod val="75000"/>
                  </a:schemeClr>
                </a:solidFill>
              </a:rPr>
            </a:br>
            <a:br>
              <a:rPr lang="nb-NO" sz="3600" dirty="0">
                <a:solidFill>
                  <a:schemeClr val="accent5">
                    <a:lumMod val="75000"/>
                  </a:schemeClr>
                </a:solidFill>
              </a:rPr>
            </a:br>
            <a:endParaRPr lang="nb-NO" sz="3600" dirty="0">
              <a:solidFill>
                <a:schemeClr val="accent5">
                  <a:lumMod val="75000"/>
                </a:schemeClr>
              </a:solidFill>
            </a:endParaRPr>
          </a:p>
        </p:txBody>
      </p:sp>
      <p:sp>
        <p:nvSpPr>
          <p:cNvPr id="3" name="Rektangel 2"/>
          <p:cNvSpPr/>
          <p:nvPr/>
        </p:nvSpPr>
        <p:spPr>
          <a:xfrm>
            <a:off x="971600" y="0"/>
            <a:ext cx="7200800" cy="1354217"/>
          </a:xfrm>
          <a:prstGeom prst="rect">
            <a:avLst/>
          </a:prstGeom>
        </p:spPr>
        <p:txBody>
          <a:bodyPr wrap="square">
            <a:spAutoFit/>
          </a:bodyPr>
          <a:lstStyle/>
          <a:p>
            <a:endParaRPr lang="nb-NO" b="1" dirty="0">
              <a:solidFill>
                <a:prstClr val="black"/>
              </a:solidFill>
            </a:endParaRPr>
          </a:p>
          <a:p>
            <a:r>
              <a:rPr lang="nb-NO" sz="3200" b="1" dirty="0">
                <a:solidFill>
                  <a:prstClr val="black"/>
                </a:solidFill>
              </a:rPr>
              <a:t>Tuberkulosetilfeller meldt MSIS 2000- 2015  etter fødested. </a:t>
            </a:r>
            <a:endParaRPr lang="nb-NO" b="1" dirty="0">
              <a:solidFill>
                <a:prstClr val="black"/>
              </a:solidFill>
            </a:endParaRPr>
          </a:p>
        </p:txBody>
      </p:sp>
      <p:pic>
        <p:nvPicPr>
          <p:cNvPr id="2050" name="Picture 2" descr="F:\_SM\SMAO\Faggrupper\SML\Sykdommer\Tuberkulose\Autoreport\2015report_gen_2016_01_18\aPres_Figur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56847"/>
            <a:ext cx="6948264" cy="4564231"/>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179512" y="1556792"/>
            <a:ext cx="2941543" cy="400110"/>
          </a:xfrm>
          <a:prstGeom prst="rect">
            <a:avLst/>
          </a:prstGeom>
          <a:noFill/>
        </p:spPr>
        <p:txBody>
          <a:bodyPr wrap="square" rtlCol="0">
            <a:spAutoFit/>
          </a:bodyPr>
          <a:lstStyle/>
          <a:p>
            <a:r>
              <a:rPr lang="nb-NO" sz="2000" dirty="0"/>
              <a:t> </a:t>
            </a:r>
          </a:p>
        </p:txBody>
      </p:sp>
    </p:spTree>
    <p:extLst>
      <p:ext uri="{BB962C8B-B14F-4D97-AF65-F5344CB8AC3E}">
        <p14:creationId xmlns:p14="http://schemas.microsoft.com/office/powerpoint/2010/main" val="426756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Tuberkulose i Norge 2015</a:t>
            </a:r>
          </a:p>
        </p:txBody>
      </p:sp>
      <p:sp>
        <p:nvSpPr>
          <p:cNvPr id="7" name="Plassholder for innhold 6"/>
          <p:cNvSpPr>
            <a:spLocks noGrp="1"/>
          </p:cNvSpPr>
          <p:nvPr>
            <p:ph idx="1"/>
          </p:nvPr>
        </p:nvSpPr>
        <p:spPr/>
        <p:txBody>
          <a:bodyPr>
            <a:normAutofit/>
          </a:bodyPr>
          <a:lstStyle/>
          <a:p>
            <a:r>
              <a:rPr lang="nb-NO" dirty="0"/>
              <a:t>318 tilfeller, hvorav 36 var norskfødte ( 26 m/ to norskfødte foreldre)</a:t>
            </a:r>
          </a:p>
          <a:p>
            <a:r>
              <a:rPr lang="nb-NO" dirty="0"/>
              <a:t>Dette er noe færre enn i 2014 (324 tilfeller) og betydelig færre enn i 2013 (392)</a:t>
            </a:r>
          </a:p>
          <a:p>
            <a:r>
              <a:rPr lang="nb-NO" dirty="0"/>
              <a:t>Nedgang i 2015 som følge av en endring i landbakgrunn blant de nyankomne.  </a:t>
            </a:r>
          </a:p>
          <a:p>
            <a:endParaRPr lang="nb-NO" dirty="0"/>
          </a:p>
          <a:p>
            <a:endParaRPr lang="nb-NO" dirty="0"/>
          </a:p>
          <a:p>
            <a:endParaRPr lang="nb-NO" dirty="0"/>
          </a:p>
        </p:txBody>
      </p:sp>
    </p:spTree>
    <p:extLst>
      <p:ext uri="{BB962C8B-B14F-4D97-AF65-F5344CB8AC3E}">
        <p14:creationId xmlns:p14="http://schemas.microsoft.com/office/powerpoint/2010/main" val="29424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686800" cy="1143000"/>
          </a:xfrm>
        </p:spPr>
        <p:txBody>
          <a:bodyPr>
            <a:noAutofit/>
          </a:bodyPr>
          <a:lstStyle/>
          <a:p>
            <a:r>
              <a:rPr lang="nb-NO" sz="3200" dirty="0"/>
              <a:t>Fødeland, TB tilfeller meldt MSIS 2000-2015 </a:t>
            </a:r>
            <a:r>
              <a:rPr lang="nb-NO" sz="1800" dirty="0"/>
              <a:t>(pr 26/1-16) </a:t>
            </a:r>
          </a:p>
        </p:txBody>
      </p:sp>
      <p:sp>
        <p:nvSpPr>
          <p:cNvPr id="3" name="Plassholder for innhold 2"/>
          <p:cNvSpPr>
            <a:spLocks noGrp="1"/>
          </p:cNvSpPr>
          <p:nvPr>
            <p:ph sz="half" idx="1"/>
          </p:nvPr>
        </p:nvSpPr>
        <p:spPr/>
        <p:txBody>
          <a:bodyPr/>
          <a:lstStyle/>
          <a:p>
            <a:endParaRPr lang="nb-NO" dirty="0"/>
          </a:p>
        </p:txBody>
      </p:sp>
      <p:sp>
        <p:nvSpPr>
          <p:cNvPr id="4" name="Plassholder for innhold 3"/>
          <p:cNvSpPr>
            <a:spLocks noGrp="1"/>
          </p:cNvSpPr>
          <p:nvPr>
            <p:ph sz="half" idx="2"/>
          </p:nvPr>
        </p:nvSpPr>
        <p:spPr/>
        <p:txBody>
          <a:bodyPr/>
          <a:lstStyle/>
          <a:p>
            <a:endParaRPr lang="nb-NO"/>
          </a:p>
        </p:txBody>
      </p:sp>
      <p:pic>
        <p:nvPicPr>
          <p:cNvPr id="3074" name="Picture 2" descr="F:\_SM\SMAO\Faggrupper\SML\Sykdommer\Tuberkulose\Autoreport\2015report_gen_2016_01_18\aPres_Figur_2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9116"/>
            <a:ext cx="8964488" cy="519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64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600" dirty="0"/>
              <a:t>MDR-TB meldt MSIS 2008- 2015</a:t>
            </a:r>
            <a:br>
              <a:rPr lang="nb-NO" sz="3600" dirty="0"/>
            </a:br>
            <a:r>
              <a:rPr lang="nb-NO" sz="3600" dirty="0"/>
              <a:t> etter fødested</a:t>
            </a:r>
          </a:p>
        </p:txBody>
      </p:sp>
      <p:sp>
        <p:nvSpPr>
          <p:cNvPr id="3" name="Plassholder for innhold 2"/>
          <p:cNvSpPr>
            <a:spLocks noGrp="1"/>
          </p:cNvSpPr>
          <p:nvPr>
            <p:ph sz="half" idx="1"/>
          </p:nvPr>
        </p:nvSpPr>
        <p:spPr/>
        <p:txBody>
          <a:bodyPr/>
          <a:lstStyle/>
          <a:p>
            <a:endParaRPr lang="nb-NO" dirty="0"/>
          </a:p>
        </p:txBody>
      </p:sp>
      <p:pic>
        <p:nvPicPr>
          <p:cNvPr id="6146" name="Picture 2" descr="F:\_SM\SMAO\Faggrupper\SML\Sykdommer\Tuberkulose\Autoreport\2015report_gen_2016_01_18\aPres_Figur_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8748464" cy="510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476672"/>
            <a:ext cx="8229600" cy="1143000"/>
          </a:xfrm>
        </p:spPr>
        <p:txBody>
          <a:bodyPr>
            <a:normAutofit fontScale="90000"/>
          </a:bodyPr>
          <a:lstStyle/>
          <a:p>
            <a:r>
              <a:rPr lang="nb-NO" dirty="0"/>
              <a:t>Smitteverntiltak </a:t>
            </a:r>
            <a:br>
              <a:rPr lang="nb-NO" dirty="0"/>
            </a:br>
            <a:endParaRPr lang="nb-NO" dirty="0"/>
          </a:p>
        </p:txBody>
      </p:sp>
      <p:sp>
        <p:nvSpPr>
          <p:cNvPr id="3" name="Plassholder for innhold 2"/>
          <p:cNvSpPr>
            <a:spLocks noGrp="1"/>
          </p:cNvSpPr>
          <p:nvPr>
            <p:ph idx="1"/>
          </p:nvPr>
        </p:nvSpPr>
        <p:spPr/>
        <p:txBody>
          <a:bodyPr>
            <a:normAutofit fontScale="92500"/>
          </a:bodyPr>
          <a:lstStyle/>
          <a:p>
            <a:pPr marL="457200" lvl="1" indent="0">
              <a:buNone/>
            </a:pPr>
            <a:r>
              <a:rPr lang="nb-NO" sz="3600" dirty="0"/>
              <a:t>Tuberkuloseundersøkelse (obligatorisk)</a:t>
            </a:r>
          </a:p>
          <a:p>
            <a:pPr marL="457200" lvl="1" indent="0">
              <a:buNone/>
            </a:pPr>
            <a:endParaRPr lang="nb-NO" sz="3600" dirty="0"/>
          </a:p>
          <a:p>
            <a:pPr marL="457200" lvl="1" indent="0">
              <a:buNone/>
            </a:pPr>
            <a:r>
              <a:rPr lang="nb-NO" sz="3600" dirty="0"/>
              <a:t>Helseundersøkelse IS 1022 (frivillig)</a:t>
            </a:r>
          </a:p>
          <a:p>
            <a:pPr marL="457200" lvl="1" indent="0">
              <a:buNone/>
            </a:pPr>
            <a:endParaRPr lang="nb-NO" sz="3600" dirty="0"/>
          </a:p>
          <a:p>
            <a:pPr marL="457200" lvl="1" indent="0">
              <a:buNone/>
            </a:pPr>
            <a:r>
              <a:rPr lang="nb-NO" sz="3600" dirty="0"/>
              <a:t>Vaksinasjon (frivillig)</a:t>
            </a:r>
          </a:p>
          <a:p>
            <a:pPr marL="457200" lvl="1" indent="0">
              <a:buNone/>
            </a:pPr>
            <a:endParaRPr lang="nb-NO" sz="3600" dirty="0"/>
          </a:p>
          <a:p>
            <a:pPr marL="457200" lvl="1" indent="0">
              <a:buNone/>
            </a:pPr>
            <a:r>
              <a:rPr lang="nb-NO" sz="3600" dirty="0">
                <a:hlinkClick r:id="rId2"/>
              </a:rPr>
              <a:t>www.fhi.no</a:t>
            </a:r>
            <a:r>
              <a:rPr lang="nb-NO" sz="3600" dirty="0"/>
              <a:t>: Smittevernplan for mottak mm</a:t>
            </a:r>
          </a:p>
          <a:p>
            <a:endParaRPr lang="nb-NO" dirty="0"/>
          </a:p>
        </p:txBody>
      </p:sp>
    </p:spTree>
    <p:extLst>
      <p:ext uri="{BB962C8B-B14F-4D97-AF65-F5344CB8AC3E}">
        <p14:creationId xmlns:p14="http://schemas.microsoft.com/office/powerpoint/2010/main" val="4169185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tel 1"/>
          <p:cNvSpPr>
            <a:spLocks noGrp="1"/>
          </p:cNvSpPr>
          <p:nvPr>
            <p:ph type="title"/>
          </p:nvPr>
        </p:nvSpPr>
        <p:spPr>
          <a:xfrm>
            <a:off x="323528" y="382960"/>
            <a:ext cx="8770639" cy="1143000"/>
          </a:xfrm>
          <a:ln>
            <a:solidFill>
              <a:schemeClr val="accent1"/>
            </a:solidFill>
          </a:ln>
        </p:spPr>
        <p:txBody>
          <a:bodyPr>
            <a:normAutofit fontScale="90000"/>
          </a:bodyPr>
          <a:lstStyle/>
          <a:p>
            <a:pPr algn="l">
              <a:defRPr/>
            </a:pPr>
            <a:r>
              <a:rPr lang="nb-NO" sz="3600" dirty="0">
                <a:solidFill>
                  <a:schemeClr val="accent5">
                    <a:lumMod val="75000"/>
                  </a:schemeClr>
                </a:solidFill>
              </a:rPr>
              <a:t>Insidensrater 2014. </a:t>
            </a:r>
            <a:br>
              <a:rPr lang="nb-NO" sz="3600" dirty="0">
                <a:solidFill>
                  <a:schemeClr val="accent5">
                    <a:lumMod val="75000"/>
                  </a:schemeClr>
                </a:solidFill>
              </a:rPr>
            </a:br>
            <a:r>
              <a:rPr lang="nb-NO" sz="3600" dirty="0">
                <a:solidFill>
                  <a:schemeClr val="accent5">
                    <a:lumMod val="75000"/>
                  </a:schemeClr>
                </a:solidFill>
              </a:rPr>
              <a:t>Antall tuberkulosetilfeller per 100 000 /år. </a:t>
            </a:r>
            <a:endParaRPr lang="nb-NO" sz="2200" dirty="0">
              <a:solidFill>
                <a:schemeClr val="accent5">
                  <a:lumMod val="75000"/>
                </a:schemeClr>
              </a:solidFill>
            </a:endParaRPr>
          </a:p>
        </p:txBody>
      </p:sp>
      <p:sp>
        <p:nvSpPr>
          <p:cNvPr id="62466" name="Plassholder for innhold 2"/>
          <p:cNvSpPr>
            <a:spLocks noGrp="1"/>
          </p:cNvSpPr>
          <p:nvPr>
            <p:ph sz="half" idx="1"/>
          </p:nvPr>
        </p:nvSpPr>
        <p:spPr>
          <a:xfrm>
            <a:off x="457200" y="1600200"/>
            <a:ext cx="7988300" cy="4525963"/>
          </a:xfrm>
        </p:spPr>
        <p:txBody>
          <a:bodyPr/>
          <a:lstStyle/>
          <a:p>
            <a:pPr eaLnBrk="1" hangingPunct="1">
              <a:buFontTx/>
              <a:buNone/>
            </a:pPr>
            <a:r>
              <a:rPr lang="nb-NO" sz="2600" dirty="0"/>
              <a:t>	</a:t>
            </a:r>
            <a:endParaRPr lang="nb-NO" dirty="0"/>
          </a:p>
        </p:txBody>
      </p:sp>
      <p:pic>
        <p:nvPicPr>
          <p:cNvPr id="6" name="Bilde 5"/>
          <p:cNvPicPr/>
          <p:nvPr/>
        </p:nvPicPr>
        <p:blipFill rotWithShape="1">
          <a:blip r:embed="rId2"/>
          <a:srcRect l="17858" t="20588" r="16664" b="14118"/>
          <a:stretch/>
        </p:blipFill>
        <p:spPr bwMode="auto">
          <a:xfrm>
            <a:off x="539553" y="1556792"/>
            <a:ext cx="8510518" cy="4968552"/>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3"/>
            <a:ext cx="9050071" cy="534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116633"/>
            <a:ext cx="976798" cy="138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Sylinder 1"/>
          <p:cNvSpPr txBox="1"/>
          <p:nvPr/>
        </p:nvSpPr>
        <p:spPr>
          <a:xfrm>
            <a:off x="179512" y="5085184"/>
            <a:ext cx="1512168" cy="1754326"/>
          </a:xfrm>
          <a:prstGeom prst="rect">
            <a:avLst/>
          </a:prstGeom>
          <a:noFill/>
        </p:spPr>
        <p:txBody>
          <a:bodyPr wrap="square" rtlCol="0">
            <a:spAutoFit/>
          </a:bodyPr>
          <a:lstStyle/>
          <a:p>
            <a:r>
              <a:rPr lang="nb-NO" dirty="0"/>
              <a:t>&gt;40/ 100 000: </a:t>
            </a:r>
            <a:r>
              <a:rPr lang="nb-NO" b="1" dirty="0"/>
              <a:t>122 </a:t>
            </a:r>
            <a:r>
              <a:rPr lang="nb-NO" dirty="0"/>
              <a:t>land</a:t>
            </a:r>
          </a:p>
          <a:p>
            <a:r>
              <a:rPr lang="nb-NO" dirty="0"/>
              <a:t>&gt;150/100 000</a:t>
            </a:r>
          </a:p>
          <a:p>
            <a:r>
              <a:rPr lang="nb-NO" b="1" dirty="0"/>
              <a:t>46</a:t>
            </a:r>
            <a:r>
              <a:rPr lang="nb-NO" dirty="0"/>
              <a:t> land</a:t>
            </a:r>
          </a:p>
          <a:p>
            <a:r>
              <a:rPr lang="nb-NO" dirty="0"/>
              <a:t>&gt;200/100 000 </a:t>
            </a:r>
          </a:p>
          <a:p>
            <a:r>
              <a:rPr lang="nb-NO" b="1" dirty="0"/>
              <a:t>33</a:t>
            </a:r>
            <a:r>
              <a:rPr lang="nb-NO" dirty="0"/>
              <a:t> land</a:t>
            </a:r>
          </a:p>
        </p:txBody>
      </p:sp>
    </p:spTree>
    <p:extLst>
      <p:ext uri="{BB962C8B-B14F-4D97-AF65-F5344CB8AC3E}">
        <p14:creationId xmlns:p14="http://schemas.microsoft.com/office/powerpoint/2010/main" val="269037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Tema:</a:t>
            </a:r>
          </a:p>
        </p:txBody>
      </p:sp>
      <p:sp>
        <p:nvSpPr>
          <p:cNvPr id="3" name="Plassholder for innhold 2"/>
          <p:cNvSpPr>
            <a:spLocks noGrp="1"/>
          </p:cNvSpPr>
          <p:nvPr>
            <p:ph idx="1"/>
          </p:nvPr>
        </p:nvSpPr>
        <p:spPr/>
        <p:txBody>
          <a:bodyPr>
            <a:normAutofit/>
          </a:bodyPr>
          <a:lstStyle/>
          <a:p>
            <a:r>
              <a:rPr lang="nb-NO" dirty="0"/>
              <a:t>Ankomster av asylsøknader siste 3 år</a:t>
            </a:r>
          </a:p>
          <a:p>
            <a:endParaRPr lang="nb-NO" dirty="0"/>
          </a:p>
          <a:p>
            <a:r>
              <a:rPr lang="nb-NO" dirty="0"/>
              <a:t>Økt forekomst av smittsomme sykdommer ved økte ankomster?  </a:t>
            </a:r>
          </a:p>
          <a:p>
            <a:pPr lvl="1"/>
            <a:endParaRPr lang="nb-NO" dirty="0"/>
          </a:p>
          <a:p>
            <a:r>
              <a:rPr lang="nb-NO" dirty="0"/>
              <a:t>Smitteverntiltak </a:t>
            </a:r>
          </a:p>
          <a:p>
            <a:endParaRPr lang="nb-NO" dirty="0"/>
          </a:p>
          <a:p>
            <a:r>
              <a:rPr lang="nb-NO" dirty="0"/>
              <a:t>Veien videre</a:t>
            </a:r>
          </a:p>
          <a:p>
            <a:pPr marL="457200" lvl="1" indent="0">
              <a:buNone/>
            </a:pPr>
            <a:endParaRPr lang="nb-NO" dirty="0"/>
          </a:p>
          <a:p>
            <a:pPr marL="457200" lvl="1" indent="0">
              <a:buNone/>
            </a:pPr>
            <a:endParaRPr lang="nb-NO" dirty="0"/>
          </a:p>
        </p:txBody>
      </p:sp>
    </p:spTree>
    <p:extLst>
      <p:ext uri="{BB962C8B-B14F-4D97-AF65-F5344CB8AC3E}">
        <p14:creationId xmlns:p14="http://schemas.microsoft.com/office/powerpoint/2010/main" val="1886550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640960" cy="557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tel 1"/>
          <p:cNvSpPr>
            <a:spLocks noGrp="1"/>
          </p:cNvSpPr>
          <p:nvPr>
            <p:ph type="title"/>
          </p:nvPr>
        </p:nvSpPr>
        <p:spPr>
          <a:xfrm>
            <a:off x="12188" y="116632"/>
            <a:ext cx="7512140" cy="288032"/>
          </a:xfrm>
        </p:spPr>
        <p:txBody>
          <a:bodyPr>
            <a:noAutofit/>
          </a:bodyPr>
          <a:lstStyle/>
          <a:p>
            <a:r>
              <a:rPr lang="nb-NO" sz="2800" dirty="0"/>
              <a:t>TB screening av asylsøkere og andre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28" y="548680"/>
            <a:ext cx="8806372"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21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274638"/>
            <a:ext cx="8928992" cy="130026"/>
          </a:xfrm>
        </p:spPr>
        <p:txBody>
          <a:bodyPr>
            <a:normAutofit fontScale="90000"/>
          </a:bodyPr>
          <a:lstStyle/>
          <a:p>
            <a:br>
              <a:rPr lang="nb-NO" dirty="0"/>
            </a:br>
            <a:r>
              <a:rPr lang="nb-NO" dirty="0"/>
              <a:t> Indikasjon for undersøkelse, </a:t>
            </a:r>
            <a:br>
              <a:rPr lang="nb-NO" dirty="0"/>
            </a:br>
            <a:r>
              <a:rPr lang="nb-NO" sz="3100" dirty="0"/>
              <a:t>318 tilfelle av tuberkulosesykdom meldt MSIS 2015</a:t>
            </a:r>
          </a:p>
        </p:txBody>
      </p:sp>
      <p:graphicFrame>
        <p:nvGraphicFramePr>
          <p:cNvPr id="8" name="Plassholder for innhold 7"/>
          <p:cNvGraphicFramePr>
            <a:graphicFrameLocks noGrp="1"/>
          </p:cNvGraphicFramePr>
          <p:nvPr>
            <p:ph idx="1"/>
            <p:extLst>
              <p:ext uri="{D42A27DB-BD31-4B8C-83A1-F6EECF244321}">
                <p14:modId xmlns:p14="http://schemas.microsoft.com/office/powerpoint/2010/main" val="2846152440"/>
              </p:ext>
            </p:extLst>
          </p:nvPr>
        </p:nvGraphicFramePr>
        <p:xfrm>
          <a:off x="-6120680" y="3501008"/>
          <a:ext cx="6120680" cy="5661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p:cNvGraphicFramePr>
            <a:graphicFrameLocks/>
          </p:cNvGraphicFramePr>
          <p:nvPr>
            <p:extLst>
              <p:ext uri="{D42A27DB-BD31-4B8C-83A1-F6EECF244321}">
                <p14:modId xmlns:p14="http://schemas.microsoft.com/office/powerpoint/2010/main" val="1093705925"/>
              </p:ext>
            </p:extLst>
          </p:nvPr>
        </p:nvGraphicFramePr>
        <p:xfrm>
          <a:off x="107504" y="1601416"/>
          <a:ext cx="8813824" cy="499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7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Før screening resultater foreligger; </a:t>
            </a:r>
          </a:p>
        </p:txBody>
      </p:sp>
      <p:sp>
        <p:nvSpPr>
          <p:cNvPr id="3" name="Plassholder for innhold 2"/>
          <p:cNvSpPr>
            <a:spLocks noGrp="1"/>
          </p:cNvSpPr>
          <p:nvPr>
            <p:ph idx="1"/>
          </p:nvPr>
        </p:nvSpPr>
        <p:spPr/>
        <p:txBody>
          <a:bodyPr>
            <a:normAutofit fontScale="92500"/>
          </a:bodyPr>
          <a:lstStyle/>
          <a:p>
            <a:r>
              <a:rPr lang="nb-NO" dirty="0"/>
              <a:t>Ingen restriksjoner</a:t>
            </a:r>
          </a:p>
          <a:p>
            <a:pPr lvl="1"/>
            <a:r>
              <a:rPr lang="nb-NO" dirty="0"/>
              <a:t>Samme hvor i verden de kommer fra er utgangssannsynligheten for smittsom TB i en usortert gruppe så liten at beskyttelsesutstyr ikke er nødvendig</a:t>
            </a:r>
          </a:p>
          <a:p>
            <a:endParaRPr lang="nb-NO" dirty="0"/>
          </a:p>
          <a:p>
            <a:r>
              <a:rPr lang="nb-NO" dirty="0"/>
              <a:t>Ett unntak: Helsepersonell og barnehagepersonell skal ha negativt lungerøntgen før oppstart av arbeide med såre grupper. </a:t>
            </a:r>
          </a:p>
        </p:txBody>
      </p:sp>
    </p:spTree>
    <p:extLst>
      <p:ext uri="{BB962C8B-B14F-4D97-AF65-F5344CB8AC3E}">
        <p14:creationId xmlns:p14="http://schemas.microsoft.com/office/powerpoint/2010/main" val="282309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579296" cy="1143000"/>
          </a:xfrm>
        </p:spPr>
        <p:txBody>
          <a:bodyPr>
            <a:noAutofit/>
          </a:bodyPr>
          <a:lstStyle/>
          <a:p>
            <a:r>
              <a:rPr lang="nb-NO" sz="3200" dirty="0"/>
              <a:t>Undersøkelse for andre smittsomme sykdommer. Helseundersøkelse v. 3 md.  (IS-1022)</a:t>
            </a:r>
          </a:p>
        </p:txBody>
      </p:sp>
      <p:sp>
        <p:nvSpPr>
          <p:cNvPr id="3" name="Plassholder for innhold 2"/>
          <p:cNvSpPr>
            <a:spLocks noGrp="1"/>
          </p:cNvSpPr>
          <p:nvPr>
            <p:ph idx="1"/>
          </p:nvPr>
        </p:nvSpPr>
        <p:spPr>
          <a:xfrm>
            <a:off x="395536" y="1600200"/>
            <a:ext cx="8291264" cy="4853136"/>
          </a:xfrm>
        </p:spPr>
        <p:txBody>
          <a:bodyPr>
            <a:normAutofit/>
          </a:bodyPr>
          <a:lstStyle/>
          <a:p>
            <a:pPr marL="457200" lvl="1" indent="0">
              <a:buNone/>
            </a:pPr>
            <a:r>
              <a:rPr lang="nb-NO" dirty="0"/>
              <a:t>Personer </a:t>
            </a:r>
          </a:p>
          <a:p>
            <a:pPr marL="457200" lvl="1" indent="0">
              <a:buNone/>
            </a:pPr>
            <a:r>
              <a:rPr lang="nb-NO" dirty="0"/>
              <a:t>	-fra land med høy forekomst </a:t>
            </a:r>
          </a:p>
          <a:p>
            <a:pPr marL="457200" lvl="1" indent="0">
              <a:buNone/>
            </a:pPr>
            <a:r>
              <a:rPr lang="nb-NO" dirty="0"/>
              <a:t>	-i risikogruppe eller</a:t>
            </a:r>
          </a:p>
          <a:p>
            <a:pPr marL="457200" lvl="1" indent="0">
              <a:buNone/>
            </a:pPr>
            <a:r>
              <a:rPr lang="nb-NO" dirty="0"/>
              <a:t>	-med symptomer</a:t>
            </a:r>
          </a:p>
          <a:p>
            <a:pPr marL="457200" lvl="1" indent="0">
              <a:buNone/>
            </a:pPr>
            <a:r>
              <a:rPr lang="nb-NO" dirty="0"/>
              <a:t>Bør tilbys undersøkelse for</a:t>
            </a:r>
          </a:p>
          <a:p>
            <a:pPr lvl="2"/>
            <a:r>
              <a:rPr lang="nb-NO" dirty="0"/>
              <a:t>Tuberkulose</a:t>
            </a:r>
          </a:p>
          <a:p>
            <a:pPr lvl="2"/>
            <a:r>
              <a:rPr lang="nb-NO" dirty="0"/>
              <a:t>HIV</a:t>
            </a:r>
          </a:p>
          <a:p>
            <a:pPr lvl="2"/>
            <a:r>
              <a:rPr lang="nb-NO" dirty="0"/>
              <a:t>Hepatitt B</a:t>
            </a:r>
          </a:p>
          <a:p>
            <a:pPr lvl="2"/>
            <a:r>
              <a:rPr lang="nb-NO" dirty="0"/>
              <a:t>Hepatitt C</a:t>
            </a:r>
          </a:p>
          <a:p>
            <a:pPr marL="457200" lvl="1" indent="0">
              <a:buNone/>
            </a:pPr>
            <a:r>
              <a:rPr lang="nb-NO" dirty="0"/>
              <a:t>Andre undersøkelser  kan også være aktuelle </a:t>
            </a:r>
          </a:p>
          <a:p>
            <a:pPr lvl="1"/>
            <a:endParaRPr lang="nb-NO" dirty="0"/>
          </a:p>
          <a:p>
            <a:endParaRPr lang="nb-NO" dirty="0"/>
          </a:p>
        </p:txBody>
      </p:sp>
    </p:spTree>
    <p:extLst>
      <p:ext uri="{BB962C8B-B14F-4D97-AF65-F5344CB8AC3E}">
        <p14:creationId xmlns:p14="http://schemas.microsoft.com/office/powerpoint/2010/main" val="263406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Helseundersøkelse IS10-22</a:t>
            </a:r>
          </a:p>
        </p:txBody>
      </p:sp>
      <p:sp>
        <p:nvSpPr>
          <p:cNvPr id="3" name="Plassholder for innhold 2"/>
          <p:cNvSpPr>
            <a:spLocks noGrp="1"/>
          </p:cNvSpPr>
          <p:nvPr>
            <p:ph idx="1"/>
          </p:nvPr>
        </p:nvSpPr>
        <p:spPr>
          <a:xfrm>
            <a:off x="395536" y="1600200"/>
            <a:ext cx="8291264" cy="4853136"/>
          </a:xfrm>
        </p:spPr>
        <p:txBody>
          <a:bodyPr/>
          <a:lstStyle/>
          <a:p>
            <a:pPr lvl="1"/>
            <a:r>
              <a:rPr lang="nb-NO" dirty="0"/>
              <a:t>Tilbud om undersøkelse for</a:t>
            </a:r>
          </a:p>
          <a:p>
            <a:pPr lvl="2"/>
            <a:r>
              <a:rPr lang="nb-NO" dirty="0"/>
              <a:t>HIV</a:t>
            </a:r>
          </a:p>
          <a:p>
            <a:pPr lvl="2"/>
            <a:r>
              <a:rPr lang="nb-NO" dirty="0"/>
              <a:t>Hepatitt B</a:t>
            </a:r>
          </a:p>
          <a:p>
            <a:pPr lvl="2"/>
            <a:r>
              <a:rPr lang="nb-NO" dirty="0"/>
              <a:t>Hepatitt C</a:t>
            </a:r>
          </a:p>
          <a:p>
            <a:pPr lvl="2"/>
            <a:r>
              <a:rPr lang="nb-NO" dirty="0"/>
              <a:t>(Syfilis)</a:t>
            </a:r>
          </a:p>
          <a:p>
            <a:pPr lvl="1"/>
            <a:r>
              <a:rPr lang="nb-NO" dirty="0"/>
              <a:t>Ved indikasjon undersøke for</a:t>
            </a:r>
          </a:p>
          <a:p>
            <a:pPr lvl="2"/>
            <a:r>
              <a:rPr lang="nb-NO" dirty="0"/>
              <a:t>Tarmparasitter</a:t>
            </a:r>
          </a:p>
          <a:p>
            <a:pPr lvl="2"/>
            <a:r>
              <a:rPr lang="nb-NO" dirty="0"/>
              <a:t>Malaria</a:t>
            </a:r>
          </a:p>
          <a:p>
            <a:pPr lvl="2"/>
            <a:r>
              <a:rPr lang="nb-NO" dirty="0" err="1"/>
              <a:t>Schistosomiasis</a:t>
            </a:r>
            <a:endParaRPr lang="nb-NO" dirty="0"/>
          </a:p>
          <a:p>
            <a:pPr lvl="2"/>
            <a:r>
              <a:rPr lang="nb-NO" dirty="0"/>
              <a:t>MRSA (dersom personen skal innlegges, eks gravide)</a:t>
            </a:r>
          </a:p>
          <a:p>
            <a:pPr lvl="1"/>
            <a:endParaRPr lang="nb-NO" dirty="0"/>
          </a:p>
          <a:p>
            <a:endParaRPr lang="nb-NO" dirty="0"/>
          </a:p>
        </p:txBody>
      </p:sp>
    </p:spTree>
    <p:extLst>
      <p:ext uri="{BB962C8B-B14F-4D97-AF65-F5344CB8AC3E}">
        <p14:creationId xmlns:p14="http://schemas.microsoft.com/office/powerpoint/2010/main" val="345211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Logistikkutfordringer</a:t>
            </a:r>
          </a:p>
        </p:txBody>
      </p:sp>
      <p:sp>
        <p:nvSpPr>
          <p:cNvPr id="3" name="Plassholder for innhold 2"/>
          <p:cNvSpPr>
            <a:spLocks noGrp="1"/>
          </p:cNvSpPr>
          <p:nvPr>
            <p:ph idx="1"/>
          </p:nvPr>
        </p:nvSpPr>
        <p:spPr>
          <a:xfrm>
            <a:off x="457200" y="1600200"/>
            <a:ext cx="5266928" cy="4525963"/>
          </a:xfrm>
        </p:spPr>
        <p:txBody>
          <a:bodyPr>
            <a:normAutofit lnSpcReduction="10000"/>
          </a:bodyPr>
          <a:lstStyle/>
          <a:p>
            <a:pPr marL="0" indent="0">
              <a:buNone/>
            </a:pPr>
            <a:r>
              <a:rPr lang="nb-NO" dirty="0"/>
              <a:t>Koordinering</a:t>
            </a:r>
          </a:p>
          <a:p>
            <a:pPr marL="0" indent="0">
              <a:buNone/>
            </a:pPr>
            <a:r>
              <a:rPr lang="nb-NO" dirty="0"/>
              <a:t>	hvor er asylsøkeren, </a:t>
            </a:r>
          </a:p>
          <a:p>
            <a:pPr marL="0" indent="0">
              <a:buNone/>
            </a:pPr>
            <a:r>
              <a:rPr lang="nb-NO" dirty="0"/>
              <a:t>	hvor lenge har de vært</a:t>
            </a:r>
          </a:p>
          <a:p>
            <a:pPr marL="0" indent="0">
              <a:buNone/>
            </a:pPr>
            <a:r>
              <a:rPr lang="nb-NO" dirty="0"/>
              <a:t>Mange involverte</a:t>
            </a:r>
          </a:p>
          <a:p>
            <a:pPr marL="0" indent="0">
              <a:buNone/>
            </a:pPr>
            <a:r>
              <a:rPr lang="nb-NO" dirty="0"/>
              <a:t>Informasjonsoverføring</a:t>
            </a:r>
          </a:p>
          <a:p>
            <a:pPr marL="0" indent="0">
              <a:buNone/>
            </a:pPr>
            <a:r>
              <a:rPr lang="nb-NO" dirty="0"/>
              <a:t>	Identifikasjonsnummer</a:t>
            </a:r>
          </a:p>
          <a:p>
            <a:pPr marL="0" indent="0">
              <a:buNone/>
            </a:pPr>
            <a:r>
              <a:rPr lang="nb-NO" dirty="0"/>
              <a:t>Kapasitet  til å gjennomføre </a:t>
            </a:r>
          </a:p>
          <a:p>
            <a:pPr marL="0" indent="0">
              <a:buNone/>
            </a:pPr>
            <a:r>
              <a:rPr lang="nb-NO" dirty="0"/>
              <a:t>	</a:t>
            </a:r>
            <a:r>
              <a:rPr lang="nb-NO" dirty="0" err="1"/>
              <a:t>rtg</a:t>
            </a:r>
            <a:r>
              <a:rPr lang="nb-NO" dirty="0"/>
              <a:t>, </a:t>
            </a:r>
            <a:r>
              <a:rPr lang="nb-NO" dirty="0" err="1"/>
              <a:t>Igra</a:t>
            </a:r>
            <a:r>
              <a:rPr lang="nb-NO" dirty="0"/>
              <a:t>, isolasjon</a:t>
            </a:r>
          </a:p>
          <a:p>
            <a:pPr marL="0" indent="0">
              <a:buNone/>
            </a:pPr>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060848"/>
            <a:ext cx="3419872" cy="4392488"/>
          </a:xfrm>
          <a:prstGeom prst="rect">
            <a:avLst/>
          </a:prstGeom>
        </p:spPr>
      </p:pic>
    </p:spTree>
    <p:extLst>
      <p:ext uri="{BB962C8B-B14F-4D97-AF65-F5344CB8AC3E}">
        <p14:creationId xmlns:p14="http://schemas.microsoft.com/office/powerpoint/2010/main" val="1998668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Nyankomne som gruppe</a:t>
            </a:r>
          </a:p>
        </p:txBody>
      </p:sp>
      <p:sp>
        <p:nvSpPr>
          <p:cNvPr id="3" name="Plassholder for innhold 2"/>
          <p:cNvSpPr>
            <a:spLocks noGrp="1"/>
          </p:cNvSpPr>
          <p:nvPr>
            <p:ph sz="half" idx="1"/>
          </p:nvPr>
        </p:nvSpPr>
        <p:spPr>
          <a:xfrm>
            <a:off x="-540568" y="1844824"/>
            <a:ext cx="9388903" cy="4381947"/>
          </a:xfrm>
        </p:spPr>
        <p:txBody>
          <a:bodyPr>
            <a:noAutofit/>
          </a:bodyPr>
          <a:lstStyle/>
          <a:p>
            <a:pPr lvl="1"/>
            <a:r>
              <a:rPr lang="nb-NO" sz="3200" dirty="0"/>
              <a:t>Flytter/ blir flyttet mye </a:t>
            </a:r>
          </a:p>
          <a:p>
            <a:pPr lvl="1"/>
            <a:r>
              <a:rPr lang="nb-NO" sz="3200" dirty="0"/>
              <a:t>Usikker situasjon</a:t>
            </a:r>
          </a:p>
          <a:p>
            <a:pPr lvl="1"/>
            <a:r>
              <a:rPr lang="nb-NO" sz="3200" dirty="0"/>
              <a:t>Ukjent med helsevesenet</a:t>
            </a:r>
          </a:p>
          <a:p>
            <a:pPr lvl="1"/>
            <a:r>
              <a:rPr lang="nb-NO" sz="3200" dirty="0"/>
              <a:t>Språk / forståelse</a:t>
            </a:r>
          </a:p>
          <a:p>
            <a:pPr marL="457200" lvl="1" indent="0">
              <a:buNone/>
            </a:pPr>
            <a:endParaRPr lang="nb-NO" sz="3600" dirty="0"/>
          </a:p>
          <a:p>
            <a:pPr marL="457200" lvl="1" indent="0">
              <a:buNone/>
            </a:pPr>
            <a:r>
              <a:rPr lang="nb-NO" sz="3600" dirty="0"/>
              <a:t>- tillit? </a:t>
            </a:r>
          </a:p>
          <a:p>
            <a:pPr marL="457200" lvl="1" indent="0">
              <a:buNone/>
            </a:pPr>
            <a:endParaRPr lang="nb-NO" sz="3200" dirty="0"/>
          </a:p>
          <a:p>
            <a:pPr marL="457200" lvl="1" indent="0">
              <a:buNone/>
            </a:pPr>
            <a:r>
              <a:rPr lang="nb-NO" sz="3200" dirty="0"/>
              <a:t>	</a:t>
            </a:r>
          </a:p>
          <a:p>
            <a:pPr marL="457200" lvl="1" indent="0">
              <a:buNone/>
            </a:pPr>
            <a:endParaRPr lang="nb-NO" sz="3200" dirty="0"/>
          </a:p>
        </p:txBody>
      </p:sp>
      <p:sp>
        <p:nvSpPr>
          <p:cNvPr id="5" name="TekstSylinder 4"/>
          <p:cNvSpPr txBox="1"/>
          <p:nvPr/>
        </p:nvSpPr>
        <p:spPr>
          <a:xfrm>
            <a:off x="4791744" y="6052442"/>
            <a:ext cx="4752528" cy="369332"/>
          </a:xfrm>
          <a:prstGeom prst="rect">
            <a:avLst/>
          </a:prstGeom>
          <a:noFill/>
        </p:spPr>
        <p:txBody>
          <a:bodyPr wrap="square" rtlCol="0">
            <a:spAutoFit/>
          </a:bodyPr>
          <a:lstStyle/>
          <a:p>
            <a:r>
              <a:rPr lang="nb-NO" dirty="0"/>
              <a:t>Asylsøkere i Kirkenes 2015, foto VG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71167"/>
            <a:ext cx="5048001" cy="520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11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Smittefrykt og fremmedfrykt</a:t>
            </a:r>
          </a:p>
        </p:txBody>
      </p:sp>
      <p:sp>
        <p:nvSpPr>
          <p:cNvPr id="6" name="TekstSylinder 5"/>
          <p:cNvSpPr txBox="1"/>
          <p:nvPr/>
        </p:nvSpPr>
        <p:spPr>
          <a:xfrm>
            <a:off x="1187624" y="5805264"/>
            <a:ext cx="6840760" cy="523220"/>
          </a:xfrm>
          <a:prstGeom prst="rect">
            <a:avLst/>
          </a:prstGeom>
          <a:noFill/>
        </p:spPr>
        <p:txBody>
          <a:bodyPr wrap="square" rtlCol="0">
            <a:spAutoFit/>
          </a:bodyPr>
          <a:lstStyle/>
          <a:p>
            <a:r>
              <a:rPr lang="nb-NO" dirty="0"/>
              <a:t>-</a:t>
            </a:r>
            <a:r>
              <a:rPr lang="nb-NO" sz="2800" dirty="0"/>
              <a:t>beroliges de av et godt screeningprogram?</a:t>
            </a:r>
          </a:p>
        </p:txBody>
      </p:sp>
      <p:sp>
        <p:nvSpPr>
          <p:cNvPr id="3" name="Plassholder for innhold 2"/>
          <p:cNvSpPr>
            <a:spLocks noGrp="1"/>
          </p:cNvSpPr>
          <p:nvPr>
            <p:ph sz="half" idx="1"/>
          </p:nvPr>
        </p:nvSpPr>
        <p:spPr>
          <a:xfrm>
            <a:off x="-61786" y="1600200"/>
            <a:ext cx="9386314" cy="4525963"/>
          </a:xfrm>
        </p:spPr>
        <p:txBody>
          <a:bodyPr/>
          <a:lstStyle/>
          <a:p>
            <a:pPr marL="0" indent="0">
              <a:buNone/>
            </a:pPr>
            <a:r>
              <a:rPr lang="nb-NO" dirty="0"/>
              <a:t>			 Smitteverntiltak skal være begrunnet!</a:t>
            </a:r>
          </a:p>
        </p:txBody>
      </p:sp>
      <p:pic>
        <p:nvPicPr>
          <p:cNvPr id="1026" name="Picture 2" descr="boa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 y="2329137"/>
            <a:ext cx="9205786" cy="567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481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Veien videre</a:t>
            </a:r>
          </a:p>
        </p:txBody>
      </p:sp>
      <p:sp>
        <p:nvSpPr>
          <p:cNvPr id="3" name="Plassholder for innhold 2"/>
          <p:cNvSpPr>
            <a:spLocks noGrp="1"/>
          </p:cNvSpPr>
          <p:nvPr>
            <p:ph idx="1"/>
          </p:nvPr>
        </p:nvSpPr>
        <p:spPr/>
        <p:txBody>
          <a:bodyPr>
            <a:normAutofit lnSpcReduction="10000"/>
          </a:bodyPr>
          <a:lstStyle/>
          <a:p>
            <a:pPr marL="0" indent="0">
              <a:buNone/>
            </a:pPr>
            <a:r>
              <a:rPr lang="nb-NO" dirty="0"/>
              <a:t>Presset i situasjonen kan tvinge ulike aktører til å samarbeide om bedre løsninger</a:t>
            </a:r>
          </a:p>
          <a:p>
            <a:pPr marL="342900" lvl="1" indent="-342900">
              <a:buFont typeface="Arial" charset="0"/>
              <a:buChar char="•"/>
            </a:pPr>
            <a:r>
              <a:rPr lang="nb-NO" dirty="0"/>
              <a:t>Informasjonsoverlevering</a:t>
            </a:r>
          </a:p>
          <a:p>
            <a:pPr marL="342900" lvl="1" indent="-342900">
              <a:buFont typeface="Arial" charset="0"/>
              <a:buChar char="•"/>
            </a:pPr>
            <a:r>
              <a:rPr lang="nb-NO" dirty="0"/>
              <a:t>Entydige finansieringsordninger</a:t>
            </a:r>
          </a:p>
          <a:p>
            <a:pPr marL="342900" lvl="1" indent="-342900">
              <a:buFont typeface="Arial" charset="0"/>
              <a:buChar char="•"/>
            </a:pPr>
            <a:r>
              <a:rPr lang="nb-NO" dirty="0"/>
              <a:t>Standardisert minstemål av helsetilbud </a:t>
            </a:r>
          </a:p>
          <a:p>
            <a:pPr marL="0" lvl="1" indent="0">
              <a:buNone/>
            </a:pPr>
            <a:endParaRPr lang="nb-NO" dirty="0"/>
          </a:p>
          <a:p>
            <a:pPr marL="0" lvl="1" indent="0">
              <a:buNone/>
            </a:pPr>
            <a:r>
              <a:rPr lang="nb-NO" dirty="0"/>
              <a:t>Hvis enkel helseundersøkelse til alle innen 3 </a:t>
            </a:r>
            <a:r>
              <a:rPr lang="nb-NO" dirty="0" err="1"/>
              <a:t>mndr</a:t>
            </a:r>
            <a:r>
              <a:rPr lang="nb-NO" dirty="0"/>
              <a:t> : </a:t>
            </a:r>
          </a:p>
          <a:p>
            <a:pPr marL="0" lvl="1" indent="0">
              <a:buNone/>
            </a:pPr>
            <a:r>
              <a:rPr lang="nb-NO" dirty="0"/>
              <a:t>	Kan det bli aktuelt å legge IGRA undersøkelsen til 	denne permanent og gjøre den 	frivillig.</a:t>
            </a:r>
          </a:p>
          <a:p>
            <a:pPr marL="0" indent="0">
              <a:buNone/>
            </a:pPr>
            <a:endParaRPr lang="nb-NO" dirty="0"/>
          </a:p>
          <a:p>
            <a:endParaRPr lang="nb-NO" dirty="0"/>
          </a:p>
        </p:txBody>
      </p:sp>
    </p:spTree>
    <p:extLst>
      <p:ext uri="{BB962C8B-B14F-4D97-AF65-F5344CB8AC3E}">
        <p14:creationId xmlns:p14="http://schemas.microsoft.com/office/powerpoint/2010/main" val="3866448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Planlagte / gjennomførte endringer</a:t>
            </a:r>
          </a:p>
        </p:txBody>
      </p:sp>
      <p:sp>
        <p:nvSpPr>
          <p:cNvPr id="3" name="Plassholder for innhold 2"/>
          <p:cNvSpPr>
            <a:spLocks noGrp="1"/>
          </p:cNvSpPr>
          <p:nvPr>
            <p:ph sz="half" idx="1"/>
          </p:nvPr>
        </p:nvSpPr>
        <p:spPr>
          <a:xfrm>
            <a:off x="457200" y="1600200"/>
            <a:ext cx="8147248" cy="4525963"/>
          </a:xfrm>
        </p:spPr>
        <p:txBody>
          <a:bodyPr/>
          <a:lstStyle/>
          <a:p>
            <a:r>
              <a:rPr lang="nb-NO" dirty="0"/>
              <a:t>Tildeling av D-nummer ved ankomst</a:t>
            </a:r>
          </a:p>
          <a:p>
            <a:r>
              <a:rPr lang="nb-NO" dirty="0"/>
              <a:t>Bedring av informasjonsflyt mellom politi, UDI, mottak,  kommuner, sykehus og sentrale myndigheter?</a:t>
            </a:r>
          </a:p>
          <a:p>
            <a:r>
              <a:rPr lang="nb-NO" dirty="0"/>
              <a:t>Informasjonstelefon om adresser fra </a:t>
            </a:r>
            <a:r>
              <a:rPr lang="nb-NO" dirty="0" err="1"/>
              <a:t>Helfo</a:t>
            </a:r>
            <a:endParaRPr lang="nb-NO" dirty="0"/>
          </a:p>
          <a:p>
            <a:endParaRPr lang="nb-NO" dirty="0"/>
          </a:p>
          <a:p>
            <a:r>
              <a:rPr lang="nb-NO" dirty="0"/>
              <a:t>Bedre målretting av TB screening ; IGRA undersøkelse bare av de med høyest risiko. </a:t>
            </a:r>
          </a:p>
          <a:p>
            <a:endParaRPr lang="nb-NO" dirty="0"/>
          </a:p>
        </p:txBody>
      </p:sp>
    </p:spTree>
    <p:extLst>
      <p:ext uri="{BB962C8B-B14F-4D97-AF65-F5344CB8AC3E}">
        <p14:creationId xmlns:p14="http://schemas.microsoft.com/office/powerpoint/2010/main" val="392091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287338" y="274638"/>
            <a:ext cx="8856662" cy="1143000"/>
          </a:xfrm>
        </p:spPr>
        <p:txBody>
          <a:bodyPr>
            <a:noAutofit/>
          </a:bodyPr>
          <a:lstStyle/>
          <a:p>
            <a:r>
              <a:rPr lang="nb-NO" sz="3600" dirty="0"/>
              <a:t>Til Norge: </a:t>
            </a: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11560" y="1277293"/>
            <a:ext cx="798195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599" y="6237312"/>
            <a:ext cx="223043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675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Oppsummering</a:t>
            </a:r>
          </a:p>
        </p:txBody>
      </p:sp>
      <p:sp>
        <p:nvSpPr>
          <p:cNvPr id="3" name="Plassholder for innhold 2"/>
          <p:cNvSpPr>
            <a:spLocks noGrp="1"/>
          </p:cNvSpPr>
          <p:nvPr>
            <p:ph sz="half" idx="1"/>
          </p:nvPr>
        </p:nvSpPr>
        <p:spPr>
          <a:xfrm>
            <a:off x="457200" y="1600200"/>
            <a:ext cx="8291264" cy="4525963"/>
          </a:xfrm>
        </p:spPr>
        <p:txBody>
          <a:bodyPr>
            <a:normAutofit fontScale="92500" lnSpcReduction="20000"/>
          </a:bodyPr>
          <a:lstStyle/>
          <a:p>
            <a:r>
              <a:rPr lang="nb-NO" dirty="0"/>
              <a:t>Ankomster av asylsøkere så langt i 2016: </a:t>
            </a:r>
          </a:p>
          <a:p>
            <a:pPr lvl="1"/>
            <a:r>
              <a:rPr lang="nb-NO" dirty="0"/>
              <a:t>Få til Norge</a:t>
            </a:r>
          </a:p>
          <a:p>
            <a:pPr lvl="1"/>
            <a:r>
              <a:rPr lang="nb-NO" dirty="0"/>
              <a:t>Mange til EU</a:t>
            </a:r>
          </a:p>
          <a:p>
            <a:r>
              <a:rPr lang="nb-NO" dirty="0" err="1"/>
              <a:t>FHIs</a:t>
            </a:r>
            <a:r>
              <a:rPr lang="nb-NO" dirty="0"/>
              <a:t> overvåkingssystem for smittsomme sykdommer (MSIS) har ikke vist noen generell økning i forekomsten av smittsomme sykdommer i forbindelse med økte ankomster av asylsøkere høsten 2015.</a:t>
            </a:r>
          </a:p>
          <a:p>
            <a:r>
              <a:rPr lang="nb-NO" dirty="0"/>
              <a:t>Ankomstscreening medvirker til det er lite nysmitte av TB i Norge</a:t>
            </a:r>
          </a:p>
          <a:p>
            <a:pPr marL="0" indent="0">
              <a:buNone/>
            </a:pPr>
            <a:endParaRPr lang="nb-NO" dirty="0"/>
          </a:p>
          <a:p>
            <a:r>
              <a:rPr lang="nb-NO" dirty="0"/>
              <a:t>Ikke grunnlag for spesielle smitteverntiltak i møte med asylsøkere. </a:t>
            </a:r>
          </a:p>
        </p:txBody>
      </p:sp>
    </p:spTree>
    <p:extLst>
      <p:ext uri="{BB962C8B-B14F-4D97-AF65-F5344CB8AC3E}">
        <p14:creationId xmlns:p14="http://schemas.microsoft.com/office/powerpoint/2010/main" val="353312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Mer info: www.fhi.no/tema/asylsokeres-helse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488832" cy="485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ssholder for innhold 2"/>
          <p:cNvSpPr>
            <a:spLocks noGrp="1"/>
          </p:cNvSpPr>
          <p:nvPr>
            <p:ph sz="half" idx="1"/>
          </p:nvPr>
        </p:nvSpPr>
        <p:spPr/>
        <p:txBody>
          <a:bodyPr/>
          <a:lstStyle/>
          <a:p>
            <a:endParaRPr lang="nb-NO" dirty="0"/>
          </a:p>
        </p:txBody>
      </p:sp>
      <p:sp>
        <p:nvSpPr>
          <p:cNvPr id="4" name="Plassholder for innhold 3"/>
          <p:cNvSpPr>
            <a:spLocks noGrp="1"/>
          </p:cNvSpPr>
          <p:nvPr>
            <p:ph sz="half" idx="2"/>
          </p:nvPr>
        </p:nvSpPr>
        <p:spPr/>
        <p:txBody>
          <a:bodyPr/>
          <a:lstStyle/>
          <a:p>
            <a:endParaRPr lang="nb-NO"/>
          </a:p>
        </p:txBody>
      </p:sp>
    </p:spTree>
    <p:extLst>
      <p:ext uri="{BB962C8B-B14F-4D97-AF65-F5344CB8AC3E}">
        <p14:creationId xmlns:p14="http://schemas.microsoft.com/office/powerpoint/2010/main" val="282355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Takk! </a:t>
            </a:r>
          </a:p>
        </p:txBody>
      </p:sp>
      <p:sp>
        <p:nvSpPr>
          <p:cNvPr id="3" name="Undertittel 2"/>
          <p:cNvSpPr>
            <a:spLocks noGrp="1"/>
          </p:cNvSpPr>
          <p:nvPr>
            <p:ph type="subTitle" idx="1"/>
          </p:nvPr>
        </p:nvSpPr>
        <p:spPr/>
        <p:txBody>
          <a:bodyPr/>
          <a:lstStyle/>
          <a:p>
            <a:r>
              <a:rPr lang="nb-NO" dirty="0"/>
              <a:t>www.fhi.no</a:t>
            </a:r>
          </a:p>
        </p:txBody>
      </p:sp>
    </p:spTree>
    <p:extLst>
      <p:ext uri="{BB962C8B-B14F-4D97-AF65-F5344CB8AC3E}">
        <p14:creationId xmlns:p14="http://schemas.microsoft.com/office/powerpoint/2010/main" val="329633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251520" y="260648"/>
            <a:ext cx="8229600" cy="1143000"/>
          </a:xfrm>
        </p:spPr>
        <p:txBody>
          <a:bodyPr>
            <a:normAutofit/>
          </a:bodyPr>
          <a:lstStyle/>
          <a:p>
            <a:r>
              <a:rPr lang="nb-NO" sz="4000" dirty="0"/>
              <a:t>Til EU:</a:t>
            </a:r>
          </a:p>
        </p:txBody>
      </p:sp>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23528" y="1482651"/>
            <a:ext cx="8281987" cy="494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15" y="6165304"/>
            <a:ext cx="223043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12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Oktober 2016</a:t>
            </a:r>
          </a:p>
        </p:txBody>
      </p:sp>
      <p:sp>
        <p:nvSpPr>
          <p:cNvPr id="3" name="Plassholder for innhold 2"/>
          <p:cNvSpPr>
            <a:spLocks noGrp="1"/>
          </p:cNvSpPr>
          <p:nvPr>
            <p:ph idx="1"/>
          </p:nvPr>
        </p:nvSpPr>
        <p:spPr>
          <a:xfrm>
            <a:off x="457200" y="1600200"/>
            <a:ext cx="4474840" cy="4781128"/>
          </a:xfrm>
        </p:spPr>
        <p:txBody>
          <a:bodyPr>
            <a:normAutofit fontScale="70000" lnSpcReduction="20000"/>
          </a:bodyPr>
          <a:lstStyle/>
          <a:p>
            <a:r>
              <a:rPr lang="nb-NO" sz="4000" dirty="0"/>
              <a:t>Lave ankomster til Norge </a:t>
            </a:r>
          </a:p>
          <a:p>
            <a:r>
              <a:rPr lang="nb-NO" sz="4000" dirty="0"/>
              <a:t>Store ansamlinger av asylsøkere i </a:t>
            </a:r>
            <a:r>
              <a:rPr lang="nb-NO" sz="4000" dirty="0" err="1"/>
              <a:t>sør-Europa</a:t>
            </a:r>
            <a:r>
              <a:rPr lang="nb-NO" sz="4000" dirty="0"/>
              <a:t> og Tyrkia</a:t>
            </a:r>
          </a:p>
          <a:p>
            <a:r>
              <a:rPr lang="nb-NO" sz="4000" dirty="0"/>
              <a:t>Stor usikkerhet om anslag av ankomster til Norge fremover</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r>
              <a:rPr lang="nb-NO" dirty="0"/>
              <a:t>Foto: Karine Nordstrand FHI/MSF</a:t>
            </a:r>
          </a:p>
        </p:txBody>
      </p:sp>
      <p:pic>
        <p:nvPicPr>
          <p:cNvPr id="1027" name="Picture 3" descr="C:\Users\tmar\AppData\Local\Microsoft\Windows\Temporary Internet Files\Content.Outlook\AKHBOI1A\IMG_60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340768"/>
            <a:ext cx="4139952" cy="31049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mar\AppData\Local\Microsoft\Windows\Temporary Internet Files\Content.Outlook\AKHBOI1A\IMG_60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6780" y="3575119"/>
            <a:ext cx="4139952" cy="326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3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Smitterisiko</a:t>
            </a:r>
          </a:p>
        </p:txBody>
      </p:sp>
      <p:sp>
        <p:nvSpPr>
          <p:cNvPr id="3" name="Plassholder for innhold 2"/>
          <p:cNvSpPr>
            <a:spLocks noGrp="1"/>
          </p:cNvSpPr>
          <p:nvPr>
            <p:ph idx="1"/>
          </p:nvPr>
        </p:nvSpPr>
        <p:spPr/>
        <p:txBody>
          <a:bodyPr>
            <a:normAutofit fontScale="92500"/>
          </a:bodyPr>
          <a:lstStyle/>
          <a:p>
            <a:r>
              <a:rPr lang="nb-NO" dirty="0"/>
              <a:t>De fleste asylsøkere kommer fra lav- og mellominntektsland hvor en del infeksjoner har høyere forekomst enn i Norge. </a:t>
            </a:r>
          </a:p>
          <a:p>
            <a:r>
              <a:rPr lang="nb-NO" dirty="0"/>
              <a:t>Risikoen for smittsomme sykdommer øker der mange mennesker lever svært tett sammen, blant annet opphold i flyktningeleirer og asylmottak </a:t>
            </a:r>
          </a:p>
          <a:p>
            <a:r>
              <a:rPr lang="nb-NO" dirty="0"/>
              <a:t>Sykdommene det er størst sjanse for å bli smittet av er forkjølelse, andre vanlige luftveisinfeksjoner og mage-tarminfeksjoner (diaré). </a:t>
            </a:r>
          </a:p>
          <a:p>
            <a:endParaRPr lang="nb-NO" dirty="0"/>
          </a:p>
          <a:p>
            <a:endParaRPr lang="nb-NO" dirty="0"/>
          </a:p>
        </p:txBody>
      </p:sp>
    </p:spTree>
    <p:extLst>
      <p:ext uri="{BB962C8B-B14F-4D97-AF65-F5344CB8AC3E}">
        <p14:creationId xmlns:p14="http://schemas.microsoft.com/office/powerpoint/2010/main" val="158900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323527" y="5805264"/>
            <a:ext cx="8496943" cy="576064"/>
          </a:xfrm>
        </p:spPr>
        <p:txBody>
          <a:bodyPr>
            <a:normAutofit/>
          </a:bodyPr>
          <a:lstStyle/>
          <a:p>
            <a:pPr marL="0" indent="0">
              <a:buNone/>
            </a:pPr>
            <a:r>
              <a:rPr lang="nb-NO" sz="2800" dirty="0" err="1">
                <a:solidFill>
                  <a:schemeClr val="tx1"/>
                </a:solidFill>
              </a:rPr>
              <a:t>Idomeni</a:t>
            </a:r>
            <a:r>
              <a:rPr lang="nb-NO" sz="2800" dirty="0">
                <a:solidFill>
                  <a:schemeClr val="tx1"/>
                </a:solidFill>
              </a:rPr>
              <a:t> leir, Hellas 					</a:t>
            </a:r>
            <a:r>
              <a:rPr lang="nb-NO" sz="2800" dirty="0"/>
              <a:t>Østfold transittmottak</a:t>
            </a:r>
          </a:p>
          <a:p>
            <a:pPr marL="0" indent="0">
              <a:buNone/>
            </a:pPr>
            <a:endParaRPr lang="nb-NO" sz="2800" dirty="0"/>
          </a:p>
        </p:txBody>
      </p:sp>
      <p:sp>
        <p:nvSpPr>
          <p:cNvPr id="4" name="Tittel 3"/>
          <p:cNvSpPr>
            <a:spLocks noGrp="1"/>
          </p:cNvSpPr>
          <p:nvPr>
            <p:ph type="title" idx="4294967295"/>
          </p:nvPr>
        </p:nvSpPr>
        <p:spPr>
          <a:xfrm>
            <a:off x="735236" y="268239"/>
            <a:ext cx="7931150" cy="706437"/>
          </a:xfrm>
        </p:spPr>
        <p:txBody>
          <a:bodyPr>
            <a:normAutofit fontScale="90000"/>
          </a:bodyPr>
          <a:lstStyle/>
          <a:p>
            <a:r>
              <a:rPr lang="nb-NO" dirty="0"/>
              <a:t>Trange telt, i Hellas og i Norge</a:t>
            </a:r>
          </a:p>
        </p:txBody>
      </p:sp>
      <p:pic>
        <p:nvPicPr>
          <p:cNvPr id="2050" name="Picture 2" descr="C:\Users\tmar\AppData\Local\Microsoft\Windows\Temporary Internet Files\Content.Outlook\AKHBOI1A\IMG_60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26055"/>
            <a:ext cx="4032448" cy="46805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980728"/>
            <a:ext cx="374441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6804248" y="5412243"/>
            <a:ext cx="2448272" cy="553998"/>
          </a:xfrm>
          <a:prstGeom prst="rect">
            <a:avLst/>
          </a:prstGeom>
          <a:noFill/>
        </p:spPr>
        <p:txBody>
          <a:bodyPr wrap="square" rtlCol="0">
            <a:spAutoFit/>
          </a:bodyPr>
          <a:lstStyle/>
          <a:p>
            <a:r>
              <a:rPr lang="nb-NO" sz="1200" dirty="0">
                <a:solidFill>
                  <a:schemeClr val="bg1"/>
                </a:solidFill>
              </a:rPr>
              <a:t>Foto: Trude Arnesen FHI</a:t>
            </a:r>
          </a:p>
          <a:p>
            <a:endParaRPr lang="nb-NO" dirty="0"/>
          </a:p>
        </p:txBody>
      </p:sp>
      <p:sp>
        <p:nvSpPr>
          <p:cNvPr id="7" name="TekstSylinder 6"/>
          <p:cNvSpPr txBox="1"/>
          <p:nvPr/>
        </p:nvSpPr>
        <p:spPr>
          <a:xfrm>
            <a:off x="2051719" y="5166022"/>
            <a:ext cx="3240360" cy="800219"/>
          </a:xfrm>
          <a:prstGeom prst="rect">
            <a:avLst/>
          </a:prstGeom>
          <a:noFill/>
        </p:spPr>
        <p:txBody>
          <a:bodyPr wrap="square" rtlCol="0">
            <a:spAutoFit/>
          </a:bodyPr>
          <a:lstStyle/>
          <a:p>
            <a:endParaRPr lang="nb-NO" sz="1600" dirty="0">
              <a:solidFill>
                <a:schemeClr val="bg1"/>
              </a:solidFill>
            </a:endParaRPr>
          </a:p>
          <a:p>
            <a:r>
              <a:rPr lang="nb-NO" sz="1200" dirty="0">
                <a:solidFill>
                  <a:schemeClr val="bg1"/>
                </a:solidFill>
              </a:rPr>
              <a:t>Foto: Karine Nordstrand FHI/MSF</a:t>
            </a:r>
          </a:p>
          <a:p>
            <a:endParaRPr lang="nb-NO" dirty="0"/>
          </a:p>
        </p:txBody>
      </p:sp>
    </p:spTree>
    <p:extLst>
      <p:ext uri="{BB962C8B-B14F-4D97-AF65-F5344CB8AC3E}">
        <p14:creationId xmlns:p14="http://schemas.microsoft.com/office/powerpoint/2010/main" val="325766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Ankomstsenter Finnmark</a:t>
            </a:r>
            <a:br>
              <a:rPr lang="nb-NO" dirty="0"/>
            </a:br>
            <a:r>
              <a:rPr lang="nb-NO" dirty="0"/>
              <a:t>Fjellhallen, Vestleiren</a:t>
            </a:r>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7504" y="1628800"/>
            <a:ext cx="3600400" cy="4704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16141"/>
            <a:ext cx="3600400" cy="465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1475656" y="5988506"/>
            <a:ext cx="3508865" cy="369332"/>
          </a:xfrm>
          <a:prstGeom prst="rect">
            <a:avLst/>
          </a:prstGeom>
          <a:noFill/>
        </p:spPr>
        <p:txBody>
          <a:bodyPr wrap="square" rtlCol="0">
            <a:spAutoFit/>
          </a:bodyPr>
          <a:lstStyle/>
          <a:p>
            <a:r>
              <a:rPr lang="nb-NO" dirty="0">
                <a:solidFill>
                  <a:prstClr val="black"/>
                </a:solidFill>
              </a:rPr>
              <a:t>Foto: </a:t>
            </a:r>
            <a:r>
              <a:rPr lang="nb-NO" dirty="0" err="1">
                <a:solidFill>
                  <a:prstClr val="black"/>
                </a:solidFill>
              </a:rPr>
              <a:t>Drude</a:t>
            </a:r>
            <a:r>
              <a:rPr lang="nb-NO" dirty="0">
                <a:solidFill>
                  <a:prstClr val="black"/>
                </a:solidFill>
              </a:rPr>
              <a:t> Bratlie</a:t>
            </a:r>
          </a:p>
        </p:txBody>
      </p:sp>
    </p:spTree>
    <p:extLst>
      <p:ext uri="{BB962C8B-B14F-4D97-AF65-F5344CB8AC3E}">
        <p14:creationId xmlns:p14="http://schemas.microsoft.com/office/powerpoint/2010/main" val="222814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507288" cy="1143000"/>
          </a:xfrm>
        </p:spPr>
        <p:txBody>
          <a:bodyPr>
            <a:normAutofit fontScale="90000"/>
          </a:bodyPr>
          <a:lstStyle/>
          <a:p>
            <a:r>
              <a:rPr lang="nb-NO" dirty="0"/>
              <a:t>Smittefare for vertsbefolkning? </a:t>
            </a:r>
            <a:br>
              <a:rPr lang="nb-NO" dirty="0"/>
            </a:b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nb-NO" dirty="0"/>
              <a:t>WHO:</a:t>
            </a:r>
          </a:p>
          <a:p>
            <a:r>
              <a:rPr lang="nb-NO" dirty="0"/>
              <a:t>Ingen vesensforskjell på mikrobeflora hos asylsøkere og andre reisende.</a:t>
            </a:r>
          </a:p>
          <a:p>
            <a:r>
              <a:rPr lang="nb-NO" dirty="0"/>
              <a:t>Eksotiske sykdommer importeres oftere av turister (fordi de er flere).</a:t>
            </a:r>
          </a:p>
          <a:p>
            <a:r>
              <a:rPr lang="nb-NO" dirty="0"/>
              <a:t>Lettere spredning ved trangboddhet og andre belastninger.</a:t>
            </a:r>
          </a:p>
          <a:p>
            <a:pPr marL="0" indent="0" algn="ctr">
              <a:buNone/>
            </a:pPr>
            <a:r>
              <a:rPr lang="nb-NO" dirty="0">
                <a:solidFill>
                  <a:srgbClr val="FF0000"/>
                </a:solidFill>
              </a:rPr>
              <a:t> Altså: Vanlige folk. Vanlig mikrobeflora.</a:t>
            </a:r>
          </a:p>
          <a:p>
            <a:pPr marL="0" indent="0" algn="ctr">
              <a:buNone/>
            </a:pPr>
            <a:r>
              <a:rPr lang="nb-NO" dirty="0">
                <a:solidFill>
                  <a:srgbClr val="FF0000"/>
                </a:solidFill>
              </a:rPr>
              <a:t>Uvanlige leveforhold. </a:t>
            </a:r>
          </a:p>
        </p:txBody>
      </p:sp>
    </p:spTree>
    <p:extLst>
      <p:ext uri="{BB962C8B-B14F-4D97-AF65-F5344CB8AC3E}">
        <p14:creationId xmlns:p14="http://schemas.microsoft.com/office/powerpoint/2010/main" val="1100579076"/>
      </p:ext>
    </p:extLst>
  </p:cSld>
  <p:clrMapOvr>
    <a:masterClrMapping/>
  </p:clrMapOvr>
</p:sld>
</file>

<file path=ppt/theme/theme1.xml><?xml version="1.0" encoding="utf-8"?>
<a:theme xmlns:a="http://schemas.openxmlformats.org/drawingml/2006/main" name="F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1C3"/>
        </a:solidFill>
        <a:ln w="3175">
          <a:solidFill>
            <a:schemeClr val="bg2">
              <a:lumMod val="60000"/>
              <a:lumOff val="40000"/>
            </a:schemeClr>
          </a:solidFill>
          <a:round/>
          <a:headEnd/>
          <a:tailEnd/>
        </a:ln>
      </a:spPr>
      <a:bodyP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7365</TotalTime>
  <Words>1098</Words>
  <Application>Microsoft Office PowerPoint</Application>
  <PresentationFormat>Skjermfremvisning (4:3)</PresentationFormat>
  <Paragraphs>162</Paragraphs>
  <Slides>32</Slides>
  <Notes>1</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32</vt:i4>
      </vt:variant>
    </vt:vector>
  </HeadingPairs>
  <TitlesOfParts>
    <vt:vector size="38" baseType="lpstr">
      <vt:lpstr>Arial</vt:lpstr>
      <vt:lpstr>Calibri</vt:lpstr>
      <vt:lpstr>Tahoma</vt:lpstr>
      <vt:lpstr>Wingdings</vt:lpstr>
      <vt:lpstr>FHI</vt:lpstr>
      <vt:lpstr>1_Custom Design</vt:lpstr>
      <vt:lpstr>Smittevern i forbindelse med økte ankomster av asylsøkere</vt:lpstr>
      <vt:lpstr>Tema:</vt:lpstr>
      <vt:lpstr>Til Norge: </vt:lpstr>
      <vt:lpstr>Til EU:</vt:lpstr>
      <vt:lpstr>Oktober 2016</vt:lpstr>
      <vt:lpstr>Smitterisiko</vt:lpstr>
      <vt:lpstr>Trange telt, i Hellas og i Norge</vt:lpstr>
      <vt:lpstr>Ankomstsenter Finnmark Fjellhallen, Vestleiren</vt:lpstr>
      <vt:lpstr>Smittefare for vertsbefolkning?  </vt:lpstr>
      <vt:lpstr>Hva så vi i 2015?</vt:lpstr>
      <vt:lpstr> Utenlandsfødtes andel av kroniske infeksjoner meldt MSIS 2006-14 </vt:lpstr>
      <vt:lpstr>Hiv</vt:lpstr>
      <vt:lpstr>Hepatitt B</vt:lpstr>
      <vt:lpstr>        </vt:lpstr>
      <vt:lpstr>Tuberkulose i Norge 2015</vt:lpstr>
      <vt:lpstr>Fødeland, TB tilfeller meldt MSIS 2000-2015 (pr 26/1-16) </vt:lpstr>
      <vt:lpstr>MDR-TB meldt MSIS 2008- 2015  etter fødested</vt:lpstr>
      <vt:lpstr>Smitteverntiltak  </vt:lpstr>
      <vt:lpstr>Insidensrater 2014.  Antall tuberkulosetilfeller per 100 000 /år. </vt:lpstr>
      <vt:lpstr>TB screening av asylsøkere og andre           </vt:lpstr>
      <vt:lpstr>  Indikasjon for undersøkelse,  318 tilfelle av tuberkulosesykdom meldt MSIS 2015</vt:lpstr>
      <vt:lpstr>Før screening resultater foreligger; </vt:lpstr>
      <vt:lpstr>Undersøkelse for andre smittsomme sykdommer. Helseundersøkelse v. 3 md.  (IS-1022)</vt:lpstr>
      <vt:lpstr>Helseundersøkelse IS10-22</vt:lpstr>
      <vt:lpstr>Logistikkutfordringer</vt:lpstr>
      <vt:lpstr>Nyankomne som gruppe</vt:lpstr>
      <vt:lpstr>Smittefrykt og fremmedfrykt</vt:lpstr>
      <vt:lpstr>Veien videre</vt:lpstr>
      <vt:lpstr>Planlagte / gjennomførte endringer</vt:lpstr>
      <vt:lpstr>Oppsummering</vt:lpstr>
      <vt:lpstr>Mer info: www.fhi.no/tema/asylsokeres-helse</vt:lpstr>
      <vt:lpstr>Takk! </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Forekomst av tuberkulose</dc:title>
  <dc:creator>Arnesen, Trude Margrete</dc:creator>
  <cp:lastModifiedBy>Lervik, Siv Anita Nordås</cp:lastModifiedBy>
  <cp:revision>263</cp:revision>
  <cp:lastPrinted>2013-04-19T11:21:34Z</cp:lastPrinted>
  <dcterms:created xsi:type="dcterms:W3CDTF">2013-03-01T10:24:16Z</dcterms:created>
  <dcterms:modified xsi:type="dcterms:W3CDTF">2016-10-26T05:33:19Z</dcterms:modified>
</cp:coreProperties>
</file>