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88" r:id="rId2"/>
    <p:sldMasterId id="2147483700" r:id="rId3"/>
    <p:sldMasterId id="2147483712" r:id="rId4"/>
  </p:sldMasterIdLst>
  <p:notesMasterIdLst>
    <p:notesMasterId r:id="rId23"/>
  </p:notesMasterIdLst>
  <p:handoutMasterIdLst>
    <p:handoutMasterId r:id="rId24"/>
  </p:handoutMasterIdLst>
  <p:sldIdLst>
    <p:sldId id="293" r:id="rId5"/>
    <p:sldId id="459" r:id="rId6"/>
    <p:sldId id="627" r:id="rId7"/>
    <p:sldId id="467" r:id="rId8"/>
    <p:sldId id="598" r:id="rId9"/>
    <p:sldId id="466" r:id="rId10"/>
    <p:sldId id="615" r:id="rId11"/>
    <p:sldId id="616" r:id="rId12"/>
    <p:sldId id="625" r:id="rId13"/>
    <p:sldId id="624" r:id="rId14"/>
    <p:sldId id="618" r:id="rId15"/>
    <p:sldId id="619" r:id="rId16"/>
    <p:sldId id="623" r:id="rId17"/>
    <p:sldId id="482" r:id="rId18"/>
    <p:sldId id="621" r:id="rId19"/>
    <p:sldId id="620" r:id="rId20"/>
    <p:sldId id="622" r:id="rId21"/>
    <p:sldId id="529" r:id="rId22"/>
  </p:sldIdLst>
  <p:sldSz cx="9144000" cy="6858000" type="screen4x3"/>
  <p:notesSz cx="6805613" cy="99441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nb-NO" sz="3200" dirty="0"/>
              <a:t>Forebyggende behandling, </a:t>
            </a:r>
            <a:r>
              <a:rPr lang="nb-NO" sz="3200" dirty="0" err="1"/>
              <a:t>tot</a:t>
            </a:r>
            <a:r>
              <a:rPr lang="nb-NO" sz="3200" dirty="0"/>
              <a:t>: 635 </a:t>
            </a:r>
          </a:p>
        </c:rich>
      </c:tx>
      <c:layout>
        <c:manualLayout>
          <c:xMode val="edge"/>
          <c:yMode val="edge"/>
          <c:x val="7.8591459241627332E-2"/>
          <c:y val="4.134321837588715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'Ark1'!$B$3</c:f>
              <c:strCache>
                <c:ptCount val="1"/>
                <c:pt idx="0">
                  <c:v>Forebyggende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'Ark1'!$C$2:$G$2</c:f>
              <c:strCache>
                <c:ptCount val="5"/>
                <c:pt idx="0">
                  <c:v>Arbeid</c:v>
                </c:pt>
                <c:pt idx="1">
                  <c:v>Immunsvekkelse</c:v>
                </c:pt>
                <c:pt idx="2">
                  <c:v>Innvandring</c:v>
                </c:pt>
                <c:pt idx="3">
                  <c:v>Smitteoppsporing</c:v>
                </c:pt>
                <c:pt idx="4">
                  <c:v>Annet</c:v>
                </c:pt>
              </c:strCache>
            </c:strRef>
          </c:cat>
          <c:val>
            <c:numRef>
              <c:f>'Ark1'!$C$3:$G$3</c:f>
              <c:numCache>
                <c:formatCode>General</c:formatCode>
                <c:ptCount val="5"/>
                <c:pt idx="0">
                  <c:v>26</c:v>
                </c:pt>
                <c:pt idx="1">
                  <c:v>93</c:v>
                </c:pt>
                <c:pt idx="2">
                  <c:v>368</c:v>
                </c:pt>
                <c:pt idx="3">
                  <c:v>133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40-4801-932C-82A6BCEB3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565502525863127"/>
          <c:y val="0.29296614456741693"/>
          <c:w val="0.35189537763777878"/>
          <c:h val="0.60952814644403497"/>
        </c:manualLayout>
      </c:layout>
      <c:overlay val="0"/>
      <c:txPr>
        <a:bodyPr/>
        <a:lstStyle/>
        <a:p>
          <a:pPr>
            <a:defRPr sz="2000"/>
          </a:pPr>
          <a:endParaRPr lang="nb-N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US" sz="3200" dirty="0" err="1"/>
              <a:t>Aktiv</a:t>
            </a:r>
            <a:r>
              <a:rPr lang="en-US" sz="3200" dirty="0"/>
              <a:t> TB,</a:t>
            </a:r>
            <a:r>
              <a:rPr lang="en-US" sz="3200" baseline="0" dirty="0"/>
              <a:t> tot: 318 </a:t>
            </a:r>
            <a:endParaRPr lang="en-US" sz="3200" dirty="0"/>
          </a:p>
        </c:rich>
      </c:tx>
      <c:layout>
        <c:manualLayout>
          <c:xMode val="edge"/>
          <c:yMode val="edge"/>
          <c:x val="1.4808470700602089E-2"/>
          <c:y val="7.5617844456029107E-2"/>
        </c:manualLayout>
      </c:layout>
      <c:overlay val="0"/>
    </c:title>
    <c:autoTitleDeleted val="0"/>
    <c:plotArea>
      <c:layout/>
      <c:pieChart>
        <c:varyColors val="1"/>
        <c:ser>
          <c:idx val="1"/>
          <c:order val="1"/>
          <c:tx>
            <c:strRef>
              <c:f>'Ark1'!$B$4</c:f>
              <c:strCache>
                <c:ptCount val="1"/>
                <c:pt idx="0">
                  <c:v>Aktiv TB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'Ark1'!$C$4:$G$4</c:f>
              <c:numCache>
                <c:formatCode>General</c:formatCode>
                <c:ptCount val="5"/>
                <c:pt idx="0">
                  <c:v>8</c:v>
                </c:pt>
                <c:pt idx="1">
                  <c:v>16</c:v>
                </c:pt>
                <c:pt idx="2">
                  <c:v>127</c:v>
                </c:pt>
                <c:pt idx="3">
                  <c:v>16</c:v>
                </c:pt>
                <c:pt idx="4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C7-49D4-ABE8-E97480BE6195}"/>
            </c:ext>
          </c:extLst>
        </c:ser>
        <c:ser>
          <c:idx val="0"/>
          <c:order val="0"/>
          <c:tx>
            <c:strRef>
              <c:f>'Ark1'!$B$3</c:f>
              <c:strCache>
                <c:ptCount val="1"/>
                <c:pt idx="0">
                  <c:v>Forebyggende</c:v>
                </c:pt>
              </c:strCache>
            </c:strRef>
          </c:tx>
          <c:explosion val="25"/>
          <c:cat>
            <c:strRef>
              <c:f>'Ark1'!$C$2:$G$2</c:f>
              <c:strCache>
                <c:ptCount val="5"/>
                <c:pt idx="0">
                  <c:v>Arbeid</c:v>
                </c:pt>
                <c:pt idx="1">
                  <c:v>Immunsvekkelse</c:v>
                </c:pt>
                <c:pt idx="2">
                  <c:v>Innvandring</c:v>
                </c:pt>
                <c:pt idx="3">
                  <c:v>Smitteoppsporing</c:v>
                </c:pt>
                <c:pt idx="4">
                  <c:v>Annet</c:v>
                </c:pt>
              </c:strCache>
            </c:strRef>
          </c:cat>
          <c:val>
            <c:numRef>
              <c:f>'Ark1'!$C$3:$G$3</c:f>
              <c:numCache>
                <c:formatCode>General</c:formatCode>
                <c:ptCount val="5"/>
                <c:pt idx="0">
                  <c:v>26</c:v>
                </c:pt>
                <c:pt idx="1">
                  <c:v>93</c:v>
                </c:pt>
                <c:pt idx="2">
                  <c:v>368</c:v>
                </c:pt>
                <c:pt idx="3">
                  <c:v>133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C7-49D4-ABE8-E97480BE6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A7B99-698C-4738-88F3-A65B99940BB2}" type="datetimeFigureOut">
              <a:rPr lang="nb-NO" smtClean="0"/>
              <a:t>26. okt 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5D91A-6273-4CBD-AC5F-AF0F3EBD9C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6412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8A2B4-D8E7-4B40-A92F-D67413F0799C}" type="datetimeFigureOut">
              <a:rPr lang="nb-NO" smtClean="0"/>
              <a:t>26. okt 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38096-4050-4790-8C69-A2D0DB50A7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9612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94123C7-ACD9-4024-BA10-230709AB355A}" type="slidenum">
              <a:rPr lang="nb-NO" sz="1200" smtClean="0"/>
              <a:pPr eaLnBrk="1" hangingPunct="1">
                <a:defRPr/>
              </a:pPr>
              <a:t>6</a:t>
            </a:fld>
            <a:endParaRPr lang="nb-NO" sz="120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137" y="4725174"/>
            <a:ext cx="5441340" cy="4473118"/>
          </a:xfrm>
        </p:spPr>
        <p:txBody>
          <a:bodyPr/>
          <a:lstStyle/>
          <a:p>
            <a:pPr>
              <a:defRPr/>
            </a:pPr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 altLang="nb-NO"/>
          </a:p>
        </p:txBody>
      </p:sp>
      <p:sp>
        <p:nvSpPr>
          <p:cNvPr id="3789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49B2CC1-3707-4F17-BCB5-B66B9307E1B3}" type="slidenum">
              <a:rPr lang="nb-NO" altLang="nb-NO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nb-NO" altLang="nb-NO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4659" y="2293245"/>
            <a:ext cx="70866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4658" y="4049020"/>
            <a:ext cx="705214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Master subtitle style</a:t>
            </a:r>
            <a:endParaRPr lang="nb-NO" dirty="0"/>
          </a:p>
        </p:txBody>
      </p:sp>
      <p:pic>
        <p:nvPicPr>
          <p:cNvPr id="10" name="Picture 9" descr="PP_grunnmal 254x195_alt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PP_grunnmal 254x195_alt 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1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bg>
      <p:bgPr>
        <a:solidFill>
          <a:srgbClr val="E78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2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2_Picture with Caption">
    <p:bg>
      <p:bgPr>
        <a:solidFill>
          <a:schemeClr val="accent3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67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bg>
      <p:bgPr>
        <a:solidFill>
          <a:srgbClr val="342C2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62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97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4_Picture with Caption">
    <p:bg>
      <p:bgPr>
        <a:solidFill>
          <a:srgbClr val="8A2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50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387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81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003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Click icon to add picture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Click icon to add picture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Click icon to add picture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7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7_Picture with Caption">
    <p:bg>
      <p:bgPr>
        <a:solidFill>
          <a:srgbClr val="E78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Click icon to add picture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Click icon to add picture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Click icon to add picture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28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3_Picture with Caption">
    <p:bg>
      <p:bgPr>
        <a:solidFill>
          <a:schemeClr val="accent3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Click icon to add picture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Click icon to add picture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Click icon to add picture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8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10" name="Rectangle 9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nb-NO" kern="0">
              <a:solidFill>
                <a:sysClr val="window" lastClr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nb-NO" kern="0">
              <a:solidFill>
                <a:sysClr val="window" lastClr="FFFFFF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nb-NO" kern="0">
              <a:solidFill>
                <a:sysClr val="window" lastClr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nb-NO" kern="0">
              <a:solidFill>
                <a:sysClr val="window" lastClr="FFFFFF"/>
              </a:solidFill>
            </a:endParaRPr>
          </a:p>
        </p:txBody>
      </p:sp>
      <p:pic>
        <p:nvPicPr>
          <p:cNvPr id="14" name="Picture 13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144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8_Picture with Caption">
    <p:bg>
      <p:bgPr>
        <a:solidFill>
          <a:srgbClr val="342C2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Click icon to add picture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Click icon to add picture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Click icon to add picture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16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_Picture with Caption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Click icon to add picture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Click icon to add picture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Click icon to add picture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71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0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Click icon to add picture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Click icon to add picture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Click icon to add picture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46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5_Picture with Caption">
    <p:bg>
      <p:bgPr>
        <a:solidFill>
          <a:srgbClr val="8A2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Click icon to add picture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Click icon to add picture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Click icon to add picture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90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Click icon to add picture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Click icon to add picture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Click icon to add picture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55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68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 rot="5400000">
            <a:off x="-450001" y="450793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-2618605" y="3879398"/>
            <a:ext cx="5597208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04645" y="523361"/>
            <a:ext cx="1152914" cy="22336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5400000" flipH="1" flipV="1">
            <a:off x="3127870" y="3429000"/>
            <a:ext cx="6858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 rot="5400000">
            <a:off x="-450001" y="450793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-2618605" y="3879398"/>
            <a:ext cx="5597208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404645" y="523361"/>
            <a:ext cx="1152914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 rot="5400000" flipH="1" flipV="1">
            <a:off x="3127870" y="3429000"/>
            <a:ext cx="6858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146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73638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699ED-42EE-4CD2-BCA2-90884359D209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118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0A748-3499-4A7B-99AD-51F6C0FEEBAF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6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3871"/>
                </a:solidFill>
              </a:defRPr>
            </a:lvl1pPr>
            <a:lvl2pPr>
              <a:defRPr sz="2400">
                <a:solidFill>
                  <a:srgbClr val="003871"/>
                </a:solidFill>
              </a:defRPr>
            </a:lvl2pPr>
            <a:lvl3pPr>
              <a:defRPr sz="2000">
                <a:solidFill>
                  <a:srgbClr val="003871"/>
                </a:solidFill>
              </a:defRPr>
            </a:lvl3pPr>
            <a:lvl4pPr>
              <a:defRPr sz="1800">
                <a:solidFill>
                  <a:srgbClr val="003871"/>
                </a:solidFill>
              </a:defRPr>
            </a:lvl4pPr>
            <a:lvl5pPr>
              <a:defRPr sz="1800">
                <a:solidFill>
                  <a:srgbClr val="0038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3871"/>
                </a:solidFill>
              </a:defRPr>
            </a:lvl1pPr>
            <a:lvl2pPr>
              <a:defRPr sz="2400">
                <a:solidFill>
                  <a:srgbClr val="003871"/>
                </a:solidFill>
              </a:defRPr>
            </a:lvl2pPr>
            <a:lvl3pPr>
              <a:defRPr sz="2000">
                <a:solidFill>
                  <a:srgbClr val="003871"/>
                </a:solidFill>
              </a:defRPr>
            </a:lvl3pPr>
            <a:lvl4pPr>
              <a:defRPr sz="1800">
                <a:solidFill>
                  <a:srgbClr val="003871"/>
                </a:solidFill>
              </a:defRPr>
            </a:lvl4pPr>
            <a:lvl5pPr>
              <a:defRPr sz="1800">
                <a:solidFill>
                  <a:srgbClr val="0038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pic>
        <p:nvPicPr>
          <p:cNvPr id="9" name="Picture 8" descr="PP_FHI_mal_254x19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3576"/>
            <a:ext cx="9144000" cy="3444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4" name="Picture 13" descr="Logo negativ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4069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4159E8-C332-41CF-BDF7-BF6DE4307B03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442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D86403-5AC6-4DB5-98FC-965F43E68008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4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6B4B8-F52C-46E1-A23A-904C24A5E481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27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3D7680-2D91-45FC-99AA-FE34281D1466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753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B63DA-181D-44AA-A749-4D8C11EBFE3C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370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5EAF5A-DFB7-4B44-9171-FA44600384E5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16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8D703E-74A7-4BF5-B8B3-BBE2A788361A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265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C5D5A-192D-4684-828F-06E1CD3CD91E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99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C3CADD-D591-4587-AA2C-56999C343B3C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0086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282BA-54AF-49D0-B83F-07EFA9C9E01D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8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3871"/>
                </a:solidFill>
              </a:defRPr>
            </a:lvl1pPr>
            <a:lvl2pPr>
              <a:defRPr sz="2000">
                <a:solidFill>
                  <a:srgbClr val="003871"/>
                </a:solidFill>
              </a:defRPr>
            </a:lvl2pPr>
            <a:lvl3pPr>
              <a:defRPr sz="1800">
                <a:solidFill>
                  <a:srgbClr val="003871"/>
                </a:solidFill>
              </a:defRPr>
            </a:lvl3pPr>
            <a:lvl4pPr>
              <a:defRPr sz="1600">
                <a:solidFill>
                  <a:srgbClr val="003871"/>
                </a:solidFill>
              </a:defRPr>
            </a:lvl4pPr>
            <a:lvl5pPr>
              <a:defRPr sz="1600">
                <a:solidFill>
                  <a:srgbClr val="00387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3871"/>
                </a:solidFill>
              </a:defRPr>
            </a:lvl1pPr>
            <a:lvl2pPr>
              <a:defRPr sz="2000">
                <a:solidFill>
                  <a:srgbClr val="003871"/>
                </a:solidFill>
              </a:defRPr>
            </a:lvl2pPr>
            <a:lvl3pPr>
              <a:defRPr sz="1800">
                <a:solidFill>
                  <a:srgbClr val="003871"/>
                </a:solidFill>
              </a:defRPr>
            </a:lvl3pPr>
            <a:lvl4pPr>
              <a:defRPr sz="1600">
                <a:solidFill>
                  <a:srgbClr val="003871"/>
                </a:solidFill>
              </a:defRPr>
            </a:lvl4pPr>
            <a:lvl5pPr>
              <a:defRPr sz="1600">
                <a:solidFill>
                  <a:srgbClr val="00387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9" name="Rectangle 8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1469832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5" name="Picture 14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0" y="1469832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32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942A6-6948-4B05-A1B8-C570E573BBC4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579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0089D4-8209-4889-9C1B-7EAE4FAFA58C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15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51451-FB79-41BC-BF31-71DC24B5D1C2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695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79DA1-0BCB-4055-B77F-CB0FF50D6DF9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768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0EAE87-F8B7-4DA5-9B39-56D2215BD730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967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E79AA-78CA-4013-89A5-63A47E425AB3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703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5D288D-BAF6-4340-A458-A3A98ECC440E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554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1E9A8-8EA6-43E7-AD84-CBC62C078B5D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986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CE404-A4EC-4A98-A83E-1600B904BE17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933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EB99B-B7D8-4F6E-8FAB-815764FA0699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24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8" name="Picture 7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1487230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1" name="Picture 10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487230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9078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32F5BA-82A8-4358-BAF8-9234AB9DCA9B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793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C857AA-D4E6-46B4-A450-D197B5CA6786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512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C037A-D470-4577-91BF-78DDD7937C9D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338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EF173-2CFB-450C-934D-A0CC0EB54A04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7023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75580-638A-4750-96B6-9128A1627411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241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618E29-3132-431F-B077-0BCDB07DDBC2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46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92332-F570-4507-ADC6-1B15AC66DB71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196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FF329-DF99-4359-8A42-F8BE4781AF0C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04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DB2AAE-2D57-4AE7-9994-A66E1F1C4FFF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908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1F48D-FE53-45A8-B50F-800641EC1BA1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22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7" name="Picture 6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9" name="Picture 8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655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CB4B6C-4B23-4F83-8120-B618C6598821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3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387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3871"/>
                </a:solidFill>
              </a:defRPr>
            </a:lvl1pPr>
            <a:lvl2pPr>
              <a:defRPr sz="2800">
                <a:solidFill>
                  <a:srgbClr val="003871"/>
                </a:solidFill>
              </a:defRPr>
            </a:lvl2pPr>
            <a:lvl3pPr>
              <a:defRPr sz="2400">
                <a:solidFill>
                  <a:srgbClr val="003871"/>
                </a:solidFill>
              </a:defRPr>
            </a:lvl3pPr>
            <a:lvl4pPr>
              <a:defRPr sz="2000">
                <a:solidFill>
                  <a:srgbClr val="003871"/>
                </a:solidFill>
              </a:defRPr>
            </a:lvl4pPr>
            <a:lvl5pPr>
              <a:defRPr sz="2000">
                <a:solidFill>
                  <a:srgbClr val="0038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7200" y="1435100"/>
            <a:ext cx="3008313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7200" y="1435100"/>
            <a:ext cx="3008313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5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003871"/>
          </a:solidFill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3871"/>
                </a:solidFill>
              </a:defRPr>
            </a:lvl1pPr>
            <a:lvl2pPr>
              <a:defRPr sz="2800">
                <a:solidFill>
                  <a:srgbClr val="003871"/>
                </a:solidFill>
              </a:defRPr>
            </a:lvl2pPr>
            <a:lvl3pPr>
              <a:defRPr sz="2400">
                <a:solidFill>
                  <a:srgbClr val="003871"/>
                </a:solidFill>
              </a:defRPr>
            </a:lvl3pPr>
            <a:lvl4pPr>
              <a:defRPr sz="2000">
                <a:solidFill>
                  <a:srgbClr val="003871"/>
                </a:solidFill>
              </a:defRPr>
            </a:lvl4pPr>
            <a:lvl5pPr>
              <a:defRPr sz="2000">
                <a:solidFill>
                  <a:srgbClr val="0038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solidFill>
            <a:srgbClr val="39AEBB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003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1" name="Picture 10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624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3FA026-53F1-4E8D-8195-11094CB2C513}" type="slidenum">
              <a:rPr lang="nb-NO" altLang="nb-NO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3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FEF283-2240-4E81-B1D1-BFC5176F11F1}" type="slidenum">
              <a:rPr lang="nb-NO" altLang="nb-NO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1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81BB68-2D1D-41B7-836A-210B80C87A29}" type="slidenum">
              <a:rPr lang="nb-NO" altLang="nb-NO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3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ctrTitle"/>
          </p:nvPr>
        </p:nvSpPr>
        <p:spPr>
          <a:xfrm>
            <a:off x="1635125" y="2293938"/>
            <a:ext cx="7086600" cy="1470025"/>
          </a:xfrm>
        </p:spPr>
        <p:txBody>
          <a:bodyPr>
            <a:normAutofit/>
          </a:bodyPr>
          <a:lstStyle/>
          <a:p>
            <a:pPr algn="r"/>
            <a:r>
              <a:rPr lang="nb-NO"/>
              <a:t>Smitteoppsporing</a:t>
            </a:r>
            <a:r>
              <a:rPr lang="nb-NO" dirty="0"/>
              <a:t>, </a:t>
            </a:r>
            <a:br>
              <a:rPr lang="nb-NO" dirty="0"/>
            </a:br>
            <a:r>
              <a:rPr lang="nb-NO" dirty="0"/>
              <a:t>tuberkulose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5125" y="4049713"/>
            <a:ext cx="7051675" cy="17526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b-NO"/>
              <a:t>Molde 18/10-16 </a:t>
            </a:r>
            <a:endParaRPr lang="nb-NO" dirty="0"/>
          </a:p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b-NO" dirty="0"/>
              <a:t>Trude M. Arnesen</a:t>
            </a:r>
          </a:p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b-NO" dirty="0"/>
              <a:t>Overlege dr. med</a:t>
            </a:r>
          </a:p>
        </p:txBody>
      </p:sp>
      <p:pic>
        <p:nvPicPr>
          <p:cNvPr id="4" name="Picture 6" descr="H:\TB stoff\SYK_PI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527425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605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Rapport om smitteoppsporing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527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418058"/>
          </a:xfrm>
        </p:spPr>
        <p:txBody>
          <a:bodyPr>
            <a:normAutofit fontScale="90000"/>
          </a:bodyPr>
          <a:lstStyle/>
          <a:p>
            <a:r>
              <a:rPr lang="nb-NO" dirty="0"/>
              <a:t>Kontaktliste – til bruk innad i kommunen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32452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178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274638"/>
            <a:ext cx="9324528" cy="1143000"/>
          </a:xfrm>
        </p:spPr>
        <p:txBody>
          <a:bodyPr>
            <a:noAutofit/>
          </a:bodyPr>
          <a:lstStyle/>
          <a:p>
            <a:r>
              <a:rPr lang="nb-NO" sz="3600" dirty="0"/>
              <a:t>Aktiv leting etter TB tilfeller i Nederland</a:t>
            </a:r>
            <a:br>
              <a:rPr lang="nb-NO" sz="3600" dirty="0"/>
            </a:br>
            <a:r>
              <a:rPr lang="nb-NO" sz="3600" dirty="0"/>
              <a:t>- Hva finner man?  </a:t>
            </a:r>
            <a:r>
              <a:rPr lang="nb-NO" sz="2400" dirty="0"/>
              <a:t>Nasjonal TB plan 2016-2020, Nederland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575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30026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r>
              <a:rPr lang="nb-NO" dirty="0"/>
              <a:t> Indikasjon for undersøkelse, meldt </a:t>
            </a:r>
            <a:br>
              <a:rPr lang="nb-NO" dirty="0"/>
            </a:br>
            <a:r>
              <a:rPr lang="nb-NO" dirty="0"/>
              <a:t>MSIS 2015</a:t>
            </a: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53486"/>
              </p:ext>
            </p:extLst>
          </p:nvPr>
        </p:nvGraphicFramePr>
        <p:xfrm>
          <a:off x="4139952" y="1700808"/>
          <a:ext cx="45720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Plassholder for innhol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042909"/>
              </p:ext>
            </p:extLst>
          </p:nvPr>
        </p:nvGraphicFramePr>
        <p:xfrm>
          <a:off x="-396552" y="1196752"/>
          <a:ext cx="612068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383055"/>
              </p:ext>
            </p:extLst>
          </p:nvPr>
        </p:nvGraphicFramePr>
        <p:xfrm>
          <a:off x="5724128" y="1052736"/>
          <a:ext cx="4824536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41701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000" dirty="0"/>
              <a:t>TB ved utdannelsesinstitusjon </a:t>
            </a:r>
            <a:br>
              <a:rPr lang="nb-NO" sz="4000" dirty="0"/>
            </a:br>
            <a:r>
              <a:rPr lang="nb-NO" sz="4000" dirty="0"/>
              <a:t>på Østlandet 2013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8219256" cy="4425355"/>
          </a:xfrm>
        </p:spPr>
        <p:txBody>
          <a:bodyPr>
            <a:normAutofit/>
          </a:bodyPr>
          <a:lstStyle/>
          <a:p>
            <a:r>
              <a:rPr lang="nb-NO" dirty="0"/>
              <a:t>April 2013 – ung mann lagt inn med lunge TB etter lang tid med symptomer  </a:t>
            </a:r>
          </a:p>
          <a:p>
            <a:pPr marL="0" indent="0">
              <a:buNone/>
            </a:pPr>
            <a:r>
              <a:rPr lang="nb-NO" dirty="0"/>
              <a:t>	-  Kaverner og direkte mikroskopi pos (4+ AFB)  </a:t>
            </a:r>
          </a:p>
          <a:p>
            <a:pPr marL="0" indent="0">
              <a:buNone/>
            </a:pPr>
            <a:r>
              <a:rPr lang="nb-NO" dirty="0"/>
              <a:t>	- Familiemedlem også innlagt.</a:t>
            </a:r>
          </a:p>
          <a:p>
            <a:r>
              <a:rPr lang="nb-NO" dirty="0"/>
              <a:t>Samme uke, 2 nye tilfeller fra klassen  funnet. </a:t>
            </a:r>
          </a:p>
          <a:p>
            <a:r>
              <a:rPr lang="nb-NO" dirty="0"/>
              <a:t>Deretter venn og en annen fra klassen.</a:t>
            </a:r>
          </a:p>
          <a:p>
            <a:r>
              <a:rPr lang="nb-NO" dirty="0"/>
              <a:t>Utover høsten 2013;  3 andre fra institusjonen syke. 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584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54000" y="254000"/>
            <a:ext cx="762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b="1" dirty="0">
                <a:solidFill>
                  <a:srgbClr val="000000"/>
                </a:solidFill>
                <a:latin typeface="Verdana" pitchFamily="34" charset="0"/>
              </a:rPr>
              <a:t>Oversikt over inkluderte tilfeller i utbruddet, etter årstall. 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762424" y="6477000"/>
            <a:ext cx="38100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200" dirty="0" err="1">
                <a:solidFill>
                  <a:srgbClr val="000000"/>
                </a:solidFill>
              </a:rPr>
              <a:t>Tidsskr</a:t>
            </a:r>
            <a:r>
              <a:rPr lang="nb-NO" altLang="nb-NO" sz="1200" dirty="0">
                <a:solidFill>
                  <a:srgbClr val="000000"/>
                </a:solidFill>
              </a:rPr>
              <a:t> Nor </a:t>
            </a:r>
            <a:r>
              <a:rPr lang="nb-NO" altLang="nb-NO" sz="1200" dirty="0" err="1">
                <a:solidFill>
                  <a:srgbClr val="000000"/>
                </a:solidFill>
              </a:rPr>
              <a:t>Legeforen</a:t>
            </a:r>
            <a:r>
              <a:rPr lang="nb-NO" altLang="nb-NO" sz="1200" dirty="0">
                <a:solidFill>
                  <a:srgbClr val="000000"/>
                </a:solidFill>
              </a:rPr>
              <a:t> 2015; 135: 2160-4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54000" y="6477000"/>
            <a:ext cx="25400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000">
                <a:solidFill>
                  <a:srgbClr val="000000"/>
                </a:solidFill>
              </a:rPr>
              <a:t>© Tidsskrift for Den norske legeforening</a:t>
            </a:r>
          </a:p>
        </p:txBody>
      </p:sp>
      <p:pic>
        <p:nvPicPr>
          <p:cNvPr id="2053" name="Picture 5" descr="T-14-0770-01-O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8820471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pptTidsskriftet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5588000"/>
            <a:ext cx="19240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834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54000" y="254000"/>
            <a:ext cx="84944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2000" b="1" dirty="0">
                <a:solidFill>
                  <a:srgbClr val="000000"/>
                </a:solidFill>
                <a:latin typeface="Verdana" pitchFamily="34" charset="0"/>
              </a:rPr>
              <a:t>Andel smittede og syke (%) funnet rundt det første tuberkulosetilfellet, etter anslått eksponeringstid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819400" y="6419850"/>
            <a:ext cx="38100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200" dirty="0" err="1">
                <a:solidFill>
                  <a:srgbClr val="000000"/>
                </a:solidFill>
              </a:rPr>
              <a:t>Tidsskr</a:t>
            </a:r>
            <a:r>
              <a:rPr lang="nb-NO" altLang="nb-NO" sz="1200" dirty="0">
                <a:solidFill>
                  <a:srgbClr val="000000"/>
                </a:solidFill>
              </a:rPr>
              <a:t> Nor </a:t>
            </a:r>
            <a:r>
              <a:rPr lang="nb-NO" altLang="nb-NO" sz="1200" dirty="0" err="1">
                <a:solidFill>
                  <a:srgbClr val="000000"/>
                </a:solidFill>
              </a:rPr>
              <a:t>Legeforen</a:t>
            </a:r>
            <a:r>
              <a:rPr lang="nb-NO" altLang="nb-NO" sz="1200" dirty="0">
                <a:solidFill>
                  <a:srgbClr val="000000"/>
                </a:solidFill>
              </a:rPr>
              <a:t> 2015; 135: 2160-4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54000" y="6477000"/>
            <a:ext cx="25400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000">
                <a:solidFill>
                  <a:srgbClr val="000000"/>
                </a:solidFill>
              </a:rPr>
              <a:t>© Tidsskrift for Den norske legeforening</a:t>
            </a:r>
          </a:p>
        </p:txBody>
      </p:sp>
      <p:pic>
        <p:nvPicPr>
          <p:cNvPr id="2053" name="Picture 5" descr="T-14-0770-02-O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8" y="1227137"/>
            <a:ext cx="8978704" cy="519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pptTidsskriftet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5588000"/>
            <a:ext cx="19240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716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54000" y="254000"/>
            <a:ext cx="85664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2000" b="1" dirty="0">
                <a:solidFill>
                  <a:srgbClr val="000000"/>
                </a:solidFill>
                <a:latin typeface="Verdana" pitchFamily="34" charset="0"/>
              </a:rPr>
              <a:t>Antall undersøkte i hver smitteoppsporing i forhold til smittsomheten hos indekspasienten. 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915816" y="6419850"/>
            <a:ext cx="38100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solidFill>
                  <a:srgbClr val="000000"/>
                </a:solidFill>
              </a:rPr>
              <a:t>Tidsskr Nor Legeforen 2015; 135: 2160-4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54000" y="6477000"/>
            <a:ext cx="25400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000">
                <a:solidFill>
                  <a:srgbClr val="000000"/>
                </a:solidFill>
              </a:rPr>
              <a:t>© Tidsskrift for Den norske legeforening</a:t>
            </a:r>
          </a:p>
        </p:txBody>
      </p:sp>
      <p:pic>
        <p:nvPicPr>
          <p:cNvPr id="2053" name="Picture 5" descr="T-14-0770-03-O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900331"/>
            <a:ext cx="8350448" cy="551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pptTidsskriftet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5588000"/>
            <a:ext cx="19240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106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nb-NO" altLang="nb-NO" dirty="0"/>
              <a:t>Mest tuberkulose der det er vanskeligst å lete!</a:t>
            </a:r>
          </a:p>
        </p:txBody>
      </p:sp>
      <p:pic>
        <p:nvPicPr>
          <p:cNvPr id="18435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7113" y="1790700"/>
            <a:ext cx="6588125" cy="4459288"/>
          </a:xfrm>
        </p:spPr>
      </p:pic>
    </p:spTree>
    <p:extLst>
      <p:ext uri="{BB962C8B-B14F-4D97-AF65-F5344CB8AC3E}">
        <p14:creationId xmlns:p14="http://schemas.microsoft.com/office/powerpoint/2010/main" val="1823025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Tema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896544"/>
          </a:xfrm>
        </p:spPr>
        <p:txBody>
          <a:bodyPr>
            <a:noAutofit/>
          </a:bodyPr>
          <a:lstStyle/>
          <a:p>
            <a:r>
              <a:rPr lang="nb-NO" dirty="0"/>
              <a:t>Om tuberkulose</a:t>
            </a:r>
          </a:p>
          <a:p>
            <a:endParaRPr lang="nb-NO" dirty="0"/>
          </a:p>
          <a:p>
            <a:r>
              <a:rPr lang="nb-NO" dirty="0"/>
              <a:t>Gjennomføring av smittesporing</a:t>
            </a:r>
          </a:p>
          <a:p>
            <a:endParaRPr lang="nb-NO" dirty="0"/>
          </a:p>
          <a:p>
            <a:r>
              <a:rPr lang="nb-NO" dirty="0"/>
              <a:t>Nye skjema</a:t>
            </a:r>
          </a:p>
          <a:p>
            <a:endParaRPr lang="nb-NO" dirty="0"/>
          </a:p>
          <a:p>
            <a:r>
              <a:rPr lang="nb-NO" dirty="0"/>
              <a:t>Eksempel på utbruddsetterforskning</a:t>
            </a:r>
          </a:p>
          <a:p>
            <a:endParaRPr lang="nb-NO" dirty="0"/>
          </a:p>
          <a:p>
            <a:endParaRPr lang="nb-NO" dirty="0"/>
          </a:p>
          <a:p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529553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Om tuberkulose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896544"/>
          </a:xfrm>
        </p:spPr>
        <p:txBody>
          <a:bodyPr>
            <a:noAutofit/>
          </a:bodyPr>
          <a:lstStyle/>
          <a:p>
            <a:r>
              <a:rPr lang="nb-NO" dirty="0"/>
              <a:t>Tuberkulose er den infeksjonen som </a:t>
            </a:r>
          </a:p>
          <a:p>
            <a:pPr marL="0" indent="0">
              <a:buNone/>
            </a:pPr>
            <a:r>
              <a:rPr lang="nb-NO" dirty="0"/>
              <a:t>	tar flest liv i verden</a:t>
            </a:r>
          </a:p>
          <a:p>
            <a:r>
              <a:rPr lang="nb-NO" dirty="0"/>
              <a:t>Ca. 1/3 av verdens befolkning er smittet</a:t>
            </a:r>
          </a:p>
          <a:p>
            <a:r>
              <a:rPr lang="nb-NO" dirty="0"/>
              <a:t>Den infeksjonen som, etter influensa, forårsaker størst sykdomsbyrde i EU land </a:t>
            </a:r>
          </a:p>
          <a:p>
            <a:r>
              <a:rPr lang="nb-NO" dirty="0"/>
              <a:t>Svært ulikt fordelt byrde</a:t>
            </a:r>
          </a:p>
          <a:p>
            <a:r>
              <a:rPr lang="nb-NO" dirty="0"/>
              <a:t>Dødsraten halvert mellom 1990 </a:t>
            </a:r>
          </a:p>
          <a:p>
            <a:pPr marL="0" indent="0">
              <a:buNone/>
            </a:pPr>
            <a:r>
              <a:rPr lang="nb-NO" dirty="0"/>
              <a:t>     og 2012</a:t>
            </a:r>
          </a:p>
          <a:p>
            <a:endParaRPr lang="nb-NO" sz="9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47610" tIns="-6348" rIns="14283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164" y="4149080"/>
            <a:ext cx="356439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45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Spesielt for tuberkulose: </a:t>
            </a:r>
          </a:p>
        </p:txBody>
      </p:sp>
      <p:sp>
        <p:nvSpPr>
          <p:cNvPr id="17411" name="Plassholder for innhold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525963"/>
          </a:xfrm>
        </p:spPr>
        <p:txBody>
          <a:bodyPr>
            <a:normAutofit/>
          </a:bodyPr>
          <a:lstStyle/>
          <a:p>
            <a:r>
              <a:rPr lang="nb-NO" altLang="nb-NO" dirty="0"/>
              <a:t>Ikke en fast inkubasjonstid</a:t>
            </a:r>
          </a:p>
          <a:p>
            <a:pPr lvl="1"/>
            <a:r>
              <a:rPr lang="nb-NO" altLang="nb-NO" dirty="0"/>
              <a:t>Kan være smittet (ha latent TB) hele livet uten å bli syk</a:t>
            </a:r>
          </a:p>
          <a:p>
            <a:pPr lvl="1"/>
            <a:r>
              <a:rPr lang="nb-NO" altLang="nb-NO" dirty="0"/>
              <a:t>Bare en liten andel av smittede blir noen gang syke.  </a:t>
            </a:r>
          </a:p>
          <a:p>
            <a:pPr lvl="2"/>
            <a:r>
              <a:rPr lang="nb-NO" altLang="nb-NO" dirty="0" err="1"/>
              <a:t>Ca</a:t>
            </a:r>
            <a:r>
              <a:rPr lang="nb-NO" altLang="nb-NO" dirty="0"/>
              <a:t> 5- 10% hvis normalt immunforsvar</a:t>
            </a:r>
          </a:p>
          <a:p>
            <a:pPr lvl="2"/>
            <a:r>
              <a:rPr lang="nb-NO" altLang="nb-NO" dirty="0"/>
              <a:t>Mye høyere andel hvis nedsatt immunforsvar</a:t>
            </a:r>
          </a:p>
          <a:p>
            <a:pPr lvl="1"/>
            <a:endParaRPr lang="nb-NO" altLang="nb-NO" dirty="0"/>
          </a:p>
          <a:p>
            <a:r>
              <a:rPr lang="nb-NO" altLang="nb-NO" dirty="0"/>
              <a:t>Kan ramme alle organer</a:t>
            </a:r>
          </a:p>
          <a:p>
            <a:pPr lvl="1"/>
            <a:r>
              <a:rPr lang="nb-NO" altLang="nb-NO" dirty="0"/>
              <a:t>Bare lungetuberkulose er smittsomt</a:t>
            </a:r>
          </a:p>
          <a:p>
            <a:pPr lvl="1"/>
            <a:endParaRPr lang="nb-NO" alt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692" y="5013176"/>
            <a:ext cx="1898129" cy="150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607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6" t="16557" r="31960" b="29897"/>
          <a:stretch>
            <a:fillRect/>
          </a:stretch>
        </p:blipFill>
        <p:spPr bwMode="auto">
          <a:xfrm>
            <a:off x="-108520" y="764704"/>
            <a:ext cx="9252520" cy="56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ssholder for bunntekst 3"/>
          <p:cNvSpPr>
            <a:spLocks noGrp="1"/>
          </p:cNvSpPr>
          <p:nvPr>
            <p:ph type="ftr" sz="quarter" idx="4294967295"/>
          </p:nvPr>
        </p:nvSpPr>
        <p:spPr bwMode="auto">
          <a:xfrm>
            <a:off x="1979613" y="6453188"/>
            <a:ext cx="5616575" cy="4048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nb-NO" sz="1600" dirty="0"/>
          </a:p>
        </p:txBody>
      </p:sp>
      <p:sp>
        <p:nvSpPr>
          <p:cNvPr id="2" name="TekstSylinder 1"/>
          <p:cNvSpPr txBox="1"/>
          <p:nvPr/>
        </p:nvSpPr>
        <p:spPr>
          <a:xfrm>
            <a:off x="0" y="40268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Typisk utvikling av lungetuberkulose - smittsomhet</a:t>
            </a:r>
          </a:p>
        </p:txBody>
      </p:sp>
    </p:spTree>
    <p:extLst>
      <p:ext uri="{BB962C8B-B14F-4D97-AF65-F5344CB8AC3E}">
        <p14:creationId xmlns:p14="http://schemas.microsoft.com/office/powerpoint/2010/main" val="1636869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 txBox="1">
            <a:spLocks noGrp="1"/>
          </p:cNvSpPr>
          <p:nvPr/>
        </p:nvSpPr>
        <p:spPr bwMode="auto">
          <a:xfrm>
            <a:off x="1600200" y="6381750"/>
            <a:ext cx="5867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nb-NO" altLang="nb-NO" sz="1400" b="1"/>
          </a:p>
        </p:txBody>
      </p:sp>
      <p:sp>
        <p:nvSpPr>
          <p:cNvPr id="19459" name="Slide Number Placeholder 5"/>
          <p:cNvSpPr txBox="1">
            <a:spLocks noGrp="1"/>
          </p:cNvSpPr>
          <p:nvPr/>
        </p:nvSpPr>
        <p:spPr bwMode="auto">
          <a:xfrm>
            <a:off x="6886575" y="6372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nb-NO" altLang="nb-NO" sz="2000" b="1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5334000"/>
            <a:ext cx="8893175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008080"/>
              </a:buClr>
            </a:pPr>
            <a:r>
              <a:rPr lang="en-US" altLang="nb-NO" sz="2800" b="1" dirty="0" err="1"/>
              <a:t>Taleavstand</a:t>
            </a:r>
            <a:r>
              <a:rPr lang="en-US" altLang="nb-NO" sz="2800" b="1" dirty="0"/>
              <a:t> (</a:t>
            </a:r>
            <a:r>
              <a:rPr lang="en-US" altLang="nb-NO" sz="2800" b="1" dirty="0" err="1"/>
              <a:t>inne</a:t>
            </a:r>
            <a:r>
              <a:rPr lang="en-US" altLang="nb-NO" sz="2800" b="1" dirty="0"/>
              <a:t>, i </a:t>
            </a:r>
            <a:r>
              <a:rPr lang="en-US" altLang="nb-NO" sz="2800" b="1" dirty="0" err="1"/>
              <a:t>smittsom</a:t>
            </a:r>
            <a:r>
              <a:rPr lang="en-US" altLang="nb-NO" sz="2800" b="1" dirty="0"/>
              <a:t> </a:t>
            </a:r>
            <a:r>
              <a:rPr lang="en-US" altLang="nb-NO" sz="2800" b="1" dirty="0" err="1"/>
              <a:t>periode</a:t>
            </a:r>
            <a:r>
              <a:rPr lang="en-US" altLang="nb-NO" sz="2800" b="1" dirty="0"/>
              <a:t>) </a:t>
            </a:r>
            <a:r>
              <a:rPr lang="en-US" altLang="nb-NO" sz="2800" b="1" dirty="0" err="1"/>
              <a:t>til</a:t>
            </a:r>
            <a:r>
              <a:rPr lang="en-US" altLang="nb-NO" sz="2800" b="1" dirty="0"/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008080"/>
              </a:buClr>
            </a:pPr>
            <a:r>
              <a:rPr lang="en-US" altLang="nb-NO" sz="2800" b="1" dirty="0"/>
              <a:t>dir. </a:t>
            </a:r>
            <a:r>
              <a:rPr lang="en-US" altLang="nb-NO" sz="2800" b="1" dirty="0" err="1"/>
              <a:t>mikroskopi</a:t>
            </a:r>
            <a:r>
              <a:rPr lang="en-US" altLang="nb-NO" sz="2800" b="1" dirty="0"/>
              <a:t> </a:t>
            </a:r>
            <a:r>
              <a:rPr lang="en-US" altLang="nb-NO" sz="2600" b="1" dirty="0" err="1"/>
              <a:t>positiv</a:t>
            </a:r>
            <a:r>
              <a:rPr lang="en-US" altLang="nb-NO" sz="2800" b="1" dirty="0"/>
              <a:t> &gt; 8 t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008080"/>
              </a:buClr>
            </a:pPr>
            <a:r>
              <a:rPr lang="en-US" altLang="nb-NO" sz="2800" b="1" dirty="0" err="1"/>
              <a:t>mikroskopi</a:t>
            </a:r>
            <a:r>
              <a:rPr lang="en-US" altLang="nb-NO" sz="2800" b="1" dirty="0"/>
              <a:t> </a:t>
            </a:r>
            <a:r>
              <a:rPr lang="en-US" altLang="nb-NO" sz="2800" b="1" dirty="0" err="1"/>
              <a:t>neg</a:t>
            </a:r>
            <a:r>
              <a:rPr lang="en-US" altLang="nb-NO" sz="2800" b="1" dirty="0"/>
              <a:t>, </a:t>
            </a:r>
            <a:r>
              <a:rPr lang="en-US" altLang="nb-NO" sz="2800" b="1" dirty="0" err="1"/>
              <a:t>dyrk</a:t>
            </a:r>
            <a:r>
              <a:rPr lang="en-US" altLang="nb-NO" sz="2800" b="1" dirty="0"/>
              <a:t> pos. &gt; 40 t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008080"/>
              </a:buClr>
            </a:pPr>
            <a:endParaRPr lang="en-US" altLang="nb-NO" sz="2800" b="1" i="1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008080"/>
              </a:buClr>
            </a:pPr>
            <a:endParaRPr lang="en-US" altLang="nb-NO" sz="2800" b="1" i="1" dirty="0"/>
          </a:p>
        </p:txBody>
      </p:sp>
      <p:grpSp>
        <p:nvGrpSpPr>
          <p:cNvPr id="19461" name="Group 5"/>
          <p:cNvGrpSpPr>
            <a:grpSpLocks/>
          </p:cNvGrpSpPr>
          <p:nvPr/>
        </p:nvGrpSpPr>
        <p:grpSpPr bwMode="auto">
          <a:xfrm>
            <a:off x="1333500" y="1004888"/>
            <a:ext cx="6858000" cy="3975100"/>
            <a:chOff x="1271" y="841"/>
            <a:chExt cx="3168" cy="1824"/>
          </a:xfrm>
        </p:grpSpPr>
        <p:pic>
          <p:nvPicPr>
            <p:cNvPr id="19546" name="Picture 6" descr="Transmission 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" y="841"/>
              <a:ext cx="3168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47" name="Oval 7"/>
            <p:cNvSpPr>
              <a:spLocks noChangeArrowheads="1"/>
            </p:cNvSpPr>
            <p:nvPr/>
          </p:nvSpPr>
          <p:spPr bwMode="auto">
            <a:xfrm>
              <a:off x="1968" y="2034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48" name="Oval 8"/>
            <p:cNvSpPr>
              <a:spLocks noChangeArrowheads="1"/>
            </p:cNvSpPr>
            <p:nvPr/>
          </p:nvSpPr>
          <p:spPr bwMode="auto">
            <a:xfrm>
              <a:off x="2208" y="2082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49" name="Oval 9"/>
            <p:cNvSpPr>
              <a:spLocks noChangeArrowheads="1"/>
            </p:cNvSpPr>
            <p:nvPr/>
          </p:nvSpPr>
          <p:spPr bwMode="auto">
            <a:xfrm>
              <a:off x="2064" y="2322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50" name="Oval 10"/>
            <p:cNvSpPr>
              <a:spLocks noChangeArrowheads="1"/>
            </p:cNvSpPr>
            <p:nvPr/>
          </p:nvSpPr>
          <p:spPr bwMode="auto">
            <a:xfrm>
              <a:off x="1968" y="2466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51" name="Oval 11"/>
            <p:cNvSpPr>
              <a:spLocks noChangeArrowheads="1"/>
            </p:cNvSpPr>
            <p:nvPr/>
          </p:nvSpPr>
          <p:spPr bwMode="auto">
            <a:xfrm>
              <a:off x="2400" y="2226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52" name="Oval 12"/>
            <p:cNvSpPr>
              <a:spLocks noChangeArrowheads="1"/>
            </p:cNvSpPr>
            <p:nvPr/>
          </p:nvSpPr>
          <p:spPr bwMode="auto">
            <a:xfrm>
              <a:off x="2256" y="2514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53" name="Oval 13"/>
            <p:cNvSpPr>
              <a:spLocks noChangeArrowheads="1"/>
            </p:cNvSpPr>
            <p:nvPr/>
          </p:nvSpPr>
          <p:spPr bwMode="auto">
            <a:xfrm>
              <a:off x="2400" y="2466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54" name="Oval 14"/>
            <p:cNvSpPr>
              <a:spLocks noChangeArrowheads="1"/>
            </p:cNvSpPr>
            <p:nvPr/>
          </p:nvSpPr>
          <p:spPr bwMode="auto">
            <a:xfrm>
              <a:off x="2448" y="2322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55" name="Oval 15"/>
            <p:cNvSpPr>
              <a:spLocks noChangeArrowheads="1"/>
            </p:cNvSpPr>
            <p:nvPr/>
          </p:nvSpPr>
          <p:spPr bwMode="auto">
            <a:xfrm>
              <a:off x="2028" y="2130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56" name="Oval 16"/>
            <p:cNvSpPr>
              <a:spLocks noChangeArrowheads="1"/>
            </p:cNvSpPr>
            <p:nvPr/>
          </p:nvSpPr>
          <p:spPr bwMode="auto">
            <a:xfrm>
              <a:off x="1920" y="2274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57" name="Oval 17"/>
            <p:cNvSpPr>
              <a:spLocks noChangeArrowheads="1"/>
            </p:cNvSpPr>
            <p:nvPr/>
          </p:nvSpPr>
          <p:spPr bwMode="auto">
            <a:xfrm>
              <a:off x="2352" y="2130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58" name="Oval 18"/>
            <p:cNvSpPr>
              <a:spLocks noChangeArrowheads="1"/>
            </p:cNvSpPr>
            <p:nvPr/>
          </p:nvSpPr>
          <p:spPr bwMode="auto">
            <a:xfrm>
              <a:off x="1920" y="2514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59" name="Oval 19"/>
            <p:cNvSpPr>
              <a:spLocks noChangeArrowheads="1"/>
            </p:cNvSpPr>
            <p:nvPr/>
          </p:nvSpPr>
          <p:spPr bwMode="auto">
            <a:xfrm>
              <a:off x="2256" y="2034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60" name="Oval 20"/>
            <p:cNvSpPr>
              <a:spLocks noChangeArrowheads="1"/>
            </p:cNvSpPr>
            <p:nvPr/>
          </p:nvSpPr>
          <p:spPr bwMode="auto">
            <a:xfrm>
              <a:off x="2016" y="2418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61" name="Oval 21"/>
            <p:cNvSpPr>
              <a:spLocks noChangeArrowheads="1"/>
            </p:cNvSpPr>
            <p:nvPr/>
          </p:nvSpPr>
          <p:spPr bwMode="auto">
            <a:xfrm>
              <a:off x="1872" y="2418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62" name="Oval 22"/>
            <p:cNvSpPr>
              <a:spLocks noChangeArrowheads="1"/>
            </p:cNvSpPr>
            <p:nvPr/>
          </p:nvSpPr>
          <p:spPr bwMode="auto">
            <a:xfrm>
              <a:off x="2352" y="2562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63" name="Oval 23"/>
            <p:cNvSpPr>
              <a:spLocks noChangeArrowheads="1"/>
            </p:cNvSpPr>
            <p:nvPr/>
          </p:nvSpPr>
          <p:spPr bwMode="auto">
            <a:xfrm>
              <a:off x="2016" y="2562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64" name="Oval 24"/>
            <p:cNvSpPr>
              <a:spLocks noChangeArrowheads="1"/>
            </p:cNvSpPr>
            <p:nvPr/>
          </p:nvSpPr>
          <p:spPr bwMode="auto">
            <a:xfrm>
              <a:off x="2144" y="2034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65" name="Oval 25"/>
            <p:cNvSpPr>
              <a:spLocks noChangeArrowheads="1"/>
            </p:cNvSpPr>
            <p:nvPr/>
          </p:nvSpPr>
          <p:spPr bwMode="auto">
            <a:xfrm>
              <a:off x="2144" y="1938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66" name="Oval 26"/>
            <p:cNvSpPr>
              <a:spLocks noChangeArrowheads="1"/>
            </p:cNvSpPr>
            <p:nvPr/>
          </p:nvSpPr>
          <p:spPr bwMode="auto">
            <a:xfrm>
              <a:off x="2064" y="2316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67" name="Oval 27"/>
            <p:cNvSpPr>
              <a:spLocks noChangeArrowheads="1"/>
            </p:cNvSpPr>
            <p:nvPr/>
          </p:nvSpPr>
          <p:spPr bwMode="auto">
            <a:xfrm>
              <a:off x="2190" y="2322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68" name="Oval 28"/>
            <p:cNvSpPr>
              <a:spLocks noChangeArrowheads="1"/>
            </p:cNvSpPr>
            <p:nvPr/>
          </p:nvSpPr>
          <p:spPr bwMode="auto">
            <a:xfrm>
              <a:off x="1908" y="2578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69" name="Oval 29"/>
            <p:cNvSpPr>
              <a:spLocks noChangeArrowheads="1"/>
            </p:cNvSpPr>
            <p:nvPr/>
          </p:nvSpPr>
          <p:spPr bwMode="auto">
            <a:xfrm>
              <a:off x="2256" y="2274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70" name="Oval 30"/>
            <p:cNvSpPr>
              <a:spLocks noChangeArrowheads="1"/>
            </p:cNvSpPr>
            <p:nvPr/>
          </p:nvSpPr>
          <p:spPr bwMode="auto">
            <a:xfrm>
              <a:off x="2252" y="1950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71" name="Oval 31"/>
            <p:cNvSpPr>
              <a:spLocks noChangeArrowheads="1"/>
            </p:cNvSpPr>
            <p:nvPr/>
          </p:nvSpPr>
          <p:spPr bwMode="auto">
            <a:xfrm>
              <a:off x="2256" y="2178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72" name="Oval 32"/>
            <p:cNvSpPr>
              <a:spLocks noChangeArrowheads="1"/>
            </p:cNvSpPr>
            <p:nvPr/>
          </p:nvSpPr>
          <p:spPr bwMode="auto">
            <a:xfrm>
              <a:off x="1920" y="2130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</p:grpSp>
      <p:sp>
        <p:nvSpPr>
          <p:cNvPr id="265250" name="Line 34"/>
          <p:cNvSpPr>
            <a:spLocks noChangeShapeType="1"/>
          </p:cNvSpPr>
          <p:nvPr/>
        </p:nvSpPr>
        <p:spPr bwMode="auto">
          <a:xfrm>
            <a:off x="3200400" y="2819400"/>
            <a:ext cx="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nb-NO"/>
          </a:p>
        </p:txBody>
      </p:sp>
      <p:sp>
        <p:nvSpPr>
          <p:cNvPr id="265251" name="Line 35"/>
          <p:cNvSpPr>
            <a:spLocks noChangeShapeType="1"/>
          </p:cNvSpPr>
          <p:nvPr/>
        </p:nvSpPr>
        <p:spPr bwMode="auto">
          <a:xfrm flipH="1">
            <a:off x="3530600" y="2286000"/>
            <a:ext cx="209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nb-NO"/>
          </a:p>
        </p:txBody>
      </p:sp>
      <p:grpSp>
        <p:nvGrpSpPr>
          <p:cNvPr id="3" name="Group 192"/>
          <p:cNvGrpSpPr>
            <a:grpSpLocks/>
          </p:cNvGrpSpPr>
          <p:nvPr/>
        </p:nvGrpSpPr>
        <p:grpSpPr bwMode="auto">
          <a:xfrm>
            <a:off x="4038600" y="1449388"/>
            <a:ext cx="1703388" cy="1855787"/>
            <a:chOff x="2544" y="913"/>
            <a:chExt cx="1073" cy="1169"/>
          </a:xfrm>
        </p:grpSpPr>
        <p:sp>
          <p:nvSpPr>
            <p:cNvPr id="19506" name="Oval 37"/>
            <p:cNvSpPr>
              <a:spLocks noChangeArrowheads="1"/>
            </p:cNvSpPr>
            <p:nvPr/>
          </p:nvSpPr>
          <p:spPr bwMode="auto">
            <a:xfrm>
              <a:off x="2976" y="1057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07" name="Oval 38"/>
            <p:cNvSpPr>
              <a:spLocks noChangeArrowheads="1"/>
            </p:cNvSpPr>
            <p:nvPr/>
          </p:nvSpPr>
          <p:spPr bwMode="auto">
            <a:xfrm>
              <a:off x="2928" y="1633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08" name="Oval 39"/>
            <p:cNvSpPr>
              <a:spLocks noChangeArrowheads="1"/>
            </p:cNvSpPr>
            <p:nvPr/>
          </p:nvSpPr>
          <p:spPr bwMode="auto">
            <a:xfrm>
              <a:off x="2928" y="1825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09" name="Oval 40"/>
            <p:cNvSpPr>
              <a:spLocks noChangeArrowheads="1"/>
            </p:cNvSpPr>
            <p:nvPr/>
          </p:nvSpPr>
          <p:spPr bwMode="auto">
            <a:xfrm>
              <a:off x="3024" y="1585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10" name="Oval 41"/>
            <p:cNvSpPr>
              <a:spLocks noChangeArrowheads="1"/>
            </p:cNvSpPr>
            <p:nvPr/>
          </p:nvSpPr>
          <p:spPr bwMode="auto">
            <a:xfrm>
              <a:off x="2784" y="1153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11" name="Oval 42"/>
            <p:cNvSpPr>
              <a:spLocks noChangeArrowheads="1"/>
            </p:cNvSpPr>
            <p:nvPr/>
          </p:nvSpPr>
          <p:spPr bwMode="auto">
            <a:xfrm>
              <a:off x="2928" y="1201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12" name="Oval 43"/>
            <p:cNvSpPr>
              <a:spLocks noChangeArrowheads="1"/>
            </p:cNvSpPr>
            <p:nvPr/>
          </p:nvSpPr>
          <p:spPr bwMode="auto">
            <a:xfrm>
              <a:off x="2688" y="1345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13" name="Line 44"/>
            <p:cNvSpPr>
              <a:spLocks noChangeShapeType="1"/>
            </p:cNvSpPr>
            <p:nvPr/>
          </p:nvSpPr>
          <p:spPr bwMode="auto">
            <a:xfrm flipH="1" flipV="1">
              <a:off x="2928" y="1729"/>
              <a:ext cx="14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nb-NO"/>
            </a:p>
          </p:txBody>
        </p:sp>
        <p:sp>
          <p:nvSpPr>
            <p:cNvPr id="19514" name="Oval 45"/>
            <p:cNvSpPr>
              <a:spLocks noChangeArrowheads="1"/>
            </p:cNvSpPr>
            <p:nvPr/>
          </p:nvSpPr>
          <p:spPr bwMode="auto">
            <a:xfrm>
              <a:off x="3024" y="1873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15" name="Oval 46"/>
            <p:cNvSpPr>
              <a:spLocks noChangeArrowheads="1"/>
            </p:cNvSpPr>
            <p:nvPr/>
          </p:nvSpPr>
          <p:spPr bwMode="auto">
            <a:xfrm>
              <a:off x="3120" y="1825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16" name="Oval 47"/>
            <p:cNvSpPr>
              <a:spLocks noChangeArrowheads="1"/>
            </p:cNvSpPr>
            <p:nvPr/>
          </p:nvSpPr>
          <p:spPr bwMode="auto">
            <a:xfrm>
              <a:off x="2880" y="1921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17" name="Oval 48"/>
            <p:cNvSpPr>
              <a:spLocks noChangeArrowheads="1"/>
            </p:cNvSpPr>
            <p:nvPr/>
          </p:nvSpPr>
          <p:spPr bwMode="auto">
            <a:xfrm>
              <a:off x="3216" y="1057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18" name="Oval 49"/>
            <p:cNvSpPr>
              <a:spLocks noChangeArrowheads="1"/>
            </p:cNvSpPr>
            <p:nvPr/>
          </p:nvSpPr>
          <p:spPr bwMode="auto">
            <a:xfrm>
              <a:off x="3168" y="1585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19" name="Oval 50"/>
            <p:cNvSpPr>
              <a:spLocks noChangeArrowheads="1"/>
            </p:cNvSpPr>
            <p:nvPr/>
          </p:nvSpPr>
          <p:spPr bwMode="auto">
            <a:xfrm>
              <a:off x="3408" y="1729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20" name="Oval 51"/>
            <p:cNvSpPr>
              <a:spLocks noChangeArrowheads="1"/>
            </p:cNvSpPr>
            <p:nvPr/>
          </p:nvSpPr>
          <p:spPr bwMode="auto">
            <a:xfrm>
              <a:off x="2880" y="1297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21" name="Oval 52"/>
            <p:cNvSpPr>
              <a:spLocks noChangeArrowheads="1"/>
            </p:cNvSpPr>
            <p:nvPr/>
          </p:nvSpPr>
          <p:spPr bwMode="auto">
            <a:xfrm>
              <a:off x="3168" y="1345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22" name="Oval 53"/>
            <p:cNvSpPr>
              <a:spLocks noChangeArrowheads="1"/>
            </p:cNvSpPr>
            <p:nvPr/>
          </p:nvSpPr>
          <p:spPr bwMode="auto">
            <a:xfrm>
              <a:off x="3072" y="1489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23" name="Oval 54"/>
            <p:cNvSpPr>
              <a:spLocks noChangeArrowheads="1"/>
            </p:cNvSpPr>
            <p:nvPr/>
          </p:nvSpPr>
          <p:spPr bwMode="auto">
            <a:xfrm>
              <a:off x="3072" y="1105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24" name="Oval 55"/>
            <p:cNvSpPr>
              <a:spLocks noChangeArrowheads="1"/>
            </p:cNvSpPr>
            <p:nvPr/>
          </p:nvSpPr>
          <p:spPr bwMode="auto">
            <a:xfrm>
              <a:off x="3168" y="1201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25" name="Oval 56"/>
            <p:cNvSpPr>
              <a:spLocks noChangeArrowheads="1"/>
            </p:cNvSpPr>
            <p:nvPr/>
          </p:nvSpPr>
          <p:spPr bwMode="auto">
            <a:xfrm>
              <a:off x="2592" y="1057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26" name="Oval 57"/>
            <p:cNvSpPr>
              <a:spLocks noChangeArrowheads="1"/>
            </p:cNvSpPr>
            <p:nvPr/>
          </p:nvSpPr>
          <p:spPr bwMode="auto">
            <a:xfrm>
              <a:off x="3120" y="1681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27" name="Oval 58"/>
            <p:cNvSpPr>
              <a:spLocks noChangeArrowheads="1"/>
            </p:cNvSpPr>
            <p:nvPr/>
          </p:nvSpPr>
          <p:spPr bwMode="auto">
            <a:xfrm>
              <a:off x="3312" y="1153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28" name="Oval 59"/>
            <p:cNvSpPr>
              <a:spLocks noChangeArrowheads="1"/>
            </p:cNvSpPr>
            <p:nvPr/>
          </p:nvSpPr>
          <p:spPr bwMode="auto">
            <a:xfrm>
              <a:off x="3024" y="1249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29" name="Oval 60"/>
            <p:cNvSpPr>
              <a:spLocks noChangeArrowheads="1"/>
            </p:cNvSpPr>
            <p:nvPr/>
          </p:nvSpPr>
          <p:spPr bwMode="auto">
            <a:xfrm>
              <a:off x="3456" y="913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30" name="Oval 61"/>
            <p:cNvSpPr>
              <a:spLocks noChangeArrowheads="1"/>
            </p:cNvSpPr>
            <p:nvPr/>
          </p:nvSpPr>
          <p:spPr bwMode="auto">
            <a:xfrm>
              <a:off x="3264" y="1345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31" name="Oval 62"/>
            <p:cNvSpPr>
              <a:spLocks noChangeArrowheads="1"/>
            </p:cNvSpPr>
            <p:nvPr/>
          </p:nvSpPr>
          <p:spPr bwMode="auto">
            <a:xfrm>
              <a:off x="2736" y="913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32" name="Oval 63"/>
            <p:cNvSpPr>
              <a:spLocks noChangeArrowheads="1"/>
            </p:cNvSpPr>
            <p:nvPr/>
          </p:nvSpPr>
          <p:spPr bwMode="auto">
            <a:xfrm>
              <a:off x="2544" y="961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33" name="Oval 64"/>
            <p:cNvSpPr>
              <a:spLocks noChangeArrowheads="1"/>
            </p:cNvSpPr>
            <p:nvPr/>
          </p:nvSpPr>
          <p:spPr bwMode="auto">
            <a:xfrm>
              <a:off x="3120" y="961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34" name="Oval 65"/>
            <p:cNvSpPr>
              <a:spLocks noChangeArrowheads="1"/>
            </p:cNvSpPr>
            <p:nvPr/>
          </p:nvSpPr>
          <p:spPr bwMode="auto">
            <a:xfrm>
              <a:off x="3456" y="1057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35" name="Oval 66"/>
            <p:cNvSpPr>
              <a:spLocks noChangeArrowheads="1"/>
            </p:cNvSpPr>
            <p:nvPr/>
          </p:nvSpPr>
          <p:spPr bwMode="auto">
            <a:xfrm>
              <a:off x="3600" y="1009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36" name="Oval 67"/>
            <p:cNvSpPr>
              <a:spLocks noChangeArrowheads="1"/>
            </p:cNvSpPr>
            <p:nvPr/>
          </p:nvSpPr>
          <p:spPr bwMode="auto">
            <a:xfrm>
              <a:off x="2688" y="1249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37" name="Oval 68"/>
            <p:cNvSpPr>
              <a:spLocks noChangeArrowheads="1"/>
            </p:cNvSpPr>
            <p:nvPr/>
          </p:nvSpPr>
          <p:spPr bwMode="auto">
            <a:xfrm>
              <a:off x="3072" y="1393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38" name="Oval 69"/>
            <p:cNvSpPr>
              <a:spLocks noChangeArrowheads="1"/>
            </p:cNvSpPr>
            <p:nvPr/>
          </p:nvSpPr>
          <p:spPr bwMode="auto">
            <a:xfrm>
              <a:off x="2976" y="1393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39" name="Oval 70"/>
            <p:cNvSpPr>
              <a:spLocks noChangeArrowheads="1"/>
            </p:cNvSpPr>
            <p:nvPr/>
          </p:nvSpPr>
          <p:spPr bwMode="auto">
            <a:xfrm>
              <a:off x="3024" y="1345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40" name="Oval 71"/>
            <p:cNvSpPr>
              <a:spLocks noChangeArrowheads="1"/>
            </p:cNvSpPr>
            <p:nvPr/>
          </p:nvSpPr>
          <p:spPr bwMode="auto">
            <a:xfrm>
              <a:off x="3168" y="1489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41" name="Oval 72"/>
            <p:cNvSpPr>
              <a:spLocks noChangeArrowheads="1"/>
            </p:cNvSpPr>
            <p:nvPr/>
          </p:nvSpPr>
          <p:spPr bwMode="auto">
            <a:xfrm>
              <a:off x="3024" y="1633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42" name="Oval 73"/>
            <p:cNvSpPr>
              <a:spLocks noChangeArrowheads="1"/>
            </p:cNvSpPr>
            <p:nvPr/>
          </p:nvSpPr>
          <p:spPr bwMode="auto">
            <a:xfrm>
              <a:off x="2976" y="1489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43" name="Oval 74"/>
            <p:cNvSpPr>
              <a:spLocks noChangeArrowheads="1"/>
            </p:cNvSpPr>
            <p:nvPr/>
          </p:nvSpPr>
          <p:spPr bwMode="auto">
            <a:xfrm>
              <a:off x="3216" y="1729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44" name="Oval 75"/>
            <p:cNvSpPr>
              <a:spLocks noChangeArrowheads="1"/>
            </p:cNvSpPr>
            <p:nvPr/>
          </p:nvSpPr>
          <p:spPr bwMode="auto">
            <a:xfrm>
              <a:off x="2976" y="2065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45" name="Oval 76"/>
            <p:cNvSpPr>
              <a:spLocks noChangeArrowheads="1"/>
            </p:cNvSpPr>
            <p:nvPr/>
          </p:nvSpPr>
          <p:spPr bwMode="auto">
            <a:xfrm>
              <a:off x="2976" y="1969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</p:grpSp>
      <p:grpSp>
        <p:nvGrpSpPr>
          <p:cNvPr id="4" name="Group 193"/>
          <p:cNvGrpSpPr>
            <a:grpSpLocks/>
          </p:cNvGrpSpPr>
          <p:nvPr/>
        </p:nvGrpSpPr>
        <p:grpSpPr bwMode="auto">
          <a:xfrm>
            <a:off x="3886200" y="2286000"/>
            <a:ext cx="636588" cy="638175"/>
            <a:chOff x="2448" y="1440"/>
            <a:chExt cx="401" cy="402"/>
          </a:xfrm>
        </p:grpSpPr>
        <p:sp>
          <p:nvSpPr>
            <p:cNvPr id="19485" name="Line 78"/>
            <p:cNvSpPr>
              <a:spLocks noChangeShapeType="1"/>
            </p:cNvSpPr>
            <p:nvPr/>
          </p:nvSpPr>
          <p:spPr bwMode="auto">
            <a:xfrm flipH="1" flipV="1">
              <a:off x="2512" y="1534"/>
              <a:ext cx="96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nb-NO"/>
            </a:p>
          </p:txBody>
        </p:sp>
        <p:sp>
          <p:nvSpPr>
            <p:cNvPr id="19486" name="Oval 79"/>
            <p:cNvSpPr>
              <a:spLocks noChangeArrowheads="1"/>
            </p:cNvSpPr>
            <p:nvPr/>
          </p:nvSpPr>
          <p:spPr bwMode="auto">
            <a:xfrm>
              <a:off x="2640" y="1525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487" name="Oval 80"/>
            <p:cNvSpPr>
              <a:spLocks noChangeArrowheads="1"/>
            </p:cNvSpPr>
            <p:nvPr/>
          </p:nvSpPr>
          <p:spPr bwMode="auto">
            <a:xfrm>
              <a:off x="2736" y="1440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488" name="Oval 81"/>
            <p:cNvSpPr>
              <a:spLocks noChangeArrowheads="1"/>
            </p:cNvSpPr>
            <p:nvPr/>
          </p:nvSpPr>
          <p:spPr bwMode="auto">
            <a:xfrm>
              <a:off x="2832" y="1525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489" name="Oval 82"/>
            <p:cNvSpPr>
              <a:spLocks noChangeArrowheads="1"/>
            </p:cNvSpPr>
            <p:nvPr/>
          </p:nvSpPr>
          <p:spPr bwMode="auto">
            <a:xfrm>
              <a:off x="2640" y="1440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490" name="Oval 83"/>
            <p:cNvSpPr>
              <a:spLocks noChangeArrowheads="1"/>
            </p:cNvSpPr>
            <p:nvPr/>
          </p:nvSpPr>
          <p:spPr bwMode="auto">
            <a:xfrm>
              <a:off x="2544" y="1669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491" name="Oval 84"/>
            <p:cNvSpPr>
              <a:spLocks noChangeArrowheads="1"/>
            </p:cNvSpPr>
            <p:nvPr/>
          </p:nvSpPr>
          <p:spPr bwMode="auto">
            <a:xfrm>
              <a:off x="2736" y="1717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492" name="Oval 85"/>
            <p:cNvSpPr>
              <a:spLocks noChangeArrowheads="1"/>
            </p:cNvSpPr>
            <p:nvPr/>
          </p:nvSpPr>
          <p:spPr bwMode="auto">
            <a:xfrm>
              <a:off x="2736" y="1488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493" name="Oval 86"/>
            <p:cNvSpPr>
              <a:spLocks noChangeArrowheads="1"/>
            </p:cNvSpPr>
            <p:nvPr/>
          </p:nvSpPr>
          <p:spPr bwMode="auto">
            <a:xfrm>
              <a:off x="2688" y="1621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494" name="Oval 87"/>
            <p:cNvSpPr>
              <a:spLocks noChangeArrowheads="1"/>
            </p:cNvSpPr>
            <p:nvPr/>
          </p:nvSpPr>
          <p:spPr bwMode="auto">
            <a:xfrm>
              <a:off x="2640" y="1813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495" name="Oval 88"/>
            <p:cNvSpPr>
              <a:spLocks noChangeArrowheads="1"/>
            </p:cNvSpPr>
            <p:nvPr/>
          </p:nvSpPr>
          <p:spPr bwMode="auto">
            <a:xfrm>
              <a:off x="2640" y="1717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496" name="Oval 89"/>
            <p:cNvSpPr>
              <a:spLocks noChangeArrowheads="1"/>
            </p:cNvSpPr>
            <p:nvPr/>
          </p:nvSpPr>
          <p:spPr bwMode="auto">
            <a:xfrm>
              <a:off x="2544" y="1765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497" name="Oval 90"/>
            <p:cNvSpPr>
              <a:spLocks noChangeArrowheads="1"/>
            </p:cNvSpPr>
            <p:nvPr/>
          </p:nvSpPr>
          <p:spPr bwMode="auto">
            <a:xfrm>
              <a:off x="2694" y="1558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498" name="Oval 91"/>
            <p:cNvSpPr>
              <a:spLocks noChangeArrowheads="1"/>
            </p:cNvSpPr>
            <p:nvPr/>
          </p:nvSpPr>
          <p:spPr bwMode="auto">
            <a:xfrm>
              <a:off x="2736" y="1813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499" name="Oval 92"/>
            <p:cNvSpPr>
              <a:spLocks noChangeArrowheads="1"/>
            </p:cNvSpPr>
            <p:nvPr/>
          </p:nvSpPr>
          <p:spPr bwMode="auto">
            <a:xfrm>
              <a:off x="2448" y="1765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00" name="Oval 93"/>
            <p:cNvSpPr>
              <a:spLocks noChangeArrowheads="1"/>
            </p:cNvSpPr>
            <p:nvPr/>
          </p:nvSpPr>
          <p:spPr bwMode="auto">
            <a:xfrm>
              <a:off x="2784" y="1573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01" name="Oval 94"/>
            <p:cNvSpPr>
              <a:spLocks noChangeArrowheads="1"/>
            </p:cNvSpPr>
            <p:nvPr/>
          </p:nvSpPr>
          <p:spPr bwMode="auto">
            <a:xfrm>
              <a:off x="2592" y="1488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02" name="Oval 95"/>
            <p:cNvSpPr>
              <a:spLocks noChangeArrowheads="1"/>
            </p:cNvSpPr>
            <p:nvPr/>
          </p:nvSpPr>
          <p:spPr bwMode="auto">
            <a:xfrm>
              <a:off x="2496" y="1621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03" name="Oval 96"/>
            <p:cNvSpPr>
              <a:spLocks noChangeArrowheads="1"/>
            </p:cNvSpPr>
            <p:nvPr/>
          </p:nvSpPr>
          <p:spPr bwMode="auto">
            <a:xfrm>
              <a:off x="2640" y="1669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04" name="Oval 97"/>
            <p:cNvSpPr>
              <a:spLocks noChangeArrowheads="1"/>
            </p:cNvSpPr>
            <p:nvPr/>
          </p:nvSpPr>
          <p:spPr bwMode="auto">
            <a:xfrm>
              <a:off x="2592" y="1765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505" name="Oval 98"/>
            <p:cNvSpPr>
              <a:spLocks noChangeArrowheads="1"/>
            </p:cNvSpPr>
            <p:nvPr/>
          </p:nvSpPr>
          <p:spPr bwMode="auto">
            <a:xfrm>
              <a:off x="2640" y="1573"/>
              <a:ext cx="17" cy="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</p:grpSp>
      <p:sp>
        <p:nvSpPr>
          <p:cNvPr id="265316" name="Line 100"/>
          <p:cNvSpPr>
            <a:spLocks noChangeShapeType="1"/>
          </p:cNvSpPr>
          <p:nvPr/>
        </p:nvSpPr>
        <p:spPr bwMode="auto">
          <a:xfrm flipH="1">
            <a:off x="5334000" y="2476500"/>
            <a:ext cx="152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nb-NO"/>
          </a:p>
        </p:txBody>
      </p:sp>
      <p:sp>
        <p:nvSpPr>
          <p:cNvPr id="265317" name="Line 101"/>
          <p:cNvSpPr>
            <a:spLocks noChangeShapeType="1"/>
          </p:cNvSpPr>
          <p:nvPr/>
        </p:nvSpPr>
        <p:spPr bwMode="auto">
          <a:xfrm flipH="1" flipV="1">
            <a:off x="5715000" y="236220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nb-NO"/>
          </a:p>
        </p:txBody>
      </p:sp>
      <p:sp>
        <p:nvSpPr>
          <p:cNvPr id="265318" name="Line 102"/>
          <p:cNvSpPr>
            <a:spLocks noChangeShapeType="1"/>
          </p:cNvSpPr>
          <p:nvPr/>
        </p:nvSpPr>
        <p:spPr bwMode="auto">
          <a:xfrm flipH="1" flipV="1">
            <a:off x="6248400" y="2667000"/>
            <a:ext cx="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nb-NO"/>
          </a:p>
        </p:txBody>
      </p:sp>
      <p:sp>
        <p:nvSpPr>
          <p:cNvPr id="19469" name="AutoShape 162"/>
          <p:cNvSpPr>
            <a:spLocks noChangeArrowheads="1"/>
          </p:cNvSpPr>
          <p:nvPr/>
        </p:nvSpPr>
        <p:spPr bwMode="auto">
          <a:xfrm>
            <a:off x="5791200" y="3429000"/>
            <a:ext cx="457200" cy="4572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nb-NO" altLang="nb-NO" sz="4000" b="1">
              <a:solidFill>
                <a:srgbClr val="009999"/>
              </a:solidFill>
            </a:endParaRPr>
          </a:p>
        </p:txBody>
      </p:sp>
      <p:sp>
        <p:nvSpPr>
          <p:cNvPr id="19470" name="AutoShape 163"/>
          <p:cNvSpPr>
            <a:spLocks noChangeArrowheads="1"/>
          </p:cNvSpPr>
          <p:nvPr/>
        </p:nvSpPr>
        <p:spPr bwMode="auto">
          <a:xfrm>
            <a:off x="6096000" y="3429000"/>
            <a:ext cx="457200" cy="4572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nb-NO" altLang="nb-NO" sz="4000" b="1">
              <a:solidFill>
                <a:srgbClr val="009999"/>
              </a:solidFill>
            </a:endParaRPr>
          </a:p>
        </p:txBody>
      </p:sp>
      <p:grpSp>
        <p:nvGrpSpPr>
          <p:cNvPr id="5" name="Group 234"/>
          <p:cNvGrpSpPr>
            <a:grpSpLocks/>
          </p:cNvGrpSpPr>
          <p:nvPr/>
        </p:nvGrpSpPr>
        <p:grpSpPr bwMode="auto">
          <a:xfrm>
            <a:off x="5715000" y="3124200"/>
            <a:ext cx="1143000" cy="1371600"/>
            <a:chOff x="3600" y="1968"/>
            <a:chExt cx="720" cy="864"/>
          </a:xfrm>
        </p:grpSpPr>
        <p:sp>
          <p:nvSpPr>
            <p:cNvPr id="19473" name="Oval 222"/>
            <p:cNvSpPr>
              <a:spLocks noChangeArrowheads="1"/>
            </p:cNvSpPr>
            <p:nvPr/>
          </p:nvSpPr>
          <p:spPr bwMode="auto">
            <a:xfrm flipH="1">
              <a:off x="3600" y="244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474" name="Oval 223"/>
            <p:cNvSpPr>
              <a:spLocks noChangeArrowheads="1"/>
            </p:cNvSpPr>
            <p:nvPr/>
          </p:nvSpPr>
          <p:spPr bwMode="auto">
            <a:xfrm flipH="1">
              <a:off x="4224" y="2496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475" name="Oval 224"/>
            <p:cNvSpPr>
              <a:spLocks noChangeArrowheads="1"/>
            </p:cNvSpPr>
            <p:nvPr/>
          </p:nvSpPr>
          <p:spPr bwMode="auto">
            <a:xfrm flipH="1">
              <a:off x="3840" y="2256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476" name="Oval 225"/>
            <p:cNvSpPr>
              <a:spLocks noChangeArrowheads="1"/>
            </p:cNvSpPr>
            <p:nvPr/>
          </p:nvSpPr>
          <p:spPr bwMode="auto">
            <a:xfrm flipH="1">
              <a:off x="3648" y="2784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477" name="Oval 226"/>
            <p:cNvSpPr>
              <a:spLocks noChangeArrowheads="1"/>
            </p:cNvSpPr>
            <p:nvPr/>
          </p:nvSpPr>
          <p:spPr bwMode="auto">
            <a:xfrm flipH="1">
              <a:off x="4128" y="268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478" name="Oval 227"/>
            <p:cNvSpPr>
              <a:spLocks noChangeArrowheads="1"/>
            </p:cNvSpPr>
            <p:nvPr/>
          </p:nvSpPr>
          <p:spPr bwMode="auto">
            <a:xfrm flipH="1">
              <a:off x="4272" y="2784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479" name="Oval 228"/>
            <p:cNvSpPr>
              <a:spLocks noChangeArrowheads="1"/>
            </p:cNvSpPr>
            <p:nvPr/>
          </p:nvSpPr>
          <p:spPr bwMode="auto">
            <a:xfrm flipH="1">
              <a:off x="3696" y="2544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480" name="Oval 229"/>
            <p:cNvSpPr>
              <a:spLocks noChangeArrowheads="1"/>
            </p:cNvSpPr>
            <p:nvPr/>
          </p:nvSpPr>
          <p:spPr bwMode="auto">
            <a:xfrm flipH="1">
              <a:off x="3792" y="2640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481" name="Oval 230"/>
            <p:cNvSpPr>
              <a:spLocks noChangeArrowheads="1"/>
            </p:cNvSpPr>
            <p:nvPr/>
          </p:nvSpPr>
          <p:spPr bwMode="auto">
            <a:xfrm flipH="1">
              <a:off x="4080" y="2304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482" name="Oval 231"/>
            <p:cNvSpPr>
              <a:spLocks noChangeArrowheads="1"/>
            </p:cNvSpPr>
            <p:nvPr/>
          </p:nvSpPr>
          <p:spPr bwMode="auto">
            <a:xfrm flipH="1">
              <a:off x="3888" y="2736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483" name="Oval 232"/>
            <p:cNvSpPr>
              <a:spLocks noChangeArrowheads="1"/>
            </p:cNvSpPr>
            <p:nvPr/>
          </p:nvSpPr>
          <p:spPr bwMode="auto">
            <a:xfrm flipH="1">
              <a:off x="4080" y="2160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  <p:sp>
          <p:nvSpPr>
            <p:cNvPr id="19484" name="Oval 233"/>
            <p:cNvSpPr>
              <a:spLocks noChangeArrowheads="1"/>
            </p:cNvSpPr>
            <p:nvPr/>
          </p:nvSpPr>
          <p:spPr bwMode="auto">
            <a:xfrm flipH="1">
              <a:off x="3936" y="196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nb-NO" altLang="nb-NO" sz="4000" b="1">
                <a:solidFill>
                  <a:srgbClr val="009999"/>
                </a:solidFill>
              </a:endParaRPr>
            </a:p>
          </p:txBody>
        </p:sp>
      </p:grpSp>
      <p:sp>
        <p:nvSpPr>
          <p:cNvPr id="19472" name="TekstSylinder 1"/>
          <p:cNvSpPr txBox="1">
            <a:spLocks noChangeArrowheads="1"/>
          </p:cNvSpPr>
          <p:nvPr/>
        </p:nvSpPr>
        <p:spPr bwMode="auto">
          <a:xfrm>
            <a:off x="0" y="519113"/>
            <a:ext cx="9020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nb-NO" sz="2800" b="1" dirty="0"/>
              <a:t> </a:t>
            </a:r>
            <a:r>
              <a:rPr lang="en-US" altLang="nb-NO" sz="2800" b="1" dirty="0" err="1"/>
              <a:t>Tommelfingerregel</a:t>
            </a:r>
            <a:r>
              <a:rPr lang="en-US" altLang="nb-NO" sz="2800" b="1" dirty="0"/>
              <a:t>:  </a:t>
            </a:r>
            <a:r>
              <a:rPr lang="en-US" altLang="nb-NO" sz="2800" b="1" dirty="0" err="1"/>
              <a:t>regnes</a:t>
            </a:r>
            <a:r>
              <a:rPr lang="en-US" altLang="nb-NO" sz="2800" b="1" dirty="0"/>
              <a:t> </a:t>
            </a:r>
            <a:r>
              <a:rPr lang="en-US" altLang="nb-NO" sz="2800" b="1" dirty="0" err="1"/>
              <a:t>som</a:t>
            </a:r>
            <a:r>
              <a:rPr lang="en-US" altLang="nb-NO" sz="2800" b="1" dirty="0"/>
              <a:t> </a:t>
            </a:r>
            <a:r>
              <a:rPr lang="en-US" altLang="nb-NO" sz="2800" b="1" dirty="0" err="1"/>
              <a:t>smitteutsatt</a:t>
            </a:r>
            <a:r>
              <a:rPr lang="en-US" altLang="nb-NO" sz="2800" b="1" dirty="0"/>
              <a:t> </a:t>
            </a:r>
            <a:r>
              <a:rPr lang="en-US" altLang="nb-NO" sz="2800" b="1" dirty="0" err="1"/>
              <a:t>hvis</a:t>
            </a:r>
            <a:endParaRPr lang="nb-NO" altLang="nb-NO" sz="2800" dirty="0"/>
          </a:p>
        </p:txBody>
      </p:sp>
    </p:spTree>
    <p:extLst>
      <p:ext uri="{BB962C8B-B14F-4D97-AF65-F5344CB8AC3E}">
        <p14:creationId xmlns:p14="http://schemas.microsoft.com/office/powerpoint/2010/main" val="336665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50" grpId="0" animBg="1"/>
      <p:bldP spid="265251" grpId="0" animBg="1"/>
      <p:bldP spid="265316" grpId="0" animBg="1"/>
      <p:bldP spid="265317" grpId="0" animBg="1"/>
      <p:bldP spid="2653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altLang="nb-NO" dirty="0"/>
              <a:t>Hvem er smitteutsatte?</a:t>
            </a:r>
          </a:p>
        </p:txBody>
      </p:sp>
      <p:sp>
        <p:nvSpPr>
          <p:cNvPr id="17411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altLang="nb-NO" dirty="0"/>
              <a:t>Avhenger av </a:t>
            </a:r>
          </a:p>
          <a:p>
            <a:pPr marL="0" indent="0">
              <a:buNone/>
            </a:pPr>
            <a:r>
              <a:rPr lang="nb-NO" altLang="nb-NO" dirty="0"/>
              <a:t>-Pasientens </a:t>
            </a:r>
            <a:r>
              <a:rPr lang="nb-NO" altLang="nb-NO" b="1" dirty="0"/>
              <a:t>smittsomhet </a:t>
            </a:r>
          </a:p>
          <a:p>
            <a:pPr marL="0" indent="0">
              <a:buNone/>
            </a:pPr>
            <a:r>
              <a:rPr lang="nb-NO" altLang="nb-NO" b="1" dirty="0"/>
              <a:t>	</a:t>
            </a:r>
            <a:r>
              <a:rPr lang="nb-NO" altLang="nb-NO" dirty="0"/>
              <a:t>- hoste, kaverner, forsinkelse i diagnostikk	  </a:t>
            </a:r>
          </a:p>
          <a:p>
            <a:pPr marL="0" indent="0">
              <a:buNone/>
            </a:pPr>
            <a:r>
              <a:rPr lang="nb-NO" altLang="nb-NO" b="1" dirty="0"/>
              <a:t>	Direkte mikroskopi-positiv?</a:t>
            </a:r>
          </a:p>
          <a:p>
            <a:pPr marL="0" indent="0">
              <a:buNone/>
            </a:pPr>
            <a:endParaRPr lang="nb-NO" altLang="nb-NO" b="1" dirty="0"/>
          </a:p>
          <a:p>
            <a:pPr marL="0" indent="0">
              <a:buNone/>
            </a:pPr>
            <a:r>
              <a:rPr lang="nb-NO" altLang="nb-NO" b="1" dirty="0"/>
              <a:t>- Eksponering</a:t>
            </a:r>
          </a:p>
          <a:p>
            <a:pPr marL="0" indent="0">
              <a:buNone/>
            </a:pPr>
            <a:r>
              <a:rPr lang="nb-NO" altLang="nb-NO" dirty="0"/>
              <a:t>	- Bakterier per kubikkmeter x mengde tid.</a:t>
            </a:r>
          </a:p>
          <a:p>
            <a:pPr marL="0" indent="0">
              <a:buNone/>
            </a:pPr>
            <a:r>
              <a:rPr lang="nb-NO" altLang="nb-NO" dirty="0"/>
              <a:t>	- Utlufting, sollys, høyde under taket,  nærhet til den syke</a:t>
            </a:r>
          </a:p>
          <a:p>
            <a:pPr marL="0" indent="0">
              <a:buNone/>
            </a:pPr>
            <a:r>
              <a:rPr lang="nb-NO" altLang="nb-NO" dirty="0"/>
              <a:t>	</a:t>
            </a:r>
            <a:r>
              <a:rPr lang="nb-NO" altLang="nb-NO" b="1" dirty="0"/>
              <a:t>Antall timer i taleavstand inne?</a:t>
            </a:r>
          </a:p>
          <a:p>
            <a:pPr marL="0" indent="0">
              <a:buNone/>
            </a:pPr>
            <a:endParaRPr lang="nb-NO" altLang="nb-NO" dirty="0"/>
          </a:p>
          <a:p>
            <a:pPr marL="0" indent="0">
              <a:buNone/>
            </a:pPr>
            <a:r>
              <a:rPr lang="nb-NO" altLang="nb-NO" dirty="0"/>
              <a:t>-Kontaktens </a:t>
            </a:r>
            <a:r>
              <a:rPr lang="nb-NO" altLang="nb-NO" b="1" dirty="0"/>
              <a:t>sårbarhet </a:t>
            </a:r>
          </a:p>
          <a:p>
            <a:pPr marL="0" indent="0">
              <a:buNone/>
            </a:pPr>
            <a:r>
              <a:rPr lang="nb-NO" altLang="nb-NO" dirty="0"/>
              <a:t>	- </a:t>
            </a:r>
            <a:r>
              <a:rPr lang="nb-NO" altLang="nb-NO" b="1" dirty="0"/>
              <a:t>Alder, svekket immunforsvar?</a:t>
            </a:r>
          </a:p>
        </p:txBody>
      </p:sp>
    </p:spTree>
    <p:extLst>
      <p:ext uri="{BB962C8B-B14F-4D97-AF65-F5344CB8AC3E}">
        <p14:creationId xmlns:p14="http://schemas.microsoft.com/office/powerpoint/2010/main" val="2591427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28688"/>
            <a:ext cx="10009112" cy="532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2" y="23788"/>
            <a:ext cx="1313738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6564498" y="6309320"/>
            <a:ext cx="1967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13797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6" y="260648"/>
            <a:ext cx="8891822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564010"/>
      </p:ext>
    </p:extLst>
  </p:cSld>
  <p:clrMapOvr>
    <a:masterClrMapping/>
  </p:clrMapOvr>
</p:sld>
</file>

<file path=ppt/theme/theme1.xml><?xml version="1.0" encoding="utf-8"?>
<a:theme xmlns:a="http://schemas.openxmlformats.org/drawingml/2006/main" name="FH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6736</TotalTime>
  <Words>267</Words>
  <Application>Microsoft Office PowerPoint</Application>
  <PresentationFormat>Skjermfremvisning (4:3)</PresentationFormat>
  <Paragraphs>73</Paragraphs>
  <Slides>18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18</vt:i4>
      </vt:variant>
    </vt:vector>
  </HeadingPairs>
  <TitlesOfParts>
    <vt:vector size="27" baseType="lpstr">
      <vt:lpstr>MS PGothic</vt:lpstr>
      <vt:lpstr>MS PGothic</vt:lpstr>
      <vt:lpstr>Arial</vt:lpstr>
      <vt:lpstr>Calibri</vt:lpstr>
      <vt:lpstr>Verdana</vt:lpstr>
      <vt:lpstr>FHI</vt:lpstr>
      <vt:lpstr>Standard utforming</vt:lpstr>
      <vt:lpstr>1_Standard utforming</vt:lpstr>
      <vt:lpstr>2_Standard utforming</vt:lpstr>
      <vt:lpstr>Smitteoppsporing,  tuberkulose</vt:lpstr>
      <vt:lpstr>Tema </vt:lpstr>
      <vt:lpstr>Om tuberkulose</vt:lpstr>
      <vt:lpstr>Spesielt for tuberkulose: </vt:lpstr>
      <vt:lpstr>PowerPoint-presentasjon</vt:lpstr>
      <vt:lpstr>PowerPoint-presentasjon</vt:lpstr>
      <vt:lpstr>Hvem er smitteutsatte?</vt:lpstr>
      <vt:lpstr>PowerPoint-presentasjon</vt:lpstr>
      <vt:lpstr>PowerPoint-presentasjon</vt:lpstr>
      <vt:lpstr>Rapport om smitteoppsporing</vt:lpstr>
      <vt:lpstr>Kontaktliste – til bruk innad i kommunen</vt:lpstr>
      <vt:lpstr>Aktiv leting etter TB tilfeller i Nederland - Hva finner man?  Nasjonal TB plan 2016-2020, Nederland</vt:lpstr>
      <vt:lpstr>  Indikasjon for undersøkelse, meldt  MSIS 2015</vt:lpstr>
      <vt:lpstr>TB ved utdannelsesinstitusjon  på Østlandet 2013 </vt:lpstr>
      <vt:lpstr>PowerPoint-presentasjon</vt:lpstr>
      <vt:lpstr>PowerPoint-presentasjon</vt:lpstr>
      <vt:lpstr>PowerPoint-presentasjon</vt:lpstr>
      <vt:lpstr>Mest tuberkulose der det er vanskeligst å lete!</vt:lpstr>
    </vt:vector>
  </TitlesOfParts>
  <Company>FHI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Forekomst av tuberkulose</dc:title>
  <dc:creator>Arnesen, Trude Margrete</dc:creator>
  <cp:lastModifiedBy>Lervik, Siv Anita Nordås</cp:lastModifiedBy>
  <cp:revision>234</cp:revision>
  <cp:lastPrinted>2016-04-03T22:01:50Z</cp:lastPrinted>
  <dcterms:created xsi:type="dcterms:W3CDTF">2013-03-01T10:24:16Z</dcterms:created>
  <dcterms:modified xsi:type="dcterms:W3CDTF">2016-10-26T05:32:58Z</dcterms:modified>
</cp:coreProperties>
</file>