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8" r:id="rId4"/>
    <p:sldId id="259" r:id="rId5"/>
    <p:sldId id="264" r:id="rId6"/>
    <p:sldId id="261" r:id="rId7"/>
    <p:sldId id="265" r:id="rId8"/>
    <p:sldId id="267" r:id="rId9"/>
    <p:sldId id="270" r:id="rId10"/>
    <p:sldId id="262" r:id="rId11"/>
    <p:sldId id="263" r:id="rId12"/>
    <p:sldId id="266" r:id="rId13"/>
    <p:sldId id="257" r:id="rId14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7" autoAdjust="0"/>
    <p:restoredTop sz="90903" autoAdjust="0"/>
  </p:normalViewPr>
  <p:slideViewPr>
    <p:cSldViewPr>
      <p:cViewPr varScale="1">
        <p:scale>
          <a:sx n="104" d="100"/>
          <a:sy n="104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/>
              <a:t>Click to edit Master text styles</a:t>
            </a:r>
          </a:p>
          <a:p>
            <a:pPr lvl="1"/>
            <a:r>
              <a:rPr lang="nb-NO" altLang="nb-NO" noProof="0"/>
              <a:t>Second level</a:t>
            </a:r>
          </a:p>
          <a:p>
            <a:pPr lvl="2"/>
            <a:r>
              <a:rPr lang="nb-NO" altLang="nb-NO" noProof="0"/>
              <a:t>Third level</a:t>
            </a:r>
          </a:p>
          <a:p>
            <a:pPr lvl="3"/>
            <a:r>
              <a:rPr lang="nb-NO" altLang="nb-NO" noProof="0"/>
              <a:t>Fourth level</a:t>
            </a:r>
          </a:p>
          <a:p>
            <a:pPr lvl="4"/>
            <a:r>
              <a:rPr lang="nb-NO" altLang="nb-NO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B8061E-DF28-4F1D-A1F5-1F323482A222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sz="1400" dirty="0"/>
              <a:t>Flykter fra slekt, skole, jobb, kultur og hjemmet sitt. </a:t>
            </a:r>
          </a:p>
          <a:p>
            <a:r>
              <a:rPr lang="nb-NO" altLang="nb-NO" sz="1400" dirty="0"/>
              <a:t>Revet bort fra det trygge.</a:t>
            </a:r>
          </a:p>
          <a:p>
            <a:r>
              <a:rPr lang="nb-NO" altLang="nb-NO" sz="1400" dirty="0"/>
              <a:t>Traumer</a:t>
            </a:r>
          </a:p>
          <a:p>
            <a:r>
              <a:rPr lang="nb-NO" altLang="nb-NO" sz="1400" dirty="0"/>
              <a:t>Tap</a:t>
            </a:r>
          </a:p>
          <a:p>
            <a:r>
              <a:rPr lang="nb-NO" altLang="nb-NO" sz="1400" dirty="0"/>
              <a:t>Like verdige mennesker med oss</a:t>
            </a:r>
          </a:p>
          <a:p>
            <a:r>
              <a:rPr lang="nb-NO" altLang="nb-NO" sz="1400" dirty="0"/>
              <a:t>Håp </a:t>
            </a:r>
          </a:p>
          <a:p>
            <a:r>
              <a:rPr lang="nb-NO" altLang="nb-NO" sz="1400" dirty="0"/>
              <a:t>Drømmer og mål for fremtiden.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061E-DF28-4F1D-A1F5-1F323482A222}" type="slidenum">
              <a:rPr lang="nb-NO" altLang="nb-NO" smtClean="0"/>
              <a:pPr/>
              <a:t>13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5827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953D4-8DFA-46E9-98AD-4FD1FCFF348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1090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CCB06-0D33-4FBF-A7D2-EA771351127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0102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4272E-5DE6-4D1C-A33A-05C3D77CA51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7105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F69EA-312B-4220-AACF-E5564E1EEEC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7261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79433-227F-4217-A470-CDD618C453D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8392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8221-B523-4F55-8E9D-50468849866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1897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C6147-BD7A-4701-B34E-ACB15E3ED1D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7326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1312E-B28A-42C6-8281-37BC7054E93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7538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FD70D-A5BF-4B98-9E12-8EB21BDA371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8681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2A254-7D4E-453C-828E-FF75CC50ED3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6757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56A1B-949E-45F8-B791-445B2CA3284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7397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Rediger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A52896-CCBF-4CF0-A0E8-6CD915210A42}" type="slidenum">
              <a:rPr lang="nb-NO" altLang="nb-NO"/>
              <a:pPr/>
              <a:t>‹#›</a:t>
            </a:fld>
            <a:endParaRPr lang="nb-NO" altLang="nb-NO"/>
          </a:p>
        </p:txBody>
      </p:sp>
      <p:pic>
        <p:nvPicPr>
          <p:cNvPr id="1031" name="Picture 9" descr="side_2_LIG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endParaRPr lang="nb-NO" alt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altLang="nb-NO"/>
          </a:p>
        </p:txBody>
      </p:sp>
      <p:pic>
        <p:nvPicPr>
          <p:cNvPr id="2052" name="Picture 4" descr="side_1_LI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5181600"/>
            <a:ext cx="502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b-NO" altLang="nb-NO" sz="2000"/>
              <a:t>Flyktninghelsetjenesten Molde Kommune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b-NO" altLang="nb-NO" sz="2000"/>
              <a:t>Marthe-Lise Riksfjord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b-NO" altLang="nb-NO" sz="2000"/>
              <a:t>Flyktninghelsesøster.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Prosedyre for mottak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altLang="nb-NO" sz="1800" dirty="0"/>
              <a:t>Smittestatus: Hepatitt A-B-C, HIV, syfilis. Rubella hos fertile kvinner.</a:t>
            </a:r>
          </a:p>
          <a:p>
            <a:pPr>
              <a:defRPr/>
            </a:pPr>
            <a:r>
              <a:rPr lang="nb-NO" altLang="nb-NO" sz="1800" dirty="0"/>
              <a:t>Testes for MRSA når flyktningen har arbeidet som helsepersonell, sykehusopphold, tidligere smittet eller bosatt sammen med familiemedlemmer som er smittet, legekontakt eller oppholdt seg i flyktningmottak siste året før ankomst. «Smittevern 16, Nasjonal veileder for forebyggende spredning av MRSA, </a:t>
            </a:r>
            <a:r>
              <a:rPr lang="nb-NO" altLang="nb-NO" sz="1800" dirty="0" err="1"/>
              <a:t>kap</a:t>
            </a:r>
            <a:r>
              <a:rPr lang="nb-NO" altLang="nb-NO" sz="1800" dirty="0"/>
              <a:t> 4.1» </a:t>
            </a:r>
          </a:p>
          <a:p>
            <a:pPr>
              <a:defRPr/>
            </a:pPr>
            <a:r>
              <a:rPr lang="nb-NO" altLang="nb-NO" sz="1800" dirty="0"/>
              <a:t>Urinprøve</a:t>
            </a:r>
          </a:p>
          <a:p>
            <a:pPr>
              <a:defRPr/>
            </a:pPr>
            <a:r>
              <a:rPr lang="nb-NO" altLang="nb-NO" sz="1800" dirty="0"/>
              <a:t>Avføringsprøve på indikasjon</a:t>
            </a:r>
          </a:p>
          <a:p>
            <a:pPr>
              <a:defRPr/>
            </a:pPr>
            <a:r>
              <a:rPr lang="nb-NO" altLang="nb-NO" sz="1800" dirty="0"/>
              <a:t>Synstest av alle barn ved behov</a:t>
            </a:r>
          </a:p>
          <a:p>
            <a:pPr>
              <a:defRPr/>
            </a:pPr>
            <a:r>
              <a:rPr lang="nb-NO" altLang="nb-NO" sz="1800" dirty="0"/>
              <a:t>Audiometri av alle ved behov</a:t>
            </a:r>
          </a:p>
          <a:p>
            <a:pPr>
              <a:defRPr/>
            </a:pPr>
            <a:r>
              <a:rPr lang="nb-NO" altLang="nb-NO" sz="1800" dirty="0"/>
              <a:t>Høyde og vekt tas av alle barn</a:t>
            </a:r>
          </a:p>
          <a:p>
            <a:pPr>
              <a:defRPr/>
            </a:pPr>
            <a:r>
              <a:rPr lang="nb-NO" altLang="nb-NO" sz="1800" dirty="0"/>
              <a:t>Tannhelse</a:t>
            </a:r>
          </a:p>
          <a:p>
            <a:pPr>
              <a:defRPr/>
            </a:pPr>
            <a:endParaRPr lang="nb-NO" altLang="nb-NO" sz="1800" dirty="0"/>
          </a:p>
          <a:p>
            <a:pPr>
              <a:defRPr/>
            </a:pPr>
            <a:endParaRPr lang="nb-NO" altLang="nb-NO" dirty="0"/>
          </a:p>
          <a:p>
            <a:pPr marL="0" indent="0">
              <a:buFontTx/>
              <a:buNone/>
              <a:defRPr/>
            </a:pPr>
            <a:endParaRPr lang="nb-NO" alt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Prosedyre for mottak</a:t>
            </a:r>
          </a:p>
        </p:txBody>
      </p:sp>
      <p:sp>
        <p:nvSpPr>
          <p:cNvPr id="1126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1800"/>
              <a:t>Innhente vaksinestatus på barn og unge under 18 år. Ved usikker vaksinasjonsstatus, se smittevern. 14: vaksinasjonsboka Kap. 1.5.2 www.fhi.no Tilby vaksinering ved behov.</a:t>
            </a:r>
          </a:p>
          <a:p>
            <a:r>
              <a:rPr lang="nb-NO" altLang="nb-NO" sz="1800"/>
              <a:t>Vaksinasjon over 18 år: Polio, MMR og hepatitt B gratis under 25 år</a:t>
            </a:r>
          </a:p>
          <a:p>
            <a:r>
              <a:rPr lang="nb-NO" altLang="nb-NO" sz="1800"/>
              <a:t>Tilbud om samtale og eventuell frivillig underlivsundersøkelse for kvinner og jenter fra land der kjønnslemlestelse praktiseres.</a:t>
            </a:r>
          </a:p>
          <a:p>
            <a:r>
              <a:rPr lang="nb-NO" altLang="nb-NO" sz="1800"/>
              <a:t>Sender journal til fastlege. Overføres til helsestasjon og skolehelse. Følges opp av flyktning helsesøster ved spesielle behov.</a:t>
            </a:r>
          </a:p>
          <a:p>
            <a:endParaRPr lang="nb-NO" altLang="nb-NO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Flyktninghelsetjenesten</a:t>
            </a:r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1800"/>
              <a:t>Ressursgruppe</a:t>
            </a:r>
          </a:p>
          <a:p>
            <a:r>
              <a:rPr lang="nb-NO" altLang="nb-NO" sz="1800"/>
              <a:t>Familiegjenforening samtaler</a:t>
            </a:r>
          </a:p>
          <a:p>
            <a:r>
              <a:rPr lang="nb-NO" altLang="nb-NO" sz="1800"/>
              <a:t>Tverrfaglig samarbeid med flyktning tjenesten, Helsestasjon og skolehelsetjenesten, familieveileder, lege, PPT, barnevern, fysioterapi og ergoterapi o.l.</a:t>
            </a:r>
          </a:p>
          <a:p>
            <a:r>
              <a:rPr lang="nb-NO" altLang="nb-NO" sz="1800"/>
              <a:t>Samarbeid med frivillige organisasjoner, som Frelsesarmeen.</a:t>
            </a:r>
          </a:p>
          <a:p>
            <a:r>
              <a:rPr lang="nb-NO" altLang="nb-NO" sz="1800"/>
              <a:t>Undervisning ved Molde voksenopplæring.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54552" cy="731168"/>
          </a:xfrm>
        </p:spPr>
        <p:txBody>
          <a:bodyPr/>
          <a:lstStyle/>
          <a:p>
            <a:pPr eaLnBrk="1" hangingPunct="1"/>
            <a:r>
              <a:rPr lang="nb-NO" altLang="nb-NO" dirty="0"/>
              <a:t>Mennesker på flukt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altLang="nb-NO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56864"/>
            <a:ext cx="6840760" cy="460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Flyktninghelsetjenesten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altLang="nb-NO" dirty="0"/>
              <a:t>I følge nasjonale faglige retningslinjer og veileder for flyktninger, asylsøkere og familiegjenforente skal helsestasjons- og skolehelsetjenesten gi et helsefremmende og forebyggende tilbud til alle gravide, barn og unge 0-20 år.</a:t>
            </a:r>
          </a:p>
          <a:p>
            <a:pPr>
              <a:defRPr/>
            </a:pPr>
            <a:endParaRPr lang="nb-NO" altLang="nb-NO" sz="1800" dirty="0"/>
          </a:p>
          <a:p>
            <a:pPr marL="0" indent="0">
              <a:buFontTx/>
              <a:buNone/>
              <a:defRPr/>
            </a:pPr>
            <a:endParaRPr lang="nb-NO" altLang="nb-NO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Flytninghelsetjenesten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sz="1800" b="1" dirty="0"/>
              <a:t>Tilbudet omfatter: </a:t>
            </a:r>
          </a:p>
          <a:p>
            <a:pPr>
              <a:defRPr/>
            </a:pPr>
            <a:r>
              <a:rPr lang="nb-NO" sz="2000" dirty="0"/>
              <a:t>Helseundersøkelser</a:t>
            </a:r>
          </a:p>
          <a:p>
            <a:pPr>
              <a:defRPr/>
            </a:pPr>
            <a:r>
              <a:rPr lang="nb-NO" sz="2000" dirty="0"/>
              <a:t>Vaksinering</a:t>
            </a:r>
          </a:p>
          <a:p>
            <a:pPr>
              <a:defRPr/>
            </a:pPr>
            <a:r>
              <a:rPr lang="nb-NO" sz="2000" dirty="0"/>
              <a:t>Oppsøkende virksomhet (hjemmebesøk)</a:t>
            </a:r>
          </a:p>
          <a:p>
            <a:pPr>
              <a:defRPr/>
            </a:pPr>
            <a:r>
              <a:rPr lang="nb-NO" sz="2000" dirty="0"/>
              <a:t>Helseopplysning og veiledning </a:t>
            </a:r>
          </a:p>
          <a:p>
            <a:pPr>
              <a:defRPr/>
            </a:pPr>
            <a:r>
              <a:rPr lang="nb-NO" sz="2000" dirty="0"/>
              <a:t>Tjenesten har blant annet ansvar for å følge opp barnevaksinasjonsprogrammet (fhi.no). Hvis barnet eller ungdommen mangler dokumentasjon på vaksiner skal de tilbys vaksinering i samsvar med det norske vaksinasjonsprogrammet. Tilbudet er gratis</a:t>
            </a:r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Flyktninghelsetjenesten.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sz="2000" dirty="0"/>
              <a:t>Overføringsflyktning</a:t>
            </a:r>
          </a:p>
          <a:p>
            <a:pPr>
              <a:defRPr/>
            </a:pPr>
            <a:r>
              <a:rPr lang="nb-NO" sz="2000" dirty="0"/>
              <a:t>Familiegjenforente</a:t>
            </a:r>
          </a:p>
          <a:p>
            <a:pPr>
              <a:defRPr/>
            </a:pPr>
            <a:r>
              <a:rPr lang="nb-NO" sz="2000" dirty="0"/>
              <a:t>Bosetting fra Asyl mottak</a:t>
            </a:r>
          </a:p>
          <a:p>
            <a:pPr>
              <a:defRPr/>
            </a:pPr>
            <a:r>
              <a:rPr lang="nb-NO" sz="2000" dirty="0"/>
              <a:t>Enslig mindreårige</a:t>
            </a:r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Flyktninghelsetjenesten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000"/>
              <a:t>Molde har bosatt 90 flyktninger hittil i 2016:</a:t>
            </a:r>
          </a:p>
          <a:p>
            <a:r>
              <a:rPr lang="nb-NO" altLang="nb-NO" sz="2000"/>
              <a:t>Syria: 43</a:t>
            </a:r>
          </a:p>
          <a:p>
            <a:r>
              <a:rPr lang="nb-NO" altLang="nb-NO" sz="2000"/>
              <a:t>Eritrea: 28</a:t>
            </a:r>
          </a:p>
          <a:p>
            <a:r>
              <a:rPr lang="nb-NO" altLang="nb-NO" sz="2000"/>
              <a:t>Somalia: 2</a:t>
            </a:r>
          </a:p>
          <a:p>
            <a:r>
              <a:rPr lang="nb-NO" altLang="nb-NO" sz="2000"/>
              <a:t>Sudan: 7</a:t>
            </a:r>
          </a:p>
          <a:p>
            <a:r>
              <a:rPr lang="nb-NO" altLang="nb-NO" sz="2000"/>
              <a:t>Andre: 9</a:t>
            </a:r>
          </a:p>
          <a:p>
            <a:r>
              <a:rPr lang="nb-NO" altLang="nb-NO" sz="2000"/>
              <a:t>Bosatt 20 flyktninger for Aukra Kommune.</a:t>
            </a:r>
          </a:p>
          <a:p>
            <a:r>
              <a:rPr lang="nb-NO" altLang="nb-NO" sz="2000"/>
              <a:t>Familiegjenforente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Prosedyre for mottak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1800"/>
              <a:t>Melding fra flyktning tjenesten </a:t>
            </a:r>
          </a:p>
          <a:p>
            <a:r>
              <a:rPr lang="nb-NO" altLang="nb-NO" sz="1800"/>
              <a:t>Tolk</a:t>
            </a:r>
          </a:p>
          <a:p>
            <a:r>
              <a:rPr lang="nb-NO" altLang="nb-NO" sz="1800"/>
              <a:t>Orientere om helsetilbudet i kommunen i korte trekk</a:t>
            </a:r>
          </a:p>
          <a:p>
            <a:r>
              <a:rPr lang="nb-NO" altLang="nb-NO" sz="1800"/>
              <a:t>Kartlegge tidligere og nåværende helsetilstand fysisk/psykisk, sykdommer, allergier og evt. Medisiner.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Prosedyre for mottak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000"/>
              <a:t>Alle asylsøkere og flyktninger har etter forskrift om tuberkulosekontroll plikt til å gjennomføre tuberkuloseundersøkelse innen 14 dager etter ankomst til Norge. Dette begrunnes dels med at faren for smittespredning antas å være større i asylmottak enn andre steder, og dels med at asylsøkeren / flyktningen kan komme fra land - eller mellomland - hvor en stor del av befolkningen er smittet med tuberkulose.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Prosedyre for mottak</a:t>
            </a:r>
          </a:p>
        </p:txBody>
      </p:sp>
      <p:sp>
        <p:nvSpPr>
          <p:cNvPr id="9219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000"/>
              <a:t>Helsesøster er delegert viktige praktiske oppgaver i det tuberkuloseforebyggende arbeidet. </a:t>
            </a:r>
          </a:p>
          <a:p>
            <a:r>
              <a:rPr lang="nb-NO" altLang="nb-NO" sz="2000"/>
              <a:t>Oppgavene er blant annet knyttet til opplysningsvirksomhet rettet mot spesielle deler av befolkningen. </a:t>
            </a:r>
          </a:p>
          <a:p>
            <a:r>
              <a:rPr lang="nb-NO" altLang="nb-NO" sz="2000"/>
              <a:t>Helsesøster vaksinerer mot tuberkulose. </a:t>
            </a:r>
          </a:p>
          <a:p>
            <a:r>
              <a:rPr lang="nb-NO" altLang="nb-NO" sz="2000"/>
              <a:t>Helsesøster bistår også i arbeidet med smitteoppsporing, oppfølging av kommunens kontrollrutiner i tuberkulosearbeidet. </a:t>
            </a:r>
          </a:p>
          <a:p>
            <a:r>
              <a:rPr lang="nb-NO" altLang="nb-NO" sz="2000"/>
              <a:t>Det er vanlig at helsesøster er delegert ansvaret for henvisning til lungerøntgen, IGRA-test og spesialisthelsetjenesten.</a:t>
            </a:r>
          </a:p>
          <a:p>
            <a:r>
              <a:rPr lang="nb-NO" altLang="nb-NO" sz="2000"/>
              <a:t>Følger flytskjema i tuberkulose veileder. Gjelder for rutineundersøkelse som er hjemlet i Tuberkuloseforskriftens §3-1, a, b og c.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7772400" cy="1143000"/>
          </a:xfrm>
        </p:spPr>
        <p:txBody>
          <a:bodyPr/>
          <a:lstStyle/>
          <a:p>
            <a:r>
              <a:rPr lang="nb-NO" dirty="0"/>
              <a:t>Flytskjema for tbc kontroll</a:t>
            </a:r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88840"/>
            <a:ext cx="5164018" cy="3655428"/>
          </a:xfrm>
        </p:spPr>
      </p:pic>
    </p:spTree>
    <p:extLst>
      <p:ext uri="{BB962C8B-B14F-4D97-AF65-F5344CB8AC3E}">
        <p14:creationId xmlns:p14="http://schemas.microsoft.com/office/powerpoint/2010/main" val="66364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em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Marthe-Lise - Flyktning presentasjon smittevernkonferanse</Template>
  <TotalTime>41</TotalTime>
  <Words>575</Words>
  <Application>Microsoft Office PowerPoint</Application>
  <PresentationFormat>Skjermfremvisning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ＭＳ Ｐゴシック</vt:lpstr>
      <vt:lpstr>Arial</vt:lpstr>
      <vt:lpstr>Office-tema</vt:lpstr>
      <vt:lpstr>PowerPoint-presentasjon</vt:lpstr>
      <vt:lpstr>Flyktninghelsetjenesten</vt:lpstr>
      <vt:lpstr>Flytninghelsetjenesten</vt:lpstr>
      <vt:lpstr>Flyktninghelsetjenesten.</vt:lpstr>
      <vt:lpstr>Flyktninghelsetjenesten</vt:lpstr>
      <vt:lpstr>Prosedyre for mottak</vt:lpstr>
      <vt:lpstr>Prosedyre for mottak</vt:lpstr>
      <vt:lpstr>Prosedyre for mottak</vt:lpstr>
      <vt:lpstr>Flytskjema for tbc kontroll</vt:lpstr>
      <vt:lpstr>Prosedyre for mottak</vt:lpstr>
      <vt:lpstr>Prosedyre for mottak</vt:lpstr>
      <vt:lpstr>Flyktninghelsetjenesten</vt:lpstr>
      <vt:lpstr>Mennesker på flukt</vt:lpstr>
    </vt:vector>
  </TitlesOfParts>
  <Company>Grafia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Veiset, Sverre</dc:creator>
  <cp:lastModifiedBy>Lervik, Siv Anita Nordås</cp:lastModifiedBy>
  <cp:revision>3</cp:revision>
  <dcterms:created xsi:type="dcterms:W3CDTF">2016-10-14T11:31:13Z</dcterms:created>
  <dcterms:modified xsi:type="dcterms:W3CDTF">2016-10-26T05:32:03Z</dcterms:modified>
</cp:coreProperties>
</file>