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97" r:id="rId3"/>
    <p:sldId id="290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81" r:id="rId16"/>
    <p:sldId id="282" r:id="rId17"/>
    <p:sldId id="267" r:id="rId18"/>
    <p:sldId id="283" r:id="rId19"/>
    <p:sldId id="284" r:id="rId20"/>
    <p:sldId id="268" r:id="rId21"/>
    <p:sldId id="261" r:id="rId22"/>
    <p:sldId id="263" r:id="rId23"/>
    <p:sldId id="285" r:id="rId24"/>
    <p:sldId id="286" r:id="rId25"/>
    <p:sldId id="266" r:id="rId26"/>
    <p:sldId id="262" r:id="rId27"/>
    <p:sldId id="300" r:id="rId28"/>
    <p:sldId id="259" r:id="rId29"/>
    <p:sldId id="293" r:id="rId30"/>
    <p:sldId id="264" r:id="rId31"/>
    <p:sldId id="298" r:id="rId32"/>
    <p:sldId id="295" r:id="rId33"/>
    <p:sldId id="294" r:id="rId34"/>
    <p:sldId id="296" r:id="rId35"/>
    <p:sldId id="265" r:id="rId36"/>
    <p:sldId id="299" r:id="rId37"/>
    <p:sldId id="292" r:id="rId38"/>
    <p:sldId id="289" r:id="rId39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11" autoAdjust="0"/>
  </p:normalViewPr>
  <p:slideViewPr>
    <p:cSldViewPr>
      <p:cViewPr varScale="1">
        <p:scale>
          <a:sx n="60" d="100"/>
          <a:sy n="60" d="100"/>
        </p:scale>
        <p:origin x="-16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364DC-286F-4461-A2D0-DFC75E4F9B4E}" type="datetimeFigureOut">
              <a:rPr lang="nb-NO" smtClean="0"/>
              <a:t>17.03.2015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4C4AB-A2AD-40EA-8F0E-B5E4B3A19AD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872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490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1998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529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2552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391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7800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27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5931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4937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522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30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246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4750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5593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345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6433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678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8241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4C4AB-A2AD-40EA-8F0E-B5E4B3A19AD2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608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163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7192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562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50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5745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06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0999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6A218-CF41-4500-9AA2-AD0CE47656FC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66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4659" y="2293245"/>
            <a:ext cx="70866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4658" y="4049020"/>
            <a:ext cx="7052141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0" name="Picture 9" descr="PP_grunnmal 254x195_alt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PP_grunnmal 254x195_alt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solidFill>
          <a:srgbClr val="E78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2_Picture with Caption">
    <p:bg>
      <p:bgPr>
        <a:solidFill>
          <a:schemeClr val="accent3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solidFill>
          <a:srgbClr val="342C26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387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4_Picture with Caption">
    <p:bg>
      <p:bgPr>
        <a:solidFill>
          <a:srgbClr val="8A2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387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0038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539721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539721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800754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bg>
      <p:bgPr>
        <a:solidFill>
          <a:srgbClr val="E78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539721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539721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800754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3_Picture with Caption">
    <p:bg>
      <p:bgPr>
        <a:solidFill>
          <a:schemeClr val="accent3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539721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539721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800754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871"/>
                </a:solidFill>
              </a:defRPr>
            </a:lvl1pPr>
            <a:lvl2pPr>
              <a:defRPr>
                <a:solidFill>
                  <a:srgbClr val="003871"/>
                </a:solidFill>
              </a:defRPr>
            </a:lvl2pPr>
            <a:lvl3pPr>
              <a:defRPr>
                <a:solidFill>
                  <a:srgbClr val="003871"/>
                </a:solidFill>
              </a:defRPr>
            </a:lvl3pPr>
            <a:lvl4pPr>
              <a:defRPr>
                <a:solidFill>
                  <a:srgbClr val="003871"/>
                </a:solidFill>
              </a:defRPr>
            </a:lvl4pPr>
            <a:lvl5pPr>
              <a:defRPr>
                <a:solidFill>
                  <a:srgbClr val="00387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495929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0" y="1495929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8_Picture with Caption">
    <p:bg>
      <p:bgPr>
        <a:solidFill>
          <a:srgbClr val="342C26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539721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539721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800754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9_Picture with Caption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387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539721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539721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800754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0_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539721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539721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800754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5_Picture with Caption">
    <p:bg>
      <p:bgPr>
        <a:solidFill>
          <a:srgbClr val="8A2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539721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539721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800754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387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539721" y="612775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539721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800754" y="2667000"/>
            <a:ext cx="2738967" cy="2054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3871"/>
                </a:solidFill>
              </a:defRPr>
            </a:lvl1pPr>
            <a:lvl2pPr>
              <a:defRPr>
                <a:solidFill>
                  <a:srgbClr val="003871"/>
                </a:solidFill>
              </a:defRPr>
            </a:lvl2pPr>
            <a:lvl3pPr>
              <a:defRPr>
                <a:solidFill>
                  <a:srgbClr val="003871"/>
                </a:solidFill>
              </a:defRPr>
            </a:lvl3pPr>
            <a:lvl4pPr>
              <a:defRPr>
                <a:solidFill>
                  <a:srgbClr val="003871"/>
                </a:solidFill>
              </a:defRPr>
            </a:lvl4pPr>
            <a:lvl5pPr>
              <a:defRPr>
                <a:solidFill>
                  <a:srgbClr val="00387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1495929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0" y="1495929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003871"/>
                </a:solidFill>
              </a:defRPr>
            </a:lvl1pPr>
            <a:lvl2pPr>
              <a:defRPr>
                <a:solidFill>
                  <a:srgbClr val="003871"/>
                </a:solidFill>
              </a:defRPr>
            </a:lvl2pPr>
            <a:lvl3pPr>
              <a:defRPr>
                <a:solidFill>
                  <a:srgbClr val="003871"/>
                </a:solidFill>
              </a:defRPr>
            </a:lvl3pPr>
            <a:lvl4pPr>
              <a:defRPr>
                <a:solidFill>
                  <a:srgbClr val="003871"/>
                </a:solidFill>
              </a:defRPr>
            </a:lvl4pPr>
            <a:lvl5pPr>
              <a:defRPr>
                <a:solidFill>
                  <a:srgbClr val="00387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Rectangle 7"/>
          <p:cNvSpPr/>
          <p:nvPr/>
        </p:nvSpPr>
        <p:spPr>
          <a:xfrm rot="5400000">
            <a:off x="-450001" y="450793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 rot="5400000">
            <a:off x="-2618605" y="3879398"/>
            <a:ext cx="5597208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04645" y="523361"/>
            <a:ext cx="1152914" cy="22336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3127870" y="3429000"/>
            <a:ext cx="6858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5400000">
            <a:off x="-450001" y="450793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 rot="5400000">
            <a:off x="-2618605" y="3879398"/>
            <a:ext cx="5597208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04645" y="523361"/>
            <a:ext cx="1152914" cy="2233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rot="5400000" flipH="1" flipV="1">
            <a:off x="3127870" y="3429000"/>
            <a:ext cx="6858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475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3871"/>
                </a:solidFill>
              </a:defRPr>
            </a:lvl1pPr>
            <a:lvl2pPr>
              <a:defRPr sz="2400">
                <a:solidFill>
                  <a:srgbClr val="003871"/>
                </a:solidFill>
              </a:defRPr>
            </a:lvl2pPr>
            <a:lvl3pPr>
              <a:defRPr sz="2000">
                <a:solidFill>
                  <a:srgbClr val="003871"/>
                </a:solidFill>
              </a:defRPr>
            </a:lvl3pPr>
            <a:lvl4pPr>
              <a:defRPr sz="1800">
                <a:solidFill>
                  <a:srgbClr val="003871"/>
                </a:solidFill>
              </a:defRPr>
            </a:lvl4pPr>
            <a:lvl5pPr>
              <a:defRPr sz="1800">
                <a:solidFill>
                  <a:srgbClr val="00387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3871"/>
                </a:solidFill>
              </a:defRPr>
            </a:lvl1pPr>
            <a:lvl2pPr>
              <a:defRPr sz="2400">
                <a:solidFill>
                  <a:srgbClr val="003871"/>
                </a:solidFill>
              </a:defRPr>
            </a:lvl2pPr>
            <a:lvl3pPr>
              <a:defRPr sz="2000">
                <a:solidFill>
                  <a:srgbClr val="003871"/>
                </a:solidFill>
              </a:defRPr>
            </a:lvl3pPr>
            <a:lvl4pPr>
              <a:defRPr sz="1800">
                <a:solidFill>
                  <a:srgbClr val="003871"/>
                </a:solidFill>
              </a:defRPr>
            </a:lvl4pPr>
            <a:lvl5pPr>
              <a:defRPr sz="1800">
                <a:solidFill>
                  <a:srgbClr val="00387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pic>
        <p:nvPicPr>
          <p:cNvPr id="9" name="Picture 8" descr="PP_FHI_mal_254x19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3576"/>
            <a:ext cx="9144000" cy="344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495929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13" descr="Logo negati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0" y="1495929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387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3871"/>
                </a:solidFill>
              </a:defRPr>
            </a:lvl1pPr>
            <a:lvl2pPr>
              <a:defRPr sz="2000">
                <a:solidFill>
                  <a:srgbClr val="003871"/>
                </a:solidFill>
              </a:defRPr>
            </a:lvl2pPr>
            <a:lvl3pPr>
              <a:defRPr sz="1800">
                <a:solidFill>
                  <a:srgbClr val="003871"/>
                </a:solidFill>
              </a:defRPr>
            </a:lvl3pPr>
            <a:lvl4pPr>
              <a:defRPr sz="1600">
                <a:solidFill>
                  <a:srgbClr val="003871"/>
                </a:solidFill>
              </a:defRPr>
            </a:lvl4pPr>
            <a:lvl5pPr>
              <a:defRPr sz="1600">
                <a:solidFill>
                  <a:srgbClr val="00387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387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3871"/>
                </a:solidFill>
              </a:defRPr>
            </a:lvl1pPr>
            <a:lvl2pPr>
              <a:defRPr sz="2000">
                <a:solidFill>
                  <a:srgbClr val="003871"/>
                </a:solidFill>
              </a:defRPr>
            </a:lvl2pPr>
            <a:lvl3pPr>
              <a:defRPr sz="1800">
                <a:solidFill>
                  <a:srgbClr val="003871"/>
                </a:solidFill>
              </a:defRPr>
            </a:lvl3pPr>
            <a:lvl4pPr>
              <a:defRPr sz="1600">
                <a:solidFill>
                  <a:srgbClr val="003871"/>
                </a:solidFill>
              </a:defRPr>
            </a:lvl4pPr>
            <a:lvl5pPr>
              <a:defRPr sz="1600">
                <a:solidFill>
                  <a:srgbClr val="00387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Rectangle 8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469832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Picture 14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0" y="1469832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7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1487230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icture 10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1487230"/>
            <a:ext cx="9144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6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387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003871"/>
                </a:solidFill>
              </a:defRPr>
            </a:lvl1pPr>
            <a:lvl2pPr>
              <a:defRPr sz="2800">
                <a:solidFill>
                  <a:srgbClr val="003871"/>
                </a:solidFill>
              </a:defRPr>
            </a:lvl2pPr>
            <a:lvl3pPr>
              <a:defRPr sz="2400">
                <a:solidFill>
                  <a:srgbClr val="003871"/>
                </a:solidFill>
              </a:defRPr>
            </a:lvl3pPr>
            <a:lvl4pPr>
              <a:defRPr sz="2000">
                <a:solidFill>
                  <a:srgbClr val="003871"/>
                </a:solidFill>
              </a:defRPr>
            </a:lvl4pPr>
            <a:lvl5pPr>
              <a:defRPr sz="2000">
                <a:solidFill>
                  <a:srgbClr val="00387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387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1435100"/>
            <a:ext cx="3008313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200" y="1435100"/>
            <a:ext cx="3008313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solidFill>
            <a:srgbClr val="003871"/>
          </a:solidFill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003871"/>
                </a:solidFill>
              </a:defRPr>
            </a:lvl1pPr>
            <a:lvl2pPr>
              <a:defRPr sz="2800">
                <a:solidFill>
                  <a:srgbClr val="003871"/>
                </a:solidFill>
              </a:defRPr>
            </a:lvl2pPr>
            <a:lvl3pPr>
              <a:defRPr sz="2400">
                <a:solidFill>
                  <a:srgbClr val="003871"/>
                </a:solidFill>
              </a:defRPr>
            </a:lvl3pPr>
            <a:lvl4pPr>
              <a:defRPr sz="2000">
                <a:solidFill>
                  <a:srgbClr val="003871"/>
                </a:solidFill>
              </a:defRPr>
            </a:lvl4pPr>
            <a:lvl5pPr>
              <a:defRPr sz="2000">
                <a:solidFill>
                  <a:srgbClr val="00387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solidFill>
            <a:srgbClr val="39AEBB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Pr>
        <a:solidFill>
          <a:srgbClr val="0038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icture 10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8000"/>
            <a:ext cx="126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1260000" y="6498000"/>
            <a:ext cx="7884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" y="6570568"/>
            <a:ext cx="1152914" cy="2233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38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387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387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387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387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387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Influenza_Seasonal_Risk_Areas.sv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03648" y="1916832"/>
            <a:ext cx="7086600" cy="1470025"/>
          </a:xfrm>
        </p:spPr>
        <p:txBody>
          <a:bodyPr>
            <a:normAutofit/>
          </a:bodyPr>
          <a:lstStyle/>
          <a:p>
            <a:r>
              <a:rPr lang="nb-NO" dirty="0"/>
              <a:t>Hva skjer på </a:t>
            </a:r>
            <a:r>
              <a:rPr lang="nb-NO" dirty="0" smtClean="0"/>
              <a:t>influensafronter </a:t>
            </a:r>
            <a:r>
              <a:rPr lang="nb-NO" dirty="0"/>
              <a:t>globalt sett? </a:t>
            </a:r>
            <a:endParaRPr lang="nb-NO" sz="36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47664" y="4581128"/>
            <a:ext cx="6400800" cy="1752600"/>
          </a:xfrm>
        </p:spPr>
        <p:txBody>
          <a:bodyPr/>
          <a:lstStyle/>
          <a:p>
            <a:r>
              <a:rPr lang="nb-NO" dirty="0" smtClean="0"/>
              <a:t>Ragnhild Tønnessen</a:t>
            </a:r>
          </a:p>
          <a:p>
            <a:r>
              <a:rPr lang="nb-NO" dirty="0" smtClean="0"/>
              <a:t>Seniorrådgiver, </a:t>
            </a:r>
          </a:p>
          <a:p>
            <a:r>
              <a:rPr lang="nb-NO" dirty="0" smtClean="0"/>
              <a:t>Nasjonalt folkehelseinstitutt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6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24936" cy="1143000"/>
          </a:xfrm>
        </p:spPr>
        <p:txBody>
          <a:bodyPr>
            <a:noAutofit/>
          </a:bodyPr>
          <a:lstStyle/>
          <a:p>
            <a:r>
              <a:rPr lang="nb-NO" sz="3600" dirty="0" smtClean="0"/>
              <a:t>Hvert år i Norge dør ca. 800-900 personer </a:t>
            </a:r>
            <a:r>
              <a:rPr lang="nb-NO" sz="3600" dirty="0"/>
              <a:t>dør av influensa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93679" y="1664602"/>
            <a:ext cx="5578821" cy="4860742"/>
          </a:xfrm>
        </p:spPr>
        <p:txBody>
          <a:bodyPr>
            <a:normAutofit fontScale="70000" lnSpcReduction="20000"/>
          </a:bodyPr>
          <a:lstStyle/>
          <a:p>
            <a:r>
              <a:rPr lang="nb-NO" dirty="0" smtClean="0"/>
              <a:t>Personer med underliggende risikofaktorer mest utsatt for alvorlig sykdom og død</a:t>
            </a:r>
          </a:p>
          <a:p>
            <a:pPr lvl="1"/>
            <a:r>
              <a:rPr lang="nb-NO" dirty="0" smtClean="0"/>
              <a:t>Eldre, kronisk syke, gravide, overvektige</a:t>
            </a:r>
          </a:p>
          <a:p>
            <a:pPr lvl="1"/>
            <a:r>
              <a:rPr lang="nb-NO" dirty="0" smtClean="0"/>
              <a:t>Forverring av grunnsykdom</a:t>
            </a:r>
          </a:p>
          <a:p>
            <a:pPr lvl="1"/>
            <a:r>
              <a:rPr lang="nb-NO" dirty="0" smtClean="0"/>
              <a:t>Bakterielle infeksjoner (pneumoni, sinusitt, </a:t>
            </a:r>
            <a:r>
              <a:rPr lang="nb-NO" dirty="0" err="1" smtClean="0"/>
              <a:t>otitis</a:t>
            </a:r>
            <a:r>
              <a:rPr lang="nb-NO" dirty="0" smtClean="0"/>
              <a:t> media, bronkitt)</a:t>
            </a:r>
            <a:endParaRPr lang="nb-NO" dirty="0"/>
          </a:p>
          <a:p>
            <a:endParaRPr lang="nb-NO" dirty="0"/>
          </a:p>
          <a:p>
            <a:r>
              <a:rPr lang="nb-NO" dirty="0"/>
              <a:t>Ellers friske personer får sjelden alvorlige komplikasjoner etter  en </a:t>
            </a:r>
            <a:r>
              <a:rPr lang="nb-NO" dirty="0" smtClean="0"/>
              <a:t>influensainfeksjon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 smtClean="0"/>
              <a:t>Ved pandemier kan man se alvorlig influensa i andre aldersgrupper enn ellers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/>
              <a:t>Kunnskapen om sykdomsbyrden av alvorlig influensa er begrenset</a:t>
            </a:r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endParaRPr lang="nb-NO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251520" y="4581128"/>
            <a:ext cx="285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http://www.nursecore.com/2013/01/protecting-elderly-patients-from-the-flu/</a:t>
            </a:r>
          </a:p>
        </p:txBody>
      </p:sp>
    </p:spTree>
    <p:extLst>
      <p:ext uri="{BB962C8B-B14F-4D97-AF65-F5344CB8AC3E}">
        <p14:creationId xmlns:p14="http://schemas.microsoft.com/office/powerpoint/2010/main" val="34972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32412" y="236524"/>
            <a:ext cx="8229600" cy="1143000"/>
          </a:xfrm>
        </p:spPr>
        <p:txBody>
          <a:bodyPr/>
          <a:lstStyle/>
          <a:p>
            <a:r>
              <a:rPr lang="nb-NO" dirty="0" smtClean="0"/>
              <a:t>Forebygging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628800"/>
            <a:ext cx="5928504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dirty="0" smtClean="0"/>
              <a:t>Hvordan unngå influensa:</a:t>
            </a:r>
          </a:p>
          <a:p>
            <a:r>
              <a:rPr lang="nb-NO" sz="2800" dirty="0" smtClean="0"/>
              <a:t>Vaksinasjon</a:t>
            </a:r>
          </a:p>
          <a:p>
            <a:r>
              <a:rPr lang="nb-NO" sz="2800" dirty="0" smtClean="0"/>
              <a:t>Unngå nærkontakt </a:t>
            </a:r>
            <a:r>
              <a:rPr lang="nb-NO" sz="2800" dirty="0"/>
              <a:t>med syke </a:t>
            </a:r>
            <a:r>
              <a:rPr lang="nb-NO" sz="2800" dirty="0" smtClean="0"/>
              <a:t>personer</a:t>
            </a:r>
          </a:p>
          <a:p>
            <a:r>
              <a:rPr lang="nb-NO" sz="2800" dirty="0" smtClean="0"/>
              <a:t>God håndhygiene </a:t>
            </a:r>
          </a:p>
          <a:p>
            <a:pPr marL="0" indent="0">
              <a:buNone/>
            </a:pPr>
            <a:endParaRPr lang="nb-NO" sz="200" b="1" dirty="0" smtClean="0"/>
          </a:p>
          <a:p>
            <a:pPr marL="0" indent="0">
              <a:buNone/>
            </a:pPr>
            <a:endParaRPr lang="nb-NO" sz="2400" b="1" dirty="0"/>
          </a:p>
          <a:p>
            <a:pPr marL="0" indent="0">
              <a:buNone/>
            </a:pPr>
            <a:r>
              <a:rPr lang="nb-NO" dirty="0" smtClean="0"/>
              <a:t>For influensasyke:</a:t>
            </a:r>
          </a:p>
          <a:p>
            <a:r>
              <a:rPr lang="nb-NO" sz="2800" dirty="0" smtClean="0"/>
              <a:t>holde </a:t>
            </a:r>
            <a:r>
              <a:rPr lang="nb-NO" sz="2800" dirty="0"/>
              <a:t>seg hjemme </a:t>
            </a:r>
            <a:r>
              <a:rPr lang="nb-NO" sz="2800" dirty="0" smtClean="0"/>
              <a:t>fra jobb/skole/barnehage </a:t>
            </a:r>
          </a:p>
          <a:p>
            <a:r>
              <a:rPr lang="nb-NO" sz="2800" smtClean="0"/>
              <a:t>Praktisere </a:t>
            </a:r>
            <a:r>
              <a:rPr lang="nb-NO" sz="2800" dirty="0" smtClean="0"/>
              <a:t>god hoste- og håndhygiene</a:t>
            </a:r>
            <a:endParaRPr lang="nb-NO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" y="123340"/>
            <a:ext cx="2243186" cy="12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8800"/>
            <a:ext cx="2340797" cy="470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5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Influensavaksine – viktigste forebyggende tiltak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55776" y="1484784"/>
            <a:ext cx="6431448" cy="504056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nb-NO" sz="4800" dirty="0"/>
          </a:p>
          <a:p>
            <a:r>
              <a:rPr lang="nb-NO" sz="4800" dirty="0" smtClean="0"/>
              <a:t>Tidspunkt for vaksinasjon: september - november</a:t>
            </a:r>
          </a:p>
          <a:p>
            <a:endParaRPr lang="nb-NO" sz="4800" dirty="0"/>
          </a:p>
          <a:p>
            <a:r>
              <a:rPr lang="nb-NO" sz="4800" dirty="0" smtClean="0"/>
              <a:t>50-80 % beskyttelse</a:t>
            </a:r>
            <a:r>
              <a:rPr lang="nb-NO" sz="4800" dirty="0"/>
              <a:t>, </a:t>
            </a:r>
            <a:r>
              <a:rPr lang="nb-NO" sz="4800" dirty="0" smtClean="0"/>
              <a:t>noe </a:t>
            </a:r>
            <a:r>
              <a:rPr lang="nb-NO" sz="4800" dirty="0"/>
              <a:t>lavere hos eldre. </a:t>
            </a:r>
            <a:endParaRPr lang="nb-NO" sz="4800" dirty="0" smtClean="0"/>
          </a:p>
          <a:p>
            <a:pPr marL="0" indent="0">
              <a:buNone/>
            </a:pPr>
            <a:endParaRPr lang="nb-NO" sz="4800" dirty="0" smtClean="0"/>
          </a:p>
          <a:p>
            <a:r>
              <a:rPr lang="nb-NO" sz="4800" dirty="0" smtClean="0"/>
              <a:t>To vaksinetyper</a:t>
            </a:r>
            <a:r>
              <a:rPr lang="nb-NO" sz="4800" dirty="0"/>
              <a:t>: </a:t>
            </a:r>
            <a:r>
              <a:rPr lang="nb-NO" sz="4800" dirty="0" smtClean="0"/>
              <a:t> Inaktivert </a:t>
            </a:r>
            <a:r>
              <a:rPr lang="nb-NO" sz="4800" dirty="0"/>
              <a:t>vaksine </a:t>
            </a:r>
            <a:r>
              <a:rPr lang="nb-NO" sz="4800" dirty="0" smtClean="0"/>
              <a:t>, </a:t>
            </a:r>
            <a:r>
              <a:rPr lang="nb-NO" sz="4800" dirty="0"/>
              <a:t>l</a:t>
            </a:r>
            <a:r>
              <a:rPr lang="nb-NO" sz="4800" dirty="0" smtClean="0"/>
              <a:t>evende attenuert</a:t>
            </a:r>
          </a:p>
          <a:p>
            <a:pPr marL="0" indent="0">
              <a:buNone/>
            </a:pPr>
            <a:endParaRPr lang="nb-NO" sz="4800" dirty="0"/>
          </a:p>
          <a:p>
            <a:r>
              <a:rPr lang="nb-NO" sz="4800" dirty="0" smtClean="0"/>
              <a:t>WHO revurderer </a:t>
            </a:r>
            <a:r>
              <a:rPr lang="nb-NO" sz="4800" dirty="0"/>
              <a:t>sammensetningen av </a:t>
            </a:r>
            <a:r>
              <a:rPr lang="nb-NO" sz="4800" dirty="0" smtClean="0"/>
              <a:t>vaksinen </a:t>
            </a:r>
            <a:r>
              <a:rPr lang="nb-NO" sz="4800" dirty="0"/>
              <a:t>to ganger i året for å sikre at </a:t>
            </a:r>
            <a:r>
              <a:rPr lang="nb-NO" sz="4800" dirty="0" smtClean="0"/>
              <a:t>den inneholder </a:t>
            </a:r>
            <a:r>
              <a:rPr lang="nb-NO" sz="4800" dirty="0"/>
              <a:t>de mest aktuelle variantene av </a:t>
            </a:r>
            <a:r>
              <a:rPr lang="nb-NO" sz="4800" dirty="0" smtClean="0"/>
              <a:t>virusene</a:t>
            </a:r>
            <a:r>
              <a:rPr lang="nb-NO" sz="4800" dirty="0"/>
              <a:t>. </a:t>
            </a:r>
            <a:endParaRPr lang="nb-NO" sz="4800" dirty="0" smtClean="0"/>
          </a:p>
          <a:p>
            <a:pPr marL="0" indent="0">
              <a:buNone/>
            </a:pPr>
            <a:endParaRPr lang="nb-NO" sz="4800" dirty="0" smtClean="0"/>
          </a:p>
          <a:p>
            <a:r>
              <a:rPr lang="nb-NO" sz="4800" dirty="0" smtClean="0"/>
              <a:t>Vaksinesammensetning bestemmes før hver influensasesong, vaksineproduksjonen tar opp til 6 mnd.</a:t>
            </a:r>
          </a:p>
          <a:p>
            <a:pPr marL="0" indent="0">
              <a:buNone/>
            </a:pPr>
            <a:endParaRPr lang="nb-NO" sz="4800" dirty="0" smtClean="0"/>
          </a:p>
          <a:p>
            <a:r>
              <a:rPr lang="nb-NO" sz="4800" dirty="0" smtClean="0"/>
              <a:t>Kortvarig beskyttelse, årlig gjentatt vaksinering</a:t>
            </a:r>
          </a:p>
          <a:p>
            <a:endParaRPr lang="nb-NO" sz="4800" dirty="0"/>
          </a:p>
          <a:p>
            <a:r>
              <a:rPr lang="nb-NO" sz="4800" dirty="0" smtClean="0"/>
              <a:t>Melding til SYSVAK, etter samtykke</a:t>
            </a:r>
          </a:p>
          <a:p>
            <a:pPr marL="0" indent="0">
              <a:buNone/>
            </a:pPr>
            <a:endParaRPr lang="nb-NO" sz="5600" dirty="0" smtClean="0"/>
          </a:p>
          <a:p>
            <a:pPr marL="0" indent="0">
              <a:buNone/>
            </a:pPr>
            <a:endParaRPr lang="nb-NO" sz="5600" dirty="0" smtClean="0"/>
          </a:p>
          <a:p>
            <a:pPr marL="0" indent="0">
              <a:buNone/>
            </a:pPr>
            <a:endParaRPr lang="nb-NO" sz="56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2" y="3933055"/>
            <a:ext cx="2289241" cy="137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266501" cy="127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32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Grupper som anbefales influensavaksine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251520" y="1340768"/>
            <a:ext cx="4040188" cy="639762"/>
          </a:xfrm>
        </p:spPr>
        <p:txBody>
          <a:bodyPr/>
          <a:lstStyle/>
          <a:p>
            <a:r>
              <a:rPr lang="nb-NO" dirty="0" smtClean="0"/>
              <a:t>Risikogrupper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4008" y="1353517"/>
            <a:ext cx="4041775" cy="639762"/>
          </a:xfrm>
        </p:spPr>
        <p:txBody>
          <a:bodyPr/>
          <a:lstStyle/>
          <a:p>
            <a:r>
              <a:rPr lang="nb-NO" dirty="0" smtClean="0"/>
              <a:t>Andre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498975" cy="4683125"/>
          </a:xfrm>
        </p:spPr>
        <p:txBody>
          <a:bodyPr>
            <a:normAutofit/>
          </a:bodyPr>
          <a:lstStyle/>
          <a:p>
            <a:r>
              <a:rPr lang="nb-NO" sz="2000" dirty="0"/>
              <a:t>Helsepersonell som har pasientkontakt. </a:t>
            </a:r>
          </a:p>
          <a:p>
            <a:pPr marL="0" indent="0">
              <a:buNone/>
            </a:pPr>
            <a:r>
              <a:rPr lang="nb-NO" sz="2000" dirty="0"/>
              <a:t> </a:t>
            </a:r>
          </a:p>
          <a:p>
            <a:r>
              <a:rPr lang="nb-NO" sz="2000" dirty="0"/>
              <a:t>Svinerøktere og andre som har regelmessig kontakt med levende griser. 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Husstandskontakter til svært immunsupprimerte pasienter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4907" r="65663" b="20099"/>
          <a:stretch/>
        </p:blipFill>
        <p:spPr bwMode="auto">
          <a:xfrm>
            <a:off x="0" y="2238983"/>
            <a:ext cx="4427984" cy="461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27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Behandling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040560"/>
          </a:xfrm>
        </p:spPr>
        <p:txBody>
          <a:bodyPr>
            <a:noAutofit/>
          </a:bodyPr>
          <a:lstStyle/>
          <a:p>
            <a:r>
              <a:rPr lang="nb-NO" sz="2200" dirty="0"/>
              <a:t>F</a:t>
            </a:r>
            <a:r>
              <a:rPr lang="nb-NO" sz="2200" dirty="0" smtClean="0"/>
              <a:t>ebernedsettende </a:t>
            </a:r>
            <a:r>
              <a:rPr lang="nb-NO" sz="2200" dirty="0"/>
              <a:t>og </a:t>
            </a:r>
            <a:r>
              <a:rPr lang="nb-NO" sz="2200" dirty="0" smtClean="0"/>
              <a:t>smertestillende</a:t>
            </a:r>
          </a:p>
          <a:p>
            <a:pPr marL="0" indent="0">
              <a:buNone/>
            </a:pPr>
            <a:endParaRPr lang="nb-NO" sz="1200" dirty="0" smtClean="0"/>
          </a:p>
          <a:p>
            <a:r>
              <a:rPr lang="nb-NO" sz="2200" dirty="0" smtClean="0"/>
              <a:t>Evt</a:t>
            </a:r>
            <a:r>
              <a:rPr lang="nb-NO" sz="2200" dirty="0"/>
              <a:t>. antibiotika ved </a:t>
            </a:r>
            <a:r>
              <a:rPr lang="nb-NO" sz="2200" dirty="0" smtClean="0"/>
              <a:t>komplikasjoner</a:t>
            </a:r>
          </a:p>
          <a:p>
            <a:pPr marL="0" indent="0">
              <a:buNone/>
            </a:pPr>
            <a:endParaRPr lang="nb-NO" sz="1200" dirty="0" smtClean="0"/>
          </a:p>
          <a:p>
            <a:pPr marL="0" indent="0">
              <a:buNone/>
            </a:pPr>
            <a:endParaRPr lang="nb-NO" sz="300" dirty="0" smtClean="0"/>
          </a:p>
          <a:p>
            <a:r>
              <a:rPr lang="nb-NO" sz="2200" dirty="0" smtClean="0"/>
              <a:t>Behandling </a:t>
            </a:r>
            <a:r>
              <a:rPr lang="nb-NO" sz="2200" dirty="0"/>
              <a:t>med antivirale midler (</a:t>
            </a:r>
            <a:r>
              <a:rPr lang="nb-NO" sz="2200" dirty="0" smtClean="0"/>
              <a:t>neuraminidase­hemmere) </a:t>
            </a:r>
          </a:p>
          <a:p>
            <a:pPr lvl="1"/>
            <a:r>
              <a:rPr lang="nb-NO" sz="1900" dirty="0" smtClean="0"/>
              <a:t>Effektiv </a:t>
            </a:r>
            <a:r>
              <a:rPr lang="nb-NO" sz="1900" dirty="0"/>
              <a:t>når behandling starter &lt;</a:t>
            </a:r>
            <a:r>
              <a:rPr lang="nb-NO" sz="1900" dirty="0" smtClean="0"/>
              <a:t>48 t </a:t>
            </a:r>
            <a:r>
              <a:rPr lang="nb-NO" sz="1900" dirty="0"/>
              <a:t>etter sykdomsdebut, dvs ikke vent på </a:t>
            </a:r>
            <a:r>
              <a:rPr lang="nb-NO" sz="1900" dirty="0" smtClean="0"/>
              <a:t>lab.diagnose! </a:t>
            </a:r>
          </a:p>
          <a:p>
            <a:pPr lvl="1"/>
            <a:r>
              <a:rPr lang="nb-NO" sz="1900" dirty="0" smtClean="0"/>
              <a:t>Sykdomsforløp kan forkortes </a:t>
            </a:r>
            <a:r>
              <a:rPr lang="nb-NO" sz="1900" dirty="0"/>
              <a:t>med 1-2,5 </a:t>
            </a:r>
            <a:r>
              <a:rPr lang="nb-NO" sz="1900" dirty="0" smtClean="0"/>
              <a:t>dager.</a:t>
            </a:r>
            <a:endParaRPr lang="nb-NO" sz="1900" dirty="0"/>
          </a:p>
          <a:p>
            <a:pPr lvl="1"/>
            <a:r>
              <a:rPr lang="nb-NO" sz="1900" dirty="0" smtClean="0"/>
              <a:t>Pasienter </a:t>
            </a:r>
            <a:r>
              <a:rPr lang="nb-NO" sz="1900" dirty="0"/>
              <a:t>som </a:t>
            </a:r>
            <a:r>
              <a:rPr lang="nb-NO" sz="1900" dirty="0" smtClean="0"/>
              <a:t>legges </a:t>
            </a:r>
            <a:r>
              <a:rPr lang="nb-NO" sz="1900" dirty="0"/>
              <a:t>inn i sykehus, bør alltid </a:t>
            </a:r>
            <a:r>
              <a:rPr lang="nb-NO" sz="1900" dirty="0" smtClean="0"/>
              <a:t>vurderes, </a:t>
            </a:r>
            <a:r>
              <a:rPr lang="nb-NO" sz="1900" dirty="0"/>
              <a:t>selv senere i forløpet. </a:t>
            </a:r>
            <a:endParaRPr lang="nb-NO" sz="1900" dirty="0" smtClean="0"/>
          </a:p>
          <a:p>
            <a:pPr lvl="1"/>
            <a:r>
              <a:rPr lang="nb-NO" sz="1900" dirty="0" smtClean="0"/>
              <a:t>Det </a:t>
            </a:r>
            <a:r>
              <a:rPr lang="nb-NO" sz="1900" dirty="0"/>
              <a:t>finnes to typer antivirale midler på </a:t>
            </a:r>
            <a:r>
              <a:rPr lang="nb-NO" sz="1900" dirty="0" smtClean="0"/>
              <a:t>markedet: Oseltamivir </a:t>
            </a:r>
            <a:r>
              <a:rPr lang="nb-NO" sz="1900" dirty="0"/>
              <a:t>(Tamiflu </a:t>
            </a:r>
            <a:r>
              <a:rPr lang="nb-NO" sz="1900" dirty="0" smtClean="0"/>
              <a:t>®) og Zanamivir </a:t>
            </a:r>
            <a:r>
              <a:rPr lang="nb-NO" sz="1900" dirty="0"/>
              <a:t>(</a:t>
            </a:r>
            <a:r>
              <a:rPr lang="nb-NO" sz="1900" dirty="0" err="1"/>
              <a:t>Relenza</a:t>
            </a:r>
            <a:r>
              <a:rPr lang="nb-NO" sz="1900" dirty="0"/>
              <a:t> </a:t>
            </a:r>
            <a:r>
              <a:rPr lang="nb-NO" sz="1900" dirty="0" smtClean="0"/>
              <a:t>®)</a:t>
            </a:r>
          </a:p>
          <a:p>
            <a:pPr lvl="1"/>
            <a:r>
              <a:rPr lang="nb-NO" sz="1900" dirty="0" smtClean="0"/>
              <a:t>Helsepersonell </a:t>
            </a:r>
            <a:r>
              <a:rPr lang="nb-NO" sz="1900" dirty="0"/>
              <a:t>må være oppmerksom på evt. resistensproblematikk </a:t>
            </a:r>
            <a:endParaRPr lang="nb-NO" sz="1600" dirty="0"/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0935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FHI overvåker forekomsten av influensa i befolkningen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Hvorfor overvåke</a:t>
            </a:r>
            <a:r>
              <a:rPr lang="nb-NO" dirty="0" smtClean="0"/>
              <a:t>?</a:t>
            </a:r>
          </a:p>
          <a:p>
            <a:pPr lvl="1"/>
            <a:r>
              <a:rPr lang="nb-NO" dirty="0" smtClean="0"/>
              <a:t>Influensautbruddene </a:t>
            </a:r>
            <a:r>
              <a:rPr lang="nb-NO" dirty="0"/>
              <a:t>kan enkelte år gi epidemier med mange alvorlig syke eller </a:t>
            </a:r>
            <a:r>
              <a:rPr lang="nb-NO" dirty="0" smtClean="0"/>
              <a:t>døde </a:t>
            </a:r>
            <a:endParaRPr lang="nb-NO" dirty="0"/>
          </a:p>
          <a:p>
            <a:pPr lvl="1"/>
            <a:r>
              <a:rPr lang="nb-NO" dirty="0"/>
              <a:t>Med noen tiårs mellomrom forekommer </a:t>
            </a:r>
            <a:r>
              <a:rPr lang="nb-NO" dirty="0" smtClean="0"/>
              <a:t>influensapandemier</a:t>
            </a:r>
          </a:p>
          <a:p>
            <a:pPr lvl="1"/>
            <a:r>
              <a:rPr lang="nb-NO" dirty="0" smtClean="0"/>
              <a:t>Informasjon til publikum og helsepersonell om forekomst av influensa</a:t>
            </a:r>
          </a:p>
          <a:p>
            <a:pPr lvl="1"/>
            <a:r>
              <a:rPr lang="nb-NO" dirty="0" smtClean="0"/>
              <a:t>Råd om forebygging inkl. vaksinasjon og behandling</a:t>
            </a:r>
          </a:p>
          <a:p>
            <a:pPr lvl="1"/>
            <a:r>
              <a:rPr lang="nb-NO" dirty="0" smtClean="0"/>
              <a:t>Beredskap</a:t>
            </a:r>
          </a:p>
          <a:p>
            <a:pPr lvl="1"/>
            <a:r>
              <a:rPr lang="nb-NO" dirty="0" smtClean="0">
                <a:solidFill>
                  <a:srgbClr val="002060"/>
                </a:solidFill>
              </a:rPr>
              <a:t>Kartlegge virus og framskaffe virus til oppdatert vaksine</a:t>
            </a:r>
          </a:p>
          <a:p>
            <a:pPr lvl="1"/>
            <a:r>
              <a:rPr lang="nb-NO" dirty="0" smtClean="0">
                <a:solidFill>
                  <a:srgbClr val="002060"/>
                </a:solidFill>
              </a:rPr>
              <a:t>Kartlegge befolkningens immunitet mot ulike influensavirus</a:t>
            </a:r>
          </a:p>
          <a:p>
            <a:pPr marL="457200" lvl="1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Influensasesongen: uke 40 – uke 20, ukerapport</a:t>
            </a:r>
          </a:p>
        </p:txBody>
      </p:sp>
    </p:spTree>
    <p:extLst>
      <p:ext uri="{BB962C8B-B14F-4D97-AF65-F5344CB8AC3E}">
        <p14:creationId xmlns:p14="http://schemas.microsoft.com/office/powerpoint/2010/main" val="17452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Er influensa meldepliktig i MSIS?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637111"/>
          </a:xfrm>
        </p:spPr>
        <p:txBody>
          <a:bodyPr>
            <a:normAutofit fontScale="25000" lnSpcReduction="20000"/>
          </a:bodyPr>
          <a:lstStyle/>
          <a:p>
            <a:r>
              <a:rPr lang="nb-NO" sz="8400" dirty="0" smtClean="0"/>
              <a:t>Fra </a:t>
            </a:r>
            <a:r>
              <a:rPr lang="nb-NO" sz="8400" dirty="0"/>
              <a:t>1.7.2012 </a:t>
            </a:r>
            <a:r>
              <a:rPr lang="nb-NO" sz="8400" dirty="0" smtClean="0"/>
              <a:t>ble </a:t>
            </a:r>
            <a:r>
              <a:rPr lang="nb-NO" sz="8400" dirty="0"/>
              <a:t>"influensa forårsaket av virus med pandemisk potensial" meldingspliktig til MSIS, gruppe A-sykdommer</a:t>
            </a:r>
            <a:r>
              <a:rPr lang="nb-NO" sz="8400" dirty="0" smtClean="0"/>
              <a:t>.</a:t>
            </a:r>
          </a:p>
          <a:p>
            <a:pPr lvl="1"/>
            <a:r>
              <a:rPr lang="nb-NO" sz="8400" dirty="0" smtClean="0">
                <a:solidFill>
                  <a:srgbClr val="002060"/>
                </a:solidFill>
              </a:rPr>
              <a:t>I praksis betyr dette til vanlig at påvist influensavirus </a:t>
            </a:r>
            <a:r>
              <a:rPr lang="nb-NO" sz="8400" u="sng" dirty="0" smtClean="0">
                <a:solidFill>
                  <a:srgbClr val="002060"/>
                </a:solidFill>
              </a:rPr>
              <a:t>av subtype eller variant som kommer fra dyr</a:t>
            </a:r>
            <a:r>
              <a:rPr lang="nb-NO" sz="8400" dirty="0" smtClean="0">
                <a:solidFill>
                  <a:srgbClr val="002060"/>
                </a:solidFill>
              </a:rPr>
              <a:t> og </a:t>
            </a:r>
            <a:r>
              <a:rPr lang="nb-NO" sz="8400" u="sng" dirty="0" smtClean="0">
                <a:solidFill>
                  <a:srgbClr val="002060"/>
                </a:solidFill>
              </a:rPr>
              <a:t>som ikke sirkulerer hos mennesker</a:t>
            </a:r>
            <a:r>
              <a:rPr lang="nb-NO" sz="8400" dirty="0" smtClean="0">
                <a:solidFill>
                  <a:srgbClr val="002060"/>
                </a:solidFill>
              </a:rPr>
              <a:t>, er meldepliktig </a:t>
            </a:r>
          </a:p>
          <a:p>
            <a:pPr marL="0" indent="0">
              <a:buNone/>
            </a:pPr>
            <a:endParaRPr lang="nb-NO" sz="8400" dirty="0" smtClean="0"/>
          </a:p>
          <a:p>
            <a:r>
              <a:rPr lang="nb-NO" sz="8400" dirty="0">
                <a:solidFill>
                  <a:srgbClr val="002060"/>
                </a:solidFill>
              </a:rPr>
              <a:t>Meldingsplikt for influensavirus </a:t>
            </a:r>
            <a:r>
              <a:rPr lang="nb-NO" sz="8400" dirty="0" smtClean="0">
                <a:solidFill>
                  <a:srgbClr val="002060"/>
                </a:solidFill>
              </a:rPr>
              <a:t>A(H1N1)pdm09 </a:t>
            </a:r>
            <a:r>
              <a:rPr lang="nb-NO" sz="8400" dirty="0">
                <a:solidFill>
                  <a:srgbClr val="002060"/>
                </a:solidFill>
              </a:rPr>
              <a:t>opphørte fra </a:t>
            </a:r>
            <a:r>
              <a:rPr lang="nb-NO" sz="8400" dirty="0" smtClean="0">
                <a:solidFill>
                  <a:srgbClr val="002060"/>
                </a:solidFill>
              </a:rPr>
              <a:t>1.7.2012.</a:t>
            </a:r>
          </a:p>
          <a:p>
            <a:pPr lvl="1"/>
            <a:r>
              <a:rPr lang="nb-NO" sz="8400" dirty="0" smtClean="0">
                <a:solidFill>
                  <a:srgbClr val="002060"/>
                </a:solidFill>
              </a:rPr>
              <a:t>Ingen spesielle smitteverntiltak ved påvist </a:t>
            </a:r>
            <a:r>
              <a:rPr lang="nb-NO" sz="8400" dirty="0">
                <a:solidFill>
                  <a:srgbClr val="002060"/>
                </a:solidFill>
              </a:rPr>
              <a:t>A(H1N1)pdm09 </a:t>
            </a:r>
            <a:endParaRPr lang="nb-NO" sz="8400" dirty="0" smtClean="0">
              <a:solidFill>
                <a:srgbClr val="002060"/>
              </a:solidFill>
            </a:endParaRPr>
          </a:p>
          <a:p>
            <a:pPr lvl="1"/>
            <a:r>
              <a:rPr lang="nb-NO" sz="8400" dirty="0" smtClean="0">
                <a:solidFill>
                  <a:srgbClr val="002060"/>
                </a:solidFill>
              </a:rPr>
              <a:t>Vanlig sesonginfluensavirus</a:t>
            </a:r>
          </a:p>
          <a:p>
            <a:endParaRPr lang="nb-NO" sz="8400" dirty="0"/>
          </a:p>
          <a:p>
            <a:r>
              <a:rPr lang="nb-NO" sz="8400" dirty="0" smtClean="0"/>
              <a:t>MSIS gruppe C: Influensalignende sykdom</a:t>
            </a:r>
          </a:p>
          <a:p>
            <a:pPr marL="0" indent="0">
              <a:buNone/>
            </a:pPr>
            <a:endParaRPr lang="nb-NO" sz="8400" dirty="0"/>
          </a:p>
          <a:p>
            <a:r>
              <a:rPr lang="nb-NO" sz="8400" dirty="0"/>
              <a:t>Alle utbrudd av (mistenkt) influensa på helseinstitusjon er varslingspliktige til kommuneoverlegen og </a:t>
            </a:r>
            <a:r>
              <a:rPr lang="nb-NO" sz="8400" dirty="0" smtClean="0"/>
              <a:t>Folkehelseinstituttet, VESUV</a:t>
            </a:r>
            <a:endParaRPr lang="nb-NO" sz="8400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/>
            </a:r>
            <a:br>
              <a:rPr lang="nb-NO" dirty="0"/>
            </a:b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05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Influensaovervåking i Norge - oversikt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nb-NO" dirty="0" smtClean="0"/>
              <a:t>Klinisk overvåking</a:t>
            </a:r>
          </a:p>
          <a:p>
            <a:pPr lvl="1"/>
            <a:r>
              <a:rPr lang="nb-NO" b="1" dirty="0" smtClean="0"/>
              <a:t>Sykdomspulsen</a:t>
            </a:r>
            <a:r>
              <a:rPr lang="nb-NO" dirty="0" smtClean="0"/>
              <a:t> </a:t>
            </a:r>
            <a:r>
              <a:rPr lang="nb-NO" dirty="0"/>
              <a:t>(erstatter det gamle vakttårnsystemet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Utbrudd i helseinstitusjoner (VESUV)</a:t>
            </a:r>
          </a:p>
          <a:p>
            <a:pPr marL="457200" lvl="1" indent="0">
              <a:buNone/>
            </a:pPr>
            <a:endParaRPr lang="nb-NO" dirty="0" smtClean="0"/>
          </a:p>
          <a:p>
            <a:r>
              <a:rPr lang="nb-NO" dirty="0" smtClean="0"/>
              <a:t>Virologisk overvåking</a:t>
            </a:r>
          </a:p>
          <a:p>
            <a:pPr lvl="1"/>
            <a:r>
              <a:rPr lang="nb-NO" dirty="0" smtClean="0"/>
              <a:t>Alle laboratorieanalyser rapporteres</a:t>
            </a:r>
          </a:p>
          <a:p>
            <a:pPr lvl="2"/>
            <a:r>
              <a:rPr lang="nb-NO" dirty="0" smtClean="0"/>
              <a:t>Pilot: sykehusovervåking</a:t>
            </a:r>
          </a:p>
          <a:p>
            <a:pPr lvl="1"/>
            <a:r>
              <a:rPr lang="nb-NO" dirty="0" smtClean="0"/>
              <a:t>Fyrtårnleger som sender inn prøver</a:t>
            </a:r>
          </a:p>
        </p:txBody>
      </p:sp>
    </p:spTree>
    <p:extLst>
      <p:ext uri="{BB962C8B-B14F-4D97-AF65-F5344CB8AC3E}">
        <p14:creationId xmlns:p14="http://schemas.microsoft.com/office/powerpoint/2010/main" val="16317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64896" cy="1143000"/>
          </a:xfrm>
        </p:spPr>
        <p:txBody>
          <a:bodyPr>
            <a:normAutofit/>
          </a:bodyPr>
          <a:lstStyle/>
          <a:p>
            <a:r>
              <a:rPr lang="nb-NO" dirty="0" smtClean="0"/>
              <a:t>MSIS Vakttårnsystemet utgått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700808"/>
            <a:ext cx="4968552" cy="4425355"/>
          </a:xfrm>
        </p:spPr>
        <p:txBody>
          <a:bodyPr>
            <a:normAutofit/>
          </a:bodyPr>
          <a:lstStyle/>
          <a:p>
            <a:pPr marL="735288" lvl="1" indent="-342900"/>
            <a:r>
              <a:rPr lang="nb-NO" sz="2000" dirty="0" smtClean="0"/>
              <a:t>201 vakttårn (= legekontorer </a:t>
            </a:r>
            <a:r>
              <a:rPr lang="nb-NO" sz="2000" dirty="0"/>
              <a:t>og </a:t>
            </a:r>
            <a:r>
              <a:rPr lang="nb-NO" sz="2000" dirty="0" smtClean="0"/>
              <a:t>legevakter) fra hele landet  </a:t>
            </a:r>
          </a:p>
          <a:p>
            <a:pPr marL="735288" lvl="1" indent="-342900">
              <a:buFont typeface="Wingdings" panose="05000000000000000000" pitchFamily="2" charset="2"/>
              <a:buChar char="§"/>
            </a:pPr>
            <a:endParaRPr lang="nb-NO" sz="2000" dirty="0"/>
          </a:p>
          <a:p>
            <a:pPr marL="735288" lvl="1" indent="-342900">
              <a:buFont typeface="Wingdings" panose="05000000000000000000" pitchFamily="2" charset="2"/>
              <a:buChar char="§"/>
            </a:pPr>
            <a:r>
              <a:rPr lang="nb-NO" sz="2000" dirty="0" smtClean="0"/>
              <a:t>Dekket 15% av befolkningen</a:t>
            </a:r>
          </a:p>
          <a:p>
            <a:pPr marL="392388" lvl="1" indent="0">
              <a:buNone/>
            </a:pPr>
            <a:endParaRPr lang="nb-NO" sz="2000" dirty="0" smtClean="0"/>
          </a:p>
          <a:p>
            <a:pPr marL="735288" lvl="1" indent="-342900">
              <a:buFont typeface="Wingdings" panose="05000000000000000000" pitchFamily="2" charset="2"/>
              <a:buChar char="§"/>
            </a:pPr>
            <a:r>
              <a:rPr lang="nb-NO" sz="2000" dirty="0" smtClean="0"/>
              <a:t>Rapporterte </a:t>
            </a:r>
            <a:r>
              <a:rPr lang="nb-NO" sz="2000" dirty="0"/>
              <a:t>hver uke hvor mange av pasientene </a:t>
            </a:r>
            <a:r>
              <a:rPr lang="nb-NO" sz="2000" dirty="0" smtClean="0"/>
              <a:t>var til </a:t>
            </a:r>
            <a:r>
              <a:rPr lang="nb-NO" sz="2000" dirty="0"/>
              <a:t>konsultasjon og som </a:t>
            </a:r>
            <a:r>
              <a:rPr lang="nb-NO" sz="2000" dirty="0" smtClean="0"/>
              <a:t>fikk diagnosen </a:t>
            </a:r>
            <a:r>
              <a:rPr lang="nb-NO" sz="2000" dirty="0"/>
              <a:t>«influensalignende sykdom</a:t>
            </a:r>
            <a:r>
              <a:rPr lang="nb-NO" sz="2000" dirty="0" smtClean="0"/>
              <a:t>» (ILS)</a:t>
            </a:r>
          </a:p>
          <a:p>
            <a:pPr marL="392388" lvl="1" indent="0">
              <a:buNone/>
            </a:pPr>
            <a:endParaRPr lang="nb-NO" sz="2000" dirty="0"/>
          </a:p>
          <a:p>
            <a:pPr marL="735288" lvl="1" indent="-342900">
              <a:buFont typeface="Wingdings" panose="05000000000000000000" pitchFamily="2" charset="2"/>
              <a:buChar char="§"/>
            </a:pPr>
            <a:r>
              <a:rPr lang="nb-NO" sz="2000" dirty="0" smtClean="0"/>
              <a:t>Opphørte sesongen 2014/15</a:t>
            </a:r>
          </a:p>
          <a:p>
            <a:pPr marL="392388" lvl="1" indent="0">
              <a:buNone/>
            </a:pPr>
            <a:endParaRPr lang="nb-NO" sz="2000" dirty="0"/>
          </a:p>
          <a:p>
            <a:pPr marL="735288" lvl="1" indent="-342900">
              <a:buFont typeface="Wingdings" panose="05000000000000000000" pitchFamily="2" charset="2"/>
              <a:buChar char="§"/>
            </a:pPr>
            <a:endParaRPr lang="nb-NO" sz="2000" dirty="0"/>
          </a:p>
          <a:p>
            <a:pPr marL="735288" lvl="1" indent="-342900">
              <a:buFont typeface="Wingdings" panose="05000000000000000000" pitchFamily="2" charset="2"/>
              <a:buChar char="§"/>
            </a:pPr>
            <a:endParaRPr lang="nb-NO" sz="20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109996" cy="438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3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Sykdomspulsen – nytt overvåkingssystem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179512" y="1700808"/>
            <a:ext cx="8640960" cy="4425355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N</a:t>
            </a:r>
            <a:r>
              <a:rPr lang="nb-NO" sz="2400" dirty="0" smtClean="0">
                <a:latin typeface="+mj-lt"/>
              </a:rPr>
              <a:t>ytt overvåkingssystem </a:t>
            </a:r>
            <a:r>
              <a:rPr lang="nb-NO" sz="2400" dirty="0">
                <a:latin typeface="+mj-lt"/>
              </a:rPr>
              <a:t>for smittsomme </a:t>
            </a:r>
            <a:r>
              <a:rPr lang="nb-NO" sz="2400" dirty="0" smtClean="0">
                <a:latin typeface="+mj-lt"/>
              </a:rPr>
              <a:t>sykdommer som tidlig skal fange opp utbrudd</a:t>
            </a:r>
          </a:p>
          <a:p>
            <a:pPr marL="0" lvl="1" indent="0">
              <a:buNone/>
            </a:pPr>
            <a:endParaRPr lang="nb-NO" sz="1600" dirty="0" smtClean="0">
              <a:latin typeface="+mj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b-NO" sz="2400" dirty="0" smtClean="0">
                <a:latin typeface="+mj-lt"/>
              </a:rPr>
              <a:t>Henter inn data fra alle landets fastleger og legevakter </a:t>
            </a:r>
          </a:p>
          <a:p>
            <a:pPr marL="0" lvl="1" indent="0">
              <a:buNone/>
            </a:pPr>
            <a:endParaRPr lang="nb-NO" sz="1300" dirty="0">
              <a:latin typeface="+mj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Hver gang en person blir diagnostisert med influensa/influensalignende sykdom, sender legen inn diagnosen (R80 Influensa) og et tilhørende refusjonskrav til </a:t>
            </a:r>
            <a:r>
              <a:rPr lang="nb-NO" sz="2400" dirty="0" smtClean="0">
                <a:latin typeface="+mj-lt"/>
              </a:rPr>
              <a:t>HELFO/KUHR-databasen </a:t>
            </a:r>
            <a:r>
              <a:rPr lang="nb-NO" sz="2400" dirty="0">
                <a:latin typeface="+mj-lt"/>
              </a:rPr>
              <a:t>i Helsedirektoratet. </a:t>
            </a:r>
            <a:r>
              <a:rPr lang="nb-NO" sz="2400" dirty="0" smtClean="0">
                <a:latin typeface="+mj-lt"/>
              </a:rPr>
              <a:t>Uttrekk med </a:t>
            </a:r>
            <a:r>
              <a:rPr lang="nb-NO" sz="2400" dirty="0">
                <a:latin typeface="+mj-lt"/>
              </a:rPr>
              <a:t>anonyme data leveres </a:t>
            </a:r>
            <a:r>
              <a:rPr lang="nb-NO" sz="2400" dirty="0" smtClean="0">
                <a:latin typeface="+mj-lt"/>
              </a:rPr>
              <a:t>til FHI</a:t>
            </a:r>
          </a:p>
          <a:p>
            <a:pPr marL="0" lvl="1" indent="0">
              <a:buNone/>
            </a:pPr>
            <a:endParaRPr lang="nb-NO" sz="1600" dirty="0">
              <a:latin typeface="+mj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b-NO" sz="2400" dirty="0" smtClean="0">
                <a:latin typeface="+mj-lt"/>
              </a:rPr>
              <a:t>Kart med fylkesvise data lages ukentlig</a:t>
            </a:r>
          </a:p>
          <a:p>
            <a:pPr marL="0" lvl="1" indent="0">
              <a:buNone/>
            </a:pPr>
            <a:endParaRPr lang="nb-NO" sz="1900" dirty="0">
              <a:latin typeface="+mj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b-NO" sz="2400" dirty="0" smtClean="0">
                <a:latin typeface="+mj-lt"/>
              </a:rPr>
              <a:t>Tall fordelt på region og alder</a:t>
            </a:r>
            <a:endParaRPr lang="nb-NO" sz="2400" dirty="0">
              <a:latin typeface="+mj-lt"/>
            </a:endParaRPr>
          </a:p>
          <a:p>
            <a:pPr marL="0" lvl="1" indent="0">
              <a:buNone/>
            </a:pPr>
            <a:endParaRPr lang="nb-NO" sz="900" dirty="0" smtClean="0"/>
          </a:p>
          <a:p>
            <a:pPr marL="0" lvl="1" indent="0">
              <a:buNone/>
            </a:pPr>
            <a:endParaRPr lang="nb-NO" sz="2000" dirty="0" smtClean="0"/>
          </a:p>
          <a:p>
            <a:pPr marL="0" lvl="1" indent="0">
              <a:buNone/>
            </a:pPr>
            <a:endParaRPr lang="nb-NO" sz="2000" dirty="0"/>
          </a:p>
          <a:p>
            <a:pPr marL="342900" lvl="1" indent="-342900">
              <a:buFont typeface="Arial"/>
              <a:buChar char="•"/>
            </a:pPr>
            <a:endParaRPr lang="nb-NO" sz="2000" dirty="0" smtClean="0"/>
          </a:p>
          <a:p>
            <a:pPr marL="342900" lvl="1" indent="-342900">
              <a:buFont typeface="Arial"/>
              <a:buChar char="•"/>
            </a:pPr>
            <a:endParaRPr lang="nb-NO" sz="2000" dirty="0"/>
          </a:p>
          <a:p>
            <a:pPr marL="342900" lvl="1" indent="-342900">
              <a:buFont typeface="Arial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371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Disposisjon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Generelt om influensa</a:t>
            </a:r>
          </a:p>
          <a:p>
            <a:r>
              <a:rPr lang="nb-NO" dirty="0"/>
              <a:t>O</a:t>
            </a:r>
            <a:r>
              <a:rPr lang="nb-NO" dirty="0" smtClean="0"/>
              <a:t>vervåking for influensa</a:t>
            </a:r>
          </a:p>
          <a:p>
            <a:pPr lvl="1"/>
            <a:r>
              <a:rPr lang="nb-NO" dirty="0" smtClean="0"/>
              <a:t>Årets sesong (nasjonalt, internasjonalt)</a:t>
            </a:r>
          </a:p>
          <a:p>
            <a:r>
              <a:rPr lang="nb-NO" dirty="0" smtClean="0"/>
              <a:t>Zoonotisk influensa</a:t>
            </a:r>
          </a:p>
          <a:p>
            <a:pPr lvl="1"/>
            <a:r>
              <a:rPr lang="nb-NO" dirty="0" smtClean="0"/>
              <a:t>Fugleinfluensa A(H5N1)</a:t>
            </a:r>
          </a:p>
          <a:p>
            <a:pPr lvl="1"/>
            <a:r>
              <a:rPr lang="nb-NO" dirty="0" smtClean="0"/>
              <a:t>Fugleinfluensa A(H7N9)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28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nb-NO" sz="4000" dirty="0" smtClean="0"/>
              <a:t>Årets sesong: </a:t>
            </a:r>
            <a:br>
              <a:rPr lang="nb-NO" sz="4000" dirty="0" smtClean="0"/>
            </a:br>
            <a:r>
              <a:rPr lang="nb-NO" sz="3200" dirty="0" smtClean="0"/>
              <a:t>Sen influensatopp, middels kraftig sesong</a:t>
            </a:r>
            <a:br>
              <a:rPr lang="nb-NO" sz="3200" dirty="0" smtClean="0"/>
            </a:br>
            <a:endParaRPr lang="nb-NO" sz="32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0" y="1555430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b-NO" dirty="0" smtClean="0"/>
              <a:t>Topp i </a:t>
            </a:r>
            <a:r>
              <a:rPr lang="nb-NO" dirty="0"/>
              <a:t>uke </a:t>
            </a:r>
            <a:r>
              <a:rPr lang="nb-NO" dirty="0" smtClean="0"/>
              <a:t>8.</a:t>
            </a:r>
          </a:p>
          <a:p>
            <a:pPr lvl="1"/>
            <a:r>
              <a:rPr lang="nb-NO" dirty="0" smtClean="0"/>
              <a:t>Nå: synkende aktivitet</a:t>
            </a:r>
            <a:endParaRPr lang="nb-NO" dirty="0"/>
          </a:p>
          <a:p>
            <a:endParaRPr lang="nb-NO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9" y="2420888"/>
            <a:ext cx="4969881" cy="356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20411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395535" y="6034311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Terskelverdi for utbrudd: 1,4 %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4552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A(H3N2)-virus har dominert i</a:t>
            </a:r>
            <a:br>
              <a:rPr lang="nb-NO" dirty="0" smtClean="0"/>
            </a:br>
            <a:r>
              <a:rPr lang="nb-NO" dirty="0" smtClean="0"/>
              <a:t>årets sesong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628800"/>
            <a:ext cx="4474840" cy="4525963"/>
          </a:xfrm>
        </p:spPr>
        <p:txBody>
          <a:bodyPr>
            <a:normAutofit fontScale="85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nb-NO" dirty="0" smtClean="0"/>
              <a:t>A(H3N2) og influensa B (Yamagata) har vært hyppigst påvist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b-NO" dirty="0" smtClean="0"/>
              <a:t>Mest A(H3N2) i Sør-Norge, mens B har vært mest utbredt i Nord-Norge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smtClean="0"/>
              <a:t>Lav forekomst av A(H1N1)pdm09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 smtClean="0"/>
              <a:t>Ny variant av A(H3N2)-viruset dukket opp, ikke inkludert i vaksine (utgjør ca. 50 % av H3-virusene)</a:t>
            </a:r>
          </a:p>
          <a:p>
            <a:pPr marL="457200" lvl="1" indent="0">
              <a:buNone/>
            </a:pPr>
            <a:endParaRPr lang="nb-NO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10573" r="35770" b="21067"/>
          <a:stretch/>
        </p:blipFill>
        <p:spPr bwMode="auto">
          <a:xfrm>
            <a:off x="4644008" y="2132854"/>
            <a:ext cx="4386389" cy="32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8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Årets og neste års vaksine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Årets vaksine:</a:t>
            </a:r>
          </a:p>
          <a:p>
            <a:pPr lvl="1"/>
            <a:r>
              <a:rPr lang="nb-NO" dirty="0" smtClean="0"/>
              <a:t>Nedsatt effekt mot ny A(H3N2)-variant</a:t>
            </a:r>
          </a:p>
          <a:p>
            <a:pPr lvl="1"/>
            <a:r>
              <a:rPr lang="nb-NO" dirty="0"/>
              <a:t>G</a:t>
            </a:r>
            <a:r>
              <a:rPr lang="nb-NO" dirty="0" smtClean="0"/>
              <a:t>od effekt mot gammel A(H3N2)-variant, A(H1N1)pdm09 og influensa B.</a:t>
            </a:r>
          </a:p>
          <a:p>
            <a:r>
              <a:rPr lang="nb-NO" dirty="0" smtClean="0"/>
              <a:t>Neste sesongs vaksine vil inneholde den nye H3N2-varianten</a:t>
            </a:r>
          </a:p>
          <a:p>
            <a:pPr lvl="1"/>
            <a:r>
              <a:rPr lang="nb-NO" dirty="0" smtClean="0"/>
              <a:t>allerede inkl. i vaksinen for den sørlige halvkule</a:t>
            </a:r>
          </a:p>
        </p:txBody>
      </p:sp>
    </p:spTree>
    <p:extLst>
      <p:ext uri="{BB962C8B-B14F-4D97-AF65-F5344CB8AC3E}">
        <p14:creationId xmlns:p14="http://schemas.microsoft.com/office/powerpoint/2010/main" val="145765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En av lærdommene fra pandemien i 2009: </a:t>
            </a:r>
            <a:br>
              <a:rPr lang="nb-NO" sz="3200" dirty="0" smtClean="0"/>
            </a:br>
            <a:r>
              <a:rPr lang="nb-NO" sz="3200" dirty="0" smtClean="0"/>
              <a:t>Det er behov for utvidet overvåking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772816"/>
            <a:ext cx="4690864" cy="1800200"/>
          </a:xfrm>
        </p:spPr>
        <p:txBody>
          <a:bodyPr>
            <a:normAutofit/>
          </a:bodyPr>
          <a:lstStyle/>
          <a:p>
            <a:pPr lvl="1"/>
            <a:r>
              <a:rPr lang="nb-NO" sz="2400" dirty="0" smtClean="0"/>
              <a:t>Tidlig deteksjon</a:t>
            </a:r>
            <a:endParaRPr lang="nb-NO" sz="2400" dirty="0"/>
          </a:p>
          <a:p>
            <a:pPr lvl="1"/>
            <a:r>
              <a:rPr lang="nb-NO" sz="2400" dirty="0" smtClean="0"/>
              <a:t>Alvorlighet</a:t>
            </a:r>
          </a:p>
          <a:p>
            <a:pPr lvl="1"/>
            <a:r>
              <a:rPr lang="nb-NO" sz="2400" dirty="0"/>
              <a:t>S</a:t>
            </a:r>
            <a:r>
              <a:rPr lang="nb-NO" sz="2400" dirty="0" smtClean="0"/>
              <a:t>ykdomsbyrde</a:t>
            </a:r>
            <a:endParaRPr lang="nb-NO" sz="2400" dirty="0"/>
          </a:p>
        </p:txBody>
      </p:sp>
      <p:pic>
        <p:nvPicPr>
          <p:cNvPr id="4" name="Bilde 3" descr="Skjermbilde 2014-06-02 kl. 20.31.1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31307" r="31322" b="27403"/>
          <a:stretch/>
        </p:blipFill>
        <p:spPr>
          <a:xfrm>
            <a:off x="4860032" y="1988840"/>
            <a:ext cx="3485931" cy="2123760"/>
          </a:xfrm>
          <a:prstGeom prst="rect">
            <a:avLst/>
          </a:prstGeom>
        </p:spPr>
      </p:pic>
      <p:pic>
        <p:nvPicPr>
          <p:cNvPr id="6" name="Bilde 5" descr="Skjermbilde 2014-06-04 kl. 19.05.1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4" t="25518" r="30556" b="16756"/>
          <a:stretch/>
        </p:blipFill>
        <p:spPr>
          <a:xfrm>
            <a:off x="539552" y="3392520"/>
            <a:ext cx="3384376" cy="2812017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139952" y="4581128"/>
            <a:ext cx="4978896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 smtClean="0">
                <a:solidFill>
                  <a:srgbClr val="002060"/>
                </a:solidFill>
              </a:rPr>
              <a:t>FHI skal utvikle overvåkingssystem </a:t>
            </a:r>
            <a:r>
              <a:rPr lang="nb-NO" sz="2400" dirty="0">
                <a:solidFill>
                  <a:srgbClr val="002060"/>
                </a:solidFill>
              </a:rPr>
              <a:t>for alvorlig influensa på </a:t>
            </a:r>
            <a:r>
              <a:rPr lang="nb-NO" sz="2400" dirty="0" smtClean="0">
                <a:solidFill>
                  <a:srgbClr val="002060"/>
                </a:solidFill>
              </a:rPr>
              <a:t>sykehus</a:t>
            </a:r>
          </a:p>
          <a:p>
            <a:endParaRPr lang="nb-NO" sz="2400" dirty="0" smtClean="0">
              <a:solidFill>
                <a:srgbClr val="002060"/>
              </a:solidFill>
            </a:endParaRPr>
          </a:p>
          <a:p>
            <a:r>
              <a:rPr lang="nb-NO" sz="1900" dirty="0" smtClean="0">
                <a:solidFill>
                  <a:srgbClr val="002060"/>
                </a:solidFill>
              </a:rPr>
              <a:t>Samarbeid </a:t>
            </a:r>
            <a:r>
              <a:rPr lang="nb-NO" sz="1900" dirty="0">
                <a:solidFill>
                  <a:srgbClr val="002060"/>
                </a:solidFill>
              </a:rPr>
              <a:t>med </a:t>
            </a:r>
            <a:r>
              <a:rPr lang="nb-NO" sz="1900" dirty="0" err="1">
                <a:solidFill>
                  <a:srgbClr val="002060"/>
                </a:solidFill>
              </a:rPr>
              <a:t>Hdir</a:t>
            </a:r>
            <a:r>
              <a:rPr lang="nb-NO" sz="1900" dirty="0">
                <a:solidFill>
                  <a:srgbClr val="002060"/>
                </a:solidFill>
              </a:rPr>
              <a:t> og spesialisthelsetjenesten</a:t>
            </a:r>
          </a:p>
        </p:txBody>
      </p:sp>
    </p:spTree>
    <p:extLst>
      <p:ext uri="{BB962C8B-B14F-4D97-AF65-F5344CB8AC3E}">
        <p14:creationId xmlns:p14="http://schemas.microsoft.com/office/powerpoint/2010/main" val="31513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800" dirty="0" smtClean="0"/>
              <a:t>Pilotprosjekt: </a:t>
            </a:r>
            <a:br>
              <a:rPr lang="nb-NO" sz="2800" dirty="0" smtClean="0"/>
            </a:br>
            <a:r>
              <a:rPr lang="nb-NO" sz="2800" dirty="0" smtClean="0"/>
              <a:t>Midlertidig </a:t>
            </a:r>
            <a:r>
              <a:rPr lang="nb-NO" sz="2800" dirty="0" err="1" smtClean="0"/>
              <a:t>overvåkingsystem</a:t>
            </a:r>
            <a:r>
              <a:rPr lang="nb-NO" sz="2800" dirty="0" smtClean="0"/>
              <a:t> for alvorlig influensa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>
            <a:normAutofit/>
          </a:bodyPr>
          <a:lstStyle/>
          <a:p>
            <a:r>
              <a:rPr lang="nb-NO" sz="2600" dirty="0" smtClean="0"/>
              <a:t>7 medisinsk-mikrobiologiske sykehuslaboratorier deltar</a:t>
            </a:r>
          </a:p>
          <a:p>
            <a:r>
              <a:rPr lang="nb-NO" sz="2600" dirty="0" smtClean="0"/>
              <a:t>Dekker 2,7 millioner av Norges befolkning</a:t>
            </a:r>
          </a:p>
          <a:p>
            <a:r>
              <a:rPr lang="nb-NO" sz="2600" dirty="0" smtClean="0"/>
              <a:t>Anonyme, aggregerte data</a:t>
            </a:r>
          </a:p>
          <a:p>
            <a:r>
              <a:rPr lang="nb-NO" sz="2600" dirty="0" smtClean="0"/>
              <a:t>Influensapåvisninger hos innlagte per uke</a:t>
            </a:r>
          </a:p>
          <a:p>
            <a:pPr lvl="1"/>
            <a:r>
              <a:rPr lang="nb-NO" dirty="0" smtClean="0"/>
              <a:t>Virustype (A, B)</a:t>
            </a:r>
          </a:p>
          <a:p>
            <a:pPr lvl="1"/>
            <a:r>
              <a:rPr lang="nb-NO" dirty="0" smtClean="0"/>
              <a:t>Aldersgrupper</a:t>
            </a:r>
          </a:p>
          <a:p>
            <a:endParaRPr lang="nb-NO" dirty="0" smtClean="0"/>
          </a:p>
        </p:txBody>
      </p:sp>
      <p:sp>
        <p:nvSpPr>
          <p:cNvPr id="5" name="TekstSylinder 4"/>
          <p:cNvSpPr txBox="1"/>
          <p:nvPr/>
        </p:nvSpPr>
        <p:spPr>
          <a:xfrm>
            <a:off x="6372200" y="2276872"/>
            <a:ext cx="2134393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000" dirty="0" smtClean="0"/>
              <a:t>Prosjektdeltakere:</a:t>
            </a:r>
          </a:p>
          <a:p>
            <a:endParaRPr lang="nb-NO" sz="2000" dirty="0" smtClean="0"/>
          </a:p>
          <a:p>
            <a:pPr marL="285750" indent="-285750">
              <a:buFontTx/>
              <a:buChar char="-"/>
            </a:pPr>
            <a:r>
              <a:rPr lang="nb-NO" sz="2000" dirty="0" smtClean="0"/>
              <a:t>Lillehammer</a:t>
            </a:r>
          </a:p>
          <a:p>
            <a:pPr marL="285750" indent="-285750">
              <a:buFontTx/>
              <a:buChar char="-"/>
            </a:pPr>
            <a:r>
              <a:rPr lang="nb-NO" sz="2000" dirty="0" smtClean="0"/>
              <a:t>St. Olavs </a:t>
            </a:r>
          </a:p>
          <a:p>
            <a:pPr marL="285750" indent="-285750">
              <a:buFontTx/>
              <a:buChar char="-"/>
            </a:pPr>
            <a:r>
              <a:rPr lang="nb-NO" sz="2000" dirty="0" smtClean="0"/>
              <a:t>OUS, Ullevål</a:t>
            </a:r>
          </a:p>
          <a:p>
            <a:pPr marL="285750" indent="-285750">
              <a:buFontTx/>
              <a:buChar char="-"/>
            </a:pPr>
            <a:r>
              <a:rPr lang="nb-NO" sz="2000" dirty="0" smtClean="0"/>
              <a:t>Førde</a:t>
            </a:r>
          </a:p>
          <a:p>
            <a:pPr marL="285750" indent="-285750">
              <a:buFontTx/>
              <a:buChar char="-"/>
            </a:pPr>
            <a:r>
              <a:rPr lang="nb-NO" sz="2000" dirty="0" smtClean="0"/>
              <a:t>Vestfold</a:t>
            </a:r>
          </a:p>
          <a:p>
            <a:pPr marL="285750" indent="-285750">
              <a:buFontTx/>
              <a:buChar char="-"/>
            </a:pPr>
            <a:r>
              <a:rPr lang="nb-NO" sz="2000" dirty="0" smtClean="0"/>
              <a:t>SUS</a:t>
            </a:r>
          </a:p>
          <a:p>
            <a:pPr marL="285750" indent="-285750">
              <a:buFontTx/>
              <a:buChar char="-"/>
            </a:pPr>
            <a:r>
              <a:rPr lang="nb-NO" sz="2000" dirty="0" smtClean="0"/>
              <a:t>HUS</a:t>
            </a:r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594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Flest sykehusinnleggelser hos personer over 60 år</a:t>
            </a:r>
            <a:endParaRPr lang="nb-N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4752529" cy="406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899592" y="587727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F.o.m. uke 40/2014 t.o.m.  </a:t>
            </a:r>
            <a:r>
              <a:rPr lang="nb-NO" dirty="0"/>
              <a:t>u</a:t>
            </a:r>
            <a:r>
              <a:rPr lang="nb-NO" dirty="0" smtClean="0"/>
              <a:t>ke 10/2015: 1934 influensa-assosierte innleggelser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67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Årets influensasesong på den nordlige halvkule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 smtClean="0"/>
              <a:t>Stigende influensaaktivitet i Sentral- og Øst-Europa, over toppen i Vest-Europa</a:t>
            </a:r>
            <a:endParaRPr lang="nb-NO" dirty="0"/>
          </a:p>
          <a:p>
            <a:endParaRPr lang="nb-NO" dirty="0" smtClean="0"/>
          </a:p>
          <a:p>
            <a:r>
              <a:rPr lang="nb-NO" dirty="0" smtClean="0"/>
              <a:t>Relativt </a:t>
            </a:r>
            <a:r>
              <a:rPr lang="nb-NO" dirty="0"/>
              <a:t>k</a:t>
            </a:r>
            <a:r>
              <a:rPr lang="nb-NO" dirty="0" smtClean="0"/>
              <a:t>raftig </a:t>
            </a:r>
            <a:r>
              <a:rPr lang="nb-NO" dirty="0"/>
              <a:t>sesong i store deler av Europa og i </a:t>
            </a:r>
            <a:r>
              <a:rPr lang="nb-NO" dirty="0" smtClean="0"/>
              <a:t>Nord-Amerika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A(H3N2) dominert i Europa og Nord-Amerika, økning av influensa B mot slutten av sesongen, lite H1N1</a:t>
            </a:r>
          </a:p>
          <a:p>
            <a:endParaRPr lang="nb-NO" dirty="0"/>
          </a:p>
          <a:p>
            <a:r>
              <a:rPr lang="nb-NO" dirty="0" smtClean="0"/>
              <a:t>Eldre har vært hardest rammet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err="1" smtClean="0"/>
              <a:t>EuroMOMO</a:t>
            </a:r>
            <a:r>
              <a:rPr lang="nb-NO" dirty="0" smtClean="0"/>
              <a:t>: økt overdødelighet hos de på 65 år og eldre i mange europeiske land</a:t>
            </a:r>
          </a:p>
          <a:p>
            <a:pPr lvl="1"/>
            <a:r>
              <a:rPr lang="nb-NO" dirty="0" err="1" smtClean="0"/>
              <a:t>EuroMOMO</a:t>
            </a:r>
            <a:r>
              <a:rPr lang="nb-NO" dirty="0" smtClean="0"/>
              <a:t> under implementering også i Norge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44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5" y="260648"/>
            <a:ext cx="902662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Zoonotisk influensa: </a:t>
            </a:r>
            <a:br>
              <a:rPr lang="nb-NO" dirty="0" smtClean="0"/>
            </a:br>
            <a:r>
              <a:rPr lang="nb-NO" dirty="0" smtClean="0"/>
              <a:t>Fugleinfluensa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Smitte fra fugl til mennesker (sjelden)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smtClean="0"/>
              <a:t>- Kontakt med smittet fugl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smtClean="0"/>
              <a:t>- Direkte, indirekte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Smitter ikke lett mellom mennesker, tilpasset fugl</a:t>
            </a:r>
          </a:p>
          <a:p>
            <a:endParaRPr lang="nb-NO" dirty="0" smtClean="0"/>
          </a:p>
          <a:p>
            <a:r>
              <a:rPr lang="nb-NO" dirty="0" smtClean="0"/>
              <a:t>A(H5N1): Økt antall tilfeller i Egypt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A(H7N9) i Kina </a:t>
            </a:r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07530" cy="149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1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Fugleinfluensa A(H5N1)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1200" dirty="0"/>
          </a:p>
          <a:p>
            <a:r>
              <a:rPr lang="en-US" dirty="0" smtClean="0"/>
              <a:t>Fra </a:t>
            </a:r>
            <a:r>
              <a:rPr lang="en-US" dirty="0"/>
              <a:t>2003 </a:t>
            </a:r>
            <a:r>
              <a:rPr lang="en-US" dirty="0" err="1" smtClean="0"/>
              <a:t>t.o.m</a:t>
            </a:r>
            <a:r>
              <a:rPr lang="en-US" dirty="0" smtClean="0"/>
              <a:t> 3.mars 2015: 784 </a:t>
            </a:r>
            <a:r>
              <a:rPr lang="en-US" dirty="0" err="1" smtClean="0"/>
              <a:t>laboratoriebekreftede</a:t>
            </a:r>
            <a:r>
              <a:rPr lang="en-US" dirty="0" smtClean="0"/>
              <a:t> </a:t>
            </a:r>
            <a:r>
              <a:rPr lang="en-US" dirty="0" err="1" smtClean="0"/>
              <a:t>influensa</a:t>
            </a:r>
            <a:r>
              <a:rPr lang="en-US" dirty="0" smtClean="0"/>
              <a:t> A(H5N1)-</a:t>
            </a:r>
            <a:r>
              <a:rPr lang="en-US" dirty="0" err="1" smtClean="0"/>
              <a:t>tilfeller</a:t>
            </a:r>
            <a:r>
              <a:rPr lang="en-US" dirty="0" smtClean="0"/>
              <a:t> hos </a:t>
            </a:r>
            <a:r>
              <a:rPr lang="en-US" dirty="0" err="1" smtClean="0"/>
              <a:t>mennesker</a:t>
            </a:r>
            <a:r>
              <a:rPr lang="en-US" dirty="0" smtClean="0"/>
              <a:t> </a:t>
            </a:r>
            <a:r>
              <a:rPr lang="en-US" dirty="0" err="1" smtClean="0"/>
              <a:t>rapportert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WHO </a:t>
            </a:r>
            <a:r>
              <a:rPr lang="en-US" dirty="0" err="1" smtClean="0"/>
              <a:t>fra</a:t>
            </a:r>
            <a:r>
              <a:rPr lang="en-US" dirty="0" smtClean="0"/>
              <a:t> 16 land. Av </a:t>
            </a:r>
            <a:r>
              <a:rPr lang="en-US" dirty="0" err="1" smtClean="0"/>
              <a:t>disse</a:t>
            </a:r>
            <a:r>
              <a:rPr lang="en-US" dirty="0" smtClean="0"/>
              <a:t>: 429 </a:t>
            </a:r>
            <a:r>
              <a:rPr lang="en-US" dirty="0" err="1" smtClean="0"/>
              <a:t>dødsfall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A(H5N1)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endemisk</a:t>
            </a:r>
            <a:r>
              <a:rPr lang="en-US" dirty="0" smtClean="0"/>
              <a:t> hos </a:t>
            </a:r>
            <a:r>
              <a:rPr lang="en-US" dirty="0" err="1" smtClean="0"/>
              <a:t>fjørfe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deler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Asia, </a:t>
            </a:r>
            <a:r>
              <a:rPr lang="en-US" dirty="0" err="1" smtClean="0"/>
              <a:t>Midtøsten</a:t>
            </a:r>
            <a:r>
              <a:rPr lang="en-US" dirty="0" smtClean="0"/>
              <a:t> og </a:t>
            </a:r>
            <a:r>
              <a:rPr lang="en-US" dirty="0" err="1" smtClean="0"/>
              <a:t>Afrika</a:t>
            </a:r>
            <a:r>
              <a:rPr lang="en-US" dirty="0" smtClean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0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Influensavirus: virus i stadig endring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Orthomyxovirus</a:t>
            </a:r>
            <a:endParaRPr lang="nb-NO" dirty="0" smtClean="0"/>
          </a:p>
          <a:p>
            <a:pPr lvl="1"/>
            <a:r>
              <a:rPr lang="nb-NO" dirty="0" smtClean="0"/>
              <a:t>Influensa A-virus</a:t>
            </a:r>
          </a:p>
          <a:p>
            <a:pPr lvl="1"/>
            <a:r>
              <a:rPr lang="nb-NO" dirty="0" smtClean="0"/>
              <a:t>Influensa B-virus</a:t>
            </a:r>
          </a:p>
          <a:p>
            <a:pPr lvl="1"/>
            <a:r>
              <a:rPr lang="nb-NO" dirty="0" smtClean="0"/>
              <a:t>Influensa C-virus</a:t>
            </a:r>
          </a:p>
          <a:p>
            <a:pPr marL="457200" lvl="1" indent="0">
              <a:buNone/>
            </a:pPr>
            <a:endParaRPr lang="nb-NO" dirty="0" smtClean="0"/>
          </a:p>
          <a:p>
            <a:r>
              <a:rPr lang="nb-NO" dirty="0" err="1" smtClean="0"/>
              <a:t>Enkelttrådig</a:t>
            </a:r>
            <a:r>
              <a:rPr lang="nb-NO" dirty="0" smtClean="0"/>
              <a:t> RNA-virus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Segmentert </a:t>
            </a:r>
            <a:r>
              <a:rPr lang="nb-NO" dirty="0" err="1" smtClean="0"/>
              <a:t>genom</a:t>
            </a:r>
            <a:endParaRPr lang="nb-NO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132856"/>
            <a:ext cx="417428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148064" y="4795823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Influensa A-virus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8370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Oppblomstring av A(H5N1) i Egypt</a:t>
            </a:r>
            <a:endParaRPr lang="nb-NO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6783" r="15726" b="3938"/>
          <a:stretch/>
        </p:blipFill>
        <p:spPr bwMode="auto">
          <a:xfrm>
            <a:off x="1259632" y="1556792"/>
            <a:ext cx="6408712" cy="491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2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2015: 88 tilfeller, inkl. 26 dødsfall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628800"/>
            <a:ext cx="5400600" cy="432703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835696" y="602128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Sentrale deler av Egypt, langs Nilen og ved </a:t>
            </a:r>
            <a:r>
              <a:rPr lang="nb-NO" dirty="0" err="1" smtClean="0"/>
              <a:t>Nilendeltaet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50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Hva skyldes dette?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Økt utbredelse og mangelfull kontroll av viruset i fjørfepopulasjonene</a:t>
            </a:r>
          </a:p>
          <a:p>
            <a:r>
              <a:rPr lang="nb-NO" dirty="0" smtClean="0"/>
              <a:t>Alle tilfellene har hatt kontakt med fjørfe</a:t>
            </a:r>
          </a:p>
          <a:p>
            <a:pPr lvl="1"/>
            <a:r>
              <a:rPr lang="nb-NO" dirty="0"/>
              <a:t>Økt </a:t>
            </a:r>
            <a:r>
              <a:rPr lang="nb-NO" dirty="0" smtClean="0"/>
              <a:t>kontakt med fjørfe </a:t>
            </a:r>
            <a:r>
              <a:rPr lang="nb-NO" dirty="0" err="1"/>
              <a:t>p.g.a.</a:t>
            </a:r>
            <a:r>
              <a:rPr lang="nb-NO" dirty="0"/>
              <a:t> kaldt vær, økt virusoverlevelse i </a:t>
            </a:r>
            <a:r>
              <a:rPr lang="nb-NO" dirty="0" smtClean="0"/>
              <a:t>miljøet</a:t>
            </a:r>
          </a:p>
          <a:p>
            <a:r>
              <a:rPr lang="nb-NO" dirty="0" smtClean="0"/>
              <a:t>Mangelfull kunnskap hos befolkningen om hvordan de skal beskytte seg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/>
              <a:t>Grunn til bekymring?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6779096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b-NO" sz="1000" dirty="0"/>
          </a:p>
          <a:p>
            <a:r>
              <a:rPr lang="nb-NO" dirty="0" smtClean="0"/>
              <a:t>Sporadiske tilfeller, og fåtalls klynger forventet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Smitter ikke lett mellom mennesker</a:t>
            </a:r>
            <a:endParaRPr lang="nb-NO" dirty="0"/>
          </a:p>
          <a:p>
            <a:endParaRPr lang="en-US" b="1" i="1" dirty="0" smtClean="0"/>
          </a:p>
          <a:p>
            <a:r>
              <a:rPr lang="en-US" i="1" dirty="0" smtClean="0"/>
              <a:t>WHO og ECDC: </a:t>
            </a:r>
            <a:r>
              <a:rPr lang="en-US" i="1" dirty="0" err="1" smtClean="0"/>
              <a:t>Risiko</a:t>
            </a:r>
            <a:r>
              <a:rPr lang="en-US" i="1" dirty="0" smtClean="0"/>
              <a:t> for </a:t>
            </a:r>
            <a:r>
              <a:rPr lang="en-US" i="1" dirty="0" err="1" smtClean="0"/>
              <a:t>spredning</a:t>
            </a:r>
            <a:r>
              <a:rPr lang="en-US" i="1" dirty="0" smtClean="0"/>
              <a:t> </a:t>
            </a:r>
            <a:r>
              <a:rPr lang="en-US" i="1" dirty="0" err="1" smtClean="0"/>
              <a:t>av</a:t>
            </a:r>
            <a:r>
              <a:rPr lang="en-US" i="1" dirty="0" smtClean="0"/>
              <a:t> </a:t>
            </a:r>
            <a:r>
              <a:rPr lang="en-US" i="1" dirty="0" err="1" smtClean="0"/>
              <a:t>disse</a:t>
            </a:r>
            <a:r>
              <a:rPr lang="en-US" i="1" dirty="0" smtClean="0"/>
              <a:t> </a:t>
            </a:r>
            <a:r>
              <a:rPr lang="en-US" i="1" dirty="0" err="1" smtClean="0"/>
              <a:t>virusene</a:t>
            </a:r>
            <a:r>
              <a:rPr lang="en-US" i="1" dirty="0" smtClean="0"/>
              <a:t>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i="1" dirty="0" err="1" smtClean="0"/>
              <a:t>samfunnet</a:t>
            </a:r>
            <a:r>
              <a:rPr lang="en-US" i="1" dirty="0" smtClean="0"/>
              <a:t> </a:t>
            </a:r>
            <a:r>
              <a:rPr lang="en-US" i="1" dirty="0" err="1" smtClean="0"/>
              <a:t>er</a:t>
            </a:r>
            <a:r>
              <a:rPr lang="en-US" i="1" dirty="0" smtClean="0"/>
              <a:t> </a:t>
            </a:r>
            <a:r>
              <a:rPr lang="en-US" i="1" dirty="0" err="1" smtClean="0"/>
              <a:t>lav</a:t>
            </a:r>
            <a:endParaRPr lang="en-US" i="1" dirty="0" smtClean="0"/>
          </a:p>
          <a:p>
            <a:endParaRPr lang="en-US" i="1" dirty="0"/>
          </a:p>
          <a:p>
            <a:r>
              <a:rPr lang="en-US" dirty="0" smtClean="0"/>
              <a:t>ECDC: </a:t>
            </a:r>
            <a:r>
              <a:rPr lang="en-US" dirty="0" err="1" smtClean="0"/>
              <a:t>ingen</a:t>
            </a:r>
            <a:r>
              <a:rPr lang="en-US" dirty="0" smtClean="0"/>
              <a:t> </a:t>
            </a:r>
            <a:r>
              <a:rPr lang="en-US" dirty="0" err="1" smtClean="0"/>
              <a:t>risiko</a:t>
            </a:r>
            <a:r>
              <a:rPr lang="en-US" dirty="0" smtClean="0"/>
              <a:t> for </a:t>
            </a:r>
            <a:r>
              <a:rPr lang="en-US" dirty="0" err="1" smtClean="0"/>
              <a:t>allmennheten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EU. </a:t>
            </a:r>
            <a:r>
              <a:rPr lang="en-US" dirty="0" err="1" smtClean="0"/>
              <a:t>Reisende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EU </a:t>
            </a:r>
            <a:r>
              <a:rPr lang="en-US" dirty="0" err="1" smtClean="0"/>
              <a:t>bør</a:t>
            </a:r>
            <a:r>
              <a:rPr lang="en-US" dirty="0" smtClean="0"/>
              <a:t> </a:t>
            </a:r>
            <a:r>
              <a:rPr lang="en-US" dirty="0" err="1" smtClean="0"/>
              <a:t>unngå</a:t>
            </a:r>
            <a:r>
              <a:rPr lang="en-US" dirty="0" smtClean="0"/>
              <a:t> </a:t>
            </a:r>
            <a:r>
              <a:rPr lang="en-US" dirty="0" err="1" smtClean="0"/>
              <a:t>kontakt</a:t>
            </a:r>
            <a:r>
              <a:rPr lang="en-US" dirty="0" smtClean="0"/>
              <a:t> med </a:t>
            </a:r>
            <a:r>
              <a:rPr lang="en-US" dirty="0" err="1" smtClean="0"/>
              <a:t>fjørfe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utilstrekkelig</a:t>
            </a:r>
            <a:r>
              <a:rPr lang="en-US" dirty="0" smtClean="0"/>
              <a:t> </a:t>
            </a:r>
            <a:r>
              <a:rPr lang="en-US" dirty="0" err="1" smtClean="0"/>
              <a:t>varmebehandlede</a:t>
            </a:r>
            <a:r>
              <a:rPr lang="en-US" dirty="0" smtClean="0"/>
              <a:t> </a:t>
            </a:r>
            <a:r>
              <a:rPr lang="en-US" dirty="0" err="1" smtClean="0"/>
              <a:t>fjørfeprodukter</a:t>
            </a:r>
            <a:r>
              <a:rPr lang="en-US" dirty="0" smtClean="0"/>
              <a:t> </a:t>
            </a:r>
            <a:r>
              <a:rPr lang="en-US" dirty="0" err="1" smtClean="0"/>
              <a:t>ved</a:t>
            </a:r>
            <a:r>
              <a:rPr lang="en-US" dirty="0" smtClean="0"/>
              <a:t> </a:t>
            </a:r>
            <a:r>
              <a:rPr lang="en-US" dirty="0" err="1" smtClean="0"/>
              <a:t>reise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Egypt. 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 smtClean="0"/>
              <a:t> WHO: </a:t>
            </a:r>
            <a:r>
              <a:rPr lang="en-US" dirty="0" err="1" smtClean="0"/>
              <a:t>Nytt</a:t>
            </a:r>
            <a:r>
              <a:rPr lang="en-US" dirty="0" smtClean="0"/>
              <a:t> </a:t>
            </a:r>
            <a:r>
              <a:rPr lang="en-US" dirty="0" err="1" smtClean="0"/>
              <a:t>kandidat</a:t>
            </a:r>
            <a:r>
              <a:rPr lang="en-US" dirty="0" smtClean="0"/>
              <a:t> </a:t>
            </a:r>
            <a:r>
              <a:rPr lang="en-US" dirty="0" err="1" smtClean="0"/>
              <a:t>vaksinevirus</a:t>
            </a:r>
            <a:r>
              <a:rPr lang="en-US" dirty="0" smtClean="0"/>
              <a:t> </a:t>
            </a:r>
            <a:r>
              <a:rPr lang="en-US" dirty="0" err="1" smtClean="0"/>
              <a:t>foreslått</a:t>
            </a:r>
            <a:endParaRPr lang="nb-NO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29" y="0"/>
            <a:ext cx="2339371" cy="15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Fugleinfluensa A(H7N9) i Kina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781128"/>
          </a:xfrm>
        </p:spPr>
        <p:txBody>
          <a:bodyPr>
            <a:normAutofit fontScale="77500" lnSpcReduction="20000"/>
          </a:bodyPr>
          <a:lstStyle/>
          <a:p>
            <a:r>
              <a:rPr lang="nb-NO" dirty="0" smtClean="0"/>
              <a:t>Først oppdaget hos menneske i Kina i 2013 </a:t>
            </a:r>
          </a:p>
          <a:p>
            <a:endParaRPr lang="nb-NO" dirty="0"/>
          </a:p>
          <a:p>
            <a:r>
              <a:rPr lang="nb-NO" dirty="0" smtClean="0"/>
              <a:t>Gir </a:t>
            </a:r>
            <a:r>
              <a:rPr lang="nb-NO" dirty="0" err="1" smtClean="0"/>
              <a:t>subklinisk</a:t>
            </a:r>
            <a:r>
              <a:rPr lang="nb-NO" dirty="0" smtClean="0"/>
              <a:t> infeksjon hos fjørfe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De fleste tilfeller assosiert med eksponering for levende fjørfe eller kontaminerte miljø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Flest tilfeller hos eldre menn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864" y="2276872"/>
            <a:ext cx="4278899" cy="3456384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499992" y="170080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err="1"/>
              <a:t>Figure</a:t>
            </a:r>
            <a:r>
              <a:rPr lang="nb-NO" sz="1200" b="1" dirty="0"/>
              <a:t> 1. Distribution </a:t>
            </a:r>
            <a:r>
              <a:rPr lang="nb-NO" sz="1200" b="1" dirty="0" err="1"/>
              <a:t>of</a:t>
            </a:r>
            <a:r>
              <a:rPr lang="nb-NO" sz="1200" b="1" dirty="0"/>
              <a:t> </a:t>
            </a:r>
            <a:r>
              <a:rPr lang="nb-NO" sz="1200" b="1" dirty="0" err="1"/>
              <a:t>confirmed</a:t>
            </a:r>
            <a:r>
              <a:rPr lang="nb-NO" sz="1200" b="1" dirty="0"/>
              <a:t> A(H7N9) human cases by </a:t>
            </a:r>
            <a:r>
              <a:rPr lang="nb-NO" sz="1200" b="1" dirty="0" err="1"/>
              <a:t>place</a:t>
            </a:r>
            <a:r>
              <a:rPr lang="nb-NO" sz="1200" b="1" dirty="0"/>
              <a:t> </a:t>
            </a:r>
            <a:r>
              <a:rPr lang="nb-NO" sz="1200" b="1" dirty="0" err="1"/>
              <a:t>of</a:t>
            </a:r>
            <a:r>
              <a:rPr lang="nb-NO" sz="1200" b="1" dirty="0"/>
              <a:t> </a:t>
            </a:r>
            <a:r>
              <a:rPr lang="nb-NO" sz="1200" b="1" dirty="0" err="1"/>
              <a:t>reporting</a:t>
            </a:r>
            <a:r>
              <a:rPr lang="nb-NO" sz="1200" b="1" dirty="0"/>
              <a:t>, </a:t>
            </a:r>
            <a:r>
              <a:rPr lang="nb-NO" sz="1200" b="1" dirty="0" err="1"/>
              <a:t>week</a:t>
            </a:r>
            <a:r>
              <a:rPr lang="nb-NO" sz="1200" b="1" dirty="0"/>
              <a:t> 07/2013 to 04/2015, in China (n=485) 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835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400" dirty="0"/>
              <a:t>Totalt 602 laboratoriebekreftede tilfeller av humane infeksjoner med influensa A(H7N9), inkludert 227 dødsfall 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(rapportert </a:t>
            </a:r>
            <a:r>
              <a:rPr lang="nb-NO" sz="2400" dirty="0"/>
              <a:t>til WHO </a:t>
            </a:r>
            <a:r>
              <a:rPr lang="nb-NO" sz="2400" dirty="0" smtClean="0"/>
              <a:t>per </a:t>
            </a:r>
            <a:r>
              <a:rPr lang="nb-NO" sz="2400" dirty="0">
                <a:solidFill>
                  <a:schemeClr val="tx2">
                    <a:lumMod val="75000"/>
                  </a:schemeClr>
                </a:solidFill>
              </a:rPr>
              <a:t>3.mars </a:t>
            </a:r>
            <a:r>
              <a:rPr lang="nb-NO" sz="2400" dirty="0"/>
              <a:t>2015). 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t="16530" r="13371" b="3950"/>
          <a:stretch/>
        </p:blipFill>
        <p:spPr bwMode="auto">
          <a:xfrm>
            <a:off x="827584" y="1556792"/>
            <a:ext cx="699623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5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er status nå?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A(H7N9) virus fortsetter å bli påvist hos fjørfe og i miljøprøver fra de samme områdene der man finner tilfeller hos mennesker.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Det er ikke sett store genetiske forandringer i virus isolert fra nylige pasienter sammenlignet med tidligere virusisolat fra mennesker.</a:t>
            </a:r>
          </a:p>
          <a:p>
            <a:endParaRPr lang="nb-NO" dirty="0"/>
          </a:p>
          <a:p>
            <a:r>
              <a:rPr lang="nb-NO" dirty="0"/>
              <a:t>Foreløpig tyder data på at dette viruset ikke overføres lett fra menneske til menneske.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736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Reiserelaterte tilfeller kan dukke opp</a:t>
            </a:r>
            <a:endParaRPr lang="nb-N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" y="1700808"/>
            <a:ext cx="3422723" cy="171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709030"/>
            <a:ext cx="2736303" cy="171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827584" y="5661248"/>
            <a:ext cx="2160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smtClean="0"/>
              <a:t>Årvåkenhet</a:t>
            </a:r>
            <a:endParaRPr lang="nb-NO" sz="22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6188793" y="5640450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smtClean="0"/>
              <a:t>Diagnostikk</a:t>
            </a:r>
            <a:endParaRPr lang="nb-NO" sz="22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115616" y="357301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/>
              <a:t>Lav, men kontinuerlig risiko for at fugleinfluensavirus kan importeres til Europa med folk eller dyr</a:t>
            </a:r>
            <a:endParaRPr lang="nb-NO" sz="24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740521" y="4870225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smtClean="0">
                <a:solidFill>
                  <a:srgbClr val="FF0000"/>
                </a:solidFill>
              </a:rPr>
              <a:t>Beredskap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3732339" y="5640450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smtClean="0"/>
              <a:t>Overvåking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3130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Finn informasjon om influensa på www.fhi.no/influensa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4356" r="60152" b="3610"/>
          <a:stretch/>
        </p:blipFill>
        <p:spPr bwMode="auto">
          <a:xfrm>
            <a:off x="395536" y="1907629"/>
            <a:ext cx="4210475" cy="420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4917" r="65731" b="4102"/>
          <a:stretch/>
        </p:blipFill>
        <p:spPr bwMode="auto">
          <a:xfrm>
            <a:off x="4860032" y="3452385"/>
            <a:ext cx="1951777" cy="28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11529" r="73539" b="7112"/>
          <a:stretch/>
        </p:blipFill>
        <p:spPr bwMode="auto">
          <a:xfrm>
            <a:off x="7092280" y="1629828"/>
            <a:ext cx="1765510" cy="259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7308304" y="4227532"/>
            <a:ext cx="15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Ukerapport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031545" y="3083053"/>
            <a:ext cx="180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Årsrapport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21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Det finnes flere ulike former </a:t>
            </a:r>
            <a:br>
              <a:rPr lang="nb-NO" dirty="0" smtClean="0"/>
            </a:br>
            <a:r>
              <a:rPr lang="nb-NO" dirty="0" smtClean="0"/>
              <a:t>for influensa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92500" lnSpcReduction="20000"/>
          </a:bodyPr>
          <a:lstStyle/>
          <a:p>
            <a:r>
              <a:rPr lang="nb-NO" b="1" dirty="0" smtClean="0"/>
              <a:t>Sesonginfluensa</a:t>
            </a:r>
          </a:p>
          <a:p>
            <a:pPr lvl="1"/>
            <a:r>
              <a:rPr lang="nb-NO" dirty="0" smtClean="0"/>
              <a:t>Årlig utbrudd, vinterhalvåret</a:t>
            </a:r>
          </a:p>
          <a:p>
            <a:pPr lvl="2"/>
            <a:r>
              <a:rPr lang="nb-NO" dirty="0" smtClean="0"/>
              <a:t>Influensa A</a:t>
            </a:r>
          </a:p>
          <a:p>
            <a:pPr lvl="3"/>
            <a:r>
              <a:rPr lang="nb-NO" dirty="0" smtClean="0"/>
              <a:t>A(H1N1)pdm09, A(H3N2)</a:t>
            </a:r>
          </a:p>
          <a:p>
            <a:pPr lvl="2"/>
            <a:r>
              <a:rPr lang="nb-NO" dirty="0" smtClean="0"/>
              <a:t>Influensa B</a:t>
            </a:r>
          </a:p>
          <a:p>
            <a:pPr lvl="3"/>
            <a:r>
              <a:rPr lang="nb-NO" dirty="0" smtClean="0"/>
              <a:t>B-Yamagata, B-Victoria</a:t>
            </a:r>
          </a:p>
          <a:p>
            <a:pPr marL="457200" lvl="1" indent="0">
              <a:buNone/>
            </a:pPr>
            <a:endParaRPr lang="nb-NO" sz="1500" dirty="0" smtClean="0"/>
          </a:p>
          <a:p>
            <a:r>
              <a:rPr lang="nb-NO" b="1" dirty="0" smtClean="0"/>
              <a:t>Zoonotisk influensa</a:t>
            </a:r>
          </a:p>
          <a:p>
            <a:pPr lvl="1"/>
            <a:r>
              <a:rPr lang="nb-NO" dirty="0"/>
              <a:t>Fugleinfluensa f.eks. A(H5N1), A(H7N9)</a:t>
            </a:r>
          </a:p>
          <a:p>
            <a:pPr lvl="1"/>
            <a:r>
              <a:rPr lang="nb-NO" dirty="0"/>
              <a:t>Svineinfluensa f.eks. vH3N2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/>
              <a:t>Pandemisk influensa</a:t>
            </a:r>
          </a:p>
          <a:p>
            <a:endParaRPr lang="nb-NO" dirty="0" smtClean="0"/>
          </a:p>
          <a:p>
            <a:pPr marL="0" indent="0">
              <a:buNone/>
            </a:pPr>
            <a:endParaRPr lang="nb-NO" sz="160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62" y="4869160"/>
            <a:ext cx="2170065" cy="144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46" y="1609992"/>
            <a:ext cx="2210981" cy="124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03" y="3068959"/>
            <a:ext cx="2170065" cy="158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Sesonginfluensa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4860032" y="1705000"/>
            <a:ext cx="3970784" cy="4525963"/>
          </a:xfrm>
        </p:spPr>
        <p:txBody>
          <a:bodyPr>
            <a:normAutofit/>
          </a:bodyPr>
          <a:lstStyle/>
          <a:p>
            <a:r>
              <a:rPr lang="nb-NO" dirty="0" smtClean="0"/>
              <a:t>Nordlig halvkule</a:t>
            </a:r>
          </a:p>
          <a:p>
            <a:pPr lvl="1"/>
            <a:r>
              <a:rPr lang="nb-NO" dirty="0" smtClean="0"/>
              <a:t>Årlige epidemier, november-april</a:t>
            </a:r>
          </a:p>
          <a:p>
            <a:pPr marL="457200" lvl="1" indent="0">
              <a:buNone/>
            </a:pPr>
            <a:endParaRPr lang="nb-NO" dirty="0" smtClean="0"/>
          </a:p>
          <a:p>
            <a:r>
              <a:rPr lang="nb-NO" dirty="0"/>
              <a:t>S</a:t>
            </a:r>
            <a:r>
              <a:rPr lang="nb-NO" dirty="0" smtClean="0"/>
              <a:t>ørlige halvkule</a:t>
            </a:r>
          </a:p>
          <a:p>
            <a:pPr lvl="1"/>
            <a:r>
              <a:rPr lang="nb-NO" dirty="0" smtClean="0"/>
              <a:t>Årlige epidemier, mai-oktober</a:t>
            </a:r>
          </a:p>
        </p:txBody>
      </p:sp>
      <p:pic>
        <p:nvPicPr>
          <p:cNvPr id="10245" name="Picture 5" descr="Influenza Seasonal Risk Areas">
            <a:hlinkClick r:id="rId3" tooltip="By BlankMap-World6.svg: Canuckguy (talk) and many others (see File history) derivative work: Ninjatacoshell (BlankMap-World6.svg) [CC-BY-SA-3.0 (http://creativecommons.org/licenses/by-sa/3.0)], via Wikimedia Commons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" y="3861048"/>
            <a:ext cx="4427984" cy="236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20871"/>
            <a:ext cx="1581757" cy="185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0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Nysing og hosting vanligste smittemåte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90" y="1556792"/>
            <a:ext cx="2508871" cy="167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6489660" y="3284984"/>
            <a:ext cx="2475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© William </a:t>
            </a:r>
            <a:r>
              <a:rPr lang="nb-NO" sz="800" dirty="0" err="1"/>
              <a:t>Radcliffe</a:t>
            </a:r>
            <a:r>
              <a:rPr lang="nb-NO" sz="800" dirty="0"/>
              <a:t>/</a:t>
            </a:r>
            <a:r>
              <a:rPr lang="nb-NO" sz="800" dirty="0" err="1"/>
              <a:t>Science</a:t>
            </a:r>
            <a:r>
              <a:rPr lang="nb-NO" sz="800" dirty="0"/>
              <a:t> </a:t>
            </a:r>
            <a:r>
              <a:rPr lang="nb-NO" sz="800" dirty="0" err="1"/>
              <a:t>Faction</a:t>
            </a:r>
            <a:r>
              <a:rPr lang="nb-NO" sz="800" dirty="0"/>
              <a:t>/</a:t>
            </a:r>
            <a:r>
              <a:rPr lang="nb-NO" sz="800" dirty="0" err="1"/>
              <a:t>Corbis</a:t>
            </a:r>
            <a:endParaRPr lang="nb-NO" sz="800" dirty="0"/>
          </a:p>
          <a:p>
            <a:endParaRPr lang="nb-NO" sz="800" dirty="0"/>
          </a:p>
        </p:txBody>
      </p:sp>
      <p:sp>
        <p:nvSpPr>
          <p:cNvPr id="8" name="Plassholder for innhold 2"/>
          <p:cNvSpPr txBox="1">
            <a:spLocks/>
          </p:cNvSpPr>
          <p:nvPr/>
        </p:nvSpPr>
        <p:spPr>
          <a:xfrm>
            <a:off x="251520" y="1700808"/>
            <a:ext cx="5976664" cy="468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38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5288" lvl="1" indent="-342900">
              <a:buFont typeface="Wingdings" panose="05000000000000000000" pitchFamily="2" charset="2"/>
              <a:buChar char="§"/>
            </a:pPr>
            <a:r>
              <a:rPr lang="nb-NO" sz="3500" dirty="0" smtClean="0"/>
              <a:t>Lav smittedose</a:t>
            </a:r>
          </a:p>
          <a:p>
            <a:pPr marL="392388" lvl="1" indent="0">
              <a:buNone/>
            </a:pPr>
            <a:endParaRPr lang="nb-NO" sz="2200" dirty="0" smtClean="0"/>
          </a:p>
          <a:p>
            <a:pPr marL="735288" lvl="1" indent="-342900">
              <a:buFont typeface="Wingdings" panose="05000000000000000000" pitchFamily="2" charset="2"/>
              <a:buChar char="§"/>
            </a:pPr>
            <a:r>
              <a:rPr lang="nb-NO" sz="3500" dirty="0" smtClean="0"/>
              <a:t>Smittemåter</a:t>
            </a:r>
          </a:p>
          <a:p>
            <a:pPr marL="1249638" lvl="2" indent="-457200">
              <a:buFont typeface="Courier New" panose="02070309020205020404" pitchFamily="49" charset="0"/>
              <a:buChar char="o"/>
            </a:pPr>
            <a:r>
              <a:rPr lang="nb-NO" sz="2900" dirty="0"/>
              <a:t>D</a:t>
            </a:r>
            <a:r>
              <a:rPr lang="nb-NO" sz="2900" dirty="0" smtClean="0"/>
              <a:t>råpesmitte</a:t>
            </a:r>
          </a:p>
          <a:p>
            <a:pPr marL="1249638" lvl="2" indent="-457200">
              <a:buFont typeface="Courier New" panose="02070309020205020404" pitchFamily="49" charset="0"/>
              <a:buChar char="o"/>
            </a:pPr>
            <a:r>
              <a:rPr lang="nb-NO" sz="2900" dirty="0" smtClean="0"/>
              <a:t>Kontaktsmitte</a:t>
            </a:r>
          </a:p>
          <a:p>
            <a:pPr marL="1249638" lvl="2" indent="-457200">
              <a:buFont typeface="Courier New" panose="02070309020205020404" pitchFamily="49" charset="0"/>
              <a:buChar char="o"/>
            </a:pPr>
            <a:r>
              <a:rPr lang="nb-NO" sz="2900" dirty="0" smtClean="0"/>
              <a:t>Luftsmitte</a:t>
            </a:r>
          </a:p>
          <a:p>
            <a:pPr marL="392388" lvl="1" indent="0">
              <a:buNone/>
            </a:pPr>
            <a:endParaRPr lang="nb-NO" sz="2100" dirty="0"/>
          </a:p>
          <a:p>
            <a:pPr marL="735288" lvl="1" indent="-342900">
              <a:buFont typeface="Wingdings" panose="05000000000000000000" pitchFamily="2" charset="2"/>
              <a:buChar char="§"/>
            </a:pPr>
            <a:r>
              <a:rPr lang="nb-NO" sz="3500" dirty="0" smtClean="0"/>
              <a:t>Kan skille ut virus ett døgn før symptomdebut</a:t>
            </a:r>
          </a:p>
          <a:p>
            <a:pPr marL="392388" lvl="1" indent="0">
              <a:buNone/>
            </a:pPr>
            <a:endParaRPr lang="nb-NO" sz="2200" dirty="0"/>
          </a:p>
          <a:p>
            <a:pPr marL="735288" lvl="1" indent="-342900">
              <a:buFont typeface="Wingdings" panose="05000000000000000000" pitchFamily="2" charset="2"/>
              <a:buChar char="§"/>
            </a:pPr>
            <a:r>
              <a:rPr lang="nb-NO" sz="3500" dirty="0" smtClean="0"/>
              <a:t>Vanligvis smitteførende fra tiden omkring symptomdebut og 3-5 dager framover. </a:t>
            </a:r>
          </a:p>
          <a:p>
            <a:pPr marL="392388" lvl="1" indent="0">
              <a:buNone/>
            </a:pPr>
            <a:endParaRPr lang="nb-NO" sz="1900" dirty="0" smtClean="0"/>
          </a:p>
          <a:p>
            <a:pPr marL="735288" lvl="1" indent="-342900">
              <a:buFont typeface="Wingdings" panose="05000000000000000000" pitchFamily="2" charset="2"/>
              <a:buChar char="§"/>
            </a:pPr>
            <a:r>
              <a:rPr lang="nb-NO" sz="3500" dirty="0" smtClean="0"/>
              <a:t>Barn </a:t>
            </a:r>
            <a:r>
              <a:rPr lang="nb-NO" sz="3500" dirty="0"/>
              <a:t>og personer med svekket immunforsvar kan være smitteførende lenger</a:t>
            </a:r>
            <a:r>
              <a:rPr lang="nb-NO" sz="3500" dirty="0" smtClean="0"/>
              <a:t>.</a:t>
            </a:r>
          </a:p>
          <a:p>
            <a:pPr marL="735288" lvl="1" indent="-342900">
              <a:buFont typeface="Wingdings" panose="05000000000000000000" pitchFamily="2" charset="2"/>
              <a:buChar char="§"/>
            </a:pPr>
            <a:endParaRPr lang="nb-NO" sz="3500" dirty="0" smtClean="0"/>
          </a:p>
          <a:p>
            <a:pPr marL="735288" lvl="1" indent="-342900">
              <a:buFont typeface="Wingdings" panose="05000000000000000000" pitchFamily="2" charset="2"/>
              <a:buChar char="§"/>
            </a:pPr>
            <a:endParaRPr lang="nb-NO" sz="2000" dirty="0" smtClean="0"/>
          </a:p>
          <a:p>
            <a:pPr marL="0" indent="0">
              <a:buFont typeface="Arial"/>
              <a:buNone/>
            </a:pPr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89040"/>
            <a:ext cx="1944216" cy="181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6588224" y="561619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http://themedicalbox.com/wp-content/uploads/2013/04/Flu-Virus.jpg</a:t>
            </a:r>
          </a:p>
        </p:txBody>
      </p:sp>
    </p:spTree>
    <p:extLst>
      <p:ext uri="{BB962C8B-B14F-4D97-AF65-F5344CB8AC3E}">
        <p14:creationId xmlns:p14="http://schemas.microsoft.com/office/powerpoint/2010/main" val="11082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200" dirty="0" smtClean="0"/>
              <a:t>Influensasykdom</a:t>
            </a:r>
            <a:endParaRPr lang="nb-NO" sz="4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16016" y="2132856"/>
            <a:ext cx="4176464" cy="3600400"/>
          </a:xfrm>
        </p:spPr>
        <p:txBody>
          <a:bodyPr>
            <a:normAutofit/>
          </a:bodyPr>
          <a:lstStyle/>
          <a:p>
            <a:r>
              <a:rPr lang="nb-NO" sz="2600" dirty="0" smtClean="0"/>
              <a:t>Akutt luftveisinfeksjon</a:t>
            </a:r>
          </a:p>
          <a:p>
            <a:r>
              <a:rPr lang="nb-NO" sz="2600" dirty="0" smtClean="0"/>
              <a:t>Inkubasjonstid: 1-3 dager</a:t>
            </a:r>
          </a:p>
          <a:p>
            <a:r>
              <a:rPr lang="nb-NO" sz="2600" dirty="0" smtClean="0"/>
              <a:t>Varighet: 7-10 dager</a:t>
            </a:r>
          </a:p>
          <a:p>
            <a:pPr marL="0" indent="0">
              <a:buNone/>
            </a:pPr>
            <a:endParaRPr lang="nb-NO" sz="2600" dirty="0" smtClean="0"/>
          </a:p>
          <a:p>
            <a:r>
              <a:rPr lang="nb-NO" sz="2800" dirty="0"/>
              <a:t>Vanligvis </a:t>
            </a:r>
            <a:r>
              <a:rPr lang="nb-NO" sz="2800" dirty="0" smtClean="0"/>
              <a:t>5-10 </a:t>
            </a:r>
            <a:r>
              <a:rPr lang="nb-NO" sz="2800" dirty="0"/>
              <a:t>% av </a:t>
            </a:r>
            <a:r>
              <a:rPr lang="nb-NO" sz="2800" dirty="0" smtClean="0"/>
              <a:t>befolkningen blir </a:t>
            </a:r>
            <a:r>
              <a:rPr lang="nb-NO" sz="2800" dirty="0"/>
              <a:t>syke i løpet av en vintersesong</a:t>
            </a:r>
            <a:endParaRPr lang="nb-NO" sz="2600" dirty="0" smtClean="0"/>
          </a:p>
          <a:p>
            <a:pPr marL="0" indent="0">
              <a:buNone/>
            </a:pPr>
            <a:endParaRPr lang="nb-NO" sz="2600" dirty="0" smtClean="0"/>
          </a:p>
        </p:txBody>
      </p:sp>
      <p:pic>
        <p:nvPicPr>
          <p:cNvPr id="6149" name="Picture 5" descr="http://3.bp.blogspot.com/-vcuBMpktsy8/TWat5ZMLulI/AAAAAAAABsU/ZjqZ_aKHkuI/s1600/Symptoms_of_influen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1" y="1844824"/>
            <a:ext cx="436435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77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Diagnostikk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70000" lnSpcReduction="20000"/>
          </a:bodyPr>
          <a:lstStyle/>
          <a:p>
            <a:r>
              <a:rPr lang="nb-NO" dirty="0" smtClean="0"/>
              <a:t>Klinisk diagnose</a:t>
            </a:r>
          </a:p>
          <a:p>
            <a:endParaRPr lang="nb-NO" dirty="0"/>
          </a:p>
          <a:p>
            <a:r>
              <a:rPr lang="nb-NO" dirty="0" smtClean="0"/>
              <a:t>Agenspåvisning </a:t>
            </a:r>
            <a:r>
              <a:rPr lang="nb-NO" dirty="0"/>
              <a:t>og eventuell </a:t>
            </a:r>
            <a:r>
              <a:rPr lang="nb-NO" dirty="0" err="1"/>
              <a:t>typing</a:t>
            </a:r>
            <a:r>
              <a:rPr lang="nb-NO" dirty="0"/>
              <a:t> ved nese/ halsprøve tatt tidlig i </a:t>
            </a:r>
            <a:r>
              <a:rPr lang="nb-NO" dirty="0" smtClean="0"/>
              <a:t>sykdomsforløpet.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Antistoffpåvisning (helst </a:t>
            </a:r>
            <a:r>
              <a:rPr lang="nb-NO" dirty="0" err="1" smtClean="0"/>
              <a:t>titerstigning</a:t>
            </a:r>
            <a:r>
              <a:rPr lang="nb-NO" dirty="0" smtClean="0"/>
              <a:t>) </a:t>
            </a:r>
            <a:r>
              <a:rPr lang="nb-NO" dirty="0"/>
              <a:t>i </a:t>
            </a:r>
            <a:r>
              <a:rPr lang="nb-NO" dirty="0" smtClean="0"/>
              <a:t>blodprøve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Folkehelseinstituttet</a:t>
            </a:r>
            <a:r>
              <a:rPr lang="nb-NO" dirty="0"/>
              <a:t> </a:t>
            </a:r>
            <a:r>
              <a:rPr lang="nb-NO" dirty="0" smtClean="0"/>
              <a:t>nasjonalt referanselaboratorium</a:t>
            </a:r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4319464" y="5589820"/>
            <a:ext cx="4536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http://i.ytimg.com/vi/DVJNWefmHjE/hqdefault.jpg</a:t>
            </a:r>
          </a:p>
        </p:txBody>
      </p:sp>
    </p:spTree>
    <p:extLst>
      <p:ext uri="{BB962C8B-B14F-4D97-AF65-F5344CB8AC3E}">
        <p14:creationId xmlns:p14="http://schemas.microsoft.com/office/powerpoint/2010/main" val="11873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Sykdomsbyrde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30593"/>
            <a:ext cx="4191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443375" y="1924751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Mange </a:t>
            </a:r>
            <a:r>
              <a:rPr lang="nb-NO" sz="2400" dirty="0" err="1" smtClean="0">
                <a:solidFill>
                  <a:schemeClr val="accent1">
                    <a:lumMod val="75000"/>
                  </a:schemeClr>
                </a:solidFill>
              </a:rPr>
              <a:t>asymptomatiske</a:t>
            </a:r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 infeksjoner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nfluensa ofte en akutt, selvbegrensende luftveisinfeksjon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nb-NO" sz="2400" dirty="0" smtClean="0">
                <a:solidFill>
                  <a:schemeClr val="accent1">
                    <a:lumMod val="75000"/>
                  </a:schemeClr>
                </a:solidFill>
              </a:rPr>
              <a:t>or enkelte kan influensa føre til komplikasjoner og i verste fall død.</a:t>
            </a:r>
            <a:endParaRPr lang="nb-NO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Høyre klammeparentes 5"/>
          <p:cNvSpPr/>
          <p:nvPr/>
        </p:nvSpPr>
        <p:spPr>
          <a:xfrm>
            <a:off x="7524328" y="2347807"/>
            <a:ext cx="216024" cy="115079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7909195" y="2600037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Alvorlig influensa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34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HI-ppt-mal_1012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Influensaforedrag sykehuset Lillehammer 121214_RATO</Template>
  <TotalTime>605</TotalTime>
  <Words>1488</Words>
  <Application>Microsoft Office PowerPoint</Application>
  <PresentationFormat>Skjermfremvisning (4:3)</PresentationFormat>
  <Paragraphs>332</Paragraphs>
  <Slides>38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38</vt:i4>
      </vt:variant>
    </vt:vector>
  </HeadingPairs>
  <TitlesOfParts>
    <vt:vector size="39" baseType="lpstr">
      <vt:lpstr>FHI-ppt-mal_101212</vt:lpstr>
      <vt:lpstr>Hva skjer på influensafronter globalt sett? </vt:lpstr>
      <vt:lpstr>Disposisjon</vt:lpstr>
      <vt:lpstr>Influensavirus: virus i stadig endring</vt:lpstr>
      <vt:lpstr>Det finnes flere ulike former  for influensa</vt:lpstr>
      <vt:lpstr>Sesonginfluensa</vt:lpstr>
      <vt:lpstr>Nysing og hosting vanligste smittemåte</vt:lpstr>
      <vt:lpstr>Influensasykdom</vt:lpstr>
      <vt:lpstr>Diagnostikk</vt:lpstr>
      <vt:lpstr>Sykdomsbyrde</vt:lpstr>
      <vt:lpstr>Hvert år i Norge dør ca. 800-900 personer dør av influensa </vt:lpstr>
      <vt:lpstr>Forebygging</vt:lpstr>
      <vt:lpstr>Influensavaksine – viktigste forebyggende tiltak</vt:lpstr>
      <vt:lpstr>Grupper som anbefales influensavaksine</vt:lpstr>
      <vt:lpstr>Behandling</vt:lpstr>
      <vt:lpstr>FHI overvåker forekomsten av influensa i befolkningen</vt:lpstr>
      <vt:lpstr>Er influensa meldepliktig i MSIS?</vt:lpstr>
      <vt:lpstr>Influensaovervåking i Norge - oversikt</vt:lpstr>
      <vt:lpstr>MSIS Vakttårnsystemet utgått</vt:lpstr>
      <vt:lpstr>Sykdomspulsen – nytt overvåkingssystem</vt:lpstr>
      <vt:lpstr>Årets sesong:  Sen influensatopp, middels kraftig sesong </vt:lpstr>
      <vt:lpstr>A(H3N2)-virus har dominert i årets sesong</vt:lpstr>
      <vt:lpstr>Årets og neste års vaksine</vt:lpstr>
      <vt:lpstr>En av lærdommene fra pandemien i 2009:  Det er behov for utvidet overvåking</vt:lpstr>
      <vt:lpstr>Pilotprosjekt:  Midlertidig overvåkingsystem for alvorlig influensa</vt:lpstr>
      <vt:lpstr>Flest sykehusinnleggelser hos personer over 60 år</vt:lpstr>
      <vt:lpstr>Årets influensasesong på den nordlige halvkule</vt:lpstr>
      <vt:lpstr>PowerPoint-presentasjon</vt:lpstr>
      <vt:lpstr>Zoonotisk influensa:  Fugleinfluensa</vt:lpstr>
      <vt:lpstr>Fugleinfluensa A(H5N1)</vt:lpstr>
      <vt:lpstr>Oppblomstring av A(H5N1) i Egypt</vt:lpstr>
      <vt:lpstr>2015: 88 tilfeller, inkl. 26 dødsfall</vt:lpstr>
      <vt:lpstr>Hva skyldes dette?</vt:lpstr>
      <vt:lpstr>Grunn til bekymring?</vt:lpstr>
      <vt:lpstr>Fugleinfluensa A(H7N9) i Kina</vt:lpstr>
      <vt:lpstr>Totalt 602 laboratoriebekreftede tilfeller av humane infeksjoner med influensa A(H7N9), inkludert 227 dødsfall  (rapportert til WHO per 3.mars 2015).  </vt:lpstr>
      <vt:lpstr>Hva er status nå?</vt:lpstr>
      <vt:lpstr>Reiserelaterte tilfeller kan dukke opp</vt:lpstr>
      <vt:lpstr>Finn informasjon om influensa på www.fhi.no/influensa</vt:lpstr>
    </vt:vector>
  </TitlesOfParts>
  <Company>Nasjonalt folkehelseinstitutt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 skjer på influensafronten globalt sett? Svineinfluensa. Fugleinfluensa. En kort statusoppdatering inkl. nytt system for overvåking av influensautbrudd (Sykdomspulsen)</dc:title>
  <dc:creator>Tønnessen, Ragnhild</dc:creator>
  <cp:lastModifiedBy>Tønnessen, Ragnhild</cp:lastModifiedBy>
  <cp:revision>321</cp:revision>
  <dcterms:created xsi:type="dcterms:W3CDTF">2015-03-10T13:21:42Z</dcterms:created>
  <dcterms:modified xsi:type="dcterms:W3CDTF">2015-03-17T15:17:27Z</dcterms:modified>
</cp:coreProperties>
</file>