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30"/>
  </p:notesMasterIdLst>
  <p:handoutMasterIdLst>
    <p:handoutMasterId r:id="rId31"/>
  </p:handoutMasterIdLst>
  <p:sldIdLst>
    <p:sldId id="266" r:id="rId2"/>
    <p:sldId id="338" r:id="rId3"/>
    <p:sldId id="340" r:id="rId4"/>
    <p:sldId id="341" r:id="rId5"/>
    <p:sldId id="342" r:id="rId6"/>
    <p:sldId id="344" r:id="rId7"/>
    <p:sldId id="345" r:id="rId8"/>
    <p:sldId id="346" r:id="rId9"/>
    <p:sldId id="347" r:id="rId10"/>
    <p:sldId id="348" r:id="rId11"/>
    <p:sldId id="326" r:id="rId12"/>
    <p:sldId id="327" r:id="rId13"/>
    <p:sldId id="337" r:id="rId14"/>
    <p:sldId id="308" r:id="rId15"/>
    <p:sldId id="319" r:id="rId16"/>
    <p:sldId id="320" r:id="rId17"/>
    <p:sldId id="321" r:id="rId18"/>
    <p:sldId id="322" r:id="rId19"/>
    <p:sldId id="323" r:id="rId20"/>
    <p:sldId id="324" r:id="rId21"/>
    <p:sldId id="328" r:id="rId22"/>
    <p:sldId id="329" r:id="rId23"/>
    <p:sldId id="330" r:id="rId24"/>
    <p:sldId id="331" r:id="rId25"/>
    <p:sldId id="332" r:id="rId26"/>
    <p:sldId id="334" r:id="rId27"/>
    <p:sldId id="335" r:id="rId28"/>
    <p:sldId id="336" r:id="rId29"/>
  </p:sldIdLst>
  <p:sldSz cx="9144000" cy="6858000" type="screen4x3"/>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71"/>
    <a:srgbClr val="E7832F"/>
    <a:srgbClr val="342C26"/>
    <a:srgbClr val="8A204D"/>
    <a:srgbClr val="AD2E3D"/>
    <a:srgbClr val="89305D"/>
    <a:srgbClr val="B23775"/>
    <a:srgbClr val="39A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65" autoAdjust="0"/>
  </p:normalViewPr>
  <p:slideViewPr>
    <p:cSldViewPr snapToGrid="0" snapToObjects="1">
      <p:cViewPr varScale="1">
        <p:scale>
          <a:sx n="110" d="100"/>
          <a:sy n="110" d="100"/>
        </p:scale>
        <p:origin x="1266"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D902234-7F2E-4675-95F6-6F1EAC26820E}" type="datetimeFigureOut">
              <a:rPr lang="nb-NO" smtClean="0"/>
              <a:pPr/>
              <a:t>16.03.2015</a:t>
            </a:fld>
            <a:endParaRPr lang="nb-NO"/>
          </a:p>
        </p:txBody>
      </p:sp>
      <p:sp>
        <p:nvSpPr>
          <p:cNvPr id="4" name="Plassholder for bunntekst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5354D3D6-D1A8-4F5A-8E5B-7D472852DDC1}" type="slidenum">
              <a:rPr lang="nb-NO" smtClean="0"/>
              <a:pPr/>
              <a:t>‹#›</a:t>
            </a:fld>
            <a:endParaRPr lang="nb-NO"/>
          </a:p>
        </p:txBody>
      </p:sp>
    </p:spTree>
    <p:extLst>
      <p:ext uri="{BB962C8B-B14F-4D97-AF65-F5344CB8AC3E}">
        <p14:creationId xmlns:p14="http://schemas.microsoft.com/office/powerpoint/2010/main" val="277268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6B2A952-3B18-AB48-A99B-AF2DEF1064DA}" type="datetimeFigureOut">
              <a:rPr lang="nb-NO" smtClean="0"/>
              <a:pPr/>
              <a:t>16.03.2015</a:t>
            </a:fld>
            <a:endParaRPr lang="nb-NO"/>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E3362B2D-34DB-3C4F-B526-502A40A8F975}" type="slidenum">
              <a:rPr lang="nb-NO" smtClean="0"/>
              <a:pPr/>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854791" y="9445892"/>
            <a:ext cx="2949301" cy="496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8" tIns="42204" rIns="84408" bIns="42204"/>
          <a:lstStyle>
            <a:lvl1pPr>
              <a:defRPr sz="2500">
                <a:solidFill>
                  <a:srgbClr val="005399"/>
                </a:solidFill>
                <a:latin typeface="Arial" charset="0"/>
              </a:defRPr>
            </a:lvl1pPr>
            <a:lvl2pPr marL="709684" indent="-272955">
              <a:defRPr sz="2500">
                <a:solidFill>
                  <a:srgbClr val="005399"/>
                </a:solidFill>
                <a:latin typeface="Arial" charset="0"/>
              </a:defRPr>
            </a:lvl2pPr>
            <a:lvl3pPr marL="1091821" indent="-218364">
              <a:defRPr sz="2500">
                <a:solidFill>
                  <a:srgbClr val="005399"/>
                </a:solidFill>
                <a:latin typeface="Arial" charset="0"/>
              </a:defRPr>
            </a:lvl3pPr>
            <a:lvl4pPr marL="1528549" indent="-218364">
              <a:defRPr sz="2500">
                <a:solidFill>
                  <a:srgbClr val="005399"/>
                </a:solidFill>
                <a:latin typeface="Arial" charset="0"/>
              </a:defRPr>
            </a:lvl4pPr>
            <a:lvl5pPr marL="1965278" indent="-218364">
              <a:defRPr sz="2500">
                <a:solidFill>
                  <a:srgbClr val="005399"/>
                </a:solidFill>
                <a:latin typeface="Arial" charset="0"/>
              </a:defRPr>
            </a:lvl5pPr>
            <a:lvl6pPr marL="2402006" indent="-218364" eaLnBrk="0" fontAlgn="base" hangingPunct="0">
              <a:spcBef>
                <a:spcPct val="0"/>
              </a:spcBef>
              <a:spcAft>
                <a:spcPct val="0"/>
              </a:spcAft>
              <a:defRPr sz="2500">
                <a:solidFill>
                  <a:srgbClr val="005399"/>
                </a:solidFill>
                <a:latin typeface="Arial" charset="0"/>
              </a:defRPr>
            </a:lvl6pPr>
            <a:lvl7pPr marL="2838735" indent="-218364" eaLnBrk="0" fontAlgn="base" hangingPunct="0">
              <a:spcBef>
                <a:spcPct val="0"/>
              </a:spcBef>
              <a:spcAft>
                <a:spcPct val="0"/>
              </a:spcAft>
              <a:defRPr sz="2500">
                <a:solidFill>
                  <a:srgbClr val="005399"/>
                </a:solidFill>
                <a:latin typeface="Arial" charset="0"/>
              </a:defRPr>
            </a:lvl7pPr>
            <a:lvl8pPr marL="3275462" indent="-218364" eaLnBrk="0" fontAlgn="base" hangingPunct="0">
              <a:spcBef>
                <a:spcPct val="0"/>
              </a:spcBef>
              <a:spcAft>
                <a:spcPct val="0"/>
              </a:spcAft>
              <a:defRPr sz="2500">
                <a:solidFill>
                  <a:srgbClr val="005399"/>
                </a:solidFill>
                <a:latin typeface="Arial" charset="0"/>
              </a:defRPr>
            </a:lvl8pPr>
            <a:lvl9pPr marL="3712191" indent="-218364" eaLnBrk="0" fontAlgn="base" hangingPunct="0">
              <a:spcBef>
                <a:spcPct val="0"/>
              </a:spcBef>
              <a:spcAft>
                <a:spcPct val="0"/>
              </a:spcAft>
              <a:defRPr sz="2500">
                <a:solidFill>
                  <a:srgbClr val="005399"/>
                </a:solidFill>
                <a:latin typeface="Arial" charset="0"/>
              </a:defRPr>
            </a:lvl9pPr>
          </a:lstStyle>
          <a:p>
            <a:fld id="{4AE8AA5D-003C-4F69-B37F-F350A485346E}" type="slidenum">
              <a:rPr lang="en-US" sz="1100">
                <a:solidFill>
                  <a:schemeClr val="tx1"/>
                </a:solidFill>
                <a:latin typeface="Times New Roman" pitchFamily="18" charset="0"/>
              </a:rPr>
              <a:pPr/>
              <a:t>2</a:t>
            </a:fld>
            <a:endParaRPr lang="en-US" sz="1100">
              <a:solidFill>
                <a:schemeClr val="tx1"/>
              </a:solidFill>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nb-NO" sz="800" dirty="0"/>
              <a:t>1851 – 1st International </a:t>
            </a:r>
            <a:r>
              <a:rPr lang="nb-NO" sz="800" dirty="0" err="1"/>
              <a:t>Sanitary</a:t>
            </a:r>
            <a:r>
              <a:rPr lang="nb-NO" sz="800" dirty="0"/>
              <a:t> Conference, </a:t>
            </a:r>
          </a:p>
          <a:p>
            <a:r>
              <a:rPr lang="en-US" sz="800" dirty="0"/>
              <a:t>1948, the WHO Constitution entered into force </a:t>
            </a:r>
          </a:p>
          <a:p>
            <a:r>
              <a:rPr lang="en-US" sz="800" dirty="0"/>
              <a:t>1951 WHO Member States adopted the International Sanitary Regulations, replaced by and renamed the International Health Regulations in 1969. Minor modifications in 1973 and  </a:t>
            </a:r>
            <a:r>
              <a:rPr lang="nb-NO" sz="800" dirty="0"/>
              <a:t>1981. </a:t>
            </a:r>
          </a:p>
          <a:p>
            <a:r>
              <a:rPr lang="en-US" sz="800" dirty="0"/>
              <a:t>The 1969 IHR :monitor and </a:t>
            </a:r>
            <a:r>
              <a:rPr lang="nb-NO" sz="800" dirty="0" err="1"/>
              <a:t>control</a:t>
            </a:r>
            <a:r>
              <a:rPr lang="nb-NO" sz="800" dirty="0"/>
              <a:t> </a:t>
            </a:r>
            <a:r>
              <a:rPr lang="nb-NO" sz="800" dirty="0" err="1"/>
              <a:t>six</a:t>
            </a:r>
            <a:r>
              <a:rPr lang="nb-NO" sz="800" dirty="0"/>
              <a:t> </a:t>
            </a:r>
            <a:r>
              <a:rPr lang="nb-NO" sz="800" dirty="0" err="1"/>
              <a:t>serious</a:t>
            </a:r>
            <a:r>
              <a:rPr lang="nb-NO" sz="800" dirty="0"/>
              <a:t> </a:t>
            </a:r>
            <a:r>
              <a:rPr lang="nb-NO" sz="800" dirty="0" err="1"/>
              <a:t>infectious</a:t>
            </a:r>
            <a:r>
              <a:rPr lang="nb-NO" sz="800" dirty="0"/>
              <a:t> </a:t>
            </a:r>
            <a:r>
              <a:rPr lang="nb-NO" sz="800" dirty="0" err="1"/>
              <a:t>diseases</a:t>
            </a:r>
            <a:r>
              <a:rPr lang="nb-NO" sz="800" dirty="0"/>
              <a:t>: </a:t>
            </a:r>
            <a:r>
              <a:rPr lang="nb-NO" sz="800" dirty="0" err="1">
                <a:solidFill>
                  <a:srgbClr val="FF0000"/>
                </a:solidFill>
              </a:rPr>
              <a:t>cholera</a:t>
            </a:r>
            <a:r>
              <a:rPr lang="nb-NO" sz="800" dirty="0">
                <a:solidFill>
                  <a:srgbClr val="FF0000"/>
                </a:solidFill>
              </a:rPr>
              <a:t>, </a:t>
            </a:r>
            <a:r>
              <a:rPr lang="nb-NO" sz="800" dirty="0" err="1">
                <a:solidFill>
                  <a:srgbClr val="FF0000"/>
                </a:solidFill>
              </a:rPr>
              <a:t>plague</a:t>
            </a:r>
            <a:r>
              <a:rPr lang="nb-NO" sz="800" dirty="0">
                <a:solidFill>
                  <a:srgbClr val="FF0000"/>
                </a:solidFill>
              </a:rPr>
              <a:t>, </a:t>
            </a:r>
            <a:r>
              <a:rPr lang="en-US" sz="800" dirty="0">
                <a:solidFill>
                  <a:srgbClr val="FF0000"/>
                </a:solidFill>
              </a:rPr>
              <a:t>yellow fever, smallpox, relapsing fever and typhus</a:t>
            </a:r>
            <a:r>
              <a:rPr lang="en-US" sz="800" dirty="0"/>
              <a:t>. Under the IHR (1969), only cholera, plague and yellow fever remain </a:t>
            </a:r>
            <a:r>
              <a:rPr lang="en-US" dirty="0"/>
              <a:t>notifiable, meaning that States are required to notify WHO if and when these diseases occur on their territory.</a:t>
            </a:r>
          </a:p>
          <a:p>
            <a:r>
              <a:rPr lang="en-US" dirty="0"/>
              <a:t>In the early 1990s, the resurgence of some well known epidemic diseases, such as cholera in parts of South America,</a:t>
            </a:r>
          </a:p>
          <a:p>
            <a:r>
              <a:rPr lang="en-US" dirty="0"/>
              <a:t>plague in India and the emergence of new infectious agents such as Ebola </a:t>
            </a:r>
            <a:r>
              <a:rPr lang="en-US" dirty="0" err="1"/>
              <a:t>haemorrhagic</a:t>
            </a:r>
            <a:r>
              <a:rPr lang="en-US" dirty="0"/>
              <a:t> fever, resulted in a resolution at</a:t>
            </a:r>
          </a:p>
          <a:p>
            <a:r>
              <a:rPr lang="en-US" dirty="0"/>
              <a:t>the 48th World Health Assembly in 1995 calling for the </a:t>
            </a:r>
            <a:r>
              <a:rPr lang="nb-NO" dirty="0" err="1"/>
              <a:t>revision</a:t>
            </a:r>
            <a:r>
              <a:rPr lang="nb-NO" dirty="0"/>
              <a:t> </a:t>
            </a:r>
            <a:r>
              <a:rPr lang="nb-NO" dirty="0" err="1"/>
              <a:t>of</a:t>
            </a:r>
            <a:r>
              <a:rPr lang="nb-NO" dirty="0"/>
              <a:t> </a:t>
            </a:r>
            <a:r>
              <a:rPr lang="nb-NO" dirty="0" err="1"/>
              <a:t>the</a:t>
            </a:r>
            <a:r>
              <a:rPr lang="nb-NO" dirty="0"/>
              <a:t> </a:t>
            </a:r>
            <a:r>
              <a:rPr lang="nb-NO" dirty="0" err="1"/>
              <a:t>Regulations</a:t>
            </a:r>
            <a:r>
              <a:rPr lang="nb-NO" dirty="0"/>
              <a:t>.</a:t>
            </a:r>
          </a:p>
          <a:p>
            <a:r>
              <a:rPr lang="en-US" dirty="0"/>
              <a:t>In May 2001, the World Health Assembly adopted resolution WHA 54.14, Global health security: epidemic alert</a:t>
            </a:r>
          </a:p>
          <a:p>
            <a:r>
              <a:rPr lang="en-US" dirty="0"/>
              <a:t>and response, in which WHO was called upon to support its Member States in strengthening their capacity to detect and</a:t>
            </a:r>
          </a:p>
          <a:p>
            <a:r>
              <a:rPr lang="en-US" dirty="0"/>
              <a:t>respond rapidly to communicable disease threats and </a:t>
            </a:r>
            <a:r>
              <a:rPr lang="nb-NO" dirty="0" err="1"/>
              <a:t>emergencies</a:t>
            </a:r>
            <a:r>
              <a:rPr lang="nb-NO" dirty="0"/>
              <a:t>.</a:t>
            </a:r>
          </a:p>
          <a:p>
            <a:r>
              <a:rPr lang="en-US" dirty="0"/>
              <a:t>In May 2003, resolution WHA56.28 on Revision of the International Health Regulations, established an</a:t>
            </a:r>
          </a:p>
          <a:p>
            <a:r>
              <a:rPr lang="en-US" dirty="0"/>
              <a:t>intergovernmental working group (IGWG) open to all Member States to review and recommend a draft revision of</a:t>
            </a:r>
          </a:p>
          <a:p>
            <a:r>
              <a:rPr lang="en-US" dirty="0"/>
              <a:t>the International Health Regulations for consideration by the World Health Assembly. </a:t>
            </a:r>
          </a:p>
          <a:p>
            <a:endParaRPr lang="en-US" dirty="0"/>
          </a:p>
          <a:p>
            <a:r>
              <a:rPr lang="en-US" dirty="0"/>
              <a:t>The IGWG held two sessions in November 2004 and February/May 2005 with a view to endorsing a final text for consideration by the World Health Assembly at its 58th meeting. The World Health Assembly adopted the IHR (2005) on 23 May 2005 by way of</a:t>
            </a:r>
          </a:p>
          <a:p>
            <a:r>
              <a:rPr lang="en-US" dirty="0"/>
              <a:t>resolution WHA58.3. The IHR (2005) entered into force on </a:t>
            </a:r>
            <a:r>
              <a:rPr lang="nb-NO" dirty="0"/>
              <a:t>15 June 2007.</a:t>
            </a:r>
            <a:endParaRPr lang="nb-NO" sz="800" dirty="0"/>
          </a:p>
        </p:txBody>
      </p:sp>
    </p:spTree>
    <p:extLst>
      <p:ext uri="{BB962C8B-B14F-4D97-AF65-F5344CB8AC3E}">
        <p14:creationId xmlns:p14="http://schemas.microsoft.com/office/powerpoint/2010/main" val="200268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limitations of the IHR (1969), which led to their revision, related to </a:t>
            </a:r>
          </a:p>
          <a:p>
            <a:r>
              <a:rPr lang="en-US" dirty="0"/>
              <a:t>-narrow scope (three diseases),</a:t>
            </a:r>
          </a:p>
          <a:p>
            <a:r>
              <a:rPr lang="en-US" dirty="0"/>
              <a:t>-dependence on official country notification, </a:t>
            </a:r>
          </a:p>
          <a:p>
            <a:r>
              <a:rPr lang="en-US" dirty="0"/>
              <a:t>-lack of a formal internationally coordinated mechanism to contain </a:t>
            </a:r>
            <a:r>
              <a:rPr lang="nb-NO" dirty="0" err="1"/>
              <a:t>international</a:t>
            </a:r>
            <a:r>
              <a:rPr lang="nb-NO" dirty="0"/>
              <a:t> </a:t>
            </a:r>
            <a:r>
              <a:rPr lang="nb-NO" dirty="0" err="1"/>
              <a:t>disease</a:t>
            </a:r>
            <a:r>
              <a:rPr lang="nb-NO" dirty="0"/>
              <a:t> </a:t>
            </a:r>
            <a:r>
              <a:rPr lang="nb-NO" dirty="0" err="1"/>
              <a:t>spread</a:t>
            </a:r>
            <a:r>
              <a:rPr lang="nb-NO" dirty="0"/>
              <a:t>.</a:t>
            </a:r>
          </a:p>
        </p:txBody>
      </p:sp>
      <p:sp>
        <p:nvSpPr>
          <p:cNvPr id="4" name="Plassholder for lysbildenummer 3"/>
          <p:cNvSpPr>
            <a:spLocks noGrp="1"/>
          </p:cNvSpPr>
          <p:nvPr>
            <p:ph type="sldNum" sz="quarter" idx="10"/>
          </p:nvPr>
        </p:nvSpPr>
        <p:spPr>
          <a:xfrm>
            <a:off x="3854791" y="9445892"/>
            <a:ext cx="2949301" cy="496666"/>
          </a:xfrm>
          <a:prstGeom prst="rect">
            <a:avLst/>
          </a:prstGeom>
        </p:spPr>
        <p:txBody>
          <a:bodyPr lIns="84408" tIns="42204" rIns="84408" bIns="42204"/>
          <a:lstStyle/>
          <a:p>
            <a:pPr>
              <a:defRPr/>
            </a:pPr>
            <a:fld id="{18574FD6-5AEE-4EC9-9588-2A4F7C9DF984}" type="slidenum">
              <a:rPr lang="nb-NO" smtClean="0"/>
              <a:pPr>
                <a:defRPr/>
              </a:pPr>
              <a:t>3</a:t>
            </a:fld>
            <a:endParaRPr lang="nb-NO"/>
          </a:p>
        </p:txBody>
      </p:sp>
    </p:spTree>
    <p:extLst>
      <p:ext uri="{BB962C8B-B14F-4D97-AF65-F5344CB8AC3E}">
        <p14:creationId xmlns:p14="http://schemas.microsoft.com/office/powerpoint/2010/main" val="312163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a:xfrm>
            <a:off x="3854791" y="9445892"/>
            <a:ext cx="2949301" cy="496666"/>
          </a:xfrm>
          <a:prstGeom prst="rect">
            <a:avLst/>
          </a:prstGeom>
        </p:spPr>
        <p:txBody>
          <a:bodyPr lIns="84408" tIns="42204" rIns="84408" bIns="42204"/>
          <a:lstStyle/>
          <a:p>
            <a:fld id="{6A341FAE-6B87-4F9B-8BE0-A3FAD754F10D}" type="slidenum">
              <a:rPr lang="nb-NO" smtClean="0"/>
              <a:pPr/>
              <a:t>6</a:t>
            </a:fld>
            <a:endParaRPr lang="nb-NO"/>
          </a:p>
        </p:txBody>
      </p:sp>
    </p:spTree>
    <p:extLst>
      <p:ext uri="{BB962C8B-B14F-4D97-AF65-F5344CB8AC3E}">
        <p14:creationId xmlns:p14="http://schemas.microsoft.com/office/powerpoint/2010/main" val="316974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a:xfrm>
            <a:off x="3854791" y="9445892"/>
            <a:ext cx="2949301" cy="496666"/>
          </a:xfrm>
          <a:prstGeom prst="rect">
            <a:avLst/>
          </a:prstGeom>
        </p:spPr>
        <p:txBody>
          <a:bodyPr lIns="84408" tIns="42204" rIns="84408" bIns="42204"/>
          <a:lstStyle/>
          <a:p>
            <a:pPr>
              <a:defRPr/>
            </a:pPr>
            <a:fld id="{18574FD6-5AEE-4EC9-9588-2A4F7C9DF984}" type="slidenum">
              <a:rPr lang="nb-NO" smtClean="0"/>
              <a:pPr>
                <a:defRPr/>
              </a:pPr>
              <a:t>7</a:t>
            </a:fld>
            <a:endParaRPr lang="nb-NO"/>
          </a:p>
        </p:txBody>
      </p:sp>
    </p:spTree>
    <p:extLst>
      <p:ext uri="{BB962C8B-B14F-4D97-AF65-F5344CB8AC3E}">
        <p14:creationId xmlns:p14="http://schemas.microsoft.com/office/powerpoint/2010/main" val="67633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Web basert  kostnadsfritt for kommunene. Et </a:t>
            </a:r>
            <a:r>
              <a:rPr lang="nb-NO" dirty="0" err="1" smtClean="0"/>
              <a:t>felels</a:t>
            </a:r>
            <a:r>
              <a:rPr lang="nb-NO" dirty="0" smtClean="0"/>
              <a:t> verktøy for</a:t>
            </a:r>
            <a:r>
              <a:rPr lang="nb-NO" baseline="0" dirty="0" smtClean="0"/>
              <a:t> deling av informasjon ved kriser. </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pPr/>
              <a:t>15</a:t>
            </a:fld>
            <a:endParaRPr lang="nb-NO"/>
          </a:p>
        </p:txBody>
      </p:sp>
    </p:spTree>
    <p:extLst>
      <p:ext uri="{BB962C8B-B14F-4D97-AF65-F5344CB8AC3E}">
        <p14:creationId xmlns:p14="http://schemas.microsoft.com/office/powerpoint/2010/main" val="227567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dirty="0" smtClean="0"/>
              <a:t>Mulighet for integrering mot annen funksjonalitet, </a:t>
            </a:r>
            <a:r>
              <a:rPr lang="nb-NO" sz="1200" dirty="0" err="1" smtClean="0"/>
              <a:t>evt</a:t>
            </a:r>
            <a:r>
              <a:rPr lang="nb-NO" sz="1200" dirty="0" smtClean="0"/>
              <a:t> på et senere tidspunkt. Andre moduler og ytterligere funksjonalitet kan være aktuelle i </a:t>
            </a:r>
            <a:r>
              <a:rPr lang="nb-NO" sz="1200" dirty="0" err="1" smtClean="0"/>
              <a:t>evnt</a:t>
            </a:r>
            <a:r>
              <a:rPr lang="nb-NO" sz="1200" dirty="0" smtClean="0"/>
              <a:t> senere </a:t>
            </a:r>
          </a:p>
          <a:p>
            <a:endParaRPr lang="nb-NO" dirty="0"/>
          </a:p>
        </p:txBody>
      </p:sp>
      <p:sp>
        <p:nvSpPr>
          <p:cNvPr id="4" name="Plassholder for lysbildenummer 3"/>
          <p:cNvSpPr>
            <a:spLocks noGrp="1"/>
          </p:cNvSpPr>
          <p:nvPr>
            <p:ph type="sldNum" sz="quarter" idx="10"/>
          </p:nvPr>
        </p:nvSpPr>
        <p:spPr/>
        <p:txBody>
          <a:bodyPr/>
          <a:lstStyle/>
          <a:p>
            <a:pPr>
              <a:defRPr/>
            </a:pPr>
            <a:fld id="{18574FD6-5AEE-4EC9-9588-2A4F7C9DF984}" type="slidenum">
              <a:rPr lang="nb-NO" smtClean="0"/>
              <a:pPr>
                <a:defRPr/>
              </a:pPr>
              <a:t>16</a:t>
            </a:fld>
            <a:endParaRPr lang="nb-NO"/>
          </a:p>
        </p:txBody>
      </p:sp>
    </p:spTree>
    <p:extLst>
      <p:ext uri="{BB962C8B-B14F-4D97-AF65-F5344CB8AC3E}">
        <p14:creationId xmlns:p14="http://schemas.microsoft.com/office/powerpoint/2010/main" val="401583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20525" y="9474887"/>
            <a:ext cx="2980332" cy="458078"/>
          </a:xfrm>
          <a:prstGeom prst="rect">
            <a:avLst/>
          </a:prstGeom>
          <a:noFill/>
          <a:ln w="9525">
            <a:noFill/>
            <a:miter lim="800000"/>
            <a:headEnd/>
            <a:tailEnd/>
          </a:ln>
        </p:spPr>
        <p:txBody>
          <a:bodyPr lIns="92256" tIns="46128" rIns="92256" bIns="46128" anchor="b"/>
          <a:lstStyle/>
          <a:p>
            <a:pPr algn="r"/>
            <a:fld id="{3C9A6D53-43D6-4DB6-AB59-2F978F1F17FF}" type="slidenum">
              <a:rPr lang="nb-NO" sz="1300">
                <a:latin typeface="Times New Roman" pitchFamily="18" charset="0"/>
              </a:rPr>
              <a:pPr algn="r"/>
              <a:t>21</a:t>
            </a:fld>
            <a:endParaRPr lang="nb-NO" sz="1300">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8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smtClean="0"/>
              <a:t>Click to edit Master title style</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dirty="0"/>
          </a:p>
        </p:txBody>
      </p:sp>
      <p:pic>
        <p:nvPicPr>
          <p:cNvPr id="10" name="Picture 9" descr="PP_grunnmal 254x195_alt 2.png"/>
          <p:cNvPicPr>
            <a:picLocks noChangeAspect="1"/>
          </p:cNvPicPr>
          <p:nvPr/>
        </p:nvPicPr>
        <p:blipFill>
          <a:blip r:embed="rId2"/>
          <a:stretch>
            <a:fillRect/>
          </a:stretch>
        </p:blipFill>
        <p:spPr>
          <a:xfrm>
            <a:off x="0" y="0"/>
            <a:ext cx="9144000" cy="6858000"/>
          </a:xfrm>
          <a:prstGeom prst="rect">
            <a:avLst/>
          </a:prstGeom>
        </p:spPr>
      </p:pic>
      <p:pic>
        <p:nvPicPr>
          <p:cNvPr id="5" name="Picture 4" descr="PP_grunnmal 254x195_alt 2.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smtClean="0"/>
              <a:t>Click to edit Master title style</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pic>
        <p:nvPicPr>
          <p:cNvPr id="9" name="Picture 8" descr="PP_FHI_mal_254x195.png"/>
          <p:cNvPicPr>
            <a:picLocks noChangeAspect="1"/>
          </p:cNvPicPr>
          <p:nvPr/>
        </p:nvPicPr>
        <p:blipFill>
          <a:blip r:embed="rId2"/>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3"/>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13" descr="Logo negativ.png"/>
          <p:cNvPicPr>
            <a:picLocks noChangeAspect="1"/>
          </p:cNvPicPr>
          <p:nvPr userDrawn="1"/>
        </p:nvPicPr>
        <p:blipFill>
          <a:blip r:embed="rId3"/>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Picture 14"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Picture 7"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6" descr="Logo negativ.png"/>
          <p:cNvPicPr>
            <a:picLocks noChangeAspect="1"/>
          </p:cNvPicPr>
          <p:nvPr/>
        </p:nvPicPr>
        <p:blipFill>
          <a:blip r:embed="rId2"/>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smtClean="0"/>
              <a:t>Click to edit Master title style</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esuv.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who.int/ihr/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myhousecallmd.com/wp-content/uploads/2010/03/sneeze_682_473022a.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utbrudd.no/"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www.vesuv.n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870857" y="1750423"/>
            <a:ext cx="8020594" cy="1689463"/>
          </a:xfrm>
        </p:spPr>
        <p:txBody>
          <a:bodyPr>
            <a:normAutofit fontScale="90000"/>
          </a:bodyPr>
          <a:lstStyle/>
          <a:p>
            <a:pPr algn="r"/>
            <a:r>
              <a:rPr lang="nb-NO" dirty="0" smtClean="0"/>
              <a:t>Internasjonal  helsereglement (IHR)</a:t>
            </a:r>
            <a:br>
              <a:rPr lang="nb-NO" dirty="0" smtClean="0"/>
            </a:br>
            <a:r>
              <a:rPr lang="nb-NO" dirty="0" smtClean="0"/>
              <a:t>CIM </a:t>
            </a:r>
            <a:r>
              <a:rPr lang="nb-NO" dirty="0" smtClean="0"/>
              <a:t/>
            </a:r>
            <a:br>
              <a:rPr lang="nb-NO" dirty="0" smtClean="0"/>
            </a:br>
            <a:r>
              <a:rPr lang="nb-NO" dirty="0" smtClean="0"/>
              <a:t>Vesuv</a:t>
            </a:r>
            <a:endParaRPr lang="nb-NO" dirty="0" smtClean="0"/>
          </a:p>
        </p:txBody>
      </p:sp>
      <p:sp>
        <p:nvSpPr>
          <p:cNvPr id="3" name="Subtitle 2"/>
          <p:cNvSpPr>
            <a:spLocks noGrp="1"/>
          </p:cNvSpPr>
          <p:nvPr>
            <p:ph type="subTitle" idx="1"/>
          </p:nvPr>
        </p:nvSpPr>
        <p:spPr>
          <a:xfrm>
            <a:off x="1635125" y="4049713"/>
            <a:ext cx="7051675" cy="1752600"/>
          </a:xfrm>
        </p:spPr>
        <p:txBody>
          <a:bodyPr rtlCol="0">
            <a:normAutofit/>
          </a:bodyPr>
          <a:lstStyle/>
          <a:p>
            <a:pPr algn="r" eaLnBrk="1" fontAlgn="auto" hangingPunct="1">
              <a:spcAft>
                <a:spcPts val="0"/>
              </a:spcAft>
              <a:buFont typeface="Arial"/>
              <a:buNone/>
              <a:defRPr/>
            </a:pPr>
            <a:r>
              <a:rPr lang="nb-NO" dirty="0" smtClean="0"/>
              <a:t>Hans Blystad</a:t>
            </a:r>
          </a:p>
          <a:p>
            <a:pPr algn="r" eaLnBrk="1" fontAlgn="auto" hangingPunct="1">
              <a:spcAft>
                <a:spcPts val="0"/>
              </a:spcAft>
              <a:buFont typeface="Arial"/>
              <a:buNone/>
              <a:defRPr/>
            </a:pPr>
            <a:r>
              <a:rPr lang="nb-NO" dirty="0" smtClean="0"/>
              <a:t>Avdeling for infeksjonsovervåking</a:t>
            </a:r>
          </a:p>
          <a:p>
            <a:pPr algn="r" eaLnBrk="1" fontAlgn="auto" hangingPunct="1">
              <a:spcAft>
                <a:spcPts val="0"/>
              </a:spcAft>
              <a:buFont typeface="Arial"/>
              <a:buNone/>
              <a:defRPr/>
            </a:pPr>
            <a:endParaRPr lang="nb-NO" dirty="0" smtClean="0"/>
          </a:p>
        </p:txBody>
      </p:sp>
      <p:sp>
        <p:nvSpPr>
          <p:cNvPr id="2" name="TekstSylinder 1"/>
          <p:cNvSpPr txBox="1"/>
          <p:nvPr/>
        </p:nvSpPr>
        <p:spPr>
          <a:xfrm>
            <a:off x="4920343" y="6175149"/>
            <a:ext cx="3971108" cy="369332"/>
          </a:xfrm>
          <a:prstGeom prst="rect">
            <a:avLst/>
          </a:prstGeom>
          <a:noFill/>
        </p:spPr>
        <p:txBody>
          <a:bodyPr wrap="square" rtlCol="0">
            <a:spAutoFit/>
          </a:bodyPr>
          <a:lstStyle/>
          <a:p>
            <a:r>
              <a:rPr lang="nb-NO" dirty="0" smtClean="0"/>
              <a:t>Smittevernkonferanse Bodø mars 2015</a:t>
            </a:r>
            <a:endParaRPr lang="nb-NO" dirty="0"/>
          </a:p>
        </p:txBody>
      </p:sp>
    </p:spTree>
    <p:extLst>
      <p:ext uri="{BB962C8B-B14F-4D97-AF65-F5344CB8AC3E}">
        <p14:creationId xmlns:p14="http://schemas.microsoft.com/office/powerpoint/2010/main" val="202912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Varsling i Norge</a:t>
            </a:r>
            <a:endParaRPr lang="nb-NO" dirty="0"/>
          </a:p>
        </p:txBody>
      </p:sp>
      <p:sp>
        <p:nvSpPr>
          <p:cNvPr id="3" name="Plassholder for innhold 2"/>
          <p:cNvSpPr>
            <a:spLocks noGrp="1"/>
          </p:cNvSpPr>
          <p:nvPr>
            <p:ph idx="1"/>
          </p:nvPr>
        </p:nvSpPr>
        <p:spPr/>
        <p:txBody>
          <a:bodyPr/>
          <a:lstStyle/>
          <a:p>
            <a:r>
              <a:rPr lang="nb-NO" dirty="0" smtClean="0"/>
              <a:t>Hendelsesbasert varsling</a:t>
            </a:r>
          </a:p>
          <a:p>
            <a:pPr lvl="1"/>
            <a:r>
              <a:rPr lang="nb-NO" dirty="0" smtClean="0"/>
              <a:t>FHI helt avhengig av varsling fra helsetjenesten</a:t>
            </a:r>
          </a:p>
          <a:p>
            <a:pPr lvl="2"/>
            <a:r>
              <a:rPr lang="nb-NO" dirty="0" smtClean="0"/>
              <a:t>Smittevernvakten</a:t>
            </a:r>
          </a:p>
          <a:p>
            <a:pPr lvl="2"/>
            <a:r>
              <a:rPr lang="nb-NO" dirty="0" smtClean="0"/>
              <a:t>Vesuv </a:t>
            </a:r>
            <a:r>
              <a:rPr lang="nb-NO" dirty="0" smtClean="0">
                <a:hlinkClick r:id="rId2"/>
              </a:rPr>
              <a:t>www.vesuv.no</a:t>
            </a:r>
            <a:endParaRPr lang="nb-NO" dirty="0" smtClean="0"/>
          </a:p>
          <a:p>
            <a:pPr lvl="1"/>
            <a:r>
              <a:rPr lang="nb-NO" dirty="0" smtClean="0"/>
              <a:t>Varslingspliktige sykdommer og utbrudd</a:t>
            </a:r>
          </a:p>
          <a:p>
            <a:pPr lvl="1"/>
            <a:r>
              <a:rPr lang="nb-NO" dirty="0" smtClean="0"/>
              <a:t>Kjemikalie-/miljøhendelser skal etter hvert også varsles FHI</a:t>
            </a:r>
            <a:endParaRPr lang="nb-NO" dirty="0"/>
          </a:p>
        </p:txBody>
      </p:sp>
    </p:spTree>
    <p:extLst>
      <p:ext uri="{BB962C8B-B14F-4D97-AF65-F5344CB8AC3E}">
        <p14:creationId xmlns:p14="http://schemas.microsoft.com/office/powerpoint/2010/main" val="301076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latin typeface="Arial" pitchFamily="34" charset="0"/>
                <a:cs typeface="Arial" pitchFamily="34" charset="0"/>
              </a:rPr>
              <a:t>Varsling etter internasjonalt helsereglement (IHR)</a:t>
            </a:r>
            <a:endParaRPr lang="nb-NO" sz="2800" dirty="0">
              <a:latin typeface="Arial" pitchFamily="34" charset="0"/>
              <a:cs typeface="Arial" pitchFamily="34" charset="0"/>
            </a:endParaRPr>
          </a:p>
        </p:txBody>
      </p:sp>
      <p:sp>
        <p:nvSpPr>
          <p:cNvPr id="3" name="Plassholder for innhold 2"/>
          <p:cNvSpPr>
            <a:spLocks noGrp="1"/>
          </p:cNvSpPr>
          <p:nvPr>
            <p:ph idx="1"/>
          </p:nvPr>
        </p:nvSpPr>
        <p:spPr/>
        <p:txBody>
          <a:bodyPr>
            <a:normAutofit fontScale="62500" lnSpcReduction="20000"/>
          </a:bodyPr>
          <a:lstStyle/>
          <a:p>
            <a:r>
              <a:rPr lang="nb-NO" dirty="0" smtClean="0"/>
              <a:t>Forskrift om varsling av og tiltak ved alvorlige hendelser av betydning for internasjonal folkehelse (</a:t>
            </a:r>
            <a:r>
              <a:rPr lang="nb-NO" dirty="0" err="1" smtClean="0"/>
              <a:t>IHR-forskriften</a:t>
            </a:r>
            <a:r>
              <a:rPr lang="nb-NO" dirty="0" smtClean="0"/>
              <a:t>) trådte i kraft 1 januar 2008 </a:t>
            </a:r>
          </a:p>
          <a:p>
            <a:r>
              <a:rPr lang="nb-NO" dirty="0" err="1" smtClean="0"/>
              <a:t>IHR-forskriften</a:t>
            </a:r>
            <a:r>
              <a:rPr lang="nb-NO" dirty="0" smtClean="0"/>
              <a:t> har til formål å forebygge og motvirke internasjonal spredning av smittsom sykdom, samt sikre en internasjonalt koordinert oppfølging.</a:t>
            </a:r>
          </a:p>
          <a:p>
            <a:r>
              <a:rPr lang="nb-NO" dirty="0" smtClean="0"/>
              <a:t>Lege, sykepleier, jordmor eller helsesøster som mistenker eller påviser et tilfelle av smittsom sykdom som kan ha betydning for internasjonal folkehelse skal umiddelbart varsle kommuneoverlegen. Dersom det ikke er mulig å få varslet kommuneoverlegen, skal Folkehelseinstituttet varsles direkte. Kommuneoverlegen skal varsle fylkesmannen og Folkehelseinstituttet.</a:t>
            </a:r>
          </a:p>
          <a:p>
            <a:r>
              <a:rPr lang="nb-NO" dirty="0" smtClean="0"/>
              <a:t>Tjenestemenn ved politiet, tollvesenet og havnevesen, på flyplasser, i Mattilsynet, Forsvaret og Kystvakten, Kystverket, Fiskeridirektoratet og Sjøfartsdirektoratet som innen sitt ansvarsområde blir kjent med informasjon som kan gi mistanke om en alvorlig hendelse av betydning for internasjonal folkehelse, skal uten hinder av lovbestemt taushetsplikt umiddelbart varsle kommunelegen</a:t>
            </a:r>
          </a:p>
          <a:p>
            <a:endParaRPr lang="nb-NO" dirty="0"/>
          </a:p>
        </p:txBody>
      </p:sp>
    </p:spTree>
    <p:extLst>
      <p:ext uri="{BB962C8B-B14F-4D97-AF65-F5344CB8AC3E}">
        <p14:creationId xmlns:p14="http://schemas.microsoft.com/office/powerpoint/2010/main" val="100498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latin typeface="Arial" pitchFamily="34" charset="0"/>
                <a:cs typeface="Arial" pitchFamily="34" charset="0"/>
              </a:rPr>
              <a:t>Varsling etter internasjonalt helsereglement (IHR)</a:t>
            </a:r>
            <a:endParaRPr lang="nb-NO" sz="2800" dirty="0"/>
          </a:p>
        </p:txBody>
      </p:sp>
      <p:sp>
        <p:nvSpPr>
          <p:cNvPr id="3" name="Plassholder for innhold 2"/>
          <p:cNvSpPr>
            <a:spLocks noGrp="1"/>
          </p:cNvSpPr>
          <p:nvPr>
            <p:ph idx="1"/>
          </p:nvPr>
        </p:nvSpPr>
        <p:spPr>
          <a:xfrm>
            <a:off x="457200" y="1600200"/>
            <a:ext cx="8229600" cy="4725649"/>
          </a:xfrm>
        </p:spPr>
        <p:txBody>
          <a:bodyPr>
            <a:normAutofit fontScale="70000" lnSpcReduction="20000"/>
          </a:bodyPr>
          <a:lstStyle/>
          <a:p>
            <a:pPr>
              <a:buNone/>
            </a:pPr>
            <a:r>
              <a:rPr lang="nb-NO" dirty="0" smtClean="0"/>
              <a:t>Fører av skip eller luftfartøy skal snarest mulig og senest ved ankomst til første ankomstpunkt i Norge avgi varsel om helsetilstanden om bord, dersom ett av følgende vilkår er oppfylt: </a:t>
            </a:r>
          </a:p>
          <a:p>
            <a:pPr>
              <a:buNone/>
            </a:pPr>
            <a:r>
              <a:rPr lang="nb-NO" dirty="0" smtClean="0"/>
              <a:t> -    </a:t>
            </a:r>
            <a:r>
              <a:rPr lang="nb-NO" i="1" dirty="0" smtClean="0"/>
              <a:t>føreren har grunn til å anta at smittestoffer som kan utgjøre en alvorlig hendelse av betydning for internasjonal folkehelse, finnes om bord </a:t>
            </a:r>
          </a:p>
          <a:p>
            <a:pPr>
              <a:buFontTx/>
              <a:buChar char="-"/>
            </a:pPr>
            <a:r>
              <a:rPr lang="nb-NO" i="1" dirty="0" smtClean="0"/>
              <a:t>fartøyet kommer fra en havn eller lufthavn i et område som er erklært rammet av en smittsom sykdom av betydning for internasjonal folkehelse, og ankomsten skjer i inkubasjonstiden </a:t>
            </a:r>
          </a:p>
          <a:p>
            <a:pPr>
              <a:buFontTx/>
              <a:buChar char="-"/>
            </a:pPr>
            <a:r>
              <a:rPr lang="nb-NO" i="1" dirty="0" smtClean="0"/>
              <a:t>det finnes en person om bord som har oppholdt seg i et område som er erklært rammet av en smittsom sykdom av betydning for internasjonal folkehelse på et slikt tidspunkt at inkubasjonstiden ikke er over ved fartøyets ankomst til Norge</a:t>
            </a:r>
          </a:p>
          <a:p>
            <a:pPr>
              <a:buNone/>
            </a:pPr>
            <a:endParaRPr lang="nb-NO" dirty="0" smtClean="0"/>
          </a:p>
          <a:p>
            <a:pPr>
              <a:buNone/>
            </a:pPr>
            <a:r>
              <a:rPr lang="nb-NO" dirty="0" smtClean="0"/>
              <a:t>Varselet skal gis til kontrollsentralen eller tollvesenet, som deretter varsler kommunelegen eller Folkehelseinstituttet. </a:t>
            </a:r>
          </a:p>
          <a:p>
            <a:endParaRPr lang="nb-NO" dirty="0"/>
          </a:p>
        </p:txBody>
      </p:sp>
    </p:spTree>
    <p:extLst>
      <p:ext uri="{BB962C8B-B14F-4D97-AF65-F5344CB8AC3E}">
        <p14:creationId xmlns:p14="http://schemas.microsoft.com/office/powerpoint/2010/main" val="420384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latin typeface="Arial" pitchFamily="34" charset="0"/>
                <a:cs typeface="Arial" pitchFamily="34" charset="0"/>
              </a:rPr>
              <a:t>Varsling etter internasjonalt helsereglement (IHR)</a:t>
            </a:r>
            <a:endParaRPr lang="nb-NO" sz="2800" dirty="0"/>
          </a:p>
        </p:txBody>
      </p:sp>
      <p:sp>
        <p:nvSpPr>
          <p:cNvPr id="3" name="Plassholder for innhold 2"/>
          <p:cNvSpPr>
            <a:spLocks noGrp="1"/>
          </p:cNvSpPr>
          <p:nvPr>
            <p:ph idx="1"/>
          </p:nvPr>
        </p:nvSpPr>
        <p:spPr>
          <a:xfrm>
            <a:off x="457200" y="1600200"/>
            <a:ext cx="8229600" cy="4725649"/>
          </a:xfrm>
        </p:spPr>
        <p:txBody>
          <a:bodyPr>
            <a:normAutofit fontScale="70000" lnSpcReduction="20000"/>
          </a:bodyPr>
          <a:lstStyle/>
          <a:p>
            <a:r>
              <a:rPr lang="nb-NO" dirty="0" smtClean="0"/>
              <a:t>Folkehelseinstituttet skal vurdere hendelser som oppstår på norsk territorium innen 48 timer etter at instituttet er blitt kjent med hendelsen gjennom mottak av varsel eller på annen måte. Folkehelseinstituttet skal så raskt som mulig og senest innen 24 timer etter vurderingen varsle Verdens helseorganisasjon om alle hendelser, samt om ethvert tiltak som iverksettes som en respons på disse hendelsene. </a:t>
            </a:r>
          </a:p>
          <a:p>
            <a:endParaRPr lang="nb-NO" dirty="0" smtClean="0"/>
          </a:p>
          <a:p>
            <a:r>
              <a:rPr lang="nb-NO" dirty="0" smtClean="0"/>
              <a:t>Folkehelseinstituttet skal informere departementet, Helsedirektoratet og andre relevante myndigheter om varslingen. </a:t>
            </a:r>
          </a:p>
          <a:p>
            <a:endParaRPr lang="nb-NO" dirty="0" smtClean="0"/>
          </a:p>
          <a:p>
            <a:r>
              <a:rPr lang="nb-NO" dirty="0" smtClean="0"/>
              <a:t>Helsepersonell har plikt til å varsle om mistanke om en smittsom sykdom av betydning for internasjonal folkehelse. Helsepersonell og kommuneoverlegen skal altså ikke selv vurdere om den aktuelle hendelsen er varslingspliktig til Verdens helseorganisasjon</a:t>
            </a:r>
          </a:p>
          <a:p>
            <a:endParaRPr lang="nb-NO" dirty="0"/>
          </a:p>
        </p:txBody>
      </p:sp>
    </p:spTree>
    <p:extLst>
      <p:ext uri="{BB962C8B-B14F-4D97-AF65-F5344CB8AC3E}">
        <p14:creationId xmlns:p14="http://schemas.microsoft.com/office/powerpoint/2010/main" val="420384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224516" y="630370"/>
            <a:ext cx="8303342" cy="1470025"/>
          </a:xfrm>
        </p:spPr>
        <p:txBody>
          <a:bodyPr/>
          <a:lstStyle/>
          <a:p>
            <a:r>
              <a:rPr lang="nb-NO" altLang="nb-NO" dirty="0" smtClean="0"/>
              <a:t>Krisestøtteverktøy </a:t>
            </a:r>
            <a:r>
              <a:rPr lang="nb-NO" altLang="nb-NO" dirty="0" smtClean="0"/>
              <a:t>– </a:t>
            </a:r>
            <a:r>
              <a:rPr lang="nb-NO" altLang="nb-NO" dirty="0" err="1" smtClean="0"/>
              <a:t>HelseCIM</a:t>
            </a:r>
            <a:r>
              <a:rPr lang="nb-NO" altLang="nb-NO" dirty="0" smtClean="0"/>
              <a:t/>
            </a:r>
            <a:br>
              <a:rPr lang="nb-NO" altLang="nb-NO" dirty="0" smtClean="0"/>
            </a:br>
            <a:r>
              <a:rPr lang="nb-NO" dirty="0" err="1"/>
              <a:t>Crisis</a:t>
            </a:r>
            <a:r>
              <a:rPr lang="nb-NO" dirty="0"/>
              <a:t> </a:t>
            </a:r>
            <a:r>
              <a:rPr lang="nb-NO" dirty="0" err="1"/>
              <a:t>incident</a:t>
            </a:r>
            <a:r>
              <a:rPr lang="nb-NO" dirty="0"/>
              <a:t> management</a:t>
            </a:r>
            <a:endParaRPr lang="nb-NO" altLang="nb-NO"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89" y="2100395"/>
            <a:ext cx="4984955" cy="424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6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b-NO" altLang="nb-NO" dirty="0" smtClean="0"/>
              <a:t>Bakgrunn</a:t>
            </a:r>
          </a:p>
        </p:txBody>
      </p:sp>
      <p:sp>
        <p:nvSpPr>
          <p:cNvPr id="7171" name="Rectangle 3"/>
          <p:cNvSpPr>
            <a:spLocks noGrp="1" noChangeArrowheads="1"/>
          </p:cNvSpPr>
          <p:nvPr>
            <p:ph type="body" idx="1"/>
          </p:nvPr>
        </p:nvSpPr>
        <p:spPr/>
        <p:txBody>
          <a:bodyPr>
            <a:normAutofit fontScale="85000" lnSpcReduction="10000"/>
          </a:bodyPr>
          <a:lstStyle/>
          <a:p>
            <a:r>
              <a:rPr lang="nb-NO" altLang="nb-NO" smtClean="0"/>
              <a:t>DSB, Sivilforsvaret, Fylkesmennene og kommuner manglet system for krisestøtte, </a:t>
            </a:r>
          </a:p>
          <a:p>
            <a:r>
              <a:rPr lang="nb-NO" altLang="nb-NO" smtClean="0"/>
              <a:t>Helsedir samarbeidet med DSB om kravspek og anbudsrunde i 2009</a:t>
            </a:r>
          </a:p>
          <a:p>
            <a:r>
              <a:rPr lang="nb-NO" altLang="nb-NO" smtClean="0"/>
              <a:t>DSB anskaffet på vegne av DSB, SF, FM og alle kommuner (tilbud til kommunene og ikke pålegg)</a:t>
            </a:r>
          </a:p>
          <a:p>
            <a:r>
              <a:rPr lang="nb-NO" altLang="nb-NO" smtClean="0"/>
              <a:t>Helsedirektoratet anskaffet HelseCIM i 2011, og tok samtidig initiativ til et felles prosjekt med RHF/HF.</a:t>
            </a:r>
          </a:p>
          <a:p>
            <a:r>
              <a:rPr lang="nb-NO" altLang="nb-NO" smtClean="0"/>
              <a:t>Helsedir fremforhandler avtale for sektoren, og finansierer anskaffelsen for RHF/HF (ikke implementering og løpende utgifter)</a:t>
            </a:r>
          </a:p>
          <a:p>
            <a:endParaRPr lang="nb-NO" altLang="nb-NO" smtClean="0"/>
          </a:p>
        </p:txBody>
      </p:sp>
    </p:spTree>
    <p:extLst>
      <p:ext uri="{BB962C8B-B14F-4D97-AF65-F5344CB8AC3E}">
        <p14:creationId xmlns:p14="http://schemas.microsoft.com/office/powerpoint/2010/main" val="403930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Overordnet hensikt for et IT basert krisehåndteringssystem </a:t>
            </a:r>
            <a:r>
              <a:rPr lang="nb-NO" sz="2000" dirty="0" smtClean="0"/>
              <a:t>(DSB kravspesifikasjon)</a:t>
            </a:r>
            <a:endParaRPr lang="nb-NO" sz="2000" dirty="0"/>
          </a:p>
        </p:txBody>
      </p:sp>
      <p:sp>
        <p:nvSpPr>
          <p:cNvPr id="3" name="Plassholder for innhold 2"/>
          <p:cNvSpPr>
            <a:spLocks noGrp="1"/>
          </p:cNvSpPr>
          <p:nvPr>
            <p:ph idx="1"/>
          </p:nvPr>
        </p:nvSpPr>
        <p:spPr>
          <a:xfrm>
            <a:off x="313899" y="1828800"/>
            <a:ext cx="8502555" cy="4297363"/>
          </a:xfrm>
        </p:spPr>
        <p:txBody>
          <a:bodyPr>
            <a:normAutofit fontScale="70000" lnSpcReduction="20000"/>
          </a:bodyPr>
          <a:lstStyle/>
          <a:p>
            <a:pPr>
              <a:lnSpc>
                <a:spcPct val="120000"/>
              </a:lnSpc>
            </a:pPr>
            <a:r>
              <a:rPr lang="nb-NO" dirty="0" smtClean="0"/>
              <a:t>Gi beslutningsstøtte for både direktorat, fylkesmenn og </a:t>
            </a:r>
            <a:r>
              <a:rPr lang="nb-NO" dirty="0" err="1" smtClean="0"/>
              <a:t>evt</a:t>
            </a:r>
            <a:r>
              <a:rPr lang="nb-NO" dirty="0" smtClean="0"/>
              <a:t> kommuner</a:t>
            </a:r>
          </a:p>
          <a:p>
            <a:pPr lvl="0">
              <a:lnSpc>
                <a:spcPct val="120000"/>
              </a:lnSpc>
            </a:pPr>
            <a:r>
              <a:rPr lang="nb-NO" dirty="0" smtClean="0"/>
              <a:t>Tilrettelegge for informasjonsdeling og felles situasjonsforståelse</a:t>
            </a:r>
          </a:p>
          <a:p>
            <a:pPr lvl="0">
              <a:lnSpc>
                <a:spcPct val="120000"/>
              </a:lnSpc>
            </a:pPr>
            <a:r>
              <a:rPr lang="nb-NO" dirty="0" smtClean="0"/>
              <a:t>Sørge for </a:t>
            </a:r>
            <a:r>
              <a:rPr lang="nb-NO" dirty="0" err="1" smtClean="0"/>
              <a:t>notoritet</a:t>
            </a:r>
            <a:r>
              <a:rPr lang="nb-NO" dirty="0" smtClean="0"/>
              <a:t> – </a:t>
            </a:r>
            <a:r>
              <a:rPr lang="nb-NO" dirty="0" err="1" smtClean="0"/>
              <a:t>ifm</a:t>
            </a:r>
            <a:r>
              <a:rPr lang="nb-NO" dirty="0" smtClean="0"/>
              <a:t> etterspillet til en krise</a:t>
            </a:r>
          </a:p>
          <a:p>
            <a:pPr>
              <a:lnSpc>
                <a:spcPct val="120000"/>
              </a:lnSpc>
            </a:pPr>
            <a:endParaRPr lang="nb-NO" dirty="0" smtClean="0"/>
          </a:p>
          <a:p>
            <a:pPr marL="0" indent="0">
              <a:lnSpc>
                <a:spcPct val="120000"/>
              </a:lnSpc>
              <a:buNone/>
            </a:pPr>
            <a:r>
              <a:rPr lang="nb-NO" b="1" dirty="0" smtClean="0"/>
              <a:t>Kjernefunksjonalitet i systemet i prioritert rekkefølge:</a:t>
            </a:r>
          </a:p>
          <a:p>
            <a:pPr lvl="0">
              <a:lnSpc>
                <a:spcPct val="120000"/>
              </a:lnSpc>
            </a:pPr>
            <a:r>
              <a:rPr lang="nb-NO" dirty="0" smtClean="0"/>
              <a:t>Loggføringsfunksjon med oppfølgingsverktøy </a:t>
            </a:r>
            <a:r>
              <a:rPr lang="nb-NO" dirty="0" err="1" smtClean="0"/>
              <a:t>inkl</a:t>
            </a:r>
            <a:r>
              <a:rPr lang="nb-NO" dirty="0" smtClean="0"/>
              <a:t> rapportgenerator</a:t>
            </a:r>
          </a:p>
          <a:p>
            <a:pPr lvl="0">
              <a:lnSpc>
                <a:spcPct val="120000"/>
              </a:lnSpc>
            </a:pPr>
            <a:r>
              <a:rPr lang="nb-NO" dirty="0" smtClean="0"/>
              <a:t>Beredskapsplan/funksjonsplan med tiltakskort/sjekklister</a:t>
            </a:r>
          </a:p>
          <a:p>
            <a:pPr lvl="0">
              <a:lnSpc>
                <a:spcPct val="120000"/>
              </a:lnSpc>
            </a:pPr>
            <a:r>
              <a:rPr lang="nb-NO" dirty="0" smtClean="0"/>
              <a:t>Varslingssystem</a:t>
            </a:r>
          </a:p>
          <a:p>
            <a:pPr lvl="0">
              <a:lnSpc>
                <a:spcPct val="120000"/>
              </a:lnSpc>
            </a:pPr>
            <a:r>
              <a:rPr lang="nb-NO" dirty="0" smtClean="0"/>
              <a:t>Ressursoversikter </a:t>
            </a:r>
          </a:p>
          <a:p>
            <a:pPr lvl="0">
              <a:lnSpc>
                <a:spcPct val="120000"/>
              </a:lnSpc>
            </a:pPr>
            <a:r>
              <a:rPr lang="nb-NO" dirty="0" smtClean="0"/>
              <a:t>Kartfestet informasjon</a:t>
            </a:r>
            <a:endParaRPr lang="nb-NO" dirty="0"/>
          </a:p>
        </p:txBody>
      </p:sp>
    </p:spTree>
    <p:extLst>
      <p:ext uri="{BB962C8B-B14F-4D97-AF65-F5344CB8AC3E}">
        <p14:creationId xmlns:p14="http://schemas.microsoft.com/office/powerpoint/2010/main" val="124293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457200" y="152266"/>
            <a:ext cx="8229600" cy="1143000"/>
          </a:xfrm>
        </p:spPr>
        <p:txBody>
          <a:bodyPr/>
          <a:lstStyle/>
          <a:p>
            <a:r>
              <a:rPr lang="nb-NO" altLang="nb-NO" smtClean="0"/>
              <a:t>Anskaffelser av CIM i det offentlige</a:t>
            </a:r>
          </a:p>
        </p:txBody>
      </p:sp>
      <p:graphicFrame>
        <p:nvGraphicFramePr>
          <p:cNvPr id="5" name="Plassholder for innhold 4"/>
          <p:cNvGraphicFramePr>
            <a:graphicFrameLocks noGrp="1"/>
          </p:cNvGraphicFramePr>
          <p:nvPr>
            <p:ph idx="1"/>
            <p:extLst/>
          </p:nvPr>
        </p:nvGraphicFramePr>
        <p:xfrm>
          <a:off x="457200" y="1514897"/>
          <a:ext cx="8424863" cy="4954140"/>
        </p:xfrm>
        <a:graphic>
          <a:graphicData uri="http://schemas.openxmlformats.org/drawingml/2006/table">
            <a:tbl>
              <a:tblPr>
                <a:tableStyleId>{5C22544A-7EE6-4342-B048-85BDC9FD1C3A}</a:tableStyleId>
              </a:tblPr>
              <a:tblGrid>
                <a:gridCol w="889686"/>
                <a:gridCol w="7535177"/>
              </a:tblGrid>
              <a:tr h="291420">
                <a:tc>
                  <a:txBody>
                    <a:bodyPr/>
                    <a:lstStyle/>
                    <a:p>
                      <a:pPr algn="l" rtl="0" fontAlgn="ctr">
                        <a:buClr>
                          <a:srgbClr val="00758C"/>
                        </a:buClr>
                        <a:buSzPts val="880"/>
                        <a:buFont typeface="Arial"/>
                        <a:buNone/>
                      </a:pPr>
                      <a:r>
                        <a:rPr lang="nb-NO" sz="1800" dirty="0" smtClean="0">
                          <a:solidFill>
                            <a:schemeClr val="tx1"/>
                          </a:solidFill>
                          <a:latin typeface="+mn-lt"/>
                          <a:ea typeface="MS PGothic" pitchFamily="34" charset="-128"/>
                          <a:cs typeface="+mn-cs"/>
                        </a:rPr>
                        <a:t>2006</a:t>
                      </a:r>
                      <a:endParaRPr lang="nb-NO" sz="1800" dirty="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smtClean="0">
                          <a:solidFill>
                            <a:schemeClr val="tx1"/>
                          </a:solidFill>
                          <a:latin typeface="+mn-lt"/>
                          <a:ea typeface="MS PGothic" pitchFamily="34" charset="-128"/>
                          <a:cs typeface="+mn-cs"/>
                        </a:rPr>
                        <a:t>Utenriksdepartementet anskaffer MFA-CIM</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2007</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a:solidFill>
                            <a:schemeClr val="tx1"/>
                          </a:solidFill>
                          <a:latin typeface="+mn-lt"/>
                          <a:ea typeface="MS PGothic" pitchFamily="34" charset="-128"/>
                          <a:cs typeface="+mn-cs"/>
                        </a:rPr>
                        <a:t>Statens </a:t>
                      </a:r>
                      <a:r>
                        <a:rPr lang="nb-NO" sz="1800" dirty="0" smtClean="0">
                          <a:solidFill>
                            <a:schemeClr val="tx1"/>
                          </a:solidFill>
                          <a:latin typeface="+mn-lt"/>
                          <a:ea typeface="MS PGothic" pitchFamily="34" charset="-128"/>
                          <a:cs typeface="+mn-cs"/>
                        </a:rPr>
                        <a:t>vegvesen anskaffer </a:t>
                      </a:r>
                      <a:r>
                        <a:rPr lang="nb-NO" sz="1800" dirty="0" err="1" smtClean="0">
                          <a:solidFill>
                            <a:schemeClr val="tx1"/>
                          </a:solidFill>
                          <a:latin typeface="+mn-lt"/>
                          <a:ea typeface="MS PGothic" pitchFamily="34" charset="-128"/>
                          <a:cs typeface="+mn-cs"/>
                        </a:rPr>
                        <a:t>VegCIM</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2007</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a:solidFill>
                            <a:schemeClr val="tx1"/>
                          </a:solidFill>
                          <a:latin typeface="+mn-lt"/>
                          <a:ea typeface="MS PGothic" pitchFamily="34" charset="-128"/>
                          <a:cs typeface="+mn-cs"/>
                        </a:rPr>
                        <a:t>Krisestøtteenheten v/ Justis og </a:t>
                      </a:r>
                      <a:r>
                        <a:rPr lang="nb-NO" sz="1800" dirty="0" err="1" smtClean="0">
                          <a:solidFill>
                            <a:schemeClr val="tx1"/>
                          </a:solidFill>
                          <a:latin typeface="+mn-lt"/>
                          <a:ea typeface="MS PGothic" pitchFamily="34" charset="-128"/>
                          <a:cs typeface="+mn-cs"/>
                        </a:rPr>
                        <a:t>Politidep</a:t>
                      </a:r>
                      <a:r>
                        <a:rPr lang="nb-NO" sz="1800" dirty="0" smtClean="0">
                          <a:solidFill>
                            <a:schemeClr val="tx1"/>
                          </a:solidFill>
                          <a:latin typeface="+mn-lt"/>
                          <a:ea typeface="MS PGothic" pitchFamily="34" charset="-128"/>
                          <a:cs typeface="+mn-cs"/>
                        </a:rPr>
                        <a:t>. anskaffer KSE-CIM for samtlige </a:t>
                      </a:r>
                      <a:r>
                        <a:rPr lang="nb-NO" sz="1800" dirty="0" err="1" smtClean="0">
                          <a:solidFill>
                            <a:schemeClr val="tx1"/>
                          </a:solidFill>
                          <a:latin typeface="+mn-lt"/>
                          <a:ea typeface="MS PGothic" pitchFamily="34" charset="-128"/>
                          <a:cs typeface="+mn-cs"/>
                        </a:rPr>
                        <a:t>dep</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2008</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a:solidFill>
                            <a:schemeClr val="tx1"/>
                          </a:solidFill>
                          <a:latin typeface="+mn-lt"/>
                          <a:ea typeface="MS PGothic" pitchFamily="34" charset="-128"/>
                          <a:cs typeface="+mn-cs"/>
                        </a:rPr>
                        <a:t>Meteorologisk </a:t>
                      </a:r>
                      <a:r>
                        <a:rPr lang="nb-NO" sz="1800" smtClean="0">
                          <a:solidFill>
                            <a:schemeClr val="tx1"/>
                          </a:solidFill>
                          <a:latin typeface="+mn-lt"/>
                          <a:ea typeface="MS PGothic" pitchFamily="34" charset="-128"/>
                          <a:cs typeface="+mn-cs"/>
                        </a:rPr>
                        <a:t>Institutt</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2009</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a:solidFill>
                            <a:schemeClr val="tx1"/>
                          </a:solidFill>
                          <a:latin typeface="+mn-lt"/>
                          <a:ea typeface="MS PGothic" pitchFamily="34" charset="-128"/>
                          <a:cs typeface="+mn-cs"/>
                        </a:rPr>
                        <a:t>DSB anskaffer DSB-CIM (rammeavtale) for </a:t>
                      </a:r>
                      <a:r>
                        <a:rPr lang="nb-NO" sz="1800" smtClean="0">
                          <a:solidFill>
                            <a:schemeClr val="tx1"/>
                          </a:solidFill>
                          <a:latin typeface="+mn-lt"/>
                          <a:ea typeface="MS PGothic" pitchFamily="34" charset="-128"/>
                          <a:cs typeface="+mn-cs"/>
                        </a:rPr>
                        <a:t>kommuner</a:t>
                      </a:r>
                      <a:r>
                        <a:rPr lang="nb-NO" sz="1800">
                          <a:solidFill>
                            <a:schemeClr val="tx1"/>
                          </a:solidFill>
                          <a:latin typeface="+mn-lt"/>
                          <a:ea typeface="MS PGothic" pitchFamily="34" charset="-128"/>
                          <a:cs typeface="+mn-cs"/>
                        </a:rPr>
                        <a:t>, </a:t>
                      </a:r>
                      <a:r>
                        <a:rPr lang="nb-NO" sz="1800" smtClean="0">
                          <a:solidFill>
                            <a:schemeClr val="tx1"/>
                          </a:solidFill>
                          <a:latin typeface="+mn-lt"/>
                          <a:ea typeface="MS PGothic" pitchFamily="34" charset="-128"/>
                          <a:cs typeface="+mn-cs"/>
                        </a:rPr>
                        <a:t>Fylkesmenn</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2010</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a:solidFill>
                            <a:schemeClr val="tx1"/>
                          </a:solidFill>
                          <a:latin typeface="+mn-lt"/>
                          <a:ea typeface="MS PGothic" pitchFamily="34" charset="-128"/>
                          <a:cs typeface="+mn-cs"/>
                        </a:rPr>
                        <a:t>Post og </a:t>
                      </a:r>
                      <a:r>
                        <a:rPr lang="nb-NO" sz="1800" smtClean="0">
                          <a:solidFill>
                            <a:schemeClr val="tx1"/>
                          </a:solidFill>
                          <a:latin typeface="+mn-lt"/>
                          <a:ea typeface="MS PGothic" pitchFamily="34" charset="-128"/>
                          <a:cs typeface="+mn-cs"/>
                        </a:rPr>
                        <a:t>Teletilsynet</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2011</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a:solidFill>
                            <a:schemeClr val="tx1"/>
                          </a:solidFill>
                          <a:latin typeface="+mn-lt"/>
                          <a:ea typeface="MS PGothic" pitchFamily="34" charset="-128"/>
                          <a:cs typeface="+mn-cs"/>
                        </a:rPr>
                        <a:t>Helsedirektoratet </a:t>
                      </a:r>
                      <a:r>
                        <a:rPr lang="nb-NO" sz="1800" dirty="0" smtClean="0">
                          <a:solidFill>
                            <a:schemeClr val="tx1"/>
                          </a:solidFill>
                          <a:latin typeface="+mn-lt"/>
                          <a:ea typeface="MS PGothic" pitchFamily="34" charset="-128"/>
                          <a:cs typeface="+mn-cs"/>
                        </a:rPr>
                        <a:t>- </a:t>
                      </a:r>
                      <a:r>
                        <a:rPr lang="nb-NO" sz="1800" dirty="0" err="1">
                          <a:solidFill>
                            <a:schemeClr val="tx1"/>
                          </a:solidFill>
                          <a:latin typeface="+mn-lt"/>
                          <a:ea typeface="MS PGothic" pitchFamily="34" charset="-128"/>
                          <a:cs typeface="+mn-cs"/>
                        </a:rPr>
                        <a:t>HelseCIM</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2011</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smtClean="0">
                          <a:solidFill>
                            <a:schemeClr val="tx1"/>
                          </a:solidFill>
                          <a:latin typeface="+mn-lt"/>
                          <a:ea typeface="MS PGothic" pitchFamily="34" charset="-128"/>
                          <a:cs typeface="+mn-cs"/>
                        </a:rPr>
                        <a:t>Kystverket</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2012</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a:solidFill>
                            <a:schemeClr val="tx1"/>
                          </a:solidFill>
                          <a:latin typeface="+mn-lt"/>
                          <a:ea typeface="MS PGothic" pitchFamily="34" charset="-128"/>
                          <a:cs typeface="+mn-cs"/>
                        </a:rPr>
                        <a:t>Statens </a:t>
                      </a:r>
                      <a:r>
                        <a:rPr lang="nb-NO" sz="1800" smtClean="0">
                          <a:solidFill>
                            <a:schemeClr val="tx1"/>
                          </a:solidFill>
                          <a:latin typeface="+mn-lt"/>
                          <a:ea typeface="MS PGothic" pitchFamily="34" charset="-128"/>
                          <a:cs typeface="+mn-cs"/>
                        </a:rPr>
                        <a:t>strålevern</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2012</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a:solidFill>
                            <a:schemeClr val="tx1"/>
                          </a:solidFill>
                          <a:latin typeface="+mn-lt"/>
                          <a:ea typeface="MS PGothic" pitchFamily="34" charset="-128"/>
                          <a:cs typeface="+mn-cs"/>
                        </a:rPr>
                        <a:t>Direktoratet for </a:t>
                      </a:r>
                      <a:r>
                        <a:rPr lang="nb-NO" sz="1800" dirty="0" smtClean="0">
                          <a:solidFill>
                            <a:schemeClr val="tx1"/>
                          </a:solidFill>
                          <a:latin typeface="+mn-lt"/>
                          <a:ea typeface="MS PGothic" pitchFamily="34" charset="-128"/>
                          <a:cs typeface="+mn-cs"/>
                        </a:rPr>
                        <a:t>nødkommunikasjon</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2012</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smtClean="0">
                          <a:solidFill>
                            <a:schemeClr val="tx1"/>
                          </a:solidFill>
                          <a:latin typeface="+mn-lt"/>
                          <a:ea typeface="MS PGothic" pitchFamily="34" charset="-128"/>
                          <a:cs typeface="+mn-cs"/>
                        </a:rPr>
                        <a:t>Politidirektoratet</a:t>
                      </a:r>
                      <a:endParaRPr lang="nb-NO" sz="180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dirty="0" smtClean="0">
                          <a:solidFill>
                            <a:schemeClr val="tx1"/>
                          </a:solidFill>
                          <a:latin typeface="+mn-lt"/>
                          <a:ea typeface="MS PGothic" pitchFamily="34" charset="-128"/>
                          <a:cs typeface="+mn-cs"/>
                        </a:rPr>
                        <a:t>2012</a:t>
                      </a:r>
                      <a:endParaRPr lang="nb-NO" sz="1800" dirty="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en-US" sz="1800" dirty="0" err="1" smtClean="0">
                          <a:solidFill>
                            <a:schemeClr val="tx1"/>
                          </a:solidFill>
                          <a:latin typeface="+mn-lt"/>
                          <a:ea typeface="MS PGothic" pitchFamily="34" charset="-128"/>
                          <a:cs typeface="+mn-cs"/>
                        </a:rPr>
                        <a:t>Helse</a:t>
                      </a:r>
                      <a:r>
                        <a:rPr lang="en-US" sz="1800" dirty="0" smtClean="0">
                          <a:solidFill>
                            <a:schemeClr val="tx1"/>
                          </a:solidFill>
                          <a:latin typeface="+mn-lt"/>
                          <a:ea typeface="MS PGothic" pitchFamily="34" charset="-128"/>
                          <a:cs typeface="+mn-cs"/>
                        </a:rPr>
                        <a:t> CIM 4 </a:t>
                      </a:r>
                      <a:r>
                        <a:rPr lang="en-US" sz="1800" dirty="0">
                          <a:solidFill>
                            <a:schemeClr val="tx1"/>
                          </a:solidFill>
                          <a:latin typeface="+mn-lt"/>
                          <a:ea typeface="MS PGothic" pitchFamily="34" charset="-128"/>
                          <a:cs typeface="+mn-cs"/>
                        </a:rPr>
                        <a:t>RHF/ 29 HF, </a:t>
                      </a:r>
                      <a:r>
                        <a:rPr lang="en-US" sz="1800" dirty="0" err="1">
                          <a:solidFill>
                            <a:schemeClr val="tx1"/>
                          </a:solidFill>
                          <a:latin typeface="+mn-lt"/>
                          <a:ea typeface="MS PGothic" pitchFamily="34" charset="-128"/>
                          <a:cs typeface="+mn-cs"/>
                        </a:rPr>
                        <a:t>m.fl</a:t>
                      </a:r>
                      <a:r>
                        <a:rPr lang="en-US" sz="1800" dirty="0">
                          <a:solidFill>
                            <a:schemeClr val="tx1"/>
                          </a:solidFill>
                          <a:latin typeface="+mn-lt"/>
                          <a:ea typeface="MS PGothic" pitchFamily="34" charset="-128"/>
                          <a:cs typeface="+mn-cs"/>
                        </a:rPr>
                        <a:t>.</a:t>
                      </a:r>
                    </a:p>
                  </a:txBody>
                  <a:tcPr marL="7620" marR="7620" marT="7620" marB="0" anchor="b">
                    <a:solidFill>
                      <a:schemeClr val="bg1"/>
                    </a:solidFill>
                  </a:tcPr>
                </a:tc>
              </a:tr>
              <a:tr h="291420">
                <a:tc>
                  <a:txBody>
                    <a:bodyPr/>
                    <a:lstStyle/>
                    <a:p>
                      <a:pPr marL="0" algn="l" defTabSz="457200" rtl="0" eaLnBrk="1" fontAlgn="b" latinLnBrk="0" hangingPunct="1">
                        <a:buClr>
                          <a:srgbClr val="00758C"/>
                        </a:buClr>
                        <a:buSzPts val="880"/>
                        <a:buFont typeface="Arial"/>
                        <a:buNone/>
                      </a:pPr>
                      <a:r>
                        <a:rPr lang="nb-NO" sz="1800" kern="1200" dirty="0" smtClean="0">
                          <a:solidFill>
                            <a:schemeClr val="tx1"/>
                          </a:solidFill>
                          <a:latin typeface="+mn-lt"/>
                          <a:ea typeface="MS PGothic" pitchFamily="34" charset="-128"/>
                          <a:cs typeface="+mn-cs"/>
                        </a:rPr>
                        <a:t>2012</a:t>
                      </a:r>
                      <a:endParaRPr lang="nb-NO" sz="1800" kern="1200" dirty="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marL="0" indent="-276225" algn="l" defTabSz="457200" rtl="0" eaLnBrk="1" fontAlgn="b" latinLnBrk="0" hangingPunct="1">
                        <a:defRPr/>
                      </a:pPr>
                      <a:r>
                        <a:rPr lang="nb-NO" sz="1800" kern="1200" dirty="0" smtClean="0">
                          <a:solidFill>
                            <a:schemeClr val="tx1"/>
                          </a:solidFill>
                          <a:latin typeface="+mn-lt"/>
                          <a:ea typeface="MS PGothic" pitchFamily="34" charset="-128"/>
                          <a:cs typeface="+mn-cs"/>
                        </a:rPr>
                        <a:t>Norges Bank</a:t>
                      </a:r>
                    </a:p>
                  </a:txBody>
                  <a:tcPr marL="7620" marR="7620" marT="7620" marB="0" anchor="b">
                    <a:solidFill>
                      <a:schemeClr val="bg1"/>
                    </a:solidFill>
                  </a:tcPr>
                </a:tc>
              </a:tr>
              <a:tr h="291420">
                <a:tc>
                  <a:txBody>
                    <a:bodyPr/>
                    <a:lstStyle/>
                    <a:p>
                      <a:pPr marL="0" indent="-276225" algn="l" defTabSz="457200" rtl="0" eaLnBrk="1" fontAlgn="b" latinLnBrk="0" hangingPunct="1">
                        <a:buClr>
                          <a:srgbClr val="00758C"/>
                        </a:buClr>
                        <a:buSzPts val="880"/>
                        <a:buFont typeface="Arial"/>
                        <a:buNone/>
                        <a:defRPr/>
                      </a:pPr>
                      <a:r>
                        <a:rPr lang="nb-NO" sz="1800" kern="1200" smtClean="0">
                          <a:solidFill>
                            <a:schemeClr val="tx1"/>
                          </a:solidFill>
                          <a:latin typeface="+mn-lt"/>
                          <a:ea typeface="MS PGothic" pitchFamily="34" charset="-128"/>
                          <a:cs typeface="+mn-cs"/>
                        </a:rPr>
                        <a:t>2012</a:t>
                      </a:r>
                      <a:endParaRPr lang="nb-NO" sz="1800" kern="12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marL="0" indent="-276225" algn="l" defTabSz="457200" rtl="0" eaLnBrk="1" fontAlgn="b" latinLnBrk="0" hangingPunct="1">
                        <a:defRPr/>
                      </a:pPr>
                      <a:r>
                        <a:rPr lang="nb-NO" sz="1800" kern="1200" dirty="0" smtClean="0">
                          <a:solidFill>
                            <a:schemeClr val="tx1"/>
                          </a:solidFill>
                          <a:latin typeface="+mn-lt"/>
                          <a:ea typeface="MS PGothic" pitchFamily="34" charset="-128"/>
                          <a:cs typeface="+mn-cs"/>
                        </a:rPr>
                        <a:t>Statnett</a:t>
                      </a:r>
                    </a:p>
                  </a:txBody>
                  <a:tcPr marL="7620" marR="7620" marT="7620" marB="0" anchor="b">
                    <a:solidFill>
                      <a:schemeClr val="bg1"/>
                    </a:solidFill>
                  </a:tcPr>
                </a:tc>
              </a:tr>
              <a:tr h="291420">
                <a:tc>
                  <a:txBody>
                    <a:bodyPr/>
                    <a:lstStyle/>
                    <a:p>
                      <a:pPr marL="0" indent="-276225" algn="l" defTabSz="457200" rtl="0" eaLnBrk="1" fontAlgn="b" latinLnBrk="0" hangingPunct="1">
                        <a:buClr>
                          <a:srgbClr val="00758C"/>
                        </a:buClr>
                        <a:buSzPts val="880"/>
                        <a:buFont typeface="Arial"/>
                        <a:buNone/>
                        <a:defRPr/>
                      </a:pPr>
                      <a:r>
                        <a:rPr lang="nb-NO" sz="1800" kern="1200" smtClean="0">
                          <a:solidFill>
                            <a:schemeClr val="tx1"/>
                          </a:solidFill>
                          <a:latin typeface="+mn-lt"/>
                          <a:ea typeface="MS PGothic" pitchFamily="34" charset="-128"/>
                          <a:cs typeface="+mn-cs"/>
                        </a:rPr>
                        <a:t>2012</a:t>
                      </a:r>
                      <a:endParaRPr lang="nb-NO" sz="1800" kern="12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marL="0" indent="-276225" algn="l" defTabSz="457200" rtl="0" eaLnBrk="1" fontAlgn="b" latinLnBrk="0" hangingPunct="1">
                        <a:defRPr/>
                      </a:pPr>
                      <a:r>
                        <a:rPr lang="nb-NO" sz="1800" kern="1200" dirty="0" smtClean="0">
                          <a:solidFill>
                            <a:schemeClr val="tx1"/>
                          </a:solidFill>
                          <a:latin typeface="+mn-lt"/>
                          <a:ea typeface="MS PGothic" pitchFamily="34" charset="-128"/>
                          <a:cs typeface="+mn-cs"/>
                        </a:rPr>
                        <a:t>DSS – Departementenes Servicesenter</a:t>
                      </a: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2012</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dirty="0" smtClean="0"/>
                        <a:t>Brønnøysundregistrene</a:t>
                      </a:r>
                      <a:endParaRPr lang="nb-NO" sz="1800" dirty="0">
                        <a:solidFill>
                          <a:schemeClr val="tx1"/>
                        </a:solidFill>
                        <a:latin typeface="+mn-lt"/>
                        <a:ea typeface="MS PGothic" pitchFamily="34" charset="-128"/>
                        <a:cs typeface="+mn-cs"/>
                      </a:endParaRPr>
                    </a:p>
                  </a:txBody>
                  <a:tcPr marL="7620" marR="7620" marT="7620" marB="0" anchor="b">
                    <a:solidFill>
                      <a:schemeClr val="bg1"/>
                    </a:solidFill>
                  </a:tcPr>
                </a:tc>
              </a:tr>
              <a:tr h="291420">
                <a:tc>
                  <a:txBody>
                    <a:bodyPr/>
                    <a:lstStyle/>
                    <a:p>
                      <a:pPr algn="l" rtl="0" fontAlgn="ctr">
                        <a:buClr>
                          <a:srgbClr val="00758C"/>
                        </a:buClr>
                        <a:buSzPts val="880"/>
                        <a:buFont typeface="Arial"/>
                        <a:buNone/>
                      </a:pPr>
                      <a:r>
                        <a:rPr lang="nb-NO" sz="1800" smtClean="0">
                          <a:solidFill>
                            <a:schemeClr val="tx1"/>
                          </a:solidFill>
                          <a:latin typeface="+mn-lt"/>
                          <a:ea typeface="MS PGothic" pitchFamily="34" charset="-128"/>
                          <a:cs typeface="+mn-cs"/>
                        </a:rPr>
                        <a:t>2013</a:t>
                      </a:r>
                      <a:endParaRPr lang="nb-NO" sz="1800">
                        <a:solidFill>
                          <a:schemeClr val="tx1"/>
                        </a:solidFill>
                        <a:latin typeface="+mn-lt"/>
                        <a:ea typeface="MS PGothic" pitchFamily="34" charset="-128"/>
                        <a:cs typeface="+mn-cs"/>
                      </a:endParaRPr>
                    </a:p>
                  </a:txBody>
                  <a:tcPr marL="182878" marR="7620" marT="7620" marB="0" anchor="ctr">
                    <a:solidFill>
                      <a:schemeClr val="bg1"/>
                    </a:solidFill>
                  </a:tcPr>
                </a:tc>
                <a:tc>
                  <a:txBody>
                    <a:bodyPr/>
                    <a:lstStyle/>
                    <a:p>
                      <a:pPr algn="l" fontAlgn="b"/>
                      <a:r>
                        <a:rPr lang="nb-NO" sz="1800" dirty="0">
                          <a:solidFill>
                            <a:schemeClr val="tx1"/>
                          </a:solidFill>
                          <a:latin typeface="+mn-lt"/>
                          <a:ea typeface="MS PGothic" pitchFamily="34" charset="-128"/>
                          <a:cs typeface="+mn-cs"/>
                        </a:rPr>
                        <a:t>FHI </a:t>
                      </a:r>
                    </a:p>
                  </a:txBody>
                  <a:tcPr marL="7620" marR="7620" marT="7620" marB="0" anchor="b">
                    <a:solidFill>
                      <a:schemeClr val="bg1"/>
                    </a:solidFill>
                  </a:tcPr>
                </a:tc>
              </a:tr>
            </a:tbl>
          </a:graphicData>
        </a:graphic>
      </p:graphicFrame>
      <p:sp>
        <p:nvSpPr>
          <p:cNvPr id="8239" name="Plassholder for lysbildenummer 3"/>
          <p:cNvSpPr>
            <a:spLocks noGrp="1"/>
          </p:cNvSpPr>
          <p:nvPr>
            <p:ph type="sldNum" sz="quarter" idx="4294967295"/>
          </p:nvPr>
        </p:nvSpPr>
        <p:spPr>
          <a:xfrm>
            <a:off x="8458200" y="6400800"/>
            <a:ext cx="6858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r>
              <a:rPr lang="nb-NO" altLang="nb-NO" sz="1200" smtClean="0">
                <a:solidFill>
                  <a:schemeClr val="bg1"/>
                </a:solidFill>
                <a:latin typeface="Arial" charset="0"/>
              </a:rPr>
              <a:t>| </a:t>
            </a:r>
            <a:fld id="{B52A4489-451F-4FB9-9091-BFC3910052E3}" type="slidenum">
              <a:rPr lang="nb-NO" altLang="nb-NO" sz="1200" smtClean="0">
                <a:solidFill>
                  <a:schemeClr val="bg1"/>
                </a:solidFill>
                <a:latin typeface="Arial" charset="0"/>
              </a:rPr>
              <a:pPr/>
              <a:t>17</a:t>
            </a:fld>
            <a:endParaRPr lang="nb-NO" altLang="nb-NO" sz="1400" smtClean="0">
              <a:solidFill>
                <a:schemeClr val="bg1"/>
              </a:solidFill>
              <a:latin typeface="Arial" charset="0"/>
            </a:endParaRPr>
          </a:p>
        </p:txBody>
      </p:sp>
    </p:spTree>
    <p:extLst>
      <p:ext uri="{BB962C8B-B14F-4D97-AF65-F5344CB8AC3E}">
        <p14:creationId xmlns:p14="http://schemas.microsoft.com/office/powerpoint/2010/main" val="197815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mtClean="0"/>
              <a:t>HelseCIM - et enhetlig krisestøtteverktøy for helsesektoren</a:t>
            </a:r>
            <a:endParaRPr lang="nb-NO" dirty="0"/>
          </a:p>
        </p:txBody>
      </p:sp>
      <p:sp>
        <p:nvSpPr>
          <p:cNvPr id="3" name="Plassholder for innhold 2"/>
          <p:cNvSpPr>
            <a:spLocks noGrp="1"/>
          </p:cNvSpPr>
          <p:nvPr>
            <p:ph idx="1"/>
          </p:nvPr>
        </p:nvSpPr>
        <p:spPr>
          <a:xfrm>
            <a:off x="457200" y="1600200"/>
            <a:ext cx="8686800" cy="4525963"/>
          </a:xfrm>
        </p:spPr>
        <p:txBody>
          <a:bodyPr/>
          <a:lstStyle/>
          <a:p>
            <a:r>
              <a:rPr lang="nb-NO" dirty="0" smtClean="0"/>
              <a:t>bedre dokumentasjon av beslutninger og oppfølgingen av dem</a:t>
            </a:r>
          </a:p>
          <a:p>
            <a:r>
              <a:rPr lang="nb-NO" dirty="0" smtClean="0"/>
              <a:t>enklere rapporteringsordninger</a:t>
            </a:r>
          </a:p>
          <a:p>
            <a:r>
              <a:rPr lang="nb-NO" dirty="0" smtClean="0"/>
              <a:t>bedre intern informasjonsflyt</a:t>
            </a:r>
          </a:p>
          <a:p>
            <a:r>
              <a:rPr lang="nb-NO" dirty="0" smtClean="0"/>
              <a:t>bedre ekstern informasjonsdeling og samhandling</a:t>
            </a:r>
          </a:p>
          <a:p>
            <a:r>
              <a:rPr lang="nb-NO" dirty="0" smtClean="0"/>
              <a:t>muliggjøre bearbeidelse av informasjon, loggføring mv. flere steder samtidig</a:t>
            </a:r>
          </a:p>
          <a:p>
            <a:endParaRPr lang="nb-NO" dirty="0"/>
          </a:p>
        </p:txBody>
      </p:sp>
      <p:sp>
        <p:nvSpPr>
          <p:cNvPr id="4" name="Plassholder for lysbildenummer 3"/>
          <p:cNvSpPr>
            <a:spLocks noGrp="1"/>
          </p:cNvSpPr>
          <p:nvPr>
            <p:ph type="sldNum" sz="quarter" idx="4294967295"/>
          </p:nvPr>
        </p:nvSpPr>
        <p:spPr>
          <a:xfrm>
            <a:off x="8458200" y="6400800"/>
            <a:ext cx="685800" cy="304800"/>
          </a:xfrm>
          <a:prstGeom prst="rect">
            <a:avLst/>
          </a:prstGeom>
        </p:spPr>
        <p:txBody>
          <a:bodyPr/>
          <a:lstStyle/>
          <a:p>
            <a:pPr>
              <a:defRPr/>
            </a:pPr>
            <a:r>
              <a:rPr lang="nb-NO" smtClean="0"/>
              <a:t>| </a:t>
            </a:r>
            <a:fld id="{F3C11D49-6DEA-4A6E-A2CA-72F402D6E3F5}" type="slidenum">
              <a:rPr lang="nb-NO" smtClean="0"/>
              <a:pPr>
                <a:defRPr/>
              </a:pPr>
              <a:t>18</a:t>
            </a:fld>
            <a:endParaRPr lang="nb-NO" sz="1400"/>
          </a:p>
        </p:txBody>
      </p:sp>
    </p:spTree>
    <p:extLst>
      <p:ext uri="{BB962C8B-B14F-4D97-AF65-F5344CB8AC3E}">
        <p14:creationId xmlns:p14="http://schemas.microsoft.com/office/powerpoint/2010/main" val="131745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nb-NO" dirty="0" err="1" smtClean="0"/>
              <a:t>Verktøyet</a:t>
            </a:r>
            <a:r>
              <a:rPr lang="en-US" altLang="nb-NO" dirty="0" smtClean="0"/>
              <a:t> </a:t>
            </a:r>
            <a:r>
              <a:rPr lang="en-US" altLang="nb-NO" dirty="0" err="1" smtClean="0"/>
              <a:t>skal</a:t>
            </a:r>
            <a:r>
              <a:rPr lang="en-US" altLang="nb-NO" dirty="0" smtClean="0"/>
              <a:t>:</a:t>
            </a:r>
          </a:p>
        </p:txBody>
      </p:sp>
      <p:sp>
        <p:nvSpPr>
          <p:cNvPr id="2" name="Plassholder for innhold 1"/>
          <p:cNvSpPr>
            <a:spLocks noGrp="1"/>
          </p:cNvSpPr>
          <p:nvPr>
            <p:ph idx="1"/>
          </p:nvPr>
        </p:nvSpPr>
        <p:spPr/>
        <p:txBody>
          <a:bodyPr>
            <a:normAutofit fontScale="92500"/>
          </a:bodyPr>
          <a:lstStyle/>
          <a:p>
            <a:r>
              <a:rPr lang="nb-NO" dirty="0" smtClean="0"/>
              <a:t>Understøtte ledelse og stab under en krise</a:t>
            </a:r>
          </a:p>
          <a:p>
            <a:r>
              <a:rPr lang="nb-NO" dirty="0" smtClean="0"/>
              <a:t>Intern varsling, mobilisering og møteinnkalling</a:t>
            </a:r>
          </a:p>
          <a:p>
            <a:r>
              <a:rPr lang="nb-NO" dirty="0" smtClean="0"/>
              <a:t>Være et felles system for loggføring og rapportering</a:t>
            </a:r>
          </a:p>
          <a:p>
            <a:r>
              <a:rPr lang="nb-NO" dirty="0" smtClean="0"/>
              <a:t>Gi enkel tilgang til beredskapsplaner/tiltakskort</a:t>
            </a:r>
          </a:p>
          <a:p>
            <a:r>
              <a:rPr lang="nb-NO" dirty="0" smtClean="0"/>
              <a:t>Brukes til trening og øvelser</a:t>
            </a:r>
          </a:p>
          <a:p>
            <a:endParaRPr lang="nb-NO" sz="1700" dirty="0"/>
          </a:p>
          <a:p>
            <a:r>
              <a:rPr lang="nb-NO" dirty="0" smtClean="0"/>
              <a:t>Fungere </a:t>
            </a:r>
            <a:r>
              <a:rPr lang="nb-NO" dirty="0"/>
              <a:t>som daglig medielogg for kommunikasjonsavdelingen</a:t>
            </a:r>
          </a:p>
          <a:p>
            <a:endParaRPr lang="nb-NO" dirty="0" smtClean="0"/>
          </a:p>
          <a:p>
            <a:endParaRPr lang="nb-NO" dirty="0"/>
          </a:p>
        </p:txBody>
      </p:sp>
      <p:sp>
        <p:nvSpPr>
          <p:cNvPr id="13316" name="Rectangle 7"/>
          <p:cNvSpPr>
            <a:spLocks noGrp="1" noChangeArrowheads="1"/>
          </p:cNvSpPr>
          <p:nvPr>
            <p:ph type="sldNum" sz="quarter" idx="4294967295"/>
          </p:nvPr>
        </p:nvSpPr>
        <p:spPr>
          <a:xfrm>
            <a:off x="8458200" y="6400800"/>
            <a:ext cx="6858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58C"/>
              </a:buClr>
              <a:buSzPct val="80000"/>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Clr>
                <a:srgbClr val="00758C"/>
              </a:buClr>
              <a:buSzPct val="80000"/>
              <a:buFont typeface="Arial" charset="0"/>
              <a:buChar char="•"/>
              <a:defRPr sz="2500">
                <a:solidFill>
                  <a:schemeClr val="tx1"/>
                </a:solidFill>
                <a:latin typeface="Arial" charset="0"/>
                <a:ea typeface="MS PGothic" pitchFamily="34" charset="-128"/>
              </a:defRPr>
            </a:lvl2pPr>
            <a:lvl3pPr marL="1143000" indent="-228600" eaLnBrk="0" hangingPunct="0">
              <a:spcBef>
                <a:spcPct val="20000"/>
              </a:spcBef>
              <a:buClr>
                <a:srgbClr val="00758C"/>
              </a:buClr>
              <a:buSzPct val="80000"/>
              <a:buFont typeface="Arial" charset="0"/>
              <a:buChar char="•"/>
              <a:defRPr sz="2200">
                <a:solidFill>
                  <a:schemeClr val="tx1"/>
                </a:solidFill>
                <a:latin typeface="Arial" charset="0"/>
                <a:ea typeface="MS PGothic" pitchFamily="34" charset="-128"/>
              </a:defRPr>
            </a:lvl3pPr>
            <a:lvl4pPr marL="1600200" indent="-228600" eaLnBrk="0" hangingPunct="0">
              <a:spcBef>
                <a:spcPct val="20000"/>
              </a:spcBef>
              <a:buClr>
                <a:srgbClr val="00758C"/>
              </a:buClr>
              <a:buSzPct val="100000"/>
              <a:buFont typeface="Times" pitchFamily="18" charset="0"/>
              <a:buChar char="-"/>
              <a:defRPr sz="1900">
                <a:solidFill>
                  <a:schemeClr val="tx1"/>
                </a:solidFill>
                <a:latin typeface="Arial" charset="0"/>
                <a:ea typeface="MS PGothic" pitchFamily="34" charset="-128"/>
              </a:defRPr>
            </a:lvl4pPr>
            <a:lvl5pPr marL="2057400" indent="-228600" eaLnBrk="0" hangingPunct="0">
              <a:spcBef>
                <a:spcPct val="20000"/>
              </a:spcBef>
              <a:buClr>
                <a:srgbClr val="00758C"/>
              </a:buClr>
              <a:buChar char="-"/>
              <a:defRPr>
                <a:solidFill>
                  <a:schemeClr val="tx1"/>
                </a:solidFill>
                <a:latin typeface="Arial" charset="0"/>
                <a:ea typeface="MS PGothic" pitchFamily="34" charset="-128"/>
              </a:defRPr>
            </a:lvl5pPr>
            <a:lvl6pPr marL="2514600" indent="-228600" eaLnBrk="0" fontAlgn="base" hangingPunct="0">
              <a:spcBef>
                <a:spcPct val="20000"/>
              </a:spcBef>
              <a:spcAft>
                <a:spcPct val="0"/>
              </a:spcAft>
              <a:buClr>
                <a:srgbClr val="00758C"/>
              </a:buClr>
              <a:buChar char="-"/>
              <a:defRPr>
                <a:solidFill>
                  <a:schemeClr val="tx1"/>
                </a:solidFill>
                <a:latin typeface="Arial" charset="0"/>
                <a:ea typeface="MS PGothic" pitchFamily="34" charset="-128"/>
              </a:defRPr>
            </a:lvl6pPr>
            <a:lvl7pPr marL="2971800" indent="-228600" eaLnBrk="0" fontAlgn="base" hangingPunct="0">
              <a:spcBef>
                <a:spcPct val="20000"/>
              </a:spcBef>
              <a:spcAft>
                <a:spcPct val="0"/>
              </a:spcAft>
              <a:buClr>
                <a:srgbClr val="00758C"/>
              </a:buClr>
              <a:buChar char="-"/>
              <a:defRPr>
                <a:solidFill>
                  <a:schemeClr val="tx1"/>
                </a:solidFill>
                <a:latin typeface="Arial" charset="0"/>
                <a:ea typeface="MS PGothic" pitchFamily="34" charset="-128"/>
              </a:defRPr>
            </a:lvl7pPr>
            <a:lvl8pPr marL="3429000" indent="-228600" eaLnBrk="0" fontAlgn="base" hangingPunct="0">
              <a:spcBef>
                <a:spcPct val="20000"/>
              </a:spcBef>
              <a:spcAft>
                <a:spcPct val="0"/>
              </a:spcAft>
              <a:buClr>
                <a:srgbClr val="00758C"/>
              </a:buClr>
              <a:buChar char="-"/>
              <a:defRPr>
                <a:solidFill>
                  <a:schemeClr val="tx1"/>
                </a:solidFill>
                <a:latin typeface="Arial" charset="0"/>
                <a:ea typeface="MS PGothic" pitchFamily="34" charset="-128"/>
              </a:defRPr>
            </a:lvl8pPr>
            <a:lvl9pPr marL="3886200" indent="-228600" eaLnBrk="0" fontAlgn="base" hangingPunct="0">
              <a:spcBef>
                <a:spcPct val="20000"/>
              </a:spcBef>
              <a:spcAft>
                <a:spcPct val="0"/>
              </a:spcAft>
              <a:buClr>
                <a:srgbClr val="00758C"/>
              </a:buClr>
              <a:buChar char="-"/>
              <a:defRPr>
                <a:solidFill>
                  <a:schemeClr val="tx1"/>
                </a:solidFill>
                <a:latin typeface="Arial" charset="0"/>
                <a:ea typeface="MS PGothic" pitchFamily="34" charset="-128"/>
              </a:defRPr>
            </a:lvl9pPr>
          </a:lstStyle>
          <a:p>
            <a:pPr>
              <a:spcBef>
                <a:spcPct val="0"/>
              </a:spcBef>
              <a:buClrTx/>
              <a:buSzTx/>
              <a:buFontTx/>
              <a:buNone/>
            </a:pPr>
            <a:fld id="{265B222D-2866-4B7B-BE39-E0DC19B7E75A}" type="slidenum">
              <a:rPr lang="en-US" altLang="nb-NO" sz="1200" smtClean="0">
                <a:solidFill>
                  <a:schemeClr val="bg1"/>
                </a:solidFill>
              </a:rPr>
              <a:pPr>
                <a:spcBef>
                  <a:spcPct val="0"/>
                </a:spcBef>
                <a:buClrTx/>
                <a:buSzTx/>
                <a:buFontTx/>
                <a:buNone/>
              </a:pPr>
              <a:t>19</a:t>
            </a:fld>
            <a:endParaRPr lang="en-US" altLang="nb-NO" sz="1200" smtClean="0">
              <a:solidFill>
                <a:schemeClr val="bg1"/>
              </a:solidFill>
            </a:endParaRPr>
          </a:p>
        </p:txBody>
      </p:sp>
    </p:spTree>
    <p:extLst>
      <p:ext uri="{BB962C8B-B14F-4D97-AF65-F5344CB8AC3E}">
        <p14:creationId xmlns:p14="http://schemas.microsoft.com/office/powerpoint/2010/main" val="104278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IHR 2005</a:t>
            </a:r>
          </a:p>
        </p:txBody>
      </p:sp>
      <p:sp>
        <p:nvSpPr>
          <p:cNvPr id="4099" name="Rectangle 3"/>
          <p:cNvSpPr>
            <a:spLocks noGrp="1" noChangeArrowheads="1"/>
          </p:cNvSpPr>
          <p:nvPr>
            <p:ph sz="half" idx="1"/>
          </p:nvPr>
        </p:nvSpPr>
        <p:spPr>
          <a:xfrm>
            <a:off x="323528" y="1600200"/>
            <a:ext cx="5328592" cy="4525963"/>
          </a:xfrm>
        </p:spPr>
        <p:txBody>
          <a:bodyPr>
            <a:noAutofit/>
          </a:bodyPr>
          <a:lstStyle/>
          <a:p>
            <a:r>
              <a:rPr lang="en-US" sz="2000" dirty="0" err="1" smtClean="0"/>
              <a:t>Internasjonalt</a:t>
            </a:r>
            <a:r>
              <a:rPr lang="en-US" sz="2000" dirty="0" smtClean="0"/>
              <a:t> </a:t>
            </a:r>
            <a:r>
              <a:rPr lang="en-US" sz="2000" dirty="0" err="1" smtClean="0"/>
              <a:t>helseregelverk</a:t>
            </a:r>
            <a:endParaRPr lang="en-US" sz="2000" dirty="0" smtClean="0"/>
          </a:p>
          <a:p>
            <a:r>
              <a:rPr lang="en-US" sz="2000" dirty="0" err="1" smtClean="0"/>
              <a:t>Alle</a:t>
            </a:r>
            <a:r>
              <a:rPr lang="en-US" sz="2000" dirty="0" smtClean="0"/>
              <a:t> WHO-</a:t>
            </a:r>
            <a:r>
              <a:rPr lang="en-US" sz="2000" dirty="0" err="1" smtClean="0"/>
              <a:t>medlemsland</a:t>
            </a:r>
            <a:r>
              <a:rPr lang="en-US" sz="2000" dirty="0" smtClean="0"/>
              <a:t> (194)</a:t>
            </a:r>
          </a:p>
          <a:p>
            <a:r>
              <a:rPr lang="en-US" sz="2000" dirty="0" smtClean="0"/>
              <a:t>Frist for </a:t>
            </a:r>
            <a:r>
              <a:rPr lang="en-US" sz="2000" dirty="0" err="1" smtClean="0"/>
              <a:t>implementering</a:t>
            </a:r>
            <a:r>
              <a:rPr lang="en-US" sz="2000" dirty="0" smtClean="0"/>
              <a:t>: 2012</a:t>
            </a:r>
          </a:p>
          <a:p>
            <a:r>
              <a:rPr lang="en-US" sz="2000" dirty="0" smtClean="0"/>
              <a:t>“All hazards” approach</a:t>
            </a:r>
          </a:p>
          <a:p>
            <a:r>
              <a:rPr lang="en-US" sz="2000" dirty="0" err="1" smtClean="0"/>
              <a:t>Formål</a:t>
            </a:r>
            <a:r>
              <a:rPr lang="en-US" sz="2000" dirty="0" smtClean="0"/>
              <a:t>:</a:t>
            </a:r>
          </a:p>
          <a:p>
            <a:pPr lvl="1"/>
            <a:r>
              <a:rPr lang="en-CA" sz="1800" dirty="0" err="1" smtClean="0"/>
              <a:t>Sikre</a:t>
            </a:r>
            <a:r>
              <a:rPr lang="en-CA" sz="1800" dirty="0" smtClean="0"/>
              <a:t> at WHO </a:t>
            </a:r>
            <a:r>
              <a:rPr lang="en-CA" sz="1800" dirty="0" err="1" smtClean="0"/>
              <a:t>varsles</a:t>
            </a:r>
            <a:r>
              <a:rPr lang="en-CA" sz="1800" dirty="0" smtClean="0"/>
              <a:t> </a:t>
            </a:r>
            <a:r>
              <a:rPr lang="en-CA" sz="1800" dirty="0" err="1" smtClean="0"/>
              <a:t>om</a:t>
            </a:r>
            <a:r>
              <a:rPr lang="en-CA" sz="1800" dirty="0" smtClean="0"/>
              <a:t> </a:t>
            </a:r>
            <a:r>
              <a:rPr lang="en-CA" sz="1800" dirty="0" err="1" smtClean="0"/>
              <a:t>hendelser</a:t>
            </a:r>
            <a:r>
              <a:rPr lang="en-CA" sz="1800" dirty="0" smtClean="0"/>
              <a:t> </a:t>
            </a:r>
            <a:r>
              <a:rPr lang="en-CA" sz="1800" dirty="0" err="1" smtClean="0"/>
              <a:t>som</a:t>
            </a:r>
            <a:r>
              <a:rPr lang="en-CA" sz="1800" dirty="0" smtClean="0"/>
              <a:t> </a:t>
            </a:r>
            <a:r>
              <a:rPr lang="en-CA" sz="1800" dirty="0" err="1" smtClean="0"/>
              <a:t>er</a:t>
            </a:r>
            <a:r>
              <a:rPr lang="en-CA" sz="1800" dirty="0" smtClean="0"/>
              <a:t> </a:t>
            </a:r>
            <a:r>
              <a:rPr lang="en-CA" sz="1800" dirty="0" err="1" smtClean="0"/>
              <a:t>mulige</a:t>
            </a:r>
            <a:r>
              <a:rPr lang="en-CA" sz="1800" dirty="0" smtClean="0"/>
              <a:t> PHEIC</a:t>
            </a:r>
          </a:p>
          <a:p>
            <a:pPr lvl="1"/>
            <a:r>
              <a:rPr lang="en-US" sz="1800" dirty="0" err="1" smtClean="0"/>
              <a:t>Redusere</a:t>
            </a:r>
            <a:r>
              <a:rPr lang="en-US" sz="1800" dirty="0" smtClean="0"/>
              <a:t> </a:t>
            </a:r>
            <a:r>
              <a:rPr lang="en-US" sz="1800" dirty="0" err="1" smtClean="0"/>
              <a:t>helse</a:t>
            </a:r>
            <a:r>
              <a:rPr lang="en-US" sz="1800" dirty="0" smtClean="0"/>
              <a:t>- </a:t>
            </a:r>
            <a:r>
              <a:rPr lang="en-US" sz="1800" dirty="0" err="1" smtClean="0"/>
              <a:t>og</a:t>
            </a:r>
            <a:r>
              <a:rPr lang="en-US" sz="1800" dirty="0" smtClean="0"/>
              <a:t> </a:t>
            </a:r>
            <a:r>
              <a:rPr lang="en-US" sz="1800" dirty="0" err="1" smtClean="0"/>
              <a:t>økonomiske</a:t>
            </a:r>
            <a:r>
              <a:rPr lang="en-US" sz="1800" dirty="0" smtClean="0"/>
              <a:t> </a:t>
            </a:r>
            <a:r>
              <a:rPr lang="en-US" sz="1800" dirty="0" err="1" smtClean="0"/>
              <a:t>konsekvenser</a:t>
            </a:r>
            <a:r>
              <a:rPr lang="en-US" sz="1800" dirty="0" smtClean="0"/>
              <a:t> </a:t>
            </a:r>
            <a:endParaRPr lang="en-US" sz="1800" dirty="0"/>
          </a:p>
          <a:p>
            <a:pPr lvl="1"/>
            <a:r>
              <a:rPr lang="en-CA" sz="1800" dirty="0" err="1" smtClean="0"/>
              <a:t>Utvikle</a:t>
            </a:r>
            <a:r>
              <a:rPr lang="en-CA" sz="1800" dirty="0" smtClean="0"/>
              <a:t>, </a:t>
            </a:r>
            <a:r>
              <a:rPr lang="en-CA" sz="1800" dirty="0" err="1" smtClean="0"/>
              <a:t>styrke</a:t>
            </a:r>
            <a:r>
              <a:rPr lang="en-CA" sz="1800" dirty="0" smtClean="0"/>
              <a:t> </a:t>
            </a:r>
            <a:r>
              <a:rPr lang="en-CA" sz="1800" dirty="0" err="1" smtClean="0"/>
              <a:t>og</a:t>
            </a:r>
            <a:r>
              <a:rPr lang="en-CA" sz="1800" dirty="0" smtClean="0"/>
              <a:t> </a:t>
            </a:r>
            <a:r>
              <a:rPr lang="en-CA" sz="1800" dirty="0" err="1" smtClean="0"/>
              <a:t>vedlikeholde</a:t>
            </a:r>
            <a:r>
              <a:rPr lang="en-CA" sz="1800" dirty="0" smtClean="0"/>
              <a:t> </a:t>
            </a:r>
            <a:r>
              <a:rPr lang="en-CA" sz="1800" dirty="0" err="1" smtClean="0"/>
              <a:t>landenes</a:t>
            </a:r>
            <a:r>
              <a:rPr lang="en-CA" sz="1800" dirty="0" smtClean="0"/>
              <a:t> </a:t>
            </a:r>
            <a:r>
              <a:rPr lang="en-CA" sz="1800" dirty="0" err="1" smtClean="0"/>
              <a:t>overvåkning</a:t>
            </a:r>
            <a:r>
              <a:rPr lang="en-CA" sz="1800" dirty="0" smtClean="0"/>
              <a:t> </a:t>
            </a:r>
            <a:r>
              <a:rPr lang="en-CA" sz="1800" dirty="0" err="1" smtClean="0"/>
              <a:t>og</a:t>
            </a:r>
            <a:r>
              <a:rPr lang="en-CA" sz="1800" dirty="0" smtClean="0"/>
              <a:t> </a:t>
            </a:r>
            <a:r>
              <a:rPr lang="en-CA" sz="1800" dirty="0" err="1" smtClean="0"/>
              <a:t>respons</a:t>
            </a:r>
            <a:r>
              <a:rPr lang="en-CA" sz="1800" dirty="0" smtClean="0"/>
              <a:t> </a:t>
            </a:r>
            <a:r>
              <a:rPr lang="en-CA" sz="1800" dirty="0" err="1" smtClean="0"/>
              <a:t>ved</a:t>
            </a:r>
            <a:r>
              <a:rPr lang="en-CA" sz="1800" dirty="0" smtClean="0"/>
              <a:t> </a:t>
            </a:r>
            <a:r>
              <a:rPr lang="en-CA" sz="1800" dirty="0" err="1" smtClean="0"/>
              <a:t>slike</a:t>
            </a:r>
            <a:r>
              <a:rPr lang="en-CA" sz="1800" dirty="0" smtClean="0"/>
              <a:t> </a:t>
            </a:r>
            <a:r>
              <a:rPr lang="en-CA" sz="1800" dirty="0" err="1" smtClean="0"/>
              <a:t>hendelser</a:t>
            </a:r>
            <a:endParaRPr lang="en-CA" sz="1800" dirty="0" smtClean="0"/>
          </a:p>
          <a:p>
            <a:pPr lvl="1"/>
            <a:r>
              <a:rPr lang="en-CA" sz="1800" dirty="0" err="1" smtClean="0"/>
              <a:t>Bedre</a:t>
            </a:r>
            <a:r>
              <a:rPr lang="en-CA" sz="1800" dirty="0" smtClean="0"/>
              <a:t> </a:t>
            </a:r>
            <a:r>
              <a:rPr lang="en-CA" sz="1800" dirty="0" err="1" smtClean="0"/>
              <a:t>koordinering</a:t>
            </a:r>
            <a:endParaRPr lang="en-CA" sz="1800" dirty="0" smtClean="0"/>
          </a:p>
        </p:txBody>
      </p:sp>
      <p:pic>
        <p:nvPicPr>
          <p:cNvPr id="8" name="Picture 5" descr="whih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8144" y="1916832"/>
            <a:ext cx="2722710" cy="388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a:off x="4436076" y="5826811"/>
            <a:ext cx="4572000" cy="830997"/>
          </a:xfrm>
          <a:prstGeom prst="rect">
            <a:avLst/>
          </a:prstGeom>
        </p:spPr>
        <p:txBody>
          <a:bodyPr>
            <a:spAutoFit/>
          </a:bodyPr>
          <a:lstStyle/>
          <a:p>
            <a:r>
              <a:rPr lang="nb-NO" sz="2400" dirty="0" smtClean="0">
                <a:hlinkClick r:id="rId4"/>
              </a:rPr>
              <a:t>http</a:t>
            </a:r>
            <a:r>
              <a:rPr lang="nb-NO" sz="2400" dirty="0">
                <a:hlinkClick r:id="rId4"/>
              </a:rPr>
              <a:t>://www.who.int/ihr/en/</a:t>
            </a:r>
            <a:endParaRPr lang="nb-NO" sz="2400" dirty="0"/>
          </a:p>
          <a:p>
            <a:endParaRPr lang="nb-NO" sz="2400" dirty="0"/>
          </a:p>
        </p:txBody>
      </p:sp>
    </p:spTree>
    <p:extLst>
      <p:ext uri="{BB962C8B-B14F-4D97-AF65-F5344CB8AC3E}">
        <p14:creationId xmlns:p14="http://schemas.microsoft.com/office/powerpoint/2010/main" val="1631606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CIM for FHI</a:t>
            </a:r>
            <a:endParaRPr lang="nb-NO"/>
          </a:p>
        </p:txBody>
      </p:sp>
      <p:sp>
        <p:nvSpPr>
          <p:cNvPr id="3" name="Plassholder for innhold 2"/>
          <p:cNvSpPr>
            <a:spLocks noGrp="1"/>
          </p:cNvSpPr>
          <p:nvPr>
            <p:ph idx="1"/>
          </p:nvPr>
        </p:nvSpPr>
        <p:spPr>
          <a:xfrm>
            <a:off x="457200" y="1600199"/>
            <a:ext cx="8229600" cy="4882487"/>
          </a:xfrm>
        </p:spPr>
        <p:txBody>
          <a:bodyPr>
            <a:normAutofit fontScale="92500" lnSpcReduction="20000"/>
          </a:bodyPr>
          <a:lstStyle/>
          <a:p>
            <a:r>
              <a:rPr lang="nb-NO" altLang="nb-NO" dirty="0" smtClean="0"/>
              <a:t>Dokumentasjon </a:t>
            </a:r>
            <a:r>
              <a:rPr lang="nb-NO" altLang="nb-NO" dirty="0"/>
              <a:t>av arbeidet ved kriser/hendelser</a:t>
            </a:r>
          </a:p>
          <a:p>
            <a:pPr marL="342900" lvl="1" indent="-342900">
              <a:buFont typeface="Arial" charset="0"/>
              <a:buChar char="•"/>
            </a:pPr>
            <a:r>
              <a:rPr lang="nb-NO" sz="3200" dirty="0"/>
              <a:t>Varslingssystem (e-post, </a:t>
            </a:r>
            <a:r>
              <a:rPr lang="nb-NO" sz="3200" dirty="0" err="1"/>
              <a:t>sms</a:t>
            </a:r>
            <a:r>
              <a:rPr lang="nb-NO" sz="3200" dirty="0"/>
              <a:t>, talemelding)</a:t>
            </a:r>
          </a:p>
          <a:p>
            <a:r>
              <a:rPr lang="nb-NO" dirty="0"/>
              <a:t>Felles logg og automatisk </a:t>
            </a:r>
            <a:r>
              <a:rPr lang="nb-NO" dirty="0" smtClean="0"/>
              <a:t>loggføring av </a:t>
            </a:r>
          </a:p>
          <a:p>
            <a:pPr lvl="1"/>
            <a:r>
              <a:rPr lang="nb-NO" dirty="0" smtClean="0"/>
              <a:t>Varslinger og rapportering</a:t>
            </a:r>
          </a:p>
          <a:p>
            <a:pPr lvl="1"/>
            <a:r>
              <a:rPr lang="nb-NO" dirty="0" smtClean="0"/>
              <a:t>Møteinnkalling og mobilisering</a:t>
            </a:r>
          </a:p>
          <a:p>
            <a:pPr lvl="1"/>
            <a:r>
              <a:rPr lang="nb-NO" dirty="0" smtClean="0"/>
              <a:t>Oppgavefordeling</a:t>
            </a:r>
          </a:p>
          <a:p>
            <a:r>
              <a:rPr lang="nb-NO" dirty="0" smtClean="0"/>
              <a:t>Oppdaterte kontaktlister (internt, eksternt)</a:t>
            </a:r>
          </a:p>
          <a:p>
            <a:r>
              <a:rPr lang="nb-NO" dirty="0" smtClean="0"/>
              <a:t>Informasjonstavler – felles situasjonsbilde</a:t>
            </a:r>
          </a:p>
          <a:p>
            <a:r>
              <a:rPr lang="nb-NO" dirty="0" err="1" smtClean="0"/>
              <a:t>Medialogg</a:t>
            </a:r>
            <a:endParaRPr lang="nb-NO" dirty="0" smtClean="0"/>
          </a:p>
          <a:p>
            <a:r>
              <a:rPr lang="nb-NO" dirty="0" smtClean="0"/>
              <a:t>Smittevernvaktlogg? Utbruddsvarsling? Samle inn informasjon fra helsetjenesten?</a:t>
            </a:r>
          </a:p>
          <a:p>
            <a:endParaRPr lang="nb-NO" dirty="0" smtClean="0"/>
          </a:p>
          <a:p>
            <a:endParaRPr lang="nb-NO" dirty="0"/>
          </a:p>
        </p:txBody>
      </p:sp>
    </p:spTree>
    <p:extLst>
      <p:ext uri="{BB962C8B-B14F-4D97-AF65-F5344CB8AC3E}">
        <p14:creationId xmlns:p14="http://schemas.microsoft.com/office/powerpoint/2010/main" val="3797875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67456" y="404813"/>
            <a:ext cx="6280808" cy="838200"/>
          </a:xfrm>
        </p:spPr>
        <p:txBody>
          <a:bodyPr>
            <a:normAutofit fontScale="90000"/>
          </a:bodyPr>
          <a:lstStyle/>
          <a:p>
            <a:r>
              <a:rPr lang="nb-NO" smtClean="0"/>
              <a:t>Hva er Vesuv?</a:t>
            </a:r>
            <a:br>
              <a:rPr lang="nb-NO" smtClean="0"/>
            </a:br>
            <a:r>
              <a:rPr lang="nb-NO" sz="2000" b="1" smtClean="0">
                <a:solidFill>
                  <a:srgbClr val="C00000"/>
                </a:solidFill>
              </a:rPr>
              <a:t>V</a:t>
            </a:r>
            <a:r>
              <a:rPr lang="nb-NO" sz="2000" b="1" smtClean="0"/>
              <a:t>evsbasert </a:t>
            </a:r>
            <a:r>
              <a:rPr lang="nb-NO" sz="2000" b="1" smtClean="0">
                <a:solidFill>
                  <a:srgbClr val="C00000"/>
                </a:solidFill>
              </a:rPr>
              <a:t>S</a:t>
            </a:r>
            <a:r>
              <a:rPr lang="nb-NO" sz="2000" b="1" smtClean="0"/>
              <a:t>ystem for </a:t>
            </a:r>
            <a:r>
              <a:rPr lang="nb-NO" sz="2000" b="1" smtClean="0">
                <a:solidFill>
                  <a:srgbClr val="C00000"/>
                </a:solidFill>
              </a:rPr>
              <a:t>U</a:t>
            </a:r>
            <a:r>
              <a:rPr lang="nb-NO" sz="2000" b="1" smtClean="0"/>
              <a:t>tbrudds</a:t>
            </a:r>
            <a:r>
              <a:rPr lang="nb-NO" sz="2000" b="1" smtClean="0">
                <a:solidFill>
                  <a:srgbClr val="C00000"/>
                </a:solidFill>
              </a:rPr>
              <a:t>V</a:t>
            </a:r>
            <a:r>
              <a:rPr lang="nb-NO" sz="2000" b="1" smtClean="0"/>
              <a:t>arsling</a:t>
            </a:r>
            <a:r>
              <a:rPr lang="nb-NO" b="1" smtClean="0"/>
              <a:t/>
            </a:r>
            <a:br>
              <a:rPr lang="nb-NO" b="1" smtClean="0"/>
            </a:br>
            <a:endParaRPr lang="en-US" smtClean="0"/>
          </a:p>
        </p:txBody>
      </p:sp>
      <p:sp>
        <p:nvSpPr>
          <p:cNvPr id="6147" name="Rectangle 3"/>
          <p:cNvSpPr>
            <a:spLocks noGrp="1" noChangeArrowheads="1"/>
          </p:cNvSpPr>
          <p:nvPr>
            <p:ph idx="1"/>
          </p:nvPr>
        </p:nvSpPr>
        <p:spPr>
          <a:xfrm>
            <a:off x="179512" y="1556792"/>
            <a:ext cx="6912768" cy="4467225"/>
          </a:xfrm>
        </p:spPr>
        <p:txBody>
          <a:bodyPr>
            <a:normAutofit/>
          </a:bodyPr>
          <a:lstStyle/>
          <a:p>
            <a:r>
              <a:rPr lang="nb-NO" sz="2800" dirty="0"/>
              <a:t>Ivaretar §§ varslingsplikt for helsesektoren </a:t>
            </a:r>
          </a:p>
          <a:p>
            <a:pPr lvl="1"/>
            <a:r>
              <a:rPr lang="nb-NO" sz="2400" dirty="0"/>
              <a:t>og Mattilsynets </a:t>
            </a:r>
            <a:r>
              <a:rPr lang="nb-NO" sz="2400" dirty="0" smtClean="0"/>
              <a:t>varslingsplikt og rapporteringsordning </a:t>
            </a:r>
            <a:endParaRPr lang="nb-NO" sz="2400" dirty="0"/>
          </a:p>
          <a:p>
            <a:r>
              <a:rPr lang="nb-NO" sz="2800" dirty="0" smtClean="0"/>
              <a:t>Kom i drift i juni 2005 </a:t>
            </a:r>
          </a:p>
          <a:p>
            <a:r>
              <a:rPr lang="nb-NO" sz="2800" dirty="0" smtClean="0"/>
              <a:t>Nasjonalt register over alle varslede utbrudd ved FHI</a:t>
            </a:r>
          </a:p>
          <a:p>
            <a:r>
              <a:rPr lang="nb-NO" sz="2800" dirty="0" smtClean="0"/>
              <a:t>Skjema fylles ut på Internett</a:t>
            </a:r>
          </a:p>
        </p:txBody>
      </p:sp>
      <p:pic>
        <p:nvPicPr>
          <p:cNvPr id="5" name="Picture 17"/>
          <p:cNvPicPr>
            <a:picLocks noChangeAspect="1" noChangeArrowheads="1"/>
          </p:cNvPicPr>
          <p:nvPr/>
        </p:nvPicPr>
        <p:blipFill>
          <a:blip r:embed="rId3" cstate="screen"/>
          <a:srcRect/>
          <a:stretch>
            <a:fillRect/>
          </a:stretch>
        </p:blipFill>
        <p:spPr bwMode="auto">
          <a:xfrm>
            <a:off x="6916216" y="260648"/>
            <a:ext cx="1931480" cy="1819526"/>
          </a:xfrm>
          <a:prstGeom prst="rect">
            <a:avLst/>
          </a:prstGeom>
          <a:noFill/>
          <a:ln w="12700">
            <a:noFill/>
            <a:miter lim="800000"/>
            <a:headEnd/>
            <a:tailEnd/>
          </a:ln>
          <a:effectLst/>
        </p:spPr>
      </p:pic>
      <p:sp>
        <p:nvSpPr>
          <p:cNvPr id="6" name="Freeform 15"/>
          <p:cNvSpPr>
            <a:spLocks/>
          </p:cNvSpPr>
          <p:nvPr/>
        </p:nvSpPr>
        <p:spPr bwMode="auto">
          <a:xfrm>
            <a:off x="395536" y="4967726"/>
            <a:ext cx="8175978" cy="1197578"/>
          </a:xfrm>
          <a:custGeom>
            <a:avLst/>
            <a:gdLst/>
            <a:ahLst/>
            <a:cxnLst>
              <a:cxn ang="0">
                <a:pos x="0" y="309"/>
              </a:cxn>
              <a:cxn ang="0">
                <a:pos x="0" y="0"/>
              </a:cxn>
              <a:cxn ang="0">
                <a:pos x="2238" y="0"/>
              </a:cxn>
              <a:cxn ang="0">
                <a:pos x="2238" y="309"/>
              </a:cxn>
              <a:cxn ang="0">
                <a:pos x="0" y="309"/>
              </a:cxn>
            </a:cxnLst>
            <a:rect l="0" t="0" r="r" b="b"/>
            <a:pathLst>
              <a:path w="2239" h="310">
                <a:moveTo>
                  <a:pt x="0" y="309"/>
                </a:moveTo>
                <a:lnTo>
                  <a:pt x="0" y="0"/>
                </a:lnTo>
                <a:lnTo>
                  <a:pt x="2238" y="0"/>
                </a:lnTo>
                <a:lnTo>
                  <a:pt x="2238" y="309"/>
                </a:lnTo>
                <a:lnTo>
                  <a:pt x="0" y="309"/>
                </a:lnTo>
              </a:path>
            </a:pathLst>
          </a:custGeom>
          <a:solidFill>
            <a:srgbClr val="BFE7FB"/>
          </a:solidFill>
          <a:ln w="6350" cap="rnd" cmpd="sng">
            <a:solidFill>
              <a:srgbClr val="000080"/>
            </a:solidFill>
            <a:prstDash val="solid"/>
            <a:round/>
            <a:headEnd type="none" w="med" len="med"/>
            <a:tailEnd type="none" w="med" len="med"/>
          </a:ln>
          <a:effectLst/>
        </p:spPr>
        <p:txBody>
          <a:bodyPr anchor="ctr"/>
          <a:lstStyle/>
          <a:p>
            <a:pPr algn="ctr"/>
            <a:r>
              <a:rPr lang="nb-NO" sz="2400" dirty="0">
                <a:solidFill>
                  <a:srgbClr val="000066"/>
                </a:solidFill>
              </a:rPr>
              <a:t>Sentral i smittevernberedskapen</a:t>
            </a:r>
          </a:p>
          <a:p>
            <a:pPr algn="ctr"/>
            <a:r>
              <a:rPr lang="nb-NO" sz="2400" dirty="0">
                <a:solidFill>
                  <a:srgbClr val="000066"/>
                </a:solidFill>
              </a:rPr>
              <a:t>All informasjon om utbruddene samles i én database</a:t>
            </a:r>
          </a:p>
        </p:txBody>
      </p:sp>
    </p:spTree>
    <p:extLst>
      <p:ext uri="{BB962C8B-B14F-4D97-AF65-F5344CB8AC3E}">
        <p14:creationId xmlns:p14="http://schemas.microsoft.com/office/powerpoint/2010/main" val="2506576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7456" y="404813"/>
            <a:ext cx="6424824" cy="838200"/>
          </a:xfrm>
        </p:spPr>
        <p:txBody>
          <a:bodyPr/>
          <a:lstStyle/>
          <a:p>
            <a:r>
              <a:rPr lang="nb-NO" smtClean="0"/>
              <a:t>Bruk av Vesuv – lokalt nivå</a:t>
            </a:r>
            <a:endParaRPr lang="nb-NO"/>
          </a:p>
        </p:txBody>
      </p:sp>
      <p:sp>
        <p:nvSpPr>
          <p:cNvPr id="3" name="Plassholder for innhold 2"/>
          <p:cNvSpPr>
            <a:spLocks noGrp="1"/>
          </p:cNvSpPr>
          <p:nvPr>
            <p:ph idx="1"/>
          </p:nvPr>
        </p:nvSpPr>
        <p:spPr>
          <a:xfrm>
            <a:off x="251519" y="1698079"/>
            <a:ext cx="8688965" cy="4467225"/>
          </a:xfrm>
        </p:spPr>
        <p:txBody>
          <a:bodyPr>
            <a:normAutofit/>
          </a:bodyPr>
          <a:lstStyle/>
          <a:p>
            <a:r>
              <a:rPr lang="nb-NO" smtClean="0"/>
              <a:t>Ivareta §§ varsling om utbrudd til FHI og andre etater</a:t>
            </a:r>
          </a:p>
          <a:p>
            <a:r>
              <a:rPr lang="nb-NO" smtClean="0"/>
              <a:t>Felles tilgang for involverte etater til fortløpende oppdatering om samme utbrudd</a:t>
            </a:r>
          </a:p>
          <a:p>
            <a:r>
              <a:rPr lang="nb-NO" smtClean="0"/>
              <a:t>Arkiv over utbrudd</a:t>
            </a:r>
          </a:p>
          <a:p>
            <a:pPr lvl="1"/>
            <a:r>
              <a:rPr lang="nb-NO" smtClean="0"/>
              <a:t>Raskt sjekke tidligere utbrudd knyttet til samme sted</a:t>
            </a:r>
          </a:p>
          <a:p>
            <a:pPr lvl="1"/>
            <a:r>
              <a:rPr lang="nb-NO" smtClean="0"/>
              <a:t>Sjekke om det er lignende utbrudd andre steder</a:t>
            </a:r>
          </a:p>
        </p:txBody>
      </p:sp>
    </p:spTree>
    <p:extLst>
      <p:ext uri="{BB962C8B-B14F-4D97-AF65-F5344CB8AC3E}">
        <p14:creationId xmlns:p14="http://schemas.microsoft.com/office/powerpoint/2010/main" val="396353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7456" y="404813"/>
            <a:ext cx="6640848" cy="838200"/>
          </a:xfrm>
        </p:spPr>
        <p:txBody>
          <a:bodyPr/>
          <a:lstStyle/>
          <a:p>
            <a:r>
              <a:rPr lang="nb-NO" smtClean="0"/>
              <a:t>Bruk av Vesuv – FHI</a:t>
            </a:r>
            <a:endParaRPr lang="nb-NO"/>
          </a:p>
        </p:txBody>
      </p:sp>
      <p:sp>
        <p:nvSpPr>
          <p:cNvPr id="3" name="Plassholder for innhold 2"/>
          <p:cNvSpPr>
            <a:spLocks noGrp="1"/>
          </p:cNvSpPr>
          <p:nvPr>
            <p:ph idx="1"/>
          </p:nvPr>
        </p:nvSpPr>
        <p:spPr>
          <a:xfrm>
            <a:off x="179512" y="1628776"/>
            <a:ext cx="8856984" cy="4824560"/>
          </a:xfrm>
        </p:spPr>
        <p:txBody>
          <a:bodyPr>
            <a:normAutofit fontScale="92500"/>
          </a:bodyPr>
          <a:lstStyle/>
          <a:p>
            <a:r>
              <a:rPr lang="nb-NO" smtClean="0"/>
              <a:t>Viktig del av beredskap og epidemietterretning</a:t>
            </a:r>
          </a:p>
          <a:p>
            <a:r>
              <a:rPr lang="nb-NO" smtClean="0"/>
              <a:t>Sjekkes </a:t>
            </a:r>
            <a:r>
              <a:rPr lang="nb-NO" dirty="0" smtClean="0"/>
              <a:t>daglig av mottaksansvarlig </a:t>
            </a:r>
          </a:p>
          <a:p>
            <a:pPr lvl="1"/>
            <a:r>
              <a:rPr lang="nb-NO" dirty="0" smtClean="0"/>
              <a:t>(også i helgene av smittevernvakt)</a:t>
            </a:r>
          </a:p>
          <a:p>
            <a:r>
              <a:rPr lang="nb-NO" dirty="0" smtClean="0"/>
              <a:t>Varsler vurderes av fagpersoner</a:t>
            </a:r>
          </a:p>
          <a:p>
            <a:pPr lvl="1"/>
            <a:r>
              <a:rPr lang="nb-NO" dirty="0" smtClean="0"/>
              <a:t>Er det flere lokale hendelser som kan ha sammenheng?</a:t>
            </a:r>
          </a:p>
          <a:p>
            <a:pPr lvl="1"/>
            <a:r>
              <a:rPr lang="nb-NO" smtClean="0"/>
              <a:t>Utbruddet alvorlig? Behov </a:t>
            </a:r>
            <a:r>
              <a:rPr lang="nb-NO" dirty="0" smtClean="0"/>
              <a:t>for </a:t>
            </a:r>
            <a:r>
              <a:rPr lang="nb-NO" dirty="0" err="1" smtClean="0"/>
              <a:t>viderevarsling</a:t>
            </a:r>
            <a:r>
              <a:rPr lang="nb-NO" dirty="0" smtClean="0"/>
              <a:t>? Rådgivning?</a:t>
            </a:r>
          </a:p>
          <a:p>
            <a:r>
              <a:rPr lang="nb-NO" dirty="0" smtClean="0"/>
              <a:t>Tema i </a:t>
            </a:r>
            <a:r>
              <a:rPr lang="nb-NO" smtClean="0"/>
              <a:t>ukentlig utbruddsmøte</a:t>
            </a:r>
            <a:endParaRPr lang="nb-NO" dirty="0" smtClean="0"/>
          </a:p>
          <a:p>
            <a:r>
              <a:rPr lang="nb-NO" smtClean="0"/>
              <a:t>Måneds- og årsrapporter</a:t>
            </a:r>
            <a:endParaRPr lang="nb-NO" dirty="0" smtClean="0"/>
          </a:p>
          <a:p>
            <a:r>
              <a:rPr lang="nb-NO" dirty="0" smtClean="0"/>
              <a:t>Rapporteres inn til EU (og </a:t>
            </a:r>
            <a:r>
              <a:rPr lang="nb-NO" smtClean="0"/>
              <a:t>WHO)</a:t>
            </a:r>
            <a:endParaRPr lang="nb-NO" dirty="0" smtClean="0"/>
          </a:p>
        </p:txBody>
      </p:sp>
    </p:spTree>
    <p:extLst>
      <p:ext uri="{BB962C8B-B14F-4D97-AF65-F5344CB8AC3E}">
        <p14:creationId xmlns:p14="http://schemas.microsoft.com/office/powerpoint/2010/main" val="219743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Vesuv 2006 - 2013</a:t>
            </a:r>
            <a:endParaRPr lang="nb-NO" dirty="0"/>
          </a:p>
        </p:txBody>
      </p:sp>
      <p:sp>
        <p:nvSpPr>
          <p:cNvPr id="4" name="Plassholder for innhold 4"/>
          <p:cNvSpPr>
            <a:spLocks noGrp="1"/>
          </p:cNvSpPr>
          <p:nvPr>
            <p:ph idx="1"/>
          </p:nvPr>
        </p:nvSpPr>
        <p:spPr>
          <a:xfrm>
            <a:off x="179512" y="1628776"/>
            <a:ext cx="7560840" cy="4467225"/>
          </a:xfrm>
        </p:spPr>
        <p:txBody>
          <a:bodyPr>
            <a:normAutofit lnSpcReduction="10000"/>
          </a:bodyPr>
          <a:lstStyle/>
          <a:p>
            <a:r>
              <a:rPr lang="nb-NO" dirty="0" smtClean="0"/>
              <a:t>Totalt 1 426 varsler</a:t>
            </a:r>
          </a:p>
          <a:p>
            <a:pPr lvl="1"/>
            <a:r>
              <a:rPr lang="nb-NO" dirty="0" smtClean="0"/>
              <a:t>53% utbrudd i helseinstitusjoner</a:t>
            </a:r>
          </a:p>
          <a:p>
            <a:pPr lvl="2">
              <a:buNone/>
            </a:pPr>
            <a:r>
              <a:rPr lang="nb-NO" dirty="0" smtClean="0"/>
              <a:t>	(min ~16000 syke)</a:t>
            </a:r>
          </a:p>
          <a:p>
            <a:pPr lvl="1"/>
            <a:r>
              <a:rPr lang="nb-NO" dirty="0" smtClean="0"/>
              <a:t>33% smitte via næringsmidler</a:t>
            </a:r>
          </a:p>
          <a:p>
            <a:pPr lvl="2">
              <a:buNone/>
            </a:pPr>
            <a:r>
              <a:rPr lang="nb-NO" dirty="0" smtClean="0"/>
              <a:t>	 (min ~ 10000 syke)</a:t>
            </a:r>
          </a:p>
          <a:p>
            <a:pPr lvl="1"/>
            <a:r>
              <a:rPr lang="nb-NO" dirty="0" smtClean="0"/>
              <a:t>  Resten andre typer utbrudd</a:t>
            </a:r>
          </a:p>
          <a:p>
            <a:pPr>
              <a:buNone/>
            </a:pPr>
            <a:endParaRPr lang="nb-NO" dirty="0" smtClean="0"/>
          </a:p>
          <a:p>
            <a:r>
              <a:rPr lang="nb-NO" dirty="0" smtClean="0"/>
              <a:t>Årlig</a:t>
            </a:r>
          </a:p>
          <a:p>
            <a:pPr lvl="1"/>
            <a:r>
              <a:rPr lang="nb-NO" dirty="0" smtClean="0"/>
              <a:t>150-200 utbrudd</a:t>
            </a:r>
          </a:p>
          <a:p>
            <a:endParaRPr lang="nb-NO" dirty="0"/>
          </a:p>
        </p:txBody>
      </p:sp>
      <p:pic>
        <p:nvPicPr>
          <p:cNvPr id="5" name="Picture 10"/>
          <p:cNvPicPr>
            <a:picLocks noChangeAspect="1" noChangeArrowheads="1"/>
          </p:cNvPicPr>
          <p:nvPr/>
        </p:nvPicPr>
        <p:blipFill>
          <a:blip r:embed="rId2" cstate="print"/>
          <a:srcRect t="5775"/>
          <a:stretch>
            <a:fillRect/>
          </a:stretch>
        </p:blipFill>
        <p:spPr bwMode="auto">
          <a:xfrm>
            <a:off x="6948264" y="1556792"/>
            <a:ext cx="1800200" cy="1424808"/>
          </a:xfrm>
          <a:prstGeom prst="rect">
            <a:avLst/>
          </a:prstGeom>
          <a:noFill/>
          <a:ln w="12700">
            <a:noFill/>
            <a:miter lim="800000"/>
            <a:headEnd/>
            <a:tailEnd/>
          </a:ln>
          <a:effectLst/>
        </p:spPr>
      </p:pic>
      <p:pic>
        <p:nvPicPr>
          <p:cNvPr id="6" name="Picture 6" descr="http://t1.gstatic.com/images?q=tbn:ANd9GcSL7F0G5GBnbguXp4guV5zp6Z4AEizIIkDJ7UhyAPUYez8yOdNVwckHUR7spA"/>
          <p:cNvPicPr>
            <a:picLocks noChangeAspect="1" noChangeArrowheads="1"/>
          </p:cNvPicPr>
          <p:nvPr/>
        </p:nvPicPr>
        <p:blipFill>
          <a:blip r:embed="rId3" cstate="screen"/>
          <a:srcRect/>
          <a:stretch>
            <a:fillRect/>
          </a:stretch>
        </p:blipFill>
        <p:spPr bwMode="auto">
          <a:xfrm>
            <a:off x="6948264" y="3212976"/>
            <a:ext cx="1872208" cy="1245870"/>
          </a:xfrm>
          <a:prstGeom prst="rect">
            <a:avLst/>
          </a:prstGeom>
          <a:noFill/>
        </p:spPr>
      </p:pic>
      <p:pic>
        <p:nvPicPr>
          <p:cNvPr id="40964" name="Picture 4" descr="http://www.myhousecallmd.com/wp-content/uploads/2010/03/sneeze_682_473022a-300x175.jpg">
            <a:hlinkClick r:id="rId4"/>
          </p:cNvPr>
          <p:cNvPicPr>
            <a:picLocks noChangeAspect="1" noChangeArrowheads="1"/>
          </p:cNvPicPr>
          <p:nvPr/>
        </p:nvPicPr>
        <p:blipFill>
          <a:blip r:embed="rId5" cstate="print"/>
          <a:srcRect/>
          <a:stretch>
            <a:fillRect/>
          </a:stretch>
        </p:blipFill>
        <p:spPr bwMode="auto">
          <a:xfrm>
            <a:off x="6946018" y="4653137"/>
            <a:ext cx="1851634" cy="1080120"/>
          </a:xfrm>
          <a:prstGeom prst="rect">
            <a:avLst/>
          </a:prstGeom>
          <a:noFill/>
        </p:spPr>
      </p:pic>
    </p:spTree>
    <p:extLst>
      <p:ext uri="{BB962C8B-B14F-4D97-AF65-F5344CB8AC3E}">
        <p14:creationId xmlns:p14="http://schemas.microsoft.com/office/powerpoint/2010/main" val="2982876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l="3730" t="16798" r="4356" b="17216"/>
          <a:stretch>
            <a:fillRect/>
          </a:stretch>
        </p:blipFill>
        <p:spPr bwMode="auto">
          <a:xfrm>
            <a:off x="-9184" y="1385736"/>
            <a:ext cx="9144000" cy="4629150"/>
          </a:xfrm>
          <a:prstGeom prst="rect">
            <a:avLst/>
          </a:prstGeom>
          <a:noFill/>
          <a:ln w="9525">
            <a:noFill/>
            <a:miter lim="800000"/>
            <a:headEnd/>
            <a:tailEnd/>
          </a:ln>
        </p:spPr>
      </p:pic>
      <p:sp>
        <p:nvSpPr>
          <p:cNvPr id="2" name="Tittel 1"/>
          <p:cNvSpPr>
            <a:spLocks noGrp="1"/>
          </p:cNvSpPr>
          <p:nvPr>
            <p:ph type="title" idx="4294967295"/>
          </p:nvPr>
        </p:nvSpPr>
        <p:spPr>
          <a:xfrm>
            <a:off x="0" y="404813"/>
            <a:ext cx="7772400" cy="838200"/>
          </a:xfrm>
        </p:spPr>
        <p:txBody>
          <a:bodyPr>
            <a:normAutofit/>
          </a:bodyPr>
          <a:lstStyle/>
          <a:p>
            <a:r>
              <a:rPr lang="nb-NO" smtClean="0"/>
              <a:t>Registrere utbrudd </a:t>
            </a:r>
            <a:r>
              <a:rPr lang="nb-NO" sz="2200" smtClean="0"/>
              <a:t>www.vesuv.no</a:t>
            </a:r>
            <a:endParaRPr lang="nb-NO" sz="2200"/>
          </a:p>
        </p:txBody>
      </p:sp>
      <p:sp>
        <p:nvSpPr>
          <p:cNvPr id="4" name="Oval 9"/>
          <p:cNvSpPr>
            <a:spLocks noChangeArrowheads="1"/>
          </p:cNvSpPr>
          <p:nvPr/>
        </p:nvSpPr>
        <p:spPr bwMode="auto">
          <a:xfrm>
            <a:off x="0" y="2492896"/>
            <a:ext cx="896099" cy="541337"/>
          </a:xfrm>
          <a:prstGeom prst="ellipse">
            <a:avLst/>
          </a:prstGeom>
          <a:noFill/>
          <a:ln w="25400">
            <a:solidFill>
              <a:srgbClr val="FF0000"/>
            </a:solidFill>
            <a:round/>
            <a:headEnd/>
            <a:tailEnd/>
          </a:ln>
          <a:effectLst/>
        </p:spPr>
        <p:txBody>
          <a:bodyPr wrap="none" anchor="ctr"/>
          <a:lstStyle/>
          <a:p>
            <a:endParaRPr lang="nb-NO"/>
          </a:p>
        </p:txBody>
      </p:sp>
      <p:sp>
        <p:nvSpPr>
          <p:cNvPr id="3" name="TekstSylinder 2"/>
          <p:cNvSpPr txBox="1"/>
          <p:nvPr/>
        </p:nvSpPr>
        <p:spPr>
          <a:xfrm>
            <a:off x="5446384" y="6144712"/>
            <a:ext cx="3714863" cy="369332"/>
          </a:xfrm>
          <a:prstGeom prst="rect">
            <a:avLst/>
          </a:prstGeom>
          <a:noFill/>
        </p:spPr>
        <p:txBody>
          <a:bodyPr wrap="none" rtlCol="0">
            <a:spAutoFit/>
          </a:bodyPr>
          <a:lstStyle/>
          <a:p>
            <a:r>
              <a:rPr lang="nb-NO" smtClean="0">
                <a:hlinkClick r:id="rId3"/>
              </a:rPr>
              <a:t>www.utbrudd.no</a:t>
            </a:r>
            <a:r>
              <a:rPr lang="nb-NO" smtClean="0"/>
              <a:t> eller </a:t>
            </a:r>
            <a:r>
              <a:rPr lang="nb-NO" smtClean="0">
                <a:hlinkClick r:id="rId4"/>
              </a:rPr>
              <a:t>www.vesuv.no</a:t>
            </a:r>
            <a:r>
              <a:rPr lang="nb-NO" smtClean="0"/>
              <a:t> </a:t>
            </a:r>
            <a:endParaRPr lang="nb-NO"/>
          </a:p>
        </p:txBody>
      </p:sp>
    </p:spTree>
    <p:extLst>
      <p:ext uri="{BB962C8B-B14F-4D97-AF65-F5344CB8AC3E}">
        <p14:creationId xmlns:p14="http://schemas.microsoft.com/office/powerpoint/2010/main" val="4198852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b-NO" altLang="nb-NO" dirty="0" smtClean="0"/>
              <a:t>CIM - </a:t>
            </a:r>
            <a:r>
              <a:rPr lang="nb-NO" altLang="nb-NO" dirty="0" err="1" smtClean="0"/>
              <a:t>Onevoice</a:t>
            </a:r>
            <a:endParaRPr lang="nb-NO" altLang="nb-NO" dirty="0" smtClean="0"/>
          </a:p>
        </p:txBody>
      </p:sp>
      <p:sp>
        <p:nvSpPr>
          <p:cNvPr id="7171" name="Rectangle 3"/>
          <p:cNvSpPr>
            <a:spLocks noGrp="1" noChangeArrowheads="1"/>
          </p:cNvSpPr>
          <p:nvPr>
            <p:ph type="body" idx="1"/>
          </p:nvPr>
        </p:nvSpPr>
        <p:spPr/>
        <p:txBody>
          <a:bodyPr>
            <a:normAutofit fontScale="92500" lnSpcReduction="10000"/>
          </a:bodyPr>
          <a:lstStyle/>
          <a:p>
            <a:r>
              <a:rPr lang="nb-NO" altLang="nb-NO" dirty="0" smtClean="0"/>
              <a:t>Krisestøtteverktøy </a:t>
            </a:r>
          </a:p>
          <a:p>
            <a:pPr lvl="1"/>
            <a:r>
              <a:rPr lang="nb-NO" altLang="nb-NO" dirty="0" smtClean="0"/>
              <a:t>Varsling og rapportering</a:t>
            </a:r>
          </a:p>
          <a:p>
            <a:pPr lvl="1"/>
            <a:r>
              <a:rPr lang="nb-NO" altLang="nb-NO" dirty="0" smtClean="0"/>
              <a:t>Felles situasjonsbilde, informasjonsdeling</a:t>
            </a:r>
          </a:p>
          <a:p>
            <a:pPr lvl="1"/>
            <a:r>
              <a:rPr lang="nb-NO" altLang="nb-NO" smtClean="0"/>
              <a:t>Loggføring</a:t>
            </a:r>
          </a:p>
          <a:p>
            <a:pPr lvl="1"/>
            <a:r>
              <a:rPr lang="nb-NO" altLang="nb-NO" smtClean="0"/>
              <a:t>Rammeavtale</a:t>
            </a:r>
            <a:endParaRPr lang="nb-NO" altLang="nb-NO" dirty="0" smtClean="0"/>
          </a:p>
          <a:p>
            <a:r>
              <a:rPr lang="nb-NO" altLang="nb-NO" dirty="0" smtClean="0"/>
              <a:t>DSB-CIM</a:t>
            </a:r>
            <a:r>
              <a:rPr lang="nb-NO" altLang="nb-NO" smtClean="0"/>
              <a:t>: </a:t>
            </a:r>
          </a:p>
          <a:p>
            <a:pPr lvl="1"/>
            <a:r>
              <a:rPr lang="nb-NO" altLang="nb-NO" smtClean="0"/>
              <a:t>for </a:t>
            </a:r>
            <a:r>
              <a:rPr lang="nb-NO" altLang="nb-NO" dirty="0" smtClean="0"/>
              <a:t>DSB, SF, FM og alle kommuner </a:t>
            </a:r>
            <a:r>
              <a:rPr lang="nb-NO" altLang="nb-NO" sz="2000" dirty="0" smtClean="0"/>
              <a:t>(tilbud til kommunene og ikke pålegg)</a:t>
            </a:r>
          </a:p>
          <a:p>
            <a:r>
              <a:rPr lang="nb-NO" altLang="nb-NO" dirty="0" err="1" smtClean="0"/>
              <a:t>HelseCIM</a:t>
            </a:r>
            <a:r>
              <a:rPr lang="nb-NO" altLang="nb-NO" smtClean="0"/>
              <a:t>: </a:t>
            </a:r>
          </a:p>
          <a:p>
            <a:pPr lvl="1"/>
            <a:r>
              <a:rPr lang="nb-NO" altLang="nb-NO" smtClean="0"/>
              <a:t>for </a:t>
            </a:r>
            <a:r>
              <a:rPr lang="nb-NO" altLang="nb-NO" dirty="0" smtClean="0"/>
              <a:t>helsetjenesten (</a:t>
            </a:r>
            <a:r>
              <a:rPr lang="nb-NO" altLang="nb-NO" dirty="0" err="1" smtClean="0"/>
              <a:t>Helsedir</a:t>
            </a:r>
            <a:r>
              <a:rPr lang="nb-NO" altLang="nb-NO" dirty="0" smtClean="0"/>
              <a:t>, RHF/HF og FHI)</a:t>
            </a:r>
          </a:p>
          <a:p>
            <a:endParaRPr lang="nb-NO" altLang="nb-NO" dirty="0" smtClean="0"/>
          </a:p>
        </p:txBody>
      </p:sp>
    </p:spTree>
    <p:extLst>
      <p:ext uri="{BB962C8B-B14F-4D97-AF65-F5344CB8AC3E}">
        <p14:creationId xmlns:p14="http://schemas.microsoft.com/office/powerpoint/2010/main" val="236935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VESUV i CIM</a:t>
            </a:r>
            <a:endParaRPr lang="nb-NO" dirty="0"/>
          </a:p>
        </p:txBody>
      </p:sp>
      <p:sp>
        <p:nvSpPr>
          <p:cNvPr id="3" name="Plassholder for innhold 2"/>
          <p:cNvSpPr>
            <a:spLocks noGrp="1"/>
          </p:cNvSpPr>
          <p:nvPr>
            <p:ph idx="1"/>
          </p:nvPr>
        </p:nvSpPr>
        <p:spPr/>
        <p:txBody>
          <a:bodyPr>
            <a:normAutofit/>
          </a:bodyPr>
          <a:lstStyle/>
          <a:p>
            <a:r>
              <a:rPr lang="nb-NO" altLang="nb-NO" dirty="0" smtClean="0"/>
              <a:t>Mulighet for felles autentiseringsløsninger</a:t>
            </a:r>
          </a:p>
          <a:p>
            <a:r>
              <a:rPr lang="nb-NO" altLang="nb-NO" dirty="0" smtClean="0"/>
              <a:t>Gjenbruk av løsninger / moduler</a:t>
            </a:r>
          </a:p>
          <a:p>
            <a:r>
              <a:rPr lang="nb-NO" altLang="nb-NO" dirty="0" smtClean="0"/>
              <a:t>Økt </a:t>
            </a:r>
            <a:r>
              <a:rPr lang="nb-NO" altLang="nb-NO" dirty="0"/>
              <a:t>bruk </a:t>
            </a:r>
            <a:r>
              <a:rPr lang="nb-NO" altLang="nb-NO" dirty="0" smtClean="0"/>
              <a:t>og kjennskap til </a:t>
            </a:r>
            <a:r>
              <a:rPr lang="nb-NO" altLang="nb-NO" dirty="0"/>
              <a:t>systemene </a:t>
            </a:r>
            <a:endParaRPr lang="nb-NO" altLang="nb-NO" dirty="0" smtClean="0"/>
          </a:p>
          <a:p>
            <a:pPr lvl="1">
              <a:buFont typeface="Wingdings" panose="05000000000000000000" pitchFamily="2" charset="2"/>
              <a:buChar char="Ø"/>
            </a:pPr>
            <a:r>
              <a:rPr lang="nb-NO" altLang="nb-NO" dirty="0" smtClean="0"/>
              <a:t>Bedre beredskap</a:t>
            </a:r>
          </a:p>
          <a:p>
            <a:r>
              <a:rPr lang="nb-NO" altLang="nb-NO" dirty="0" smtClean="0"/>
              <a:t>Høy robusthet, stabil </a:t>
            </a:r>
            <a:r>
              <a:rPr lang="nb-NO" altLang="nb-NO" dirty="0" err="1" smtClean="0"/>
              <a:t>oppetid</a:t>
            </a:r>
            <a:r>
              <a:rPr lang="nb-NO" altLang="nb-NO" dirty="0" smtClean="0"/>
              <a:t>, support 24/7</a:t>
            </a:r>
          </a:p>
          <a:p>
            <a:endParaRPr lang="nb-NO" altLang="nb-NO" dirty="0"/>
          </a:p>
          <a:p>
            <a:endParaRPr lang="nb-NO" altLang="nb-NO" dirty="0" smtClean="0"/>
          </a:p>
          <a:p>
            <a:pPr marL="457200" lvl="1" indent="0">
              <a:buNone/>
            </a:pPr>
            <a:endParaRPr lang="nb-NO" dirty="0"/>
          </a:p>
        </p:txBody>
      </p:sp>
    </p:spTree>
    <p:extLst>
      <p:ext uri="{BB962C8B-B14F-4D97-AF65-F5344CB8AC3E}">
        <p14:creationId xmlns:p14="http://schemas.microsoft.com/office/powerpoint/2010/main" val="219648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Prosjekt</a:t>
            </a:r>
            <a:endParaRPr lang="nb-NO" dirty="0"/>
          </a:p>
        </p:txBody>
      </p:sp>
      <p:sp>
        <p:nvSpPr>
          <p:cNvPr id="3" name="Plassholder for innhold 2"/>
          <p:cNvSpPr>
            <a:spLocks noGrp="1"/>
          </p:cNvSpPr>
          <p:nvPr>
            <p:ph idx="1"/>
          </p:nvPr>
        </p:nvSpPr>
        <p:spPr/>
        <p:txBody>
          <a:bodyPr/>
          <a:lstStyle/>
          <a:p>
            <a:r>
              <a:rPr lang="nb-NO" smtClean="0"/>
              <a:t>Oppstartsworkshop med Onevoice sept 2014</a:t>
            </a:r>
          </a:p>
          <a:p>
            <a:r>
              <a:rPr lang="nb-NO" smtClean="0"/>
              <a:t>Forprosjekt høsten 2014</a:t>
            </a:r>
          </a:p>
          <a:p>
            <a:pPr lvl="1"/>
            <a:r>
              <a:rPr lang="nb-NO" smtClean="0"/>
              <a:t>kartlegge behov/tilpasning omfang</a:t>
            </a:r>
          </a:p>
          <a:p>
            <a:r>
              <a:rPr lang="nb-NO" smtClean="0"/>
              <a:t>Utvikling våren 2015</a:t>
            </a:r>
          </a:p>
          <a:p>
            <a:pPr lvl="1"/>
            <a:r>
              <a:rPr lang="nb-NO" smtClean="0"/>
              <a:t>Oppstart februar</a:t>
            </a:r>
          </a:p>
          <a:p>
            <a:r>
              <a:rPr lang="nb-NO" smtClean="0"/>
              <a:t>Ferdigstilt høsten 2015</a:t>
            </a:r>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348799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476672"/>
            <a:ext cx="7772400" cy="838200"/>
          </a:xfrm>
        </p:spPr>
        <p:txBody>
          <a:bodyPr/>
          <a:lstStyle/>
          <a:p>
            <a:r>
              <a:rPr lang="nb-NO" dirty="0" smtClean="0"/>
              <a:t>1. Hendelsesbasert overvåking</a:t>
            </a:r>
            <a:endParaRPr lang="nb-NO" dirty="0"/>
          </a:p>
        </p:txBody>
      </p:sp>
      <p:sp>
        <p:nvSpPr>
          <p:cNvPr id="195587" name="Rectangle 3"/>
          <p:cNvSpPr>
            <a:spLocks noGrp="1" noChangeArrowheads="1"/>
          </p:cNvSpPr>
          <p:nvPr>
            <p:ph sz="half" idx="1"/>
          </p:nvPr>
        </p:nvSpPr>
        <p:spPr>
          <a:xfrm>
            <a:off x="281354" y="1600200"/>
            <a:ext cx="4214446" cy="4525963"/>
          </a:xfrm>
        </p:spPr>
        <p:txBody>
          <a:bodyPr/>
          <a:lstStyle/>
          <a:p>
            <a:r>
              <a:rPr lang="nb-NO" smtClean="0"/>
              <a:t>Fra noen spesifikke sykdommer til </a:t>
            </a:r>
            <a:r>
              <a:rPr lang="nb-NO" i="1" smtClean="0"/>
              <a:t>hendelser </a:t>
            </a:r>
          </a:p>
          <a:p>
            <a:r>
              <a:rPr lang="nb-NO" smtClean="0"/>
              <a:t>Begrunnelse:</a:t>
            </a:r>
            <a:endParaRPr lang="nb-NO"/>
          </a:p>
          <a:p>
            <a:pPr lvl="1"/>
            <a:r>
              <a:rPr lang="nb-NO" smtClean="0"/>
              <a:t>Sykdommen + omstendighetene</a:t>
            </a:r>
            <a:endParaRPr lang="nb-NO"/>
          </a:p>
          <a:p>
            <a:pPr lvl="1"/>
            <a:r>
              <a:rPr lang="nb-NO" smtClean="0"/>
              <a:t>Sykdommer med ukjent diagnose</a:t>
            </a:r>
            <a:endParaRPr lang="nb-NO"/>
          </a:p>
          <a:p>
            <a:pPr lvl="1"/>
            <a:r>
              <a:rPr lang="nb-NO" smtClean="0"/>
              <a:t>Nye sykdommer</a:t>
            </a:r>
            <a:endParaRPr lang="nb-NO"/>
          </a:p>
          <a:p>
            <a:endParaRPr lang="nb-NO"/>
          </a:p>
        </p:txBody>
      </p:sp>
      <p:pic>
        <p:nvPicPr>
          <p:cNvPr id="5" name="Picture 5" descr="who_ihr_PHEIC_annex_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1296" y="1273696"/>
            <a:ext cx="3735504" cy="5294987"/>
          </a:xfrm>
          <a:noFill/>
        </p:spPr>
      </p:pic>
    </p:spTree>
    <p:extLst>
      <p:ext uri="{BB962C8B-B14F-4D97-AF65-F5344CB8AC3E}">
        <p14:creationId xmlns:p14="http://schemas.microsoft.com/office/powerpoint/2010/main" val="103354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nb-NO" altLang="nb-NO" smtClean="0"/>
              <a:t>Internasjonal smittevernlovgiving (=IHR)</a:t>
            </a:r>
            <a:endParaRPr lang="nb-NO" altLang="nb-NO"/>
          </a:p>
        </p:txBody>
      </p:sp>
      <p:sp>
        <p:nvSpPr>
          <p:cNvPr id="59395" name="AutoShape 3"/>
          <p:cNvSpPr>
            <a:spLocks noChangeArrowheads="1"/>
          </p:cNvSpPr>
          <p:nvPr/>
        </p:nvSpPr>
        <p:spPr bwMode="auto">
          <a:xfrm>
            <a:off x="3851275" y="2708275"/>
            <a:ext cx="1368425" cy="3529013"/>
          </a:xfrm>
          <a:prstGeom prst="triangle">
            <a:avLst>
              <a:gd name="adj" fmla="val 50000"/>
            </a:avLst>
          </a:prstGeom>
          <a:solidFill>
            <a:srgbClr val="3AAF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9396" name="Line 4"/>
          <p:cNvSpPr>
            <a:spLocks noChangeShapeType="1"/>
          </p:cNvSpPr>
          <p:nvPr/>
        </p:nvSpPr>
        <p:spPr bwMode="auto">
          <a:xfrm flipV="1">
            <a:off x="971550" y="2493963"/>
            <a:ext cx="7056438" cy="503237"/>
          </a:xfrm>
          <a:prstGeom prst="line">
            <a:avLst/>
          </a:prstGeom>
          <a:noFill/>
          <a:ln w="38100">
            <a:solidFill>
              <a:srgbClr val="3AAF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9397" name="AutoShape 5"/>
          <p:cNvSpPr>
            <a:spLocks noChangeArrowheads="1"/>
          </p:cNvSpPr>
          <p:nvPr/>
        </p:nvSpPr>
        <p:spPr bwMode="auto">
          <a:xfrm>
            <a:off x="323850" y="2997200"/>
            <a:ext cx="1295400" cy="1152525"/>
          </a:xfrm>
          <a:prstGeom prst="triangle">
            <a:avLst>
              <a:gd name="adj" fmla="val 50000"/>
            </a:avLst>
          </a:prstGeom>
          <a:noFill/>
          <a:ln w="38100">
            <a:solidFill>
              <a:srgbClr val="3AAFC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9398" name="AutoShape 6"/>
          <p:cNvSpPr>
            <a:spLocks noChangeArrowheads="1"/>
          </p:cNvSpPr>
          <p:nvPr/>
        </p:nvSpPr>
        <p:spPr bwMode="auto">
          <a:xfrm>
            <a:off x="7380288" y="2492375"/>
            <a:ext cx="1295400" cy="1152525"/>
          </a:xfrm>
          <a:prstGeom prst="triangle">
            <a:avLst>
              <a:gd name="adj" fmla="val 50000"/>
            </a:avLst>
          </a:prstGeom>
          <a:noFill/>
          <a:ln w="38100">
            <a:solidFill>
              <a:srgbClr val="3AAFC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9399" name="Text Box 7"/>
          <p:cNvSpPr txBox="1">
            <a:spLocks noChangeArrowheads="1"/>
          </p:cNvSpPr>
          <p:nvPr/>
        </p:nvSpPr>
        <p:spPr bwMode="auto">
          <a:xfrm>
            <a:off x="250825" y="4221163"/>
            <a:ext cx="2305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2400"/>
              <a:t>Stoppe spredning av sykdom over landegrenser</a:t>
            </a:r>
          </a:p>
        </p:txBody>
      </p:sp>
      <p:sp>
        <p:nvSpPr>
          <p:cNvPr id="59400" name="Text Box 8"/>
          <p:cNvSpPr txBox="1">
            <a:spLocks noChangeArrowheads="1"/>
          </p:cNvSpPr>
          <p:nvPr/>
        </p:nvSpPr>
        <p:spPr bwMode="auto">
          <a:xfrm>
            <a:off x="6515100" y="3716338"/>
            <a:ext cx="23050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b-NO" altLang="nb-NO" sz="2400"/>
              <a:t>Vern av lands suverenitet og påføre minst mulig skade mhp trafikk og handel</a:t>
            </a:r>
          </a:p>
        </p:txBody>
      </p:sp>
    </p:spTree>
    <p:extLst>
      <p:ext uri="{BB962C8B-B14F-4D97-AF65-F5344CB8AC3E}">
        <p14:creationId xmlns:p14="http://schemas.microsoft.com/office/powerpoint/2010/main" val="814749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79388" y="620713"/>
            <a:ext cx="8785225" cy="838200"/>
          </a:xfrm>
        </p:spPr>
        <p:txBody>
          <a:bodyPr/>
          <a:lstStyle/>
          <a:p>
            <a:r>
              <a:rPr lang="nb-NO" sz="4000" smtClean="0"/>
              <a:t>2. WHOs rolle – IHR (2005)</a:t>
            </a:r>
            <a:endParaRPr lang="nb-NO" sz="4000"/>
          </a:p>
        </p:txBody>
      </p:sp>
      <p:sp>
        <p:nvSpPr>
          <p:cNvPr id="203779" name="Rectangle 3"/>
          <p:cNvSpPr>
            <a:spLocks noGrp="1" noChangeArrowheads="1"/>
          </p:cNvSpPr>
          <p:nvPr>
            <p:ph type="body" idx="1"/>
          </p:nvPr>
        </p:nvSpPr>
        <p:spPr/>
        <p:txBody>
          <a:bodyPr/>
          <a:lstStyle/>
          <a:p>
            <a:r>
              <a:rPr lang="nb-NO" dirty="0" smtClean="0"/>
              <a:t>WHO har fått myndighet til å </a:t>
            </a:r>
          </a:p>
          <a:p>
            <a:pPr lvl="1"/>
            <a:r>
              <a:rPr lang="nb-NO" dirty="0" smtClean="0"/>
              <a:t>Gjøre epidemietterretning og få utfyllende informasjon fra landene</a:t>
            </a:r>
            <a:endParaRPr lang="nb-NO" dirty="0"/>
          </a:p>
          <a:p>
            <a:pPr lvl="1"/>
            <a:r>
              <a:rPr lang="nb-NO" dirty="0" smtClean="0"/>
              <a:t>Erklære en situasjon som «trussel </a:t>
            </a:r>
            <a:r>
              <a:rPr lang="nb-NO" dirty="0"/>
              <a:t>mot internasjonal </a:t>
            </a:r>
            <a:r>
              <a:rPr lang="nb-NO" dirty="0" smtClean="0"/>
              <a:t>folkehelse» (PHEIC)</a:t>
            </a:r>
            <a:endParaRPr lang="nb-NO" i="1" dirty="0"/>
          </a:p>
          <a:p>
            <a:pPr lvl="1"/>
            <a:r>
              <a:rPr lang="nb-NO" dirty="0" smtClean="0"/>
              <a:t>Anbefale tiltak</a:t>
            </a:r>
          </a:p>
          <a:p>
            <a:pPr lvl="1"/>
            <a:r>
              <a:rPr lang="nb-NO" dirty="0" smtClean="0"/>
              <a:t>Kreve faglig begrunnelse for tiltak som begrenser samferdsel, handel og turisme</a:t>
            </a:r>
            <a:endParaRPr lang="nb-NO" dirty="0"/>
          </a:p>
        </p:txBody>
      </p:sp>
    </p:spTree>
    <p:extLst>
      <p:ext uri="{BB962C8B-B14F-4D97-AF65-F5344CB8AC3E}">
        <p14:creationId xmlns:p14="http://schemas.microsoft.com/office/powerpoint/2010/main" val="308521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IHR (2005) implementering i Norge</a:t>
            </a:r>
            <a:endParaRPr lang="nb-NO" dirty="0"/>
          </a:p>
        </p:txBody>
      </p:sp>
      <p:sp>
        <p:nvSpPr>
          <p:cNvPr id="3" name="Plassholder for innhold 2"/>
          <p:cNvSpPr>
            <a:spLocks noGrp="1"/>
          </p:cNvSpPr>
          <p:nvPr>
            <p:ph idx="1"/>
          </p:nvPr>
        </p:nvSpPr>
        <p:spPr>
          <a:xfrm>
            <a:off x="321276" y="1600200"/>
            <a:ext cx="8563232" cy="4525963"/>
          </a:xfrm>
        </p:spPr>
        <p:txBody>
          <a:bodyPr>
            <a:normAutofit fontScale="92500" lnSpcReduction="10000"/>
          </a:bodyPr>
          <a:lstStyle/>
          <a:p>
            <a:r>
              <a:rPr lang="nb-NO" dirty="0" smtClean="0"/>
              <a:t>Integreres i eksisterende systemer</a:t>
            </a:r>
          </a:p>
          <a:p>
            <a:pPr lvl="1"/>
            <a:r>
              <a:rPr lang="nb-NO" dirty="0" smtClean="0"/>
              <a:t>Beredskapsplaner </a:t>
            </a:r>
          </a:p>
          <a:p>
            <a:pPr lvl="2"/>
            <a:r>
              <a:rPr lang="nb-NO" dirty="0" smtClean="0"/>
              <a:t>prinsipper for beredskap</a:t>
            </a:r>
          </a:p>
          <a:p>
            <a:pPr lvl="1"/>
            <a:r>
              <a:rPr lang="nb-NO" dirty="0" smtClean="0"/>
              <a:t>Lovverk</a:t>
            </a:r>
          </a:p>
          <a:p>
            <a:pPr lvl="1"/>
            <a:r>
              <a:rPr lang="nb-NO" dirty="0" smtClean="0"/>
              <a:t>Overvåkingssystemer </a:t>
            </a:r>
          </a:p>
          <a:p>
            <a:pPr lvl="1"/>
            <a:endParaRPr lang="nb-NO" dirty="0" smtClean="0"/>
          </a:p>
          <a:p>
            <a:pPr>
              <a:buFont typeface="Calibri" panose="020F0502020204030204" pitchFamily="34" charset="0"/>
              <a:buChar char="§"/>
            </a:pPr>
            <a:r>
              <a:rPr lang="nb-NO" dirty="0" smtClean="0"/>
              <a:t>Smittevernloven; </a:t>
            </a:r>
          </a:p>
          <a:p>
            <a:pPr lvl="1">
              <a:buFont typeface="Calibri" panose="020F0502020204030204" pitchFamily="34" charset="0"/>
              <a:buChar char="–"/>
            </a:pPr>
            <a:r>
              <a:rPr lang="nb-NO" sz="1800" dirty="0" smtClean="0"/>
              <a:t>MSIS-</a:t>
            </a:r>
            <a:r>
              <a:rPr lang="nb-NO" sz="1800" dirty="0" err="1" smtClean="0"/>
              <a:t>forskriften</a:t>
            </a:r>
            <a:r>
              <a:rPr lang="nb-NO" sz="1800" dirty="0" smtClean="0"/>
              <a:t>, IHR-</a:t>
            </a:r>
            <a:r>
              <a:rPr lang="nb-NO" sz="1800" dirty="0" err="1" smtClean="0"/>
              <a:t>forskriften</a:t>
            </a:r>
            <a:endParaRPr lang="nb-NO" sz="1800" dirty="0" smtClean="0"/>
          </a:p>
          <a:p>
            <a:pPr>
              <a:buFont typeface="Calibri" panose="020F0502020204030204" pitchFamily="34" charset="0"/>
              <a:buChar char="§"/>
            </a:pPr>
            <a:r>
              <a:rPr lang="nb-NO" dirty="0" smtClean="0"/>
              <a:t>Folkehelseloven; IHR-hjemmel</a:t>
            </a:r>
          </a:p>
          <a:p>
            <a:pPr lvl="1"/>
            <a:r>
              <a:rPr lang="nb-NO" sz="1700" b="1" dirty="0" smtClean="0"/>
              <a:t>§ 29.</a:t>
            </a:r>
            <a:r>
              <a:rPr lang="nb-NO" sz="1700" dirty="0" smtClean="0"/>
              <a:t> </a:t>
            </a:r>
            <a:r>
              <a:rPr lang="nb-NO" sz="1700" i="1" dirty="0" smtClean="0"/>
              <a:t>Gjennomføring av avtaler med fremmede stater og internasjonale organisasjoner</a:t>
            </a:r>
            <a:r>
              <a:rPr lang="nb-NO" sz="1700" dirty="0" smtClean="0"/>
              <a:t> </a:t>
            </a:r>
          </a:p>
          <a:p>
            <a:endParaRPr lang="nb-NO" dirty="0" smtClean="0"/>
          </a:p>
          <a:p>
            <a:endParaRPr lang="nb-NO" dirty="0" smtClean="0"/>
          </a:p>
          <a:p>
            <a:endParaRPr lang="nb-NO" dirty="0" smtClean="0"/>
          </a:p>
        </p:txBody>
      </p:sp>
    </p:spTree>
    <p:extLst>
      <p:ext uri="{BB962C8B-B14F-4D97-AF65-F5344CB8AC3E}">
        <p14:creationId xmlns:p14="http://schemas.microsoft.com/office/powerpoint/2010/main" val="10828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2123"/>
            <a:ext cx="8282880" cy="1090743"/>
          </a:xfrm>
        </p:spPr>
        <p:txBody>
          <a:bodyPr>
            <a:normAutofit fontScale="90000"/>
          </a:bodyPr>
          <a:lstStyle/>
          <a:p>
            <a:r>
              <a:rPr lang="nb-NO" dirty="0" smtClean="0"/>
              <a:t>IHR-</a:t>
            </a:r>
            <a:r>
              <a:rPr lang="nb-NO" dirty="0" err="1" smtClean="0"/>
              <a:t>forskriften</a:t>
            </a:r>
            <a:r>
              <a:rPr lang="nb-NO" dirty="0" smtClean="0"/>
              <a:t> </a:t>
            </a:r>
            <a:br>
              <a:rPr lang="nb-NO" dirty="0" smtClean="0"/>
            </a:br>
            <a:r>
              <a:rPr lang="nb-NO" dirty="0" smtClean="0"/>
              <a:t>§ </a:t>
            </a:r>
            <a:r>
              <a:rPr lang="nb-NO" dirty="0"/>
              <a:t>3. </a:t>
            </a:r>
            <a:r>
              <a:rPr lang="nb-NO" i="1" dirty="0"/>
              <a:t>Nasjonalt IHR-kontaktpunkt</a:t>
            </a:r>
            <a:r>
              <a:rPr lang="nb-NO" dirty="0"/>
              <a:t> </a:t>
            </a:r>
            <a:endParaRPr lang="en-CA" dirty="0" smtClean="0"/>
          </a:p>
        </p:txBody>
      </p:sp>
      <p:sp>
        <p:nvSpPr>
          <p:cNvPr id="5123" name="Rectangle 3"/>
          <p:cNvSpPr>
            <a:spLocks noGrp="1" noChangeArrowheads="1"/>
          </p:cNvSpPr>
          <p:nvPr>
            <p:ph type="body" idx="1"/>
          </p:nvPr>
        </p:nvSpPr>
        <p:spPr>
          <a:xfrm>
            <a:off x="457200" y="1600202"/>
            <a:ext cx="8435280" cy="1946188"/>
          </a:xfrm>
        </p:spPr>
        <p:txBody>
          <a:bodyPr>
            <a:noAutofit/>
          </a:bodyPr>
          <a:lstStyle/>
          <a:p>
            <a:pPr marL="0" indent="0" fontAlgn="t">
              <a:buNone/>
            </a:pPr>
            <a:r>
              <a:rPr lang="nb-NO" sz="2000" dirty="0"/>
              <a:t>       </a:t>
            </a:r>
            <a:r>
              <a:rPr lang="nb-NO" sz="1800" dirty="0" smtClean="0"/>
              <a:t>«Nasjonalt </a:t>
            </a:r>
            <a:r>
              <a:rPr lang="nb-NO" sz="1800" dirty="0"/>
              <a:t>folkehelseinstitutt er nasjonalt IHR-kontaktpunkt og skal til enhver tid være tilgjengelig for kommunikasjon med Verdens helseorganisasjons IHR-kontaktpunkter og relevante myndigheter i Norge. </a:t>
            </a:r>
          </a:p>
          <a:p>
            <a:pPr marL="0" indent="0" fontAlgn="t">
              <a:buNone/>
            </a:pPr>
            <a:r>
              <a:rPr lang="nb-NO" sz="1800" dirty="0"/>
              <a:t>       Nasjonalt folkehelseinstitutt skal også være ansvarlig for å videreformidle informasjon fra Verdens helseorganisasjon til relevante myndigheter i Norge</a:t>
            </a:r>
            <a:r>
              <a:rPr lang="nb-NO" sz="1800" dirty="0" smtClean="0"/>
              <a:t>.»</a:t>
            </a:r>
            <a:endParaRPr lang="nb-NO" sz="1800" dirty="0">
              <a:effectLst/>
            </a:endParaRPr>
          </a:p>
        </p:txBody>
      </p:sp>
      <p:sp>
        <p:nvSpPr>
          <p:cNvPr id="5124" name="Rectangle 4"/>
          <p:cNvSpPr>
            <a:spLocks noChangeArrowheads="1"/>
          </p:cNvSpPr>
          <p:nvPr/>
        </p:nvSpPr>
        <p:spPr bwMode="auto">
          <a:xfrm>
            <a:off x="6398418" y="4745038"/>
            <a:ext cx="1368425"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5" name="Rectangle 5"/>
          <p:cNvSpPr>
            <a:spLocks noChangeArrowheads="1"/>
          </p:cNvSpPr>
          <p:nvPr/>
        </p:nvSpPr>
        <p:spPr bwMode="auto">
          <a:xfrm>
            <a:off x="1213643" y="4745038"/>
            <a:ext cx="1368425"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6" name="Line 6"/>
          <p:cNvSpPr>
            <a:spLocks noChangeShapeType="1"/>
          </p:cNvSpPr>
          <p:nvPr/>
        </p:nvSpPr>
        <p:spPr bwMode="auto">
          <a:xfrm>
            <a:off x="3301206" y="5105401"/>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127" name="Line 7"/>
          <p:cNvSpPr>
            <a:spLocks noChangeShapeType="1"/>
          </p:cNvSpPr>
          <p:nvPr/>
        </p:nvSpPr>
        <p:spPr bwMode="auto">
          <a:xfrm>
            <a:off x="3301206" y="5464176"/>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128" name="Line 8"/>
          <p:cNvSpPr>
            <a:spLocks noChangeShapeType="1"/>
          </p:cNvSpPr>
          <p:nvPr/>
        </p:nvSpPr>
        <p:spPr bwMode="auto">
          <a:xfrm>
            <a:off x="3301206" y="5897563"/>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129" name="Line 9"/>
          <p:cNvSpPr>
            <a:spLocks noChangeShapeType="1"/>
          </p:cNvSpPr>
          <p:nvPr/>
        </p:nvSpPr>
        <p:spPr bwMode="auto">
          <a:xfrm flipH="1">
            <a:off x="3301206" y="6256338"/>
            <a:ext cx="21605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130" name="Text Box 10"/>
          <p:cNvSpPr txBox="1">
            <a:spLocks noChangeArrowheads="1"/>
          </p:cNvSpPr>
          <p:nvPr/>
        </p:nvSpPr>
        <p:spPr bwMode="auto">
          <a:xfrm>
            <a:off x="3733006" y="4745038"/>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pPr eaLnBrk="1" hangingPunct="1"/>
            <a:r>
              <a:rPr lang="nb-NO" sz="1800">
                <a:solidFill>
                  <a:schemeClr val="tx1"/>
                </a:solidFill>
              </a:rPr>
              <a:t>Notification</a:t>
            </a:r>
          </a:p>
        </p:txBody>
      </p:sp>
      <p:sp>
        <p:nvSpPr>
          <p:cNvPr id="5131" name="Text Box 11"/>
          <p:cNvSpPr txBox="1">
            <a:spLocks noChangeArrowheads="1"/>
          </p:cNvSpPr>
          <p:nvPr/>
        </p:nvSpPr>
        <p:spPr bwMode="auto">
          <a:xfrm>
            <a:off x="3713956" y="5124451"/>
            <a:ext cx="145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pPr eaLnBrk="1" hangingPunct="1"/>
            <a:r>
              <a:rPr lang="nb-NO" sz="1800">
                <a:solidFill>
                  <a:schemeClr val="tx1"/>
                </a:solidFill>
              </a:rPr>
              <a:t>Consultation</a:t>
            </a:r>
          </a:p>
        </p:txBody>
      </p:sp>
      <p:sp>
        <p:nvSpPr>
          <p:cNvPr id="5132" name="Text Box 12"/>
          <p:cNvSpPr txBox="1">
            <a:spLocks noChangeArrowheads="1"/>
          </p:cNvSpPr>
          <p:nvPr/>
        </p:nvSpPr>
        <p:spPr bwMode="auto">
          <a:xfrm>
            <a:off x="3733006" y="5897563"/>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pPr eaLnBrk="1" hangingPunct="1"/>
            <a:r>
              <a:rPr lang="nb-NO" sz="1800">
                <a:solidFill>
                  <a:schemeClr val="tx1"/>
                </a:solidFill>
              </a:rPr>
              <a:t>Verification</a:t>
            </a:r>
          </a:p>
        </p:txBody>
      </p:sp>
      <p:sp>
        <p:nvSpPr>
          <p:cNvPr id="5133" name="Text Box 13"/>
          <p:cNvSpPr txBox="1">
            <a:spLocks noChangeArrowheads="1"/>
          </p:cNvSpPr>
          <p:nvPr/>
        </p:nvSpPr>
        <p:spPr bwMode="auto">
          <a:xfrm>
            <a:off x="1285081" y="4745038"/>
            <a:ext cx="1190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pPr algn="ctr" eaLnBrk="1" hangingPunct="1"/>
            <a:r>
              <a:rPr lang="nb-NO" sz="1400">
                <a:solidFill>
                  <a:schemeClr val="tx1"/>
                </a:solidFill>
              </a:rPr>
              <a:t>IHR National</a:t>
            </a:r>
          </a:p>
          <a:p>
            <a:pPr algn="ctr" eaLnBrk="1" hangingPunct="1"/>
            <a:r>
              <a:rPr lang="nb-NO" sz="1400">
                <a:solidFill>
                  <a:schemeClr val="tx1"/>
                </a:solidFill>
              </a:rPr>
              <a:t>Focal Point</a:t>
            </a:r>
          </a:p>
        </p:txBody>
      </p:sp>
      <p:sp>
        <p:nvSpPr>
          <p:cNvPr id="5134" name="Text Box 14"/>
          <p:cNvSpPr txBox="1">
            <a:spLocks noChangeArrowheads="1"/>
          </p:cNvSpPr>
          <p:nvPr/>
        </p:nvSpPr>
        <p:spPr bwMode="auto">
          <a:xfrm>
            <a:off x="6396831" y="4745038"/>
            <a:ext cx="12493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pPr algn="ctr" eaLnBrk="1" hangingPunct="1"/>
            <a:r>
              <a:rPr lang="nb-NO" sz="1400">
                <a:solidFill>
                  <a:schemeClr val="tx1"/>
                </a:solidFill>
              </a:rPr>
              <a:t>WHO IHR</a:t>
            </a:r>
          </a:p>
          <a:p>
            <a:pPr algn="ctr" eaLnBrk="1" hangingPunct="1"/>
            <a:r>
              <a:rPr lang="nb-NO" sz="1400">
                <a:solidFill>
                  <a:schemeClr val="tx1"/>
                </a:solidFill>
              </a:rPr>
              <a:t>Contact Point</a:t>
            </a:r>
          </a:p>
        </p:txBody>
      </p:sp>
      <p:sp>
        <p:nvSpPr>
          <p:cNvPr id="5135" name="Text Box 15"/>
          <p:cNvSpPr txBox="1">
            <a:spLocks noChangeArrowheads="1"/>
          </p:cNvSpPr>
          <p:nvPr/>
        </p:nvSpPr>
        <p:spPr bwMode="auto">
          <a:xfrm>
            <a:off x="3445668" y="5392738"/>
            <a:ext cx="216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rgbClr val="005399"/>
                </a:solidFill>
                <a:latin typeface="Arial" charset="0"/>
              </a:defRPr>
            </a:lvl1pPr>
            <a:lvl2pPr marL="742950" indent="-285750">
              <a:defRPr sz="2600">
                <a:solidFill>
                  <a:srgbClr val="005399"/>
                </a:solidFill>
                <a:latin typeface="Arial" charset="0"/>
              </a:defRPr>
            </a:lvl2pPr>
            <a:lvl3pPr marL="1143000" indent="-228600">
              <a:defRPr sz="2600">
                <a:solidFill>
                  <a:srgbClr val="005399"/>
                </a:solidFill>
                <a:latin typeface="Arial" charset="0"/>
              </a:defRPr>
            </a:lvl3pPr>
            <a:lvl4pPr marL="1600200" indent="-228600">
              <a:defRPr sz="2600">
                <a:solidFill>
                  <a:srgbClr val="005399"/>
                </a:solidFill>
                <a:latin typeface="Arial" charset="0"/>
              </a:defRPr>
            </a:lvl4pPr>
            <a:lvl5pPr marL="2057400" indent="-228600">
              <a:defRPr sz="2600">
                <a:solidFill>
                  <a:srgbClr val="005399"/>
                </a:solidFill>
                <a:latin typeface="Arial" charset="0"/>
              </a:defRPr>
            </a:lvl5pPr>
            <a:lvl6pPr marL="2514600" indent="-228600" eaLnBrk="0" fontAlgn="base" hangingPunct="0">
              <a:spcBef>
                <a:spcPct val="0"/>
              </a:spcBef>
              <a:spcAft>
                <a:spcPct val="0"/>
              </a:spcAft>
              <a:defRPr sz="2600">
                <a:solidFill>
                  <a:srgbClr val="005399"/>
                </a:solidFill>
                <a:latin typeface="Arial" charset="0"/>
              </a:defRPr>
            </a:lvl6pPr>
            <a:lvl7pPr marL="2971800" indent="-228600" eaLnBrk="0" fontAlgn="base" hangingPunct="0">
              <a:spcBef>
                <a:spcPct val="0"/>
              </a:spcBef>
              <a:spcAft>
                <a:spcPct val="0"/>
              </a:spcAft>
              <a:defRPr sz="2600">
                <a:solidFill>
                  <a:srgbClr val="005399"/>
                </a:solidFill>
                <a:latin typeface="Arial" charset="0"/>
              </a:defRPr>
            </a:lvl7pPr>
            <a:lvl8pPr marL="3429000" indent="-228600" eaLnBrk="0" fontAlgn="base" hangingPunct="0">
              <a:spcBef>
                <a:spcPct val="0"/>
              </a:spcBef>
              <a:spcAft>
                <a:spcPct val="0"/>
              </a:spcAft>
              <a:defRPr sz="2600">
                <a:solidFill>
                  <a:srgbClr val="005399"/>
                </a:solidFill>
                <a:latin typeface="Arial" charset="0"/>
              </a:defRPr>
            </a:lvl8pPr>
            <a:lvl9pPr marL="3886200" indent="-228600" eaLnBrk="0" fontAlgn="base" hangingPunct="0">
              <a:spcBef>
                <a:spcPct val="0"/>
              </a:spcBef>
              <a:spcAft>
                <a:spcPct val="0"/>
              </a:spcAft>
              <a:defRPr sz="2600">
                <a:solidFill>
                  <a:srgbClr val="005399"/>
                </a:solidFill>
                <a:latin typeface="Arial" charset="0"/>
              </a:defRPr>
            </a:lvl9pPr>
          </a:lstStyle>
          <a:p>
            <a:r>
              <a:rPr lang="nb-NO" sz="1800">
                <a:solidFill>
                  <a:schemeClr val="tx1"/>
                </a:solidFill>
              </a:rPr>
              <a:t>Information</a:t>
            </a:r>
            <a:r>
              <a:rPr lang="nb-NO"/>
              <a:t> </a:t>
            </a:r>
            <a:r>
              <a:rPr lang="nb-NO" sz="1800">
                <a:solidFill>
                  <a:schemeClr val="tx1"/>
                </a:solidFill>
              </a:rPr>
              <a:t>sharing</a:t>
            </a:r>
          </a:p>
        </p:txBody>
      </p:sp>
      <p:pic>
        <p:nvPicPr>
          <p:cNvPr id="513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856" y="5176838"/>
            <a:ext cx="12239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418" y="5321301"/>
            <a:ext cx="663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609600" y="3546390"/>
            <a:ext cx="8435280" cy="97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rgbClr val="00387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00387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00387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387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buFont typeface="Arial" charset="0"/>
              <a:buNone/>
            </a:pPr>
            <a:r>
              <a:rPr lang="nb-NO" sz="2000" smtClean="0"/>
              <a:t>Utenom arbeidstid: smittevernvakta</a:t>
            </a:r>
          </a:p>
          <a:p>
            <a:pPr marL="0" indent="0" fontAlgn="t">
              <a:buFont typeface="Arial" charset="0"/>
              <a:buNone/>
            </a:pPr>
            <a:r>
              <a:rPr lang="nb-NO" sz="2000" smtClean="0"/>
              <a:t>NB: IHR inkluderer alle helsetrusler</a:t>
            </a:r>
            <a:endParaRPr lang="nb-NO" sz="2000"/>
          </a:p>
        </p:txBody>
      </p:sp>
    </p:spTree>
    <p:extLst>
      <p:ext uri="{BB962C8B-B14F-4D97-AF65-F5344CB8AC3E}">
        <p14:creationId xmlns:p14="http://schemas.microsoft.com/office/powerpoint/2010/main" val="3173743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altLang="nb-NO" smtClean="0"/>
              <a:t>IHR Forum</a:t>
            </a:r>
          </a:p>
        </p:txBody>
      </p:sp>
      <p:sp>
        <p:nvSpPr>
          <p:cNvPr id="7171" name="Plassholder for innhold 2"/>
          <p:cNvSpPr>
            <a:spLocks noGrp="1"/>
          </p:cNvSpPr>
          <p:nvPr>
            <p:ph idx="1"/>
          </p:nvPr>
        </p:nvSpPr>
        <p:spPr>
          <a:xfrm>
            <a:off x="457200" y="1600200"/>
            <a:ext cx="8229600" cy="4664676"/>
          </a:xfrm>
        </p:spPr>
        <p:txBody>
          <a:bodyPr>
            <a:normAutofit fontScale="77500" lnSpcReduction="20000"/>
          </a:bodyPr>
          <a:lstStyle/>
          <a:p>
            <a:r>
              <a:rPr lang="en-CA" altLang="nb-NO" smtClean="0"/>
              <a:t>To møter årlig for å diskutere IHR implementering </a:t>
            </a:r>
          </a:p>
          <a:p>
            <a:r>
              <a:rPr lang="nb-NO" smtClean="0"/>
              <a:t>Sekreteriatet </a:t>
            </a:r>
            <a:r>
              <a:rPr lang="nb-NO"/>
              <a:t>ligger på </a:t>
            </a:r>
            <a:r>
              <a:rPr lang="nb-NO" smtClean="0"/>
              <a:t>FHI. </a:t>
            </a:r>
            <a:endParaRPr lang="en-CA" altLang="nb-NO" smtClean="0"/>
          </a:p>
          <a:p>
            <a:r>
              <a:rPr lang="en-CA" altLang="nb-NO" smtClean="0"/>
              <a:t>Medlemmer:</a:t>
            </a:r>
          </a:p>
          <a:p>
            <a:pPr lvl="1"/>
            <a:r>
              <a:rPr lang="en-CA" altLang="nb-NO" smtClean="0"/>
              <a:t>Folkehelseinstituttet (SMAO, SMBI, SMAS, SIKO, MILE, ILDI)</a:t>
            </a:r>
          </a:p>
          <a:p>
            <a:pPr lvl="1"/>
            <a:r>
              <a:rPr lang="en-CA" altLang="nb-NO" smtClean="0"/>
              <a:t>Helsedirektoratet</a:t>
            </a:r>
          </a:p>
          <a:p>
            <a:pPr lvl="1"/>
            <a:r>
              <a:rPr lang="en-CA" altLang="nb-NO" smtClean="0"/>
              <a:t>Helse- og omsorgsdepartementet</a:t>
            </a:r>
          </a:p>
          <a:p>
            <a:pPr lvl="1"/>
            <a:r>
              <a:rPr lang="en-CA" altLang="nb-NO" smtClean="0"/>
              <a:t>Mattilsynet</a:t>
            </a:r>
          </a:p>
          <a:p>
            <a:pPr lvl="1"/>
            <a:r>
              <a:rPr lang="en-CA" altLang="nb-NO" smtClean="0"/>
              <a:t>Statens strålevern</a:t>
            </a:r>
          </a:p>
          <a:p>
            <a:pPr lvl="1"/>
            <a:r>
              <a:rPr lang="en-CA" altLang="nb-NO" smtClean="0"/>
              <a:t>(DSB og Kliff er invitert)</a:t>
            </a:r>
          </a:p>
          <a:p>
            <a:r>
              <a:rPr lang="en-CA" altLang="nb-NO" smtClean="0"/>
              <a:t>Fokusområder:</a:t>
            </a:r>
          </a:p>
          <a:p>
            <a:pPr lvl="1"/>
            <a:r>
              <a:rPr lang="en-CA" altLang="nb-NO"/>
              <a:t>Årlig rapportering til WHO</a:t>
            </a:r>
          </a:p>
          <a:p>
            <a:pPr lvl="1"/>
            <a:r>
              <a:rPr lang="en-CA" altLang="nb-NO" smtClean="0"/>
              <a:t>Oppdatering på implementering</a:t>
            </a:r>
          </a:p>
          <a:p>
            <a:r>
              <a:rPr lang="en-CA" altLang="nb-NO" smtClean="0"/>
              <a:t>Nordisk IHR Forum (møte I Oslo våren 2014)</a:t>
            </a:r>
          </a:p>
          <a:p>
            <a:pPr lvl="1"/>
            <a:endParaRPr lang="nb-NO" altLang="nb-NO" smtClean="0"/>
          </a:p>
        </p:txBody>
      </p:sp>
    </p:spTree>
    <p:extLst>
      <p:ext uri="{BB962C8B-B14F-4D97-AF65-F5344CB8AC3E}">
        <p14:creationId xmlns:p14="http://schemas.microsoft.com/office/powerpoint/2010/main" val="1265860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Utfordringer i Norge</a:t>
            </a:r>
            <a:endParaRPr lang="nb-NO"/>
          </a:p>
        </p:txBody>
      </p:sp>
      <p:sp>
        <p:nvSpPr>
          <p:cNvPr id="3" name="Plassholder for innhold 2"/>
          <p:cNvSpPr>
            <a:spLocks noGrp="1"/>
          </p:cNvSpPr>
          <p:nvPr>
            <p:ph idx="1"/>
          </p:nvPr>
        </p:nvSpPr>
        <p:spPr>
          <a:xfrm>
            <a:off x="271849" y="1600200"/>
            <a:ext cx="8760939" cy="4525963"/>
          </a:xfrm>
        </p:spPr>
        <p:txBody>
          <a:bodyPr/>
          <a:lstStyle/>
          <a:p>
            <a:pPr lvl="0"/>
            <a:r>
              <a:rPr lang="nb-NO" dirty="0"/>
              <a:t>Kjemikalieberedskapen</a:t>
            </a:r>
          </a:p>
          <a:p>
            <a:pPr lvl="0"/>
            <a:r>
              <a:rPr lang="nb-NO" dirty="0" smtClean="0"/>
              <a:t>Varslingsveier for CRN-hendelser</a:t>
            </a:r>
          </a:p>
          <a:p>
            <a:pPr lvl="1"/>
            <a:r>
              <a:rPr lang="nb-NO" dirty="0" smtClean="0"/>
              <a:t>Kjemikalier, legemidler, leketøy, stråling</a:t>
            </a:r>
          </a:p>
          <a:p>
            <a:pPr lvl="0"/>
            <a:r>
              <a:rPr lang="nb-NO" dirty="0" smtClean="0"/>
              <a:t>Utpekte </a:t>
            </a:r>
            <a:r>
              <a:rPr lang="nb-NO" dirty="0"/>
              <a:t>innreisesteder (Points </a:t>
            </a:r>
            <a:r>
              <a:rPr lang="nb-NO" dirty="0" err="1"/>
              <a:t>of</a:t>
            </a:r>
            <a:r>
              <a:rPr lang="nb-NO" dirty="0"/>
              <a:t> </a:t>
            </a:r>
            <a:r>
              <a:rPr lang="nb-NO" dirty="0" err="1"/>
              <a:t>entry</a:t>
            </a:r>
            <a:r>
              <a:rPr lang="nb-NO" dirty="0"/>
              <a:t>) – status?</a:t>
            </a:r>
          </a:p>
          <a:p>
            <a:pPr lvl="0"/>
            <a:r>
              <a:rPr lang="nb-NO" dirty="0"/>
              <a:t>Raske kommunikasjonskanaler ut til </a:t>
            </a:r>
            <a:r>
              <a:rPr lang="nb-NO" dirty="0" smtClean="0"/>
              <a:t>helsetjenesten</a:t>
            </a:r>
          </a:p>
          <a:p>
            <a:pPr lvl="0"/>
            <a:r>
              <a:rPr lang="nb-NO" dirty="0" smtClean="0"/>
              <a:t>Informasjon ut til andre sektorer?</a:t>
            </a:r>
            <a:endParaRPr lang="nb-NO" dirty="0"/>
          </a:p>
          <a:p>
            <a:pPr lvl="0"/>
            <a:endParaRPr lang="nb-NO" dirty="0"/>
          </a:p>
          <a:p>
            <a:endParaRPr lang="nb-NO" dirty="0"/>
          </a:p>
        </p:txBody>
      </p:sp>
    </p:spTree>
    <p:extLst>
      <p:ext uri="{BB962C8B-B14F-4D97-AF65-F5344CB8AC3E}">
        <p14:creationId xmlns:p14="http://schemas.microsoft.com/office/powerpoint/2010/main" val="2904938588"/>
      </p:ext>
    </p:extLst>
  </p:cSld>
  <p:clrMapOvr>
    <a:masterClrMapping/>
  </p:clrMapOvr>
</p:sld>
</file>

<file path=ppt/theme/theme1.xml><?xml version="1.0" encoding="utf-8"?>
<a:theme xmlns:a="http://schemas.openxmlformats.org/drawingml/2006/main" name="F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6944</TotalTime>
  <Words>1798</Words>
  <Application>Microsoft Office PowerPoint</Application>
  <PresentationFormat>Skjermfremvisning (4:3)</PresentationFormat>
  <Paragraphs>273</Paragraphs>
  <Slides>28</Slides>
  <Notes>7</Notes>
  <HiddenSlides>2</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28</vt:i4>
      </vt:variant>
    </vt:vector>
  </HeadingPairs>
  <TitlesOfParts>
    <vt:vector size="34" baseType="lpstr">
      <vt:lpstr>MS PGothic</vt:lpstr>
      <vt:lpstr>Arial</vt:lpstr>
      <vt:lpstr>Calibri</vt:lpstr>
      <vt:lpstr>Times New Roman</vt:lpstr>
      <vt:lpstr>Wingdings</vt:lpstr>
      <vt:lpstr>FHI</vt:lpstr>
      <vt:lpstr>Internasjonal  helsereglement (IHR) CIM  Vesuv</vt:lpstr>
      <vt:lpstr>IHR 2005</vt:lpstr>
      <vt:lpstr>1. Hendelsesbasert overvåking</vt:lpstr>
      <vt:lpstr>Internasjonal smittevernlovgiving (=IHR)</vt:lpstr>
      <vt:lpstr>2. WHOs rolle – IHR (2005)</vt:lpstr>
      <vt:lpstr>IHR (2005) implementering i Norge</vt:lpstr>
      <vt:lpstr>IHR-forskriften  § 3. Nasjonalt IHR-kontaktpunkt </vt:lpstr>
      <vt:lpstr>IHR Forum</vt:lpstr>
      <vt:lpstr>Utfordringer i Norge</vt:lpstr>
      <vt:lpstr>Varsling i Norge</vt:lpstr>
      <vt:lpstr>Varsling etter internasjonalt helsereglement (IHR)</vt:lpstr>
      <vt:lpstr>Varsling etter internasjonalt helsereglement (IHR)</vt:lpstr>
      <vt:lpstr>Varsling etter internasjonalt helsereglement (IHR)</vt:lpstr>
      <vt:lpstr>Krisestøtteverktøy – HelseCIM Crisis incident management</vt:lpstr>
      <vt:lpstr>Bakgrunn</vt:lpstr>
      <vt:lpstr>Overordnet hensikt for et IT basert krisehåndteringssystem (DSB kravspesifikasjon)</vt:lpstr>
      <vt:lpstr>Anskaffelser av CIM i det offentlige</vt:lpstr>
      <vt:lpstr>HelseCIM - et enhetlig krisestøtteverktøy for helsesektoren</vt:lpstr>
      <vt:lpstr>Verktøyet skal:</vt:lpstr>
      <vt:lpstr>CIM for FHI</vt:lpstr>
      <vt:lpstr>Hva er Vesuv? Vevsbasert System for UtbruddsVarsling </vt:lpstr>
      <vt:lpstr>Bruk av Vesuv – lokalt nivå</vt:lpstr>
      <vt:lpstr>Bruk av Vesuv – FHI</vt:lpstr>
      <vt:lpstr>Vesuv 2006 - 2013</vt:lpstr>
      <vt:lpstr>Registrere utbrudd www.vesuv.no</vt:lpstr>
      <vt:lpstr>CIM - Onevoice</vt:lpstr>
      <vt:lpstr>VESUV i CIM</vt:lpstr>
      <vt:lpstr>Prosjekt</vt:lpstr>
    </vt:vector>
  </TitlesOfParts>
  <Company>Folkehelseinstituttet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 Kristian Svendsen</dc:creator>
  <cp:lastModifiedBy>Hans Blystad</cp:lastModifiedBy>
  <cp:revision>126</cp:revision>
  <cp:lastPrinted>2015-03-16T14:25:14Z</cp:lastPrinted>
  <dcterms:created xsi:type="dcterms:W3CDTF">2010-10-19T12:25:55Z</dcterms:created>
  <dcterms:modified xsi:type="dcterms:W3CDTF">2015-03-16T20:01:06Z</dcterms:modified>
</cp:coreProperties>
</file>