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notesMasterIdLst>
    <p:notesMasterId r:id="rId24"/>
  </p:notesMasterIdLst>
  <p:handoutMasterIdLst>
    <p:handoutMasterId r:id="rId25"/>
  </p:handoutMasterIdLst>
  <p:sldIdLst>
    <p:sldId id="266" r:id="rId2"/>
    <p:sldId id="332" r:id="rId3"/>
    <p:sldId id="313" r:id="rId4"/>
    <p:sldId id="315" r:id="rId5"/>
    <p:sldId id="318" r:id="rId6"/>
    <p:sldId id="320" r:id="rId7"/>
    <p:sldId id="316" r:id="rId8"/>
    <p:sldId id="303" r:id="rId9"/>
    <p:sldId id="317" r:id="rId10"/>
    <p:sldId id="322" r:id="rId11"/>
    <p:sldId id="323" r:id="rId12"/>
    <p:sldId id="324" r:id="rId13"/>
    <p:sldId id="325" r:id="rId14"/>
    <p:sldId id="333" r:id="rId15"/>
    <p:sldId id="309" r:id="rId16"/>
    <p:sldId id="308" r:id="rId17"/>
    <p:sldId id="330" r:id="rId18"/>
    <p:sldId id="331" r:id="rId19"/>
    <p:sldId id="310" r:id="rId20"/>
    <p:sldId id="334" r:id="rId21"/>
    <p:sldId id="329" r:id="rId22"/>
    <p:sldId id="328" r:id="rId23"/>
  </p:sldIdLst>
  <p:sldSz cx="9144000" cy="6858000" type="screen4x3"/>
  <p:notesSz cx="6805613" cy="99441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71"/>
    <a:srgbClr val="E7832F"/>
    <a:srgbClr val="342C26"/>
    <a:srgbClr val="8A204D"/>
    <a:srgbClr val="AD2E3D"/>
    <a:srgbClr val="89305D"/>
    <a:srgbClr val="B23775"/>
    <a:srgbClr val="39A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65" autoAdjust="0"/>
  </p:normalViewPr>
  <p:slideViewPr>
    <p:cSldViewPr snapToGrid="0" snapToObjects="1">
      <p:cViewPr>
        <p:scale>
          <a:sx n="89" d="100"/>
          <a:sy n="89" d="100"/>
        </p:scale>
        <p:origin x="1866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2234-7F2E-4675-95F6-6F1EAC26820E}" type="datetimeFigureOut">
              <a:rPr lang="nb-NO" smtClean="0"/>
              <a:pPr/>
              <a:t>16.03.2015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D3D6-D1A8-4F5A-8E5B-7D472852DDC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68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2A952-3B18-AB48-A99B-AF2DEF1064DA}" type="datetimeFigureOut">
              <a:rPr lang="nb-NO" smtClean="0"/>
              <a:pPr/>
              <a:t>16.03.2015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2B2D-34DB-3C4F-B526-502A40A8F97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59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helsetapsjusterte leveår er summen av YLL og YLD </a:t>
            </a:r>
            <a:r>
              <a:rPr lang="nb-NO" b="1" dirty="0" smtClean="0"/>
              <a:t>YLL</a:t>
            </a:r>
            <a:r>
              <a:rPr lang="nb-NO" dirty="0" smtClean="0"/>
              <a:t> (</a:t>
            </a:r>
            <a:r>
              <a:rPr lang="nb-NO" dirty="0" err="1" smtClean="0"/>
              <a:t>years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r>
              <a:rPr lang="nb-NO" dirty="0" smtClean="0"/>
              <a:t> lost) = tapte leveår pga. død før 86 års alder</a:t>
            </a:r>
          </a:p>
          <a:p>
            <a:r>
              <a:rPr lang="nb-NO" b="1" dirty="0" smtClean="0"/>
              <a:t>YLD</a:t>
            </a:r>
            <a:r>
              <a:rPr lang="nb-NO" dirty="0" smtClean="0"/>
              <a:t>  (</a:t>
            </a:r>
            <a:r>
              <a:rPr lang="nb-NO" dirty="0" err="1" smtClean="0"/>
              <a:t>years</a:t>
            </a:r>
            <a:r>
              <a:rPr lang="nb-NO" dirty="0" smtClean="0"/>
              <a:t> </a:t>
            </a:r>
            <a:r>
              <a:rPr lang="nb-NO" dirty="0" err="1" smtClean="0"/>
              <a:t>lived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disability</a:t>
            </a:r>
            <a:r>
              <a:rPr lang="nb-NO" dirty="0" smtClean="0"/>
              <a:t>) = leveår med nedsatt helse eller uførhet  </a:t>
            </a:r>
            <a:r>
              <a:rPr lang="en-US" dirty="0" smtClean="0"/>
              <a:t>DALY (</a:t>
            </a:r>
            <a:r>
              <a:rPr lang="en-US" i="1" dirty="0" smtClean="0"/>
              <a:t>disability adjusted life years</a:t>
            </a:r>
            <a:endParaRPr lang="nb-NO" dirty="0" smtClean="0"/>
          </a:p>
          <a:p>
            <a:r>
              <a:rPr lang="nb-NO" dirty="0" smtClean="0"/>
              <a:t>Sykdomsbyrde kan beskrives i form av  tapte leveår, helsetap og summen av disse, kalt DALY</a:t>
            </a:r>
          </a:p>
          <a:p>
            <a:r>
              <a:rPr lang="nb-NO" dirty="0" smtClean="0"/>
              <a:t>Tapte leveår: De fem største årsakene til tapte leveår i den norske befolkningen er </a:t>
            </a:r>
            <a:r>
              <a:rPr lang="nb-NO" dirty="0" err="1" smtClean="0"/>
              <a:t>iskemisk</a:t>
            </a:r>
            <a:r>
              <a:rPr lang="nb-NO" dirty="0" smtClean="0"/>
              <a:t> hjertesykdom, hjerneslag, lungekreft, tykk- og endetarmskreft og KOLS, i følge beregninger fra det globale sykdomsbyrdeprosjektet 2010 (GBD 2010). </a:t>
            </a:r>
          </a:p>
          <a:p>
            <a:r>
              <a:rPr lang="nb-NO" dirty="0" smtClean="0"/>
              <a:t>Helsetap: De fem ledende årsakene til helsetap i Norge er korsryggsmerter, alvorlig depresjon, angstlidelser, nakkesmerter og fallulykker, i følge beregninger fra GBD 2010. </a:t>
            </a:r>
          </a:p>
          <a:p>
            <a:r>
              <a:rPr lang="nb-NO" dirty="0" smtClean="0"/>
              <a:t>Risikofaktorer for sykdomsbyrde: De sentrale risikofaktorene i den norske befolkningen er usunt kosthold, røyking, høyt blodtrykk, høy kroppsmasseindeks, høyt kolesterol- og fastende blodsukkernivå, høyt alkoholforbruk og fysisk inaktivitet, i følge beregninger fra GBD 2010.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628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De globale og regionale resultatene fra GBD 2010 viser at Norge i stor grad har de samme helseproblemene som andre høyinntektsland, men at vi har høyere sykdomsbyrde knyttet til rygg og nakkesmerter, samt psykiske lidelser (spesielt angst og depresjon) enn Vest-Europa generelt. Disse forskjellene kan være uttrykk for reelle forskjeller mellom Norge og andre høyinntektsland, men kan også være et resultat av varierende datakvalitet og GBD-metodikken.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9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72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63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 dirty="0"/>
          </a:p>
        </p:txBody>
      </p:sp>
      <p:pic>
        <p:nvPicPr>
          <p:cNvPr id="10" name="Picture 9" descr="PP_grunnmal 254x195_al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P_grunnmal 254x195_alt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7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3576"/>
            <a:ext cx="9144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803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4" r:id="rId23"/>
    <p:sldLayoutId id="2147483800" r:id="rId24"/>
    <p:sldLayoutId id="2147483801" r:id="rId25"/>
    <p:sldLayoutId id="2147483802" r:id="rId26"/>
    <p:sldLayoutId id="2147483805" r:id="rId2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1635125" y="2293938"/>
            <a:ext cx="7086600" cy="1470025"/>
          </a:xfrm>
        </p:spPr>
        <p:txBody>
          <a:bodyPr>
            <a:normAutofit/>
          </a:bodyPr>
          <a:lstStyle/>
          <a:p>
            <a:pPr algn="r"/>
            <a:r>
              <a:rPr lang="nb-NO" dirty="0" smtClean="0"/>
              <a:t>Norge og globale smittevernutfordringer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125" y="4049713"/>
            <a:ext cx="7051675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smtClean="0"/>
              <a:t>Hans Blystad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 smtClean="0"/>
              <a:t>Avdeling for infeksjonsovervåking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dirty="0" smtClean="0"/>
          </a:p>
        </p:txBody>
      </p:sp>
      <p:sp>
        <p:nvSpPr>
          <p:cNvPr id="2" name="TekstSylinder 1"/>
          <p:cNvSpPr txBox="1"/>
          <p:nvPr/>
        </p:nvSpPr>
        <p:spPr>
          <a:xfrm>
            <a:off x="4920343" y="6175149"/>
            <a:ext cx="39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Smittevernkonferanse Bodø mars 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91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Sylinder 3"/>
          <p:cNvSpPr txBox="1">
            <a:spLocks noChangeArrowheads="1"/>
          </p:cNvSpPr>
          <p:nvPr/>
        </p:nvSpPr>
        <p:spPr bwMode="auto">
          <a:xfrm>
            <a:off x="395288" y="5667375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* Northwest Russia: Arkhangelsk Oblast, Kaliningrad Oblast, Leningrad Oblast, Murmansk Oblast, </a:t>
            </a:r>
            <a:r>
              <a:rPr lang="en-US" sz="1000" dirty="0" err="1"/>
              <a:t>Nenets</a:t>
            </a:r>
            <a:r>
              <a:rPr lang="en-US" sz="1000" dirty="0"/>
              <a:t> Autonomous </a:t>
            </a:r>
            <a:r>
              <a:rPr lang="en-US" sz="1000" dirty="0" err="1"/>
              <a:t>Okrug</a:t>
            </a:r>
            <a:r>
              <a:rPr lang="en-US" sz="1000" dirty="0"/>
              <a:t> , St. Petersburg </a:t>
            </a:r>
          </a:p>
          <a:p>
            <a:r>
              <a:rPr lang="en-US" sz="1000" dirty="0"/>
              <a:t>**Baltic countries: Estonia, Latvia, Lithuania</a:t>
            </a:r>
          </a:p>
          <a:p>
            <a:r>
              <a:rPr lang="en-US" sz="1000" dirty="0"/>
              <a:t>***Nordic countries: Denmark, Finland, Iceland, Norway, Sweden</a:t>
            </a:r>
          </a:p>
        </p:txBody>
      </p:sp>
      <p:sp>
        <p:nvSpPr>
          <p:cNvPr id="11267" name="TekstSylinder 4"/>
          <p:cNvSpPr txBox="1">
            <a:spLocks noChangeArrowheads="1"/>
          </p:cNvSpPr>
          <p:nvPr/>
        </p:nvSpPr>
        <p:spPr bwMode="auto">
          <a:xfrm>
            <a:off x="539750" y="259616"/>
            <a:ext cx="8135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Rapporterte tilfeller av hivinfeksjon Østersjø- og </a:t>
            </a:r>
            <a:r>
              <a:rPr lang="nb-NO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Barentsområdet</a:t>
            </a:r>
            <a:r>
              <a:rPr lang="nb-NO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1999-2012</a:t>
            </a:r>
            <a:endParaRPr lang="nb-NO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602" y="1090613"/>
            <a:ext cx="7120511" cy="452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Sylinder 6"/>
          <p:cNvSpPr txBox="1"/>
          <p:nvPr/>
        </p:nvSpPr>
        <p:spPr>
          <a:xfrm>
            <a:off x="1289154" y="6505731"/>
            <a:ext cx="461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Kilde: </a:t>
            </a:r>
            <a:r>
              <a:rPr lang="nb-NO" dirty="0" err="1" smtClean="0"/>
              <a:t>Epi</a:t>
            </a:r>
            <a:r>
              <a:rPr lang="nb-NO" dirty="0" smtClean="0"/>
              <a:t> North </a:t>
            </a:r>
            <a:r>
              <a:rPr lang="nb-NO" dirty="0" err="1" smtClean="0"/>
              <a:t>network</a:t>
            </a:r>
            <a:r>
              <a:rPr lang="nb-NO" dirty="0" smtClean="0"/>
              <a:t>, Folkehelseinstituttet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03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Hivinfeksjon Nordvest-Russland</a:t>
            </a:r>
            <a:endParaRPr lang="nb-NO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9843" y="1750100"/>
            <a:ext cx="8446957" cy="4525963"/>
          </a:xfrm>
        </p:spPr>
        <p:txBody>
          <a:bodyPr>
            <a:normAutofit fontScale="85000" lnSpcReduction="10000"/>
          </a:bodyPr>
          <a:lstStyle/>
          <a:p>
            <a:r>
              <a:rPr lang="nb-N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Forekomsten falt 5-10% årlig siste årene (i motsetning til ellers i Russland</a:t>
            </a:r>
          </a:p>
          <a:p>
            <a:r>
              <a:rPr lang="nb-N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 årene færre nye smittede misbrukere, flere heteroseksuelle, ca. 25% ukjent smittevei. Fremdeles er misbrukere største gruppe av nye smittede (40-50%)</a:t>
            </a:r>
          </a:p>
          <a:p>
            <a:r>
              <a:rPr lang="nb-N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Lav andel menn som har sex med menn (1-2%), men antagelig betydelig underrapportert</a:t>
            </a:r>
          </a:p>
          <a:p>
            <a:r>
              <a:rPr lang="nb-N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Høyest forekomst i Leningrad oblast, St Petersburg, Novgorod, Kaliningrad og Murmansk. Betydelig lavere i Arkhangelsk og </a:t>
            </a:r>
            <a:r>
              <a:rPr lang="nb-NO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Nenets</a:t>
            </a:r>
            <a:r>
              <a:rPr lang="nb-N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nb-N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Testing av risikogrupper har gått ned siden 2006, holdt seg høyt i den generelle befolkningen. </a:t>
            </a:r>
            <a:r>
              <a:rPr lang="nb-NO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Hivprevalens</a:t>
            </a:r>
            <a:r>
              <a:rPr lang="nb-N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registrerte misbrukere ca 30% </a:t>
            </a:r>
          </a:p>
          <a:p>
            <a:r>
              <a:rPr lang="nb-N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Ca. 40% av de </a:t>
            </a:r>
            <a:r>
              <a:rPr lang="nb-NO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hivsmittede</a:t>
            </a:r>
            <a:r>
              <a:rPr lang="nb-N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står på behandling, av de med </a:t>
            </a:r>
            <a:r>
              <a:rPr lang="nb-NO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langtkommen</a:t>
            </a:r>
            <a:r>
              <a:rPr lang="nb-N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sykdom  ca.75%. Mange kommer sent til behandling</a:t>
            </a:r>
          </a:p>
          <a:p>
            <a:r>
              <a:rPr lang="nb-N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 12% av de hivpositive er i fengsel</a:t>
            </a:r>
          </a:p>
          <a:p>
            <a:pPr marL="0" indent="0">
              <a:buNone/>
            </a:pPr>
            <a:endParaRPr lang="nb-NO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kstSylinder 3"/>
          <p:cNvSpPr txBox="1">
            <a:spLocks noChangeArrowheads="1"/>
          </p:cNvSpPr>
          <p:nvPr/>
        </p:nvSpPr>
        <p:spPr bwMode="auto">
          <a:xfrm>
            <a:off x="395288" y="5667375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dirty="0">
                <a:latin typeface="Arial" pitchFamily="34" charset="0"/>
                <a:cs typeface="Arial" pitchFamily="34" charset="0"/>
              </a:rPr>
              <a:t>* Northwest </a:t>
            </a:r>
            <a:r>
              <a:rPr lang="nb-NO" sz="1000" dirty="0" err="1">
                <a:latin typeface="Arial" pitchFamily="34" charset="0"/>
                <a:cs typeface="Arial" pitchFamily="34" charset="0"/>
              </a:rPr>
              <a:t>Russia</a:t>
            </a:r>
            <a:r>
              <a:rPr lang="nb-NO" sz="1000" dirty="0">
                <a:latin typeface="Arial" pitchFamily="34" charset="0"/>
                <a:cs typeface="Arial" pitchFamily="34" charset="0"/>
              </a:rPr>
              <a:t>: Arkhangelsk Oblast, Kaliningrad Oblast, Leningrad Oblast, Murmansk Oblast, </a:t>
            </a:r>
            <a:r>
              <a:rPr lang="nb-NO" sz="1000" dirty="0" err="1">
                <a:latin typeface="Arial" pitchFamily="34" charset="0"/>
                <a:cs typeface="Arial" pitchFamily="34" charset="0"/>
              </a:rPr>
              <a:t>Nenets</a:t>
            </a:r>
            <a:r>
              <a:rPr lang="nb-NO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1000" dirty="0" err="1">
                <a:latin typeface="Arial" pitchFamily="34" charset="0"/>
                <a:cs typeface="Arial" pitchFamily="34" charset="0"/>
              </a:rPr>
              <a:t>Autonomous</a:t>
            </a:r>
            <a:r>
              <a:rPr lang="nb-NO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1000" dirty="0" err="1">
                <a:latin typeface="Arial" pitchFamily="34" charset="0"/>
                <a:cs typeface="Arial" pitchFamily="34" charset="0"/>
              </a:rPr>
              <a:t>Okrug</a:t>
            </a:r>
            <a:r>
              <a:rPr lang="nb-NO" sz="1000" dirty="0">
                <a:latin typeface="Arial" pitchFamily="34" charset="0"/>
                <a:cs typeface="Arial" pitchFamily="34" charset="0"/>
              </a:rPr>
              <a:t> , St. Petersburg , Novgorod</a:t>
            </a:r>
          </a:p>
          <a:p>
            <a:r>
              <a:rPr lang="nb-NO" sz="1000" dirty="0">
                <a:latin typeface="Arial" pitchFamily="34" charset="0"/>
                <a:cs typeface="Arial" pitchFamily="34" charset="0"/>
              </a:rPr>
              <a:t>**</a:t>
            </a:r>
            <a:r>
              <a:rPr lang="nb-NO" sz="1000" dirty="0" err="1">
                <a:latin typeface="Arial" pitchFamily="34" charset="0"/>
                <a:cs typeface="Arial" pitchFamily="34" charset="0"/>
              </a:rPr>
              <a:t>Baltic</a:t>
            </a:r>
            <a:r>
              <a:rPr lang="nb-NO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1000" dirty="0" err="1">
                <a:latin typeface="Arial" pitchFamily="34" charset="0"/>
                <a:cs typeface="Arial" pitchFamily="34" charset="0"/>
              </a:rPr>
              <a:t>countries</a:t>
            </a:r>
            <a:r>
              <a:rPr lang="nb-NO" sz="1000" dirty="0">
                <a:latin typeface="Arial" pitchFamily="34" charset="0"/>
                <a:cs typeface="Arial" pitchFamily="34" charset="0"/>
              </a:rPr>
              <a:t>: </a:t>
            </a:r>
            <a:r>
              <a:rPr lang="nb-NO" sz="1000" dirty="0" err="1">
                <a:latin typeface="Arial" pitchFamily="34" charset="0"/>
                <a:cs typeface="Arial" pitchFamily="34" charset="0"/>
              </a:rPr>
              <a:t>Estonia</a:t>
            </a:r>
            <a:r>
              <a:rPr lang="nb-NO" sz="1000" dirty="0">
                <a:latin typeface="Arial" pitchFamily="34" charset="0"/>
                <a:cs typeface="Arial" pitchFamily="34" charset="0"/>
              </a:rPr>
              <a:t>, Latvia, </a:t>
            </a:r>
            <a:r>
              <a:rPr lang="nb-NO" sz="1000" dirty="0" err="1">
                <a:latin typeface="Arial" pitchFamily="34" charset="0"/>
                <a:cs typeface="Arial" pitchFamily="34" charset="0"/>
              </a:rPr>
              <a:t>Lithuania</a:t>
            </a:r>
            <a:endParaRPr lang="nb-NO" sz="1000" dirty="0">
              <a:latin typeface="Arial" pitchFamily="34" charset="0"/>
              <a:cs typeface="Arial" pitchFamily="34" charset="0"/>
            </a:endParaRPr>
          </a:p>
          <a:p>
            <a:r>
              <a:rPr lang="nb-NO" sz="1000" dirty="0">
                <a:latin typeface="Arial" pitchFamily="34" charset="0"/>
                <a:cs typeface="Arial" pitchFamily="34" charset="0"/>
              </a:rPr>
              <a:t>***Nordic </a:t>
            </a:r>
            <a:r>
              <a:rPr lang="nb-NO" sz="1000" dirty="0" err="1">
                <a:latin typeface="Arial" pitchFamily="34" charset="0"/>
                <a:cs typeface="Arial" pitchFamily="34" charset="0"/>
              </a:rPr>
              <a:t>countries</a:t>
            </a:r>
            <a:r>
              <a:rPr lang="nb-NO" sz="1000" dirty="0">
                <a:latin typeface="Arial" pitchFamily="34" charset="0"/>
                <a:cs typeface="Arial" pitchFamily="34" charset="0"/>
              </a:rPr>
              <a:t>: </a:t>
            </a:r>
            <a:r>
              <a:rPr lang="nb-NO" sz="1000" dirty="0" err="1">
                <a:latin typeface="Arial" pitchFamily="34" charset="0"/>
                <a:cs typeface="Arial" pitchFamily="34" charset="0"/>
              </a:rPr>
              <a:t>Denmark</a:t>
            </a:r>
            <a:r>
              <a:rPr lang="nb-NO" sz="1000" dirty="0">
                <a:latin typeface="Arial" pitchFamily="34" charset="0"/>
                <a:cs typeface="Arial" pitchFamily="34" charset="0"/>
              </a:rPr>
              <a:t>, Finland, </a:t>
            </a:r>
            <a:r>
              <a:rPr lang="nb-NO" sz="1000" dirty="0" err="1">
                <a:latin typeface="Arial" pitchFamily="34" charset="0"/>
                <a:cs typeface="Arial" pitchFamily="34" charset="0"/>
              </a:rPr>
              <a:t>Iceland</a:t>
            </a:r>
            <a:r>
              <a:rPr lang="nb-NO" sz="1000" dirty="0">
                <a:latin typeface="Arial" pitchFamily="34" charset="0"/>
                <a:cs typeface="Arial" pitchFamily="34" charset="0"/>
              </a:rPr>
              <a:t>, </a:t>
            </a:r>
            <a:r>
              <a:rPr lang="nb-NO" sz="1000" dirty="0" err="1">
                <a:latin typeface="Arial" pitchFamily="34" charset="0"/>
                <a:cs typeface="Arial" pitchFamily="34" charset="0"/>
              </a:rPr>
              <a:t>Norway</a:t>
            </a:r>
            <a:r>
              <a:rPr lang="nb-NO" sz="1000" dirty="0">
                <a:latin typeface="Arial" pitchFamily="34" charset="0"/>
                <a:cs typeface="Arial" pitchFamily="34" charset="0"/>
              </a:rPr>
              <a:t>, </a:t>
            </a:r>
            <a:r>
              <a:rPr lang="nb-NO" sz="1000" dirty="0" err="1">
                <a:latin typeface="Arial" pitchFamily="34" charset="0"/>
                <a:cs typeface="Arial" pitchFamily="34" charset="0"/>
              </a:rPr>
              <a:t>Sweden</a:t>
            </a:r>
            <a:endParaRPr lang="nb-NO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kstSylinder 4"/>
          <p:cNvSpPr txBox="1">
            <a:spLocks noChangeArrowheads="1"/>
          </p:cNvSpPr>
          <p:nvPr/>
        </p:nvSpPr>
        <p:spPr bwMode="auto">
          <a:xfrm>
            <a:off x="395288" y="173345"/>
            <a:ext cx="8135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Rapporterte tilfeller av tuberkulose Østersjø- og </a:t>
            </a:r>
            <a:r>
              <a:rPr lang="nb-NO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Barentsområdet</a:t>
            </a:r>
            <a:r>
              <a:rPr lang="nb-NO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2002-2012</a:t>
            </a:r>
            <a:endParaRPr lang="nb-NO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96" y="1139252"/>
            <a:ext cx="7590234" cy="437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kstSylinder 7"/>
          <p:cNvSpPr txBox="1"/>
          <p:nvPr/>
        </p:nvSpPr>
        <p:spPr>
          <a:xfrm>
            <a:off x="1289154" y="6505731"/>
            <a:ext cx="461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Kilde: </a:t>
            </a:r>
            <a:r>
              <a:rPr lang="nb-NO" dirty="0" err="1" smtClean="0"/>
              <a:t>Epi</a:t>
            </a:r>
            <a:r>
              <a:rPr lang="nb-NO" dirty="0" smtClean="0"/>
              <a:t> North </a:t>
            </a:r>
            <a:r>
              <a:rPr lang="nb-NO" dirty="0" err="1" smtClean="0"/>
              <a:t>network</a:t>
            </a:r>
            <a:r>
              <a:rPr lang="nb-NO" dirty="0" smtClean="0"/>
              <a:t>, Folkehelseinstituttet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473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99688"/>
            <a:ext cx="8229600" cy="1143000"/>
          </a:xfrm>
        </p:spPr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Tuberkulose  Nordvest-Russland</a:t>
            </a:r>
            <a:endParaRPr lang="nb-NO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45170"/>
            <a:ext cx="8229600" cy="4525963"/>
          </a:xfrm>
        </p:spPr>
        <p:txBody>
          <a:bodyPr>
            <a:normAutofit/>
          </a:bodyPr>
          <a:lstStyle/>
          <a:p>
            <a:r>
              <a:rPr lang="nb-NO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Forekomsten noe lavere i NVR enn hele Russland</a:t>
            </a:r>
          </a:p>
          <a:p>
            <a:r>
              <a:rPr lang="nb-NO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Moderat nedgang i nye tilfeller siden 2008</a:t>
            </a:r>
          </a:p>
          <a:p>
            <a:r>
              <a:rPr lang="nb-NO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 10% av nye tilfeller av tuberkulose diagnostiseres i fengsler </a:t>
            </a:r>
          </a:p>
          <a:p>
            <a:r>
              <a:rPr lang="nb-NO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Andel tuberkulosetilfeller som er multiresistens noe av de høyeste i verden (15-18%). Høyest andel i Karelia, Komi, Murmansk og Arkhangelsk.</a:t>
            </a:r>
          </a:p>
          <a:p>
            <a:r>
              <a:rPr lang="nb-NO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Andel utvidet multiresistent tuberkulose (XDR-TB) øker, spesielt i St. Petersburg og Leningrad oblast</a:t>
            </a:r>
          </a:p>
          <a:p>
            <a:r>
              <a:rPr lang="nb-NO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Migranter</a:t>
            </a:r>
            <a:r>
              <a:rPr lang="nb-NO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utgjør en forholdsvis stor andel av nye tilfeller (20% av tilfellene i St. Petersburg)</a:t>
            </a:r>
          </a:p>
          <a:p>
            <a:r>
              <a:rPr lang="nb-NO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Behandling er tradisjonelt i sykehus, ikke poliklinisk</a:t>
            </a:r>
            <a:endParaRPr lang="nb-NO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kstSylinder 3"/>
          <p:cNvSpPr txBox="1">
            <a:spLocks noChangeArrowheads="1"/>
          </p:cNvSpPr>
          <p:nvPr/>
        </p:nvSpPr>
        <p:spPr bwMode="auto">
          <a:xfrm>
            <a:off x="395288" y="5857805"/>
            <a:ext cx="85688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000" b="1" dirty="0" smtClean="0"/>
              <a:t>Nordvest-Russland:</a:t>
            </a:r>
            <a:r>
              <a:rPr lang="nb-NO" sz="1000" dirty="0" smtClean="0"/>
              <a:t> </a:t>
            </a:r>
            <a:r>
              <a:rPr lang="nb-NO" sz="1000" dirty="0"/>
              <a:t>Arkhangelsk Oblast, Kaliningrad Oblast, Leningrad Oblast, Murmansk Oblast, </a:t>
            </a:r>
            <a:r>
              <a:rPr lang="nb-NO" sz="1000" dirty="0" err="1"/>
              <a:t>Nenets</a:t>
            </a:r>
            <a:r>
              <a:rPr lang="nb-NO" sz="1000" dirty="0"/>
              <a:t> </a:t>
            </a:r>
            <a:r>
              <a:rPr lang="nb-NO" sz="1000" dirty="0" err="1" smtClean="0"/>
              <a:t>Okrug</a:t>
            </a:r>
            <a:r>
              <a:rPr lang="nb-NO" sz="1000" dirty="0" smtClean="0"/>
              <a:t> </a:t>
            </a:r>
            <a:r>
              <a:rPr lang="nb-NO" sz="1000" dirty="0"/>
              <a:t>, St. </a:t>
            </a:r>
            <a:r>
              <a:rPr lang="nb-NO" sz="1000" dirty="0" smtClean="0"/>
              <a:t>Petersburg, </a:t>
            </a:r>
            <a:r>
              <a:rPr lang="nb-NO" sz="1000" dirty="0" err="1" smtClean="0"/>
              <a:t>Kareliarepublikken</a:t>
            </a:r>
            <a:r>
              <a:rPr lang="nb-NO" sz="1000" dirty="0" smtClean="0"/>
              <a:t> </a:t>
            </a:r>
            <a:endParaRPr lang="nb-NO" sz="1000" dirty="0"/>
          </a:p>
          <a:p>
            <a:r>
              <a:rPr lang="nb-NO" sz="1000" b="1" dirty="0" smtClean="0"/>
              <a:t>Baltiske land</a:t>
            </a:r>
            <a:r>
              <a:rPr lang="nb-NO" sz="1000" dirty="0" smtClean="0"/>
              <a:t>: Estland, </a:t>
            </a:r>
            <a:r>
              <a:rPr lang="nb-NO" sz="1000" dirty="0"/>
              <a:t>Latvia, </a:t>
            </a:r>
            <a:r>
              <a:rPr lang="nb-NO" sz="1000" dirty="0" smtClean="0"/>
              <a:t>Litauen</a:t>
            </a:r>
            <a:endParaRPr lang="nb-NO" sz="1000" dirty="0"/>
          </a:p>
          <a:p>
            <a:r>
              <a:rPr lang="nb-NO" sz="1000" b="1" dirty="0" smtClean="0"/>
              <a:t>Nordiske land</a:t>
            </a:r>
            <a:r>
              <a:rPr lang="nb-NO" sz="1000" dirty="0" smtClean="0"/>
              <a:t>: Finland, Island, Sverige, Norge, Danmark</a:t>
            </a:r>
            <a:endParaRPr lang="nb-NO" sz="1000" dirty="0"/>
          </a:p>
        </p:txBody>
      </p:sp>
      <p:sp>
        <p:nvSpPr>
          <p:cNvPr id="17411" name="TekstSylinder 4"/>
          <p:cNvSpPr txBox="1">
            <a:spLocks noChangeArrowheads="1"/>
          </p:cNvSpPr>
          <p:nvPr/>
        </p:nvSpPr>
        <p:spPr bwMode="auto">
          <a:xfrm>
            <a:off x="395288" y="188913"/>
            <a:ext cx="8135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Rapporterte tilfeller av difteri i Østersjø- og </a:t>
            </a:r>
            <a:r>
              <a:rPr lang="nb-NO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Barentsområdet</a:t>
            </a:r>
            <a:r>
              <a:rPr lang="nb-NO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1999-2012</a:t>
            </a:r>
            <a:endParaRPr lang="nb-NO" sz="2800" dirty="0">
              <a:solidFill>
                <a:srgbClr val="7030A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289154" y="6505731"/>
            <a:ext cx="461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Kilde: EpiNorth </a:t>
            </a:r>
            <a:r>
              <a:rPr lang="nb-NO" dirty="0" err="1" smtClean="0"/>
              <a:t>network</a:t>
            </a:r>
            <a:r>
              <a:rPr lang="nb-NO" dirty="0" smtClean="0"/>
              <a:t>, Folkehelseinstituttet</a:t>
            </a:r>
            <a:endParaRPr lang="nb-NO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302" y="1250929"/>
            <a:ext cx="7109736" cy="432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52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7030A0"/>
                </a:solidFill>
              </a:rPr>
              <a:t>Globalt helsesamarbeid</a:t>
            </a:r>
            <a:endParaRPr lang="nb-NO" sz="2800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6868" y="18614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600" dirty="0"/>
              <a:t>Formålet med </a:t>
            </a:r>
            <a:r>
              <a:rPr lang="nb-NO" sz="2600" dirty="0" smtClean="0"/>
              <a:t>globalt </a:t>
            </a:r>
            <a:r>
              <a:rPr lang="nb-NO" sz="2600" dirty="0" smtClean="0"/>
              <a:t>helsesamarbeid </a:t>
            </a:r>
            <a:r>
              <a:rPr lang="nb-NO" sz="2600" dirty="0"/>
              <a:t>er å bidra til å løse helseutfordringer som ikke stopper ved grensene, å utvikle kunnskap, utvikle ordninger for å kunne drive effektiv forebygging og sykdomsbekjempelse nasjonalt og å bidra til bedring av helsesituasjonen i Norges nærområder og i andre deler av verden. </a:t>
            </a:r>
          </a:p>
        </p:txBody>
      </p:sp>
    </p:spTree>
    <p:extLst>
      <p:ext uri="{BB962C8B-B14F-4D97-AF65-F5344CB8AC3E}">
        <p14:creationId xmlns:p14="http://schemas.microsoft.com/office/powerpoint/2010/main" val="3392317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7030A0"/>
                </a:solidFill>
              </a:rPr>
              <a:t>Globale helsetrusler</a:t>
            </a:r>
            <a:endParaRPr lang="nb-NO" sz="2800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Sykdommer med utbruddspotensiale f.eks. Hiv/AIDS</a:t>
            </a:r>
            <a:r>
              <a:rPr lang="nb-NO" sz="2400" dirty="0"/>
              <a:t>, </a:t>
            </a:r>
            <a:r>
              <a:rPr lang="nb-NO" sz="2400" dirty="0" smtClean="0"/>
              <a:t>influensa, SARS, MERS, </a:t>
            </a:r>
            <a:r>
              <a:rPr lang="nb-NO" sz="2400" dirty="0"/>
              <a:t>Ebola, </a:t>
            </a:r>
            <a:r>
              <a:rPr lang="nb-NO" sz="2400" dirty="0" smtClean="0"/>
              <a:t>Marburg</a:t>
            </a:r>
          </a:p>
          <a:p>
            <a:r>
              <a:rPr lang="nb-NO" sz="2400" dirty="0" smtClean="0"/>
              <a:t>Matbårne infeksjoner</a:t>
            </a:r>
          </a:p>
          <a:p>
            <a:r>
              <a:rPr lang="nb-NO" sz="2400" dirty="0" smtClean="0"/>
              <a:t>Zoonoser</a:t>
            </a:r>
          </a:p>
          <a:p>
            <a:r>
              <a:rPr lang="nb-NO" sz="2400" dirty="0" smtClean="0"/>
              <a:t>Spredning myggoverførte infeksjoner</a:t>
            </a:r>
          </a:p>
          <a:p>
            <a:r>
              <a:rPr lang="nb-NO" sz="2400" dirty="0" err="1" smtClean="0"/>
              <a:t>Antibiotikaresistens</a:t>
            </a:r>
            <a:endParaRPr lang="nb-NO" sz="2400" dirty="0" smtClean="0"/>
          </a:p>
          <a:p>
            <a:r>
              <a:rPr lang="nb-NO" sz="2400" dirty="0" err="1" smtClean="0"/>
              <a:t>Menneskeforflyttninger</a:t>
            </a:r>
            <a:endParaRPr lang="nb-NO" sz="2400" dirty="0" smtClean="0"/>
          </a:p>
          <a:p>
            <a:r>
              <a:rPr lang="nb-NO" sz="2400" dirty="0" err="1" smtClean="0"/>
              <a:t>Bioterrorisme</a:t>
            </a:r>
            <a:endParaRPr lang="nb-NO" sz="2400" dirty="0" smtClean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89840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7030A0"/>
                </a:solidFill>
              </a:rPr>
              <a:t>Viktigste globale hendelser siste årene og betydning for Norge</a:t>
            </a:r>
            <a:endParaRPr lang="nb-NO" sz="2800" dirty="0">
              <a:solidFill>
                <a:srgbClr val="7030A0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630849"/>
              </p:ext>
            </p:extLst>
          </p:nvPr>
        </p:nvGraphicFramePr>
        <p:xfrm>
          <a:off x="526869" y="2314303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765"/>
                <a:gridCol w="1027612"/>
                <a:gridCol w="1445623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Hendelse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År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Antall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Tilfeller diagnostisert i Norge</a:t>
                      </a:r>
                      <a:endParaRPr lang="nb-NO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SARS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2002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8096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Influensapandemi (</a:t>
                      </a:r>
                      <a:r>
                        <a:rPr lang="nb-NO" sz="1800" dirty="0" smtClean="0"/>
                        <a:t>H1N1)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2009-10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12500 meldt MSIS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Fugleinfluensa (</a:t>
                      </a:r>
                      <a:r>
                        <a:rPr lang="nb-NO" sz="1800" dirty="0" smtClean="0"/>
                        <a:t>H5N1)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2013-14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784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2014-15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1056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Ebola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2014-15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24 385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13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7030A0"/>
                </a:solidFill>
              </a:rPr>
              <a:t>Noen utbrudd i utlandet og betydning for Norge</a:t>
            </a:r>
            <a:endParaRPr lang="nb-NO" sz="2800" dirty="0">
              <a:solidFill>
                <a:srgbClr val="7030A0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991612"/>
              </p:ext>
            </p:extLst>
          </p:nvPr>
        </p:nvGraphicFramePr>
        <p:xfrm>
          <a:off x="1053993" y="2059193"/>
          <a:ext cx="7277825" cy="37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765"/>
                <a:gridCol w="819468"/>
                <a:gridCol w="3597592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Utbrudd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År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Tilfeller diagnostisert i Norge</a:t>
                      </a:r>
                      <a:endParaRPr lang="nb-NO" dirty="0"/>
                    </a:p>
                  </a:txBody>
                  <a:tcPr/>
                </a:tc>
              </a:tr>
              <a:tr h="267789"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Dengue</a:t>
                      </a:r>
                      <a:r>
                        <a:rPr lang="nb-NO" sz="1400" dirty="0" smtClean="0"/>
                        <a:t>  </a:t>
                      </a:r>
                      <a:r>
                        <a:rPr lang="nb-NO" sz="1400" dirty="0" err="1" smtClean="0"/>
                        <a:t>Maderia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2012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</a:t>
                      </a:r>
                      <a:endParaRPr lang="nb-NO" sz="1400" dirty="0"/>
                    </a:p>
                  </a:txBody>
                  <a:tcPr/>
                </a:tc>
              </a:tr>
              <a:tr h="2416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err="1" smtClean="0"/>
                        <a:t>Dengue</a:t>
                      </a:r>
                      <a:r>
                        <a:rPr lang="nb-NO" sz="1400" dirty="0" smtClean="0"/>
                        <a:t> Thailand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2012 -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55</a:t>
                      </a:r>
                      <a:endParaRPr lang="nb-NO" sz="1400" dirty="0"/>
                    </a:p>
                  </a:txBody>
                  <a:tcPr/>
                </a:tc>
              </a:tr>
              <a:tr h="232954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Variant CJS 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1995-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0</a:t>
                      </a:r>
                      <a:endParaRPr lang="nb-NO" sz="1400" dirty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Hiv</a:t>
                      </a:r>
                      <a:r>
                        <a:rPr lang="nb-NO" sz="1400" baseline="0" dirty="0" smtClean="0"/>
                        <a:t> Baltikum og Russland</a:t>
                      </a:r>
                      <a:endParaRPr lang="nb-NO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1990 -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105 (hvorav  11 smittet etter utreise fra Norge)</a:t>
                      </a:r>
                    </a:p>
                  </a:txBody>
                  <a:tcPr/>
                </a:tc>
              </a:tr>
              <a:tr h="2764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Difteri Baltikum</a:t>
                      </a:r>
                      <a:r>
                        <a:rPr lang="nb-NO" sz="1400" baseline="0" dirty="0" smtClean="0"/>
                        <a:t> og Russland</a:t>
                      </a:r>
                      <a:endParaRPr lang="nb-NO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1990-98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5</a:t>
                      </a:r>
                      <a:endParaRPr lang="nb-NO" sz="14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Tuberkulose Balti</a:t>
                      </a:r>
                      <a:r>
                        <a:rPr lang="nb-NO" sz="1400" baseline="0" dirty="0" smtClean="0"/>
                        <a:t>kum og Russland</a:t>
                      </a:r>
                      <a:endParaRPr lang="nb-NO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1990 -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78 (hvorav  4 smittet etter utreise fra Norge)</a:t>
                      </a:r>
                    </a:p>
                  </a:txBody>
                  <a:tcPr/>
                </a:tc>
              </a:tr>
              <a:tr h="224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err="1" smtClean="0"/>
                        <a:t>Chikungunya</a:t>
                      </a:r>
                      <a:r>
                        <a:rPr lang="nb-NO" sz="1400" dirty="0" smtClean="0"/>
                        <a:t> stillehavsområde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2005-06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3</a:t>
                      </a:r>
                      <a:endParaRPr lang="nb-NO" sz="14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Hepatitt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2013-14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130</a:t>
                      </a:r>
                      <a:endParaRPr lang="nb-NO" sz="1400" dirty="0"/>
                    </a:p>
                  </a:txBody>
                  <a:tcPr/>
                </a:tc>
              </a:tr>
              <a:tr h="224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Kolera Cuba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2013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0</a:t>
                      </a:r>
                      <a:endParaRPr lang="nb-NO" sz="1400" dirty="0"/>
                    </a:p>
                  </a:txBody>
                  <a:tcPr/>
                </a:tc>
              </a:tr>
              <a:tr h="2764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Marburg Uganda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2012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0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err="1" smtClean="0"/>
                        <a:t>Anthrax</a:t>
                      </a:r>
                      <a:r>
                        <a:rPr lang="nb-NO" sz="1400" dirty="0" smtClean="0"/>
                        <a:t> misbrukere</a:t>
                      </a:r>
                      <a:r>
                        <a:rPr lang="nb-NO" sz="1400" baseline="0" dirty="0" smtClean="0"/>
                        <a:t> Europa</a:t>
                      </a:r>
                      <a:endParaRPr lang="nb-NO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2012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0</a:t>
                      </a:r>
                      <a:endParaRPr lang="nb-NO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062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7030A0"/>
                </a:solidFill>
              </a:rPr>
              <a:t>Global respons smittsomme sykdommer</a:t>
            </a:r>
            <a:endParaRPr lang="nb-NO" sz="2800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sz="2400" dirty="0" smtClean="0">
                <a:solidFill>
                  <a:schemeClr val="tx1"/>
                </a:solidFill>
              </a:rPr>
              <a:t>EU-nettverk for epidemiologisk overvåking 1998</a:t>
            </a:r>
          </a:p>
          <a:p>
            <a:r>
              <a:rPr lang="nb-NO" sz="2400" dirty="0" smtClean="0">
                <a:solidFill>
                  <a:schemeClr val="tx1"/>
                </a:solidFill>
              </a:rPr>
              <a:t>Europeiske smittevernsenteret (ECDC) opprettet 2001</a:t>
            </a:r>
          </a:p>
          <a:p>
            <a:r>
              <a:rPr lang="nb-NO" sz="2400" dirty="0" smtClean="0">
                <a:solidFill>
                  <a:schemeClr val="tx1"/>
                </a:solidFill>
              </a:rPr>
              <a:t>Internasjonal helsereglement vedtatt 2005 implementert 2007</a:t>
            </a:r>
          </a:p>
          <a:p>
            <a:r>
              <a:rPr lang="nb-NO" sz="2400" dirty="0" smtClean="0">
                <a:solidFill>
                  <a:schemeClr val="tx1"/>
                </a:solidFill>
              </a:rPr>
              <a:t>Varslingsrutiner IHR</a:t>
            </a:r>
          </a:p>
          <a:p>
            <a:r>
              <a:rPr lang="nb-NO" sz="2400" dirty="0" smtClean="0">
                <a:solidFill>
                  <a:schemeClr val="tx1"/>
                </a:solidFill>
              </a:rPr>
              <a:t>EUs helse- og sikkerhetskomite</a:t>
            </a:r>
            <a:endParaRPr lang="nb-NO" sz="2400" dirty="0">
              <a:solidFill>
                <a:schemeClr val="tx1"/>
              </a:solidFill>
            </a:endParaRPr>
          </a:p>
          <a:p>
            <a:r>
              <a:rPr lang="nb-NO" sz="2400" dirty="0" err="1" smtClean="0">
                <a:solidFill>
                  <a:schemeClr val="tx1"/>
                </a:solidFill>
              </a:rPr>
              <a:t>Early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Warning</a:t>
            </a:r>
            <a:r>
              <a:rPr lang="nb-NO" sz="2400" dirty="0" smtClean="0">
                <a:solidFill>
                  <a:schemeClr val="tx1"/>
                </a:solidFill>
              </a:rPr>
              <a:t> and </a:t>
            </a:r>
            <a:r>
              <a:rPr lang="nb-NO" sz="2400" dirty="0" err="1" smtClean="0">
                <a:solidFill>
                  <a:schemeClr val="tx1"/>
                </a:solidFill>
              </a:rPr>
              <a:t>Response</a:t>
            </a:r>
            <a:r>
              <a:rPr lang="nb-NO" sz="2400" dirty="0" smtClean="0">
                <a:solidFill>
                  <a:schemeClr val="tx1"/>
                </a:solidFill>
              </a:rPr>
              <a:t> System (EWRS)</a:t>
            </a:r>
          </a:p>
          <a:p>
            <a:r>
              <a:rPr lang="nb-NO" sz="2400" dirty="0" smtClean="0">
                <a:solidFill>
                  <a:schemeClr val="tx1"/>
                </a:solidFill>
              </a:rPr>
              <a:t>Risikovurderinger </a:t>
            </a:r>
            <a:r>
              <a:rPr lang="nb-NO" sz="2400" dirty="0" smtClean="0">
                <a:solidFill>
                  <a:schemeClr val="tx1"/>
                </a:solidFill>
              </a:rPr>
              <a:t>fra ECDC</a:t>
            </a:r>
          </a:p>
          <a:p>
            <a:r>
              <a:rPr lang="nb-NO" sz="2400" dirty="0" err="1" smtClean="0">
                <a:solidFill>
                  <a:schemeClr val="tx1"/>
                </a:solidFill>
              </a:rPr>
              <a:t>Epidemietteretning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nb-NO" sz="2400" dirty="0" smtClean="0">
                <a:solidFill>
                  <a:schemeClr val="tx1"/>
                </a:solidFill>
              </a:rPr>
              <a:t>Sykdomsbyrdeanalyser</a:t>
            </a:r>
            <a:endParaRPr lang="nb-NO" sz="2400" dirty="0" smtClean="0">
              <a:solidFill>
                <a:schemeClr val="tx1"/>
              </a:solidFill>
            </a:endParaRPr>
          </a:p>
          <a:p>
            <a:r>
              <a:rPr lang="nb-NO" sz="2400" dirty="0" smtClean="0">
                <a:solidFill>
                  <a:schemeClr val="tx1"/>
                </a:solidFill>
              </a:rPr>
              <a:t>Godt fungerende helsesystem for å takle smittevernutfordringer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556349"/>
            <a:ext cx="7831599" cy="488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31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1945196"/>
            <a:ext cx="8182647" cy="380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4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7030A0"/>
                </a:solidFill>
              </a:rPr>
              <a:t>Nasjonal respons </a:t>
            </a:r>
            <a:r>
              <a:rPr lang="nb-NO" sz="2800" dirty="0" smtClean="0">
                <a:solidFill>
                  <a:srgbClr val="7030A0"/>
                </a:solidFill>
              </a:rPr>
              <a:t>globale smittsomme </a:t>
            </a:r>
            <a:r>
              <a:rPr lang="nb-NO" sz="2800" dirty="0" smtClean="0">
                <a:solidFill>
                  <a:srgbClr val="7030A0"/>
                </a:solidFill>
              </a:rPr>
              <a:t>sykdommer</a:t>
            </a:r>
            <a:endParaRPr lang="nb-NO" sz="2800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200" dirty="0" smtClean="0">
                <a:solidFill>
                  <a:schemeClr val="tx1"/>
                </a:solidFill>
              </a:rPr>
              <a:t>Deltagelse internasjonale kommunikasjonsplattformer som </a:t>
            </a:r>
            <a:r>
              <a:rPr lang="nb-NO" sz="2200" dirty="0" smtClean="0">
                <a:solidFill>
                  <a:schemeClr val="tx1"/>
                </a:solidFill>
              </a:rPr>
              <a:t>IHR, </a:t>
            </a:r>
            <a:r>
              <a:rPr lang="nb-NO" sz="2200" dirty="0" smtClean="0">
                <a:solidFill>
                  <a:schemeClr val="tx1"/>
                </a:solidFill>
              </a:rPr>
              <a:t>EWRS</a:t>
            </a:r>
          </a:p>
          <a:p>
            <a:r>
              <a:rPr lang="nb-NO" sz="2200" dirty="0" smtClean="0">
                <a:solidFill>
                  <a:schemeClr val="tx1"/>
                </a:solidFill>
              </a:rPr>
              <a:t>Faglige råd via internett og </a:t>
            </a:r>
            <a:r>
              <a:rPr lang="nb-NO" sz="2200" dirty="0" smtClean="0">
                <a:solidFill>
                  <a:schemeClr val="tx1"/>
                </a:solidFill>
              </a:rPr>
              <a:t>Smittevernboka, publikumsinformasjon</a:t>
            </a:r>
            <a:endParaRPr lang="nb-NO" sz="22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nb-NO" sz="2200" dirty="0" err="1" smtClean="0">
                <a:solidFill>
                  <a:schemeClr val="tx1"/>
                </a:solidFill>
              </a:rPr>
              <a:t>CBRNe</a:t>
            </a:r>
            <a:r>
              <a:rPr lang="nb-NO" sz="2200" dirty="0" smtClean="0">
                <a:solidFill>
                  <a:schemeClr val="tx1"/>
                </a:solidFill>
              </a:rPr>
              <a:t> </a:t>
            </a:r>
            <a:r>
              <a:rPr lang="nb-NO" sz="2200" dirty="0" smtClean="0">
                <a:solidFill>
                  <a:schemeClr val="tx1"/>
                </a:solidFill>
              </a:rPr>
              <a:t>senteret, Oslo universitetssykehus</a:t>
            </a:r>
          </a:p>
          <a:p>
            <a:pPr marL="342900" lvl="1" indent="-342900">
              <a:buFont typeface="Arial"/>
              <a:buChar char="•"/>
            </a:pPr>
            <a:r>
              <a:rPr lang="nb-NO" sz="2200" dirty="0" smtClean="0">
                <a:solidFill>
                  <a:schemeClr val="tx1"/>
                </a:solidFill>
              </a:rPr>
              <a:t>Regelmessige smittevernkonferanser i fylkene</a:t>
            </a:r>
          </a:p>
          <a:p>
            <a:pPr marL="342900" lvl="1" indent="-342900">
              <a:buFont typeface="Arial"/>
              <a:buChar char="•"/>
            </a:pPr>
            <a:r>
              <a:rPr lang="nb-NO" sz="2200" dirty="0" smtClean="0">
                <a:solidFill>
                  <a:schemeClr val="tx1"/>
                </a:solidFill>
              </a:rPr>
              <a:t>Øvelser</a:t>
            </a:r>
          </a:p>
          <a:p>
            <a:pPr marL="342900" lvl="1" indent="-342900">
              <a:buFont typeface="Arial"/>
              <a:buChar char="•"/>
            </a:pPr>
            <a:r>
              <a:rPr lang="nb-NO" sz="2200" dirty="0">
                <a:solidFill>
                  <a:schemeClr val="tx1"/>
                </a:solidFill>
              </a:rPr>
              <a:t>Mattilsynet deltar i EUs varslingssystem </a:t>
            </a:r>
            <a:r>
              <a:rPr lang="nb-NO" sz="2200" dirty="0">
                <a:solidFill>
                  <a:schemeClr val="tx1"/>
                </a:solidFill>
              </a:rPr>
              <a:t>om funn </a:t>
            </a:r>
            <a:r>
              <a:rPr lang="nb-NO" sz="2200" dirty="0">
                <a:solidFill>
                  <a:schemeClr val="tx1"/>
                </a:solidFill>
              </a:rPr>
              <a:t>om helsefarlige. matvarer og andre </a:t>
            </a:r>
            <a:r>
              <a:rPr lang="nb-NO" sz="2200" dirty="0">
                <a:solidFill>
                  <a:schemeClr val="tx1"/>
                </a:solidFill>
              </a:rPr>
              <a:t>produkter</a:t>
            </a:r>
          </a:p>
          <a:p>
            <a:pPr marL="342900" lvl="1" indent="-342900">
              <a:buFont typeface="Arial"/>
              <a:buChar char="•"/>
            </a:pPr>
            <a:r>
              <a:rPr lang="nb-NO" sz="2200" dirty="0" smtClean="0">
                <a:solidFill>
                  <a:schemeClr val="tx1"/>
                </a:solidFill>
              </a:rPr>
              <a:t>Utrykningsteam og epidemiologiske feltgrupper</a:t>
            </a:r>
          </a:p>
          <a:p>
            <a:r>
              <a:rPr lang="nb-NO" sz="2200" dirty="0" err="1" smtClean="0">
                <a:solidFill>
                  <a:schemeClr val="tx1"/>
                </a:solidFill>
              </a:rPr>
              <a:t>Dekontamineringsteam</a:t>
            </a:r>
            <a:endParaRPr lang="nb-NO" sz="2200" dirty="0">
              <a:solidFill>
                <a:schemeClr val="tx1"/>
              </a:solidFill>
            </a:endParaRPr>
          </a:p>
          <a:p>
            <a:r>
              <a:rPr lang="nb-NO" sz="2200" dirty="0" smtClean="0">
                <a:solidFill>
                  <a:schemeClr val="tx1"/>
                </a:solidFill>
              </a:rPr>
              <a:t>Nasjonale planer</a:t>
            </a:r>
          </a:p>
          <a:p>
            <a:pPr lvl="1"/>
            <a:r>
              <a:rPr lang="nb-NO" sz="1700" dirty="0" smtClean="0">
                <a:solidFill>
                  <a:schemeClr val="tx1"/>
                </a:solidFill>
              </a:rPr>
              <a:t>Pandemiplan</a:t>
            </a:r>
          </a:p>
          <a:p>
            <a:pPr lvl="1"/>
            <a:r>
              <a:rPr lang="nb-NO" sz="1700" dirty="0" smtClean="0">
                <a:solidFill>
                  <a:schemeClr val="tx1"/>
                </a:solidFill>
              </a:rPr>
              <a:t>Kopperplan</a:t>
            </a:r>
          </a:p>
          <a:p>
            <a:pPr lvl="1"/>
            <a:r>
              <a:rPr lang="nb-NO" sz="1700" dirty="0" smtClean="0">
                <a:solidFill>
                  <a:schemeClr val="tx1"/>
                </a:solidFill>
              </a:rPr>
              <a:t>Ebolaplan</a:t>
            </a:r>
          </a:p>
          <a:p>
            <a:pPr lvl="1"/>
            <a:r>
              <a:rPr lang="nb-NO" sz="1700" dirty="0" smtClean="0">
                <a:solidFill>
                  <a:schemeClr val="tx1"/>
                </a:solidFill>
              </a:rPr>
              <a:t>Plan alvorlige sykdommer</a:t>
            </a:r>
          </a:p>
          <a:p>
            <a:endParaRPr lang="nb-NO" sz="2000" dirty="0" smtClean="0">
              <a:solidFill>
                <a:schemeClr val="tx1"/>
              </a:solidFill>
            </a:endParaRPr>
          </a:p>
          <a:p>
            <a:endParaRPr lang="nb-N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62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7030A0"/>
                </a:solidFill>
              </a:rPr>
              <a:t>Lokal respons smittsomme sykdommer</a:t>
            </a:r>
            <a:endParaRPr lang="nb-NO" sz="2800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sz="2600" dirty="0" smtClean="0">
                <a:solidFill>
                  <a:schemeClr val="tx1"/>
                </a:solidFill>
              </a:rPr>
              <a:t>Oppdatering </a:t>
            </a:r>
            <a:r>
              <a:rPr lang="nb-NO" sz="2600" dirty="0" smtClean="0">
                <a:solidFill>
                  <a:schemeClr val="tx1"/>
                </a:solidFill>
              </a:rPr>
              <a:t>Smittevernplan, </a:t>
            </a:r>
            <a:r>
              <a:rPr lang="nb-NO" sz="2600" dirty="0" smtClean="0">
                <a:solidFill>
                  <a:schemeClr val="tx1"/>
                </a:solidFill>
              </a:rPr>
              <a:t>inkl. </a:t>
            </a:r>
            <a:r>
              <a:rPr lang="nb-NO" sz="2600" dirty="0" smtClean="0">
                <a:solidFill>
                  <a:schemeClr val="tx1"/>
                </a:solidFill>
              </a:rPr>
              <a:t>varsling </a:t>
            </a:r>
            <a:r>
              <a:rPr lang="nb-NO" sz="2600" dirty="0" smtClean="0">
                <a:solidFill>
                  <a:schemeClr val="tx1"/>
                </a:solidFill>
              </a:rPr>
              <a:t>etter MSIS-</a:t>
            </a:r>
            <a:r>
              <a:rPr lang="nb-NO" sz="2600" dirty="0" err="1" smtClean="0">
                <a:solidFill>
                  <a:schemeClr val="tx1"/>
                </a:solidFill>
              </a:rPr>
              <a:t>forskriften</a:t>
            </a:r>
            <a:r>
              <a:rPr lang="nb-NO" sz="2600" dirty="0" smtClean="0">
                <a:solidFill>
                  <a:schemeClr val="tx1"/>
                </a:solidFill>
              </a:rPr>
              <a:t> og </a:t>
            </a:r>
            <a:r>
              <a:rPr lang="nb-NO" sz="2600" dirty="0" smtClean="0">
                <a:solidFill>
                  <a:schemeClr val="tx1"/>
                </a:solidFill>
              </a:rPr>
              <a:t>IHR-</a:t>
            </a:r>
            <a:r>
              <a:rPr lang="nb-NO" sz="2600" dirty="0" err="1" smtClean="0">
                <a:solidFill>
                  <a:schemeClr val="tx1"/>
                </a:solidFill>
              </a:rPr>
              <a:t>forskriften</a:t>
            </a:r>
            <a:endParaRPr lang="nb-NO" sz="2600" dirty="0" smtClean="0">
              <a:solidFill>
                <a:schemeClr val="tx1"/>
              </a:solidFill>
            </a:endParaRPr>
          </a:p>
          <a:p>
            <a:r>
              <a:rPr lang="nb-NO" sz="2600" dirty="0" smtClean="0">
                <a:solidFill>
                  <a:schemeClr val="tx1"/>
                </a:solidFill>
              </a:rPr>
              <a:t>Risiko- og sårbarhetsanalyser</a:t>
            </a:r>
            <a:endParaRPr lang="nb-NO" sz="2600" dirty="0" smtClean="0">
              <a:solidFill>
                <a:schemeClr val="tx1"/>
              </a:solidFill>
            </a:endParaRPr>
          </a:p>
          <a:p>
            <a:r>
              <a:rPr lang="nb-NO" sz="2600" dirty="0" smtClean="0">
                <a:solidFill>
                  <a:schemeClr val="tx1"/>
                </a:solidFill>
              </a:rPr>
              <a:t>Ta i bruk DSB-CIM</a:t>
            </a:r>
          </a:p>
          <a:p>
            <a:r>
              <a:rPr lang="nb-NO" sz="2600" dirty="0" smtClean="0">
                <a:solidFill>
                  <a:schemeClr val="tx1"/>
                </a:solidFill>
              </a:rPr>
              <a:t>Delta smittevernkonferanser i fylket</a:t>
            </a:r>
          </a:p>
          <a:p>
            <a:r>
              <a:rPr lang="nb-NO" sz="2600" dirty="0" smtClean="0">
                <a:solidFill>
                  <a:schemeClr val="tx1"/>
                </a:solidFill>
              </a:rPr>
              <a:t>Øvelser</a:t>
            </a:r>
          </a:p>
          <a:p>
            <a:r>
              <a:rPr lang="nb-NO" sz="2600" dirty="0" smtClean="0">
                <a:solidFill>
                  <a:schemeClr val="tx1"/>
                </a:solidFill>
              </a:rPr>
              <a:t>Opprettholde vaksinasjonsdekning</a:t>
            </a:r>
          </a:p>
          <a:p>
            <a:r>
              <a:rPr lang="nb-NO" sz="2600" dirty="0" smtClean="0">
                <a:solidFill>
                  <a:schemeClr val="tx1"/>
                </a:solidFill>
              </a:rPr>
              <a:t>Rådgiving og vaksinasjon ved utenlandsreiser</a:t>
            </a:r>
          </a:p>
          <a:p>
            <a:r>
              <a:rPr lang="nb-NO" sz="2600" dirty="0" smtClean="0">
                <a:solidFill>
                  <a:schemeClr val="tx1"/>
                </a:solidFill>
              </a:rPr>
              <a:t>Oppgradering </a:t>
            </a:r>
            <a:r>
              <a:rPr lang="nb-NO" sz="2600" dirty="0">
                <a:solidFill>
                  <a:schemeClr val="tx1"/>
                </a:solidFill>
                <a:cs typeface="Arial" panose="020B0604020202020204" pitchFamily="34" charset="0"/>
              </a:rPr>
              <a:t>personlig beskyttelsesutstyr</a:t>
            </a:r>
            <a:r>
              <a:rPr lang="nb-NO" sz="2600" dirty="0" smtClean="0">
                <a:solidFill>
                  <a:schemeClr val="tx1"/>
                </a:solidFill>
              </a:rPr>
              <a:t> </a:t>
            </a:r>
            <a:r>
              <a:rPr lang="nb-NO" sz="2600" dirty="0" smtClean="0">
                <a:solidFill>
                  <a:schemeClr val="tx1"/>
                </a:solidFill>
              </a:rPr>
              <a:t>legekontorer</a:t>
            </a:r>
          </a:p>
          <a:p>
            <a:endParaRPr lang="nb-NO" sz="2600" dirty="0">
              <a:solidFill>
                <a:schemeClr val="tx1"/>
              </a:solidFill>
            </a:endParaRPr>
          </a:p>
          <a:p>
            <a:pPr lvl="1"/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Åndedrettsvern av klasse FFP3, eventuelt kirurgisk munnbind om åndedrettsvern ikke er tilgjengelig. </a:t>
            </a:r>
          </a:p>
          <a:p>
            <a:pPr lvl="1"/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Hårbeskyttelse (hette for å samle håret). </a:t>
            </a:r>
          </a:p>
          <a:p>
            <a:pPr lvl="1"/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Øyebeskyttelse (vernebriller eller visir for å dekke utsatte områder i ansiktet). </a:t>
            </a:r>
          </a:p>
          <a:p>
            <a:pPr lvl="1"/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Innerhansker (lateks- eller nitrilhansker). </a:t>
            </a:r>
          </a:p>
          <a:p>
            <a:pPr lvl="1"/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Engangs væsketett smittefrakk med lange ermer og mansjett. </a:t>
            </a:r>
          </a:p>
          <a:p>
            <a:pPr lvl="1"/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Ytterhansker med lang mansjett som tas utenpå frakkemansjetten (lateks- eller nitrilhansker). </a:t>
            </a:r>
          </a:p>
          <a:p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9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/>
          <a:srcRect t="5129"/>
          <a:stretch/>
        </p:blipFill>
        <p:spPr>
          <a:xfrm>
            <a:off x="1453865" y="755558"/>
            <a:ext cx="6096465" cy="542276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290094" y="6548847"/>
            <a:ext cx="777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Kilde</a:t>
            </a:r>
            <a:r>
              <a:rPr lang="en-US" sz="1200" dirty="0" smtClean="0"/>
              <a:t>: </a:t>
            </a:r>
            <a:r>
              <a:rPr lang="en-US" sz="1200" dirty="0"/>
              <a:t>GBD </a:t>
            </a:r>
            <a:r>
              <a:rPr lang="en-US" sz="1200" dirty="0" smtClean="0"/>
              <a:t>2010-prosjektet (Institute </a:t>
            </a:r>
            <a:r>
              <a:rPr lang="en-US" sz="1200" dirty="0"/>
              <a:t>for Health Metrics and Evaluation (IHME</a:t>
            </a:r>
            <a:r>
              <a:rPr lang="en-US" sz="1200" dirty="0" smtClean="0"/>
              <a:t>), </a:t>
            </a:r>
            <a:r>
              <a:rPr lang="en-US" sz="1200" dirty="0"/>
              <a:t>University of Washington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smtClean="0"/>
              <a:t>Seattle)</a:t>
            </a:r>
            <a:endParaRPr lang="nb-NO" sz="12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69966" y="139337"/>
            <a:ext cx="820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rgbClr val="7030A0"/>
                </a:solidFill>
              </a:rPr>
              <a:t>Helsetapsjusterte leveår (DALY), alle aldre begge kjønn 2010</a:t>
            </a:r>
            <a:r>
              <a:rPr lang="nb-NO" dirty="0">
                <a:solidFill>
                  <a:srgbClr val="7030A0"/>
                </a:solidFill>
              </a:rPr>
              <a:t> </a:t>
            </a:r>
            <a:r>
              <a:rPr lang="nb-NO" dirty="0" smtClean="0">
                <a:solidFill>
                  <a:srgbClr val="7030A0"/>
                </a:solidFill>
              </a:rPr>
              <a:t>-  Globalt</a:t>
            </a:r>
            <a:endParaRPr lang="nb-NO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0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4975"/>
          <a:stretch/>
        </p:blipFill>
        <p:spPr>
          <a:xfrm>
            <a:off x="1214846" y="658253"/>
            <a:ext cx="6239691" cy="554386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69966" y="139337"/>
            <a:ext cx="820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>
                <a:solidFill>
                  <a:srgbClr val="7030A0"/>
                </a:solidFill>
              </a:rPr>
              <a:t>Helsetapsjusterte leveår (DALY), alle aldre begge kjønn 2010</a:t>
            </a:r>
            <a:r>
              <a:rPr lang="nb-NO" sz="2000" dirty="0">
                <a:solidFill>
                  <a:srgbClr val="7030A0"/>
                </a:solidFill>
              </a:rPr>
              <a:t> </a:t>
            </a:r>
            <a:r>
              <a:rPr lang="nb-NO" sz="2000" dirty="0" smtClean="0">
                <a:solidFill>
                  <a:srgbClr val="7030A0"/>
                </a:solidFill>
              </a:rPr>
              <a:t>-  Norge</a:t>
            </a:r>
            <a:endParaRPr lang="nb-NO" sz="2000" dirty="0">
              <a:solidFill>
                <a:srgbClr val="7030A0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290094" y="6548847"/>
            <a:ext cx="777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Kilde</a:t>
            </a:r>
            <a:r>
              <a:rPr lang="en-US" sz="1200" dirty="0" smtClean="0"/>
              <a:t>: </a:t>
            </a:r>
            <a:r>
              <a:rPr lang="en-US" sz="1200" dirty="0"/>
              <a:t>GBD </a:t>
            </a:r>
            <a:r>
              <a:rPr lang="en-US" sz="1200" dirty="0" smtClean="0"/>
              <a:t>2010-prosjektet (Institute </a:t>
            </a:r>
            <a:r>
              <a:rPr lang="en-US" sz="1200" dirty="0"/>
              <a:t>for Health Metrics and Evaluation (IHME</a:t>
            </a:r>
            <a:r>
              <a:rPr lang="en-US" sz="1200" dirty="0" smtClean="0"/>
              <a:t>), </a:t>
            </a:r>
            <a:r>
              <a:rPr lang="en-US" sz="1200" dirty="0"/>
              <a:t>University of Washington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smtClean="0"/>
              <a:t>Seattle)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36740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7030A0"/>
                </a:solidFill>
              </a:rPr>
              <a:t>Sykdomsbyrde - viktigste årsaker i Norge til :</a:t>
            </a:r>
            <a:endParaRPr lang="nb-NO" sz="2800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79172"/>
            <a:ext cx="3949337" cy="3598817"/>
          </a:xfrm>
        </p:spPr>
        <p:txBody>
          <a:bodyPr/>
          <a:lstStyle/>
          <a:p>
            <a:pPr marL="0" indent="0" algn="ctr">
              <a:buNone/>
            </a:pPr>
            <a:r>
              <a:rPr lang="nb-NO" b="1" dirty="0"/>
              <a:t>Tapte </a:t>
            </a:r>
            <a:r>
              <a:rPr lang="nb-NO" b="1" dirty="0" smtClean="0"/>
              <a:t>leveår</a:t>
            </a:r>
          </a:p>
          <a:p>
            <a:r>
              <a:rPr lang="nb-NO" dirty="0" err="1" smtClean="0"/>
              <a:t>iskemisk</a:t>
            </a:r>
            <a:r>
              <a:rPr lang="nb-NO" dirty="0" smtClean="0"/>
              <a:t> hjertesykdom</a:t>
            </a:r>
          </a:p>
          <a:p>
            <a:r>
              <a:rPr lang="nb-NO" dirty="0" smtClean="0"/>
              <a:t>hjerneslag</a:t>
            </a:r>
          </a:p>
          <a:p>
            <a:r>
              <a:rPr lang="nb-NO" dirty="0"/>
              <a:t>l</a:t>
            </a:r>
            <a:r>
              <a:rPr lang="nb-NO" dirty="0" smtClean="0"/>
              <a:t>ungekreft</a:t>
            </a:r>
          </a:p>
          <a:p>
            <a:r>
              <a:rPr lang="nb-NO" dirty="0" smtClean="0"/>
              <a:t>tykk- </a:t>
            </a:r>
            <a:r>
              <a:rPr lang="nb-NO" dirty="0"/>
              <a:t>og </a:t>
            </a:r>
            <a:r>
              <a:rPr lang="nb-NO" dirty="0" smtClean="0"/>
              <a:t>endetarmskreft</a:t>
            </a:r>
          </a:p>
          <a:p>
            <a:r>
              <a:rPr lang="nb-NO" dirty="0" smtClean="0"/>
              <a:t>KOLS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1423"/>
            <a:ext cx="3860074" cy="3563983"/>
          </a:xfrm>
        </p:spPr>
        <p:txBody>
          <a:bodyPr/>
          <a:lstStyle/>
          <a:p>
            <a:pPr marL="0" indent="0" algn="ctr">
              <a:buNone/>
            </a:pPr>
            <a:r>
              <a:rPr lang="nb-NO" b="1" dirty="0" smtClean="0"/>
              <a:t>Helsetap</a:t>
            </a:r>
          </a:p>
          <a:p>
            <a:r>
              <a:rPr lang="nb-NO" dirty="0" smtClean="0"/>
              <a:t>korsryggsmerter</a:t>
            </a:r>
          </a:p>
          <a:p>
            <a:r>
              <a:rPr lang="nb-NO" dirty="0" smtClean="0"/>
              <a:t>alvorlig depresjon</a:t>
            </a:r>
          </a:p>
          <a:p>
            <a:r>
              <a:rPr lang="nb-NO" dirty="0" smtClean="0"/>
              <a:t>angstlidelser</a:t>
            </a:r>
          </a:p>
          <a:p>
            <a:r>
              <a:rPr lang="nb-NO" dirty="0" smtClean="0"/>
              <a:t>nakkesmerter</a:t>
            </a:r>
          </a:p>
          <a:p>
            <a:r>
              <a:rPr lang="nb-NO" dirty="0" smtClean="0"/>
              <a:t>fallulykker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290094" y="6548847"/>
            <a:ext cx="777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Kilde</a:t>
            </a:r>
            <a:r>
              <a:rPr lang="en-US" sz="1200" dirty="0" smtClean="0"/>
              <a:t>: </a:t>
            </a:r>
            <a:r>
              <a:rPr lang="en-US" sz="1200" dirty="0"/>
              <a:t>GBD </a:t>
            </a:r>
            <a:r>
              <a:rPr lang="en-US" sz="1200" dirty="0" smtClean="0"/>
              <a:t>2010-prosjektet (Institute </a:t>
            </a:r>
            <a:r>
              <a:rPr lang="en-US" sz="1200" dirty="0"/>
              <a:t>for Health Metrics and Evaluation (IHME</a:t>
            </a:r>
            <a:r>
              <a:rPr lang="en-US" sz="1200" dirty="0" smtClean="0"/>
              <a:t>), </a:t>
            </a:r>
            <a:r>
              <a:rPr lang="en-US" sz="1200" dirty="0"/>
              <a:t>University of Washington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smtClean="0"/>
              <a:t>Seattle)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09936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7030A0"/>
                </a:solidFill>
              </a:rPr>
              <a:t>Sykdomsbyrde Norge</a:t>
            </a:r>
            <a:endParaRPr lang="nb-NO" sz="2800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79172"/>
            <a:ext cx="3949337" cy="359881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b-NO" b="1" dirty="0"/>
              <a:t>Helsetapsjusterte leveår </a:t>
            </a:r>
            <a:r>
              <a:rPr lang="nb-NO" b="1" dirty="0" smtClean="0"/>
              <a:t>(DALY)</a:t>
            </a:r>
          </a:p>
          <a:p>
            <a:r>
              <a:rPr lang="nb-NO" sz="2600" dirty="0"/>
              <a:t>Korsryggsmerter (</a:t>
            </a:r>
            <a:r>
              <a:rPr lang="nb-NO" sz="2600" dirty="0" smtClean="0"/>
              <a:t>11 %) </a:t>
            </a:r>
            <a:endParaRPr lang="nb-NO" sz="2600" dirty="0"/>
          </a:p>
          <a:p>
            <a:r>
              <a:rPr lang="nb-NO" sz="2600" dirty="0"/>
              <a:t>Alvorlig depresjon (5,1 </a:t>
            </a:r>
            <a:r>
              <a:rPr lang="nb-NO" sz="2600" dirty="0" smtClean="0"/>
              <a:t>%) </a:t>
            </a:r>
            <a:endParaRPr lang="nb-NO" sz="2600" dirty="0"/>
          </a:p>
          <a:p>
            <a:r>
              <a:rPr lang="nb-NO" sz="2600" dirty="0"/>
              <a:t>Diabetes (3,2 </a:t>
            </a:r>
            <a:r>
              <a:rPr lang="nb-NO" sz="2600" dirty="0" smtClean="0"/>
              <a:t>%) </a:t>
            </a:r>
            <a:endParaRPr lang="nb-NO" sz="2600" dirty="0"/>
          </a:p>
          <a:p>
            <a:r>
              <a:rPr lang="nb-NO" sz="2600" dirty="0"/>
              <a:t>Angstlidelser (</a:t>
            </a:r>
            <a:r>
              <a:rPr lang="nb-NO" sz="2600" dirty="0" smtClean="0"/>
              <a:t>2,8 %) </a:t>
            </a:r>
            <a:endParaRPr lang="nb-NO" sz="2600" dirty="0"/>
          </a:p>
          <a:p>
            <a:r>
              <a:rPr lang="nb-NO" sz="2600" dirty="0"/>
              <a:t>Nakkesmerter (2,6 </a:t>
            </a:r>
            <a:r>
              <a:rPr lang="nb-NO" sz="2600" dirty="0" smtClean="0"/>
              <a:t>%) </a:t>
            </a:r>
            <a:endParaRPr lang="nb-NO" sz="26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59578"/>
            <a:ext cx="3860074" cy="35639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b-NO" b="1" dirty="0" smtClean="0"/>
              <a:t>Sentrale risikofaktorer</a:t>
            </a:r>
          </a:p>
          <a:p>
            <a:r>
              <a:rPr lang="nb-NO" sz="2600" dirty="0"/>
              <a:t>usunt kosthold</a:t>
            </a:r>
          </a:p>
          <a:p>
            <a:r>
              <a:rPr lang="nb-NO" sz="2600" dirty="0"/>
              <a:t>røyking</a:t>
            </a:r>
          </a:p>
          <a:p>
            <a:r>
              <a:rPr lang="nb-NO" sz="2600" dirty="0"/>
              <a:t>høyt blodtrykk</a:t>
            </a:r>
          </a:p>
          <a:p>
            <a:r>
              <a:rPr lang="nb-NO" sz="2600" dirty="0"/>
              <a:t>høy kroppsmasseindeks</a:t>
            </a:r>
          </a:p>
          <a:p>
            <a:r>
              <a:rPr lang="nb-NO" sz="2600" dirty="0"/>
              <a:t>høyt kolesterol- og fastende blodsukkernivå</a:t>
            </a:r>
          </a:p>
          <a:p>
            <a:r>
              <a:rPr lang="nb-NO" sz="2600" dirty="0"/>
              <a:t>høyt alkoholforbruk </a:t>
            </a:r>
          </a:p>
          <a:p>
            <a:r>
              <a:rPr lang="nb-NO" sz="2600" dirty="0"/>
              <a:t>fysisk inaktivitet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290094" y="6548847"/>
            <a:ext cx="777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Kilde</a:t>
            </a:r>
            <a:r>
              <a:rPr lang="en-US" sz="1200" dirty="0" smtClean="0"/>
              <a:t>: </a:t>
            </a:r>
            <a:r>
              <a:rPr lang="en-US" sz="1200" dirty="0"/>
              <a:t>GBD </a:t>
            </a:r>
            <a:r>
              <a:rPr lang="en-US" sz="1200" dirty="0" smtClean="0"/>
              <a:t>2010-prosjektet (Institute </a:t>
            </a:r>
            <a:r>
              <a:rPr lang="en-US" sz="1200" dirty="0"/>
              <a:t>for Health Metrics and Evaluation (IHME</a:t>
            </a:r>
            <a:r>
              <a:rPr lang="en-US" sz="1200" dirty="0" smtClean="0"/>
              <a:t>), </a:t>
            </a:r>
            <a:r>
              <a:rPr lang="en-US" sz="1200" dirty="0"/>
              <a:t>University of Washington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smtClean="0"/>
              <a:t>Seattle)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07480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4266"/>
          <a:stretch/>
        </p:blipFill>
        <p:spPr>
          <a:xfrm>
            <a:off x="1127080" y="680298"/>
            <a:ext cx="6222954" cy="556583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290094" y="6548847"/>
            <a:ext cx="777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Kilde</a:t>
            </a:r>
            <a:r>
              <a:rPr lang="en-US" sz="1200" dirty="0" smtClean="0"/>
              <a:t>: </a:t>
            </a:r>
            <a:r>
              <a:rPr lang="en-US" sz="1200" dirty="0"/>
              <a:t>GBD </a:t>
            </a:r>
            <a:r>
              <a:rPr lang="en-US" sz="1200" dirty="0" smtClean="0"/>
              <a:t>2010-prosjektet (Institute </a:t>
            </a:r>
            <a:r>
              <a:rPr lang="en-US" sz="1200" dirty="0"/>
              <a:t>for Health Metrics and </a:t>
            </a:r>
            <a:r>
              <a:rPr lang="en-US" sz="1200" dirty="0" err="1" smtClean="0"/>
              <a:t>Evaluation,University</a:t>
            </a:r>
            <a:r>
              <a:rPr lang="en-US" sz="1200" dirty="0" smtClean="0"/>
              <a:t> </a:t>
            </a:r>
            <a:r>
              <a:rPr lang="en-US" sz="1200" dirty="0"/>
              <a:t>of Washington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smtClean="0"/>
              <a:t>Seattle)</a:t>
            </a:r>
            <a:endParaRPr lang="nb-NO" sz="12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69966" y="139337"/>
            <a:ext cx="820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>
                <a:solidFill>
                  <a:srgbClr val="7030A0"/>
                </a:solidFill>
              </a:rPr>
              <a:t>Helsetapsjusterte leveår (DALY), alle aldre begge kjønn 2010</a:t>
            </a:r>
            <a:r>
              <a:rPr lang="nb-NO" sz="2000" dirty="0">
                <a:solidFill>
                  <a:srgbClr val="7030A0"/>
                </a:solidFill>
              </a:rPr>
              <a:t> </a:t>
            </a:r>
            <a:r>
              <a:rPr lang="nb-NO" sz="2000" dirty="0" smtClean="0">
                <a:solidFill>
                  <a:srgbClr val="7030A0"/>
                </a:solidFill>
              </a:rPr>
              <a:t>-  Eritrea</a:t>
            </a:r>
            <a:endParaRPr lang="nb-NO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8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Meldte tilfeller av malaria Norge 2005 -2014* etter de 3 vanligste fødeland utenfor Norge</a:t>
            </a:r>
            <a:endParaRPr lang="nb-NO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274164" y="6490743"/>
            <a:ext cx="696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Kilde: MSIS   * per 22.11.2014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18" y="1915978"/>
            <a:ext cx="6939883" cy="41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/>
          <a:srcRect t="5077"/>
          <a:stretch/>
        </p:blipFill>
        <p:spPr>
          <a:xfrm>
            <a:off x="1185590" y="613317"/>
            <a:ext cx="6277655" cy="5585144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69966" y="139337"/>
            <a:ext cx="820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>
                <a:solidFill>
                  <a:srgbClr val="7030A0"/>
                </a:solidFill>
              </a:rPr>
              <a:t>Helsetapsjusterte leveår (DALY), alle aldre begge kjønn 2010</a:t>
            </a:r>
            <a:r>
              <a:rPr lang="nb-NO" sz="2000" dirty="0">
                <a:solidFill>
                  <a:srgbClr val="7030A0"/>
                </a:solidFill>
              </a:rPr>
              <a:t> </a:t>
            </a:r>
            <a:r>
              <a:rPr lang="nb-NO" sz="2000" dirty="0" smtClean="0">
                <a:solidFill>
                  <a:srgbClr val="7030A0"/>
                </a:solidFill>
              </a:rPr>
              <a:t>-  Russland</a:t>
            </a:r>
            <a:endParaRPr lang="nb-NO" sz="2000" dirty="0">
              <a:solidFill>
                <a:srgbClr val="7030A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290094" y="6548847"/>
            <a:ext cx="777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Kilde</a:t>
            </a:r>
            <a:r>
              <a:rPr lang="en-US" sz="1200" dirty="0" smtClean="0"/>
              <a:t>: </a:t>
            </a:r>
            <a:r>
              <a:rPr lang="en-US" sz="1200" dirty="0"/>
              <a:t>GBD </a:t>
            </a:r>
            <a:r>
              <a:rPr lang="en-US" sz="1200" dirty="0" smtClean="0"/>
              <a:t>2010-prosjektet (Institute </a:t>
            </a:r>
            <a:r>
              <a:rPr lang="en-US" sz="1200" dirty="0"/>
              <a:t>for Health Metrics and </a:t>
            </a:r>
            <a:r>
              <a:rPr lang="en-US" sz="1200" dirty="0" smtClean="0"/>
              <a:t>Evaluation, </a:t>
            </a:r>
            <a:r>
              <a:rPr lang="en-US" sz="1200" dirty="0"/>
              <a:t>University of Washington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smtClean="0"/>
              <a:t>Seattle)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863829855"/>
      </p:ext>
    </p:extLst>
  </p:cSld>
  <p:clrMapOvr>
    <a:masterClrMapping/>
  </p:clrMapOvr>
</p:sld>
</file>

<file path=ppt/theme/theme1.xml><?xml version="1.0" encoding="utf-8"?>
<a:theme xmlns:a="http://schemas.openxmlformats.org/drawingml/2006/main" name="FH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7006</TotalTime>
  <Words>1165</Words>
  <Application>Microsoft Office PowerPoint</Application>
  <PresentationFormat>Skjermfremvisning (4:3)</PresentationFormat>
  <Paragraphs>199</Paragraphs>
  <Slides>22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5" baseType="lpstr">
      <vt:lpstr>Arial</vt:lpstr>
      <vt:lpstr>Calibri</vt:lpstr>
      <vt:lpstr>FHI</vt:lpstr>
      <vt:lpstr>Norge og globale smittevernutfordringer</vt:lpstr>
      <vt:lpstr>PowerPoint-presentasjon</vt:lpstr>
      <vt:lpstr>PowerPoint-presentasjon</vt:lpstr>
      <vt:lpstr>PowerPoint-presentasjon</vt:lpstr>
      <vt:lpstr>Sykdomsbyrde - viktigste årsaker i Norge til :</vt:lpstr>
      <vt:lpstr>Sykdomsbyrde Norge</vt:lpstr>
      <vt:lpstr>PowerPoint-presentasjon</vt:lpstr>
      <vt:lpstr>Meldte tilfeller av malaria Norge 2005 -2014* etter de 3 vanligste fødeland utenfor Norge</vt:lpstr>
      <vt:lpstr>PowerPoint-presentasjon</vt:lpstr>
      <vt:lpstr>PowerPoint-presentasjon</vt:lpstr>
      <vt:lpstr>Hivinfeksjon Nordvest-Russland</vt:lpstr>
      <vt:lpstr>PowerPoint-presentasjon</vt:lpstr>
      <vt:lpstr>Tuberkulose  Nordvest-Russland</vt:lpstr>
      <vt:lpstr>PowerPoint-presentasjon</vt:lpstr>
      <vt:lpstr>Globalt helsesamarbeid</vt:lpstr>
      <vt:lpstr>Globale helsetrusler</vt:lpstr>
      <vt:lpstr>Viktigste globale hendelser siste årene og betydning for Norge</vt:lpstr>
      <vt:lpstr>Noen utbrudd i utlandet og betydning for Norge</vt:lpstr>
      <vt:lpstr>Global respons smittsomme sykdommer</vt:lpstr>
      <vt:lpstr>PowerPoint-presentasjon</vt:lpstr>
      <vt:lpstr>Nasjonal respons globale smittsomme sykdommer</vt:lpstr>
      <vt:lpstr>Lokal respons smittsomme sykdommer</vt:lpstr>
    </vt:vector>
  </TitlesOfParts>
  <Company>Folkehelseinstituttet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 Kristian Svendsen</dc:creator>
  <cp:lastModifiedBy>Hans Blystad</cp:lastModifiedBy>
  <cp:revision>151</cp:revision>
  <cp:lastPrinted>2015-03-16T14:24:46Z</cp:lastPrinted>
  <dcterms:created xsi:type="dcterms:W3CDTF">2010-10-19T12:25:55Z</dcterms:created>
  <dcterms:modified xsi:type="dcterms:W3CDTF">2015-03-16T19:50:54Z</dcterms:modified>
</cp:coreProperties>
</file>