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  <p:sldMasterId id="2147483830" r:id="rId2"/>
  </p:sldMasterIdLst>
  <p:notesMasterIdLst>
    <p:notesMasterId r:id="rId28"/>
  </p:notesMasterIdLst>
  <p:handoutMasterIdLst>
    <p:handoutMasterId r:id="rId29"/>
  </p:handoutMasterIdLst>
  <p:sldIdLst>
    <p:sldId id="392" r:id="rId3"/>
    <p:sldId id="344" r:id="rId4"/>
    <p:sldId id="361" r:id="rId5"/>
    <p:sldId id="345" r:id="rId6"/>
    <p:sldId id="347" r:id="rId7"/>
    <p:sldId id="367" r:id="rId8"/>
    <p:sldId id="352" r:id="rId9"/>
    <p:sldId id="380" r:id="rId10"/>
    <p:sldId id="355" r:id="rId11"/>
    <p:sldId id="368" r:id="rId12"/>
    <p:sldId id="369" r:id="rId13"/>
    <p:sldId id="371" r:id="rId14"/>
    <p:sldId id="382" r:id="rId15"/>
    <p:sldId id="388" r:id="rId16"/>
    <p:sldId id="383" r:id="rId17"/>
    <p:sldId id="384" r:id="rId18"/>
    <p:sldId id="385" r:id="rId19"/>
    <p:sldId id="386" r:id="rId20"/>
    <p:sldId id="391" r:id="rId21"/>
    <p:sldId id="390" r:id="rId22"/>
    <p:sldId id="373" r:id="rId23"/>
    <p:sldId id="374" r:id="rId24"/>
    <p:sldId id="389" r:id="rId25"/>
    <p:sldId id="376" r:id="rId26"/>
    <p:sldId id="387" r:id="rId27"/>
  </p:sldIdLst>
  <p:sldSz cx="9144000" cy="6858000" type="screen4x3"/>
  <p:notesSz cx="6805613" cy="99441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32F"/>
    <a:srgbClr val="003871"/>
    <a:srgbClr val="39AEBB"/>
    <a:srgbClr val="AD2E3D"/>
    <a:srgbClr val="342C26"/>
    <a:srgbClr val="8A204D"/>
    <a:srgbClr val="9966FF"/>
    <a:srgbClr val="971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5" autoAdjust="0"/>
    <p:restoredTop sz="93482" autoAdjust="0"/>
  </p:normalViewPr>
  <p:slideViewPr>
    <p:cSldViewPr snapToGrid="0" snapToObjects="1">
      <p:cViewPr>
        <p:scale>
          <a:sx n="70" d="100"/>
          <a:sy n="70" d="100"/>
        </p:scale>
        <p:origin x="-8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5D60C3-1320-4600-BDB2-00DE68B0EB39}" type="datetimeFigureOut">
              <a:rPr lang="nb-NO"/>
              <a:pPr>
                <a:defRPr/>
              </a:pPr>
              <a:t>18.03.2015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D7609C-B35D-40FB-8D51-2A50867F0B8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3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BDAD03-ED19-4C23-B666-567EC62E5955}" type="datetimeFigureOut">
              <a:rPr lang="nb-NO"/>
              <a:pPr>
                <a:defRPr/>
              </a:pPr>
              <a:t>18.03.2015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567"/>
            <a:ext cx="5444490" cy="4474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574FD6-5AEE-4EC9-9588-2A4F7C9DF98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75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n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PP_grunnmal 254x195_alt 2_E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1" name="Bilde 10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1" name="Bilde 10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1" name="Bilde 10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1" name="Bilde 10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1" name="Bilde 10" descr="Eng_logo_NIPH_hvit teks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1" name="Bilde 10" descr="Eng_logo_NIPH_hvit teks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6" name="Picture 11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" name="Rectangle 12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11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2" name="Bilde 11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pic>
        <p:nvPicPr>
          <p:cNvPr id="16" name="Bilde 15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pic>
        <p:nvPicPr>
          <p:cNvPr id="16" name="Bilde 15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Picture 9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1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2" name="Bilde 11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rot="5400000">
            <a:off x="-450056" y="450056"/>
            <a:ext cx="1260475" cy="360363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Rectangle 8"/>
          <p:cNvSpPr/>
          <p:nvPr/>
        </p:nvSpPr>
        <p:spPr>
          <a:xfrm rot="5400000">
            <a:off x="-2618581" y="3879056"/>
            <a:ext cx="5597525" cy="360363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Picture 9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58738"/>
            <a:ext cx="2238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/>
          <p:nvPr userDrawn="1"/>
        </p:nvSpPr>
        <p:spPr>
          <a:xfrm rot="5400000">
            <a:off x="-450056" y="450056"/>
            <a:ext cx="1260475" cy="360363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1"/>
          <p:cNvSpPr/>
          <p:nvPr userDrawn="1"/>
        </p:nvSpPr>
        <p:spPr>
          <a:xfrm rot="5400000">
            <a:off x="-2618581" y="3879056"/>
            <a:ext cx="5597525" cy="360363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2" name="Bilde 11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6151" y="561446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69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 smtClea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 smtClea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 smtClea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 smtClea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50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8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_FHI_mal_254x19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3513"/>
            <a:ext cx="9144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7" name="Rectangle 7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8" name="Picture 9" descr="Logo negativ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1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2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3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4" name="Bilde 13" descr="Eng_logo_NIPH_hvit teks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440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603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1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71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80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83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1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20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9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8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Rectangle 9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9" name="Picture 11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2" name="Rectangle 13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4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5" name="Bilde 14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90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17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7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75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80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5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2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4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45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9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Rectangle 6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Picture 7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Rectangle 9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0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1" name="Bilde 10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01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40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99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81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Rectangle 5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Picture 6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7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8" name="Bilde 7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10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" name="Rectangle 11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2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3" name="Bilde 12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1" name="Bilde 10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10" descr="Logo negati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9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1" name="Bilde 10" descr="Eng_logo_NIPH_hvit teks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538913"/>
            <a:ext cx="615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04" r:id="rId2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1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suv.no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cdc.europa.eu/en/publications/_layouts/forms/Publication_DispForm.aspx?List=4f55ad51-4aed-4d32-b960-af70113dbb90&amp;ID=124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341438"/>
            <a:ext cx="8569325" cy="2808287"/>
          </a:xfrm>
        </p:spPr>
        <p:txBody>
          <a:bodyPr>
            <a:normAutofit/>
          </a:bodyPr>
          <a:lstStyle/>
          <a:p>
            <a:pPr algn="r"/>
            <a:r>
              <a:rPr lang="nb-NO" dirty="0"/>
              <a:t>Sesonginfluensa vaksinasjon i norske sykehjem</a:t>
            </a:r>
            <a:endParaRPr lang="en-US" dirty="0" smtClean="0">
              <a:solidFill>
                <a:srgbClr val="00A5CC"/>
              </a:solidFill>
              <a:ea typeface="ＭＳ Ｐゴシック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077072"/>
            <a:ext cx="7543800" cy="1762125"/>
          </a:xfrm>
        </p:spPr>
        <p:txBody>
          <a:bodyPr>
            <a:normAutofit/>
          </a:bodyPr>
          <a:lstStyle/>
          <a:p>
            <a:pPr algn="r"/>
            <a:r>
              <a:rPr lang="nb-NO" sz="2000" dirty="0" smtClean="0">
                <a:ea typeface="ＭＳ Ｐゴシック" pitchFamily="34" charset="-128"/>
              </a:rPr>
              <a:t>Fylkeskonferanse i Nordland 2015</a:t>
            </a:r>
            <a:br>
              <a:rPr lang="nb-NO" sz="2000" dirty="0" smtClean="0">
                <a:ea typeface="ＭＳ Ｐゴシック" pitchFamily="34" charset="-128"/>
              </a:rPr>
            </a:br>
            <a:r>
              <a:rPr lang="nb-NO" sz="2000" dirty="0" smtClean="0">
                <a:solidFill>
                  <a:schemeClr val="bg1"/>
                </a:solidFill>
                <a:ea typeface="ＭＳ Ｐゴシック" pitchFamily="34" charset="-128"/>
              </a:rPr>
              <a:t>Horst Bentele</a:t>
            </a:r>
          </a:p>
          <a:p>
            <a:pPr algn="r" eaLnBrk="1" hangingPunct="1"/>
            <a:r>
              <a:rPr lang="nb-NO" sz="2000" dirty="0" smtClean="0">
                <a:ea typeface="ＭＳ Ｐゴシック" pitchFamily="34" charset="-128"/>
              </a:rPr>
              <a:t>Seniorrådgiver, Folkehelseinstituttet</a:t>
            </a:r>
          </a:p>
        </p:txBody>
      </p:sp>
    </p:spTree>
    <p:extLst>
      <p:ext uri="{BB962C8B-B14F-4D97-AF65-F5344CB8AC3E}">
        <p14:creationId xmlns:p14="http://schemas.microsoft.com/office/powerpoint/2010/main" val="67851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Nordland sykehjem helsepersonell</a:t>
            </a:r>
            <a:endParaRPr lang="en-US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6275" y="1541463"/>
            <a:ext cx="8229600" cy="4525963"/>
          </a:xfrm>
        </p:spPr>
        <p:txBody>
          <a:bodyPr/>
          <a:lstStyle/>
          <a:p>
            <a:r>
              <a:rPr lang="nb-NO" sz="2800" dirty="0" smtClean="0"/>
              <a:t>23 sykehjem deltatt i undersøkelsen</a:t>
            </a:r>
            <a:br>
              <a:rPr lang="nb-NO" sz="2800" dirty="0" smtClean="0"/>
            </a:br>
            <a:endParaRPr lang="nb-NO" sz="2800" dirty="0" smtClean="0"/>
          </a:p>
          <a:p>
            <a:r>
              <a:rPr lang="nb-NO" sz="2800" dirty="0" smtClean="0"/>
              <a:t>23 sykehjem: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1452 helsepersonell registrert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107 vaksinert</a:t>
            </a:r>
          </a:p>
          <a:p>
            <a:pPr marL="457200" lvl="1" indent="0">
              <a:buNone/>
            </a:pPr>
            <a:r>
              <a:rPr lang="nb-NO" sz="2400" dirty="0" err="1" smtClean="0"/>
              <a:t>Mean</a:t>
            </a:r>
            <a:r>
              <a:rPr lang="nb-NO" sz="2400" dirty="0" smtClean="0"/>
              <a:t> = 7,4 % (95% CI 6.0-8.7)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En sykehjem 43 % av helsepersonell vaksinert! </a:t>
            </a:r>
            <a:br>
              <a:rPr lang="nb-NO" sz="2400" dirty="0" smtClean="0"/>
            </a:br>
            <a:r>
              <a:rPr lang="nb-NO" sz="2400" dirty="0" smtClean="0"/>
              <a:t>(2 plass i Norge)</a:t>
            </a:r>
          </a:p>
          <a:p>
            <a:pPr marL="457200" lvl="1" indent="0">
              <a:buNone/>
            </a:pPr>
            <a:endParaRPr lang="nb-NO" sz="2400" dirty="0"/>
          </a:p>
          <a:p>
            <a:pPr marL="457200" lvl="1" indent="0">
              <a:buNone/>
            </a:pPr>
            <a:r>
              <a:rPr lang="nb-NO" sz="2400" dirty="0" smtClean="0">
                <a:sym typeface="Wingdings" panose="05000000000000000000" pitchFamily="2" charset="2"/>
              </a:rPr>
              <a:t>10 av 23 sykehjem meldte at det var ingen av helsepersonell som var vaksinert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Vaksinasjonsdekning blant helsepersonell </a:t>
            </a:r>
            <a:endParaRPr lang="en-US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Vaksinasjonsdekning av helsepersonell</a:t>
            </a:r>
          </a:p>
          <a:p>
            <a:pPr lvl="1"/>
            <a:r>
              <a:rPr lang="nb-NO" dirty="0" smtClean="0"/>
              <a:t>gratis vaksine eller måtte betale for vaksine: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vaksinasjonsdekning </a:t>
            </a:r>
            <a:r>
              <a:rPr lang="nb-NO" dirty="0" err="1"/>
              <a:t>ca</a:t>
            </a:r>
            <a:r>
              <a:rPr lang="nb-NO" dirty="0"/>
              <a:t> 2% </a:t>
            </a:r>
            <a:r>
              <a:rPr lang="nb-NO" dirty="0" smtClean="0"/>
              <a:t>høyere hos de som får vaksinen gratis.</a:t>
            </a:r>
          </a:p>
        </p:txBody>
      </p:sp>
    </p:spTree>
    <p:extLst>
      <p:ext uri="{BB962C8B-B14F-4D97-AF65-F5344CB8AC3E}">
        <p14:creationId xmlns:p14="http://schemas.microsoft.com/office/powerpoint/2010/main" val="36128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Vaksinasjonsdekning og årlig vaksinasjon kampanjen</a:t>
            </a:r>
            <a:endParaRPr lang="en-US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Hos beboerne = ingen sammenheng</a:t>
            </a:r>
          </a:p>
          <a:p>
            <a:r>
              <a:rPr lang="nb-NO" dirty="0" smtClean="0"/>
              <a:t>Det var en signifikant sammenheng mellom helsepersonell og vaksinasjonskampanjer,</a:t>
            </a:r>
            <a:r>
              <a:rPr lang="en-US" dirty="0" smtClean="0"/>
              <a:t> men </a:t>
            </a:r>
            <a:r>
              <a:rPr lang="nb-NO" dirty="0" smtClean="0"/>
              <a:t>differensen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veldig</a:t>
            </a:r>
            <a:r>
              <a:rPr lang="en-US" dirty="0" smtClean="0"/>
              <a:t> lite.</a:t>
            </a:r>
          </a:p>
          <a:p>
            <a:pPr lvl="1"/>
            <a:r>
              <a:rPr lang="en-US" dirty="0"/>
              <a:t>(Mann–Whitney U, P = 0.006 two tailed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7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Aktuelle situasjon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Er dere vaksinert?</a:t>
            </a:r>
          </a:p>
          <a:p>
            <a:r>
              <a:rPr lang="nb-NO" dirty="0" smtClean="0"/>
              <a:t>For hva er dere vaksinert?</a:t>
            </a:r>
          </a:p>
          <a:p>
            <a:r>
              <a:rPr lang="nb-NO" dirty="0" smtClean="0"/>
              <a:t>Hvorfor er </a:t>
            </a:r>
            <a:r>
              <a:rPr lang="nb-NO" b="1" dirty="0" smtClean="0"/>
              <a:t>ikke du, </a:t>
            </a:r>
            <a:r>
              <a:rPr lang="nb-NO" dirty="0"/>
              <a:t>influensa </a:t>
            </a:r>
            <a:r>
              <a:rPr lang="nb-NO" dirty="0" smtClean="0"/>
              <a:t>vaksinert?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17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Spørsmålet 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551628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Hva kan vi gjøre for å beskytte </a:t>
            </a:r>
            <a:r>
              <a:rPr lang="nb-NO" dirty="0" smtClean="0"/>
              <a:t>beboere mot </a:t>
            </a:r>
            <a:r>
              <a:rPr lang="nb-NO" dirty="0"/>
              <a:t>sesong-influensa </a:t>
            </a:r>
            <a:r>
              <a:rPr lang="nb-NO" dirty="0" smtClean="0"/>
              <a:t>på sykehjem/hjemmesykepleie?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71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/>
          <a:lstStyle/>
          <a:p>
            <a:r>
              <a:rPr lang="nb-NO" sz="3600" dirty="0"/>
              <a:t>Muligheter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525963"/>
          </a:xfrm>
        </p:spPr>
        <p:txBody>
          <a:bodyPr/>
          <a:lstStyle/>
          <a:p>
            <a:r>
              <a:rPr lang="nb-NO" dirty="0" smtClean="0"/>
              <a:t>Ikke gå på jobb</a:t>
            </a:r>
          </a:p>
          <a:p>
            <a:r>
              <a:rPr lang="nb-NO" dirty="0" smtClean="0"/>
              <a:t>Håndhygiene</a:t>
            </a:r>
          </a:p>
          <a:p>
            <a:r>
              <a:rPr lang="nb-NO" dirty="0" smtClean="0"/>
              <a:t>Munnbind</a:t>
            </a:r>
          </a:p>
          <a:p>
            <a:r>
              <a:rPr lang="nb-NO" dirty="0" smtClean="0"/>
              <a:t>Stenge avdeling for besøkende når influensa-sesongen begynner</a:t>
            </a:r>
          </a:p>
          <a:p>
            <a:r>
              <a:rPr lang="nb-NO" b="1" dirty="0" smtClean="0"/>
              <a:t>Vaksinere beboerne</a:t>
            </a:r>
          </a:p>
          <a:p>
            <a:r>
              <a:rPr lang="nb-NO" b="1" dirty="0" smtClean="0"/>
              <a:t>Vaksinere helsepersonell</a:t>
            </a:r>
          </a:p>
          <a:p>
            <a:r>
              <a:rPr lang="nb-NO" b="1" dirty="0" smtClean="0"/>
              <a:t>Anbefale pårørende og besøkende å vaksinere seg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274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CDC: Eneste måte hva vi kan gjøre for å få ned antall influensasmittede på sykehjem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Vaksinasjon</a:t>
            </a:r>
          </a:p>
          <a:p>
            <a:pPr lvl="1"/>
            <a:r>
              <a:rPr lang="nb-NO" sz="2400" dirty="0" smtClean="0"/>
              <a:t>Beboere</a:t>
            </a:r>
          </a:p>
          <a:p>
            <a:pPr lvl="1"/>
            <a:r>
              <a:rPr lang="nb-NO" sz="2400" dirty="0" smtClean="0"/>
              <a:t>Helsepersonell</a:t>
            </a:r>
          </a:p>
          <a:p>
            <a:pPr lvl="1"/>
            <a:r>
              <a:rPr lang="nb-NO" sz="2400" dirty="0" smtClean="0"/>
              <a:t>Pårørende/besøkende</a:t>
            </a:r>
          </a:p>
          <a:p>
            <a:r>
              <a:rPr lang="nb-NO" sz="2800" dirty="0" smtClean="0"/>
              <a:t>Håndhygiene</a:t>
            </a:r>
          </a:p>
          <a:p>
            <a:pPr lvl="1"/>
            <a:r>
              <a:rPr lang="nb-NO" sz="2400" dirty="0" smtClean="0"/>
              <a:t>Oppfordre både besøkende, beboere og helsepersonell å gjennomføre oftere håndhygiene</a:t>
            </a:r>
          </a:p>
          <a:p>
            <a:r>
              <a:rPr lang="nb-NO" sz="2800" dirty="0" err="1" smtClean="0"/>
              <a:t>Antivirale</a:t>
            </a:r>
            <a:r>
              <a:rPr lang="nb-NO" sz="2800" dirty="0" smtClean="0"/>
              <a:t> midler</a:t>
            </a:r>
          </a:p>
          <a:p>
            <a:pPr lvl="1"/>
            <a:r>
              <a:rPr lang="nb-NO" sz="2400" dirty="0" smtClean="0"/>
              <a:t>Tidlig bruk av </a:t>
            </a:r>
            <a:r>
              <a:rPr lang="nb-NO" sz="2400" dirty="0" err="1" smtClean="0"/>
              <a:t>antivirale</a:t>
            </a:r>
            <a:r>
              <a:rPr lang="nb-NO" sz="2400" dirty="0" smtClean="0"/>
              <a:t> midler (tidligst mulig, </a:t>
            </a:r>
            <a:r>
              <a:rPr lang="nb-NO" sz="2400" dirty="0" err="1" smtClean="0"/>
              <a:t>helstinnen</a:t>
            </a:r>
            <a:r>
              <a:rPr lang="nb-NO" sz="2400" dirty="0" smtClean="0"/>
              <a:t> 48 timer)</a:t>
            </a: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09" y="1799318"/>
            <a:ext cx="3706091" cy="172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Har ikke gamle mennesker lov til å dø?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hvis de ikke har lyst til å dø og blir smittet av helsepersonell eller andre beboer?</a:t>
            </a:r>
          </a:p>
          <a:p>
            <a:r>
              <a:rPr lang="nb-NO" dirty="0" smtClean="0"/>
              <a:t>Viruset spør ikke om du har lyst til å dø!</a:t>
            </a:r>
          </a:p>
          <a:p>
            <a:r>
              <a:rPr lang="nb-NO" dirty="0" smtClean="0"/>
              <a:t>Er din holdning for å ikke vaksinere deg i slik tilfelle etisk legitimert?</a:t>
            </a:r>
          </a:p>
          <a:p>
            <a:r>
              <a:rPr lang="nb-NO" dirty="0" smtClean="0"/>
              <a:t>Spør deg selv: om du ville vaksinere deg, hvis du hadde hjemme barn eller mor som har sterkt astma og er i risikogruppe?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99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72225"/>
            <a:ext cx="8229600" cy="1143000"/>
          </a:xfrm>
        </p:spPr>
        <p:txBody>
          <a:bodyPr/>
          <a:lstStyle/>
          <a:p>
            <a:r>
              <a:rPr lang="nb-NO" sz="3600" dirty="0"/>
              <a:t>Influensa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endParaRPr lang="nb-NO" dirty="0"/>
          </a:p>
          <a:p>
            <a:r>
              <a:rPr lang="nb-NO" dirty="0" smtClean="0"/>
              <a:t>Høy mortalitet i risikogruppene</a:t>
            </a:r>
          </a:p>
          <a:p>
            <a:endParaRPr lang="nb-NO" dirty="0"/>
          </a:p>
          <a:p>
            <a:r>
              <a:rPr lang="nb-NO" dirty="0" smtClean="0"/>
              <a:t>Enda høyere morbiditet</a:t>
            </a:r>
          </a:p>
          <a:p>
            <a:pPr lvl="1"/>
            <a:r>
              <a:rPr lang="nb-NO" dirty="0" smtClean="0"/>
              <a:t>Månedsvis nedsatt mobilitet og livsevne til beboerne som har hatt influensa</a:t>
            </a:r>
          </a:p>
          <a:p>
            <a:pPr lvl="1"/>
            <a:r>
              <a:rPr lang="nb-NO" dirty="0" smtClean="0"/>
              <a:t>Tyngre/pleietrengende beboere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53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Hva skal til for å få flere helsepersonell å vaksinere seg?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41602"/>
            <a:ext cx="8229600" cy="4525963"/>
          </a:xfrm>
        </p:spPr>
        <p:txBody>
          <a:bodyPr/>
          <a:lstStyle/>
          <a:p>
            <a:r>
              <a:rPr lang="nb-NO" sz="2800" dirty="0"/>
              <a:t>Informasjon om at sesonginfluensa vaksine nesten har ikke noen bivirkninger</a:t>
            </a:r>
          </a:p>
          <a:p>
            <a:pPr marL="0" indent="0">
              <a:buNone/>
            </a:pPr>
            <a:endParaRPr lang="nb-NO" sz="2800" dirty="0"/>
          </a:p>
          <a:p>
            <a:r>
              <a:rPr lang="nb-NO" sz="2800" dirty="0"/>
              <a:t>At helsepersonell er klar over at det er en fordel for alle andre ved vaksinering: familie, venner og ikke minst pasienter</a:t>
            </a:r>
          </a:p>
          <a:p>
            <a:pPr marL="0" indent="0">
              <a:buNone/>
            </a:pPr>
            <a:endParaRPr lang="nb-NO" sz="2800" dirty="0"/>
          </a:p>
          <a:p>
            <a:r>
              <a:rPr lang="nb-NO" sz="2800" dirty="0"/>
              <a:t> At det må være lett tilgjengelig og gratis</a:t>
            </a:r>
          </a:p>
        </p:txBody>
      </p:sp>
    </p:spTree>
    <p:extLst>
      <p:ext uri="{BB962C8B-B14F-4D97-AF65-F5344CB8AC3E}">
        <p14:creationId xmlns:p14="http://schemas.microsoft.com/office/powerpoint/2010/main" val="6417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Influensa</a:t>
            </a:r>
            <a:r>
              <a:rPr lang="en-US" sz="3600" dirty="0"/>
              <a:t> </a:t>
            </a:r>
            <a:r>
              <a:rPr lang="en-US" sz="3600" dirty="0" err="1"/>
              <a:t>og</a:t>
            </a:r>
            <a:r>
              <a:rPr lang="en-US" sz="3600" dirty="0"/>
              <a:t> </a:t>
            </a:r>
            <a:r>
              <a:rPr lang="en-US" sz="3600" dirty="0" err="1"/>
              <a:t>sykehjem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Årlig 3 – 5 millioner mennesker i verden</a:t>
            </a:r>
          </a:p>
          <a:p>
            <a:r>
              <a:rPr lang="nb-NO" sz="2800" dirty="0" smtClean="0"/>
              <a:t>Årlig dør 250 – 500 000 </a:t>
            </a:r>
            <a:r>
              <a:rPr lang="nb-NO" sz="2800" dirty="0" err="1" smtClean="0"/>
              <a:t>pga</a:t>
            </a:r>
            <a:r>
              <a:rPr lang="nb-NO" sz="2800" dirty="0" smtClean="0"/>
              <a:t> influensa i verden</a:t>
            </a:r>
          </a:p>
          <a:p>
            <a:r>
              <a:rPr lang="nb-NO" sz="2800" dirty="0" smtClean="0"/>
              <a:t>Spesielt utsatt (høyrisiko for komplikasjoner) er eldre &gt;65, småbarn og mennesker med spesielle sykdommer</a:t>
            </a:r>
          </a:p>
          <a:p>
            <a:r>
              <a:rPr lang="nb-NO" sz="2800" dirty="0" smtClean="0"/>
              <a:t>Anbefalt dekning (WHO) </a:t>
            </a:r>
            <a:r>
              <a:rPr lang="nb-NO" sz="2800" dirty="0"/>
              <a:t>for beboere </a:t>
            </a:r>
            <a:r>
              <a:rPr lang="nb-NO" sz="2800" dirty="0" smtClean="0"/>
              <a:t>og HCW i </a:t>
            </a:r>
            <a:r>
              <a:rPr lang="nb-NO" sz="2800" dirty="0"/>
              <a:t>sykehjem / </a:t>
            </a:r>
            <a:r>
              <a:rPr lang="nb-NO" sz="2800" dirty="0" smtClean="0"/>
              <a:t>langtidsinstitusjoner </a:t>
            </a:r>
            <a:r>
              <a:rPr lang="nb-NO" sz="2800" dirty="0"/>
              <a:t>=&gt; </a:t>
            </a:r>
            <a:r>
              <a:rPr lang="nb-NO" sz="2800" dirty="0" smtClean="0"/>
              <a:t>75% </a:t>
            </a:r>
          </a:p>
        </p:txBody>
      </p:sp>
    </p:spTree>
    <p:extLst>
      <p:ext uri="{BB962C8B-B14F-4D97-AF65-F5344CB8AC3E}">
        <p14:creationId xmlns:p14="http://schemas.microsoft.com/office/powerpoint/2010/main" val="18354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Sesongen 2012-2013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Det ble solgt ~520 000 vaksiner i Norge</a:t>
            </a:r>
          </a:p>
          <a:p>
            <a:r>
              <a:rPr lang="nb-NO" sz="2800" dirty="0"/>
              <a:t>De tre vaksiner som ble distribuert i Norge var </a:t>
            </a:r>
            <a:r>
              <a:rPr lang="nb-NO" sz="2800" dirty="0" err="1"/>
              <a:t>Fluarix</a:t>
            </a:r>
            <a:r>
              <a:rPr lang="nb-NO" sz="2800" dirty="0"/>
              <a:t>, </a:t>
            </a:r>
            <a:r>
              <a:rPr lang="nb-NO" sz="2800" dirty="0" err="1"/>
              <a:t>Vaxigrip</a:t>
            </a:r>
            <a:r>
              <a:rPr lang="nb-NO" sz="2800" dirty="0"/>
              <a:t>, </a:t>
            </a:r>
            <a:r>
              <a:rPr lang="nb-NO" sz="2800" dirty="0" err="1"/>
              <a:t>Influvac</a:t>
            </a:r>
            <a:r>
              <a:rPr lang="nb-NO" sz="2800" dirty="0"/>
              <a:t> </a:t>
            </a:r>
          </a:p>
          <a:p>
            <a:r>
              <a:rPr lang="nb-NO" sz="2800" dirty="0"/>
              <a:t>De ble meldt 8 tilfeller med mistanke om en hendelse som var mer alvorlig en mildt.</a:t>
            </a:r>
          </a:p>
          <a:p>
            <a:r>
              <a:rPr lang="nb-NO" sz="2800" dirty="0"/>
              <a:t>Hvorav 4 var gitt sammen med </a:t>
            </a:r>
            <a:r>
              <a:rPr lang="nb-NO" sz="2800" dirty="0" err="1"/>
              <a:t>Pneumokokkvaksine</a:t>
            </a:r>
            <a:endParaRPr lang="nb-NO" sz="2800" dirty="0"/>
          </a:p>
          <a:p>
            <a:r>
              <a:rPr lang="nb-NO" sz="2800" dirty="0"/>
              <a:t>Det vil si 0,002 %</a:t>
            </a:r>
          </a:p>
          <a:p>
            <a:r>
              <a:rPr lang="nb-NO" sz="2800" dirty="0"/>
              <a:t>Hepatitt B = 11% (50 meldinger)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45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Er pålagt vaksinasjon en vei å gå?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73352"/>
            <a:ext cx="8229600" cy="4525963"/>
          </a:xfrm>
        </p:spPr>
        <p:txBody>
          <a:bodyPr/>
          <a:lstStyle/>
          <a:p>
            <a:r>
              <a:rPr lang="nb-NO" sz="2800" dirty="0"/>
              <a:t>I USA er det flere sykehus som allerede har innført «pålagt vaksinering»</a:t>
            </a:r>
          </a:p>
          <a:p>
            <a:r>
              <a:rPr lang="nb-NO" sz="2800" dirty="0"/>
              <a:t>I Nederland ble det diskutert pålagt vaksinasjon i sykehjem</a:t>
            </a:r>
          </a:p>
          <a:p>
            <a:r>
              <a:rPr lang="nb-NO" sz="2800" dirty="0"/>
              <a:t>Som helsepersonell er man forpliktet aldri å skade en pasient og jobber for pasientens beste</a:t>
            </a:r>
          </a:p>
          <a:p>
            <a:r>
              <a:rPr lang="nb-NO" sz="2800" dirty="0"/>
              <a:t>Hvordan er det med influensa vaksinasjon? </a:t>
            </a:r>
          </a:p>
        </p:txBody>
      </p:sp>
    </p:spTree>
    <p:extLst>
      <p:ext uri="{BB962C8B-B14F-4D97-AF65-F5344CB8AC3E}">
        <p14:creationId xmlns:p14="http://schemas.microsoft.com/office/powerpoint/2010/main" val="19570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Vaksinering av helsepersonell?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87982"/>
            <a:ext cx="8229600" cy="4525963"/>
          </a:xfrm>
        </p:spPr>
        <p:txBody>
          <a:bodyPr/>
          <a:lstStyle/>
          <a:p>
            <a:r>
              <a:rPr lang="nb-NO" sz="2800" dirty="0" smtClean="0"/>
              <a:t>En vis dekning av både helsepersonell og beboerne gir en bedre beskyttelse (herd-</a:t>
            </a:r>
            <a:r>
              <a:rPr lang="nb-NO" sz="2800" dirty="0" err="1" smtClean="0"/>
              <a:t>immuneffect</a:t>
            </a:r>
            <a:r>
              <a:rPr lang="nb-NO" sz="2800" dirty="0" smtClean="0"/>
              <a:t>)</a:t>
            </a:r>
            <a:br>
              <a:rPr lang="nb-NO" sz="2800" dirty="0" smtClean="0"/>
            </a:br>
            <a:endParaRPr lang="nb-NO" sz="2800" dirty="0" smtClean="0"/>
          </a:p>
          <a:p>
            <a:r>
              <a:rPr lang="nb-NO" sz="2800" dirty="0" smtClean="0"/>
              <a:t>Lavere sykehusinnleggelse</a:t>
            </a:r>
          </a:p>
          <a:p>
            <a:pPr marL="0" indent="0">
              <a:buNone/>
            </a:pPr>
            <a:r>
              <a:rPr lang="nb-NO" sz="2800" dirty="0" smtClean="0"/>
              <a:t> </a:t>
            </a:r>
          </a:p>
          <a:p>
            <a:r>
              <a:rPr lang="nb-NO" sz="2800" dirty="0" smtClean="0"/>
              <a:t>Lavere mortalitet. </a:t>
            </a:r>
          </a:p>
          <a:p>
            <a:pPr marL="0" indent="0">
              <a:buNone/>
            </a:pP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b="1" dirty="0" smtClean="0"/>
              <a:t>Beboerne på sykehjem er en risikogruppe!</a:t>
            </a:r>
          </a:p>
          <a:p>
            <a:r>
              <a:rPr lang="nb-NO" sz="2800" dirty="0" smtClean="0"/>
              <a:t>Opprettholde arbeidsstyrken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28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Oppsummering sesonginfluensa vaksine!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367" y="1600200"/>
            <a:ext cx="9040633" cy="4525963"/>
          </a:xfrm>
        </p:spPr>
        <p:txBody>
          <a:bodyPr/>
          <a:lstStyle/>
          <a:p>
            <a:r>
              <a:rPr lang="nb-NO" dirty="0" smtClean="0"/>
              <a:t>Beskytter både deg selv og beboere – men bare delvis</a:t>
            </a:r>
          </a:p>
          <a:p>
            <a:r>
              <a:rPr lang="nb-NO" dirty="0" smtClean="0"/>
              <a:t>Det er enkelt å få tak i og å bli vaksinert</a:t>
            </a:r>
            <a:endParaRPr lang="nb-NO" dirty="0"/>
          </a:p>
          <a:p>
            <a:r>
              <a:rPr lang="nb-NO" dirty="0" smtClean="0"/>
              <a:t>Det skal være gratis for helsepersonell</a:t>
            </a:r>
          </a:p>
          <a:p>
            <a:r>
              <a:rPr lang="nb-NO" dirty="0"/>
              <a:t>Det har en kost – nytte effekt</a:t>
            </a:r>
          </a:p>
          <a:p>
            <a:r>
              <a:rPr lang="nb-NO" dirty="0" smtClean="0"/>
              <a:t>Det koster oss kanskje en vondt i arm i 24 timer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nb-NO" b="1" dirty="0" smtClean="0">
                <a:sym typeface="Wingdings" panose="05000000000000000000" pitchFamily="2" charset="2"/>
              </a:rPr>
              <a:t>Så hvorfor skal man som helsepersonell ikke ta det?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7874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 idx="4294967295"/>
          </p:nvPr>
        </p:nvSpPr>
        <p:spPr>
          <a:xfrm>
            <a:off x="611188" y="620713"/>
            <a:ext cx="7772400" cy="838200"/>
          </a:xfrm>
        </p:spPr>
        <p:txBody>
          <a:bodyPr/>
          <a:lstStyle/>
          <a:p>
            <a:r>
              <a:rPr lang="nb-NO" altLang="nb-NO" dirty="0">
                <a:solidFill>
                  <a:srgbClr val="003871"/>
                </a:solidFill>
              </a:rPr>
              <a:t>Melding til VESUV</a:t>
            </a:r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>
                <a:solidFill>
                  <a:srgbClr val="0070C0"/>
                </a:solidFill>
                <a:hlinkClick r:id="rId2"/>
              </a:rPr>
              <a:t>www.vesuv.no</a:t>
            </a:r>
            <a:r>
              <a:rPr lang="nb-NO" altLang="nb-NO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6627" name="Plassholder for innhold 2"/>
          <p:cNvSpPr>
            <a:spLocks noGrp="1"/>
          </p:cNvSpPr>
          <p:nvPr>
            <p:ph idx="4294967295"/>
          </p:nvPr>
        </p:nvSpPr>
        <p:spPr>
          <a:xfrm>
            <a:off x="457200" y="182187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b-NO" altLang="nb-NO" dirty="0" smtClean="0"/>
              <a:t>Vi vil gjerne minne både sykehus og sykehjem om deres </a:t>
            </a:r>
            <a:r>
              <a:rPr lang="nb-NO" altLang="nb-NO" b="1" dirty="0" smtClean="0"/>
              <a:t>varslingsplikt for alle </a:t>
            </a:r>
            <a:r>
              <a:rPr lang="nb-NO" altLang="nb-NO" b="1" u="sng" dirty="0" smtClean="0"/>
              <a:t>mistanker</a:t>
            </a:r>
            <a:r>
              <a:rPr lang="nb-NO" altLang="nb-NO" b="1" dirty="0" smtClean="0"/>
              <a:t> om utbrudd i helseinstitusjoner </a:t>
            </a:r>
            <a:r>
              <a:rPr lang="nb-NO" altLang="nb-NO" dirty="0" smtClean="0"/>
              <a:t>og at dette også gjelder for utbrudd av </a:t>
            </a:r>
            <a:r>
              <a:rPr lang="nb-NO" altLang="nb-NO" b="1" u="sng" dirty="0" smtClean="0"/>
              <a:t>Influensa</a:t>
            </a:r>
            <a:r>
              <a:rPr lang="nb-NO" altLang="nb-NO" dirty="0" smtClean="0"/>
              <a:t> eller utbrudd med </a:t>
            </a:r>
            <a:r>
              <a:rPr lang="nb-NO" altLang="nb-NO" b="1" u="sng" dirty="0" err="1" smtClean="0"/>
              <a:t>Norovirus</a:t>
            </a:r>
            <a:r>
              <a:rPr lang="nb-NO" altLang="nb-NO" b="1" u="sng" dirty="0" smtClean="0"/>
              <a:t>!</a:t>
            </a:r>
            <a:r>
              <a:rPr lang="nb-NO" altLang="nb-NO" b="1" dirty="0" smtClean="0"/>
              <a:t/>
            </a:r>
            <a:br>
              <a:rPr lang="nb-NO" altLang="nb-NO" b="1" dirty="0" smtClean="0"/>
            </a:br>
            <a:endParaRPr lang="nb-NO" altLang="nb-NO" b="1" dirty="0" smtClean="0"/>
          </a:p>
          <a:p>
            <a:pPr algn="ctr">
              <a:buFontTx/>
              <a:buNone/>
            </a:pPr>
            <a:r>
              <a:rPr lang="nb-NO" altLang="nb-NO" b="1" dirty="0" smtClean="0">
                <a:solidFill>
                  <a:srgbClr val="C00000"/>
                </a:solidFill>
              </a:rPr>
              <a:t>Vi vil gjerne ha oversikt over hvordan situasjonen i Norge er!</a:t>
            </a:r>
          </a:p>
        </p:txBody>
      </p:sp>
    </p:spTree>
    <p:extLst>
      <p:ext uri="{BB962C8B-B14F-4D97-AF65-F5344CB8AC3E}">
        <p14:creationId xmlns:p14="http://schemas.microsoft.com/office/powerpoint/2010/main" val="42668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References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smtClean="0"/>
              <a:t>A </a:t>
            </a:r>
            <a:r>
              <a:rPr lang="nb-NO" sz="1600" dirty="0" err="1"/>
              <a:t>Nicoll</a:t>
            </a:r>
            <a:r>
              <a:rPr lang="nb-NO" sz="1600" dirty="0"/>
              <a:t> (angus.nicoll@ecdc.europa.eu)1, B C Ciancio1, S Tsolova1, P R Blank2, C </a:t>
            </a:r>
            <a:r>
              <a:rPr lang="nb-NO" sz="1600" dirty="0" smtClean="0"/>
              <a:t>Yilmaz1; </a:t>
            </a:r>
            <a:r>
              <a:rPr lang="en-US" sz="1600" b="1" dirty="0" smtClean="0"/>
              <a:t>The </a:t>
            </a:r>
            <a:r>
              <a:rPr lang="en-US" sz="1600" b="1" dirty="0"/>
              <a:t>scientific basis for offering seasonal influenza </a:t>
            </a:r>
            <a:r>
              <a:rPr lang="en-US" sz="1600" b="1" dirty="0" err="1"/>
              <a:t>immunisation</a:t>
            </a:r>
            <a:r>
              <a:rPr lang="en-US" sz="1600" b="1" dirty="0"/>
              <a:t> to risk groups in </a:t>
            </a:r>
            <a:r>
              <a:rPr lang="en-US" sz="1600" b="1" dirty="0" smtClean="0"/>
              <a:t>Europe</a:t>
            </a:r>
          </a:p>
          <a:p>
            <a:r>
              <a:rPr lang="it-IT" sz="1600" i="1" dirty="0"/>
              <a:t>T Jefferson, D Rivetti, A Rivetti, M Rudin, C Di Pietrantonj, V </a:t>
            </a:r>
            <a:r>
              <a:rPr lang="it-IT" sz="1600" i="1" dirty="0" smtClean="0"/>
              <a:t>Demicheli; </a:t>
            </a:r>
            <a:r>
              <a:rPr lang="en-US" sz="1600" b="1" dirty="0"/>
              <a:t>Efficacy and effectiveness of influenza vaccines in </a:t>
            </a:r>
            <a:r>
              <a:rPr lang="en-US" sz="1600" b="1" dirty="0" smtClean="0"/>
              <a:t>elderly </a:t>
            </a:r>
            <a:r>
              <a:rPr lang="nb-NO" sz="1600" b="1" dirty="0" err="1" smtClean="0"/>
              <a:t>people</a:t>
            </a:r>
            <a:r>
              <a:rPr lang="nb-NO" sz="1600" b="1" dirty="0"/>
              <a:t>: a </a:t>
            </a:r>
            <a:r>
              <a:rPr lang="nb-NO" sz="1600" b="1" dirty="0" err="1"/>
              <a:t>systematic</a:t>
            </a:r>
            <a:r>
              <a:rPr lang="nb-NO" sz="1600" b="1" dirty="0"/>
              <a:t> </a:t>
            </a:r>
            <a:r>
              <a:rPr lang="nb-NO" sz="1600" b="1" dirty="0" err="1" smtClean="0"/>
              <a:t>review</a:t>
            </a:r>
            <a:endParaRPr lang="nb-NO" sz="1600" b="1" dirty="0" smtClean="0"/>
          </a:p>
          <a:p>
            <a:r>
              <a:rPr lang="nb-NO" sz="1600" dirty="0"/>
              <a:t>Suzanne F. </a:t>
            </a:r>
            <a:r>
              <a:rPr lang="nb-NO" sz="1600" dirty="0" err="1"/>
              <a:t>Bradley</a:t>
            </a:r>
            <a:r>
              <a:rPr lang="nb-NO" sz="1600" dirty="0"/>
              <a:t>, </a:t>
            </a:r>
            <a:r>
              <a:rPr lang="nb-NO" sz="1600" dirty="0" smtClean="0"/>
              <a:t>MD; </a:t>
            </a:r>
            <a:r>
              <a:rPr lang="en-US" sz="1600" b="1" dirty="0"/>
              <a:t>Prevention of Influenza in Long-Term–Care </a:t>
            </a:r>
            <a:r>
              <a:rPr lang="en-US" sz="1600" b="1" dirty="0" smtClean="0"/>
              <a:t>Facilities</a:t>
            </a:r>
            <a:r>
              <a:rPr lang="en-US" sz="1600" b="1" dirty="0"/>
              <a:t>; </a:t>
            </a:r>
            <a:r>
              <a:rPr lang="en-US" sz="1400" dirty="0"/>
              <a:t>Vol. 20 No. 9 INFECTION CONTROL AND HOSPITAL EPIDEMIOLOGY</a:t>
            </a:r>
            <a:endParaRPr lang="en-US" sz="1400" dirty="0" smtClean="0"/>
          </a:p>
          <a:p>
            <a:r>
              <a:rPr lang="nb-NO" sz="1600" dirty="0"/>
              <a:t>Sophie </a:t>
            </a:r>
            <a:r>
              <a:rPr lang="nb-NO" sz="1600" dirty="0" err="1"/>
              <a:t>Vaux</a:t>
            </a:r>
            <a:r>
              <a:rPr lang="nb-NO" sz="1600" dirty="0"/>
              <a:t>*, </a:t>
            </a:r>
            <a:r>
              <a:rPr lang="nb-NO" sz="1600" dirty="0" err="1"/>
              <a:t>Delphine</a:t>
            </a:r>
            <a:r>
              <a:rPr lang="nb-NO" sz="1600" dirty="0"/>
              <a:t> Noël, Laure </a:t>
            </a:r>
            <a:r>
              <a:rPr lang="nb-NO" sz="1600" dirty="0" err="1"/>
              <a:t>Fonteneau</a:t>
            </a:r>
            <a:r>
              <a:rPr lang="nb-NO" sz="1600" dirty="0"/>
              <a:t>, Jean-Paul </a:t>
            </a:r>
            <a:r>
              <a:rPr lang="nb-NO" sz="1600" dirty="0" err="1"/>
              <a:t>Guthmann</a:t>
            </a:r>
            <a:r>
              <a:rPr lang="nb-NO" sz="1600" dirty="0"/>
              <a:t>, Daniel </a:t>
            </a:r>
            <a:r>
              <a:rPr lang="nb-NO" sz="1600" dirty="0" err="1" smtClean="0"/>
              <a:t>Lévy-Bruhl</a:t>
            </a:r>
            <a:r>
              <a:rPr lang="nb-NO" sz="1600" dirty="0" smtClean="0"/>
              <a:t>; </a:t>
            </a:r>
            <a:r>
              <a:rPr lang="en-US" sz="1600" b="1" dirty="0"/>
              <a:t>Influenza vaccination coverage of </a:t>
            </a:r>
            <a:r>
              <a:rPr lang="en-US" sz="1600" b="1" dirty="0" smtClean="0"/>
              <a:t>healthcare workers </a:t>
            </a:r>
            <a:r>
              <a:rPr lang="en-US" sz="1600" b="1" dirty="0"/>
              <a:t>and residents and their determinants </a:t>
            </a:r>
            <a:r>
              <a:rPr lang="en-US" sz="1600" b="1" dirty="0" smtClean="0"/>
              <a:t>in nursing </a:t>
            </a:r>
            <a:r>
              <a:rPr lang="en-US" sz="1600" b="1" dirty="0"/>
              <a:t>homes for elderly people in </a:t>
            </a:r>
            <a:r>
              <a:rPr lang="en-US" sz="1600" b="1" dirty="0" smtClean="0"/>
              <a:t>France: </a:t>
            </a:r>
            <a:r>
              <a:rPr lang="nb-NO" sz="1600" b="1" dirty="0" smtClean="0"/>
              <a:t>a </a:t>
            </a:r>
            <a:r>
              <a:rPr lang="nb-NO" sz="1600" b="1" dirty="0"/>
              <a:t>cross-</a:t>
            </a:r>
            <a:r>
              <a:rPr lang="nb-NO" sz="1600" b="1" dirty="0" err="1"/>
              <a:t>sectional</a:t>
            </a:r>
            <a:r>
              <a:rPr lang="nb-NO" sz="1600" b="1" dirty="0"/>
              <a:t> </a:t>
            </a:r>
            <a:r>
              <a:rPr lang="nb-NO" sz="1600" b="1" dirty="0" smtClean="0"/>
              <a:t>survey; </a:t>
            </a:r>
            <a:r>
              <a:rPr lang="en-US" sz="1600" dirty="0"/>
              <a:t>BMC Public Health 2010, </a:t>
            </a:r>
            <a:r>
              <a:rPr lang="en-US" sz="1600" dirty="0" smtClean="0"/>
              <a:t>10:159</a:t>
            </a:r>
          </a:p>
          <a:p>
            <a:r>
              <a:rPr lang="en-US" sz="1600" dirty="0"/>
              <a:t>ECDC report; </a:t>
            </a:r>
            <a:r>
              <a:rPr lang="en-US" sz="1600" b="1" dirty="0"/>
              <a:t>Seasonal influenza vaccination in Europe – Vaccination recommendations and coverage rates, </a:t>
            </a:r>
            <a:r>
              <a:rPr lang="en-US" sz="1600" b="1" dirty="0" smtClean="0"/>
              <a:t>2012-13</a:t>
            </a:r>
            <a:br>
              <a:rPr lang="en-US" sz="1600" b="1" dirty="0" smtClean="0"/>
            </a:br>
            <a:r>
              <a:rPr lang="en-US" sz="1600" b="1" dirty="0" smtClean="0">
                <a:hlinkClick r:id="rId2"/>
              </a:rPr>
              <a:t>http</a:t>
            </a:r>
            <a:r>
              <a:rPr lang="en-US" sz="1600" b="1" dirty="0">
                <a:hlinkClick r:id="rId2"/>
              </a:rPr>
              <a:t>://ecdc.europa.eu/en/publications/_layouts/forms/Publication_DispForm.aspx?List=4f55ad51-4aed-4d32-b960-af70113dbb90&amp;ID=1241</a:t>
            </a:r>
            <a:r>
              <a:rPr lang="en-US" sz="1600" b="1" dirty="0"/>
              <a:t> </a:t>
            </a:r>
            <a:endParaRPr lang="nb-NO" sz="1600" b="1" dirty="0"/>
          </a:p>
          <a:p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7607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Utbrudd</a:t>
            </a:r>
            <a:r>
              <a:rPr lang="en-US" sz="3600" dirty="0"/>
              <a:t> 2011/12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6" y="3659097"/>
            <a:ext cx="6331756" cy="300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2730"/>
            <a:ext cx="8229600" cy="227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6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Studie om sesong influensa 2012/13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Å </a:t>
            </a:r>
            <a:r>
              <a:rPr lang="nb-NO" sz="2800" dirty="0"/>
              <a:t>estimere vaksinasjonsdekning </a:t>
            </a:r>
            <a:r>
              <a:rPr lang="nb-NO" sz="2800" dirty="0" smtClean="0"/>
              <a:t>for </a:t>
            </a:r>
            <a:r>
              <a:rPr lang="nb-NO" sz="2800" dirty="0"/>
              <a:t>sesonginfluensavaksine i sykehjem blant </a:t>
            </a:r>
          </a:p>
          <a:p>
            <a:pPr lvl="1"/>
            <a:r>
              <a:rPr lang="nb-NO" dirty="0"/>
              <a:t>beboerne </a:t>
            </a:r>
          </a:p>
          <a:p>
            <a:pPr lvl="1"/>
            <a:r>
              <a:rPr lang="nb-NO" dirty="0"/>
              <a:t>helsepersonell</a:t>
            </a:r>
          </a:p>
          <a:p>
            <a:r>
              <a:rPr lang="nb-NO" sz="2800" dirty="0"/>
              <a:t> </a:t>
            </a:r>
            <a:r>
              <a:rPr lang="nb-NO" sz="2800" dirty="0" smtClean="0"/>
              <a:t>Om </a:t>
            </a:r>
            <a:r>
              <a:rPr lang="nb-NO" sz="2800" dirty="0"/>
              <a:t>det er en sammenheng </a:t>
            </a:r>
          </a:p>
          <a:p>
            <a:pPr lvl="1"/>
            <a:r>
              <a:rPr lang="nb-NO" dirty="0"/>
              <a:t>mellom </a:t>
            </a:r>
            <a:r>
              <a:rPr lang="nb-NO" dirty="0" smtClean="0"/>
              <a:t>Vaksinasjonsdekning </a:t>
            </a:r>
            <a:r>
              <a:rPr lang="nb-NO" dirty="0"/>
              <a:t>og årlig vaksinasjon kampanjen, og </a:t>
            </a:r>
          </a:p>
          <a:p>
            <a:pPr lvl="1"/>
            <a:r>
              <a:rPr lang="nb-NO" dirty="0"/>
              <a:t>gratis vaksinering av helsepersonell</a:t>
            </a:r>
          </a:p>
        </p:txBody>
      </p:sp>
    </p:spTree>
    <p:extLst>
      <p:ext uri="{BB962C8B-B14F-4D97-AF65-F5344CB8AC3E}">
        <p14:creationId xmlns:p14="http://schemas.microsoft.com/office/powerpoint/2010/main" val="32531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Sykehjem 2012/13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31732"/>
            <a:ext cx="8229600" cy="4525963"/>
          </a:xfrm>
        </p:spPr>
        <p:txBody>
          <a:bodyPr/>
          <a:lstStyle/>
          <a:p>
            <a:r>
              <a:rPr lang="en-US" sz="2800" dirty="0" smtClean="0"/>
              <a:t>910 sykehjem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Norge</a:t>
            </a:r>
            <a:r>
              <a:rPr lang="en-US" sz="2800" dirty="0" smtClean="0"/>
              <a:t>, </a:t>
            </a:r>
            <a:r>
              <a:rPr lang="en-US" sz="2800" dirty="0"/>
              <a:t>391(43</a:t>
            </a:r>
            <a:r>
              <a:rPr lang="en-US" sz="2800" dirty="0" smtClean="0"/>
              <a:t>%) </a:t>
            </a:r>
            <a:r>
              <a:rPr lang="en-US" sz="2800" dirty="0" err="1" smtClean="0"/>
              <a:t>svarte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/>
              <a:t>37 </a:t>
            </a:r>
            <a:r>
              <a:rPr lang="en-US" sz="2800" dirty="0" err="1" smtClean="0"/>
              <a:t>sykehjem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ekskludert</a:t>
            </a:r>
            <a:r>
              <a:rPr lang="en-US" sz="2800" dirty="0" smtClean="0"/>
              <a:t> </a:t>
            </a:r>
            <a:r>
              <a:rPr lang="en-US" sz="2800" dirty="0" err="1" smtClean="0"/>
              <a:t>pga</a:t>
            </a:r>
            <a:r>
              <a:rPr lang="en-US" sz="2800" dirty="0" smtClean="0"/>
              <a:t>. </a:t>
            </a:r>
            <a:r>
              <a:rPr lang="en-US" sz="2800" dirty="0" err="1" smtClean="0"/>
              <a:t>ufullstendige</a:t>
            </a:r>
            <a:r>
              <a:rPr lang="en-US" sz="2800" dirty="0" smtClean="0"/>
              <a:t> data</a:t>
            </a:r>
            <a:br>
              <a:rPr lang="en-US" sz="2800" dirty="0" smtClean="0"/>
            </a:br>
            <a:endParaRPr lang="en-US" sz="2800" dirty="0"/>
          </a:p>
          <a:p>
            <a:r>
              <a:rPr lang="nb-NO" sz="2800" dirty="0" smtClean="0"/>
              <a:t>354 sykehjem </a:t>
            </a:r>
            <a:r>
              <a:rPr lang="nb-NO" sz="2800" dirty="0"/>
              <a:t>(39%) ble </a:t>
            </a:r>
            <a:r>
              <a:rPr lang="nb-NO" sz="2800" dirty="0" smtClean="0"/>
              <a:t>inkludert</a:t>
            </a:r>
            <a:br>
              <a:rPr lang="nb-NO" sz="2800" dirty="0" smtClean="0"/>
            </a:br>
            <a:endParaRPr lang="nb-NO" sz="2800" dirty="0" smtClean="0"/>
          </a:p>
          <a:p>
            <a:r>
              <a:rPr lang="nb-NO" sz="2800" dirty="0" smtClean="0"/>
              <a:t>Sykehjem </a:t>
            </a:r>
            <a:r>
              <a:rPr lang="nb-NO" sz="2800" dirty="0"/>
              <a:t>fra </a:t>
            </a:r>
            <a:r>
              <a:rPr lang="nb-NO" sz="2800" dirty="0" smtClean="0"/>
              <a:t>244/429 kommuner </a:t>
            </a:r>
            <a:r>
              <a:rPr lang="nb-NO" sz="2800" dirty="0"/>
              <a:t>fra alle landets 19 fylker i </a:t>
            </a:r>
            <a:r>
              <a:rPr lang="nb-NO" sz="2800" dirty="0" smtClean="0"/>
              <a:t>Norge, deltok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8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Oslo sykehjem (langtidsbeboere) </a:t>
            </a:r>
            <a:endParaRPr lang="en-US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20 sykehjem deltatt i undersøkelsen</a:t>
            </a:r>
          </a:p>
          <a:p>
            <a:pPr lvl="1"/>
            <a:r>
              <a:rPr lang="nb-NO" sz="2400" dirty="0" smtClean="0"/>
              <a:t>1612 langtidsbeboerne</a:t>
            </a:r>
          </a:p>
          <a:p>
            <a:pPr lvl="1"/>
            <a:r>
              <a:rPr lang="nb-NO" sz="2400" dirty="0" smtClean="0"/>
              <a:t>1076 influensa vaksinert</a:t>
            </a:r>
          </a:p>
          <a:p>
            <a:pPr marL="457200" lvl="1" indent="0">
              <a:buNone/>
            </a:pPr>
            <a:r>
              <a:rPr lang="nb-NO" sz="2400" dirty="0" smtClean="0"/>
              <a:t>= 67% </a:t>
            </a:r>
            <a:r>
              <a:rPr lang="nb-NO" sz="2400" dirty="0"/>
              <a:t>(range 38%-100</a:t>
            </a:r>
            <a:r>
              <a:rPr lang="nb-NO" sz="2400" dirty="0" smtClean="0"/>
              <a:t>%) gjennomsnitt vaksinasjonsdekning</a:t>
            </a:r>
          </a:p>
          <a:p>
            <a:pPr marL="457200" lvl="1" indent="0">
              <a:buNone/>
            </a:pPr>
            <a:endParaRPr lang="nb-NO" sz="2400" dirty="0"/>
          </a:p>
          <a:p>
            <a:pPr marL="457200" lvl="1" indent="0">
              <a:buNone/>
            </a:pPr>
            <a:r>
              <a:rPr lang="nb-NO" sz="2400" dirty="0" smtClean="0"/>
              <a:t>7 av 20 sykehjem har nådd 75% anbefaling fra WHO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7550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Vaksinasjonsdekning i sykehjem (beboere)</a:t>
            </a:r>
          </a:p>
        </p:txBody>
      </p:sp>
      <p:cxnSp>
        <p:nvCxnSpPr>
          <p:cNvPr id="6" name="Rett linje 5"/>
          <p:cNvCxnSpPr/>
          <p:nvPr/>
        </p:nvCxnSpPr>
        <p:spPr>
          <a:xfrm>
            <a:off x="1854200" y="6313552"/>
            <a:ext cx="635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2489200" y="6175053"/>
            <a:ext cx="577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75% WHO </a:t>
            </a:r>
            <a:r>
              <a:rPr lang="nb-NO" sz="1200" dirty="0" err="1" smtClean="0"/>
              <a:t>influenza</a:t>
            </a:r>
            <a:r>
              <a:rPr lang="nb-NO" sz="1200" dirty="0" smtClean="0"/>
              <a:t> </a:t>
            </a:r>
            <a:r>
              <a:rPr lang="nb-NO" sz="1200" dirty="0" err="1" smtClean="0"/>
              <a:t>vaccination</a:t>
            </a:r>
            <a:r>
              <a:rPr lang="nb-NO" sz="1200" dirty="0" smtClean="0"/>
              <a:t> goal</a:t>
            </a:r>
            <a:endParaRPr lang="nb-NO" sz="12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57200" y="2178543"/>
            <a:ext cx="1053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1: Mean </a:t>
            </a:r>
            <a:r>
              <a:rPr lang="en-US" sz="1400" b="1" dirty="0"/>
              <a:t>influenza vaccination coverage (95%CI) for residents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in </a:t>
            </a:r>
            <a:r>
              <a:rPr lang="en-US" sz="1400" b="1" dirty="0"/>
              <a:t>NH in % </a:t>
            </a:r>
            <a:r>
              <a:rPr lang="nb-NO" sz="1400" b="1" dirty="0" err="1"/>
              <a:t>season</a:t>
            </a:r>
            <a:r>
              <a:rPr lang="nb-NO" sz="1400" b="1" dirty="0"/>
              <a:t> 2012-2013</a:t>
            </a:r>
            <a:endParaRPr lang="nb-NO" sz="1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89809" y="1592317"/>
            <a:ext cx="6659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871"/>
                </a:solidFill>
                <a:latin typeface="+mn-lt"/>
                <a:cs typeface="+mn-cs"/>
              </a:rPr>
              <a:t>Overall </a:t>
            </a:r>
            <a:r>
              <a:rPr lang="en-US" sz="3200" dirty="0" smtClean="0">
                <a:solidFill>
                  <a:srgbClr val="003871"/>
                </a:solidFill>
                <a:latin typeface="+mn-lt"/>
                <a:cs typeface="+mn-cs"/>
              </a:rPr>
              <a:t>VC </a:t>
            </a:r>
            <a:r>
              <a:rPr lang="en-US" sz="3200" dirty="0">
                <a:solidFill>
                  <a:srgbClr val="003871"/>
                </a:solidFill>
                <a:latin typeface="+mn-lt"/>
                <a:cs typeface="+mn-cs"/>
              </a:rPr>
              <a:t>68.1% (95%CI; 67.4-68.8) </a:t>
            </a:r>
            <a:endParaRPr lang="nb-NO" sz="3200" dirty="0">
              <a:solidFill>
                <a:srgbClr val="003871"/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49" y="2700312"/>
            <a:ext cx="4698123" cy="35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Rett linje 14"/>
          <p:cNvCxnSpPr/>
          <p:nvPr/>
        </p:nvCxnSpPr>
        <p:spPr>
          <a:xfrm>
            <a:off x="1626182" y="3398684"/>
            <a:ext cx="418644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3102879" y="3689684"/>
            <a:ext cx="190431" cy="15862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15000" r="34563" b="7500"/>
          <a:stretch/>
        </p:blipFill>
        <p:spPr bwMode="auto">
          <a:xfrm>
            <a:off x="403860" y="342900"/>
            <a:ext cx="8107680" cy="60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4123743" y="3147390"/>
            <a:ext cx="45719" cy="2362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4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Vaksinasjonsdekning hos helsepersonell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28237 </a:t>
            </a:r>
            <a:r>
              <a:rPr lang="en-US" dirty="0" err="1" smtClean="0"/>
              <a:t>helsepersonell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354 </a:t>
            </a:r>
            <a:r>
              <a:rPr lang="en-US" dirty="0" err="1" smtClean="0"/>
              <a:t>sykehjem</a:t>
            </a:r>
            <a:r>
              <a:rPr lang="en-US" dirty="0" smtClean="0"/>
              <a:t> </a:t>
            </a:r>
            <a:r>
              <a:rPr lang="en-US" dirty="0" err="1" smtClean="0"/>
              <a:t>ble</a:t>
            </a:r>
            <a:r>
              <a:rPr lang="en-US" dirty="0" smtClean="0"/>
              <a:t> </a:t>
            </a:r>
            <a:r>
              <a:rPr lang="en-US" dirty="0" err="1" smtClean="0"/>
              <a:t>aggregert</a:t>
            </a:r>
            <a:r>
              <a:rPr lang="en-US" dirty="0" smtClean="0"/>
              <a:t> </a:t>
            </a:r>
            <a:r>
              <a:rPr lang="en-US" dirty="0" err="1" smtClean="0"/>
              <a:t>registrert</a:t>
            </a:r>
            <a:endParaRPr lang="en-US" dirty="0" smtClean="0"/>
          </a:p>
          <a:p>
            <a:r>
              <a:rPr lang="en-US" dirty="0" smtClean="0"/>
              <a:t>214/354 (60%) </a:t>
            </a:r>
            <a:r>
              <a:rPr lang="en-US" dirty="0" err="1" smtClean="0"/>
              <a:t>sykehjem</a:t>
            </a:r>
            <a:r>
              <a:rPr lang="en-US" dirty="0" smtClean="0"/>
              <a:t> </a:t>
            </a:r>
            <a:r>
              <a:rPr lang="en-US" dirty="0" err="1" smtClean="0"/>
              <a:t>raporterte</a:t>
            </a:r>
            <a:r>
              <a:rPr lang="en-US" dirty="0" smtClean="0"/>
              <a:t>: «</a:t>
            </a:r>
            <a:r>
              <a:rPr lang="en-US" dirty="0" err="1" smtClean="0"/>
              <a:t>Ingen</a:t>
            </a:r>
            <a:r>
              <a:rPr lang="en-US" dirty="0" smtClean="0"/>
              <a:t> </a:t>
            </a:r>
            <a:r>
              <a:rPr lang="en-US" dirty="0" err="1" smtClean="0"/>
              <a:t>helsepersonell</a:t>
            </a:r>
            <a:r>
              <a:rPr lang="en-US" dirty="0" smtClean="0"/>
              <a:t> </a:t>
            </a:r>
            <a:r>
              <a:rPr lang="en-US" dirty="0" err="1" smtClean="0"/>
              <a:t>vaksinert</a:t>
            </a:r>
            <a:r>
              <a:rPr lang="en-US" dirty="0" smtClean="0"/>
              <a:t>!»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99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HI Presentation_P Magn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FHI Presentation_P Magnus</Template>
  <TotalTime>6798</TotalTime>
  <Words>902</Words>
  <Application>Microsoft Office PowerPoint</Application>
  <PresentationFormat>Skjermfremvisning (4:3)</PresentationFormat>
  <Paragraphs>127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25</vt:i4>
      </vt:variant>
    </vt:vector>
  </HeadingPairs>
  <TitlesOfParts>
    <vt:vector size="27" baseType="lpstr">
      <vt:lpstr>FHI Presentation_P Magnus</vt:lpstr>
      <vt:lpstr>FHI</vt:lpstr>
      <vt:lpstr>Sesonginfluensa vaksinasjon i norske sykehjem</vt:lpstr>
      <vt:lpstr>Influensa og sykehjem</vt:lpstr>
      <vt:lpstr>Utbrudd 2011/12</vt:lpstr>
      <vt:lpstr>Studie om sesong influensa 2012/13</vt:lpstr>
      <vt:lpstr>Sykehjem 2012/13</vt:lpstr>
      <vt:lpstr>Oslo sykehjem (langtidsbeboere) </vt:lpstr>
      <vt:lpstr>Vaksinasjonsdekning i sykehjem (beboere)</vt:lpstr>
      <vt:lpstr>PowerPoint-presentasjon</vt:lpstr>
      <vt:lpstr>Vaksinasjonsdekning hos helsepersonell</vt:lpstr>
      <vt:lpstr>Nordland sykehjem helsepersonell</vt:lpstr>
      <vt:lpstr>Vaksinasjonsdekning blant helsepersonell </vt:lpstr>
      <vt:lpstr>Vaksinasjonsdekning og årlig vaksinasjon kampanjen</vt:lpstr>
      <vt:lpstr>Aktuelle situasjon</vt:lpstr>
      <vt:lpstr>Spørsmålet er:</vt:lpstr>
      <vt:lpstr>Muligheter</vt:lpstr>
      <vt:lpstr>CDC: Eneste måte hva vi kan gjøre for å få ned antall influensasmittede på sykehjem</vt:lpstr>
      <vt:lpstr>Har ikke gamle mennesker lov til å dø?</vt:lpstr>
      <vt:lpstr>Influensa</vt:lpstr>
      <vt:lpstr>Hva skal til for å få flere helsepersonell å vaksinere seg?</vt:lpstr>
      <vt:lpstr>Sesongen 2012-2013</vt:lpstr>
      <vt:lpstr>Er pålagt vaksinasjon en vei å gå?</vt:lpstr>
      <vt:lpstr>Vaksinering av helsepersonell?</vt:lpstr>
      <vt:lpstr>Oppsummering sesonginfluensa vaksine!</vt:lpstr>
      <vt:lpstr>Melding til VESUV www.vesuv.no </vt:lpstr>
      <vt:lpstr>References</vt:lpstr>
    </vt:vector>
  </TitlesOfParts>
  <Company>Nasjonalt folkehelseinstitutt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Nasjonalt folkehelseinstituttet</dc:title>
  <dc:creator>Sjef</dc:creator>
  <cp:lastModifiedBy>Bentele, Horst</cp:lastModifiedBy>
  <cp:revision>369</cp:revision>
  <cp:lastPrinted>2013-09-24T09:50:58Z</cp:lastPrinted>
  <dcterms:created xsi:type="dcterms:W3CDTF">2012-05-04T05:48:21Z</dcterms:created>
  <dcterms:modified xsi:type="dcterms:W3CDTF">2015-03-18T10:13:18Z</dcterms:modified>
</cp:coreProperties>
</file>