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22"/>
  </p:notesMasterIdLst>
  <p:handoutMasterIdLst>
    <p:handoutMasterId r:id="rId23"/>
  </p:handoutMasterIdLst>
  <p:sldIdLst>
    <p:sldId id="327" r:id="rId2"/>
    <p:sldId id="328" r:id="rId3"/>
    <p:sldId id="330" r:id="rId4"/>
    <p:sldId id="331" r:id="rId5"/>
    <p:sldId id="332" r:id="rId6"/>
    <p:sldId id="333" r:id="rId7"/>
    <p:sldId id="350" r:id="rId8"/>
    <p:sldId id="352" r:id="rId9"/>
    <p:sldId id="353" r:id="rId10"/>
    <p:sldId id="337" r:id="rId11"/>
    <p:sldId id="338" r:id="rId12"/>
    <p:sldId id="339" r:id="rId13"/>
    <p:sldId id="354" r:id="rId14"/>
    <p:sldId id="355" r:id="rId15"/>
    <p:sldId id="356" r:id="rId16"/>
    <p:sldId id="358" r:id="rId17"/>
    <p:sldId id="344" r:id="rId18"/>
    <p:sldId id="359" r:id="rId19"/>
    <p:sldId id="361" r:id="rId20"/>
    <p:sldId id="349" r:id="rId21"/>
  </p:sldIdLst>
  <p:sldSz cx="9144000" cy="6858000" type="screen4x3"/>
  <p:notesSz cx="6810375" cy="99425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71"/>
    <a:srgbClr val="E7832F"/>
    <a:srgbClr val="342C26"/>
    <a:srgbClr val="8A204D"/>
    <a:srgbClr val="AD2E3D"/>
    <a:srgbClr val="89305D"/>
    <a:srgbClr val="B23775"/>
    <a:srgbClr val="39A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28" autoAdjust="0"/>
  </p:normalViewPr>
  <p:slideViewPr>
    <p:cSldViewPr snapToGrid="0" snapToObjects="1">
      <p:cViewPr>
        <p:scale>
          <a:sx n="60" d="100"/>
          <a:sy n="60" d="100"/>
        </p:scale>
        <p:origin x="-116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02234-7F2E-4675-95F6-6F1EAC26820E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D3D6-D1A8-4F5A-8E5B-7D472852DD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682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A952-3B18-AB48-A99B-AF2DEF1064DA}" type="datetimeFigureOut">
              <a:rPr lang="nb-NO" smtClean="0"/>
              <a:t>18.03.2015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62B2D-34DB-3C4F-B526-502A40A8F9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359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40EF7-43D7-48D8-BC09-6DCC77C6B674}" type="slidenum">
              <a:rPr lang="nb-NO" altLang="nb-NO"/>
              <a:pPr/>
              <a:t>1</a:t>
            </a:fld>
            <a:endParaRPr lang="nb-NO" altLang="nb-NO" dirty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>
                <a:latin typeface="Bookman Old Style" panose="02050604050505020204" pitchFamily="18" charset="0"/>
              </a:rPr>
              <a:t>Tiltak som reduserer risikoen for overføring av sykdomsfremkallende mikrober fra kjente og ukjente smittekilder i sykehus</a:t>
            </a:r>
          </a:p>
          <a:p>
            <a:r>
              <a:rPr lang="nb-NO" altLang="nb-NO" dirty="0">
                <a:solidFill>
                  <a:schemeClr val="accent2"/>
                </a:solidFill>
              </a:rPr>
              <a:t>Gjelder alle pasienter uavhengig av kjennskap til smittestatus</a:t>
            </a:r>
          </a:p>
          <a:p>
            <a:r>
              <a:rPr lang="nb-NO" altLang="nb-NO" sz="1400" dirty="0">
                <a:latin typeface="Bookman Old Style" panose="02050604050505020204" pitchFamily="18" charset="0"/>
              </a:rPr>
              <a:t>Pasientene kommer ikke ferdig ”stemplet”</a:t>
            </a:r>
          </a:p>
          <a:p>
            <a:r>
              <a:rPr lang="nb-NO" altLang="nb-NO" sz="1400" dirty="0">
                <a:latin typeface="Bookman Old Style" panose="02050604050505020204" pitchFamily="18" charset="0"/>
              </a:rPr>
              <a:t>Noen infeksjoner har vi ikke tester mot</a:t>
            </a:r>
          </a:p>
          <a:p>
            <a:r>
              <a:rPr lang="nb-NO" altLang="nb-NO" sz="1400" dirty="0">
                <a:latin typeface="Bookman Old Style" panose="02050604050505020204" pitchFamily="18" charset="0"/>
              </a:rPr>
              <a:t>Arbeid </a:t>
            </a:r>
            <a:r>
              <a:rPr lang="nb-NO" altLang="nb-NO" sz="14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alltid</a:t>
            </a:r>
            <a:r>
              <a:rPr lang="nb-NO" altLang="nb-NO" sz="1400" dirty="0">
                <a:latin typeface="Bookman Old Style" panose="02050604050505020204" pitchFamily="18" charset="0"/>
              </a:rPr>
              <a:t> slik at du og dine omgivelser er trygge</a:t>
            </a:r>
          </a:p>
          <a:p>
            <a:r>
              <a:rPr lang="nb-NO" altLang="nb-NO" sz="1400" dirty="0">
                <a:latin typeface="Bookman Old Style" panose="02050604050505020204" pitchFamily="18" charset="0"/>
              </a:rPr>
              <a:t>Blod er alltid ”smittefarlig”</a:t>
            </a:r>
          </a:p>
          <a:p>
            <a:r>
              <a:rPr lang="nb-NO" altLang="nb-NO" sz="1400" dirty="0">
                <a:latin typeface="Bookman Old Style" panose="02050604050505020204" pitchFamily="18" charset="0"/>
              </a:rPr>
              <a:t>God håndhygiene er </a:t>
            </a:r>
            <a:r>
              <a:rPr lang="el-GR" altLang="nb-NO" sz="1400">
                <a:latin typeface="Bookman Old Style" panose="02050604050505020204" pitchFamily="18" charset="0"/>
                <a:cs typeface="Arial" panose="020B0604020202020204" pitchFamily="34" charset="0"/>
              </a:rPr>
              <a:t>α</a:t>
            </a:r>
            <a:r>
              <a:rPr lang="nb-NO" altLang="nb-NO" sz="1400" dirty="0">
                <a:latin typeface="Bookman Old Style" panose="02050604050505020204" pitchFamily="18" charset="0"/>
                <a:cs typeface="Arial" panose="020B0604020202020204" pitchFamily="34" charset="0"/>
              </a:rPr>
              <a:t> og </a:t>
            </a:r>
            <a:r>
              <a:rPr lang="el-GR" altLang="nb-NO" sz="1400">
                <a:latin typeface="Bookman Old Style" panose="02050604050505020204" pitchFamily="18" charset="0"/>
                <a:cs typeface="Arial" panose="020B0604020202020204" pitchFamily="34" charset="0"/>
              </a:rPr>
              <a:t>Ω</a:t>
            </a:r>
            <a:r>
              <a:rPr lang="nb-NO" altLang="nb-NO" sz="1400" dirty="0">
                <a:latin typeface="Bookman Old Style" panose="02050604050505020204" pitchFamily="18" charset="0"/>
                <a:cs typeface="Arial" panose="020B0604020202020204" pitchFamily="34" charset="0"/>
              </a:rPr>
              <a:t> i vårt arbeid</a:t>
            </a:r>
            <a:endParaRPr lang="nb-NO" altLang="nb-NO" dirty="0">
              <a:solidFill>
                <a:schemeClr val="accent2"/>
              </a:solidFill>
            </a:endParaRPr>
          </a:p>
          <a:p>
            <a:endParaRPr lang="en-GB" altLang="nb-NO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3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dirty="0">
                <a:latin typeface="Bookman Old Style" panose="02050604050505020204" pitchFamily="18" charset="0"/>
              </a:rPr>
              <a:t>Desinfeksjon uskadeliggjør de fleste bakterier og virus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dirty="0">
                <a:latin typeface="Bookman Old Style" panose="02050604050505020204" pitchFamily="18" charset="0"/>
              </a:rPr>
              <a:t>Desinfeksjon skal skje så snart som mulig for å hindre inntørking og smittespredning.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29E-87EA-4C76-867F-E3128594874B}" type="slidenum">
              <a:rPr lang="nb-NO" altLang="nb-NO" smtClean="0"/>
              <a:pPr/>
              <a:t>17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76682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746125"/>
            <a:ext cx="4970463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nb-NO" altLang="nb-N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7D429-BFD9-4546-B0FA-349895AB87A1}" type="slidenum">
              <a:rPr lang="nb-NO" altLang="nb-NO"/>
              <a:pPr/>
              <a:t>2</a:t>
            </a:fld>
            <a:endParaRPr lang="nb-NO" altLang="nb-NO" dirty="0"/>
          </a:p>
        </p:txBody>
      </p:sp>
      <p:sp>
        <p:nvSpPr>
          <p:cNvPr id="584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33425"/>
            <a:ext cx="4895850" cy="3671888"/>
          </a:xfrm>
          <a:ln/>
        </p:spPr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/>
              <a:t>Jeg jobber på avdeling for smittevern, hovedoppgave er å forebygge sykehusinfeksjoner. Begrepet har forandret seg over tid.</a:t>
            </a:r>
          </a:p>
        </p:txBody>
      </p:sp>
    </p:spTree>
    <p:extLst>
      <p:ext uri="{BB962C8B-B14F-4D97-AF65-F5344CB8AC3E}">
        <p14:creationId xmlns:p14="http://schemas.microsoft.com/office/powerpoint/2010/main" val="3685011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8A88A-223A-4784-B0CE-3660249057D0}" type="slidenum">
              <a:rPr lang="nb-NO" altLang="nb-NO"/>
              <a:pPr/>
              <a:t>3</a:t>
            </a:fld>
            <a:endParaRPr lang="nb-NO" altLang="nb-NO" dirty="0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33425"/>
            <a:ext cx="4897438" cy="3671888"/>
          </a:xfrm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/>
              <a:t>En infeksjon kan oppstå hvis det er flere ledd tilstede.</a:t>
            </a:r>
            <a:endParaRPr lang="nb-NO" altLang="nb-NO" u="sng" dirty="0"/>
          </a:p>
          <a:p>
            <a:r>
              <a:rPr lang="nb-NO" altLang="nb-NO" u="sng" dirty="0"/>
              <a:t>Smittekilde:</a:t>
            </a:r>
            <a:endParaRPr lang="nb-NO" altLang="nb-NO" dirty="0"/>
          </a:p>
          <a:p>
            <a:r>
              <a:rPr lang="nb-NO" altLang="nb-NO" dirty="0"/>
              <a:t>Som regel en person som har klinisk infeksjonssykdom, eller er i inkubasjonsfasen, eller er bærer</a:t>
            </a:r>
          </a:p>
          <a:p>
            <a:r>
              <a:rPr lang="nb-NO" altLang="nb-NO" dirty="0"/>
              <a:t>Gjenstander/flater som berøres av pasient / personale kan være involvert ved indirekte kontaktsmitte, Flater som normalt ikke berøres er sjelden av betydning for smittespredning i sykehus</a:t>
            </a:r>
            <a:endParaRPr lang="nb-NO" altLang="nb-NO" u="sng" dirty="0"/>
          </a:p>
          <a:p>
            <a:r>
              <a:rPr lang="nb-NO" altLang="nb-NO" u="sng" dirty="0"/>
              <a:t>Utgangsport/Inngangsport:</a:t>
            </a:r>
            <a:r>
              <a:rPr lang="nb-NO" altLang="nb-NO" dirty="0"/>
              <a:t> </a:t>
            </a:r>
          </a:p>
          <a:p>
            <a:r>
              <a:rPr lang="nb-NO" altLang="nb-NO" dirty="0"/>
              <a:t>Alle kroppsåpninger, skadet hud</a:t>
            </a:r>
            <a:endParaRPr lang="nb-NO" altLang="nb-NO" u="sng" dirty="0"/>
          </a:p>
          <a:p>
            <a:r>
              <a:rPr lang="nb-NO" altLang="nb-NO" u="sng" dirty="0"/>
              <a:t>Smittestoff:</a:t>
            </a:r>
            <a:endParaRPr lang="nb-NO" altLang="nb-NO" dirty="0"/>
          </a:p>
          <a:p>
            <a:r>
              <a:rPr lang="nb-NO" altLang="nb-NO" dirty="0"/>
              <a:t>Bakterie, virus, sopp</a:t>
            </a:r>
            <a:endParaRPr lang="nb-NO" altLang="nb-NO" u="sng" dirty="0"/>
          </a:p>
          <a:p>
            <a:r>
              <a:rPr lang="nb-NO" altLang="nb-NO" u="sng" dirty="0"/>
              <a:t>Smittemåte: </a:t>
            </a:r>
            <a:endParaRPr lang="nb-NO" altLang="nb-NO" dirty="0"/>
          </a:p>
          <a:p>
            <a:r>
              <a:rPr lang="nb-NO" altLang="nb-NO" dirty="0"/>
              <a:t>Direkte smitte</a:t>
            </a:r>
          </a:p>
          <a:p>
            <a:r>
              <a:rPr lang="nb-NO" altLang="nb-NO" dirty="0"/>
              <a:t>Indirekte smitte</a:t>
            </a:r>
          </a:p>
          <a:p>
            <a:r>
              <a:rPr lang="nb-NO" altLang="nb-NO" dirty="0"/>
              <a:t>Endogen smitte</a:t>
            </a:r>
          </a:p>
          <a:p>
            <a:r>
              <a:rPr lang="nb-NO" altLang="nb-NO" dirty="0"/>
              <a:t>Eksogen smitte </a:t>
            </a:r>
          </a:p>
          <a:p>
            <a:r>
              <a:rPr lang="nb-NO" altLang="nb-NO" dirty="0" err="1"/>
              <a:t>Smittemotaker</a:t>
            </a:r>
            <a:r>
              <a:rPr lang="nb-NO" altLang="nb-NO"/>
              <a:t>: </a:t>
            </a:r>
          </a:p>
          <a:p>
            <a:r>
              <a:rPr lang="nb-NO" altLang="nb-NO"/>
              <a:t>Det er en person/pasient som er mottakelig for infeksjoner</a:t>
            </a:r>
          </a:p>
          <a:p>
            <a:r>
              <a:rPr lang="nb-NO" altLang="nb-NO"/>
              <a:t>Om å bryte smitteveier - Tenk over hva vi gjør, når og hvordan!</a:t>
            </a:r>
          </a:p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41679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To måter å gjøre det på:</a:t>
            </a:r>
          </a:p>
          <a:p>
            <a:r>
              <a:rPr lang="nb-NO" dirty="0" smtClean="0"/>
              <a:t>Basale smittevernrutiner og isolering</a:t>
            </a:r>
          </a:p>
          <a:p>
            <a:pPr>
              <a:spcBef>
                <a:spcPct val="20000"/>
              </a:spcBef>
            </a:pPr>
            <a:r>
              <a:rPr lang="nb-NO" altLang="nb-NO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Basale smittevernrutiner:</a:t>
            </a:r>
          </a:p>
          <a:p>
            <a:pPr>
              <a:spcBef>
                <a:spcPct val="20000"/>
              </a:spcBef>
            </a:pPr>
            <a:r>
              <a:rPr lang="nb-NO" altLang="nb-NO" dirty="0">
                <a:solidFill>
                  <a:srgbClr val="262626"/>
                </a:solidFill>
                <a:latin typeface="Bookman Old Style" panose="02050604050505020204" pitchFamily="18" charset="0"/>
              </a:rPr>
              <a:t>Tiltak som reduserer risikoen for overføring av sykdomsfremkallende mikrober fra kjente og ukjente smittekilder i sykehus</a:t>
            </a:r>
          </a:p>
          <a:p>
            <a:pPr>
              <a:spcBef>
                <a:spcPct val="20000"/>
              </a:spcBef>
            </a:pPr>
            <a:r>
              <a:rPr lang="nb-NO" altLang="nb-NO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Isolering:</a:t>
            </a:r>
          </a:p>
          <a:p>
            <a:r>
              <a:rPr lang="nb-NO" altLang="nb-NO" i="1" dirty="0">
                <a:solidFill>
                  <a:srgbClr val="262626"/>
                </a:solidFill>
                <a:latin typeface="Bookman Old Style" panose="02050604050505020204" pitchFamily="18" charset="0"/>
              </a:rPr>
              <a:t>«Skille smittet og usmittet »</a:t>
            </a:r>
            <a:endParaRPr lang="nb-NO" altLang="nb-NO" dirty="0">
              <a:solidFill>
                <a:srgbClr val="262626"/>
              </a:solidFill>
              <a:latin typeface="Bookman Old Style" panose="02050604050505020204" pitchFamily="18" charset="0"/>
            </a:endParaRPr>
          </a:p>
          <a:p>
            <a:r>
              <a:rPr lang="nb-NO" altLang="nb-NO" dirty="0">
                <a:solidFill>
                  <a:srgbClr val="262626"/>
                </a:solidFill>
                <a:latin typeface="Bookman Old Style" panose="02050604050505020204" pitchFamily="18" charset="0"/>
              </a:rPr>
              <a:t>Hindre at smittestoff fra smittekilde forårsaker infeksjon eller kolonisering hos pasienter/helsepersonell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3629E-87EA-4C76-867F-E3128594874B}" type="slidenum">
              <a:rPr lang="nb-NO" altLang="nb-NO" smtClean="0"/>
              <a:pPr/>
              <a:t>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0006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1E2A12-81B2-41C6-BB1F-86A076FB7E9C}" type="slidenum">
              <a:rPr lang="nb-NO" altLang="nb-NO"/>
              <a:pPr/>
              <a:t>5</a:t>
            </a:fld>
            <a:endParaRPr lang="nb-NO" altLang="nb-NO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7382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1BEC14-2367-4210-83B7-5DFAEE462724}" type="slidenum">
              <a:rPr lang="nb-NO" altLang="nb-NO"/>
              <a:pPr/>
              <a:t>6</a:t>
            </a:fld>
            <a:endParaRPr lang="nb-NO" altLang="nb-NO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8868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CBEBC-690B-41CF-AE8B-5CCFDD125482}" type="slidenum">
              <a:rPr lang="nb-NO" altLang="nb-NO"/>
              <a:pPr/>
              <a:t>10</a:t>
            </a:fld>
            <a:endParaRPr lang="nb-NO" altLang="nb-NO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2445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3BD8F2-721F-4BBA-8DA7-1353B8FA3FA3}" type="slidenum">
              <a:rPr lang="nb-NO" altLang="nb-NO"/>
              <a:pPr/>
              <a:t>11</a:t>
            </a:fld>
            <a:endParaRPr lang="nb-NO" altLang="nb-NO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2102345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FD7D6-AE34-449C-83A9-61239B238F30}" type="slidenum">
              <a:rPr lang="nb-NO" altLang="nb-NO"/>
              <a:pPr/>
              <a:t>12</a:t>
            </a:fld>
            <a:endParaRPr lang="nb-NO" altLang="nb-NO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dirty="0">
                <a:latin typeface="Bookman Old Style" panose="02050604050505020204" pitchFamily="18" charset="0"/>
              </a:rPr>
              <a:t>Hansker er ingen absolutt barriere</a:t>
            </a:r>
          </a:p>
          <a:p>
            <a:r>
              <a:rPr lang="nb-NO" altLang="nb-NO" dirty="0">
                <a:latin typeface="Bookman Old Style" panose="02050604050505020204" pitchFamily="18" charset="0"/>
              </a:rPr>
              <a:t>Skiftes mellom </a:t>
            </a:r>
            <a:r>
              <a:rPr lang="nb-NO" altLang="nb-NO" i="1" dirty="0">
                <a:latin typeface="Bookman Old Style" panose="02050604050505020204" pitchFamily="18" charset="0"/>
              </a:rPr>
              <a:t>arbeidsoppgaver</a:t>
            </a:r>
            <a:endParaRPr lang="nb-NO" altLang="nb-NO" dirty="0">
              <a:latin typeface="Bookman Old Style" panose="02050604050505020204" pitchFamily="18" charset="0"/>
            </a:endParaRPr>
          </a:p>
          <a:p>
            <a:r>
              <a:rPr lang="nb-NO" altLang="nb-NO" dirty="0">
                <a:latin typeface="Bookman Old Style" panose="02050604050505020204" pitchFamily="18" charset="0"/>
              </a:rPr>
              <a:t>Kast hanskene etter bruk</a:t>
            </a:r>
          </a:p>
          <a:p>
            <a:r>
              <a:rPr lang="nb-NO" altLang="nb-NO" dirty="0">
                <a:latin typeface="Bookman Old Style" panose="02050604050505020204" pitchFamily="18" charset="0"/>
              </a:rPr>
              <a:t>Bruk av hansker erstatter ikke håndhygiene</a:t>
            </a:r>
          </a:p>
          <a:p>
            <a:r>
              <a:rPr lang="nb-NO" altLang="nb-NO" dirty="0">
                <a:latin typeface="Bookman Old Style" panose="02050604050505020204" pitchFamily="18" charset="0"/>
              </a:rPr>
              <a:t>Det finnes ingen oppgave i gangen som krever å ha hansker på!</a:t>
            </a:r>
          </a:p>
          <a:p>
            <a:r>
              <a:rPr lang="nb-NO" altLang="nb-NO" dirty="0">
                <a:latin typeface="Bookman Old Style" panose="02050604050505020204" pitchFamily="18" charset="0"/>
              </a:rPr>
              <a:t>Bruk av hansker er knyttet til konkrete arbeidsoppgaver</a:t>
            </a:r>
          </a:p>
          <a:p>
            <a:r>
              <a:rPr lang="nb-NO" altLang="nb-NO" dirty="0">
                <a:latin typeface="Bookman Old Style" panose="02050604050505020204" pitchFamily="18" charset="0"/>
              </a:rPr>
              <a:t>Tas på like før prosedyren starter og kast etter på</a:t>
            </a:r>
          </a:p>
          <a:p>
            <a:r>
              <a:rPr lang="nb-NO" altLang="nb-NO" dirty="0" smtClean="0">
                <a:latin typeface="Bookman Old Style" panose="02050604050505020204" pitchFamily="18" charset="0"/>
              </a:rPr>
              <a:t>Hansker </a:t>
            </a:r>
            <a:r>
              <a:rPr lang="nb-NO" altLang="nb-NO" dirty="0">
                <a:latin typeface="Bookman Old Style" panose="02050604050505020204" pitchFamily="18" charset="0"/>
              </a:rPr>
              <a:t>skal ikke vaskes eller </a:t>
            </a:r>
            <a:r>
              <a:rPr lang="nb-NO" altLang="nb-NO" dirty="0" smtClean="0">
                <a:latin typeface="Bookman Old Style" panose="02050604050505020204" pitchFamily="18" charset="0"/>
              </a:rPr>
              <a:t>desinfiseres</a:t>
            </a:r>
          </a:p>
          <a:p>
            <a:endParaRPr lang="nb-NO" altLang="nb-NO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b="1" u="sng" dirty="0">
                <a:latin typeface="Bookman Old Style" panose="02050604050505020204" pitchFamily="18" charset="0"/>
              </a:rPr>
              <a:t>Nitril hansker</a:t>
            </a:r>
            <a:endParaRPr lang="nb-NO" altLang="nb-NO" b="1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nb-NO" altLang="nb-NO" dirty="0">
                <a:solidFill>
                  <a:srgbClr val="000000"/>
                </a:solidFill>
                <a:latin typeface="Bookman Old Style" panose="02050604050505020204" pitchFamily="18" charset="0"/>
              </a:rPr>
              <a:t>et alternativ til lateksallergikere</a:t>
            </a:r>
            <a:endParaRPr lang="nb-NO" altLang="nb-NO" b="1" u="sng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b="1" u="sng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nb-NO" altLang="nb-NO" b="1" u="sng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b="1" u="sng" dirty="0">
                <a:latin typeface="Bookman Old Style" panose="02050604050505020204" pitchFamily="18" charset="0"/>
              </a:rPr>
              <a:t>Latekshansker</a:t>
            </a:r>
          </a:p>
          <a:p>
            <a:pPr>
              <a:spcAft>
                <a:spcPts val="1850"/>
              </a:spcAft>
            </a:pPr>
            <a:r>
              <a:rPr lang="nb-NO" altLang="nb-NO" dirty="0">
                <a:latin typeface="Bookman Old Style" panose="02050604050505020204" pitchFamily="18" charset="0"/>
              </a:rPr>
              <a:t>til bruk i arbeidsoppgaver ved mistanke/ bekreftet smitte</a:t>
            </a:r>
            <a:endParaRPr lang="nb-NO" altLang="nb-NO" b="1" u="sng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nb-NO" altLang="nb-NO" b="1" u="sng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b="1" u="sng" dirty="0">
                <a:latin typeface="Bookman Old Style" panose="02050604050505020204" pitchFamily="18" charset="0"/>
              </a:rPr>
              <a:t>Vinyl hansker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nb-NO" altLang="nb-NO" dirty="0">
                <a:latin typeface="Bookman Old Style" panose="02050604050505020204" pitchFamily="18" charset="0"/>
              </a:rPr>
              <a:t>gir ikke samme beskyttelse som lateks/nitril</a:t>
            </a:r>
          </a:p>
        </p:txBody>
      </p:sp>
    </p:spTree>
    <p:extLst>
      <p:ext uri="{BB962C8B-B14F-4D97-AF65-F5344CB8AC3E}">
        <p14:creationId xmlns:p14="http://schemas.microsoft.com/office/powerpoint/2010/main" val="3803726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ctangle 14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Picture 15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475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ctangle 12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Picture 13" descr="Logo negati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Picture 14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8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Picture 12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ctangle 10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ctangle 9"/>
          <p:cNvSpPr/>
          <p:nvPr userDrawn="1"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Picture 11" descr="Logo negativ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803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04" r:id="rId23"/>
    <p:sldLayoutId id="2147483800" r:id="rId24"/>
    <p:sldLayoutId id="2147483801" r:id="rId25"/>
    <p:sldLayoutId id="2147483802" r:id="rId26"/>
    <p:sldLayoutId id="2147483805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frm=1&amp;source=images&amp;cd=&amp;cad=rja&amp;uact=8&amp;ved=0CAcQjRw&amp;url=http://webshop.no.alere.com/laboratorie-forbruksmateriell/desinfeksjon/desinfeksjon-overflate/desinfeksjon-virkon-doseflaske&amp;ei=C_IGVejRLqngywPTz4CACg&amp;bvm=bv.88198703,d.bGQ&amp;psig=AFQjCNF8HLgkzLFvJT3Fpy_n72aA_Y5hCg&amp;ust=1426604893117154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.nlsh.no/files/doceboLms/scorm/41649_93_1398236512_hhyg.zip_content/story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4"/>
          <p:cNvSpPr>
            <a:spLocks noGrp="1"/>
          </p:cNvSpPr>
          <p:nvPr>
            <p:ph type="ftr" sz="quarter" idx="4294967295"/>
          </p:nvPr>
        </p:nvSpPr>
        <p:spPr>
          <a:xfrm>
            <a:off x="1835696" y="4077072"/>
            <a:ext cx="5688012" cy="115212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nb-NO" altLang="nb-NO" sz="2000" dirty="0" smtClean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Fylkeskonferanse i Nordland, Bodø, Seniorrådgiver Horst Bentele, </a:t>
            </a:r>
            <a:r>
              <a:rPr lang="nb-NO" altLang="nb-NO" sz="2000" dirty="0" err="1" smtClean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Folkehelseinstitutet</a:t>
            </a:r>
            <a:endParaRPr lang="nb-NO" altLang="nb-NO" sz="2000" dirty="0" smtClean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</a:endParaRPr>
          </a:p>
          <a:p>
            <a:endParaRPr lang="nb-NO" altLang="nb-NO" dirty="0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2989" y="1700808"/>
            <a:ext cx="8353425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nb-NO" altLang="nb-NO" sz="40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/>
            </a:r>
            <a:br>
              <a:rPr lang="nb-NO" altLang="nb-NO" sz="40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r>
              <a:rPr lang="nb-NO" altLang="nb-NO" sz="4000" dirty="0">
                <a:solidFill>
                  <a:schemeClr val="accent2"/>
                </a:solidFill>
                <a:latin typeface="Bookman Old Style" panose="02050604050505020204" pitchFamily="18" charset="0"/>
              </a:rPr>
              <a:t/>
            </a:r>
            <a:br>
              <a:rPr lang="nb-NO" altLang="nb-NO" sz="4000" dirty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r>
              <a:rPr lang="nb-NO" altLang="nb-NO" sz="3600" b="1" dirty="0"/>
              <a:t>Håndhygiene </a:t>
            </a:r>
            <a:r>
              <a:rPr lang="nb-NO" altLang="nb-NO" sz="3600" b="1" dirty="0" smtClean="0"/>
              <a:t>og </a:t>
            </a:r>
            <a:r>
              <a:rPr lang="nb-NO" altLang="nb-NO" sz="3600" b="1" dirty="0"/>
              <a:t>basale </a:t>
            </a:r>
            <a:r>
              <a:rPr lang="nb-NO" altLang="nb-NO" sz="3600" b="1" dirty="0" smtClean="0"/>
              <a:t>smittevernrutiner </a:t>
            </a:r>
            <a:br>
              <a:rPr lang="nb-NO" altLang="nb-NO" sz="3600" b="1" dirty="0" smtClean="0"/>
            </a:br>
            <a:r>
              <a:rPr lang="nb-NO" altLang="nb-NO" sz="3600" b="1" dirty="0" smtClean="0"/>
              <a:t>som </a:t>
            </a:r>
            <a:r>
              <a:rPr lang="nb-NO" altLang="nb-NO" sz="3600" b="1" dirty="0"/>
              <a:t>forebyggende tiltak </a:t>
            </a:r>
            <a:r>
              <a:rPr lang="nb-NO" altLang="nb-NO" sz="4000" dirty="0"/>
              <a:t/>
            </a:r>
            <a:br>
              <a:rPr lang="nb-NO" altLang="nb-NO" sz="4000" dirty="0"/>
            </a:br>
            <a:r>
              <a:rPr lang="nb-NO" altLang="nb-NO" sz="40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/>
            </a:r>
            <a:br>
              <a:rPr lang="nb-NO" altLang="nb-NO" sz="40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r>
              <a:rPr lang="nb-NO" altLang="nb-NO" sz="4000" dirty="0">
                <a:solidFill>
                  <a:schemeClr val="accent2"/>
                </a:solidFill>
                <a:latin typeface="Bookman Old Style" panose="02050604050505020204" pitchFamily="18" charset="0"/>
              </a:rPr>
              <a:t/>
            </a:r>
            <a:br>
              <a:rPr lang="nb-NO" altLang="nb-NO" sz="4000" dirty="0">
                <a:solidFill>
                  <a:schemeClr val="accent2"/>
                </a:solidFill>
                <a:latin typeface="Bookman Old Style" panose="02050604050505020204" pitchFamily="18" charset="0"/>
              </a:rPr>
            </a:b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5736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42888"/>
            <a:ext cx="8642350" cy="665162"/>
          </a:xfrm>
        </p:spPr>
        <p:txBody>
          <a:bodyPr>
            <a:noAutofit/>
          </a:bodyPr>
          <a:lstStyle/>
          <a:p>
            <a:pPr algn="ctr"/>
            <a:r>
              <a:rPr lang="nb-NO" altLang="nb-NO" dirty="0"/>
              <a:t>Indikasjoner for bruk av hansker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800"/>
            <a:ext cx="8642350" cy="4248150"/>
          </a:xfrm>
        </p:spPr>
        <p:txBody>
          <a:bodyPr>
            <a:normAutofit lnSpcReduction="10000"/>
          </a:bodyPr>
          <a:lstStyle/>
          <a:p>
            <a:pPr marL="457200" indent="-457200">
              <a:buFontTx/>
              <a:buAutoNum type="arabicPeriod"/>
            </a:pPr>
            <a:r>
              <a:rPr lang="nb-NO" altLang="nb-NO" sz="20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Sterile hansker</a:t>
            </a:r>
            <a:r>
              <a:rPr lang="nb-NO" altLang="nb-NO" sz="2000" dirty="0">
                <a:latin typeface="Bookman Old Style" panose="02050604050505020204" pitchFamily="18" charset="0"/>
              </a:rPr>
              <a:t> - kirurgiske prosedyrer,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innleggelse </a:t>
            </a:r>
            <a:r>
              <a:rPr lang="nb-NO" altLang="nb-NO" sz="2000" dirty="0">
                <a:latin typeface="Bookman Old Style" panose="02050604050505020204" pitchFamily="18" charset="0"/>
              </a:rPr>
              <a:t>av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urin kateter</a:t>
            </a:r>
          </a:p>
          <a:p>
            <a:pPr marL="457200" indent="-457200">
              <a:buFontTx/>
              <a:buAutoNum type="arabicPeriod"/>
            </a:pPr>
            <a:endParaRPr lang="nb-NO" altLang="nb-NO" sz="2000" dirty="0">
              <a:latin typeface="Bookman Old Style" panose="02050604050505020204" pitchFamily="18" charset="0"/>
            </a:endParaRPr>
          </a:p>
          <a:p>
            <a:pPr marL="457200" indent="-457200">
              <a:buClr>
                <a:schemeClr val="accent2"/>
              </a:buClr>
              <a:buFontTx/>
              <a:buAutoNum type="arabicPeriod"/>
            </a:pPr>
            <a:r>
              <a:rPr lang="nb-NO" altLang="nb-NO" sz="2000" dirty="0" err="1">
                <a:solidFill>
                  <a:schemeClr val="accent2"/>
                </a:solidFill>
                <a:latin typeface="Bookman Old Style" panose="02050604050505020204" pitchFamily="18" charset="0"/>
              </a:rPr>
              <a:t>Usterile</a:t>
            </a:r>
            <a:r>
              <a:rPr lang="nb-NO" altLang="nb-NO" sz="20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 hansker</a:t>
            </a:r>
            <a:r>
              <a:rPr lang="nb-NO" altLang="nb-NO" sz="2000" dirty="0">
                <a:latin typeface="Bookman Old Style" panose="02050604050505020204" pitchFamily="18" charset="0"/>
              </a:rPr>
              <a:t> – ved kontakt med blod og kroppsvæsker</a:t>
            </a:r>
          </a:p>
          <a:p>
            <a:pPr marL="457200" indent="-457200">
              <a:buFontTx/>
              <a:buNone/>
            </a:pPr>
            <a:endParaRPr lang="nb-NO" altLang="nb-NO" sz="2000" dirty="0"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None/>
            </a:pPr>
            <a:r>
              <a:rPr lang="nb-NO" altLang="nb-NO" sz="2000" dirty="0">
                <a:latin typeface="Bookman Old Style" panose="02050604050505020204" pitchFamily="18" charset="0"/>
              </a:rPr>
              <a:t> 	</a:t>
            </a:r>
            <a:r>
              <a:rPr lang="nb-NO" altLang="nb-NO" sz="2000" u="sng" dirty="0">
                <a:latin typeface="Bookman Old Style" panose="02050604050505020204" pitchFamily="18" charset="0"/>
              </a:rPr>
              <a:t>direkte kontakt med pasient</a:t>
            </a:r>
            <a:r>
              <a:rPr lang="nb-NO" altLang="nb-NO" sz="2000" dirty="0">
                <a:latin typeface="Bookman Old Style" panose="02050604050505020204" pitchFamily="18" charset="0"/>
              </a:rPr>
              <a:t> – blodprøvetaking, kontakt med slimhinner, fjerning av bandasjer, sårstell </a:t>
            </a:r>
          </a:p>
          <a:p>
            <a:pPr marL="457200" indent="-457200">
              <a:buFontTx/>
              <a:buNone/>
            </a:pPr>
            <a:endParaRPr lang="nb-NO" altLang="nb-NO" sz="2000" dirty="0"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nb-NO" altLang="nb-NO" sz="2000" dirty="0">
                <a:latin typeface="Bookman Old Style" panose="02050604050505020204" pitchFamily="18" charset="0"/>
              </a:rPr>
              <a:t>	</a:t>
            </a:r>
            <a:r>
              <a:rPr lang="nb-NO" altLang="nb-NO" sz="2000" u="sng" dirty="0">
                <a:latin typeface="Bookman Old Style" panose="02050604050505020204" pitchFamily="18" charset="0"/>
              </a:rPr>
              <a:t>indirekte kontakt med pasient</a:t>
            </a:r>
            <a:r>
              <a:rPr lang="nb-NO" altLang="nb-NO" sz="2000" dirty="0">
                <a:latin typeface="Bookman Old Style" panose="02050604050505020204" pitchFamily="18" charset="0"/>
              </a:rPr>
              <a:t> - tømming av bekken, håndtering /rengjøring av instrumenter, håndtering av avfall, ved</a:t>
            </a:r>
          </a:p>
          <a:p>
            <a:pPr marL="457200" indent="-457200">
              <a:lnSpc>
                <a:spcPct val="110000"/>
              </a:lnSpc>
              <a:buFontTx/>
              <a:buNone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	rengjøring/desinfeksjon </a:t>
            </a:r>
            <a:r>
              <a:rPr lang="nb-NO" altLang="nb-NO" sz="2000" dirty="0">
                <a:latin typeface="Bookman Old Style" panose="02050604050505020204" pitchFamily="18" charset="0"/>
              </a:rPr>
              <a:t>ved søl av kroppsvæsker. </a:t>
            </a:r>
            <a:endParaRPr lang="nb-NO" altLang="nb-NO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0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33400"/>
            <a:ext cx="8136904" cy="838200"/>
          </a:xfrm>
        </p:spPr>
        <p:txBody>
          <a:bodyPr>
            <a:normAutofit/>
          </a:bodyPr>
          <a:lstStyle/>
          <a:p>
            <a:r>
              <a:rPr lang="nb-NO" altLang="nb-NO" b="1" dirty="0"/>
              <a:t>Ikke indikasjon </a:t>
            </a:r>
            <a:r>
              <a:rPr lang="nb-NO" altLang="nb-NO" dirty="0"/>
              <a:t>for bruk av hansker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8642350" cy="338455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accent2"/>
              </a:buClr>
              <a:buFontTx/>
              <a:buAutoNum type="arabicPeriod" startAt="3"/>
            </a:pPr>
            <a:r>
              <a:rPr lang="nb-NO" altLang="nb-NO" sz="20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Bruk av hansker ikke nødvendig </a:t>
            </a:r>
            <a:r>
              <a:rPr lang="nb-NO" altLang="nb-NO" sz="2000" dirty="0">
                <a:solidFill>
                  <a:schemeClr val="tx1"/>
                </a:solidFill>
                <a:latin typeface="Bookman Old Style" panose="02050604050505020204" pitchFamily="18" charset="0"/>
              </a:rPr>
              <a:t>- </a:t>
            </a:r>
            <a:r>
              <a:rPr lang="nb-NO" altLang="nb-NO" sz="2000" dirty="0">
                <a:latin typeface="Bookman Old Style" panose="02050604050505020204" pitchFamily="18" charset="0"/>
              </a:rPr>
              <a:t>ingen mulighet for eksponering for blod eller kroppsvæsker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nb-NO" altLang="nb-NO" sz="2000" dirty="0"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nb-NO" altLang="nb-NO" sz="2000" dirty="0">
                <a:latin typeface="Bookman Old Style" panose="02050604050505020204" pitchFamily="18" charset="0"/>
              </a:rPr>
              <a:t>	</a:t>
            </a:r>
            <a:r>
              <a:rPr lang="nb-NO" altLang="nb-NO" sz="2000" u="sng" dirty="0">
                <a:latin typeface="Bookman Old Style" panose="02050604050505020204" pitchFamily="18" charset="0"/>
              </a:rPr>
              <a:t>direkte kontakt med pasient – </a:t>
            </a:r>
            <a:r>
              <a:rPr lang="nb-NO" altLang="nb-NO" sz="2000" dirty="0">
                <a:latin typeface="Bookman Old Style" panose="02050604050505020204" pitchFamily="18" charset="0"/>
              </a:rPr>
              <a:t>måling av blodtrykk, temperatur og puls, transport av pasienten</a:t>
            </a:r>
          </a:p>
          <a:p>
            <a:pPr marL="457200" indent="-457200">
              <a:lnSpc>
                <a:spcPct val="90000"/>
              </a:lnSpc>
              <a:buFontTx/>
              <a:buNone/>
            </a:pPr>
            <a:endParaRPr lang="nb-NO" altLang="nb-NO" sz="2000" dirty="0">
              <a:latin typeface="Bookman Old Style" panose="02050604050505020204" pitchFamily="18" charset="0"/>
            </a:endParaRPr>
          </a:p>
          <a:p>
            <a:pPr marL="457200" indent="-457200">
              <a:lnSpc>
                <a:spcPct val="90000"/>
              </a:lnSpc>
              <a:buFontTx/>
              <a:buNone/>
            </a:pPr>
            <a:r>
              <a:rPr lang="nb-NO" altLang="nb-NO" sz="2000" dirty="0">
                <a:latin typeface="Bookman Old Style" panose="02050604050505020204" pitchFamily="18" charset="0"/>
              </a:rPr>
              <a:t>	</a:t>
            </a:r>
            <a:r>
              <a:rPr lang="nb-NO" altLang="nb-NO" sz="2000" u="sng" dirty="0">
                <a:latin typeface="Bookman Old Style" panose="02050604050505020204" pitchFamily="18" charset="0"/>
              </a:rPr>
              <a:t>indirekte kontakt med pasient - </a:t>
            </a:r>
            <a:r>
              <a:rPr lang="nb-NO" altLang="nb-NO" sz="2000" dirty="0">
                <a:latin typeface="Bookman Old Style" panose="02050604050505020204" pitchFamily="18" charset="0"/>
              </a:rPr>
              <a:t> bruk av pasientens telefon, pasientens dokumentasjon, ved å bytte sengetøy, ved håndtering av pasientens møbler</a:t>
            </a:r>
          </a:p>
        </p:txBody>
      </p:sp>
    </p:spTree>
    <p:extLst>
      <p:ext uri="{BB962C8B-B14F-4D97-AF65-F5344CB8AC3E}">
        <p14:creationId xmlns:p14="http://schemas.microsoft.com/office/powerpoint/2010/main" val="22170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AutoShape 2"/>
          <p:cNvSpPr>
            <a:spLocks noChangeArrowheads="1"/>
          </p:cNvSpPr>
          <p:nvPr/>
        </p:nvSpPr>
        <p:spPr bwMode="auto">
          <a:xfrm>
            <a:off x="3707607" y="1286884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800" b="1"/>
              <a:t>Latex</a:t>
            </a:r>
          </a:p>
        </p:txBody>
      </p:sp>
      <p:sp>
        <p:nvSpPr>
          <p:cNvPr id="184323" name="AutoShape 3"/>
          <p:cNvSpPr>
            <a:spLocks noChangeArrowheads="1"/>
          </p:cNvSpPr>
          <p:nvPr/>
        </p:nvSpPr>
        <p:spPr bwMode="auto">
          <a:xfrm>
            <a:off x="1042987" y="1299661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800" b="1" dirty="0"/>
              <a:t>Nitril</a:t>
            </a:r>
          </a:p>
        </p:txBody>
      </p:sp>
      <p:sp>
        <p:nvSpPr>
          <p:cNvPr id="184324" name="AutoShape 4"/>
          <p:cNvSpPr>
            <a:spLocks noChangeArrowheads="1"/>
          </p:cNvSpPr>
          <p:nvPr/>
        </p:nvSpPr>
        <p:spPr bwMode="auto">
          <a:xfrm>
            <a:off x="6227763" y="1295555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800" b="1" dirty="0"/>
              <a:t>Vinyl</a:t>
            </a:r>
          </a:p>
        </p:txBody>
      </p:sp>
      <p:sp>
        <p:nvSpPr>
          <p:cNvPr id="184325" name="AutoShape 5"/>
          <p:cNvSpPr>
            <a:spLocks noChangeArrowheads="1"/>
          </p:cNvSpPr>
          <p:nvPr/>
        </p:nvSpPr>
        <p:spPr bwMode="auto">
          <a:xfrm>
            <a:off x="1042987" y="2132806"/>
            <a:ext cx="2016125" cy="1296987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/>
              <a:t>Ved mistenkt/bekreftet </a:t>
            </a:r>
            <a:br>
              <a:rPr lang="nb-NO" altLang="nb-NO" sz="1200" b="1" dirty="0"/>
            </a:br>
            <a:r>
              <a:rPr lang="nb-NO" altLang="nb-NO" sz="1200" b="1" dirty="0"/>
              <a:t>smitte, kontakt </a:t>
            </a:r>
            <a:br>
              <a:rPr lang="nb-NO" altLang="nb-NO" sz="1200" b="1" dirty="0"/>
            </a:br>
            <a:r>
              <a:rPr lang="nb-NO" altLang="nb-NO" sz="1200" b="1" dirty="0"/>
              <a:t>med biologisk materiale </a:t>
            </a:r>
            <a:br>
              <a:rPr lang="nb-NO" altLang="nb-NO" sz="1200" b="1" dirty="0"/>
            </a:br>
            <a:r>
              <a:rPr lang="nb-NO" altLang="nb-NO" sz="1200" b="1" dirty="0"/>
              <a:t>som f.eks. </a:t>
            </a:r>
            <a:br>
              <a:rPr lang="nb-NO" altLang="nb-NO" sz="1200" b="1" dirty="0"/>
            </a:br>
            <a:r>
              <a:rPr lang="nb-NO" altLang="nb-NO" sz="1200" b="1" dirty="0"/>
              <a:t>blod og kroppsvæsker</a:t>
            </a:r>
          </a:p>
        </p:txBody>
      </p: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1042987" y="3723942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/>
              <a:t>Arbeidsoppgaver med</a:t>
            </a:r>
            <a:br>
              <a:rPr lang="nb-NO" altLang="nb-NO" sz="1200" b="1" dirty="0"/>
            </a:br>
            <a:r>
              <a:rPr lang="nb-NO" altLang="nb-NO" sz="1200" b="1" dirty="0"/>
              <a:t>stor belastning på hanskene</a:t>
            </a:r>
          </a:p>
        </p:txBody>
      </p:sp>
      <p:sp>
        <p:nvSpPr>
          <p:cNvPr id="184327" name="AutoShape 7"/>
          <p:cNvSpPr>
            <a:spLocks noChangeArrowheads="1"/>
          </p:cNvSpPr>
          <p:nvPr/>
        </p:nvSpPr>
        <p:spPr bwMode="auto">
          <a:xfrm>
            <a:off x="6231344" y="2144315"/>
            <a:ext cx="2016125" cy="6477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/>
              <a:t>Renhold, tørke opp søl </a:t>
            </a:r>
            <a:br>
              <a:rPr lang="nb-NO" altLang="nb-NO" sz="1200" b="1" dirty="0"/>
            </a:br>
            <a:r>
              <a:rPr lang="nb-NO" altLang="nb-NO" sz="1200" b="1" dirty="0"/>
              <a:t>med liten smitterisiko </a:t>
            </a:r>
          </a:p>
        </p:txBody>
      </p:sp>
      <p:sp>
        <p:nvSpPr>
          <p:cNvPr id="184328" name="AutoShape 8"/>
          <p:cNvSpPr>
            <a:spLocks noChangeArrowheads="1"/>
          </p:cNvSpPr>
          <p:nvPr/>
        </p:nvSpPr>
        <p:spPr bwMode="auto">
          <a:xfrm>
            <a:off x="3707606" y="3721944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/>
              <a:t>Arbeidsoppgaver med</a:t>
            </a:r>
            <a:br>
              <a:rPr lang="nb-NO" altLang="nb-NO" sz="1200" b="1" dirty="0"/>
            </a:br>
            <a:r>
              <a:rPr lang="nb-NO" altLang="nb-NO" sz="1200" b="1" dirty="0"/>
              <a:t>stor belastning på hanskene</a:t>
            </a:r>
          </a:p>
        </p:txBody>
      </p:sp>
      <p:sp>
        <p:nvSpPr>
          <p:cNvPr id="184329" name="AutoShape 9"/>
          <p:cNvSpPr>
            <a:spLocks noChangeArrowheads="1"/>
          </p:cNvSpPr>
          <p:nvPr/>
        </p:nvSpPr>
        <p:spPr bwMode="auto">
          <a:xfrm>
            <a:off x="3707606" y="4623695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/>
              <a:t>Kjemiske desinfeksjonsmidler</a:t>
            </a:r>
          </a:p>
          <a:p>
            <a:pPr algn="ctr" eaLnBrk="1" hangingPunct="1"/>
            <a:r>
              <a:rPr lang="nb-NO" altLang="nb-NO" sz="1200" b="1" dirty="0"/>
              <a:t>Legemiddelhåndtering </a:t>
            </a:r>
          </a:p>
        </p:txBody>
      </p:sp>
      <p:sp>
        <p:nvSpPr>
          <p:cNvPr id="184330" name="AutoShape 10"/>
          <p:cNvSpPr>
            <a:spLocks noChangeArrowheads="1"/>
          </p:cNvSpPr>
          <p:nvPr/>
        </p:nvSpPr>
        <p:spPr bwMode="auto">
          <a:xfrm>
            <a:off x="1042987" y="4638342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/>
              <a:t>Kjemiske desinfeksjonsmidler</a:t>
            </a:r>
            <a:br>
              <a:rPr lang="nb-NO" altLang="nb-NO" sz="1200" b="1" dirty="0"/>
            </a:br>
            <a:r>
              <a:rPr lang="nb-NO" altLang="nb-NO" sz="1200" b="1" dirty="0"/>
              <a:t>Legemiddelhåndtering</a:t>
            </a:r>
            <a:endParaRPr lang="nb-NO" altLang="nb-NO" sz="800" b="1" dirty="0"/>
          </a:p>
        </p:txBody>
      </p:sp>
      <p:sp>
        <p:nvSpPr>
          <p:cNvPr id="184331" name="AutoShape 11"/>
          <p:cNvSpPr>
            <a:spLocks noChangeArrowheads="1"/>
          </p:cNvSpPr>
          <p:nvPr/>
        </p:nvSpPr>
        <p:spPr bwMode="auto">
          <a:xfrm>
            <a:off x="6227763" y="3025210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/>
              <a:t>Kortvarig kontakt som ikke </a:t>
            </a:r>
            <a:br>
              <a:rPr lang="nb-NO" altLang="nb-NO" sz="1200" b="1" dirty="0"/>
            </a:br>
            <a:r>
              <a:rPr lang="nb-NO" altLang="nb-NO" sz="1200" b="1" dirty="0"/>
              <a:t>utsetter hanskene for stor </a:t>
            </a:r>
          </a:p>
          <a:p>
            <a:pPr algn="ctr" eaLnBrk="1" hangingPunct="1"/>
            <a:r>
              <a:rPr lang="nb-NO" altLang="nb-NO" sz="1200" b="1" dirty="0"/>
              <a:t>belastning</a:t>
            </a:r>
          </a:p>
        </p:txBody>
      </p:sp>
      <p:sp>
        <p:nvSpPr>
          <p:cNvPr id="184332" name="AutoShape 12"/>
          <p:cNvSpPr>
            <a:spLocks noChangeArrowheads="1"/>
          </p:cNvSpPr>
          <p:nvPr/>
        </p:nvSpPr>
        <p:spPr bwMode="auto">
          <a:xfrm>
            <a:off x="1042987" y="5517232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>
                <a:solidFill>
                  <a:srgbClr val="FF0000"/>
                </a:solidFill>
              </a:rPr>
              <a:t>Ved kjent eller mistenkt </a:t>
            </a:r>
            <a:br>
              <a:rPr lang="nb-NO" altLang="nb-NO" sz="1200" b="1" dirty="0">
                <a:solidFill>
                  <a:srgbClr val="FF0000"/>
                </a:solidFill>
              </a:rPr>
            </a:br>
            <a:r>
              <a:rPr lang="nb-NO" altLang="nb-NO" sz="1200" b="1" dirty="0" err="1">
                <a:solidFill>
                  <a:srgbClr val="FF0000"/>
                </a:solidFill>
              </a:rPr>
              <a:t>latexallergi</a:t>
            </a:r>
            <a:endParaRPr lang="nb-NO" altLang="nb-NO" sz="1200" b="1" dirty="0">
              <a:solidFill>
                <a:srgbClr val="FF0000"/>
              </a:solidFill>
            </a:endParaRPr>
          </a:p>
        </p:txBody>
      </p:sp>
      <p:sp>
        <p:nvSpPr>
          <p:cNvPr id="184334" name="AutoShape 14"/>
          <p:cNvSpPr>
            <a:spLocks noChangeArrowheads="1"/>
          </p:cNvSpPr>
          <p:nvPr/>
        </p:nvSpPr>
        <p:spPr bwMode="auto">
          <a:xfrm>
            <a:off x="6227763" y="4710800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>
                <a:solidFill>
                  <a:srgbClr val="FF0000"/>
                </a:solidFill>
              </a:rPr>
              <a:t>Ved kjent eller mistenkt </a:t>
            </a:r>
            <a:br>
              <a:rPr lang="nb-NO" altLang="nb-NO" sz="1200" b="1" dirty="0">
                <a:solidFill>
                  <a:srgbClr val="FF0000"/>
                </a:solidFill>
              </a:rPr>
            </a:br>
            <a:r>
              <a:rPr lang="nb-NO" altLang="nb-NO" sz="1200" b="1" dirty="0" err="1">
                <a:solidFill>
                  <a:srgbClr val="FF0000"/>
                </a:solidFill>
              </a:rPr>
              <a:t>latexallergi</a:t>
            </a:r>
            <a:endParaRPr lang="nb-NO" altLang="nb-NO" sz="1200" b="1" dirty="0">
              <a:solidFill>
                <a:srgbClr val="FF0000"/>
              </a:solidFill>
            </a:endParaRPr>
          </a:p>
        </p:txBody>
      </p:sp>
      <p:cxnSp>
        <p:nvCxnSpPr>
          <p:cNvPr id="184335" name="AutoShape 15"/>
          <p:cNvCxnSpPr>
            <a:cxnSpLocks noChangeShapeType="1"/>
            <a:stCxn id="184325" idx="2"/>
            <a:endCxn id="184326" idx="0"/>
          </p:cNvCxnSpPr>
          <p:nvPr/>
        </p:nvCxnSpPr>
        <p:spPr bwMode="auto">
          <a:xfrm>
            <a:off x="2051050" y="3429793"/>
            <a:ext cx="0" cy="294149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36" name="AutoShape 16"/>
          <p:cNvCxnSpPr>
            <a:cxnSpLocks noChangeShapeType="1"/>
            <a:stCxn id="184326" idx="2"/>
            <a:endCxn id="184330" idx="0"/>
          </p:cNvCxnSpPr>
          <p:nvPr/>
        </p:nvCxnSpPr>
        <p:spPr bwMode="auto">
          <a:xfrm>
            <a:off x="2051050" y="4333542"/>
            <a:ext cx="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37" name="AutoShape 17"/>
          <p:cNvCxnSpPr>
            <a:cxnSpLocks noChangeShapeType="1"/>
            <a:stCxn id="184330" idx="2"/>
            <a:endCxn id="184332" idx="0"/>
          </p:cNvCxnSpPr>
          <p:nvPr/>
        </p:nvCxnSpPr>
        <p:spPr bwMode="auto">
          <a:xfrm>
            <a:off x="2051050" y="5247942"/>
            <a:ext cx="0" cy="26929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38" name="AutoShape 18"/>
          <p:cNvCxnSpPr>
            <a:cxnSpLocks noChangeShapeType="1"/>
            <a:stCxn id="184344" idx="2"/>
            <a:endCxn id="184328" idx="0"/>
          </p:cNvCxnSpPr>
          <p:nvPr/>
        </p:nvCxnSpPr>
        <p:spPr bwMode="auto">
          <a:xfrm flipH="1">
            <a:off x="4715669" y="3429793"/>
            <a:ext cx="1" cy="29215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39" name="AutoShape 19"/>
          <p:cNvCxnSpPr>
            <a:cxnSpLocks noChangeShapeType="1"/>
            <a:stCxn id="184328" idx="2"/>
            <a:endCxn id="184329" idx="0"/>
          </p:cNvCxnSpPr>
          <p:nvPr/>
        </p:nvCxnSpPr>
        <p:spPr bwMode="auto">
          <a:xfrm>
            <a:off x="4715669" y="4331544"/>
            <a:ext cx="0" cy="29215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40" name="Line 20"/>
          <p:cNvSpPr>
            <a:spLocks noChangeShapeType="1"/>
          </p:cNvSpPr>
          <p:nvPr/>
        </p:nvSpPr>
        <p:spPr bwMode="auto">
          <a:xfrm>
            <a:off x="2046653" y="1916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4341" name="Line 21"/>
          <p:cNvSpPr>
            <a:spLocks noChangeShapeType="1"/>
          </p:cNvSpPr>
          <p:nvPr/>
        </p:nvSpPr>
        <p:spPr bwMode="auto">
          <a:xfrm>
            <a:off x="7217242" y="19161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4342" name="Line 22"/>
          <p:cNvSpPr>
            <a:spLocks noChangeShapeType="1"/>
          </p:cNvSpPr>
          <p:nvPr/>
        </p:nvSpPr>
        <p:spPr bwMode="auto">
          <a:xfrm>
            <a:off x="4719455" y="190329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84344" name="AutoShape 24"/>
          <p:cNvSpPr>
            <a:spLocks noChangeArrowheads="1"/>
          </p:cNvSpPr>
          <p:nvPr/>
        </p:nvSpPr>
        <p:spPr bwMode="auto">
          <a:xfrm>
            <a:off x="3707607" y="2132806"/>
            <a:ext cx="2016125" cy="1296987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/>
              <a:t>Ved mistenkt/bekreftet </a:t>
            </a:r>
            <a:br>
              <a:rPr lang="nb-NO" altLang="nb-NO" sz="1200" b="1" dirty="0"/>
            </a:br>
            <a:r>
              <a:rPr lang="nb-NO" altLang="nb-NO" sz="1200" b="1" dirty="0"/>
              <a:t>smitte,</a:t>
            </a:r>
            <a:r>
              <a:rPr lang="nb-NO" altLang="nb-NO" sz="1000" dirty="0">
                <a:latin typeface="Arial" panose="020B0604020202020204" pitchFamily="34" charset="0"/>
              </a:rPr>
              <a:t> </a:t>
            </a:r>
            <a:r>
              <a:rPr lang="nb-NO" altLang="nb-NO" sz="1200" b="1" dirty="0"/>
              <a:t>kontakt </a:t>
            </a:r>
            <a:br>
              <a:rPr lang="nb-NO" altLang="nb-NO" sz="1200" b="1" dirty="0"/>
            </a:br>
            <a:r>
              <a:rPr lang="nb-NO" altLang="nb-NO" sz="1200" b="1" dirty="0"/>
              <a:t>med biologisk materiale </a:t>
            </a:r>
            <a:br>
              <a:rPr lang="nb-NO" altLang="nb-NO" sz="1200" b="1" dirty="0"/>
            </a:br>
            <a:r>
              <a:rPr lang="nb-NO" altLang="nb-NO" sz="1200" b="1" dirty="0"/>
              <a:t>som f.eks. </a:t>
            </a:r>
            <a:br>
              <a:rPr lang="nb-NO" altLang="nb-NO" sz="1200" b="1" dirty="0"/>
            </a:br>
            <a:r>
              <a:rPr lang="nb-NO" altLang="nb-NO" sz="1200" b="1" dirty="0"/>
              <a:t>blod og kroppsvæsker</a:t>
            </a:r>
          </a:p>
        </p:txBody>
      </p:sp>
      <p:cxnSp>
        <p:nvCxnSpPr>
          <p:cNvPr id="184345" name="AutoShape 25"/>
          <p:cNvCxnSpPr>
            <a:cxnSpLocks noChangeShapeType="1"/>
            <a:endCxn id="184331" idx="0"/>
          </p:cNvCxnSpPr>
          <p:nvPr/>
        </p:nvCxnSpPr>
        <p:spPr bwMode="auto">
          <a:xfrm>
            <a:off x="7235825" y="2809310"/>
            <a:ext cx="0" cy="2159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4346" name="AutoShape 26"/>
          <p:cNvSpPr>
            <a:spLocks noChangeArrowheads="1"/>
          </p:cNvSpPr>
          <p:nvPr/>
        </p:nvSpPr>
        <p:spPr bwMode="auto">
          <a:xfrm>
            <a:off x="6227763" y="3868005"/>
            <a:ext cx="2016125" cy="609600"/>
          </a:xfrm>
          <a:prstGeom prst="flowChartAlternateProcess">
            <a:avLst/>
          </a:prstGeom>
          <a:solidFill>
            <a:srgbClr val="C2C2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nb-NO" altLang="nb-NO" sz="1200" b="1" dirty="0"/>
              <a:t>Mathåndtering</a:t>
            </a:r>
          </a:p>
        </p:txBody>
      </p:sp>
      <p:cxnSp>
        <p:nvCxnSpPr>
          <p:cNvPr id="184347" name="AutoShape 27"/>
          <p:cNvCxnSpPr>
            <a:cxnSpLocks noChangeShapeType="1"/>
            <a:stCxn id="184331" idx="2"/>
            <a:endCxn id="184346" idx="0"/>
          </p:cNvCxnSpPr>
          <p:nvPr/>
        </p:nvCxnSpPr>
        <p:spPr bwMode="auto">
          <a:xfrm>
            <a:off x="7235826" y="3634810"/>
            <a:ext cx="0" cy="2331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348" name="AutoShape 28"/>
          <p:cNvCxnSpPr>
            <a:cxnSpLocks noChangeShapeType="1"/>
            <a:stCxn id="184346" idx="2"/>
            <a:endCxn id="184334" idx="0"/>
          </p:cNvCxnSpPr>
          <p:nvPr/>
        </p:nvCxnSpPr>
        <p:spPr bwMode="auto">
          <a:xfrm>
            <a:off x="7235826" y="4477605"/>
            <a:ext cx="0" cy="23319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ktangel 3"/>
          <p:cNvSpPr/>
          <p:nvPr/>
        </p:nvSpPr>
        <p:spPr>
          <a:xfrm>
            <a:off x="0" y="198448"/>
            <a:ext cx="9058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altLang="nb-NO" sz="4400" dirty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Anbefalt bruk av </a:t>
            </a:r>
            <a:r>
              <a:rPr lang="nb-NO" altLang="nb-NO" sz="4400" dirty="0" err="1">
                <a:solidFill>
                  <a:srgbClr val="003871"/>
                </a:solidFill>
                <a:latin typeface="+mj-lt"/>
                <a:ea typeface="+mj-ea"/>
                <a:cs typeface="+mj-cs"/>
              </a:rPr>
              <a:t>usterile</a:t>
            </a:r>
            <a:r>
              <a:rPr lang="nb-NO" altLang="nb-NO" sz="4400" dirty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 hansker-HSØ </a:t>
            </a:r>
          </a:p>
        </p:txBody>
      </p:sp>
    </p:spTree>
    <p:extLst>
      <p:ext uri="{BB962C8B-B14F-4D97-AF65-F5344CB8AC3E}">
        <p14:creationId xmlns:p14="http://schemas.microsoft.com/office/powerpoint/2010/main" val="27467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525758"/>
            <a:ext cx="8642350" cy="593725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b-NO" dirty="0" err="1"/>
              <a:t>Munnbind</a:t>
            </a:r>
            <a:endParaRPr lang="en-GB" altLang="nb-NO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3581" y="1872180"/>
            <a:ext cx="4824413" cy="403225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4680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 defTabSz="449263">
              <a:spcAft>
                <a:spcPts val="1875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Engangs produkt, skal kastes etter bruk!</a:t>
            </a:r>
          </a:p>
          <a:p>
            <a:pPr marL="341313" indent="-341313" defTabSz="449263">
              <a:spcAft>
                <a:spcPts val="1875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Skal dekke både nese og munn </a:t>
            </a:r>
            <a:r>
              <a:rPr lang="nb-NO" altLang="nb-NO" sz="1800" dirty="0" smtClean="0">
                <a:latin typeface="Bookman Old Style" panose="02050604050505020204" pitchFamily="18" charset="0"/>
              </a:rPr>
              <a:t>(minst mulig lekkasje langs kantene)</a:t>
            </a:r>
          </a:p>
          <a:p>
            <a:pPr marL="341313" indent="-341313" defTabSz="449263">
              <a:spcAft>
                <a:spcPts val="1875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altLang="nb-NO" sz="2000" dirty="0" smtClean="0">
                <a:latin typeface="Bookman Old Style" panose="02050604050505020204" pitchFamily="18" charset="0"/>
              </a:rPr>
              <a:t>I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arbeid</a:t>
            </a:r>
            <a:r>
              <a:rPr lang="en-GB" altLang="nb-NO" sz="2000" dirty="0" smtClean="0">
                <a:latin typeface="Bookman Old Style" panose="02050604050505020204" pitchFamily="18" charset="0"/>
              </a:rPr>
              <a:t> med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kjemiske</a:t>
            </a:r>
            <a:r>
              <a:rPr lang="en-GB" altLang="nb-NO" sz="2000" dirty="0" smtClean="0">
                <a:latin typeface="Bookman Old Style" panose="02050604050505020204" pitchFamily="18" charset="0"/>
              </a:rPr>
              <a:t>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stoffer</a:t>
            </a:r>
            <a:r>
              <a:rPr lang="en-GB" altLang="nb-NO" sz="2000" dirty="0" smtClean="0">
                <a:latin typeface="Bookman Old Style" panose="02050604050505020204" pitchFamily="18" charset="0"/>
              </a:rPr>
              <a:t>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ved</a:t>
            </a:r>
            <a:r>
              <a:rPr lang="en-GB" altLang="nb-NO" sz="2000" dirty="0" smtClean="0">
                <a:latin typeface="Bookman Old Style" panose="02050604050505020204" pitchFamily="18" charset="0"/>
              </a:rPr>
              <a:t>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rengjøring</a:t>
            </a:r>
            <a:r>
              <a:rPr lang="en-GB" altLang="nb-NO" sz="2000" dirty="0" smtClean="0">
                <a:latin typeface="Bookman Old Style" panose="02050604050505020204" pitchFamily="18" charset="0"/>
              </a:rPr>
              <a:t>/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desinfeksjon</a:t>
            </a:r>
            <a:r>
              <a:rPr lang="en-GB" altLang="nb-NO" sz="2000" dirty="0" smtClean="0">
                <a:latin typeface="Bookman Old Style" panose="02050604050505020204" pitchFamily="18" charset="0"/>
              </a:rPr>
              <a:t>. </a:t>
            </a:r>
          </a:p>
          <a:p>
            <a:pPr marL="341313" indent="-341313" defTabSz="449263">
              <a:spcAft>
                <a:spcPts val="1875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Brukes ved dråpesmitte ved opphold nærmere enn 1 meter av smittekilden </a:t>
            </a:r>
            <a:r>
              <a:rPr lang="nb-NO" altLang="nb-NO" sz="1800" dirty="0" smtClean="0">
                <a:latin typeface="Bookman Old Style" panose="02050604050505020204" pitchFamily="18" charset="0"/>
              </a:rPr>
              <a:t>(pasient med produktiv hoste)</a:t>
            </a:r>
            <a:endParaRPr lang="nb-NO" altLang="nb-NO" sz="1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842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4068" y="632490"/>
            <a:ext cx="8643938" cy="56356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b-NO" dirty="0" err="1"/>
              <a:t>Briller</a:t>
            </a:r>
            <a:r>
              <a:rPr lang="en-GB" altLang="nb-NO" dirty="0"/>
              <a:t>/</a:t>
            </a:r>
            <a:r>
              <a:rPr lang="en-GB" altLang="nb-NO" dirty="0" err="1"/>
              <a:t>visir</a:t>
            </a:r>
            <a:endParaRPr lang="en-GB" altLang="nb-NO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516713"/>
            <a:ext cx="5040312" cy="2880221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4680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49263">
              <a:spcAft>
                <a:spcPts val="2250"/>
              </a:spcAft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b-NO" sz="2000" smtClean="0"/>
          </a:p>
          <a:p>
            <a:pPr marL="0" indent="0" defTabSz="449263">
              <a:spcAft>
                <a:spcPts val="225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b-NO" sz="2000" smtClean="0"/>
              <a:t> </a:t>
            </a:r>
            <a:r>
              <a:rPr lang="en-GB" altLang="nb-NO" sz="2000" smtClean="0">
                <a:latin typeface="Bookman Old Style" panose="02050604050505020204" pitchFamily="18" charset="0"/>
              </a:rPr>
              <a:t>I </a:t>
            </a:r>
            <a:r>
              <a:rPr lang="nb-NO" altLang="nb-NO" sz="2000" smtClean="0">
                <a:latin typeface="Bookman Old Style" panose="02050604050505020204" pitchFamily="18" charset="0"/>
              </a:rPr>
              <a:t>arbeid</a:t>
            </a:r>
            <a:r>
              <a:rPr lang="en-GB" altLang="nb-NO" sz="2000" smtClean="0">
                <a:latin typeface="Bookman Old Style" panose="02050604050505020204" pitchFamily="18" charset="0"/>
              </a:rPr>
              <a:t> med </a:t>
            </a:r>
            <a:r>
              <a:rPr lang="nb-NO" altLang="nb-NO" sz="2000" smtClean="0">
                <a:latin typeface="Bookman Old Style" panose="02050604050505020204" pitchFamily="18" charset="0"/>
              </a:rPr>
              <a:t>kjemiske</a:t>
            </a:r>
            <a:r>
              <a:rPr lang="en-GB" altLang="nb-NO" sz="2000" smtClean="0">
                <a:latin typeface="Bookman Old Style" panose="02050604050505020204" pitchFamily="18" charset="0"/>
              </a:rPr>
              <a:t> </a:t>
            </a:r>
            <a:r>
              <a:rPr lang="nb-NO" altLang="nb-NO" sz="2000" smtClean="0">
                <a:latin typeface="Bookman Old Style" panose="02050604050505020204" pitchFamily="18" charset="0"/>
              </a:rPr>
              <a:t>stoffer</a:t>
            </a:r>
            <a:r>
              <a:rPr lang="en-GB" altLang="nb-NO" sz="2000" smtClean="0">
                <a:latin typeface="Bookman Old Style" panose="02050604050505020204" pitchFamily="18" charset="0"/>
              </a:rPr>
              <a:t> </a:t>
            </a:r>
            <a:r>
              <a:rPr lang="nb-NO" altLang="nb-NO" sz="2000" smtClean="0">
                <a:latin typeface="Bookman Old Style" panose="02050604050505020204" pitchFamily="18" charset="0"/>
              </a:rPr>
              <a:t>ved</a:t>
            </a:r>
            <a:r>
              <a:rPr lang="en-GB" altLang="nb-NO" sz="2000" smtClean="0">
                <a:latin typeface="Bookman Old Style" panose="02050604050505020204" pitchFamily="18" charset="0"/>
              </a:rPr>
              <a:t> 	 </a:t>
            </a:r>
            <a:r>
              <a:rPr lang="nb-NO" altLang="nb-NO" sz="2000" smtClean="0">
                <a:latin typeface="Bookman Old Style" panose="02050604050505020204" pitchFamily="18" charset="0"/>
              </a:rPr>
              <a:t>rengjøring</a:t>
            </a:r>
            <a:r>
              <a:rPr lang="en-GB" altLang="nb-NO" sz="2000" smtClean="0">
                <a:latin typeface="Bookman Old Style" panose="02050604050505020204" pitchFamily="18" charset="0"/>
              </a:rPr>
              <a:t>/</a:t>
            </a:r>
            <a:r>
              <a:rPr lang="nb-NO" altLang="nb-NO" sz="2000" smtClean="0">
                <a:latin typeface="Bookman Old Style" panose="02050604050505020204" pitchFamily="18" charset="0"/>
              </a:rPr>
              <a:t>desinfeksjon</a:t>
            </a:r>
            <a:r>
              <a:rPr lang="en-GB" altLang="nb-NO" sz="2000" smtClean="0">
                <a:latin typeface="Bookman Old Style" panose="02050604050505020204" pitchFamily="18" charset="0"/>
              </a:rPr>
              <a:t>. </a:t>
            </a:r>
          </a:p>
          <a:p>
            <a:pPr marL="0" indent="0" defTabSz="449263">
              <a:spcAft>
                <a:spcPts val="2250"/>
              </a:spcAft>
              <a:buClr>
                <a:schemeClr val="accent2"/>
              </a:buClr>
              <a:buFont typeface="Wingdings" panose="05000000000000000000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nb-NO" altLang="nb-NO" sz="2000" smtClean="0">
                <a:latin typeface="Bookman Old Style" panose="02050604050505020204" pitchFamily="18" charset="0"/>
              </a:rPr>
              <a:t> Ved</a:t>
            </a:r>
            <a:r>
              <a:rPr lang="en-GB" altLang="nb-NO" sz="2000" smtClean="0">
                <a:latin typeface="Bookman Old Style" panose="02050604050505020204" pitchFamily="18" charset="0"/>
              </a:rPr>
              <a:t> fare for </a:t>
            </a:r>
            <a:r>
              <a:rPr lang="nb-NO" altLang="nb-NO" sz="2000" smtClean="0">
                <a:latin typeface="Bookman Old Style" panose="02050604050505020204" pitchFamily="18" charset="0"/>
              </a:rPr>
              <a:t>sprut</a:t>
            </a:r>
            <a:r>
              <a:rPr lang="en-GB" altLang="nb-NO" sz="2000" smtClean="0">
                <a:latin typeface="Bookman Old Style" panose="02050604050505020204" pitchFamily="18" charset="0"/>
              </a:rPr>
              <a:t> </a:t>
            </a:r>
            <a:r>
              <a:rPr lang="nb-NO" altLang="nb-NO" sz="2000" smtClean="0">
                <a:latin typeface="Bookman Old Style" panose="02050604050505020204" pitchFamily="18" charset="0"/>
              </a:rPr>
              <a:t>av</a:t>
            </a:r>
            <a:r>
              <a:rPr lang="en-GB" altLang="nb-NO" sz="2000" smtClean="0">
                <a:latin typeface="Bookman Old Style" panose="02050604050505020204" pitchFamily="18" charset="0"/>
              </a:rPr>
              <a:t> </a:t>
            </a:r>
            <a:r>
              <a:rPr lang="nb-NO" altLang="nb-NO" sz="2000" smtClean="0">
                <a:latin typeface="Bookman Old Style" panose="02050604050505020204" pitchFamily="18" charset="0"/>
              </a:rPr>
              <a:t>smitteførende</a:t>
            </a:r>
            <a:r>
              <a:rPr lang="en-GB" altLang="nb-NO" sz="2000" smtClean="0">
                <a:latin typeface="Bookman Old Style" panose="02050604050505020204" pitchFamily="18" charset="0"/>
              </a:rPr>
              <a:t> </a:t>
            </a:r>
            <a:r>
              <a:rPr lang="nb-NO" altLang="nb-NO" sz="2000" smtClean="0">
                <a:latin typeface="Bookman Old Style" panose="02050604050505020204" pitchFamily="18" charset="0"/>
              </a:rPr>
              <a:t>materiale</a:t>
            </a:r>
            <a:r>
              <a:rPr lang="en-GB" altLang="nb-NO" sz="2000" smtClean="0">
                <a:latin typeface="Bookman Old Style" panose="02050604050505020204" pitchFamily="18" charset="0"/>
              </a:rPr>
              <a:t>, </a:t>
            </a:r>
            <a:r>
              <a:rPr lang="nb-NO" altLang="nb-NO" sz="2000" smtClean="0">
                <a:latin typeface="Bookman Old Style" panose="02050604050505020204" pitchFamily="18" charset="0"/>
              </a:rPr>
              <a:t>blod</a:t>
            </a:r>
            <a:r>
              <a:rPr lang="en-GB" altLang="nb-NO" sz="2000" smtClean="0">
                <a:latin typeface="Bookman Old Style" panose="02050604050505020204" pitchFamily="18" charset="0"/>
              </a:rPr>
              <a:t> </a:t>
            </a:r>
            <a:r>
              <a:rPr lang="nb-NO" altLang="nb-NO" sz="2000" smtClean="0">
                <a:latin typeface="Bookman Old Style" panose="02050604050505020204" pitchFamily="18" charset="0"/>
              </a:rPr>
              <a:t>eller</a:t>
            </a:r>
            <a:r>
              <a:rPr lang="en-GB" altLang="nb-NO" sz="2000" smtClean="0">
                <a:latin typeface="Bookman Old Style" panose="02050604050505020204" pitchFamily="18" charset="0"/>
              </a:rPr>
              <a:t> </a:t>
            </a:r>
            <a:r>
              <a:rPr lang="nb-NO" altLang="nb-NO" sz="2000" smtClean="0">
                <a:latin typeface="Bookman Old Style" panose="02050604050505020204" pitchFamily="18" charset="0"/>
              </a:rPr>
              <a:t>kroppsvæsker</a:t>
            </a:r>
          </a:p>
          <a:p>
            <a:pPr marL="0" indent="0" defTabSz="449263">
              <a:spcAft>
                <a:spcPts val="2250"/>
              </a:spcAft>
              <a:buClr>
                <a:schemeClr val="accent2"/>
              </a:buClr>
              <a:buFont typeface="Arial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b-NO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4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825" y="242888"/>
            <a:ext cx="8642350" cy="738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 dirty="0"/>
              <a:t>Stikkende og skjærende avfall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515427"/>
            <a:ext cx="4027488" cy="50959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EU-direktiv 2010/32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Utstyr velges etter risikovurdering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sz="2000" dirty="0" smtClean="0">
                <a:latin typeface="Bookman Old Style" panose="02050604050505020204" pitchFamily="18" charset="0"/>
              </a:rPr>
              <a:t>Det skal benyttes utstyr med sikkerhetsmessige beskyttelsesmekanismer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sz="2000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Stikkende/skjærende avfall kastes direkte i </a:t>
            </a:r>
            <a:r>
              <a:rPr lang="nb-NO" altLang="nb-NO" sz="2000" dirty="0" err="1" smtClean="0">
                <a:latin typeface="Bookman Old Style" panose="02050604050505020204" pitchFamily="18" charset="0"/>
              </a:rPr>
              <a:t>kanyleboks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Beskyttelseshylsen av plast settes </a:t>
            </a:r>
            <a:r>
              <a:rPr lang="nb-NO" altLang="nb-NO" sz="2000" b="1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ikke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 på igjen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dirty="0" smtClean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dirty="0">
              <a:latin typeface="Bookman Old Style" panose="02050604050505020204" pitchFamily="18" charset="0"/>
            </a:endParaRPr>
          </a:p>
        </p:txBody>
      </p:sp>
      <p:pic>
        <p:nvPicPr>
          <p:cNvPr id="6" name="Plassholder for innho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6" y="1551961"/>
            <a:ext cx="2336800" cy="2336800"/>
          </a:xfrm>
          <a:prstGeom prst="rect">
            <a:avLst/>
          </a:prstGeom>
        </p:spPr>
      </p:pic>
      <p:pic>
        <p:nvPicPr>
          <p:cNvPr id="7" name="Picture 3" descr="x10sct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016" y="2720361"/>
            <a:ext cx="19431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54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0825" y="242888"/>
            <a:ext cx="8642350" cy="738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 sz="360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Miljøkontroll</a:t>
            </a:r>
            <a:r>
              <a:rPr lang="nb-NO" altLang="nb-NO" smtClean="0">
                <a:solidFill>
                  <a:schemeClr val="accent2"/>
                </a:solidFill>
              </a:rPr>
              <a:t>-</a:t>
            </a:r>
            <a:r>
              <a:rPr lang="nb-NO" altLang="nb-NO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Smitteavfall</a:t>
            </a:r>
            <a:endParaRPr lang="nb-NO" altLang="nb-NO" sz="36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850" y="1577126"/>
            <a:ext cx="4679950" cy="496775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nb-NO" altLang="nb-NO" dirty="0" smtClean="0">
                <a:latin typeface="Bookman Old Style" panose="02050604050505020204" pitchFamily="18" charset="0"/>
              </a:rPr>
              <a:t>Håndtering av avfall: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nb-NO" altLang="nb-NO" sz="2000" dirty="0" smtClean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b="1" dirty="0" smtClean="0">
                <a:latin typeface="Bookman Old Style" panose="02050604050505020204" pitchFamily="18" charset="0"/>
              </a:rPr>
              <a:t>Restavfall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 – avfall som ikke er kildesortert dvs. vanlig avfall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b="1" dirty="0" smtClean="0">
                <a:latin typeface="Bookman Old Style" panose="02050604050505020204" pitchFamily="18" charset="0"/>
              </a:rPr>
              <a:t>Matavfall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b="1" dirty="0" smtClean="0">
                <a:latin typeface="Bookman Old Style" panose="02050604050505020204" pitchFamily="18" charset="0"/>
              </a:rPr>
              <a:t>Legemiddelavfall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b="1" dirty="0" smtClean="0">
                <a:latin typeface="Bookman Old Style" panose="02050604050505020204" pitchFamily="18" charset="0"/>
              </a:rPr>
              <a:t>Farlig avfall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 – er avfall som ikke kan håndteres sammen med forbruksavfall pga. mulig fare for skade på mennesker eller dyr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b="1" dirty="0" smtClean="0">
                <a:latin typeface="Bookman Old Style" panose="02050604050505020204" pitchFamily="18" charset="0"/>
              </a:rPr>
              <a:t>Smittefarlig avfall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 – samles i tynne plastposer som lukkes og fraktes ut fra rommet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legges i gul pose og fraktes til desinfeksjonsrom</a:t>
            </a:r>
            <a:endParaRPr lang="nb-NO" altLang="nb-NO" sz="200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 descr="tekstilservic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1938" y="2090738"/>
            <a:ext cx="28575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0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42888"/>
            <a:ext cx="8642350" cy="665162"/>
          </a:xfrm>
        </p:spPr>
        <p:txBody>
          <a:bodyPr>
            <a:noAutofit/>
          </a:bodyPr>
          <a:lstStyle/>
          <a:p>
            <a:r>
              <a:rPr lang="nb-NO" altLang="nb-NO" dirty="0"/>
              <a:t>Desinfeksjonsmetoder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9305"/>
            <a:ext cx="8302625" cy="4608512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dirty="0">
                <a:latin typeface="Bookman Old Style" panose="02050604050505020204" pitchFamily="18" charset="0"/>
              </a:rPr>
              <a:t>Fuktig varme, med temperatur &gt; 85°C</a:t>
            </a:r>
          </a:p>
          <a:p>
            <a:pPr>
              <a:buFontTx/>
              <a:buNone/>
            </a:pPr>
            <a:r>
              <a:rPr lang="nb-NO" altLang="nb-NO" sz="2000" dirty="0">
                <a:latin typeface="Bookman Old Style" panose="02050604050505020204" pitchFamily="18" charset="0"/>
              </a:rPr>
              <a:t>    -	Sikreste, raskeste, enkleste, den mest miljøvennlige og 	økonomiske metode</a:t>
            </a:r>
          </a:p>
          <a:p>
            <a:pPr marL="0" indent="0">
              <a:buNone/>
            </a:pPr>
            <a:endParaRPr lang="nb-NO" altLang="nb-NO" sz="2000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dirty="0">
                <a:latin typeface="Bookman Old Style" panose="02050604050505020204" pitchFamily="18" charset="0"/>
              </a:rPr>
              <a:t>Kjemisk desinfeksjon</a:t>
            </a:r>
          </a:p>
          <a:p>
            <a:pPr>
              <a:buFontTx/>
              <a:buNone/>
            </a:pPr>
            <a:r>
              <a:rPr lang="nb-NO" altLang="nb-NO" sz="2000" dirty="0">
                <a:latin typeface="Bookman Old Style" panose="02050604050505020204" pitchFamily="18" charset="0"/>
              </a:rPr>
              <a:t>   -	Bør bare brukes på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utstyr </a:t>
            </a:r>
            <a:r>
              <a:rPr lang="nb-NO" altLang="nb-NO" sz="2000" dirty="0">
                <a:latin typeface="Bookman Old Style" panose="02050604050505020204" pitchFamily="18" charset="0"/>
              </a:rPr>
              <a:t>som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ikke</a:t>
            </a:r>
            <a:r>
              <a:rPr lang="nb-NO" altLang="nb-NO" sz="2000" dirty="0">
                <a:latin typeface="Bookman Old Style" panose="02050604050505020204" pitchFamily="18" charset="0"/>
              </a:rPr>
              <a:t>	tåler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temp. </a:t>
            </a:r>
            <a:r>
              <a:rPr lang="nb-NO" altLang="nb-NO" sz="2000" dirty="0">
                <a:latin typeface="Bookman Old Style" panose="02050604050505020204" pitchFamily="18" charset="0"/>
              </a:rPr>
              <a:t>på 85°C</a:t>
            </a:r>
            <a:endParaRPr lang="nb-NO" altLang="nb-NO" sz="2000" baseline="30000" dirty="0"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nb-NO" altLang="nb-NO" sz="2000" dirty="0">
                <a:latin typeface="Bookman Old Style" panose="02050604050505020204" pitchFamily="18" charset="0"/>
              </a:rPr>
              <a:t>   -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Desinfeksjonsmiddel </a:t>
            </a:r>
            <a:r>
              <a:rPr lang="nb-NO" altLang="nb-NO" sz="2000" dirty="0">
                <a:latin typeface="Bookman Old Style" panose="02050604050505020204" pitchFamily="18" charset="0"/>
              </a:rPr>
              <a:t>skal velges fra listen over godkjente      	kjemiske desinfeksjonsmidler utgis av Statens 	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legemiddelverk </a:t>
            </a:r>
            <a:endParaRPr lang="nb-NO" altLang="nb-NO" sz="2000" dirty="0"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nb-NO" altLang="nb-NO" sz="2000" dirty="0"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nb-NO" altLang="nb-NO" sz="1800" dirty="0">
                <a:latin typeface="Bookman Old Style" panose="02050604050505020204" pitchFamily="18" charset="0"/>
              </a:rPr>
              <a:t>Statens legemiddelverk: desinfeksjonsmidler til teknisk bruk i helse- og sykepleie, Desember 2012</a:t>
            </a:r>
            <a:endParaRPr lang="nb-NO" altLang="nb-NO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/>
              <a:t>Alkoholer</a:t>
            </a:r>
            <a:endParaRPr lang="nb-NO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1429850"/>
            <a:ext cx="4240212" cy="48244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nb-NO" altLang="nb-NO" sz="2000" u="sng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r>
              <a:rPr lang="nb-NO" altLang="nb-NO" sz="2000" dirty="0" smtClean="0">
                <a:latin typeface="Bookman Old Style" panose="02050604050505020204" pitchFamily="18" charset="0"/>
              </a:rPr>
              <a:t>Dreper virus, bakterier og sopp</a:t>
            </a:r>
          </a:p>
          <a:p>
            <a:endParaRPr lang="nb-NO" altLang="nb-NO" sz="2000" dirty="0" smtClean="0">
              <a:latin typeface="Bookman Old Style" panose="02050604050505020204" pitchFamily="18" charset="0"/>
            </a:endParaRPr>
          </a:p>
          <a:p>
            <a:r>
              <a:rPr lang="nb-NO" altLang="nb-NO" sz="2000" dirty="0" smtClean="0">
                <a:latin typeface="Bookman Old Style" panose="02050604050505020204" pitchFamily="18" charset="0"/>
              </a:rPr>
              <a:t>Dårlig evne til å trenge inn i organisk materiale</a:t>
            </a:r>
          </a:p>
          <a:p>
            <a:pPr>
              <a:buFontTx/>
              <a:buNone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	- </a:t>
            </a:r>
            <a:r>
              <a:rPr lang="nb-NO" altLang="nb-NO" sz="1800" dirty="0" smtClean="0">
                <a:solidFill>
                  <a:srgbClr val="CC0000"/>
                </a:solidFill>
                <a:latin typeface="Bookman Old Style" panose="02050604050505020204" pitchFamily="18" charset="0"/>
              </a:rPr>
              <a:t>brukes kun på rent utstyr/flater</a:t>
            </a:r>
          </a:p>
          <a:p>
            <a:pPr>
              <a:buFontTx/>
              <a:buNone/>
            </a:pPr>
            <a:r>
              <a:rPr lang="nb-NO" altLang="nb-NO" sz="1800" dirty="0" smtClean="0">
                <a:latin typeface="Bookman Old Style" panose="02050604050505020204" pitchFamily="18" charset="0"/>
              </a:rPr>
              <a:t>	- kort virketid</a:t>
            </a:r>
          </a:p>
          <a:p>
            <a:pPr>
              <a:buFontTx/>
              <a:buNone/>
            </a:pPr>
            <a:endParaRPr lang="nb-NO" altLang="nb-NO" sz="1800" dirty="0" smtClean="0">
              <a:latin typeface="Bookman Old Style" panose="02050604050505020204" pitchFamily="18" charset="0"/>
            </a:endParaRPr>
          </a:p>
          <a:p>
            <a:r>
              <a:rPr lang="nb-NO" altLang="nb-NO" sz="2000" dirty="0" smtClean="0">
                <a:latin typeface="Bookman Old Style" panose="02050604050505020204" pitchFamily="18" charset="0"/>
              </a:rPr>
              <a:t>Brukes i 70 - 80 % konsentrasjon</a:t>
            </a:r>
            <a:endParaRPr lang="nb-NO" altLang="nb-NO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7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Kjemisk desinfeksjon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altLang="nb-NO" u="sng" dirty="0">
                <a:solidFill>
                  <a:schemeClr val="accent2"/>
                </a:solidFill>
                <a:latin typeface="Bookman Old Style" panose="02050604050505020204" pitchFamily="18" charset="0"/>
              </a:rPr>
              <a:t>PERASAFE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altLang="nb-NO" u="sng" dirty="0">
                <a:solidFill>
                  <a:schemeClr val="accent2"/>
                </a:solidFill>
                <a:latin typeface="Bookman Old Style" panose="02050604050505020204" pitchFamily="18" charset="0"/>
              </a:rPr>
              <a:t>VIRKON</a:t>
            </a:r>
          </a:p>
          <a:p>
            <a:endParaRPr lang="nb-NO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739825"/>
            <a:ext cx="4114800" cy="4962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00387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nb-NO" altLang="nb-NO" sz="2000" dirty="0" smtClean="0">
              <a:latin typeface="Bookman Old Style" panose="02050604050505020204" pitchFamily="18" charset="0"/>
            </a:endParaRPr>
          </a:p>
          <a:p>
            <a:r>
              <a:rPr lang="nb-NO" altLang="nb-NO" sz="2000" dirty="0" smtClean="0">
                <a:latin typeface="Bookman Old Style" panose="02050604050505020204" pitchFamily="18" charset="0"/>
              </a:rPr>
              <a:t>Dreper virus, bakterier og sopp</a:t>
            </a:r>
          </a:p>
          <a:p>
            <a:r>
              <a:rPr lang="nb-NO" altLang="nb-NO" sz="2000" dirty="0" smtClean="0">
                <a:latin typeface="Bookman Old Style" panose="02050604050505020204" pitchFamily="18" charset="0"/>
              </a:rPr>
              <a:t>Instrumenter og overflater</a:t>
            </a:r>
          </a:p>
          <a:p>
            <a:r>
              <a:rPr lang="nb-NO" altLang="nb-NO" sz="2000" dirty="0" smtClean="0">
                <a:latin typeface="Bookman Old Style" panose="02050604050505020204" pitchFamily="18" charset="0"/>
              </a:rPr>
              <a:t>Virketid - 10 min</a:t>
            </a:r>
          </a:p>
          <a:p>
            <a:pPr>
              <a:buFontTx/>
              <a:buNone/>
            </a:pPr>
            <a:endParaRPr lang="nb-NO" altLang="nb-NO" sz="2000" dirty="0" smtClean="0"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	NB!!</a:t>
            </a:r>
          </a:p>
          <a:p>
            <a:pPr>
              <a:buFontTx/>
              <a:buNone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	</a:t>
            </a:r>
            <a:r>
              <a:rPr lang="nb-NO" altLang="nb-NO" sz="2000" dirty="0" err="1" smtClean="0">
                <a:latin typeface="Bookman Old Style" panose="02050604050505020204" pitchFamily="18" charset="0"/>
              </a:rPr>
              <a:t>Clostridium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 </a:t>
            </a:r>
            <a:r>
              <a:rPr lang="nb-NO" altLang="nb-NO" sz="2000" dirty="0" err="1" smtClean="0">
                <a:latin typeface="Bookman Old Style" panose="02050604050505020204" pitchFamily="18" charset="0"/>
              </a:rPr>
              <a:t>difficile</a:t>
            </a:r>
            <a:endParaRPr lang="nb-NO" altLang="nb-NO" sz="2000" dirty="0" smtClean="0"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	Virketid:  30 min</a:t>
            </a:r>
            <a:endParaRPr lang="nb-NO" altLang="nb-NO" sz="2000" dirty="0">
              <a:latin typeface="Bookman Old Style" panose="02050604050505020204" pitchFamily="18" charset="0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42" y="4772601"/>
            <a:ext cx="1589637" cy="1589637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720068" y="1706674"/>
            <a:ext cx="4240212" cy="285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u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 i="1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2pPr>
            <a:lvl3pPr marL="1143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3pPr>
            <a:lvl4pPr marL="1600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Lucida Sans Unicode" panose="020B0602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altLang="nb-NO" sz="2000" u="sng" dirty="0" smtClean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 defTabSz="457200">
              <a:buFont typeface="Arial"/>
              <a:buChar char="•"/>
            </a:pPr>
            <a:r>
              <a:rPr lang="nb-NO" altLang="nb-NO" sz="2000" dirty="0">
                <a:solidFill>
                  <a:srgbClr val="003871"/>
                </a:solidFill>
                <a:latin typeface="Bookman Old Style" panose="02050604050505020204" pitchFamily="18" charset="0"/>
              </a:rPr>
              <a:t>Dreper virus, bakterier og sopp</a:t>
            </a:r>
          </a:p>
          <a:p>
            <a:pPr defTabSz="457200">
              <a:buFont typeface="Arial"/>
              <a:buChar char="•"/>
            </a:pPr>
            <a:r>
              <a:rPr lang="nb-NO" altLang="nb-NO" sz="2000" dirty="0">
                <a:solidFill>
                  <a:srgbClr val="003871"/>
                </a:solidFill>
                <a:latin typeface="Bookman Old Style" panose="02050604050505020204" pitchFamily="18" charset="0"/>
              </a:rPr>
              <a:t>Instrumenter og overflater</a:t>
            </a:r>
          </a:p>
          <a:p>
            <a:pPr defTabSz="457200">
              <a:buFont typeface="Arial"/>
              <a:buChar char="•"/>
            </a:pPr>
            <a:r>
              <a:rPr lang="nb-NO" altLang="nb-NO" sz="2000" dirty="0">
                <a:solidFill>
                  <a:srgbClr val="003871"/>
                </a:solidFill>
                <a:latin typeface="Bookman Old Style" panose="02050604050505020204" pitchFamily="18" charset="0"/>
              </a:rPr>
              <a:t>Virketid - 10 min</a:t>
            </a:r>
          </a:p>
          <a:p>
            <a:pPr defTabSz="457200">
              <a:buFont typeface="Arial"/>
              <a:buChar char="•"/>
            </a:pPr>
            <a:r>
              <a:rPr lang="nb-NO" altLang="nb-NO" sz="2000" dirty="0">
                <a:solidFill>
                  <a:srgbClr val="003871"/>
                </a:solidFill>
                <a:latin typeface="Bookman Old Style" panose="02050604050505020204" pitchFamily="18" charset="0"/>
              </a:rPr>
              <a:t>Forurenset </a:t>
            </a:r>
            <a:r>
              <a:rPr lang="nb-NO" altLang="nb-NO" sz="2000" dirty="0" smtClean="0">
                <a:latin typeface="Bookman Old Style" panose="02050604050505020204" pitchFamily="18" charset="0"/>
              </a:rPr>
              <a:t>utstyr - 30 min.</a:t>
            </a:r>
          </a:p>
          <a:p>
            <a:pPr marL="0" indent="0">
              <a:buNone/>
            </a:pPr>
            <a:r>
              <a:rPr lang="nb-NO" altLang="nb-NO" sz="2000" dirty="0" smtClean="0">
                <a:latin typeface="Bookman Old Style" panose="02050604050505020204" pitchFamily="18" charset="0"/>
              </a:rPr>
              <a:t> 	</a:t>
            </a:r>
            <a:endParaRPr lang="nb-NO" altLang="nb-NO" sz="2000" dirty="0">
              <a:latin typeface="Bookman Old Style" panose="02050604050505020204" pitchFamily="18" charset="0"/>
            </a:endParaRPr>
          </a:p>
        </p:txBody>
      </p:sp>
      <p:pic>
        <p:nvPicPr>
          <p:cNvPr id="8" name="Picture 2" descr="http://webshop.no.alere.com/medinor7/frontend/mediabank/1/18186/7530-l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09" y="4359311"/>
            <a:ext cx="1656291" cy="16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132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99488" cy="936625"/>
          </a:xfrm>
        </p:spPr>
        <p:txBody>
          <a:bodyPr>
            <a:normAutofit/>
          </a:bodyPr>
          <a:lstStyle/>
          <a:p>
            <a:r>
              <a:rPr lang="nb-NO" altLang="nb-NO" dirty="0"/>
              <a:t>Smitte på helseinstitusjon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8748712" cy="4033837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Helseassosierte infeksjoner (HAI)</a:t>
            </a:r>
            <a:r>
              <a:rPr lang="nb-NO" altLang="nb-NO" sz="2400" dirty="0">
                <a:latin typeface="Bookman Old Style" panose="02050604050505020204" pitchFamily="18" charset="0"/>
              </a:rPr>
              <a:t> </a:t>
            </a:r>
            <a:r>
              <a:rPr lang="nb-NO" altLang="nb-NO" dirty="0">
                <a:latin typeface="Bookman Old Style" panose="02050604050505020204" pitchFamily="18" charset="0"/>
              </a:rPr>
              <a:t>- </a:t>
            </a:r>
            <a:r>
              <a:rPr lang="nb-NO" altLang="nb-NO" sz="2000" dirty="0">
                <a:latin typeface="Bookman Old Style" panose="02050604050505020204" pitchFamily="18" charset="0"/>
              </a:rPr>
              <a:t>infeksjon som oppstår:</a:t>
            </a:r>
          </a:p>
          <a:p>
            <a:pPr>
              <a:buClr>
                <a:schemeClr val="accent2"/>
              </a:buClr>
              <a:buFontTx/>
              <a:buChar char="-"/>
            </a:pPr>
            <a:r>
              <a:rPr lang="nb-NO" altLang="nb-NO" sz="2000" dirty="0">
                <a:latin typeface="Bookman Old Style" panose="02050604050505020204" pitchFamily="18" charset="0"/>
              </a:rPr>
              <a:t>på grunn av undersøkelse, behandling eller opphold ved en helseinstitusjon </a:t>
            </a:r>
          </a:p>
          <a:p>
            <a:pPr>
              <a:buClr>
                <a:schemeClr val="accent2"/>
              </a:buClr>
              <a:buFontTx/>
              <a:buChar char="-"/>
            </a:pPr>
            <a:r>
              <a:rPr lang="nb-NO" altLang="nb-NO" sz="2000" dirty="0">
                <a:latin typeface="Bookman Old Style" panose="02050604050505020204" pitchFamily="18" charset="0"/>
              </a:rPr>
              <a:t>og som ikke er tilstede eller i inkubasjonsfase ved innleggelse (48 timers regel)</a:t>
            </a:r>
            <a:r>
              <a:rPr lang="nb-NO" altLang="nb-NO" i="1" dirty="0">
                <a:latin typeface="Bookman Old Style" panose="02050604050505020204" pitchFamily="18" charset="0"/>
              </a:rPr>
              <a:t> </a:t>
            </a:r>
          </a:p>
          <a:p>
            <a:pPr>
              <a:buClr>
                <a:schemeClr val="accent2"/>
              </a:buClr>
              <a:buFontTx/>
              <a:buChar char="-"/>
            </a:pPr>
            <a:endParaRPr lang="nb-NO" altLang="nb-NO" sz="2800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Kolonisering - </a:t>
            </a:r>
            <a:r>
              <a:rPr lang="nb-NO" altLang="nb-NO" sz="2000" dirty="0">
                <a:latin typeface="Bookman Old Style" panose="02050604050505020204" pitchFamily="18" charset="0"/>
              </a:rPr>
              <a:t>betyr å ha bakterien på et eller flere kroppssteder uten noen tegn på infeksjon eller sykdom</a:t>
            </a:r>
          </a:p>
        </p:txBody>
      </p:sp>
    </p:spTree>
    <p:extLst>
      <p:ext uri="{BB962C8B-B14F-4D97-AF65-F5344CB8AC3E}">
        <p14:creationId xmlns:p14="http://schemas.microsoft.com/office/powerpoint/2010/main" val="20172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3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topframe_backgroun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817563"/>
          </a:xfrm>
        </p:spPr>
      </p:pic>
      <p:sp>
        <p:nvSpPr>
          <p:cNvPr id="57347" name="Rectangle 3"/>
          <p:cNvSpPr>
            <a:spLocks noGrp="1"/>
          </p:cNvSpPr>
          <p:nvPr>
            <p:ph type="title" idx="4294967295"/>
          </p:nvPr>
        </p:nvSpPr>
        <p:spPr>
          <a:xfrm>
            <a:off x="2141538" y="817563"/>
            <a:ext cx="4052887" cy="503237"/>
          </a:xfrm>
        </p:spPr>
        <p:txBody>
          <a:bodyPr>
            <a:normAutofit fontScale="90000"/>
          </a:bodyPr>
          <a:lstStyle/>
          <a:p>
            <a:pPr defTabSz="914400"/>
            <a:r>
              <a:rPr lang="nb-NO" altLang="nb-NO" sz="3600" b="1" smtClean="0">
                <a:solidFill>
                  <a:schemeClr val="tx2"/>
                </a:solidFill>
              </a:rPr>
              <a:t>e – læring for alle!</a:t>
            </a:r>
          </a:p>
        </p:txBody>
      </p:sp>
      <p:sp>
        <p:nvSpPr>
          <p:cNvPr id="5734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937418" y="2244725"/>
            <a:ext cx="4041775" cy="1689100"/>
          </a:xfrm>
        </p:spPr>
        <p:txBody>
          <a:bodyPr>
            <a:normAutofit fontScale="85000" lnSpcReduction="20000"/>
          </a:bodyPr>
          <a:lstStyle/>
          <a:p>
            <a:pPr defTabSz="914400">
              <a:buClr>
                <a:schemeClr val="tx2"/>
              </a:buClr>
              <a:buFontTx/>
              <a:buChar char="o"/>
            </a:pPr>
            <a:r>
              <a:rPr lang="nb-NO" altLang="nb-NO" sz="2400" dirty="0" smtClean="0"/>
              <a:t>Håndhygiene</a:t>
            </a:r>
          </a:p>
          <a:p>
            <a:pPr defTabSz="914400">
              <a:buClr>
                <a:schemeClr val="tx2"/>
              </a:buClr>
              <a:buFontTx/>
              <a:buChar char="o"/>
            </a:pPr>
            <a:r>
              <a:rPr lang="nb-NO" altLang="nb-NO" sz="2400" dirty="0" smtClean="0"/>
              <a:t>Basale smittevernrutiner</a:t>
            </a:r>
          </a:p>
          <a:p>
            <a:pPr defTabSz="914400">
              <a:buClr>
                <a:schemeClr val="tx2"/>
              </a:buClr>
              <a:buFontTx/>
              <a:buChar char="o"/>
            </a:pPr>
            <a:r>
              <a:rPr lang="nb-NO" altLang="nb-NO" sz="2400" dirty="0" smtClean="0"/>
              <a:t>Isolering</a:t>
            </a:r>
          </a:p>
          <a:p>
            <a:pPr defTabSz="914400">
              <a:buClr>
                <a:schemeClr val="tx2"/>
              </a:buClr>
              <a:buFontTx/>
              <a:buChar char="o"/>
            </a:pPr>
            <a:r>
              <a:rPr lang="nb-NO" altLang="nb-NO" sz="2400" dirty="0" smtClean="0"/>
              <a:t>Teknisk desinfeksjon</a:t>
            </a:r>
          </a:p>
          <a:p>
            <a:pPr defTabSz="914400">
              <a:buClr>
                <a:schemeClr val="tx2"/>
              </a:buClr>
              <a:buFontTx/>
              <a:buChar char="o"/>
            </a:pPr>
            <a:r>
              <a:rPr lang="nb-NO" altLang="nb-NO" sz="2400" dirty="0" err="1" smtClean="0"/>
              <a:t>Preoperativerutiner</a:t>
            </a:r>
            <a:endParaRPr lang="nb-NO" altLang="nb-NO" sz="2400" dirty="0" smtClean="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869950" y="1725613"/>
            <a:ext cx="4176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r>
              <a:rPr lang="nb-NO" altLang="nb-NO" sz="2800" b="1">
                <a:ea typeface="MS PGothic" pitchFamily="34" charset="-128"/>
              </a:rPr>
              <a:t>Smittevern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491067" y="4834467"/>
            <a:ext cx="373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ym typeface="Wingdings" panose="05000000000000000000" pitchFamily="2" charset="2"/>
              </a:rPr>
              <a:t>Helse Sør-Øst RHF </a:t>
            </a:r>
            <a:r>
              <a:rPr lang="nb-NO" dirty="0"/>
              <a:t>Læringsportalen </a:t>
            </a:r>
          </a:p>
        </p:txBody>
      </p:sp>
    </p:spTree>
    <p:extLst>
      <p:ext uri="{BB962C8B-B14F-4D97-AF65-F5344CB8AC3E}">
        <p14:creationId xmlns:p14="http://schemas.microsoft.com/office/powerpoint/2010/main" val="6532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altLang="nb-NO" dirty="0"/>
              <a:t>Smittekjeden</a:t>
            </a:r>
          </a:p>
        </p:txBody>
      </p:sp>
      <p:pic>
        <p:nvPicPr>
          <p:cNvPr id="59290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44675"/>
            <a:ext cx="4032250" cy="3019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2906" name="Rectangle 10"/>
          <p:cNvSpPr>
            <a:spLocks noChangeArrowheads="1"/>
          </p:cNvSpPr>
          <p:nvPr/>
        </p:nvSpPr>
        <p:spPr bwMode="auto">
          <a:xfrm>
            <a:off x="323850" y="2060575"/>
            <a:ext cx="468019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dirty="0">
                <a:latin typeface="Bookman Old Style" panose="02050604050505020204" pitchFamily="18" charset="0"/>
              </a:rPr>
              <a:t> Smittekilde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dirty="0">
                <a:latin typeface="Bookman Old Style" panose="02050604050505020204" pitchFamily="18" charset="0"/>
              </a:rPr>
              <a:t> Smittestoff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dirty="0">
                <a:latin typeface="Bookman Old Style" panose="02050604050505020204" pitchFamily="18" charset="0"/>
              </a:rPr>
              <a:t> Smittemåte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dirty="0">
                <a:latin typeface="Bookman Old Style" panose="02050604050505020204" pitchFamily="18" charset="0"/>
              </a:rPr>
              <a:t> Smittemottaker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dirty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dirty="0">
                <a:latin typeface="Bookman Old Style" panose="02050604050505020204" pitchFamily="18" charset="0"/>
              </a:rPr>
              <a:t> Utgangsport/Inngangsport</a:t>
            </a:r>
          </a:p>
        </p:txBody>
      </p:sp>
    </p:spTree>
    <p:extLst>
      <p:ext uri="{BB962C8B-B14F-4D97-AF65-F5344CB8AC3E}">
        <p14:creationId xmlns:p14="http://schemas.microsoft.com/office/powerpoint/2010/main" val="24694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2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2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29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29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29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b-NO" altLang="nb-NO" dirty="0"/>
              <a:t>Bryte smittekjeden</a:t>
            </a:r>
          </a:p>
        </p:txBody>
      </p:sp>
      <p:grpSp>
        <p:nvGrpSpPr>
          <p:cNvPr id="609289" name="Group 9"/>
          <p:cNvGrpSpPr>
            <a:grpSpLocks noChangeAspect="1"/>
          </p:cNvGrpSpPr>
          <p:nvPr/>
        </p:nvGrpSpPr>
        <p:grpSpPr bwMode="auto">
          <a:xfrm>
            <a:off x="4716463" y="1916113"/>
            <a:ext cx="4216400" cy="3571875"/>
            <a:chOff x="2653" y="1253"/>
            <a:chExt cx="2656" cy="2250"/>
          </a:xfrm>
        </p:grpSpPr>
        <p:sp>
          <p:nvSpPr>
            <p:cNvPr id="609288" name="AutoShape 8"/>
            <p:cNvSpPr>
              <a:spLocks noChangeAspect="1" noChangeArrowheads="1" noTextEdit="1"/>
            </p:cNvSpPr>
            <p:nvPr/>
          </p:nvSpPr>
          <p:spPr bwMode="auto">
            <a:xfrm>
              <a:off x="2653" y="1253"/>
              <a:ext cx="2656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b-NO"/>
            </a:p>
          </p:txBody>
        </p:sp>
        <p:pic>
          <p:nvPicPr>
            <p:cNvPr id="609290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" y="1253"/>
              <a:ext cx="2659" cy="2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9291" name="Rectangle 11"/>
          <p:cNvSpPr>
            <a:spLocks noChangeArrowheads="1"/>
          </p:cNvSpPr>
          <p:nvPr/>
        </p:nvSpPr>
        <p:spPr bwMode="auto">
          <a:xfrm>
            <a:off x="247650" y="2092378"/>
            <a:ext cx="4464050" cy="268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nb-NO" altLang="nb-NO" dirty="0">
                <a:solidFill>
                  <a:schemeClr val="accent2"/>
                </a:solidFill>
                <a:latin typeface="Bookman Old Style" panose="02050604050505020204" pitchFamily="18" charset="0"/>
              </a:rPr>
              <a:t>Basale </a:t>
            </a:r>
            <a:r>
              <a:rPr lang="nb-NO" altLang="nb-NO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smittevernrutiner</a:t>
            </a:r>
            <a:endParaRPr lang="nb-NO" altLang="nb-NO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</a:pPr>
            <a:r>
              <a:rPr lang="nb-NO" altLang="nb-NO" sz="2000" dirty="0" smtClean="0">
                <a:solidFill>
                  <a:srgbClr val="262626"/>
                </a:solidFill>
                <a:latin typeface="Bookman Old Style" panose="02050604050505020204" pitchFamily="18" charset="0"/>
              </a:rPr>
              <a:t>kjente </a:t>
            </a:r>
            <a:r>
              <a:rPr lang="nb-NO" altLang="nb-NO" sz="2000" dirty="0">
                <a:solidFill>
                  <a:srgbClr val="262626"/>
                </a:solidFill>
                <a:latin typeface="Bookman Old Style" panose="02050604050505020204" pitchFamily="18" charset="0"/>
              </a:rPr>
              <a:t>og ukjente smittekilder i </a:t>
            </a:r>
            <a:r>
              <a:rPr lang="nb-NO" altLang="nb-NO" sz="2000" dirty="0" smtClean="0">
                <a:solidFill>
                  <a:srgbClr val="262626"/>
                </a:solidFill>
                <a:latin typeface="Bookman Old Style" panose="02050604050505020204" pitchFamily="18" charset="0"/>
              </a:rPr>
              <a:t>sykehjem</a:t>
            </a:r>
            <a:endParaRPr lang="nb-NO" altLang="nb-NO" sz="2000" dirty="0">
              <a:solidFill>
                <a:srgbClr val="262626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</a:pPr>
            <a:endParaRPr lang="nb-NO" altLang="nb-NO" dirty="0" smtClean="0">
              <a:solidFill>
                <a:srgbClr val="262626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</a:pPr>
            <a:endParaRPr lang="nb-NO" altLang="nb-NO" dirty="0">
              <a:solidFill>
                <a:srgbClr val="262626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</a:pPr>
            <a:endParaRPr lang="nb-NO" altLang="nb-NO" dirty="0">
              <a:solidFill>
                <a:srgbClr val="262626"/>
              </a:solidFill>
              <a:latin typeface="Bookman Old Style" panose="02050604050505020204" pitchFamily="18" charset="0"/>
            </a:endParaRPr>
          </a:p>
          <a:p>
            <a:pPr>
              <a:spcBef>
                <a:spcPct val="20000"/>
              </a:spcBef>
            </a:pPr>
            <a:r>
              <a:rPr lang="nb-NO" altLang="nb-NO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Plassering på enerom</a:t>
            </a:r>
            <a:endParaRPr lang="nb-NO" altLang="nb-NO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r>
              <a:rPr lang="nb-NO" altLang="nb-NO" sz="2000" i="1" dirty="0">
                <a:solidFill>
                  <a:srgbClr val="262626"/>
                </a:solidFill>
                <a:latin typeface="Bookman Old Style" panose="02050604050505020204" pitchFamily="18" charset="0"/>
              </a:rPr>
              <a:t>«Skille smittet og </a:t>
            </a:r>
            <a:r>
              <a:rPr lang="nb-NO" altLang="nb-NO" sz="2000" i="1" dirty="0" smtClean="0">
                <a:solidFill>
                  <a:srgbClr val="262626"/>
                </a:solidFill>
                <a:latin typeface="Bookman Old Style" panose="02050604050505020204" pitchFamily="18" charset="0"/>
              </a:rPr>
              <a:t>ikke smittet »</a:t>
            </a:r>
            <a:endParaRPr lang="nb-NO" altLang="nb-NO" sz="2000" dirty="0">
              <a:solidFill>
                <a:srgbClr val="262626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9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9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9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9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42888"/>
            <a:ext cx="8642350" cy="738187"/>
          </a:xfrm>
        </p:spPr>
        <p:txBody>
          <a:bodyPr>
            <a:noAutofit/>
          </a:bodyPr>
          <a:lstStyle/>
          <a:p>
            <a:r>
              <a:rPr lang="nb-NO" altLang="nb-NO" dirty="0"/>
              <a:t>Basale smittevernrutiner 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324" y="1484784"/>
            <a:ext cx="4176713" cy="46805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b-NO" altLang="nb-NO" sz="2400" u="sng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Håndhygiene</a:t>
            </a:r>
            <a:endParaRPr lang="nb-NO" altLang="nb-NO" sz="24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nb-NO" altLang="nb-NO" sz="24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400" dirty="0">
                <a:latin typeface="Bookman Old Style" panose="02050604050505020204" pitchFamily="18" charset="0"/>
              </a:rPr>
              <a:t>Beskyttelsesutstyr (hansker, munnbind, </a:t>
            </a:r>
            <a:r>
              <a:rPr lang="nb-NO" altLang="nb-NO" sz="2400" dirty="0" smtClean="0">
                <a:latin typeface="Bookman Old Style" panose="02050604050505020204" pitchFamily="18" charset="0"/>
              </a:rPr>
              <a:t>øyebeskyttelse, arbeidsdrakt, stelle-</a:t>
            </a:r>
            <a:r>
              <a:rPr lang="nb-NO" altLang="nb-NO" sz="2400" dirty="0">
                <a:latin typeface="Bookman Old Style" panose="02050604050505020204" pitchFamily="18" charset="0"/>
              </a:rPr>
              <a:t>/smittefrakk</a:t>
            </a:r>
            <a:r>
              <a:rPr lang="nb-NO" altLang="nb-NO" sz="2400" dirty="0" smtClean="0">
                <a:latin typeface="Bookman Old Style" panose="02050604050505020204" pitchFamily="18" charset="0"/>
              </a:rPr>
              <a:t>)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400" dirty="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Renhold og desinfeksjon av inventar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4355976" y="1484784"/>
            <a:ext cx="4465637" cy="349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400" dirty="0">
                <a:solidFill>
                  <a:srgbClr val="262626"/>
                </a:solidFill>
                <a:latin typeface="Bookman Old Style" panose="02050604050505020204" pitchFamily="18" charset="0"/>
              </a:rPr>
              <a:t> Håndtering av </a:t>
            </a:r>
            <a:r>
              <a:rPr lang="nb-NO" altLang="nb-NO" sz="2400" dirty="0" smtClean="0">
                <a:solidFill>
                  <a:srgbClr val="262626"/>
                </a:solidFill>
                <a:latin typeface="Bookman Old Style" panose="02050604050505020204" pitchFamily="18" charset="0"/>
              </a:rPr>
              <a:t>avfall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400" dirty="0">
              <a:solidFill>
                <a:srgbClr val="262626"/>
              </a:solidFill>
              <a:latin typeface="Bookman Old Style" panose="02050604050505020204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400" dirty="0">
                <a:latin typeface="Bookman Old Style" panose="02050604050505020204" pitchFamily="18" charset="0"/>
              </a:rPr>
              <a:t> </a:t>
            </a:r>
            <a:r>
              <a:rPr lang="nb-NO" altLang="nb-NO" sz="2400" dirty="0">
                <a:solidFill>
                  <a:srgbClr val="262626"/>
                </a:solidFill>
                <a:latin typeface="Bookman Old Style" panose="02050604050505020204" pitchFamily="18" charset="0"/>
              </a:rPr>
              <a:t>Håndtering</a:t>
            </a:r>
            <a:r>
              <a:rPr lang="nb-NO" altLang="nb-NO" sz="2400" dirty="0">
                <a:latin typeface="Bookman Old Style" panose="02050604050505020204" pitchFamily="18" charset="0"/>
              </a:rPr>
              <a:t> av </a:t>
            </a:r>
            <a:r>
              <a:rPr lang="nb-NO" altLang="nb-NO" sz="2400" dirty="0" smtClean="0">
                <a:latin typeface="Bookman Old Style" panose="02050604050505020204" pitchFamily="18" charset="0"/>
              </a:rPr>
              <a:t>tekstiler</a:t>
            </a: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400" dirty="0">
              <a:latin typeface="Bookman Old Style" panose="02050604050505020204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400" dirty="0">
                <a:latin typeface="Bookman Old Style" panose="02050604050505020204" pitchFamily="18" charset="0"/>
              </a:rPr>
              <a:t> </a:t>
            </a:r>
            <a:r>
              <a:rPr lang="nb-NO" altLang="nb-NO" sz="2400" dirty="0" err="1">
                <a:solidFill>
                  <a:srgbClr val="000000"/>
                </a:solidFill>
                <a:latin typeface="Bookman Old Style" panose="02050604050505020204" pitchFamily="18" charset="0"/>
              </a:rPr>
              <a:t>Dekontaminering</a:t>
            </a:r>
            <a:r>
              <a:rPr lang="nb-NO" altLang="nb-NO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 av  </a:t>
            </a:r>
            <a:r>
              <a:rPr lang="nb-NO" altLang="nb-NO" sz="24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   	utstyr</a:t>
            </a:r>
            <a:endParaRPr lang="nb-NO" altLang="nb-NO" sz="24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400" dirty="0">
              <a:latin typeface="Bookman Old Style" panose="02050604050505020204" pitchFamily="18" charset="0"/>
            </a:endParaRPr>
          </a:p>
          <a:p>
            <a:pPr eaLnBrk="1" hangingPunct="1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400" dirty="0">
                <a:latin typeface="Bookman Old Style" panose="02050604050505020204" pitchFamily="18" charset="0"/>
              </a:rPr>
              <a:t> </a:t>
            </a:r>
            <a:r>
              <a:rPr lang="nb-NO" altLang="nb-NO" sz="2400" dirty="0">
                <a:solidFill>
                  <a:srgbClr val="000000"/>
                </a:solidFill>
                <a:latin typeface="Bookman Old Style" panose="02050604050505020204" pitchFamily="18" charset="0"/>
              </a:rPr>
              <a:t>Pasientplassering </a:t>
            </a:r>
            <a:r>
              <a:rPr lang="nb-NO" altLang="nb-NO" sz="24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	(plassering på enerom)</a:t>
            </a:r>
            <a:endParaRPr lang="nb-NO" altLang="nb-NO" sz="24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42888"/>
            <a:ext cx="8642350" cy="738187"/>
          </a:xfrm>
        </p:spPr>
        <p:txBody>
          <a:bodyPr>
            <a:noAutofit/>
          </a:bodyPr>
          <a:lstStyle/>
          <a:p>
            <a:r>
              <a:rPr lang="nb-NO" altLang="nb-NO" dirty="0"/>
              <a:t>Håndhygiene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7"/>
            <a:ext cx="8642350" cy="485192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nb-NO" altLang="nb-NO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Håndvask med såpe og </a:t>
            </a:r>
            <a:r>
              <a:rPr lang="nb-NO" altLang="nb-NO" sz="24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vann – </a:t>
            </a:r>
            <a:r>
              <a:rPr lang="nb-NO" altLang="nb-NO" sz="1800" dirty="0" smtClean="0">
                <a:latin typeface="Bookman Old Style" panose="02050604050505020204" pitchFamily="18" charset="0"/>
              </a:rPr>
              <a:t>i 40-60 </a:t>
            </a:r>
            <a:r>
              <a:rPr lang="nb-NO" altLang="nb-NO" sz="1800" dirty="0">
                <a:latin typeface="Bookman Old Style" panose="02050604050505020204" pitchFamily="18" charset="0"/>
              </a:rPr>
              <a:t>sekunder</a:t>
            </a:r>
            <a:endParaRPr lang="nb-NO" altLang="nb-NO" sz="18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buFontTx/>
              <a:buNone/>
            </a:pPr>
            <a:endParaRPr lang="nb-NO" altLang="nb-NO" sz="24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spcAft>
                <a:spcPts val="22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dirty="0">
                <a:latin typeface="Bookman Old Style" panose="02050604050505020204" pitchFamily="18" charset="0"/>
              </a:rPr>
              <a:t>utføres når </a:t>
            </a:r>
            <a:r>
              <a:rPr lang="nb-NO" altLang="nb-NO" sz="2000" u="sng" dirty="0">
                <a:latin typeface="Bookman Old Style" panose="02050604050505020204" pitchFamily="18" charset="0"/>
              </a:rPr>
              <a:t>hendene er synlig tilsølte</a:t>
            </a:r>
            <a:r>
              <a:rPr lang="nb-NO" altLang="nb-NO" sz="2000" dirty="0">
                <a:latin typeface="Bookman Old Style" panose="02050604050505020204" pitchFamily="18" charset="0"/>
              </a:rPr>
              <a:t>, etter toalettbesøk, alltid ved utbrudd av mage-/tarm infeksjoner (</a:t>
            </a:r>
            <a:r>
              <a:rPr lang="nb-NO" altLang="nb-NO" sz="2000" dirty="0" err="1">
                <a:latin typeface="Bookman Old Style" panose="02050604050505020204" pitchFamily="18" charset="0"/>
              </a:rPr>
              <a:t>Cl.difficile</a:t>
            </a:r>
            <a:r>
              <a:rPr lang="nb-NO" altLang="nb-NO" sz="2000" dirty="0">
                <a:latin typeface="Bookman Old Style" panose="02050604050505020204" pitchFamily="18" charset="0"/>
              </a:rPr>
              <a:t>, </a:t>
            </a:r>
            <a:r>
              <a:rPr lang="nb-NO" altLang="nb-NO" sz="2000" dirty="0" err="1">
                <a:latin typeface="Bookman Old Style" panose="02050604050505020204" pitchFamily="18" charset="0"/>
              </a:rPr>
              <a:t>Norovirus</a:t>
            </a:r>
            <a:r>
              <a:rPr lang="nb-NO" altLang="nb-NO" sz="2000" dirty="0">
                <a:latin typeface="Bookman Old Style" panose="02050604050505020204" pitchFamily="18" charset="0"/>
              </a:rPr>
              <a:t>).</a:t>
            </a:r>
          </a:p>
          <a:p>
            <a:pPr>
              <a:spcAft>
                <a:spcPts val="2250"/>
              </a:spcAft>
              <a:buClr>
                <a:schemeClr val="accent2"/>
              </a:buClr>
              <a:buNone/>
            </a:pPr>
            <a:r>
              <a:rPr lang="nb-NO" altLang="nb-NO" sz="24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Hånddesinfeksjon –</a:t>
            </a:r>
            <a:r>
              <a:rPr lang="nb-NO" altLang="nb-NO" sz="18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 </a:t>
            </a:r>
            <a:r>
              <a:rPr lang="nb-NO" altLang="nb-NO" sz="1800" dirty="0" smtClean="0">
                <a:latin typeface="Bookman Old Style" panose="02050604050505020204" pitchFamily="18" charset="0"/>
              </a:rPr>
              <a:t>i 20-30 sekunder</a:t>
            </a:r>
            <a:endParaRPr lang="nb-NO" altLang="nb-NO" sz="24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spcAft>
                <a:spcPts val="22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dirty="0">
                <a:latin typeface="Bookman Old Style" panose="02050604050505020204" pitchFamily="18" charset="0"/>
              </a:rPr>
              <a:t>er førstevalget, benyttes når </a:t>
            </a:r>
            <a:r>
              <a:rPr lang="nb-NO" altLang="nb-NO" sz="2000" u="sng" dirty="0">
                <a:latin typeface="Bookman Old Style" panose="02050604050505020204" pitchFamily="18" charset="0"/>
              </a:rPr>
              <a:t>hendene er synlig rene</a:t>
            </a:r>
            <a:r>
              <a:rPr lang="nb-NO" altLang="nb-NO" sz="2000" dirty="0">
                <a:latin typeface="Bookman Old Style" panose="02050604050505020204" pitchFamily="18" charset="0"/>
              </a:rPr>
              <a:t>, raskere å utføre enn vask med såpe og vann</a:t>
            </a:r>
          </a:p>
          <a:p>
            <a:pPr>
              <a:spcAft>
                <a:spcPts val="2250"/>
              </a:spcAft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nb-NO" altLang="nb-NO" sz="2400" dirty="0">
                <a:solidFill>
                  <a:schemeClr val="accent2"/>
                </a:solidFill>
                <a:latin typeface="Bookman Old Style" panose="02050604050505020204" pitchFamily="18" charset="0"/>
              </a:rPr>
              <a:t>Håndhygiene </a:t>
            </a:r>
            <a:r>
              <a:rPr lang="nb-NO" altLang="nb-NO" sz="2400" dirty="0" smtClean="0">
                <a:solidFill>
                  <a:schemeClr val="accent2"/>
                </a:solidFill>
                <a:latin typeface="Bookman Old Style" panose="02050604050505020204" pitchFamily="18" charset="0"/>
              </a:rPr>
              <a:t>teknikk</a:t>
            </a:r>
          </a:p>
          <a:p>
            <a:pPr>
              <a:spcAft>
                <a:spcPts val="2250"/>
              </a:spcAft>
              <a:buClr>
                <a:schemeClr val="accent2"/>
              </a:buClr>
              <a:buNone/>
            </a:pPr>
            <a:r>
              <a:rPr lang="nb-NO" sz="2400" u="sng" dirty="0">
                <a:hlinkClick r:id="rId3"/>
              </a:rPr>
              <a:t>https://campus.nlsh.no/files/doceboLms/scorm/41649_93_1398236512_hhyg.zip_content/story.html</a:t>
            </a:r>
            <a:endParaRPr lang="nb-NO" sz="2400" dirty="0"/>
          </a:p>
          <a:p>
            <a:pPr>
              <a:spcAft>
                <a:spcPts val="2250"/>
              </a:spcAft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nb-NO" altLang="nb-NO" sz="2400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2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16801" y="1030353"/>
            <a:ext cx="4578635" cy="4357213"/>
          </a:xfrm>
          <a:prstGeom prst="roundRect">
            <a:avLst>
              <a:gd name="adj" fmla="val 10407"/>
            </a:avLst>
          </a:prstGeom>
          <a:solidFill>
            <a:srgbClr val="FFCC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t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nb-NO" sz="1800" b="1" dirty="0">
                <a:ea typeface="Geneva"/>
                <a:cs typeface="Geneva"/>
              </a:rPr>
              <a:t>HELSETJENESTEOMRÅDE </a:t>
            </a: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882180" y="1634399"/>
            <a:ext cx="3247878" cy="3443726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nb-NO" sz="1800">
              <a:latin typeface="Calibri" panose="020F0502020204030204" pitchFamily="34" charset="0"/>
              <a:ea typeface="Geneva"/>
              <a:cs typeface="Geneva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617106" y="130454"/>
            <a:ext cx="7778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sz="4400" dirty="0">
                <a:solidFill>
                  <a:srgbClr val="003871"/>
                </a:solidFill>
                <a:latin typeface="+mj-lt"/>
                <a:ea typeface="+mj-ea"/>
                <a:cs typeface="+mj-cs"/>
              </a:rPr>
              <a:t>Når skal man utføre håndhygiene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05" y="2780197"/>
            <a:ext cx="178427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69" y="4811502"/>
            <a:ext cx="2009227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22" t="48854" r="27650" b="25958"/>
          <a:stretch>
            <a:fillRect/>
          </a:stretch>
        </p:blipFill>
        <p:spPr bwMode="auto">
          <a:xfrm>
            <a:off x="6981560" y="5037662"/>
            <a:ext cx="14811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58" y="2691893"/>
            <a:ext cx="157797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50469" y="1678931"/>
            <a:ext cx="1511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GB" altLang="nb-NO" sz="1800" b="1" dirty="0">
                <a:ea typeface="Geneva"/>
                <a:cs typeface="Geneva"/>
              </a:rPr>
              <a:t>PASIENTSONE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72506"/>
            <a:ext cx="1926659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e 8" descr="5 moments _stol_u piler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13873" r="30220" b="32527"/>
          <a:stretch>
            <a:fillRect/>
          </a:stretch>
        </p:blipFill>
        <p:spPr bwMode="auto">
          <a:xfrm>
            <a:off x="3605742" y="2373933"/>
            <a:ext cx="1838325" cy="2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e 13" descr="5 moments _stol_u piler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68383" r="22324" b="5051"/>
          <a:stretch/>
        </p:blipFill>
        <p:spPr>
          <a:xfrm>
            <a:off x="5782733" y="5069581"/>
            <a:ext cx="1339512" cy="13395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847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242888"/>
            <a:ext cx="8642350" cy="95408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 dirty="0" smtClean="0"/>
              <a:t> </a:t>
            </a:r>
            <a:r>
              <a:rPr lang="nb-NO" altLang="nb-NO" dirty="0">
                <a:solidFill>
                  <a:srgbClr val="003871"/>
                </a:solidFill>
              </a:rPr>
              <a:t>Bruk av smykker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1628775"/>
            <a:ext cx="4105275" cy="41036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smtClean="0">
                <a:latin typeface="Bookman Old Style" panose="02050604050505020204" pitchFamily="18" charset="0"/>
              </a:rPr>
              <a:t>Ringer og armbåndsur hindrer utføring av håndhygiene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smtClean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smtClean="0">
                <a:latin typeface="Bookman Old Style" panose="02050604050505020204" pitchFamily="18" charset="0"/>
              </a:rPr>
              <a:t>Gjennomsnittlig antall bakterier på hendene med ring er ca.4 ganger høyre en på hender uten ring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smtClean="0">
              <a:latin typeface="Bookman Old Style" panose="0205060405050502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smtClean="0">
                <a:latin typeface="Bookman Old Style" panose="02050604050505020204" pitchFamily="18" charset="0"/>
              </a:rPr>
              <a:t>Kunstige neglene og (sprukket) neglelakk gir grobunn for bakterier</a:t>
            </a:r>
            <a:endParaRPr lang="nb-NO" altLang="nb-NO" dirty="0"/>
          </a:p>
        </p:txBody>
      </p:sp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6588125" y="2781300"/>
          <a:ext cx="2443163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8020002" imgH="11343918" progId="AcroExch.Document.11">
                  <p:embed/>
                </p:oleObj>
              </mc:Choice>
              <mc:Fallback>
                <p:oleObj name="Acrobat Document" r:id="rId3" imgW="8020002" imgH="11343918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2781300"/>
                        <a:ext cx="2443163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21956"/>
              </p:ext>
            </p:extLst>
          </p:nvPr>
        </p:nvGraphicFramePr>
        <p:xfrm>
          <a:off x="4211638" y="1125538"/>
          <a:ext cx="2341562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5" imgW="8020002" imgH="11343918" progId="AcroExch.Document.11">
                  <p:embed/>
                </p:oleObj>
              </mc:Choice>
              <mc:Fallback>
                <p:oleObj name="Acrobat Document" r:id="rId5" imgW="8020002" imgH="11343918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125538"/>
                        <a:ext cx="2341562" cy="331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86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825" y="242888"/>
            <a:ext cx="8642350" cy="66516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 dirty="0">
                <a:solidFill>
                  <a:srgbClr val="003871"/>
                </a:solidFill>
              </a:rPr>
              <a:t>Arbeidsdrakt/Stellefrakk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484438" y="1125538"/>
            <a:ext cx="4244975" cy="49672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smtClean="0">
                <a:latin typeface="Bookman Old Style" panose="02050604050505020204" pitchFamily="18" charset="0"/>
              </a:rPr>
              <a:t>Arbeidstøyet forurenses utenfra og innenfra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smtClean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smtClean="0">
                <a:latin typeface="Bookman Old Style" panose="02050604050505020204" pitchFamily="18" charset="0"/>
              </a:rPr>
              <a:t>Ren arbeidsdrakt hver dag, skiftes ved behov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smtClean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nb-NO" altLang="nb-NO" sz="2000" smtClean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nb-NO" altLang="nb-NO" sz="2000" smtClean="0">
              <a:latin typeface="Bookman Old Style" panose="02050604050505020204" pitchFamily="18" charset="0"/>
            </a:endParaRPr>
          </a:p>
          <a:p>
            <a:pPr>
              <a:lnSpc>
                <a:spcPct val="90000"/>
              </a:lnSpc>
              <a:spcAft>
                <a:spcPts val="22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nb-NO" altLang="nb-NO" sz="2000" smtClean="0">
                <a:latin typeface="Bookman Old Style" panose="02050604050505020204" pitchFamily="18" charset="0"/>
              </a:rPr>
              <a:t>Stellefrakk med plastforkle eller engangsfrakk</a:t>
            </a:r>
            <a:r>
              <a:rPr lang="en-GB" altLang="nb-NO" sz="2000" smtClean="0">
                <a:latin typeface="Bookman Old Style" panose="02050604050505020204" pitchFamily="18" charset="0"/>
              </a:rPr>
              <a:t> </a:t>
            </a:r>
            <a:r>
              <a:rPr lang="nb-NO" altLang="nb-NO" sz="2000" smtClean="0">
                <a:latin typeface="Bookman Old Style" panose="02050604050505020204" pitchFamily="18" charset="0"/>
              </a:rPr>
              <a:t>brukes ved stell av pasienten skiftes mellom hver pasient!</a:t>
            </a:r>
            <a:endParaRPr lang="nb-NO" altLang="nb-NO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4" descr="modeller_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4590" r="14958" b="3398"/>
          <a:stretch>
            <a:fillRect/>
          </a:stretch>
        </p:blipFill>
        <p:spPr bwMode="auto">
          <a:xfrm>
            <a:off x="6877050" y="1341438"/>
            <a:ext cx="21590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modeller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" r="53059" b="10464"/>
          <a:stretch>
            <a:fillRect/>
          </a:stretch>
        </p:blipFill>
        <p:spPr>
          <a:xfrm>
            <a:off x="179388" y="981075"/>
            <a:ext cx="1758950" cy="4895850"/>
          </a:xfrm>
          <a:prstGeom prst="rect">
            <a:avLst/>
          </a:prstGeom>
          <a:noFill/>
          <a:ln/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6300788" y="1700213"/>
            <a:ext cx="7921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1835149" y="3429000"/>
            <a:ext cx="865717" cy="73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2618545"/>
      </p:ext>
    </p:extLst>
  </p:cSld>
  <p:clrMapOvr>
    <a:masterClrMapping/>
  </p:clrMapOvr>
</p:sld>
</file>

<file path=ppt/theme/theme1.xml><?xml version="1.0" encoding="utf-8"?>
<a:theme xmlns:a="http://schemas.openxmlformats.org/drawingml/2006/main" name="F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933</Words>
  <Application>Microsoft Office PowerPoint</Application>
  <PresentationFormat>Skjermfremvisning (4:3)</PresentationFormat>
  <Paragraphs>230</Paragraphs>
  <Slides>20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2" baseType="lpstr">
      <vt:lpstr>FHI</vt:lpstr>
      <vt:lpstr>Acrobat Document</vt:lpstr>
      <vt:lpstr>  Håndhygiene og basale smittevernrutiner  som forebyggende tiltak    </vt:lpstr>
      <vt:lpstr>Smitte på helseinstitusjon</vt:lpstr>
      <vt:lpstr>Smittekjeden</vt:lpstr>
      <vt:lpstr>Bryte smittekjeden</vt:lpstr>
      <vt:lpstr>Basale smittevernrutiner </vt:lpstr>
      <vt:lpstr>Håndhygiene</vt:lpstr>
      <vt:lpstr>PowerPoint-presentasjon</vt:lpstr>
      <vt:lpstr>PowerPoint-presentasjon</vt:lpstr>
      <vt:lpstr>PowerPoint-presentasjon</vt:lpstr>
      <vt:lpstr>Indikasjoner for bruk av hansker </vt:lpstr>
      <vt:lpstr>Ikke indikasjon for bruk av hansker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Desinfeksjonsmetoder</vt:lpstr>
      <vt:lpstr>Alkoholer</vt:lpstr>
      <vt:lpstr>Kjemisk desinfeksjon</vt:lpstr>
      <vt:lpstr>e – læring for alle!</vt:lpstr>
    </vt:vector>
  </TitlesOfParts>
  <Company>Folkehelseinstituttet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 Kristian Svendsen</dc:creator>
  <cp:lastModifiedBy>Bentele, Horst</cp:lastModifiedBy>
  <cp:revision>87</cp:revision>
  <cp:lastPrinted>2012-03-28T06:28:25Z</cp:lastPrinted>
  <dcterms:created xsi:type="dcterms:W3CDTF">2010-10-19T12:25:55Z</dcterms:created>
  <dcterms:modified xsi:type="dcterms:W3CDTF">2015-03-18T10:09:10Z</dcterms:modified>
</cp:coreProperties>
</file>