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8" r:id="rId1"/>
  </p:sldMasterIdLst>
  <p:notesMasterIdLst>
    <p:notesMasterId r:id="rId26"/>
  </p:notesMasterIdLst>
  <p:handoutMasterIdLst>
    <p:handoutMasterId r:id="rId27"/>
  </p:handoutMasterIdLst>
  <p:sldIdLst>
    <p:sldId id="327" r:id="rId2"/>
    <p:sldId id="347" r:id="rId3"/>
    <p:sldId id="372" r:id="rId4"/>
    <p:sldId id="343" r:id="rId5"/>
    <p:sldId id="374" r:id="rId6"/>
    <p:sldId id="375" r:id="rId7"/>
    <p:sldId id="376" r:id="rId8"/>
    <p:sldId id="377" r:id="rId9"/>
    <p:sldId id="378" r:id="rId10"/>
    <p:sldId id="379" r:id="rId11"/>
    <p:sldId id="352" r:id="rId12"/>
    <p:sldId id="354" r:id="rId13"/>
    <p:sldId id="337" r:id="rId14"/>
    <p:sldId id="355" r:id="rId15"/>
    <p:sldId id="366" r:id="rId16"/>
    <p:sldId id="367" r:id="rId17"/>
    <p:sldId id="368" r:id="rId18"/>
    <p:sldId id="369" r:id="rId19"/>
    <p:sldId id="370" r:id="rId20"/>
    <p:sldId id="381" r:id="rId21"/>
    <p:sldId id="371" r:id="rId22"/>
    <p:sldId id="380" r:id="rId23"/>
    <p:sldId id="357" r:id="rId24"/>
    <p:sldId id="351" r:id="rId25"/>
  </p:sldIdLst>
  <p:sldSz cx="9144000" cy="6858000" type="screen4x3"/>
  <p:notesSz cx="6810375" cy="9942513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871"/>
    <a:srgbClr val="E7832F"/>
    <a:srgbClr val="342C26"/>
    <a:srgbClr val="8A204D"/>
    <a:srgbClr val="AD2E3D"/>
    <a:srgbClr val="89305D"/>
    <a:srgbClr val="969696"/>
    <a:srgbClr val="D2C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1961" autoAdjust="0"/>
  </p:normalViewPr>
  <p:slideViewPr>
    <p:cSldViewPr snapToGrid="0" snapToObjects="1">
      <p:cViewPr>
        <p:scale>
          <a:sx n="70" d="100"/>
          <a:sy n="70" d="100"/>
        </p:scale>
        <p:origin x="-119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A390F4-A89C-46E8-8996-E5A78FA95A6B}" type="datetimeFigureOut">
              <a:rPr lang="nb-NO"/>
              <a:pPr>
                <a:defRPr/>
              </a:pPr>
              <a:t>18.03.2015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97ECD8-802A-4307-B415-5CAB05C6BBE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60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2503E5-6A40-4B5F-ABA1-60D54E46A4D0}" type="datetimeFigureOut">
              <a:rPr lang="nb-NO"/>
              <a:pPr>
                <a:defRPr/>
              </a:pPr>
              <a:t>18.03.2015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  <a:endParaRPr lang="nb-N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C9DD28-7B2B-4351-8B76-EC4E1E802AB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9813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0231" indent="-288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4201" indent="-2308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5882" indent="-2308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7563" indent="-2308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9243" indent="-2308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0924" indent="-2308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2604" indent="-2308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4285" indent="-2308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5417AF7-E20F-439E-BE6A-F6D1BABB334F}" type="slidenum">
              <a:rPr lang="nb-NO" altLang="nb-NO" sz="1200"/>
              <a:pPr eaLnBrk="1" hangingPunct="1">
                <a:defRPr/>
              </a:pPr>
              <a:t>4</a:t>
            </a:fld>
            <a:endParaRPr lang="nb-NO" altLang="nb-NO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nb-NO" altLang="nb-NO" dirty="0" smtClean="0"/>
              <a:t>Veilederen tar</a:t>
            </a:r>
            <a:r>
              <a:rPr lang="nb-NO" altLang="nb-NO" baseline="0" dirty="0" smtClean="0"/>
              <a:t> også hensyn på at tiltakene ikke rammer pasientene unødig i forholdt til isolering, stigmatisering og forsinkelse i nødvendig behandling</a:t>
            </a:r>
            <a:endParaRPr lang="nb-NO" altLang="nb-NO" dirty="0" smtClean="0"/>
          </a:p>
          <a:p>
            <a:pPr eaLnBrk="1" hangingPunct="1">
              <a:lnSpc>
                <a:spcPct val="90000"/>
              </a:lnSpc>
            </a:pPr>
            <a:endParaRPr lang="nb-NO" altLang="nb-NO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98" tIns="45849" rIns="91698" bIns="45849" anchor="b"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95A478-6D94-4122-9724-666C512E16B8}" type="slidenum">
              <a:rPr lang="nb-NO" altLang="nb-NO">
                <a:latin typeface="Arial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nb-NO" altLang="nb-NO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98" tIns="45849" rIns="91698" bIns="45849" anchor="b"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5D3103-7AE8-43EF-B0C9-208B4AC6280B}" type="slidenum">
              <a:rPr lang="nb-NO" altLang="nb-NO">
                <a:latin typeface="Arial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nb-NO" altLang="nb-NO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P_grunnmal 254x195_alt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P_grunnmal 254x195_alt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4659" y="2293245"/>
            <a:ext cx="70866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4658" y="4049020"/>
            <a:ext cx="705214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075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Rectangle 8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7" name="Picture 9" descr="Logo negati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9" name="Rectangle 10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0" name="Picture 11" descr="Logo negati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18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2_Picture with Caption">
    <p:bg>
      <p:bgPr>
        <a:solidFill>
          <a:srgbClr val="77933C">
            <a:alpha val="9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Rectangle 8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7" name="Picture 9" descr="Logo negati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9" name="Rectangle 10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0" name="Picture 11" descr="Logo negati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290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bg>
      <p:bgPr>
        <a:solidFill>
          <a:srgbClr val="342C26">
            <a:alpha val="7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Rectangle 8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7" name="Picture 9" descr="Logo negati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9" name="Rectangle 10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0" name="Picture 11" descr="Logo negati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951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Rectangle 8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7" name="Picture 9" descr="Logo negati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9" name="Rectangle 10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0" name="Picture 11" descr="Logo negati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4788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Rectangle 8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7" name="Picture 9" descr="Logo negati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9" name="Rectangle 10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0" name="Picture 11" descr="Logo negati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4463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4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Rectangle 8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7" name="Picture 9" descr="Logo negati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9" name="Rectangle 10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0" name="Picture 11" descr="Logo negati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375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Rectangle 8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7" name="Picture 9" descr="Logo negati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9" name="Rectangle 10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0" name="Picture 11" descr="Logo negati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3871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570880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1" name="Rectangle 11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2" name="Picture 12" descr="Logo negati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3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4" name="Rectangle 14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5" name="Picture 15" descr="Logo negati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323486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7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1" name="Rectangle 11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2" name="Picture 12" descr="Logo negati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3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4" name="Rectangle 14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5" name="Picture 15" descr="Logo negati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137704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3_Picture with Caption">
    <p:bg>
      <p:bgPr>
        <a:solidFill>
          <a:srgbClr val="77933C">
            <a:alpha val="9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1" name="Rectangle 11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2" name="Picture 12" descr="Logo negati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3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4" name="Rectangle 14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5" name="Picture 15" descr="Logo negati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29746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b-NO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b-NO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pic>
        <p:nvPicPr>
          <p:cNvPr id="6" name="Picture 11" descr="Logo negati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7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8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b-NO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9" name="Rectangle 12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nb-NO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pic>
        <p:nvPicPr>
          <p:cNvPr id="10" name="Picture 13" descr="Logo negati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4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7599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8_Picture with Caption">
    <p:bg>
      <p:bgPr>
        <a:solidFill>
          <a:srgbClr val="342C26">
            <a:alpha val="7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1" name="Rectangle 11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2" name="Picture 12" descr="Logo negati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3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4" name="Rectangle 14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5" name="Picture 15" descr="Logo negati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924741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Picture with Caption"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1" name="Rectangle 11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2" name="Picture 12" descr="Logo negati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3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4" name="Rectangle 14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5" name="Picture 15" descr="Logo negati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006063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0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1" name="Rectangle 11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2" name="Picture 12" descr="Logo negati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3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4" name="Rectangle 14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5" name="Picture 15" descr="Logo negati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263652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5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1" name="Rectangle 11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2" name="Picture 12" descr="Logo negati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3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4" name="Rectangle 14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5" name="Picture 15" descr="Logo negati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885772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1" name="Rectangle 11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2" name="Picture 12" descr="Logo negati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3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4" name="Rectangle 14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5" name="Picture 15" descr="Logo negati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445481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Rectangle 8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6" name="Picture 9" descr="Logo negati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10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9" name="Rectangle 11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0" name="Picture 12" descr="Logo negati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3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0827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rot="5400000">
            <a:off x="-450056" y="450056"/>
            <a:ext cx="1260475" cy="360363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Rectangle 8"/>
          <p:cNvSpPr/>
          <p:nvPr/>
        </p:nvSpPr>
        <p:spPr>
          <a:xfrm rot="5400000">
            <a:off x="-2618581" y="3879056"/>
            <a:ext cx="5597525" cy="360363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6" name="Picture 9" descr="Logo negati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58738"/>
            <a:ext cx="2238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3127870" y="3429000"/>
            <a:ext cx="6858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10"/>
          <p:cNvSpPr/>
          <p:nvPr userDrawn="1"/>
        </p:nvSpPr>
        <p:spPr>
          <a:xfrm rot="5400000">
            <a:off x="-450056" y="450056"/>
            <a:ext cx="1260475" cy="360363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9" name="Rectangle 11"/>
          <p:cNvSpPr/>
          <p:nvPr userDrawn="1"/>
        </p:nvSpPr>
        <p:spPr>
          <a:xfrm rot="5400000">
            <a:off x="-2618581" y="3879056"/>
            <a:ext cx="5597525" cy="360363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0" name="Picture 12" descr="Logo negati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58738"/>
            <a:ext cx="2238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3"/>
          <p:cNvCxnSpPr/>
          <p:nvPr userDrawn="1"/>
        </p:nvCxnSpPr>
        <p:spPr>
          <a:xfrm rot="5400000" flipH="1" flipV="1">
            <a:off x="3127870" y="3429000"/>
            <a:ext cx="6858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6879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60410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P_FHI_mal_254x19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3513"/>
            <a:ext cx="91440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7" name="Rectangle 7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8" name="Picture 9" descr="Logo negati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10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1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1" name="Rectangle 12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2" name="Picture 13" descr="Logo negati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4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871"/>
                </a:solidFill>
              </a:defRPr>
            </a:lvl1pPr>
            <a:lvl2pPr>
              <a:defRPr sz="2400">
                <a:solidFill>
                  <a:srgbClr val="003871"/>
                </a:solidFill>
              </a:defRPr>
            </a:lvl2pPr>
            <a:lvl3pPr>
              <a:defRPr sz="2000">
                <a:solidFill>
                  <a:srgbClr val="003871"/>
                </a:solidFill>
              </a:defRPr>
            </a:lvl3pPr>
            <a:lvl4pPr>
              <a:defRPr sz="1800">
                <a:solidFill>
                  <a:srgbClr val="003871"/>
                </a:solidFill>
              </a:defRPr>
            </a:lvl4pPr>
            <a:lvl5pPr>
              <a:defRPr sz="1800">
                <a:solidFill>
                  <a:srgbClr val="0038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871"/>
                </a:solidFill>
              </a:defRPr>
            </a:lvl1pPr>
            <a:lvl2pPr>
              <a:defRPr sz="2400">
                <a:solidFill>
                  <a:srgbClr val="003871"/>
                </a:solidFill>
              </a:defRPr>
            </a:lvl2pPr>
            <a:lvl3pPr>
              <a:defRPr sz="2000">
                <a:solidFill>
                  <a:srgbClr val="003871"/>
                </a:solidFill>
              </a:defRPr>
            </a:lvl3pPr>
            <a:lvl4pPr>
              <a:defRPr sz="1800">
                <a:solidFill>
                  <a:srgbClr val="003871"/>
                </a:solidFill>
              </a:defRPr>
            </a:lvl4pPr>
            <a:lvl5pPr>
              <a:defRPr sz="1800">
                <a:solidFill>
                  <a:srgbClr val="0038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819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8" name="Rectangle 9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9" name="Picture 11" descr="Logo negati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10"/>
          <p:cNvCxnSpPr/>
          <p:nvPr/>
        </p:nvCxnSpPr>
        <p:spPr>
          <a:xfrm>
            <a:off x="0" y="1469832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2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2" name="Rectangle 13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3" name="Picture 14" descr="Logo negati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5"/>
          <p:cNvCxnSpPr/>
          <p:nvPr userDrawn="1"/>
        </p:nvCxnSpPr>
        <p:spPr>
          <a:xfrm>
            <a:off x="0" y="1469832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0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600">
                <a:solidFill>
                  <a:srgbClr val="003871"/>
                </a:solidFill>
              </a:defRPr>
            </a:lvl4pPr>
            <a:lvl5pPr>
              <a:defRPr sz="1600">
                <a:solidFill>
                  <a:srgbClr val="00387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0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600">
                <a:solidFill>
                  <a:srgbClr val="003871"/>
                </a:solidFill>
              </a:defRPr>
            </a:lvl4pPr>
            <a:lvl5pPr>
              <a:defRPr sz="1600">
                <a:solidFill>
                  <a:srgbClr val="00387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542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Rectangle 6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5" name="Picture 7" descr="Logo negati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1487230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8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8" name="Rectangle 9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9" name="Picture 10" descr="Logo negati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11"/>
          <p:cNvCxnSpPr/>
          <p:nvPr userDrawn="1"/>
        </p:nvCxnSpPr>
        <p:spPr>
          <a:xfrm>
            <a:off x="0" y="1487230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315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3" name="Rectangle 5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4" name="Picture 6" descr="Logo negati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Rectangle 7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7" name="Picture 8" descr="Logo negati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39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Rectangle 8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7" name="Picture 9" descr="Logo negati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57200" y="1435100"/>
            <a:ext cx="3008313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10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0" name="Rectangle 11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1" name="Picture 12" descr="Logo negati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3"/>
          <p:cNvCxnSpPr/>
          <p:nvPr userDrawn="1"/>
        </p:nvCxnSpPr>
        <p:spPr>
          <a:xfrm>
            <a:off x="457200" y="1435100"/>
            <a:ext cx="3008313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3871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871"/>
                </a:solidFill>
              </a:defRPr>
            </a:lvl1pPr>
            <a:lvl2pPr>
              <a:defRPr sz="2800">
                <a:solidFill>
                  <a:srgbClr val="003871"/>
                </a:solidFill>
              </a:defRPr>
            </a:lvl2pPr>
            <a:lvl3pPr>
              <a:defRPr sz="2400">
                <a:solidFill>
                  <a:srgbClr val="003871"/>
                </a:solidFill>
              </a:defRPr>
            </a:lvl3pPr>
            <a:lvl4pPr>
              <a:defRPr sz="2000">
                <a:solidFill>
                  <a:srgbClr val="003871"/>
                </a:solidFill>
              </a:defRPr>
            </a:lvl4pPr>
            <a:lvl5pPr>
              <a:defRPr sz="2000">
                <a:solidFill>
                  <a:srgbClr val="0038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338876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Rectangle 8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7" name="Picture 9" descr="Logo negati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9" name="Rectangle 10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0" name="Picture 11" descr="Logo negati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003871"/>
          </a:solidFill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871"/>
                </a:solidFill>
              </a:defRPr>
            </a:lvl1pPr>
            <a:lvl2pPr>
              <a:defRPr sz="2800">
                <a:solidFill>
                  <a:srgbClr val="003871"/>
                </a:solidFill>
              </a:defRPr>
            </a:lvl2pPr>
            <a:lvl3pPr>
              <a:defRPr sz="2400">
                <a:solidFill>
                  <a:srgbClr val="003871"/>
                </a:solidFill>
              </a:defRPr>
            </a:lvl3pPr>
            <a:lvl4pPr>
              <a:defRPr sz="2000">
                <a:solidFill>
                  <a:srgbClr val="003871"/>
                </a:solidFill>
              </a:defRPr>
            </a:lvl4pPr>
            <a:lvl5pPr>
              <a:defRPr sz="2000">
                <a:solidFill>
                  <a:srgbClr val="0038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solidFill>
            <a:srgbClr val="39AEBB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217765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Rectangle 8"/>
          <p:cNvSpPr/>
          <p:nvPr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7" name="Picture 10" descr="Logo negati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497638"/>
            <a:ext cx="1260475" cy="360362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9" name="Rectangle 9"/>
          <p:cNvSpPr/>
          <p:nvPr userDrawn="1"/>
        </p:nvSpPr>
        <p:spPr>
          <a:xfrm>
            <a:off x="1260475" y="6497638"/>
            <a:ext cx="7883525" cy="360362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0" name="Picture 11" descr="Logo negati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570663"/>
            <a:ext cx="11525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63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Click to edit Master text styles</a:t>
            </a:r>
          </a:p>
          <a:p>
            <a:pPr lvl="1"/>
            <a:r>
              <a:rPr lang="nb-NO" altLang="nb-NO" smtClean="0"/>
              <a:t>Second level</a:t>
            </a:r>
          </a:p>
          <a:p>
            <a:pPr lvl="2"/>
            <a:r>
              <a:rPr lang="nb-NO" altLang="nb-NO" smtClean="0"/>
              <a:t>Third level</a:t>
            </a:r>
          </a:p>
          <a:p>
            <a:pPr lvl="3"/>
            <a:r>
              <a:rPr lang="nb-NO" altLang="nb-NO" smtClean="0"/>
              <a:t>Fourth level</a:t>
            </a:r>
          </a:p>
          <a:p>
            <a:pPr lvl="4"/>
            <a:r>
              <a:rPr lang="nb-NO" altLang="nb-NO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6" r:id="rId1"/>
    <p:sldLayoutId id="2147485137" r:id="rId2"/>
    <p:sldLayoutId id="2147485138" r:id="rId3"/>
    <p:sldLayoutId id="2147485139" r:id="rId4"/>
    <p:sldLayoutId id="2147485140" r:id="rId5"/>
    <p:sldLayoutId id="2147485141" r:id="rId6"/>
    <p:sldLayoutId id="2147485142" r:id="rId7"/>
    <p:sldLayoutId id="2147485143" r:id="rId8"/>
    <p:sldLayoutId id="2147485144" r:id="rId9"/>
    <p:sldLayoutId id="2147485145" r:id="rId10"/>
    <p:sldLayoutId id="2147485146" r:id="rId11"/>
    <p:sldLayoutId id="2147485147" r:id="rId12"/>
    <p:sldLayoutId id="2147485148" r:id="rId13"/>
    <p:sldLayoutId id="2147485149" r:id="rId14"/>
    <p:sldLayoutId id="2147485150" r:id="rId15"/>
    <p:sldLayoutId id="2147485151" r:id="rId16"/>
    <p:sldLayoutId id="2147485152" r:id="rId17"/>
    <p:sldLayoutId id="2147485153" r:id="rId18"/>
    <p:sldLayoutId id="2147485154" r:id="rId19"/>
    <p:sldLayoutId id="2147485155" r:id="rId20"/>
    <p:sldLayoutId id="2147485156" r:id="rId21"/>
    <p:sldLayoutId id="2147485157" r:id="rId22"/>
    <p:sldLayoutId id="2147485158" r:id="rId23"/>
    <p:sldLayoutId id="2147485159" r:id="rId24"/>
    <p:sldLayoutId id="2147485160" r:id="rId25"/>
    <p:sldLayoutId id="2147485161" r:id="rId26"/>
    <p:sldLayoutId id="2147485135" r:id="rId2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hi.no/dokumenter/9bc2e5e450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>
          <a:xfrm>
            <a:off x="1173163" y="1891166"/>
            <a:ext cx="7970837" cy="1470025"/>
          </a:xfrm>
        </p:spPr>
        <p:txBody>
          <a:bodyPr/>
          <a:lstStyle/>
          <a:p>
            <a:r>
              <a:rPr lang="nb-NO" dirty="0" smtClean="0"/>
              <a:t>MRSA</a:t>
            </a:r>
            <a:r>
              <a:rPr lang="nb-NO" dirty="0"/>
              <a:t>/ </a:t>
            </a:r>
            <a:r>
              <a:rPr lang="nb-NO" dirty="0" smtClean="0"/>
              <a:t>ESBL/VRE - Håndtering </a:t>
            </a:r>
            <a:r>
              <a:rPr lang="nb-NO" dirty="0"/>
              <a:t>i kommunale helseinstitusjoner – nasjonale anbefalinger</a:t>
            </a:r>
          </a:p>
        </p:txBody>
      </p:sp>
      <p:sp>
        <p:nvSpPr>
          <p:cNvPr id="30723" name="Subtitle 2"/>
          <p:cNvSpPr>
            <a:spLocks noGrp="1"/>
          </p:cNvSpPr>
          <p:nvPr>
            <p:ph type="subTitle" idx="1"/>
          </p:nvPr>
        </p:nvSpPr>
        <p:spPr>
          <a:xfrm>
            <a:off x="1635125" y="4049713"/>
            <a:ext cx="7051675" cy="1752600"/>
          </a:xfrm>
        </p:spPr>
        <p:txBody>
          <a:bodyPr/>
          <a:lstStyle/>
          <a:p>
            <a:pPr lvl="0" algn="r" eaLnBrk="1" fontAlgn="auto" hangingPunct="1">
              <a:spcAft>
                <a:spcPts val="0"/>
              </a:spcAft>
            </a:pPr>
            <a:r>
              <a:rPr lang="nb-NO" sz="2000" dirty="0">
                <a:solidFill>
                  <a:prstClr val="white">
                    <a:lumMod val="75000"/>
                  </a:prstClr>
                </a:solidFill>
                <a:ea typeface="ＭＳ Ｐゴシック" pitchFamily="34" charset="-128"/>
              </a:rPr>
              <a:t>Smittevernkonferanse i </a:t>
            </a:r>
            <a:r>
              <a:rPr lang="nb-NO" sz="2000" dirty="0" smtClean="0">
                <a:solidFill>
                  <a:prstClr val="white">
                    <a:lumMod val="75000"/>
                  </a:prstClr>
                </a:solidFill>
                <a:ea typeface="ＭＳ Ｐゴシック" pitchFamily="34" charset="-128"/>
              </a:rPr>
              <a:t>Bodø, Nordland 2015</a:t>
            </a:r>
            <a:r>
              <a:rPr lang="nb-NO" sz="2000" dirty="0">
                <a:solidFill>
                  <a:prstClr val="white">
                    <a:lumMod val="75000"/>
                  </a:prstClr>
                </a:solidFill>
                <a:ea typeface="ＭＳ Ｐゴシック" pitchFamily="34" charset="-128"/>
              </a:rPr>
              <a:t/>
            </a:r>
            <a:br>
              <a:rPr lang="nb-NO" sz="2000" dirty="0">
                <a:solidFill>
                  <a:prstClr val="white">
                    <a:lumMod val="75000"/>
                  </a:prstClr>
                </a:solidFill>
                <a:ea typeface="ＭＳ Ｐゴシック" pitchFamily="34" charset="-128"/>
              </a:rPr>
            </a:br>
            <a:r>
              <a:rPr lang="nb-NO" sz="2000" dirty="0">
                <a:solidFill>
                  <a:prstClr val="white"/>
                </a:solidFill>
                <a:ea typeface="ＭＳ Ｐゴシック" pitchFamily="34" charset="-128"/>
              </a:rPr>
              <a:t>Horst Bentele</a:t>
            </a:r>
          </a:p>
          <a:p>
            <a:pPr lvl="0" algn="r" eaLnBrk="1" fontAlgn="auto" hangingPunct="1">
              <a:spcAft>
                <a:spcPts val="0"/>
              </a:spcAft>
            </a:pPr>
            <a:r>
              <a:rPr lang="nb-NO" sz="2000" dirty="0">
                <a:solidFill>
                  <a:prstClr val="white">
                    <a:lumMod val="75000"/>
                  </a:prstClr>
                </a:solidFill>
                <a:ea typeface="ＭＳ Ｐゴシック" pitchFamily="34" charset="-128"/>
              </a:rPr>
              <a:t>Seniorrådgiver, Folkehelseinstituttet</a:t>
            </a:r>
          </a:p>
          <a:p>
            <a:pPr algn="ctr" eaLnBrk="1" hangingPunct="1"/>
            <a:r>
              <a:rPr lang="nb-NO" altLang="nb-NO" sz="1200" dirty="0" smtClean="0">
                <a:solidFill>
                  <a:srgbClr val="BFBFBF"/>
                </a:solidFill>
              </a:rPr>
              <a:t/>
            </a:r>
            <a:br>
              <a:rPr lang="nb-NO" altLang="nb-NO" sz="1200" dirty="0" smtClean="0">
                <a:solidFill>
                  <a:srgbClr val="BFBFBF"/>
                </a:solidFill>
              </a:rPr>
            </a:br>
            <a:r>
              <a:rPr lang="nb-NO" altLang="nb-NO" sz="1200" dirty="0" smtClean="0">
                <a:solidFill>
                  <a:srgbClr val="BFBFBF"/>
                </a:solidFill>
              </a:rPr>
              <a:t/>
            </a:r>
            <a:br>
              <a:rPr lang="nb-NO" altLang="nb-NO" sz="1200" dirty="0" smtClean="0">
                <a:solidFill>
                  <a:srgbClr val="BFBFBF"/>
                </a:solidFill>
              </a:rPr>
            </a:br>
            <a:r>
              <a:rPr lang="nb-NO" altLang="nb-NO" sz="1200" dirty="0" smtClean="0">
                <a:solidFill>
                  <a:srgbClr val="BFBFBF"/>
                </a:solidFill>
              </a:rPr>
              <a:t>Utarbeidet i samarbeid med Petter Elstrøm, Jørgen Bjørnholt og Oliver Kacelnik</a:t>
            </a:r>
            <a:br>
              <a:rPr lang="nb-NO" altLang="nb-NO" sz="1200" dirty="0" smtClean="0">
                <a:solidFill>
                  <a:srgbClr val="BFBFBF"/>
                </a:solidFill>
              </a:rPr>
            </a:br>
            <a:endParaRPr lang="nb-NO" altLang="nb-NO" sz="1200" dirty="0" smtClean="0">
              <a:solidFill>
                <a:srgbClr val="BFBFB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Tiltak MRSA i kommunehelsetjenesten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lang="nb-NO" dirty="0"/>
              <a:t>Nøye etterlevelse av basale smittevernrutiner – i alle helsetjenester og overfor alle pasienter</a:t>
            </a:r>
          </a:p>
          <a:p>
            <a:pPr>
              <a:tabLst>
                <a:tab pos="179388" algn="l"/>
              </a:tabLst>
              <a:defRPr/>
            </a:pPr>
            <a:endParaRPr lang="nb-NO" dirty="0">
              <a:solidFill>
                <a:srgbClr val="154987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lang="nb-NO" dirty="0"/>
              <a:t>I kommunale helseinstitusjoner:</a:t>
            </a:r>
          </a:p>
          <a:p>
            <a:pPr marL="800100" lvl="1" indent="-342900"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lang="nb-NO" sz="2000" dirty="0"/>
              <a:t>Enerom med bad/toalett</a:t>
            </a:r>
          </a:p>
          <a:p>
            <a:pPr marL="800100" lvl="1" indent="-342900"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lang="nb-NO" sz="2000" dirty="0"/>
              <a:t>Ekstra renhold på rommet og spesielt bad/toalett</a:t>
            </a:r>
          </a:p>
          <a:p>
            <a:pPr marL="800100" lvl="1" indent="-342900"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lang="nb-NO" sz="2000" dirty="0"/>
              <a:t>Bevisst bruk av beskyttelsesutstyr ved arbeid inne på beboerens rom </a:t>
            </a:r>
            <a:r>
              <a:rPr lang="nb-NO" sz="2000" dirty="0" smtClean="0"/>
              <a:t>Husk munnbind ved fare for oppvirvling av bakterier f.eks. reiing </a:t>
            </a:r>
            <a:r>
              <a:rPr lang="nb-NO" sz="2000" dirty="0"/>
              <a:t>av </a:t>
            </a:r>
            <a:r>
              <a:rPr lang="nb-NO" sz="2000" dirty="0" smtClean="0"/>
              <a:t>sengen!</a:t>
            </a:r>
            <a:endParaRPr lang="nb-NO" sz="2000" dirty="0"/>
          </a:p>
          <a:p>
            <a:pPr marL="800100" lvl="1" indent="-342900">
              <a:buFont typeface="Arial" pitchFamily="34" charset="0"/>
              <a:buChar char="•"/>
              <a:tabLst>
                <a:tab pos="179388" algn="l"/>
              </a:tabLst>
              <a:defRPr/>
            </a:pPr>
            <a:endParaRPr lang="nb-NO" sz="1600" dirty="0">
              <a:solidFill>
                <a:srgbClr val="154987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lang="nb-NO" sz="2400" dirty="0">
                <a:solidFill>
                  <a:srgbClr val="FF0000"/>
                </a:solidFill>
              </a:rPr>
              <a:t>Men ikke langvarig isolering!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922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tel 1"/>
          <p:cNvSpPr>
            <a:spLocks noGrp="1"/>
          </p:cNvSpPr>
          <p:nvPr>
            <p:ph type="title" idx="4294967295"/>
          </p:nvPr>
        </p:nvSpPr>
        <p:spPr>
          <a:xfrm>
            <a:off x="792163" y="100013"/>
            <a:ext cx="7489825" cy="1398587"/>
          </a:xfrm>
        </p:spPr>
        <p:txBody>
          <a:bodyPr/>
          <a:lstStyle/>
          <a:p>
            <a:pPr eaLnBrk="1" hangingPunct="1"/>
            <a:r>
              <a:rPr lang="nb-NO" altLang="nb-NO" dirty="0" smtClean="0">
                <a:solidFill>
                  <a:srgbClr val="003871"/>
                </a:solidFill>
              </a:rPr>
              <a:t>Oppsummering av resultatene av MRSA studie til </a:t>
            </a:r>
            <a:r>
              <a:rPr lang="nb-NO" altLang="nb-NO" dirty="0" err="1" smtClean="0">
                <a:solidFill>
                  <a:srgbClr val="003871"/>
                </a:solidFill>
              </a:rPr>
              <a:t>P.Elstrøm</a:t>
            </a:r>
            <a:endParaRPr lang="nb-NO" altLang="nb-NO" dirty="0" smtClean="0">
              <a:solidFill>
                <a:srgbClr val="003871"/>
              </a:solidFill>
            </a:endParaRPr>
          </a:p>
        </p:txBody>
      </p:sp>
      <p:pic>
        <p:nvPicPr>
          <p:cNvPr id="49155" name="Picture 3" descr="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9075"/>
            <a:ext cx="10810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2" descr="C:\Users\peel\AppData\Local\Microsoft\Windows\Temporary Internet Files\Content.IE5\OHQ41N59\MP90040951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" r="-717" b="28320"/>
          <a:stretch>
            <a:fillRect/>
          </a:stretch>
        </p:blipFill>
        <p:spPr bwMode="auto">
          <a:xfrm>
            <a:off x="7667625" y="1489075"/>
            <a:ext cx="10033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76375" y="1773238"/>
            <a:ext cx="6048375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ts val="2500"/>
              </a:lnSpc>
              <a:spcBef>
                <a:spcPct val="20000"/>
              </a:spcBef>
              <a:tabLst>
                <a:tab pos="179388" algn="l"/>
              </a:tabLst>
              <a:defRPr/>
            </a:pPr>
            <a:r>
              <a:rPr lang="nb-NO" sz="2000" dirty="0">
                <a:solidFill>
                  <a:srgbClr val="154987"/>
                </a:solidFill>
                <a:latin typeface="Arial" pitchFamily="34" charset="0"/>
                <a:cs typeface="Arial" pitchFamily="34" charset="0"/>
              </a:rPr>
              <a:t>Sykehjem som har fulgt nye MRSA-anbefalinger og ikke isolert beboere, har ikke fått mer spredning av MRSA blant beboerne enn sykehjem som har isolert beboere med MRSA</a:t>
            </a:r>
          </a:p>
          <a:p>
            <a:pPr lvl="1">
              <a:spcBef>
                <a:spcPct val="20000"/>
              </a:spcBef>
              <a:tabLst>
                <a:tab pos="179388" algn="l"/>
              </a:tabLst>
              <a:defRPr/>
            </a:pPr>
            <a:r>
              <a:rPr lang="nb-NO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nb-NO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nb-NO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P. Elstrøm; Å isolere beboere er ikke nødvendig for å forebygge smitte av MRSA på sykehjem; ISBN: 978-91-86739-55-3</a:t>
            </a:r>
            <a:endParaRPr lang="nb-NO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179388" algn="l"/>
              </a:tabLst>
              <a:defRPr/>
            </a:pPr>
            <a:endParaRPr lang="nb-NO" sz="2000" dirty="0">
              <a:solidFill>
                <a:srgbClr val="15498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ssholder for innhold 2"/>
          <p:cNvSpPr>
            <a:spLocks noGrp="1"/>
          </p:cNvSpPr>
          <p:nvPr>
            <p:ph idx="1"/>
          </p:nvPr>
        </p:nvSpPr>
        <p:spPr>
          <a:xfrm>
            <a:off x="576943" y="1690688"/>
            <a:ext cx="8044543" cy="4114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nb-NO" altLang="nb-NO" sz="3600" dirty="0" smtClean="0">
                <a:solidFill>
                  <a:srgbClr val="990000"/>
                </a:solidFill>
              </a:rPr>
              <a:t>Smitteverntiltak har bare effekt hvis de er gjennomførbare!</a:t>
            </a:r>
          </a:p>
        </p:txBody>
      </p:sp>
      <p:pic>
        <p:nvPicPr>
          <p:cNvPr id="50179" name="Picture 6" descr="Bild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1"/>
          <a:stretch>
            <a:fillRect/>
          </a:stretch>
        </p:blipFill>
        <p:spPr bwMode="auto">
          <a:xfrm>
            <a:off x="2617788" y="3429000"/>
            <a:ext cx="397033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b-NO" altLang="nb-NO" smtClean="0">
                <a:solidFill>
                  <a:srgbClr val="003871"/>
                </a:solidFill>
              </a:rPr>
              <a:t>Tiltak mot MRSA i sykehjem i Norge</a:t>
            </a:r>
          </a:p>
        </p:txBody>
      </p:sp>
      <p:sp>
        <p:nvSpPr>
          <p:cNvPr id="88068" name="Rectangle 6"/>
          <p:cNvSpPr>
            <a:spLocks noChangeArrowheads="1"/>
          </p:cNvSpPr>
          <p:nvPr/>
        </p:nvSpPr>
        <p:spPr bwMode="auto">
          <a:xfrm>
            <a:off x="595313" y="1527175"/>
            <a:ext cx="799306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lnSpc>
                <a:spcPct val="9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nb-NO" sz="2800" dirty="0">
                <a:solidFill>
                  <a:srgbClr val="154987"/>
                </a:solidFill>
                <a:cs typeface="Arial" pitchFamily="34" charset="0"/>
              </a:rPr>
              <a:t>1. Fornuftig bruk av antibiotika</a:t>
            </a:r>
          </a:p>
          <a:p>
            <a:pPr marL="0" lvl="1">
              <a:lnSpc>
                <a:spcPct val="9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endParaRPr lang="nb-NO" dirty="0">
              <a:solidFill>
                <a:srgbClr val="154987"/>
              </a:solidFill>
              <a:cs typeface="Arial" pitchFamily="34" charset="0"/>
            </a:endParaRPr>
          </a:p>
          <a:p>
            <a:pPr marL="0" lvl="1">
              <a:lnSpc>
                <a:spcPct val="9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nb-NO" sz="2800" dirty="0">
                <a:solidFill>
                  <a:srgbClr val="154987"/>
                </a:solidFill>
                <a:cs typeface="Arial" pitchFamily="34" charset="0"/>
              </a:rPr>
              <a:t>2. Hindre at MRSA etablerer seg i </a:t>
            </a:r>
          </a:p>
          <a:p>
            <a:pPr marL="0" lvl="1">
              <a:lnSpc>
                <a:spcPct val="9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nb-NO" sz="2800" dirty="0">
                <a:solidFill>
                  <a:srgbClr val="154987"/>
                </a:solidFill>
                <a:cs typeface="Arial" pitchFamily="34" charset="0"/>
              </a:rPr>
              <a:t>kommunale helseinstitusjoner:</a:t>
            </a:r>
          </a:p>
          <a:p>
            <a:pPr marL="8001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180975" algn="l"/>
              </a:tabLst>
              <a:defRPr/>
            </a:pPr>
            <a:endParaRPr lang="nb-NO" dirty="0">
              <a:solidFill>
                <a:srgbClr val="154987"/>
              </a:solidFill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180975" algn="l"/>
              </a:tabLst>
              <a:defRPr/>
            </a:pPr>
            <a:r>
              <a:rPr lang="nb-NO" dirty="0">
                <a:solidFill>
                  <a:srgbClr val="154987"/>
                </a:solidFill>
                <a:cs typeface="Arial" pitchFamily="34" charset="0"/>
              </a:rPr>
              <a:t>Screening og smitteoppsporing </a:t>
            </a:r>
            <a:r>
              <a:rPr lang="nb-NO" b="1" dirty="0">
                <a:solidFill>
                  <a:srgbClr val="154987"/>
                </a:solidFill>
                <a:cs typeface="Arial" pitchFamily="34" charset="0"/>
              </a:rPr>
              <a:t>bare</a:t>
            </a:r>
            <a:r>
              <a:rPr lang="nb-NO" dirty="0">
                <a:solidFill>
                  <a:srgbClr val="154987"/>
                </a:solidFill>
                <a:cs typeface="Arial" pitchFamily="34" charset="0"/>
              </a:rPr>
              <a:t> i tilfelle</a:t>
            </a:r>
            <a:br>
              <a:rPr lang="nb-NO" dirty="0">
                <a:solidFill>
                  <a:srgbClr val="154987"/>
                </a:solidFill>
                <a:cs typeface="Arial" pitchFamily="34" charset="0"/>
              </a:rPr>
            </a:br>
            <a:r>
              <a:rPr lang="nb-NO" dirty="0">
                <a:solidFill>
                  <a:srgbClr val="154987"/>
                </a:solidFill>
                <a:cs typeface="Arial" pitchFamily="34" charset="0"/>
              </a:rPr>
              <a:t>at MRSA blir oppdaget hos en pasient</a:t>
            </a:r>
          </a:p>
          <a:p>
            <a:pPr marL="8001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180975" algn="l"/>
              </a:tabLst>
              <a:defRPr/>
            </a:pPr>
            <a:r>
              <a:rPr lang="nb-NO" dirty="0">
                <a:solidFill>
                  <a:srgbClr val="154987"/>
                </a:solidFill>
                <a:cs typeface="Arial" pitchFamily="34" charset="0"/>
              </a:rPr>
              <a:t>Ikke noe </a:t>
            </a:r>
            <a:r>
              <a:rPr lang="nb-NO" b="1" dirty="0">
                <a:solidFill>
                  <a:srgbClr val="154987"/>
                </a:solidFill>
                <a:cs typeface="Arial" pitchFamily="34" charset="0"/>
              </a:rPr>
              <a:t>rutine isoleringstiltak </a:t>
            </a:r>
            <a:r>
              <a:rPr lang="nb-NO" dirty="0">
                <a:solidFill>
                  <a:srgbClr val="154987"/>
                </a:solidFill>
                <a:cs typeface="Arial" pitchFamily="34" charset="0"/>
              </a:rPr>
              <a:t>på sykehjem, men </a:t>
            </a:r>
            <a:br>
              <a:rPr lang="nb-NO" dirty="0">
                <a:solidFill>
                  <a:srgbClr val="154987"/>
                </a:solidFill>
                <a:cs typeface="Arial" pitchFamily="34" charset="0"/>
              </a:rPr>
            </a:br>
            <a:r>
              <a:rPr lang="nb-NO" dirty="0">
                <a:solidFill>
                  <a:srgbClr val="154987"/>
                </a:solidFill>
                <a:cs typeface="Arial" pitchFamily="34" charset="0"/>
              </a:rPr>
              <a:t>forsterket fokus på basale smittevernrutiner </a:t>
            </a:r>
          </a:p>
          <a:p>
            <a:pPr marL="8001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180975" algn="l"/>
              </a:tabLst>
              <a:defRPr/>
            </a:pPr>
            <a:r>
              <a:rPr lang="nb-NO" dirty="0">
                <a:solidFill>
                  <a:srgbClr val="154987"/>
                </a:solidFill>
                <a:cs typeface="Arial" pitchFamily="34" charset="0"/>
              </a:rPr>
              <a:t>Eventuelt </a:t>
            </a:r>
            <a:r>
              <a:rPr lang="nb-NO" dirty="0" err="1">
                <a:solidFill>
                  <a:srgbClr val="154987"/>
                </a:solidFill>
                <a:cs typeface="Arial" pitchFamily="34" charset="0"/>
              </a:rPr>
              <a:t>bærerskapsanering</a:t>
            </a:r>
            <a:r>
              <a:rPr lang="nb-NO" dirty="0">
                <a:solidFill>
                  <a:srgbClr val="154987"/>
                </a:solidFill>
                <a:cs typeface="Arial" pitchFamily="34" charset="0"/>
              </a:rPr>
              <a:t> hvis det er </a:t>
            </a:r>
            <a:br>
              <a:rPr lang="nb-NO" dirty="0">
                <a:solidFill>
                  <a:srgbClr val="154987"/>
                </a:solidFill>
                <a:cs typeface="Arial" pitchFamily="34" charset="0"/>
              </a:rPr>
            </a:br>
            <a:r>
              <a:rPr lang="nb-NO" b="1" dirty="0">
                <a:solidFill>
                  <a:srgbClr val="154987"/>
                </a:solidFill>
                <a:cs typeface="Arial" pitchFamily="34" charset="0"/>
              </a:rPr>
              <a:t>forsvarlig</a:t>
            </a:r>
            <a:r>
              <a:rPr lang="nb-NO" dirty="0">
                <a:solidFill>
                  <a:srgbClr val="154987"/>
                </a:solidFill>
                <a:cs typeface="Arial" pitchFamily="34" charset="0"/>
              </a:rPr>
              <a:t> i beboerens situasjon</a:t>
            </a:r>
          </a:p>
          <a:p>
            <a:pPr marL="457200" lvl="2">
              <a:lnSpc>
                <a:spcPct val="9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nb-NO" dirty="0">
                <a:solidFill>
                  <a:srgbClr val="154987"/>
                </a:solidFill>
                <a:cs typeface="Arial" pitchFamily="34" charset="0"/>
                <a:hlinkClick r:id="rId3"/>
              </a:rPr>
              <a:t>http://www.fhi.no/dokumenter/9bc2e5e450.pdf </a:t>
            </a:r>
            <a:endParaRPr lang="nb-NO" dirty="0">
              <a:solidFill>
                <a:srgbClr val="154987"/>
              </a:solidFill>
              <a:cs typeface="Arial" pitchFamily="34" charset="0"/>
            </a:endParaRPr>
          </a:p>
          <a:p>
            <a:pPr marL="457200" lvl="2">
              <a:lnSpc>
                <a:spcPct val="90000"/>
              </a:lnSpc>
              <a:spcBef>
                <a:spcPct val="20000"/>
              </a:spcBef>
              <a:tabLst>
                <a:tab pos="180975" algn="l"/>
              </a:tabLst>
              <a:defRPr/>
            </a:pPr>
            <a:endParaRPr lang="nb-NO" dirty="0">
              <a:solidFill>
                <a:srgbClr val="154987"/>
              </a:solidFill>
              <a:cs typeface="Arial" pitchFamily="34" charset="0"/>
            </a:endParaRPr>
          </a:p>
        </p:txBody>
      </p:sp>
      <p:pic>
        <p:nvPicPr>
          <p:cNvPr id="5427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t="30869" r="67705" b="38930"/>
          <a:stretch>
            <a:fillRect/>
          </a:stretch>
        </p:blipFill>
        <p:spPr bwMode="auto">
          <a:xfrm>
            <a:off x="6610350" y="1363663"/>
            <a:ext cx="2533650" cy="351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" t="13900" r="68622" b="49044"/>
          <a:stretch/>
        </p:blipFill>
        <p:spPr bwMode="auto">
          <a:xfrm>
            <a:off x="6281658" y="4427221"/>
            <a:ext cx="2549922" cy="191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ESBL/VRE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dirty="0" smtClean="0">
                <a:solidFill>
                  <a:srgbClr val="800000"/>
                </a:solidFill>
                <a:latin typeface="Arial Unicode MS" pitchFamily="34" charset="-128"/>
              </a:rPr>
              <a:t>Mål: ESBL og VRE </a:t>
            </a:r>
            <a:r>
              <a:rPr lang="nb-NO" altLang="nb-NO" dirty="0">
                <a:solidFill>
                  <a:srgbClr val="800000"/>
                </a:solidFill>
                <a:latin typeface="Arial Unicode MS" pitchFamily="34" charset="-128"/>
              </a:rPr>
              <a:t>skal ikke etablere seg og bli en fast del av bakteriefloraen ved norske sykehus og sykehjem</a:t>
            </a:r>
            <a:endParaRPr lang="nb-NO" altLang="nb-NO" dirty="0">
              <a:solidFill>
                <a:srgbClr val="154987"/>
              </a:solidFill>
              <a:latin typeface="Arial Unicode MS" pitchFamily="34" charset="-128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767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Screening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Screening før eller ved innleggelse er ikke anbefalt</a:t>
            </a:r>
          </a:p>
          <a:p>
            <a:r>
              <a:rPr lang="nb-NO" dirty="0" smtClean="0"/>
              <a:t>Screening på avdeling bare ved begrunnet mistanke </a:t>
            </a:r>
            <a:r>
              <a:rPr lang="nb-NO" sz="2400" dirty="0" smtClean="0"/>
              <a:t>(f.eks. ble oppdaget på sykehus at en medboer har hatt ESBL)</a:t>
            </a:r>
          </a:p>
          <a:p>
            <a:r>
              <a:rPr lang="nb-NO" dirty="0" smtClean="0"/>
              <a:t>Screening/prøvetaking av ansatte er ikke anbefalt</a:t>
            </a:r>
            <a:br>
              <a:rPr lang="nb-NO" dirty="0" smtClean="0"/>
            </a:br>
            <a:r>
              <a:rPr lang="nb-NO" dirty="0" smtClean="0">
                <a:solidFill>
                  <a:srgbClr val="FF0000"/>
                </a:solidFill>
              </a:rPr>
              <a:t>(ikke likt med MRSA)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Prøvetaking beboer for ESBL og VRE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smtClean="0"/>
              <a:t>Vanlig </a:t>
            </a:r>
            <a:r>
              <a:rPr lang="nb-NO" sz="2800" dirty="0" err="1" smtClean="0"/>
              <a:t>prøvtakingsutstyr</a:t>
            </a:r>
            <a:r>
              <a:rPr lang="nb-NO" sz="2800" dirty="0" smtClean="0"/>
              <a:t> og transportmedium</a:t>
            </a:r>
          </a:p>
          <a:p>
            <a:r>
              <a:rPr lang="nb-NO" sz="2800" dirty="0" smtClean="0"/>
              <a:t>Ett prøvesett: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 smtClean="0"/>
              <a:t>Rektum, gjerne inneholdende synlig </a:t>
            </a:r>
            <a:r>
              <a:rPr lang="nb-NO" sz="2400" dirty="0" err="1" smtClean="0"/>
              <a:t>fæces</a:t>
            </a:r>
            <a:endParaRPr lang="nb-NO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 smtClean="0"/>
              <a:t>Sår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 smtClean="0"/>
              <a:t>Innstikksted for fremmedlegemer </a:t>
            </a:r>
            <a:r>
              <a:rPr lang="nb-NO" sz="1800" dirty="0" smtClean="0"/>
              <a:t>(f.eks. perifere vene katetre, </a:t>
            </a:r>
            <a:r>
              <a:rPr lang="nb-NO" sz="1800" dirty="0" err="1" smtClean="0"/>
              <a:t>suprapubiske</a:t>
            </a:r>
            <a:r>
              <a:rPr lang="nb-NO" sz="1800" dirty="0" smtClean="0"/>
              <a:t> katetre osv.)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/>
              <a:t>Permanent urinveiskateter, i tilfelle beboeren har </a:t>
            </a:r>
            <a:r>
              <a:rPr lang="nb-NO" sz="2400" dirty="0" smtClean="0"/>
              <a:t>kateter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 smtClean="0"/>
              <a:t>Urinprøve</a:t>
            </a:r>
          </a:p>
          <a:p>
            <a:pPr marL="0" indent="0">
              <a:buNone/>
            </a:pPr>
            <a:r>
              <a:rPr lang="nb-NO" sz="2800" dirty="0"/>
              <a:t>ESBL/VRE oppfølgingsprøver ikke nødvendig</a:t>
            </a:r>
          </a:p>
          <a:p>
            <a:pPr lvl="2"/>
            <a:r>
              <a:rPr lang="nb-NO" dirty="0"/>
              <a:t>L</a:t>
            </a:r>
            <a:r>
              <a:rPr lang="nb-NO" dirty="0" smtClean="0"/>
              <a:t>angvarig </a:t>
            </a:r>
            <a:r>
              <a:rPr lang="nb-NO" dirty="0"/>
              <a:t>bærerskap og </a:t>
            </a:r>
            <a:r>
              <a:rPr lang="nb-NO" dirty="0" smtClean="0"/>
              <a:t>ingen kjent saneringsmetode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031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Informasjon</a:t>
            </a:r>
            <a:r>
              <a:rPr lang="nb-NO" dirty="0" smtClean="0"/>
              <a:t>!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b-NO" sz="3200" b="1" dirty="0">
                <a:solidFill>
                  <a:srgbClr val="FF0000"/>
                </a:solidFill>
              </a:rPr>
              <a:t>Pasientjournal </a:t>
            </a:r>
            <a:r>
              <a:rPr lang="nb-NO" sz="3200" b="1" dirty="0" smtClean="0">
                <a:solidFill>
                  <a:srgbClr val="FF0000"/>
                </a:solidFill>
              </a:rPr>
              <a:t>merkes!!!</a:t>
            </a:r>
            <a:endParaRPr lang="nb-NO" sz="3200" b="1" dirty="0">
              <a:solidFill>
                <a:srgbClr val="FF0000"/>
              </a:solidFill>
            </a:endParaRPr>
          </a:p>
          <a:p>
            <a:pPr lvl="1"/>
            <a:r>
              <a:rPr lang="nb-NO" sz="3200" dirty="0"/>
              <a:t>Varsling av:</a:t>
            </a:r>
          </a:p>
          <a:p>
            <a:pPr lvl="2"/>
            <a:r>
              <a:rPr lang="nb-NO" sz="2800" dirty="0"/>
              <a:t>Behandlende lege</a:t>
            </a:r>
          </a:p>
          <a:p>
            <a:pPr lvl="2"/>
            <a:r>
              <a:rPr lang="nb-NO" sz="2800" dirty="0"/>
              <a:t>Sykehus ved innleggelse </a:t>
            </a:r>
          </a:p>
          <a:p>
            <a:pPr lvl="2"/>
            <a:r>
              <a:rPr lang="nb-NO" sz="2800" dirty="0"/>
              <a:t>A</a:t>
            </a:r>
            <a:r>
              <a:rPr lang="nb-NO" sz="2800" dirty="0" smtClean="0"/>
              <a:t>ndre </a:t>
            </a:r>
            <a:r>
              <a:rPr lang="nb-NO" sz="2800" dirty="0"/>
              <a:t>avdelinger eller andre sykehjem ved </a:t>
            </a:r>
            <a:r>
              <a:rPr lang="nb-NO" sz="2800" dirty="0" smtClean="0"/>
              <a:t>flytting</a:t>
            </a:r>
          </a:p>
        </p:txBody>
      </p:sp>
    </p:spTree>
    <p:extLst>
      <p:ext uri="{BB962C8B-B14F-4D97-AF65-F5344CB8AC3E}">
        <p14:creationId xmlns:p14="http://schemas.microsoft.com/office/powerpoint/2010/main" val="9867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Tiltak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B</a:t>
            </a:r>
            <a:r>
              <a:rPr lang="nb-NO" dirty="0" smtClean="0"/>
              <a:t>eboeren </a:t>
            </a:r>
            <a:r>
              <a:rPr lang="nb-NO" dirty="0"/>
              <a:t>plasseres fortrinnsvis i enerom med eget bad og toalett</a:t>
            </a:r>
          </a:p>
          <a:p>
            <a:pPr lvl="0"/>
            <a:r>
              <a:rPr lang="nb-NO" dirty="0"/>
              <a:t>Personalet følger basale smittevernrutiner</a:t>
            </a:r>
          </a:p>
          <a:p>
            <a:pPr lvl="0"/>
            <a:r>
              <a:rPr lang="nb-NO" dirty="0"/>
              <a:t>Beboeren kan bevege seg fritt på avdelingen</a:t>
            </a:r>
          </a:p>
          <a:p>
            <a:pPr lvl="0"/>
            <a:r>
              <a:rPr lang="nb-NO" dirty="0"/>
              <a:t>Beboeren bør ikke benytte seg av buffet</a:t>
            </a:r>
            <a:r>
              <a:rPr lang="nb-NO" dirty="0" smtClean="0"/>
              <a:t>/ </a:t>
            </a:r>
            <a:r>
              <a:rPr lang="nb-NO" dirty="0" err="1" smtClean="0"/>
              <a:t>selvbetjent</a:t>
            </a:r>
            <a:r>
              <a:rPr lang="nb-NO" dirty="0" smtClean="0"/>
              <a:t> matservering</a:t>
            </a:r>
          </a:p>
          <a:p>
            <a:pPr lvl="0"/>
            <a:r>
              <a:rPr lang="nb-NO" dirty="0" smtClean="0">
                <a:solidFill>
                  <a:srgbClr val="FF0000"/>
                </a:solidFill>
              </a:rPr>
              <a:t>Ikke langvarig isolering!</a:t>
            </a:r>
            <a:endParaRPr lang="nb-NO" dirty="0">
              <a:solidFill>
                <a:srgbClr val="FF0000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11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Rengjøring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lvl="0"/>
            <a:r>
              <a:rPr lang="nb-NO" dirty="0"/>
              <a:t>Rengjøring av rommet og håndtering av tekstiler på rommet gjøres i tråd med de rutiner som ligger under sykehjemmets retningslinjer for </a:t>
            </a:r>
            <a:r>
              <a:rPr lang="nb-NO" dirty="0" smtClean="0"/>
              <a:t>kontaktsmitte</a:t>
            </a:r>
          </a:p>
          <a:p>
            <a:pPr lvl="1"/>
            <a:r>
              <a:rPr lang="nb-NO" dirty="0" smtClean="0"/>
              <a:t>Rommet </a:t>
            </a:r>
            <a:r>
              <a:rPr lang="nb-NO" dirty="0"/>
              <a:t>rengjøres daglig og det bør legges ekstra vekt på rengjøring av toalett og av kontaktpunkter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13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eaLnBrk="1" hangingPunct="1">
              <a:spcBef>
                <a:spcPct val="50000"/>
              </a:spcBef>
              <a:defRPr/>
            </a:pPr>
            <a:r>
              <a:rPr lang="nb-NO" altLang="nb-NO" dirty="0">
                <a:solidFill>
                  <a:srgbClr val="154987"/>
                </a:solidFill>
                <a:latin typeface="Arial" charset="0"/>
                <a:cs typeface="Arial" pitchFamily="34" charset="0"/>
              </a:rPr>
              <a:t>Epidemiologiske endringer: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nb-NO" altLang="nb-NO" sz="2800" dirty="0" smtClean="0">
                <a:solidFill>
                  <a:srgbClr val="154987"/>
                </a:solidFill>
                <a:latin typeface="Arial" charset="0"/>
                <a:cs typeface="Arial" pitchFamily="34" charset="0"/>
              </a:rPr>
              <a:t>Sterkt </a:t>
            </a:r>
            <a:r>
              <a:rPr lang="nb-NO" altLang="nb-NO" sz="2800" dirty="0">
                <a:solidFill>
                  <a:srgbClr val="154987"/>
                </a:solidFill>
                <a:latin typeface="Arial" charset="0"/>
                <a:cs typeface="Arial" pitchFamily="34" charset="0"/>
              </a:rPr>
              <a:t>økende forekomst i verden, men også økende i Norden og </a:t>
            </a:r>
            <a:r>
              <a:rPr lang="nb-NO" altLang="nb-NO" sz="2800" dirty="0" smtClean="0">
                <a:solidFill>
                  <a:srgbClr val="154987"/>
                </a:solidFill>
                <a:latin typeface="Arial" charset="0"/>
                <a:cs typeface="Arial" pitchFamily="34" charset="0"/>
              </a:rPr>
              <a:t>Norge</a:t>
            </a:r>
            <a:endParaRPr lang="nb-NO" altLang="nb-NO" sz="2800" dirty="0">
              <a:solidFill>
                <a:srgbClr val="154987"/>
              </a:solidFill>
              <a:latin typeface="Arial" charset="0"/>
              <a:cs typeface="Arial" pitchFamily="34" charset="0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nb-NO" altLang="nb-NO" sz="2000" dirty="0">
                <a:solidFill>
                  <a:srgbClr val="154987"/>
                </a:solidFill>
                <a:latin typeface="Arial Unicode MS" pitchFamily="34" charset="-128"/>
              </a:rPr>
              <a:t>Økende antall påviste tilfeller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nb-NO" altLang="nb-NO" sz="2000" dirty="0" smtClean="0">
                <a:solidFill>
                  <a:srgbClr val="154987"/>
                </a:solidFill>
                <a:latin typeface="Arial Unicode MS" pitchFamily="34" charset="-128"/>
              </a:rPr>
              <a:t>Ingen </a:t>
            </a:r>
            <a:r>
              <a:rPr lang="nb-NO" altLang="nb-NO" sz="2000" dirty="0">
                <a:solidFill>
                  <a:srgbClr val="154987"/>
                </a:solidFill>
                <a:latin typeface="Arial Unicode MS" pitchFamily="34" charset="-128"/>
              </a:rPr>
              <a:t>økning i andel MRSA av </a:t>
            </a:r>
            <a:r>
              <a:rPr lang="nb-NO" altLang="nb-NO" sz="2000" i="1" dirty="0">
                <a:solidFill>
                  <a:srgbClr val="154987"/>
                </a:solidFill>
                <a:latin typeface="Arial Unicode MS" pitchFamily="34" charset="-128"/>
              </a:rPr>
              <a:t>S. </a:t>
            </a:r>
            <a:r>
              <a:rPr lang="nb-NO" altLang="nb-NO" sz="2000" i="1" dirty="0" err="1">
                <a:solidFill>
                  <a:srgbClr val="154987"/>
                </a:solidFill>
                <a:latin typeface="Arial Unicode MS" pitchFamily="34" charset="-128"/>
              </a:rPr>
              <a:t>aureus</a:t>
            </a:r>
            <a:r>
              <a:rPr lang="nb-NO" altLang="nb-NO" sz="2000" dirty="0">
                <a:solidFill>
                  <a:srgbClr val="154987"/>
                </a:solidFill>
                <a:latin typeface="Arial Unicode MS" pitchFamily="34" charset="-128"/>
              </a:rPr>
              <a:t> funnet i blodkultur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nb-NO" altLang="nb-NO" sz="2800" dirty="0">
                <a:solidFill>
                  <a:srgbClr val="154987"/>
                </a:solidFill>
                <a:latin typeface="Arial" charset="0"/>
                <a:cs typeface="Arial" pitchFamily="34" charset="0"/>
              </a:rPr>
              <a:t>Økende andel tilfeller utenfor sykehus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nb-NO" sz="2000" dirty="0" smtClean="0">
                <a:solidFill>
                  <a:srgbClr val="154987"/>
                </a:solidFill>
                <a:latin typeface="Arial Unicode MS" pitchFamily="34" charset="-128"/>
              </a:rPr>
              <a:t>CA-MRSA </a:t>
            </a:r>
            <a:r>
              <a:rPr lang="nb-NO" altLang="nb-NO" sz="2000" dirty="0">
                <a:solidFill>
                  <a:srgbClr val="154987"/>
                </a:solidFill>
                <a:latin typeface="Arial Unicode MS" pitchFamily="34" charset="-128"/>
              </a:rPr>
              <a:t>og </a:t>
            </a:r>
            <a:r>
              <a:rPr lang="nb-NO" altLang="nb-NO" sz="2000" dirty="0" smtClean="0">
                <a:solidFill>
                  <a:srgbClr val="154987"/>
                </a:solidFill>
                <a:latin typeface="Arial Unicode MS" pitchFamily="34" charset="-128"/>
              </a:rPr>
              <a:t>LA-MRSA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nb-NO" sz="2000" dirty="0" smtClean="0">
                <a:solidFill>
                  <a:srgbClr val="154987"/>
                </a:solidFill>
                <a:latin typeface="Arial Unicode MS" pitchFamily="34" charset="-128"/>
              </a:rPr>
              <a:t>ESBL?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nb-NO" sz="2000" dirty="0" smtClean="0">
                <a:solidFill>
                  <a:srgbClr val="154987"/>
                </a:solidFill>
                <a:latin typeface="Arial Unicode MS" pitchFamily="34" charset="-128"/>
              </a:rPr>
              <a:t>VRE (rundt sykehusutbrudd)</a:t>
            </a:r>
            <a:endParaRPr lang="nb-NO" altLang="nb-NO" sz="2000" dirty="0">
              <a:solidFill>
                <a:srgbClr val="154987"/>
              </a:solidFill>
              <a:latin typeface="Arial Unicode MS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Rengjøring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Brukte tekstiler </a:t>
            </a:r>
          </a:p>
          <a:p>
            <a:pPr lvl="2"/>
            <a:r>
              <a:rPr lang="nb-NO" dirty="0"/>
              <a:t>Tøy fra sykehjem håndteres som smittetøy vaskes på 85 grader</a:t>
            </a:r>
          </a:p>
          <a:p>
            <a:pPr lvl="2"/>
            <a:r>
              <a:rPr lang="nb-NO" dirty="0"/>
              <a:t>Privat tøy legges i </a:t>
            </a:r>
            <a:r>
              <a:rPr lang="nb-NO" dirty="0" err="1"/>
              <a:t>Virkon</a:t>
            </a:r>
            <a:r>
              <a:rPr lang="nb-NO" dirty="0"/>
              <a:t> (men test ut om </a:t>
            </a:r>
            <a:r>
              <a:rPr lang="nb-NO" dirty="0" err="1"/>
              <a:t>tøyet</a:t>
            </a:r>
            <a:r>
              <a:rPr lang="nb-NO" dirty="0"/>
              <a:t> tåler det) </a:t>
            </a:r>
            <a:r>
              <a:rPr lang="nb-NO" dirty="0" smtClean="0"/>
              <a:t>vaskes separat på høyest temperatur dette tøy tåler med forvask.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52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Håndhygiene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</a:t>
            </a:r>
            <a:r>
              <a:rPr lang="nb-NO" dirty="0" smtClean="0"/>
              <a:t>et </a:t>
            </a:r>
            <a:r>
              <a:rPr lang="nb-NO" dirty="0"/>
              <a:t>legges spesiell vekt på å gi opplæring i </a:t>
            </a:r>
            <a:r>
              <a:rPr lang="nb-NO" dirty="0" smtClean="0"/>
              <a:t>håndhygiene til </a:t>
            </a:r>
            <a:r>
              <a:rPr lang="nb-NO" b="1" dirty="0" smtClean="0"/>
              <a:t>personale</a:t>
            </a:r>
          </a:p>
          <a:p>
            <a:r>
              <a:rPr lang="nb-NO" dirty="0" smtClean="0"/>
              <a:t>Legge vekt på og legge til </a:t>
            </a:r>
            <a:r>
              <a:rPr lang="nb-NO" dirty="0"/>
              <a:t>rette for at </a:t>
            </a:r>
            <a:r>
              <a:rPr lang="nb-NO" b="1" dirty="0"/>
              <a:t>beboere</a:t>
            </a:r>
            <a:r>
              <a:rPr lang="nb-NO" dirty="0"/>
              <a:t> og </a:t>
            </a:r>
            <a:r>
              <a:rPr lang="nb-NO" b="1" dirty="0"/>
              <a:t>pårørende</a:t>
            </a:r>
            <a:r>
              <a:rPr lang="nb-NO" dirty="0"/>
              <a:t> kan utføre god håndhygiene</a:t>
            </a:r>
          </a:p>
        </p:txBody>
      </p:sp>
    </p:spTree>
    <p:extLst>
      <p:ext uri="{BB962C8B-B14F-4D97-AF65-F5344CB8AC3E}">
        <p14:creationId xmlns:p14="http://schemas.microsoft.com/office/powerpoint/2010/main" val="6952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808567" y="618067"/>
            <a:ext cx="2006600" cy="770467"/>
          </a:xfrm>
          <a:prstGeom prst="rect">
            <a:avLst/>
          </a:prstGeom>
          <a:solidFill>
            <a:srgbClr val="B237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MRSA</a:t>
            </a:r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6053665" y="618066"/>
            <a:ext cx="2006600" cy="77046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VRE</a:t>
            </a:r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3431116" y="618067"/>
            <a:ext cx="2006600" cy="77046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ESBL</a:t>
            </a:r>
            <a:endParaRPr lang="nb-NO" dirty="0"/>
          </a:p>
        </p:txBody>
      </p:sp>
      <p:sp>
        <p:nvSpPr>
          <p:cNvPr id="8" name="Rektangel 7"/>
          <p:cNvSpPr/>
          <p:nvPr/>
        </p:nvSpPr>
        <p:spPr>
          <a:xfrm rot="5400000">
            <a:off x="5833529" y="3285068"/>
            <a:ext cx="5782735" cy="44873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/>
              <a:t>Basale </a:t>
            </a:r>
            <a:r>
              <a:rPr lang="nb-NO" b="1" dirty="0"/>
              <a:t>smittevernrutiner og håndhygiene</a:t>
            </a:r>
          </a:p>
        </p:txBody>
      </p:sp>
      <p:sp>
        <p:nvSpPr>
          <p:cNvPr id="9" name="Rektangel 8"/>
          <p:cNvSpPr/>
          <p:nvPr/>
        </p:nvSpPr>
        <p:spPr>
          <a:xfrm>
            <a:off x="474133" y="1490133"/>
            <a:ext cx="7912101" cy="154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b-NO" dirty="0" smtClean="0"/>
              <a:t>Screening </a:t>
            </a:r>
          </a:p>
          <a:p>
            <a:pPr algn="ctr"/>
            <a:r>
              <a:rPr lang="nb-NO" sz="1400" dirty="0" smtClean="0"/>
              <a:t>(*rutine screening ved innflytting er ikke anbefalt. Screening vurderes f.eks. ved tilfeldig funn)</a:t>
            </a:r>
          </a:p>
          <a:p>
            <a:pPr algn="ctr"/>
            <a:endParaRPr lang="nb-NO" dirty="0"/>
          </a:p>
          <a:p>
            <a:pPr algn="ctr"/>
            <a:endParaRPr lang="nb-NO" dirty="0" smtClean="0"/>
          </a:p>
          <a:p>
            <a:pPr algn="ctr"/>
            <a:endParaRPr lang="nb-NO" dirty="0"/>
          </a:p>
          <a:p>
            <a:pPr algn="ctr"/>
            <a:endParaRPr lang="nb-NO" dirty="0" smtClean="0"/>
          </a:p>
        </p:txBody>
      </p:sp>
      <p:sp>
        <p:nvSpPr>
          <p:cNvPr id="10" name="Rektangel 9"/>
          <p:cNvSpPr/>
          <p:nvPr/>
        </p:nvSpPr>
        <p:spPr>
          <a:xfrm>
            <a:off x="474134" y="135467"/>
            <a:ext cx="7912099" cy="36406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Det blir oppdaget en beboer med multiresistente mikrober på sykehjem</a:t>
            </a:r>
            <a:endParaRPr lang="nb-NO" dirty="0"/>
          </a:p>
        </p:txBody>
      </p:sp>
      <p:sp>
        <p:nvSpPr>
          <p:cNvPr id="11" name="Rektangel 10"/>
          <p:cNvSpPr/>
          <p:nvPr/>
        </p:nvSpPr>
        <p:spPr>
          <a:xfrm>
            <a:off x="6053665" y="2070100"/>
            <a:ext cx="2006600" cy="77046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sz="1400" dirty="0" smtClean="0"/>
              <a:t>Beboere </a:t>
            </a:r>
            <a:r>
              <a:rPr lang="nb-NO" sz="1400" dirty="0"/>
              <a:t>som har hatt direkte kontakt</a:t>
            </a:r>
          </a:p>
        </p:txBody>
      </p:sp>
      <p:sp>
        <p:nvSpPr>
          <p:cNvPr id="12" name="Rektangel 11"/>
          <p:cNvSpPr/>
          <p:nvPr/>
        </p:nvSpPr>
        <p:spPr>
          <a:xfrm>
            <a:off x="808567" y="2070100"/>
            <a:ext cx="2006600" cy="878840"/>
          </a:xfrm>
          <a:prstGeom prst="rect">
            <a:avLst/>
          </a:prstGeom>
          <a:solidFill>
            <a:srgbClr val="B237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sz="1400" dirty="0" smtClean="0"/>
              <a:t>Beboere og ansatte som hadde direkte kontakt med beboeren</a:t>
            </a:r>
            <a:endParaRPr lang="nb-NO" sz="1400" dirty="0"/>
          </a:p>
        </p:txBody>
      </p:sp>
      <p:sp>
        <p:nvSpPr>
          <p:cNvPr id="13" name="Rektangel 12"/>
          <p:cNvSpPr/>
          <p:nvPr/>
        </p:nvSpPr>
        <p:spPr>
          <a:xfrm>
            <a:off x="3431116" y="2070099"/>
            <a:ext cx="2006600" cy="77046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sz="1400" dirty="0"/>
              <a:t>B</a:t>
            </a:r>
            <a:r>
              <a:rPr lang="nb-NO" sz="1400" dirty="0" smtClean="0"/>
              <a:t>eboere </a:t>
            </a:r>
            <a:r>
              <a:rPr lang="nb-NO" sz="1400" dirty="0"/>
              <a:t>som har hatt direkte kontakt</a:t>
            </a:r>
          </a:p>
        </p:txBody>
      </p:sp>
      <p:sp>
        <p:nvSpPr>
          <p:cNvPr id="14" name="Rektangel 13"/>
          <p:cNvSpPr/>
          <p:nvPr/>
        </p:nvSpPr>
        <p:spPr>
          <a:xfrm>
            <a:off x="474132" y="3090334"/>
            <a:ext cx="7912100" cy="334433"/>
          </a:xfrm>
          <a:prstGeom prst="rect">
            <a:avLst/>
          </a:prstGeom>
          <a:solidFill>
            <a:srgbClr val="E783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nb-NO" dirty="0" smtClean="0"/>
              <a:t>Fortrinnsvis </a:t>
            </a:r>
            <a:r>
              <a:rPr lang="nb-NO" dirty="0"/>
              <a:t>enerom med eget toalett</a:t>
            </a:r>
          </a:p>
        </p:txBody>
      </p:sp>
      <p:sp>
        <p:nvSpPr>
          <p:cNvPr id="16" name="Rektangel 15"/>
          <p:cNvSpPr/>
          <p:nvPr/>
        </p:nvSpPr>
        <p:spPr>
          <a:xfrm>
            <a:off x="474134" y="5020733"/>
            <a:ext cx="7912100" cy="14816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b-NO" sz="1600" dirty="0" smtClean="0">
                <a:solidFill>
                  <a:srgbClr val="FF0000"/>
                </a:solidFill>
              </a:rPr>
              <a:t>Informasjon og Kommunikasjon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sz="1600" dirty="0" smtClean="0"/>
              <a:t>Pasientjournal flagges!</a:t>
            </a:r>
          </a:p>
          <a:p>
            <a:pPr algn="ctr"/>
            <a:r>
              <a:rPr lang="nb-NO" sz="1600" dirty="0" smtClean="0"/>
              <a:t>Varsling av:</a:t>
            </a:r>
          </a:p>
          <a:p>
            <a:pPr marL="742950" lvl="1" indent="-285750" algn="ctr">
              <a:buFont typeface="Wingdings" panose="05000000000000000000" pitchFamily="2" charset="2"/>
              <a:buChar char="Ø"/>
            </a:pPr>
            <a:r>
              <a:rPr lang="nb-NO" sz="1600" dirty="0" smtClean="0"/>
              <a:t>Behandlende lege</a:t>
            </a:r>
          </a:p>
          <a:p>
            <a:pPr marL="742950" lvl="1" indent="-285750" algn="ctr">
              <a:buFont typeface="Wingdings" panose="05000000000000000000" pitchFamily="2" charset="2"/>
              <a:buChar char="Ø"/>
            </a:pPr>
            <a:r>
              <a:rPr lang="nb-NO" sz="1600" dirty="0" smtClean="0"/>
              <a:t>Sykehus eller andre sykehjem ved innleggelse/utskrivelse eller overføring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nb-NO" sz="1600" dirty="0" smtClean="0"/>
              <a:t>Ingen langvarig isolering</a:t>
            </a:r>
            <a:endParaRPr lang="nb-NO" sz="1600" dirty="0"/>
          </a:p>
        </p:txBody>
      </p:sp>
      <p:sp>
        <p:nvSpPr>
          <p:cNvPr id="17" name="Rektangel 16"/>
          <p:cNvSpPr/>
          <p:nvPr/>
        </p:nvSpPr>
        <p:spPr>
          <a:xfrm>
            <a:off x="474133" y="3509434"/>
            <a:ext cx="7912099" cy="1443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8" name="Rektangel 17"/>
          <p:cNvSpPr/>
          <p:nvPr/>
        </p:nvSpPr>
        <p:spPr>
          <a:xfrm>
            <a:off x="736600" y="3509434"/>
            <a:ext cx="2167467" cy="1443566"/>
          </a:xfrm>
          <a:prstGeom prst="rect">
            <a:avLst/>
          </a:prstGeom>
          <a:solidFill>
            <a:srgbClr val="B237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Tilbyr </a:t>
            </a:r>
            <a:r>
              <a:rPr lang="nb-NO" sz="1400" dirty="0" smtClean="0"/>
              <a:t>sanering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Daglig rengjøring  +kontaktpunkter/overflater + munnbind ved støvproduserende aktiviteter  </a:t>
            </a:r>
            <a:endParaRPr lang="nb-NO" sz="1400" dirty="0"/>
          </a:p>
        </p:txBody>
      </p:sp>
      <p:sp>
        <p:nvSpPr>
          <p:cNvPr id="15" name="Rektangel 14"/>
          <p:cNvSpPr/>
          <p:nvPr/>
        </p:nvSpPr>
        <p:spPr>
          <a:xfrm>
            <a:off x="3431116" y="3581400"/>
            <a:ext cx="2006600" cy="129539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sz="1400" dirty="0"/>
              <a:t>Ingen </a:t>
            </a:r>
            <a:r>
              <a:rPr lang="nb-NO" sz="1400" dirty="0" smtClean="0"/>
              <a:t>sanering mulig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sz="1400" dirty="0" smtClean="0"/>
              <a:t>Daglig rengjøring </a:t>
            </a:r>
            <a:br>
              <a:rPr lang="nb-NO" sz="1400" dirty="0" smtClean="0"/>
            </a:br>
            <a:r>
              <a:rPr lang="nb-NO" sz="1400" dirty="0" smtClean="0"/>
              <a:t>+ kontaktpunkter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sz="1400" dirty="0"/>
              <a:t>Daglig rengjøring og desinfeksjon av bad og </a:t>
            </a:r>
            <a:r>
              <a:rPr lang="nb-NO" sz="1400" dirty="0" smtClean="0"/>
              <a:t>toalett</a:t>
            </a:r>
          </a:p>
        </p:txBody>
      </p:sp>
      <p:sp>
        <p:nvSpPr>
          <p:cNvPr id="19" name="Rektangel 18"/>
          <p:cNvSpPr/>
          <p:nvPr/>
        </p:nvSpPr>
        <p:spPr>
          <a:xfrm>
            <a:off x="6053665" y="3581400"/>
            <a:ext cx="2006600" cy="12953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sz="1400" dirty="0" smtClean="0"/>
              <a:t>Ingen sanering mulig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sz="1400" dirty="0" smtClean="0"/>
              <a:t>Daglig rengjøring </a:t>
            </a:r>
            <a:br>
              <a:rPr lang="nb-NO" sz="1400" dirty="0" smtClean="0"/>
            </a:br>
            <a:r>
              <a:rPr lang="nb-NO" sz="1400" dirty="0" smtClean="0"/>
              <a:t>+ kontaktpunkter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sz="1400" dirty="0" smtClean="0"/>
              <a:t>Daglig rengjøring og desinfeksjon av bad og toalett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5846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003366"/>
                </a:solidFill>
              </a:rPr>
              <a:t>Håndhygiene</a:t>
            </a:r>
            <a:r>
              <a:rPr lang="nb-NO" b="1" dirty="0">
                <a:solidFill>
                  <a:srgbClr val="1F497D"/>
                </a:solidFill>
              </a:rPr>
              <a:t> </a:t>
            </a:r>
            <a:r>
              <a:rPr lang="nb-NO" b="1" dirty="0">
                <a:solidFill>
                  <a:srgbClr val="969696"/>
                </a:solidFill>
              </a:rPr>
              <a:t>til rett </a:t>
            </a:r>
            <a:r>
              <a:rPr lang="nb-NO" b="1" dirty="0" smtClean="0">
                <a:solidFill>
                  <a:srgbClr val="969696"/>
                </a:solidFill>
              </a:rPr>
              <a:t>tid</a:t>
            </a:r>
            <a:br>
              <a:rPr lang="nb-NO" b="1" dirty="0" smtClean="0">
                <a:solidFill>
                  <a:srgbClr val="969696"/>
                </a:solidFill>
              </a:rPr>
            </a:br>
            <a:r>
              <a:rPr lang="nb-NO" sz="1400" dirty="0">
                <a:solidFill>
                  <a:schemeClr val="tx1"/>
                </a:solidFill>
              </a:rPr>
              <a:t>*</a:t>
            </a:r>
            <a:r>
              <a:rPr lang="nb-NO" altLang="nb-NO" sz="1400" dirty="0" smtClean="0">
                <a:solidFill>
                  <a:schemeClr val="tx1"/>
                </a:solidFill>
              </a:rPr>
              <a:t>Basert </a:t>
            </a:r>
            <a:r>
              <a:rPr lang="nb-NO" altLang="nb-NO" sz="1400" dirty="0">
                <a:solidFill>
                  <a:schemeClr val="tx1"/>
                </a:solidFill>
              </a:rPr>
              <a:t>på dette geografiske konseptet har WHO definert 5 indikasjoner for når man må utføre håndhygiene under pleie/behandling</a:t>
            </a:r>
            <a:endParaRPr lang="nb-NO" sz="1400" dirty="0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7" t="14078" r="20097" b="11385"/>
          <a:stretch>
            <a:fillRect/>
          </a:stretch>
        </p:blipFill>
        <p:spPr bwMode="auto">
          <a:xfrm>
            <a:off x="1611923" y="1600200"/>
            <a:ext cx="59201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4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b-NO" altLang="nb-NO" smtClean="0">
                <a:solidFill>
                  <a:srgbClr val="003871"/>
                </a:solidFill>
              </a:rPr>
              <a:t>Resultater MRSA studie P. Elstrøm</a:t>
            </a: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539750" y="1989138"/>
            <a:ext cx="79930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17938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7938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7938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altLang="nb-NO" sz="1800">
                <a:solidFill>
                  <a:srgbClr val="154987"/>
                </a:solidFill>
                <a:latin typeface="Arial" charset="0"/>
              </a:rPr>
              <a:t>Ikke isolert vs. isolert</a:t>
            </a:r>
          </a:p>
        </p:txBody>
      </p:sp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684213" y="2622550"/>
          <a:ext cx="7559675" cy="179863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51873"/>
                <a:gridCol w="1367941"/>
                <a:gridCol w="1655929"/>
                <a:gridCol w="1583932"/>
              </a:tblGrid>
              <a:tr h="640193"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 marL="91426" marR="91426" marT="45728" marB="45728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 smtClean="0"/>
                        <a:t>MRSA</a:t>
                      </a:r>
                      <a:r>
                        <a:rPr lang="nb-NO" sz="1800" baseline="0" dirty="0" smtClean="0"/>
                        <a:t> totalt</a:t>
                      </a:r>
                      <a:endParaRPr lang="nb-NO" sz="1800" dirty="0"/>
                    </a:p>
                  </a:txBody>
                  <a:tcPr marL="91426" marR="91426" marT="45728" marB="45728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 smtClean="0"/>
                        <a:t>Sekundær-tilfeller</a:t>
                      </a:r>
                      <a:endParaRPr lang="nb-NO" sz="1800" dirty="0"/>
                    </a:p>
                  </a:txBody>
                  <a:tcPr marL="91426" marR="91426" marT="45728" marB="45728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 smtClean="0"/>
                        <a:t>IR/1000 </a:t>
                      </a:r>
                      <a:r>
                        <a:rPr lang="nb-NO" sz="1800" dirty="0" err="1" smtClean="0"/>
                        <a:t>beboerår</a:t>
                      </a:r>
                      <a:endParaRPr lang="nb-NO" sz="1800" dirty="0"/>
                    </a:p>
                  </a:txBody>
                  <a:tcPr marL="91426" marR="91426" marT="45728" marB="45728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222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Sykehjem som isolerte </a:t>
                      </a:r>
                      <a:r>
                        <a:rPr lang="nb-NO" sz="1400" dirty="0" smtClean="0"/>
                        <a:t>(2871 </a:t>
                      </a:r>
                      <a:r>
                        <a:rPr lang="nb-NO" sz="1400" dirty="0" err="1" smtClean="0"/>
                        <a:t>beboerår</a:t>
                      </a:r>
                      <a:r>
                        <a:rPr lang="nb-NO" sz="1400" dirty="0" smtClean="0"/>
                        <a:t>)</a:t>
                      </a:r>
                      <a:endParaRPr lang="nb-NO" sz="1400" dirty="0"/>
                    </a:p>
                  </a:txBody>
                  <a:tcPr marL="91426" marR="91426" marT="45728" marB="45728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 smtClean="0"/>
                        <a:t>126</a:t>
                      </a:r>
                      <a:endParaRPr lang="nb-NO" sz="1800" dirty="0"/>
                    </a:p>
                  </a:txBody>
                  <a:tcPr marL="91426" marR="91426" marT="45728" marB="45728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 smtClean="0"/>
                        <a:t>53</a:t>
                      </a:r>
                      <a:endParaRPr lang="nb-NO" sz="1800" dirty="0"/>
                    </a:p>
                  </a:txBody>
                  <a:tcPr marL="91426" marR="91426" marT="45728" marB="45728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 smtClean="0"/>
                        <a:t>18.5</a:t>
                      </a:r>
                      <a:endParaRPr lang="nb-NO" sz="1800" dirty="0"/>
                    </a:p>
                  </a:txBody>
                  <a:tcPr marL="91426" marR="91426" marT="45728" marB="45728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79222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Sykehjem som ikke isolerte </a:t>
                      </a:r>
                      <a:r>
                        <a:rPr lang="nb-NO" sz="1400" dirty="0" smtClean="0"/>
                        <a:t>(2069 </a:t>
                      </a:r>
                      <a:r>
                        <a:rPr lang="nb-NO" sz="1400" dirty="0" err="1" smtClean="0"/>
                        <a:t>beboerår</a:t>
                      </a:r>
                      <a:r>
                        <a:rPr lang="nb-NO" sz="1400" dirty="0" smtClean="0"/>
                        <a:t>)</a:t>
                      </a:r>
                      <a:endParaRPr lang="nb-NO" sz="1400" dirty="0"/>
                    </a:p>
                  </a:txBody>
                  <a:tcPr marL="91426" marR="91426" marT="45728" marB="45728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 smtClean="0"/>
                        <a:t>52</a:t>
                      </a:r>
                      <a:endParaRPr lang="nb-NO" sz="1800" dirty="0"/>
                    </a:p>
                  </a:txBody>
                  <a:tcPr marL="91426" marR="91426" marT="45728" marB="45728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 smtClean="0"/>
                        <a:t>13</a:t>
                      </a:r>
                      <a:endParaRPr lang="nb-NO" sz="1800" dirty="0"/>
                    </a:p>
                  </a:txBody>
                  <a:tcPr marL="91426" marR="91426" marT="45728" marB="45728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dirty="0" smtClean="0"/>
                        <a:t>6.3</a:t>
                      </a:r>
                      <a:endParaRPr lang="nb-NO" sz="1800" dirty="0"/>
                    </a:p>
                  </a:txBody>
                  <a:tcPr marL="91426" marR="91426" marT="45728" marB="45728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148" name="Rectangle 6"/>
          <p:cNvSpPr>
            <a:spLocks noChangeArrowheads="1"/>
          </p:cNvSpPr>
          <p:nvPr/>
        </p:nvSpPr>
        <p:spPr bwMode="auto">
          <a:xfrm>
            <a:off x="539750" y="4581525"/>
            <a:ext cx="78486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tabLst>
                <a:tab pos="17938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tabLst>
                <a:tab pos="17938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7938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7938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endParaRPr lang="nb-NO" altLang="nb-NO" sz="1800">
              <a:solidFill>
                <a:srgbClr val="154987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1800">
                <a:solidFill>
                  <a:srgbClr val="154987"/>
                </a:solidFill>
                <a:latin typeface="Arial" charset="0"/>
              </a:rPr>
              <a:t>Insidensrate ratio: 0,34 (95% KI: 0,17 – 0,63)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600" smtClean="0"/>
              <a:t>MRSA i Norge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372225" y="6189663"/>
            <a:ext cx="2663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altLang="nb-NO" sz="1600" i="1">
                <a:solidFill>
                  <a:srgbClr val="154987"/>
                </a:solidFill>
                <a:latin typeface="Arial" charset="0"/>
              </a:rPr>
              <a:t>MSIS, Folkehelseinstituttet</a:t>
            </a:r>
            <a:endParaRPr lang="en-GB" altLang="nb-NO" sz="1600" i="1">
              <a:solidFill>
                <a:srgbClr val="154987"/>
              </a:solidFill>
              <a:latin typeface="Arial" charset="0"/>
            </a:endParaRPr>
          </a:p>
        </p:txBody>
      </p:sp>
      <p:pic>
        <p:nvPicPr>
          <p:cNvPr id="5" name="Bilde 4"/>
          <p:cNvPicPr/>
          <p:nvPr/>
        </p:nvPicPr>
        <p:blipFill rotWithShape="1">
          <a:blip r:embed="rId2"/>
          <a:srcRect l="809" t="9230" r="894" b="12395"/>
          <a:stretch/>
        </p:blipFill>
        <p:spPr bwMode="auto">
          <a:xfrm>
            <a:off x="566057" y="1621970"/>
            <a:ext cx="8044543" cy="43978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146446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Målet med tiltak mot MRSA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971550" y="1644650"/>
            <a:ext cx="7200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079500" indent="-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716088" indent="-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352675" indent="-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989263" indent="-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446463" indent="-4572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903663" indent="-4572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360863" indent="-4572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818063" indent="-4572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2400" dirty="0">
                <a:solidFill>
                  <a:srgbClr val="800000"/>
                </a:solidFill>
                <a:latin typeface="Arial Unicode MS" pitchFamily="34" charset="-128"/>
              </a:rPr>
              <a:t>MRSA skal ikke etablere seg og bli en fast del av bakteriefloraen ved norske sykehus og sykehjem</a:t>
            </a:r>
            <a:endParaRPr lang="nb-NO" altLang="nb-NO" sz="2400" dirty="0">
              <a:solidFill>
                <a:srgbClr val="154987"/>
              </a:solidFill>
              <a:latin typeface="Arial Unicode MS" pitchFamily="34" charset="-128"/>
            </a:endParaRPr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971550" y="2703513"/>
            <a:ext cx="72009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914400" indent="-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371600" indent="-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828800" indent="-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286000" indent="-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743200" indent="-4572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200400" indent="-4572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657600" indent="-4572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114800" indent="-4572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2400" dirty="0" smtClean="0">
                <a:solidFill>
                  <a:srgbClr val="154987"/>
                </a:solidFill>
                <a:latin typeface="Arial Unicode MS" pitchFamily="34" charset="-128"/>
              </a:rPr>
              <a:t>Rettesnor ved utarbeidelse av veilederen: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nb-NO" altLang="nb-NO" sz="2400" dirty="0" smtClean="0">
                <a:solidFill>
                  <a:srgbClr val="154987"/>
                </a:solidFill>
                <a:latin typeface="Arial Unicode MS" pitchFamily="34" charset="-128"/>
              </a:rPr>
              <a:t>Tiltakene </a:t>
            </a:r>
            <a:r>
              <a:rPr lang="nb-NO" altLang="nb-NO" sz="2400" dirty="0">
                <a:solidFill>
                  <a:srgbClr val="154987"/>
                </a:solidFill>
                <a:latin typeface="Arial Unicode MS" pitchFamily="34" charset="-128"/>
              </a:rPr>
              <a:t>skal være faglig forsvarlige og lovlige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nb-NO" altLang="nb-NO" sz="2400" dirty="0">
                <a:solidFill>
                  <a:srgbClr val="154987"/>
                </a:solidFill>
                <a:latin typeface="Arial Unicode MS" pitchFamily="34" charset="-128"/>
              </a:rPr>
              <a:t>Tiltakene skal både beskytte befolkningen og ivareta den enkelte pasients behov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nb-NO" altLang="nb-NO" sz="2400" dirty="0">
                <a:solidFill>
                  <a:srgbClr val="154987"/>
                </a:solidFill>
                <a:latin typeface="Arial Unicode MS" pitchFamily="34" charset="-128"/>
              </a:rPr>
              <a:t>Tiltakene skal være gjennomførbare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nb-NO" altLang="nb-NO" sz="2400" dirty="0">
                <a:solidFill>
                  <a:srgbClr val="154987"/>
                </a:solidFill>
                <a:latin typeface="Arial Unicode MS" pitchFamily="34" charset="-128"/>
              </a:rPr>
              <a:t>Tiltakene skal være evidensbasert og ha oppslutning i helsetjenesten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3"/>
          <p:cNvSpPr>
            <a:spLocks noGrp="1"/>
          </p:cNvSpPr>
          <p:nvPr>
            <p:ph type="ftr" sz="quarter" idx="4294967295"/>
          </p:nvPr>
        </p:nvSpPr>
        <p:spPr>
          <a:xfrm>
            <a:off x="466725" y="6410325"/>
            <a:ext cx="6083300" cy="258763"/>
          </a:xfrm>
          <a:prstGeom prst="rect">
            <a:avLst/>
          </a:prstGeom>
        </p:spPr>
        <p:txBody>
          <a:bodyPr/>
          <a:lstStyle/>
          <a:p>
            <a:r>
              <a:rPr lang="nb-NO" altLang="nb-NO"/>
              <a:t>Avd. for sykehushygiene 10/09</a:t>
            </a:r>
          </a:p>
          <a:p>
            <a:r>
              <a:rPr lang="nb-NO" altLang="nb-NO"/>
              <a:t>			</a:t>
            </a:r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b-NO" altLang="nb-NO"/>
          </a:p>
        </p:txBody>
      </p:sp>
      <p:pic>
        <p:nvPicPr>
          <p:cNvPr id="4608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549275"/>
            <a:ext cx="8207375" cy="5400675"/>
          </a:xfrm>
        </p:spPr>
      </p:pic>
      <p:sp>
        <p:nvSpPr>
          <p:cNvPr id="460804" name="Text Box 4"/>
          <p:cNvSpPr txBox="1">
            <a:spLocks noChangeArrowheads="1"/>
          </p:cNvSpPr>
          <p:nvPr/>
        </p:nvSpPr>
        <p:spPr bwMode="auto">
          <a:xfrm>
            <a:off x="5364163" y="5734050"/>
            <a:ext cx="2565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sz="1000"/>
              <a:t>Mrsa-veileder folkehelseinstitutt2008</a:t>
            </a:r>
          </a:p>
        </p:txBody>
      </p:sp>
      <p:sp>
        <p:nvSpPr>
          <p:cNvPr id="2" name="Rektangel 1"/>
          <p:cNvSpPr/>
          <p:nvPr/>
        </p:nvSpPr>
        <p:spPr>
          <a:xfrm>
            <a:off x="1089660" y="3048000"/>
            <a:ext cx="807720" cy="236220"/>
          </a:xfrm>
          <a:prstGeom prst="rect">
            <a:avLst/>
          </a:prstGeom>
          <a:solidFill>
            <a:srgbClr val="FF0000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2987040" y="3489960"/>
            <a:ext cx="1280160" cy="640080"/>
          </a:xfrm>
          <a:prstGeom prst="rect">
            <a:avLst/>
          </a:prstGeom>
          <a:solidFill>
            <a:srgbClr val="FF0000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4716780" y="3836670"/>
            <a:ext cx="1363980" cy="643890"/>
          </a:xfrm>
          <a:prstGeom prst="rect">
            <a:avLst/>
          </a:prstGeom>
          <a:solidFill>
            <a:srgbClr val="FF0000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49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MRSA-prøve? Beboere og ansatte</a:t>
            </a:r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2" t="18763" r="12038" b="4949"/>
          <a:stretch/>
        </p:blipFill>
        <p:spPr bwMode="auto">
          <a:xfrm>
            <a:off x="1143000" y="1550300"/>
            <a:ext cx="6879771" cy="481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79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Prøvetaking beboere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nb-NO" dirty="0"/>
              <a:t>Vanlig </a:t>
            </a:r>
            <a:r>
              <a:rPr lang="nb-NO" dirty="0" smtClean="0"/>
              <a:t>prøvetakingsutstyr </a:t>
            </a:r>
            <a:r>
              <a:rPr lang="nb-NO" dirty="0"/>
              <a:t>og transportmedium</a:t>
            </a:r>
          </a:p>
          <a:p>
            <a:r>
              <a:rPr lang="nb-NO" dirty="0"/>
              <a:t>Ett prøvesett:</a:t>
            </a:r>
          </a:p>
          <a:p>
            <a:pPr lvl="1"/>
            <a:r>
              <a:rPr lang="nb-NO" dirty="0" smtClean="0"/>
              <a:t>Ytterst i hvert nesebor ( med samme pensel)</a:t>
            </a:r>
          </a:p>
          <a:p>
            <a:pPr lvl="1"/>
            <a:r>
              <a:rPr lang="nb-NO" dirty="0" smtClean="0"/>
              <a:t>Svelg inklusive tonsiller</a:t>
            </a:r>
          </a:p>
          <a:p>
            <a:pPr lvl="1"/>
            <a:r>
              <a:rPr lang="nb-NO" dirty="0" err="1"/>
              <a:t>P</a:t>
            </a:r>
            <a:r>
              <a:rPr lang="nb-NO" dirty="0" err="1" smtClean="0"/>
              <a:t>erineum</a:t>
            </a:r>
            <a:endParaRPr lang="nb-NO" dirty="0"/>
          </a:p>
          <a:p>
            <a:pPr lvl="1"/>
            <a:r>
              <a:rPr lang="nb-NO" dirty="0" smtClean="0"/>
              <a:t>Sår, eksem, ferske arr eller andre defekter i huden </a:t>
            </a:r>
            <a:endParaRPr lang="nb-NO" dirty="0"/>
          </a:p>
          <a:p>
            <a:pPr lvl="1"/>
            <a:r>
              <a:rPr lang="nb-NO" dirty="0"/>
              <a:t>Innstikksted for fremmedlegemer </a:t>
            </a:r>
            <a:r>
              <a:rPr lang="nb-NO" sz="2000" dirty="0"/>
              <a:t>(f.eks. perifere vene katetre, </a:t>
            </a:r>
            <a:r>
              <a:rPr lang="nb-NO" sz="2000" dirty="0" err="1"/>
              <a:t>suprapubiske</a:t>
            </a:r>
            <a:r>
              <a:rPr lang="nb-NO" sz="2000" dirty="0"/>
              <a:t> katetre osv.)</a:t>
            </a:r>
          </a:p>
          <a:p>
            <a:pPr lvl="1"/>
            <a:r>
              <a:rPr lang="nb-NO" dirty="0" smtClean="0"/>
              <a:t>i </a:t>
            </a:r>
            <a:r>
              <a:rPr lang="nb-NO" dirty="0"/>
              <a:t>tilfelle beboeren har </a:t>
            </a:r>
            <a:r>
              <a:rPr lang="nb-NO" dirty="0" smtClean="0"/>
              <a:t>permanent urinveiskateter tas det urinprøve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301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Prøvetaking personale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Vanlig prøvetakingsutstyr og transportmedium</a:t>
            </a:r>
          </a:p>
          <a:p>
            <a:r>
              <a:rPr lang="nb-NO" dirty="0"/>
              <a:t>Ett prøvesett:</a:t>
            </a:r>
          </a:p>
          <a:p>
            <a:pPr lvl="1"/>
            <a:r>
              <a:rPr lang="nb-NO" dirty="0"/>
              <a:t>Ytterst i hvert nesebor ( med samme pensel)</a:t>
            </a:r>
          </a:p>
          <a:p>
            <a:pPr lvl="1"/>
            <a:r>
              <a:rPr lang="nb-NO" dirty="0"/>
              <a:t>Svelg inklusive tonsiller</a:t>
            </a:r>
          </a:p>
          <a:p>
            <a:pPr lvl="1"/>
            <a:r>
              <a:rPr lang="nb-NO" dirty="0" smtClean="0"/>
              <a:t>Sår</a:t>
            </a:r>
            <a:r>
              <a:rPr lang="nb-NO" dirty="0"/>
              <a:t>, eksem, ferske arr eller andre defekter i huden </a:t>
            </a:r>
          </a:p>
          <a:p>
            <a:r>
              <a:rPr lang="nb-NO" dirty="0" smtClean="0"/>
              <a:t>Ved kontroll etter sanering tas prøvene på samme måte som hos beboere.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383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Sanering MRSA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err="1" smtClean="0"/>
              <a:t>Muporicinholdig</a:t>
            </a:r>
            <a:r>
              <a:rPr lang="nb-NO" sz="2800" dirty="0" smtClean="0"/>
              <a:t> nesesalve ytterst i hvert nesebor 2-3 ganger daglig</a:t>
            </a:r>
          </a:p>
          <a:p>
            <a:r>
              <a:rPr lang="nb-NO" sz="2800" dirty="0" smtClean="0"/>
              <a:t>Daglig helkroppsvask (</a:t>
            </a:r>
            <a:r>
              <a:rPr lang="nb-NO" sz="2800" dirty="0" err="1" smtClean="0"/>
              <a:t>ink</a:t>
            </a:r>
            <a:r>
              <a:rPr lang="nb-NO" sz="2800" dirty="0" smtClean="0"/>
              <a:t>. </a:t>
            </a:r>
            <a:r>
              <a:rPr lang="nb-NO" sz="2800" dirty="0"/>
              <a:t>h</a:t>
            </a:r>
            <a:r>
              <a:rPr lang="nb-NO" sz="2800" dirty="0" smtClean="0"/>
              <a:t>årvask) med </a:t>
            </a:r>
            <a:r>
              <a:rPr lang="nb-NO" sz="2800" dirty="0" err="1" smtClean="0"/>
              <a:t>Hibiscrub</a:t>
            </a:r>
            <a:r>
              <a:rPr lang="nb-NO" sz="2800" dirty="0" smtClean="0"/>
              <a:t> (Innsåping 2 ganger)</a:t>
            </a:r>
          </a:p>
          <a:p>
            <a:r>
              <a:rPr lang="nb-NO" sz="2800" dirty="0" smtClean="0"/>
              <a:t>Rent håndkle etter hver vask</a:t>
            </a:r>
          </a:p>
          <a:p>
            <a:r>
              <a:rPr lang="nb-NO" sz="2800" dirty="0" smtClean="0"/>
              <a:t>Daglig skift av sengetøy og alle klær</a:t>
            </a:r>
          </a:p>
          <a:p>
            <a:r>
              <a:rPr lang="nb-NO" sz="2800" dirty="0" smtClean="0"/>
              <a:t>Gurgling med </a:t>
            </a:r>
            <a:r>
              <a:rPr lang="nb-NO" sz="2800" dirty="0" err="1" smtClean="0"/>
              <a:t>klorheksidin</a:t>
            </a:r>
            <a:r>
              <a:rPr lang="nb-NO" sz="2800" dirty="0" smtClean="0"/>
              <a:t> </a:t>
            </a:r>
            <a:r>
              <a:rPr lang="nb-NO" sz="2800" dirty="0" err="1" smtClean="0"/>
              <a:t>munnskylleveske</a:t>
            </a:r>
            <a:r>
              <a:rPr lang="nb-NO" sz="2800" dirty="0" smtClean="0"/>
              <a:t> </a:t>
            </a:r>
            <a:br>
              <a:rPr lang="nb-NO" sz="2800" dirty="0" smtClean="0"/>
            </a:br>
            <a:r>
              <a:rPr lang="nb-NO" sz="2800" dirty="0" smtClean="0"/>
              <a:t>2 ganger daglig, ved MRSA i halsen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061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7664</TotalTime>
  <Words>874</Words>
  <Application>Microsoft Office PowerPoint</Application>
  <PresentationFormat>Skjermfremvisning (4:3)</PresentationFormat>
  <Paragraphs>155</Paragraphs>
  <Slides>24</Slides>
  <Notes>3</Notes>
  <HiddenSlides>5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5" baseType="lpstr">
      <vt:lpstr>FHI</vt:lpstr>
      <vt:lpstr>MRSA/ ESBL/VRE - Håndtering i kommunale helseinstitusjoner – nasjonale anbefalinger</vt:lpstr>
      <vt:lpstr>Epidemiologiske endringer:</vt:lpstr>
      <vt:lpstr>MRSA i Norge</vt:lpstr>
      <vt:lpstr>Målet med tiltak mot MRSA</vt:lpstr>
      <vt:lpstr>PowerPoint-presentasjon</vt:lpstr>
      <vt:lpstr>MRSA-prøve? Beboere og ansatte</vt:lpstr>
      <vt:lpstr>Prøvetaking beboere</vt:lpstr>
      <vt:lpstr>Prøvetaking personale</vt:lpstr>
      <vt:lpstr>Sanering MRSA</vt:lpstr>
      <vt:lpstr>Tiltak MRSA i kommunehelsetjenesten</vt:lpstr>
      <vt:lpstr>Oppsummering av resultatene av MRSA studie til P.Elstrøm</vt:lpstr>
      <vt:lpstr>PowerPoint-presentasjon</vt:lpstr>
      <vt:lpstr>Tiltak mot MRSA i sykehjem i Norge</vt:lpstr>
      <vt:lpstr>ESBL/VRE</vt:lpstr>
      <vt:lpstr>Screening </vt:lpstr>
      <vt:lpstr>Prøvetaking beboer for ESBL og VRE</vt:lpstr>
      <vt:lpstr>Informasjon!</vt:lpstr>
      <vt:lpstr>Tiltak</vt:lpstr>
      <vt:lpstr>Rengjøring</vt:lpstr>
      <vt:lpstr>Rengjøring</vt:lpstr>
      <vt:lpstr>Håndhygiene</vt:lpstr>
      <vt:lpstr>PowerPoint-presentasjon</vt:lpstr>
      <vt:lpstr>Håndhygiene til rett tid *Basert på dette geografiske konseptet har WHO definert 5 indikasjoner for når man må utføre håndhygiene under pleie/behandling</vt:lpstr>
      <vt:lpstr>Resultater MRSA studie P. Elstrøm</vt:lpstr>
    </vt:vector>
  </TitlesOfParts>
  <Company>Folkehelseinstituttet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Horst.Bentele@fhi.no</dc:creator>
  <cp:lastModifiedBy>Bentele, Horst</cp:lastModifiedBy>
  <cp:revision>311</cp:revision>
  <cp:lastPrinted>2012-03-28T06:28:25Z</cp:lastPrinted>
  <dcterms:created xsi:type="dcterms:W3CDTF">2010-10-19T12:25:55Z</dcterms:created>
  <dcterms:modified xsi:type="dcterms:W3CDTF">2015-03-18T10:10:26Z</dcterms:modified>
</cp:coreProperties>
</file>