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48"/>
  </p:notesMasterIdLst>
  <p:handoutMasterIdLst>
    <p:handoutMasterId r:id="rId49"/>
  </p:handoutMasterIdLst>
  <p:sldIdLst>
    <p:sldId id="324" r:id="rId2"/>
    <p:sldId id="325" r:id="rId3"/>
    <p:sldId id="326" r:id="rId4"/>
    <p:sldId id="333" r:id="rId5"/>
    <p:sldId id="361" r:id="rId6"/>
    <p:sldId id="362" r:id="rId7"/>
    <p:sldId id="363" r:id="rId8"/>
    <p:sldId id="327" r:id="rId9"/>
    <p:sldId id="328" r:id="rId10"/>
    <p:sldId id="329" r:id="rId11"/>
    <p:sldId id="353" r:id="rId12"/>
    <p:sldId id="359" r:id="rId13"/>
    <p:sldId id="365" r:id="rId14"/>
    <p:sldId id="331" r:id="rId15"/>
    <p:sldId id="352" r:id="rId16"/>
    <p:sldId id="332" r:id="rId17"/>
    <p:sldId id="334" r:id="rId18"/>
    <p:sldId id="335" r:id="rId19"/>
    <p:sldId id="336" r:id="rId20"/>
    <p:sldId id="337" r:id="rId21"/>
    <p:sldId id="338" r:id="rId22"/>
    <p:sldId id="340" r:id="rId23"/>
    <p:sldId id="388" r:id="rId24"/>
    <p:sldId id="389" r:id="rId25"/>
    <p:sldId id="391" r:id="rId26"/>
    <p:sldId id="370" r:id="rId27"/>
    <p:sldId id="371" r:id="rId28"/>
    <p:sldId id="372" r:id="rId29"/>
    <p:sldId id="373" r:id="rId30"/>
    <p:sldId id="374" r:id="rId31"/>
    <p:sldId id="375" r:id="rId32"/>
    <p:sldId id="339" r:id="rId33"/>
    <p:sldId id="341" r:id="rId34"/>
    <p:sldId id="343" r:id="rId35"/>
    <p:sldId id="344" r:id="rId36"/>
    <p:sldId id="345" r:id="rId37"/>
    <p:sldId id="346" r:id="rId38"/>
    <p:sldId id="376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6" r:id="rId47"/>
  </p:sldIdLst>
  <p:sldSz cx="9144000" cy="6858000" type="screen4x3"/>
  <p:notesSz cx="6810375" cy="99425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71"/>
    <a:srgbClr val="E7832F"/>
    <a:srgbClr val="342C26"/>
    <a:srgbClr val="8A204D"/>
    <a:srgbClr val="AD2E3D"/>
    <a:srgbClr val="89305D"/>
    <a:srgbClr val="B23775"/>
    <a:srgbClr val="39A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94641" autoAdjust="0"/>
  </p:normalViewPr>
  <p:slideViewPr>
    <p:cSldViewPr snapToGrid="0" snapToObjects="1">
      <p:cViewPr>
        <p:scale>
          <a:sx n="70" d="100"/>
          <a:sy n="70" d="100"/>
        </p:scale>
        <p:origin x="-111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4008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hi.no\Felles\_SM\SMAO\Faggrupper\SHE\Personlige%20mapper\Horst\Prevalens\PrevalensHAI_POSI_2004_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hi.no\Felles\_SM\SMAO\Faggrupper\SHE\X%20Gammelt%202013\Prevalens\2014\H&#248;st%202014\Horst\Prevalens_1.11.2014_2.3.2015MedSentInsendelser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hi.no\Felles\_SM\SMAO\Faggrupper\SHE\Kommunehelsetjenesten\Fylkeskonferanser\Horst\Prevalens2004_2014Al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11884418702981"/>
          <c:y val="3.3440978765439819E-2"/>
          <c:w val="0.86695003550088157"/>
          <c:h val="0.49319407421966172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'SSI norsk'!$B$2:$W$2</c:f>
              <c:strCache>
                <c:ptCount val="22"/>
                <c:pt idx="0">
                  <c:v>Vår 2004</c:v>
                </c:pt>
                <c:pt idx="1">
                  <c:v>Høst 2004</c:v>
                </c:pt>
                <c:pt idx="2">
                  <c:v>Vår 2005</c:v>
                </c:pt>
                <c:pt idx="3">
                  <c:v>Høst 2005</c:v>
                </c:pt>
                <c:pt idx="4">
                  <c:v>Vår 2006</c:v>
                </c:pt>
                <c:pt idx="5">
                  <c:v>Høst 2006</c:v>
                </c:pt>
                <c:pt idx="6">
                  <c:v>Vår 2007</c:v>
                </c:pt>
                <c:pt idx="7">
                  <c:v>Høst 2007</c:v>
                </c:pt>
                <c:pt idx="8">
                  <c:v>Vår 2008</c:v>
                </c:pt>
                <c:pt idx="9">
                  <c:v>Høst 2008</c:v>
                </c:pt>
                <c:pt idx="10">
                  <c:v>Vår 2009</c:v>
                </c:pt>
                <c:pt idx="11">
                  <c:v>Høst 2009</c:v>
                </c:pt>
                <c:pt idx="12">
                  <c:v>Vår 2010</c:v>
                </c:pt>
                <c:pt idx="13">
                  <c:v>Høst 2010</c:v>
                </c:pt>
                <c:pt idx="14">
                  <c:v>Vår 2011</c:v>
                </c:pt>
                <c:pt idx="15">
                  <c:v>Høst 2011</c:v>
                </c:pt>
                <c:pt idx="16">
                  <c:v>Vår 2012</c:v>
                </c:pt>
                <c:pt idx="17">
                  <c:v>Høst 2012</c:v>
                </c:pt>
                <c:pt idx="18">
                  <c:v>Vår 2013</c:v>
                </c:pt>
                <c:pt idx="19">
                  <c:v>Høst 2013</c:v>
                </c:pt>
                <c:pt idx="20">
                  <c:v>Vår 2014</c:v>
                </c:pt>
                <c:pt idx="21">
                  <c:v>Høst 2014</c:v>
                </c:pt>
              </c:strCache>
            </c:strRef>
          </c:cat>
          <c:val>
            <c:numRef>
              <c:f>'SSI norsk'!$B$3:$W$3</c:f>
              <c:numCache>
                <c:formatCode>General</c:formatCode>
                <c:ptCount val="22"/>
                <c:pt idx="0">
                  <c:v>13.8</c:v>
                </c:pt>
                <c:pt idx="1">
                  <c:v>12.6</c:v>
                </c:pt>
                <c:pt idx="2">
                  <c:v>11.4</c:v>
                </c:pt>
                <c:pt idx="3">
                  <c:v>13.9</c:v>
                </c:pt>
                <c:pt idx="4">
                  <c:v>13.9</c:v>
                </c:pt>
                <c:pt idx="5">
                  <c:v>10.7</c:v>
                </c:pt>
                <c:pt idx="6">
                  <c:v>11.6</c:v>
                </c:pt>
                <c:pt idx="7">
                  <c:v>14.4</c:v>
                </c:pt>
                <c:pt idx="8">
                  <c:v>12.9</c:v>
                </c:pt>
                <c:pt idx="9">
                  <c:v>17.2</c:v>
                </c:pt>
                <c:pt idx="10">
                  <c:v>17.2</c:v>
                </c:pt>
                <c:pt idx="11">
                  <c:v>18.7</c:v>
                </c:pt>
                <c:pt idx="12">
                  <c:v>12.4</c:v>
                </c:pt>
                <c:pt idx="13">
                  <c:v>15.6</c:v>
                </c:pt>
                <c:pt idx="14">
                  <c:v>14.9</c:v>
                </c:pt>
                <c:pt idx="15">
                  <c:v>12.7</c:v>
                </c:pt>
                <c:pt idx="16">
                  <c:v>13.4</c:v>
                </c:pt>
                <c:pt idx="17">
                  <c:v>11.6</c:v>
                </c:pt>
                <c:pt idx="18">
                  <c:v>13.7</c:v>
                </c:pt>
                <c:pt idx="19">
                  <c:v>14.6</c:v>
                </c:pt>
                <c:pt idx="20">
                  <c:v>13</c:v>
                </c:pt>
                <c:pt idx="21">
                  <c:v>12.9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22720"/>
        <c:axId val="82805120"/>
      </c:lineChart>
      <c:catAx>
        <c:axId val="8262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Tidspunkt prevalens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5400000" vert="horz"/>
          <a:lstStyle/>
          <a:p>
            <a:pPr>
              <a:defRPr sz="2000"/>
            </a:pPr>
            <a:endParaRPr lang="nb-NO"/>
          </a:p>
        </c:txPr>
        <c:crossAx val="82805120"/>
        <c:crosses val="autoZero"/>
        <c:auto val="1"/>
        <c:lblAlgn val="ctr"/>
        <c:lblOffset val="100"/>
        <c:noMultiLvlLbl val="0"/>
      </c:catAx>
      <c:valAx>
        <c:axId val="82805120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 sz="2000"/>
                </a:pPr>
                <a:r>
                  <a:rPr lang="en-US" sz="2000"/>
                  <a:t>%</a:t>
                </a:r>
              </a:p>
              <a:p>
                <a:pPr>
                  <a:defRPr sz="2000"/>
                </a:pPr>
                <a:r>
                  <a:rPr lang="en-US" sz="2000"/>
                  <a:t> </a:t>
                </a:r>
              </a:p>
            </c:rich>
          </c:tx>
          <c:layout>
            <c:manualLayout>
              <c:xMode val="edge"/>
              <c:yMode val="edge"/>
              <c:x val="4.3566362715298887E-2"/>
              <c:y val="4.506287338107697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nb-NO"/>
          </a:p>
        </c:txPr>
        <c:crossAx val="82622720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639642504907203"/>
          <c:y val="7.6558388508247421E-2"/>
          <c:w val="0.68370663428393363"/>
          <c:h val="0.839320264693728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</c:spPr>
          <c:invertIfNegative val="0"/>
          <c:dPt>
            <c:idx val="16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0.0\ 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Ark3!$M$7:$M$25</c:f>
              <c:strCache>
                <c:ptCount val="19"/>
                <c:pt idx="0">
                  <c:v>Østfold (27)</c:v>
                </c:pt>
                <c:pt idx="1">
                  <c:v>Akershus (27)</c:v>
                </c:pt>
                <c:pt idx="2">
                  <c:v>Oslo (43)</c:v>
                </c:pt>
                <c:pt idx="3">
                  <c:v>Hedmark (26)</c:v>
                </c:pt>
                <c:pt idx="4">
                  <c:v>Oppland (10)</c:v>
                </c:pt>
                <c:pt idx="5">
                  <c:v>Buskerud (36)</c:v>
                </c:pt>
                <c:pt idx="6">
                  <c:v>Vestfold (19)</c:v>
                </c:pt>
                <c:pt idx="7">
                  <c:v>Telemark (18)</c:v>
                </c:pt>
                <c:pt idx="8">
                  <c:v>Aust-Agder (16)</c:v>
                </c:pt>
                <c:pt idx="9">
                  <c:v>Vest-Agder (16)</c:v>
                </c:pt>
                <c:pt idx="10">
                  <c:v>Rogaland (38)</c:v>
                </c:pt>
                <c:pt idx="11">
                  <c:v>Hordaland (42)</c:v>
                </c:pt>
                <c:pt idx="12">
                  <c:v>Sogn og Fjordane (18)</c:v>
                </c:pt>
                <c:pt idx="13">
                  <c:v>Møre og Romsdal (22)</c:v>
                </c:pt>
                <c:pt idx="14">
                  <c:v>Sør-Trøndelag (39)</c:v>
                </c:pt>
                <c:pt idx="15">
                  <c:v>Nord-Trøndelag (8)</c:v>
                </c:pt>
                <c:pt idx="16">
                  <c:v>Nordland (31)</c:v>
                </c:pt>
                <c:pt idx="17">
                  <c:v>Troms (14)</c:v>
                </c:pt>
                <c:pt idx="18">
                  <c:v>Finnmark (19)</c:v>
                </c:pt>
              </c:strCache>
            </c:strRef>
          </c:cat>
          <c:val>
            <c:numRef>
              <c:f>Ark3!$N$7:$N$25</c:f>
              <c:numCache>
                <c:formatCode>0.00%</c:formatCode>
                <c:ptCount val="19"/>
                <c:pt idx="0">
                  <c:v>7.1999999999999995E-2</c:v>
                </c:pt>
                <c:pt idx="1">
                  <c:v>6.5000000000000002E-2</c:v>
                </c:pt>
                <c:pt idx="2">
                  <c:v>5.2999999999999999E-2</c:v>
                </c:pt>
                <c:pt idx="3">
                  <c:v>6.4000000000000001E-2</c:v>
                </c:pt>
                <c:pt idx="4">
                  <c:v>6.4000000000000001E-2</c:v>
                </c:pt>
                <c:pt idx="5">
                  <c:v>0.06</c:v>
                </c:pt>
                <c:pt idx="6">
                  <c:v>5.8000000000000003E-2</c:v>
                </c:pt>
                <c:pt idx="7">
                  <c:v>5.6000000000000001E-2</c:v>
                </c:pt>
                <c:pt idx="8">
                  <c:v>5.0999999999999997E-2</c:v>
                </c:pt>
                <c:pt idx="9">
                  <c:v>7.5999999999999998E-2</c:v>
                </c:pt>
                <c:pt idx="10">
                  <c:v>6.8000000000000005E-2</c:v>
                </c:pt>
                <c:pt idx="11">
                  <c:v>0.05</c:v>
                </c:pt>
                <c:pt idx="12">
                  <c:v>0.06</c:v>
                </c:pt>
                <c:pt idx="13">
                  <c:v>6.8000000000000005E-2</c:v>
                </c:pt>
                <c:pt idx="14">
                  <c:v>6.2E-2</c:v>
                </c:pt>
                <c:pt idx="15">
                  <c:v>5.2999999999999999E-2</c:v>
                </c:pt>
                <c:pt idx="16">
                  <c:v>8.1000000000000003E-2</c:v>
                </c:pt>
                <c:pt idx="17">
                  <c:v>7.0000000000000007E-2</c:v>
                </c:pt>
                <c:pt idx="18">
                  <c:v>9.0999999999999998E-2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83915904"/>
        <c:axId val="83917824"/>
      </c:barChart>
      <c:catAx>
        <c:axId val="839159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Fylke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3917824"/>
        <c:crosses val="autoZero"/>
        <c:auto val="1"/>
        <c:lblAlgn val="ctr"/>
        <c:lblOffset val="100"/>
        <c:noMultiLvlLbl val="0"/>
      </c:catAx>
      <c:valAx>
        <c:axId val="8391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Andel infeksjoner av andel beboer </a:t>
                </a:r>
              </a:p>
            </c:rich>
          </c:tx>
          <c:layout/>
          <c:overlay val="0"/>
        </c:title>
        <c:numFmt formatCode="0.0\ %" sourceLinked="0"/>
        <c:majorTickMark val="out"/>
        <c:minorTickMark val="none"/>
        <c:tickLblPos val="nextTo"/>
        <c:crossAx val="83915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none"/>
          </c:marker>
          <c:cat>
            <c:strRef>
              <c:f>'Ark2'!$AA$1:$AV$1</c:f>
              <c:strCache>
                <c:ptCount val="22"/>
                <c:pt idx="0">
                  <c:v>Vår 2004</c:v>
                </c:pt>
                <c:pt idx="1">
                  <c:v>Høst 2004</c:v>
                </c:pt>
                <c:pt idx="2">
                  <c:v>Vår 2005</c:v>
                </c:pt>
                <c:pt idx="3">
                  <c:v>Høst 2005</c:v>
                </c:pt>
                <c:pt idx="4">
                  <c:v>Vår 2006</c:v>
                </c:pt>
                <c:pt idx="5">
                  <c:v>Høst 2006</c:v>
                </c:pt>
                <c:pt idx="6">
                  <c:v>Vår 2007</c:v>
                </c:pt>
                <c:pt idx="7">
                  <c:v>Høst 2007</c:v>
                </c:pt>
                <c:pt idx="8">
                  <c:v>Vår 2008</c:v>
                </c:pt>
                <c:pt idx="9">
                  <c:v>Høst 2008</c:v>
                </c:pt>
                <c:pt idx="10">
                  <c:v>Vår 2009</c:v>
                </c:pt>
                <c:pt idx="11">
                  <c:v>Høst 2009</c:v>
                </c:pt>
                <c:pt idx="12">
                  <c:v>Vår 2010</c:v>
                </c:pt>
                <c:pt idx="13">
                  <c:v>Høst 2010</c:v>
                </c:pt>
                <c:pt idx="14">
                  <c:v>Vår 2011</c:v>
                </c:pt>
                <c:pt idx="15">
                  <c:v>Høst 2011</c:v>
                </c:pt>
                <c:pt idx="16">
                  <c:v>Vår 2012</c:v>
                </c:pt>
                <c:pt idx="17">
                  <c:v>Høst 2012</c:v>
                </c:pt>
                <c:pt idx="18">
                  <c:v>Vår 2013</c:v>
                </c:pt>
                <c:pt idx="19">
                  <c:v>Høst 2013</c:v>
                </c:pt>
                <c:pt idx="20">
                  <c:v>Vår 2014</c:v>
                </c:pt>
                <c:pt idx="21">
                  <c:v>Høst 2014</c:v>
                </c:pt>
              </c:strCache>
            </c:strRef>
          </c:cat>
          <c:val>
            <c:numRef>
              <c:f>'Ark2'!$AA$74:$AV$74</c:f>
              <c:numCache>
                <c:formatCode>General</c:formatCode>
                <c:ptCount val="22"/>
                <c:pt idx="0">
                  <c:v>23</c:v>
                </c:pt>
                <c:pt idx="1">
                  <c:v>13</c:v>
                </c:pt>
                <c:pt idx="2">
                  <c:v>2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16</c:v>
                </c:pt>
                <c:pt idx="8">
                  <c:v>13</c:v>
                </c:pt>
                <c:pt idx="9">
                  <c:v>5</c:v>
                </c:pt>
                <c:pt idx="10">
                  <c:v>6</c:v>
                </c:pt>
                <c:pt idx="11">
                  <c:v>17</c:v>
                </c:pt>
                <c:pt idx="12">
                  <c:v>16</c:v>
                </c:pt>
                <c:pt idx="13">
                  <c:v>21</c:v>
                </c:pt>
                <c:pt idx="14">
                  <c:v>24</c:v>
                </c:pt>
                <c:pt idx="15">
                  <c:v>16</c:v>
                </c:pt>
                <c:pt idx="16">
                  <c:v>30</c:v>
                </c:pt>
                <c:pt idx="17">
                  <c:v>25</c:v>
                </c:pt>
                <c:pt idx="18">
                  <c:v>20</c:v>
                </c:pt>
                <c:pt idx="19">
                  <c:v>18</c:v>
                </c:pt>
                <c:pt idx="20">
                  <c:v>36</c:v>
                </c:pt>
                <c:pt idx="21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62336"/>
        <c:axId val="85264256"/>
      </c:lineChart>
      <c:catAx>
        <c:axId val="8526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Tidspunkt Prevalens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nb-NO"/>
          </a:p>
        </c:txPr>
        <c:crossAx val="85264256"/>
        <c:crosses val="autoZero"/>
        <c:auto val="1"/>
        <c:lblAlgn val="ctr"/>
        <c:lblOffset val="100"/>
        <c:noMultiLvlLbl val="0"/>
      </c:catAx>
      <c:valAx>
        <c:axId val="852642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en-US" sz="1800"/>
                  <a:t>Antall sykehhjem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nb-NO"/>
          </a:p>
        </c:txPr>
        <c:crossAx val="85262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2234-7F2E-4675-95F6-6F1EAC26820E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3D6-D1A8-4F5A-8E5B-7D472852DD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68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A952-3B18-AB48-A99B-AF2DEF1064DA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2B2D-34DB-3C4F-B526-502A40A8F9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59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n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0225" y="746125"/>
            <a:ext cx="2562225" cy="1922463"/>
          </a:xfrm>
          <a:ln/>
        </p:spPr>
      </p:sp>
      <p:sp>
        <p:nvSpPr>
          <p:cNvPr id="430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430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B0014F-0A97-46B6-A34D-A35A44118190}" type="slidenum">
              <a:rPr lang="en-GB" altLang="nb-NO" sz="1200" smtClean="0"/>
              <a:pPr eaLnBrk="1" hangingPunct="1"/>
              <a:t>38</a:t>
            </a:fld>
            <a:endParaRPr lang="en-GB" altLang="nb-NO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0225" y="746125"/>
            <a:ext cx="2562225" cy="1922463"/>
          </a:xfrm>
          <a:ln/>
        </p:spPr>
      </p:sp>
      <p:sp>
        <p:nvSpPr>
          <p:cNvPr id="440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440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1604B4-C75C-4820-8CE0-18517BFE1971}" type="slidenum">
              <a:rPr lang="en-GB" altLang="nb-NO" sz="1200" smtClean="0"/>
              <a:pPr eaLnBrk="1" hangingPunct="1"/>
              <a:t>45</a:t>
            </a:fld>
            <a:endParaRPr lang="en-GB" altLang="nb-NO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0225" y="746125"/>
            <a:ext cx="2562225" cy="1922463"/>
          </a:xfrm>
          <a:ln/>
        </p:spPr>
      </p:sp>
      <p:sp>
        <p:nvSpPr>
          <p:cNvPr id="450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450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3DCA69-96D5-4E11-BCD6-13105F8C086C}" type="slidenum">
              <a:rPr lang="en-GB" altLang="nb-NO" sz="1200" smtClean="0"/>
              <a:pPr eaLnBrk="1" hangingPunct="1"/>
              <a:t>46</a:t>
            </a:fld>
            <a:endParaRPr lang="en-GB" altLang="nb-NO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0225" y="746125"/>
            <a:ext cx="2562225" cy="1922463"/>
          </a:xfrm>
          <a:ln/>
        </p:spPr>
      </p:sp>
      <p:sp>
        <p:nvSpPr>
          <p:cNvPr id="3584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3584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691C74-C003-4088-BDD3-CD213154847A}" type="slidenum">
              <a:rPr lang="en-GB" altLang="nb-NO" sz="1200" smtClean="0"/>
              <a:pPr eaLnBrk="1" hangingPunct="1"/>
              <a:t>23</a:t>
            </a:fld>
            <a:endParaRPr lang="en-GB" altLang="nb-NO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0225" y="746125"/>
            <a:ext cx="2562225" cy="1922463"/>
          </a:xfrm>
          <a:ln/>
        </p:spPr>
      </p:sp>
      <p:sp>
        <p:nvSpPr>
          <p:cNvPr id="368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3686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92D928-CBFE-4221-A865-EB64FB13C50B}" type="slidenum">
              <a:rPr lang="en-GB" altLang="nb-NO" sz="1200" smtClean="0"/>
              <a:pPr eaLnBrk="1" hangingPunct="1"/>
              <a:t>24</a:t>
            </a:fld>
            <a:endParaRPr lang="en-GB" altLang="nb-NO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0225" y="746125"/>
            <a:ext cx="2562225" cy="1922463"/>
          </a:xfrm>
          <a:ln/>
        </p:spPr>
      </p:sp>
      <p:sp>
        <p:nvSpPr>
          <p:cNvPr id="378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378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DC268A-A729-4F86-A773-553BDE25FBD4}" type="slidenum">
              <a:rPr lang="en-GB" altLang="nb-NO" sz="1200" smtClean="0"/>
              <a:pPr eaLnBrk="1" hangingPunct="1"/>
              <a:t>26</a:t>
            </a:fld>
            <a:endParaRPr lang="en-GB" altLang="nb-NO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0225" y="746125"/>
            <a:ext cx="2562225" cy="1922463"/>
          </a:xfrm>
          <a:ln/>
        </p:spPr>
      </p:sp>
      <p:sp>
        <p:nvSpPr>
          <p:cNvPr id="389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389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5E3FE5-8BA0-4866-BDF7-5036E86BBCF9}" type="slidenum">
              <a:rPr lang="en-GB" altLang="nb-NO" sz="1200" smtClean="0"/>
              <a:pPr eaLnBrk="1" hangingPunct="1"/>
              <a:t>27</a:t>
            </a:fld>
            <a:endParaRPr lang="en-GB" altLang="nb-NO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0225" y="746125"/>
            <a:ext cx="2562225" cy="1922463"/>
          </a:xfrm>
          <a:ln/>
        </p:spPr>
      </p:sp>
      <p:sp>
        <p:nvSpPr>
          <p:cNvPr id="3993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399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CE104E-56C2-4F87-97E2-6606F531AA0E}" type="slidenum">
              <a:rPr lang="en-GB" altLang="nb-NO" sz="1200" smtClean="0"/>
              <a:pPr eaLnBrk="1" hangingPunct="1"/>
              <a:t>28</a:t>
            </a:fld>
            <a:endParaRPr lang="en-GB" altLang="nb-NO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0225" y="746125"/>
            <a:ext cx="2562225" cy="1922463"/>
          </a:xfrm>
          <a:ln/>
        </p:spPr>
      </p:sp>
      <p:sp>
        <p:nvSpPr>
          <p:cNvPr id="409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solidFill>
                <a:srgbClr val="FF0000"/>
              </a:solidFill>
            </a:endParaRPr>
          </a:p>
        </p:txBody>
      </p:sp>
      <p:sp>
        <p:nvSpPr>
          <p:cNvPr id="409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A3E8AE-A19B-4148-8EF9-761E8EE0D3D1}" type="slidenum">
              <a:rPr lang="en-GB" altLang="nb-NO" sz="1200" smtClean="0"/>
              <a:pPr eaLnBrk="1" hangingPunct="1"/>
              <a:t>29</a:t>
            </a:fld>
            <a:endParaRPr lang="en-GB" altLang="nb-NO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0225" y="746125"/>
            <a:ext cx="2562225" cy="1922463"/>
          </a:xfrm>
          <a:ln/>
        </p:spPr>
      </p:sp>
      <p:sp>
        <p:nvSpPr>
          <p:cNvPr id="419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419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9E231A-C5BA-4CF9-BCE7-D6BDD9257CA1}" type="slidenum">
              <a:rPr lang="en-GB" altLang="nb-NO" sz="1200" smtClean="0"/>
              <a:pPr eaLnBrk="1" hangingPunct="1"/>
              <a:t>31</a:t>
            </a:fld>
            <a:endParaRPr lang="en-GB" altLang="nb-NO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8D907-32E7-4542-9437-3E6D8D813BBE}" type="slidenum">
              <a:rPr lang="nb-NO" altLang="en-US"/>
              <a:pPr/>
              <a:t>33</a:t>
            </a:fld>
            <a:endParaRPr lang="nb-NO" alt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3637" cy="3729038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58" y="4722417"/>
            <a:ext cx="4994063" cy="4474369"/>
          </a:xfrm>
        </p:spPr>
        <p:txBody>
          <a:bodyPr/>
          <a:lstStyle/>
          <a:p>
            <a:pPr lvl="1"/>
            <a:r>
              <a:rPr lang="nb-NO" altLang="en-US" sz="1400">
                <a:cs typeface="Times New Roman" pitchFamily="18" charset="0"/>
              </a:rPr>
              <a:t>Sykehjem</a:t>
            </a:r>
          </a:p>
          <a:p>
            <a:pPr lvl="2">
              <a:buClr>
                <a:schemeClr val="accent2"/>
              </a:buClr>
            </a:pPr>
            <a:r>
              <a:rPr lang="nb-NO" altLang="en-US">
                <a:cs typeface="Times New Roman" pitchFamily="18" charset="0"/>
              </a:rPr>
              <a:t>Ca 35 000 senger i Norge</a:t>
            </a:r>
          </a:p>
          <a:p>
            <a:pPr lvl="2">
              <a:buClr>
                <a:schemeClr val="accent2"/>
              </a:buClr>
            </a:pPr>
            <a:r>
              <a:rPr lang="nb-NO" altLang="en-US">
                <a:cs typeface="Times New Roman" pitchFamily="18" charset="0"/>
              </a:rPr>
              <a:t>Ca 6 % av </a:t>
            </a:r>
            <a:r>
              <a:rPr lang="nb-NO" altLang="en-US"/>
              <a:t>totalt humant antibiotika salg</a:t>
            </a:r>
            <a:endParaRPr lang="nb-NO" altLang="en-US">
              <a:cs typeface="Times New Roman" pitchFamily="18" charset="0"/>
            </a:endParaRPr>
          </a:p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7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803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4" r:id="rId23"/>
    <p:sldLayoutId id="2147483800" r:id="rId24"/>
    <p:sldLayoutId id="2147483801" r:id="rId25"/>
    <p:sldLayoutId id="2147483802" r:id="rId26"/>
    <p:sldLayoutId id="2147483805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hi.n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hi.n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file:///\\fhi.no\Felles\_SM\SMAO\Faggrupper\SHE\NOIS%20overv&#229;king\NOIS-videreutvikling\PIAH-videreutvikling\_anchor_6','_com_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341438"/>
            <a:ext cx="8569325" cy="2808287"/>
          </a:xfrm>
        </p:spPr>
        <p:txBody>
          <a:bodyPr>
            <a:normAutofit/>
          </a:bodyPr>
          <a:lstStyle/>
          <a:p>
            <a:r>
              <a:rPr lang="nb-NO" b="1" dirty="0" smtClean="0">
                <a:ea typeface="ＭＳ Ｐゴシック" pitchFamily="34" charset="-128"/>
              </a:rPr>
              <a:t>NOIS og prevalens av helsetjenesteassosierte infeksjoner på sykehjem</a:t>
            </a:r>
            <a:endParaRPr lang="en-US" dirty="0" smtClean="0">
              <a:solidFill>
                <a:srgbClr val="00A5CC"/>
              </a:solidFill>
              <a:ea typeface="ＭＳ Ｐゴシック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077072"/>
            <a:ext cx="7543800" cy="1762125"/>
          </a:xfrm>
        </p:spPr>
        <p:txBody>
          <a:bodyPr>
            <a:normAutofit/>
          </a:bodyPr>
          <a:lstStyle/>
          <a:p>
            <a:pPr algn="r"/>
            <a:r>
              <a:rPr lang="nb-NO" sz="2000" dirty="0" smtClean="0">
                <a:ea typeface="ＭＳ Ｐゴシック" pitchFamily="34" charset="-128"/>
              </a:rPr>
              <a:t>Smittevernkonferanse i Nordland 2015</a:t>
            </a:r>
            <a:br>
              <a:rPr lang="nb-NO" sz="2000" dirty="0" smtClean="0">
                <a:ea typeface="ＭＳ Ｐゴシック" pitchFamily="34" charset="-128"/>
              </a:rPr>
            </a:br>
            <a:r>
              <a:rPr lang="nb-NO" sz="2000" dirty="0" smtClean="0">
                <a:solidFill>
                  <a:schemeClr val="bg1"/>
                </a:solidFill>
                <a:ea typeface="ＭＳ Ｐゴシック" pitchFamily="34" charset="-128"/>
              </a:rPr>
              <a:t>Horst Bentele</a:t>
            </a:r>
          </a:p>
          <a:p>
            <a:pPr algn="r" eaLnBrk="1" hangingPunct="1"/>
            <a:r>
              <a:rPr lang="nb-NO" sz="2000" dirty="0" smtClean="0">
                <a:ea typeface="ＭＳ Ｐゴシック" pitchFamily="34" charset="-128"/>
              </a:rPr>
              <a:t>Seniorrådgiver, Folkehelseinstituttet</a:t>
            </a:r>
          </a:p>
        </p:txBody>
      </p:sp>
    </p:spTree>
    <p:extLst>
      <p:ext uri="{BB962C8B-B14F-4D97-AF65-F5344CB8AC3E}">
        <p14:creationId xmlns:p14="http://schemas.microsoft.com/office/powerpoint/2010/main" val="179483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125" y="274638"/>
            <a:ext cx="8667749" cy="1143000"/>
          </a:xfrm>
        </p:spPr>
        <p:txBody>
          <a:bodyPr>
            <a:noAutofit/>
          </a:bodyPr>
          <a:lstStyle/>
          <a:p>
            <a:r>
              <a:rPr lang="nb-NO" sz="4000" dirty="0" smtClean="0"/>
              <a:t>Prevalens </a:t>
            </a:r>
            <a:r>
              <a:rPr lang="nb-NO" sz="4000" dirty="0"/>
              <a:t>av HAI fordelt på avdelingstyper, sykehjem 2014, Nordland</a:t>
            </a:r>
            <a:endParaRPr lang="en-GB" sz="40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2225"/>
              </p:ext>
            </p:extLst>
          </p:nvPr>
        </p:nvGraphicFramePr>
        <p:xfrm>
          <a:off x="677333" y="2379137"/>
          <a:ext cx="7188200" cy="3297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0287"/>
                <a:gridCol w="2250313"/>
                <a:gridCol w="1193800"/>
                <a:gridCol w="1193800"/>
              </a:tblGrid>
              <a:tr h="38220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</a:rPr>
                        <a:t>Nordland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</a:rPr>
                        <a:t>Antall beboer Nordland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</a:rPr>
                        <a:t>Prevalens </a:t>
                      </a:r>
                      <a:r>
                        <a:rPr lang="nb-NO" sz="1800" u="none" strike="noStrike" dirty="0" smtClean="0">
                          <a:effectLst/>
                        </a:rPr>
                        <a:t>Nordland (%)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</a:rPr>
                        <a:t>Prevalens </a:t>
                      </a:r>
                      <a:r>
                        <a:rPr lang="nb-NO" sz="1800" u="none" strike="noStrike" dirty="0" smtClean="0">
                          <a:effectLst/>
                        </a:rPr>
                        <a:t>Nasjonal (%)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220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</a:rPr>
                        <a:t>Kombinert kort- og langtids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336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8,6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6,9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220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Korttidsavdeling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79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15,2</a:t>
                      </a:r>
                      <a:endParaRPr lang="nb-NO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10,5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220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Langtidsavdeling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433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8,3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5,4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220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Rehabiliterings enhet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39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12,8</a:t>
                      </a:r>
                      <a:endParaRPr lang="nb-NO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12,3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220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Skjermet enhet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160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1,9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4,7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220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Totalsum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1047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8,1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6,2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8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dirty="0"/>
              <a:t>Prevalens av HAI vår 2014</a:t>
            </a:r>
            <a:br>
              <a:rPr lang="nb-NO" sz="4000" dirty="0"/>
            </a:br>
            <a:r>
              <a:rPr lang="nb-NO" sz="4000" dirty="0"/>
              <a:t>Infeksjonstyper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35111" r="3056" b="33666"/>
          <a:stretch/>
        </p:blipFill>
        <p:spPr bwMode="auto">
          <a:xfrm>
            <a:off x="186266" y="2395463"/>
            <a:ext cx="8957734" cy="218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Prevalens for sårinfeksjoner (SI) / opererte beboer total</a:t>
            </a:r>
            <a:endParaRPr lang="nb-NO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937191"/>
              </p:ext>
            </p:extLst>
          </p:nvPr>
        </p:nvGraphicFramePr>
        <p:xfrm>
          <a:off x="311150" y="1824990"/>
          <a:ext cx="8375650" cy="381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3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dirty="0"/>
              <a:t>Prevalens </a:t>
            </a:r>
            <a:r>
              <a:rPr lang="nb-NO" sz="4000" dirty="0" smtClean="0"/>
              <a:t>SI-HAI </a:t>
            </a:r>
            <a:r>
              <a:rPr lang="nb-NO" sz="4000" dirty="0"/>
              <a:t>per avdelingstype, </a:t>
            </a:r>
            <a:r>
              <a:rPr lang="nb-NO" sz="4000" dirty="0" smtClean="0"/>
              <a:t>høst </a:t>
            </a:r>
            <a:r>
              <a:rPr lang="nb-NO" sz="4000" dirty="0"/>
              <a:t>2014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t="30118" r="13404" b="33591"/>
          <a:stretch/>
        </p:blipFill>
        <p:spPr bwMode="auto">
          <a:xfrm>
            <a:off x="198314" y="1659064"/>
            <a:ext cx="8827153" cy="271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3835400" y="3550582"/>
            <a:ext cx="4648200" cy="2003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924300" y="3522470"/>
            <a:ext cx="47124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SI-prevalens i forhold til antall opererte:</a:t>
            </a:r>
            <a:br>
              <a:rPr lang="nb-NO" dirty="0" smtClean="0"/>
            </a:br>
            <a:r>
              <a:rPr lang="nb-NO" dirty="0"/>
              <a:t>Kombinert </a:t>
            </a:r>
            <a:r>
              <a:rPr lang="nb-NO" dirty="0" err="1"/>
              <a:t>kort-og</a:t>
            </a:r>
            <a:r>
              <a:rPr lang="nb-NO" dirty="0"/>
              <a:t> </a:t>
            </a:r>
            <a:r>
              <a:rPr lang="nb-NO" dirty="0" err="1"/>
              <a:t>langtid</a:t>
            </a:r>
            <a:r>
              <a:rPr lang="nb-NO" dirty="0"/>
              <a:t>:   	</a:t>
            </a:r>
            <a:r>
              <a:rPr lang="nb-NO" dirty="0" smtClean="0"/>
              <a:t>14 %</a:t>
            </a:r>
            <a:br>
              <a:rPr lang="nb-NO" dirty="0" smtClean="0"/>
            </a:br>
            <a:r>
              <a:rPr lang="nb-NO" dirty="0" smtClean="0"/>
              <a:t>Korttidsavdeling:			  7 %</a:t>
            </a:r>
            <a:br>
              <a:rPr lang="nb-NO" dirty="0" smtClean="0"/>
            </a:br>
            <a:r>
              <a:rPr lang="nb-NO" dirty="0" err="1" smtClean="0"/>
              <a:t>Langtidsavd</a:t>
            </a:r>
            <a:r>
              <a:rPr lang="nb-NO" dirty="0" smtClean="0"/>
              <a:t>.: 				</a:t>
            </a:r>
            <a:r>
              <a:rPr lang="nb-NO" b="1" dirty="0" smtClean="0">
                <a:solidFill>
                  <a:srgbClr val="C00000"/>
                </a:solidFill>
              </a:rPr>
              <a:t>21,4 %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Rehabiliterings </a:t>
            </a:r>
            <a:r>
              <a:rPr lang="nb-NO" dirty="0" err="1" smtClean="0"/>
              <a:t>enh</a:t>
            </a:r>
            <a:r>
              <a:rPr lang="nb-NO" dirty="0" smtClean="0"/>
              <a:t>.:		12,3 %</a:t>
            </a:r>
          </a:p>
          <a:p>
            <a:r>
              <a:rPr lang="nb-NO" dirty="0" smtClean="0"/>
              <a:t>Skjermet enhet:			15,9 %		</a:t>
            </a:r>
          </a:p>
          <a:p>
            <a:r>
              <a:rPr lang="nb-NO" dirty="0" smtClean="0"/>
              <a:t>Total:             				13 %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5608320" y="1965960"/>
            <a:ext cx="944880" cy="1257300"/>
          </a:xfrm>
          <a:prstGeom prst="rec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617220" y="4625340"/>
            <a:ext cx="2910840" cy="1584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1026488" y="4679156"/>
            <a:ext cx="20923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		Vår 2014</a:t>
            </a:r>
          </a:p>
          <a:p>
            <a:r>
              <a:rPr lang="nb-NO" dirty="0" err="1" smtClean="0"/>
              <a:t>Langtidsavd</a:t>
            </a:r>
            <a:r>
              <a:rPr lang="nb-NO" dirty="0" smtClean="0"/>
              <a:t>.: </a:t>
            </a:r>
            <a:r>
              <a:rPr lang="nb-NO" b="1" dirty="0" smtClean="0">
                <a:solidFill>
                  <a:srgbClr val="C00000"/>
                </a:solidFill>
              </a:rPr>
              <a:t>22,5 %</a:t>
            </a:r>
          </a:p>
          <a:p>
            <a:endParaRPr lang="nb-NO" dirty="0"/>
          </a:p>
          <a:p>
            <a:r>
              <a:rPr lang="nb-NO" dirty="0" smtClean="0"/>
              <a:t>		Høst 2013</a:t>
            </a:r>
          </a:p>
          <a:p>
            <a:r>
              <a:rPr lang="nb-NO" dirty="0" err="1" smtClean="0"/>
              <a:t>Langtidsavd</a:t>
            </a:r>
            <a:r>
              <a:rPr lang="nb-NO" dirty="0" smtClean="0"/>
              <a:t>.: </a:t>
            </a:r>
            <a:r>
              <a:rPr lang="nb-NO" b="1" dirty="0" smtClean="0">
                <a:solidFill>
                  <a:srgbClr val="C00000"/>
                </a:solidFill>
              </a:rPr>
              <a:t>33,9 %</a:t>
            </a:r>
            <a:endParaRPr lang="nb-N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Infeksjonsprevalens og deltagelse per fylke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50% av sykehjem deltar ikke i lovpålagt undersøkelse</a:t>
            </a:r>
            <a:endParaRPr lang="en-GB" sz="2000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151308"/>
              </p:ext>
            </p:extLst>
          </p:nvPr>
        </p:nvGraphicFramePr>
        <p:xfrm>
          <a:off x="1494787" y="1540933"/>
          <a:ext cx="6413079" cy="488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1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71 sykehjem registrert i databasen 01.09.2014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012939" y="3073400"/>
            <a:ext cx="562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*det var disse 31 som har deltatt i prevalensundersøkelsen</a:t>
            </a:r>
            <a:br>
              <a:rPr lang="nb-NO" dirty="0" smtClean="0">
                <a:solidFill>
                  <a:srgbClr val="C00000"/>
                </a:solidFill>
              </a:rPr>
            </a:br>
            <a:r>
              <a:rPr lang="nb-NO" dirty="0" smtClean="0">
                <a:solidFill>
                  <a:srgbClr val="C00000"/>
                </a:solidFill>
              </a:rPr>
              <a:t> som er obligatorisk i høst 2014!</a:t>
            </a:r>
            <a:endParaRPr lang="nb-NO" dirty="0">
              <a:solidFill>
                <a:srgbClr val="C00000"/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126046"/>
              </p:ext>
            </p:extLst>
          </p:nvPr>
        </p:nvGraphicFramePr>
        <p:xfrm>
          <a:off x="266700" y="1531619"/>
          <a:ext cx="2270760" cy="4974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42"/>
                <a:gridCol w="2019318"/>
              </a:tblGrid>
              <a:tr h="119792">
                <a:tc>
                  <a:txBody>
                    <a:bodyPr/>
                    <a:lstStyle/>
                    <a:p>
                      <a:pPr algn="l" fontAlgn="b"/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Nordland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</a:tr>
              <a:tr h="185846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Andøy Bo og Behandlingssenter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Bindal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Brønnøy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Byparken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85846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Ellas Minne Bo og rehabiliteringssenter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23178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Fauske sykehjem (Helsetunet1 fom 2010)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Furumoen helsesenter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Hadsel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Håløytunet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Kiiljordheimen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Korgen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85846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Lamarktunet bo- og rehabiliteringssenter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39906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Lekneshagen Bofelleskap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Marithaugen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237496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Moskenes sykehjem og rehabiliteringssenter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85846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Parken bo- og servicesenter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85846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Prestegårdstunets omsorgssenter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Saltdal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Selfors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Sentrum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85846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Solhøgda Bo- og Behandlingssenter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Steigentunet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Stokmarknes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39906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Sømna omsorgssenter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Sørfold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39906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Vall omsorgssenter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Vefsn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Vestvågøy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Vevelstad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Vollsletta sykehjem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  <a:tr h="119792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33" marR="2433" marT="2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 dirty="0">
                          <a:effectLst/>
                        </a:rPr>
                        <a:t>Ørnes sykehjem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200" marR="2433" marT="24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/>
              <a:t>Deltakelse</a:t>
            </a:r>
            <a:r>
              <a:rPr lang="en-US" sz="3100" dirty="0"/>
              <a:t> </a:t>
            </a:r>
            <a:r>
              <a:rPr lang="en-US" sz="3100" dirty="0" err="1" smtClean="0"/>
              <a:t>av</a:t>
            </a:r>
            <a:r>
              <a:rPr lang="en-US" sz="3100" dirty="0" smtClean="0"/>
              <a:t> </a:t>
            </a:r>
            <a:r>
              <a:rPr lang="en-US" sz="3100" dirty="0" err="1" smtClean="0"/>
              <a:t>sykehjem</a:t>
            </a:r>
            <a:r>
              <a:rPr lang="en-US" sz="3100" dirty="0" smtClean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NOIS-</a:t>
            </a:r>
            <a:r>
              <a:rPr lang="en-US" sz="3100" dirty="0" err="1" smtClean="0"/>
              <a:t>prevalens</a:t>
            </a:r>
            <a:r>
              <a:rPr lang="en-US" sz="3100" dirty="0" smtClean="0"/>
              <a:t> for HAI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Nordland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695694"/>
              </p:ext>
            </p:extLst>
          </p:nvPr>
        </p:nvGraphicFramePr>
        <p:xfrm>
          <a:off x="251460" y="2002155"/>
          <a:ext cx="843534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00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407400" cy="11430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Hyppig deltagelse i prevalensundersøkelser =</a:t>
            </a:r>
            <a:br>
              <a:rPr lang="nb-NO" sz="2800" dirty="0" smtClean="0"/>
            </a:br>
            <a:r>
              <a:rPr lang="nb-NO" sz="2800" dirty="0" smtClean="0"/>
              <a:t>et smitteverntiltak</a:t>
            </a:r>
            <a:endParaRPr lang="en-GB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10" y="1600200"/>
            <a:ext cx="6001590" cy="468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6675" y="6156326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*H. Bentele, Prevalens </a:t>
            </a:r>
            <a:r>
              <a:rPr lang="nb-NO" sz="1100" dirty="0" err="1" smtClean="0"/>
              <a:t>of</a:t>
            </a:r>
            <a:r>
              <a:rPr lang="nb-NO" sz="1100" dirty="0" smtClean="0"/>
              <a:t> HAI in Norwegian Longterm </a:t>
            </a:r>
            <a:r>
              <a:rPr lang="nb-NO" sz="1100" dirty="0" err="1" smtClean="0"/>
              <a:t>care</a:t>
            </a:r>
            <a:r>
              <a:rPr lang="nb-NO" sz="1100" dirty="0" smtClean="0"/>
              <a:t> </a:t>
            </a:r>
            <a:r>
              <a:rPr lang="nb-NO" sz="1100" dirty="0" err="1" smtClean="0"/>
              <a:t>facilities</a:t>
            </a:r>
            <a:r>
              <a:rPr lang="nb-NO" sz="1100" dirty="0" smtClean="0"/>
              <a:t>, 2004-2012</a:t>
            </a:r>
            <a:r>
              <a:rPr lang="nb-NO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4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US" sz="3200" smtClean="0"/>
              <a:t>Evaluering av prevalensovervåking i sykehjem</a:t>
            </a:r>
            <a:r>
              <a:rPr lang="nb-NO" altLang="en-US" sz="3200" dirty="0"/>
              <a:t/>
            </a:r>
            <a:br>
              <a:rPr lang="nb-NO" altLang="en-US" sz="3200" dirty="0"/>
            </a:br>
            <a:endParaRPr lang="nb-NO" altLang="en-US" sz="3200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6400"/>
            <a:ext cx="8353425" cy="4114800"/>
          </a:xfrm>
        </p:spPr>
        <p:txBody>
          <a:bodyPr/>
          <a:lstStyle/>
          <a:p>
            <a:pPr lvl="4"/>
            <a:endParaRPr lang="nb-NO" altLang="en-US" sz="1700" dirty="0"/>
          </a:p>
          <a:p>
            <a:r>
              <a:rPr lang="nb-NO" altLang="en-US" sz="2800" dirty="0"/>
              <a:t>124 (69%) gir tilbakemelding til avdelingene</a:t>
            </a:r>
          </a:p>
          <a:p>
            <a:pPr lvl="4"/>
            <a:endParaRPr lang="nb-NO" altLang="en-US" sz="2800" dirty="0"/>
          </a:p>
          <a:p>
            <a:r>
              <a:rPr lang="nb-NO" altLang="en-US" sz="2800" dirty="0"/>
              <a:t>21 (17%) implementert </a:t>
            </a:r>
            <a:r>
              <a:rPr lang="nb-NO" altLang="en-US" sz="2800" dirty="0" smtClean="0"/>
              <a:t>smitteverntiltak</a:t>
            </a:r>
          </a:p>
          <a:p>
            <a:pPr lvl="3"/>
            <a:endParaRPr lang="nb-NO" altLang="en-US" sz="2800" dirty="0"/>
          </a:p>
          <a:p>
            <a:r>
              <a:rPr lang="nb-NO" altLang="en-US" sz="2800" dirty="0" smtClean="0"/>
              <a:t>Alle </a:t>
            </a:r>
            <a:r>
              <a:rPr lang="nb-NO" altLang="en-US" sz="2800" dirty="0"/>
              <a:t>rapporterte et økt fokus på </a:t>
            </a:r>
            <a:r>
              <a:rPr lang="nb-NO" altLang="en-US" sz="2800" dirty="0" smtClean="0"/>
              <a:t>smittevern</a:t>
            </a:r>
          </a:p>
          <a:p>
            <a:endParaRPr lang="nb-NO" altLang="en-US" sz="2800" dirty="0"/>
          </a:p>
          <a:p>
            <a:pPr marL="0" indent="0">
              <a:buNone/>
            </a:pPr>
            <a:r>
              <a:rPr lang="nb-NO" altLang="en-US" sz="2800" dirty="0" smtClean="0"/>
              <a:t>Overvåking = smitteverntiltak </a:t>
            </a:r>
            <a:endParaRPr lang="nb-NO" altLang="en-US" sz="2800" dirty="0"/>
          </a:p>
          <a:p>
            <a:endParaRPr lang="nb-NO" altLang="en-US" sz="2400" dirty="0"/>
          </a:p>
          <a:p>
            <a:pPr lvl="4"/>
            <a:endParaRPr lang="nb-NO" altLang="en-US" sz="1700" dirty="0"/>
          </a:p>
          <a:p>
            <a:endParaRPr lang="nb-NO" altLang="en-US" sz="2400" dirty="0"/>
          </a:p>
          <a:p>
            <a:endParaRPr lang="nb-NO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46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§ 3-3.Nasjonalt folkehelseinstitutt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800" dirty="0" smtClean="0"/>
              <a:t>Nasjonalt </a:t>
            </a:r>
            <a:r>
              <a:rPr lang="nb-NO" sz="2800" dirty="0"/>
              <a:t>folkehelseinstitutt </a:t>
            </a:r>
            <a:r>
              <a:rPr lang="nb-NO" sz="2800" b="1" dirty="0">
                <a:solidFill>
                  <a:srgbClr val="FF0000"/>
                </a:solidFill>
              </a:rPr>
              <a:t>skal holde oversikt </a:t>
            </a:r>
            <a:r>
              <a:rPr lang="nb-NO" sz="2800" dirty="0"/>
              <a:t>over og samordne overvåking av infeksjoner i institusjoner i landet på grunnlag av </a:t>
            </a:r>
            <a:r>
              <a:rPr lang="nb-NO" sz="2800" b="1" dirty="0">
                <a:solidFill>
                  <a:srgbClr val="FF0000"/>
                </a:solidFill>
              </a:rPr>
              <a:t>meldinger, utbruddsvarsler </a:t>
            </a:r>
            <a:r>
              <a:rPr lang="nb-NO" sz="2800" dirty="0"/>
              <a:t>og </a:t>
            </a:r>
            <a:r>
              <a:rPr lang="nb-NO" sz="2800" b="1" dirty="0">
                <a:solidFill>
                  <a:srgbClr val="FF0000"/>
                </a:solidFill>
              </a:rPr>
              <a:t>infeksjonsovervåking</a:t>
            </a:r>
            <a:r>
              <a:rPr lang="nb-NO" sz="2800" dirty="0"/>
              <a:t> etter § 2-5 annet til fjerde ledd, samt annet materiale Nasjonalt folkehelseinstitutt har tilgang til</a:t>
            </a:r>
            <a:r>
              <a:rPr lang="nb-NO" sz="2800" dirty="0" smtClean="0"/>
              <a:t>.</a:t>
            </a:r>
            <a:br>
              <a:rPr lang="nb-NO" sz="2800" dirty="0" smtClean="0"/>
            </a:br>
            <a:endParaRPr lang="nb-NO" sz="2800" dirty="0" smtClean="0"/>
          </a:p>
          <a:p>
            <a:r>
              <a:rPr lang="nb-NO" sz="2800" dirty="0" smtClean="0">
                <a:sym typeface="Wingdings" panose="05000000000000000000" pitchFamily="2" charset="2"/>
              </a:rPr>
              <a:t> </a:t>
            </a:r>
            <a:r>
              <a:rPr lang="nb-NO" sz="2800" dirty="0" smtClean="0">
                <a:sym typeface="Wingdings" panose="05000000000000000000" pitchFamily="2" charset="2"/>
                <a:hlinkClick r:id="rId2"/>
              </a:rPr>
              <a:t>www.fhi.no</a:t>
            </a:r>
            <a:r>
              <a:rPr lang="nb-NO" sz="2800" dirty="0" smtClean="0">
                <a:sym typeface="Wingdings" panose="05000000000000000000" pitchFamily="2" charset="2"/>
              </a:rPr>
              <a:t> </a:t>
            </a:r>
            <a:endParaRPr lang="nb-NO" sz="2800" dirty="0" smtClean="0"/>
          </a:p>
          <a:p>
            <a:r>
              <a:rPr lang="nb-NO" sz="2800" dirty="0" smtClean="0">
                <a:sym typeface="Wingdings" panose="05000000000000000000" pitchFamily="2" charset="2"/>
              </a:rPr>
              <a:t> </a:t>
            </a:r>
            <a:r>
              <a:rPr lang="nb-NO" sz="2800" dirty="0" smtClean="0"/>
              <a:t>Nyhetsbrev for smittevern i sykehjem og hjemmesykepleie </a:t>
            </a:r>
            <a:r>
              <a:rPr lang="nb-NO" sz="2800" dirty="0" smtClean="0">
                <a:sym typeface="Wingdings" panose="05000000000000000000" pitchFamily="2" charset="2"/>
              </a:rPr>
              <a:t> </a:t>
            </a:r>
            <a:r>
              <a:rPr lang="nb-NO" sz="2800" dirty="0">
                <a:sym typeface="Wingdings" panose="05000000000000000000" pitchFamily="2" charset="2"/>
              </a:rPr>
              <a:t>sykehjem@fhi.no</a:t>
            </a: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02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en-US" sz="3200" dirty="0"/>
              <a:t>Relevant ramme- og lovverk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3876" y="1733551"/>
            <a:ext cx="8369300" cy="4362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altLang="en-US" sz="2600" dirty="0" smtClean="0"/>
              <a:t>1996 Forskrift </a:t>
            </a:r>
            <a:r>
              <a:rPr lang="nb-NO" altLang="en-US" sz="2600" dirty="0"/>
              <a:t>om smittevern i helsetjenesten (revidert 2005</a:t>
            </a:r>
            <a:r>
              <a:rPr lang="nb-NO" altLang="en-US" sz="2600" dirty="0" smtClean="0"/>
              <a:t>)</a:t>
            </a:r>
          </a:p>
          <a:p>
            <a:pPr marL="0" indent="0">
              <a:buNone/>
            </a:pPr>
            <a:r>
              <a:rPr lang="nb-NO" sz="1800" dirty="0" smtClean="0"/>
              <a:t>			</a:t>
            </a:r>
            <a:endParaRPr lang="nb-NO" sz="1800" dirty="0"/>
          </a:p>
          <a:p>
            <a:pPr>
              <a:lnSpc>
                <a:spcPct val="80000"/>
              </a:lnSpc>
            </a:pPr>
            <a:endParaRPr lang="nb-NO" altLang="en-US" sz="1800" dirty="0"/>
          </a:p>
          <a:p>
            <a:pPr marL="0" indent="0">
              <a:buNone/>
            </a:pPr>
            <a:r>
              <a:rPr lang="nb-NO" altLang="en-US" sz="2600" dirty="0" smtClean="0"/>
              <a:t>2005: NOIS-registerforskrift </a:t>
            </a:r>
            <a:r>
              <a:rPr lang="nb-NO" altLang="en-US" sz="2600" dirty="0"/>
              <a:t>(revidert 2013)</a:t>
            </a:r>
          </a:p>
          <a:p>
            <a:pPr>
              <a:lnSpc>
                <a:spcPct val="80000"/>
              </a:lnSpc>
            </a:pPr>
            <a:r>
              <a:rPr lang="nb-NO" altLang="en-US" sz="1800" dirty="0" smtClean="0"/>
              <a:t>Omfatter nå også sykehjem og antibiotikabruk</a:t>
            </a:r>
          </a:p>
          <a:p>
            <a:pPr>
              <a:lnSpc>
                <a:spcPct val="80000"/>
              </a:lnSpc>
            </a:pPr>
            <a:r>
              <a:rPr lang="nb-NO" altLang="en-US" sz="1800" dirty="0" smtClean="0"/>
              <a:t>Hva som skal overvåkes fastsettes av Helsedirektoratet</a:t>
            </a:r>
          </a:p>
          <a:p>
            <a:pPr>
              <a:lnSpc>
                <a:spcPct val="80000"/>
              </a:lnSpc>
            </a:pPr>
            <a:endParaRPr lang="nb-NO" alt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nb-NO" altLang="en-US" sz="1800" dirty="0"/>
              <a:t>Rundskriv til NOIS-registerforskriften</a:t>
            </a:r>
          </a:p>
          <a:p>
            <a:pPr>
              <a:lnSpc>
                <a:spcPct val="80000"/>
              </a:lnSpc>
            </a:pPr>
            <a:r>
              <a:rPr lang="nb-NO" altLang="en-US" sz="1800" dirty="0"/>
              <a:t>To årlige </a:t>
            </a:r>
            <a:r>
              <a:rPr lang="nb-NO" altLang="en-US" sz="1800" dirty="0" smtClean="0"/>
              <a:t>prevalensundersøkelser; HAI og antibiotikabruk (ny)</a:t>
            </a:r>
            <a:endParaRPr lang="nb-NO" altLang="en-US" sz="1800" dirty="0"/>
          </a:p>
          <a:p>
            <a:pPr>
              <a:lnSpc>
                <a:spcPct val="80000"/>
              </a:lnSpc>
            </a:pPr>
            <a:r>
              <a:rPr lang="nb-NO" altLang="en-US" sz="1800" dirty="0"/>
              <a:t>Kontinuerlig overvåking av infeksjoner og antibiotikabruk</a:t>
            </a:r>
          </a:p>
          <a:p>
            <a:pPr lvl="6">
              <a:lnSpc>
                <a:spcPct val="80000"/>
              </a:lnSpc>
            </a:pPr>
            <a:endParaRPr lang="nb-NO" altLang="en-US" sz="800" dirty="0" smtClean="0"/>
          </a:p>
          <a:p>
            <a:pPr lvl="2">
              <a:lnSpc>
                <a:spcPct val="80000"/>
              </a:lnSpc>
            </a:pPr>
            <a:endParaRPr lang="nb-NO" altLang="en-US" sz="1000" dirty="0"/>
          </a:p>
          <a:p>
            <a:pPr>
              <a:lnSpc>
                <a:spcPct val="80000"/>
              </a:lnSpc>
            </a:pPr>
            <a:endParaRPr lang="nb-NO" altLang="en-US" sz="1800" dirty="0" smtClean="0"/>
          </a:p>
          <a:p>
            <a:pPr>
              <a:lnSpc>
                <a:spcPct val="80000"/>
              </a:lnSpc>
            </a:pPr>
            <a:endParaRPr lang="nb-NO" altLang="en-US" sz="1800" dirty="0" smtClean="0"/>
          </a:p>
          <a:p>
            <a:pPr>
              <a:lnSpc>
                <a:spcPct val="80000"/>
              </a:lnSpc>
            </a:pPr>
            <a:endParaRPr lang="nb-NO" altLang="en-US" sz="1800" dirty="0"/>
          </a:p>
          <a:p>
            <a:pPr>
              <a:lnSpc>
                <a:spcPct val="80000"/>
              </a:lnSpc>
            </a:pPr>
            <a:endParaRPr lang="nb-NO" alt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nb-NO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999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>
                <a:hlinkClick r:id="rId2"/>
              </a:rPr>
              <a:t>WWW.fhi.no</a:t>
            </a:r>
            <a:r>
              <a:rPr lang="nb-NO" sz="2800" dirty="0" smtClean="0"/>
              <a:t> </a:t>
            </a:r>
            <a:r>
              <a:rPr lang="nb-NO" sz="2800" dirty="0" smtClean="0">
                <a:sym typeface="Wingdings" panose="05000000000000000000" pitchFamily="2" charset="2"/>
              </a:rPr>
              <a:t></a:t>
            </a:r>
            <a:r>
              <a:rPr lang="nb-NO" sz="2800" dirty="0" err="1" smtClean="0">
                <a:sym typeface="Wingdings" panose="05000000000000000000" pitchFamily="2" charset="2"/>
              </a:rPr>
              <a:t>HelseregistreNOIS</a:t>
            </a:r>
            <a:r>
              <a:rPr lang="nb-NO" sz="2800" dirty="0" smtClean="0">
                <a:sym typeface="Wingdings" panose="05000000000000000000" pitchFamily="2" charset="2"/>
              </a:rPr>
              <a:t> prevalensundersøkelser Prevalensundersøkelser i helseinstitusjoner for eldre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919"/>
            <a:ext cx="8229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Overvåking fremover</a:t>
            </a:r>
            <a:endParaRPr lang="en-GB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Grep HOD har tatt</a:t>
            </a:r>
            <a:endParaRPr lang="en-GB" sz="3600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NOIS-registerforskrift revidert 2012</a:t>
            </a:r>
            <a:r>
              <a:rPr lang="en-GB" sz="2800" dirty="0"/>
              <a:t> – </a:t>
            </a:r>
            <a:r>
              <a:rPr lang="en-GB" sz="2800" dirty="0" err="1"/>
              <a:t>inkluderer</a:t>
            </a:r>
            <a:r>
              <a:rPr lang="en-GB" sz="2800" dirty="0"/>
              <a:t> </a:t>
            </a:r>
            <a:r>
              <a:rPr lang="en-GB" sz="2800" dirty="0" err="1" smtClean="0"/>
              <a:t>nå</a:t>
            </a:r>
            <a:r>
              <a:rPr lang="en-GB" sz="2800" dirty="0" smtClean="0"/>
              <a:t>:</a:t>
            </a:r>
            <a:endParaRPr lang="en-GB" sz="2800" dirty="0"/>
          </a:p>
          <a:p>
            <a:pPr lvl="1"/>
            <a:r>
              <a:rPr lang="nb-NO" sz="2400" dirty="0" smtClean="0"/>
              <a:t>Sykehjem </a:t>
            </a:r>
          </a:p>
          <a:p>
            <a:pPr lvl="1"/>
            <a:r>
              <a:rPr lang="nb-NO" sz="2400" dirty="0" err="1" smtClean="0"/>
              <a:t>Antibiotikabruk</a:t>
            </a:r>
            <a:r>
              <a:rPr lang="nb-NO" sz="2400" dirty="0" smtClean="0"/>
              <a:t> </a:t>
            </a:r>
            <a:r>
              <a:rPr lang="nb-NO" sz="2400" dirty="0"/>
              <a:t>og helsetjenesteassosierte </a:t>
            </a:r>
            <a:r>
              <a:rPr lang="nb-NO" sz="2400" dirty="0" smtClean="0"/>
              <a:t>infeksjoner</a:t>
            </a:r>
            <a:r>
              <a:rPr lang="nb-NO" sz="2400" dirty="0"/>
              <a:t>	</a:t>
            </a:r>
          </a:p>
          <a:p>
            <a:pPr lvl="1"/>
            <a:r>
              <a:rPr lang="nb-NO" sz="2400" dirty="0"/>
              <a:t>Prevalensundersøkelser og kontinuerlig </a:t>
            </a:r>
            <a:r>
              <a:rPr lang="nb-NO" sz="2400" dirty="0" smtClean="0"/>
              <a:t>overvåking</a:t>
            </a:r>
          </a:p>
          <a:p>
            <a:pPr lvl="6"/>
            <a:endParaRPr lang="nb-NO" sz="1600" dirty="0" smtClean="0"/>
          </a:p>
          <a:p>
            <a:r>
              <a:rPr lang="nb-NO" sz="2800" dirty="0"/>
              <a:t>Fylkesvise smittevernkonferanser</a:t>
            </a:r>
          </a:p>
          <a:p>
            <a:pPr marL="342900" lvl="7" indent="-342900"/>
            <a:endParaRPr lang="nb-NO" sz="2800" dirty="0">
              <a:solidFill>
                <a:srgbClr val="003871"/>
              </a:solidFill>
            </a:endParaRPr>
          </a:p>
          <a:p>
            <a:r>
              <a:rPr lang="nb-NO" sz="2800" dirty="0"/>
              <a:t>Håndhygienekampanje</a:t>
            </a:r>
          </a:p>
        </p:txBody>
      </p:sp>
    </p:spTree>
    <p:extLst>
      <p:ext uri="{BB962C8B-B14F-4D97-AF65-F5344CB8AC3E}">
        <p14:creationId xmlns:p14="http://schemas.microsoft.com/office/powerpoint/2010/main" val="4855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b-NO" altLang="en-US" sz="3600" dirty="0"/>
              <a:t>NOIS-PIAH (</a:t>
            </a:r>
            <a:r>
              <a:rPr lang="nb-NO" sz="3600" dirty="0"/>
              <a:t>Prevalens av infeksjoner og </a:t>
            </a:r>
            <a:r>
              <a:rPr lang="nb-NO" sz="3600" dirty="0" err="1"/>
              <a:t>antibiotikabruk</a:t>
            </a:r>
            <a:r>
              <a:rPr lang="nb-NO" sz="3600" dirty="0"/>
              <a:t> i helseinstitusjoner)</a:t>
            </a:r>
            <a:endParaRPr lang="en-GB" altLang="en-US" sz="3600" dirty="0"/>
          </a:p>
        </p:txBody>
      </p:sp>
      <p:sp>
        <p:nvSpPr>
          <p:cNvPr id="3075" name="Plassholder for innhold 2"/>
          <p:cNvSpPr>
            <a:spLocks noGrp="1"/>
          </p:cNvSpPr>
          <p:nvPr>
            <p:ph idx="1"/>
          </p:nvPr>
        </p:nvSpPr>
        <p:spPr>
          <a:xfrm>
            <a:off x="468313" y="1981200"/>
            <a:ext cx="8280400" cy="4471988"/>
          </a:xfrm>
        </p:spPr>
        <p:txBody>
          <a:bodyPr>
            <a:normAutofit lnSpcReduction="10000"/>
          </a:bodyPr>
          <a:lstStyle/>
          <a:p>
            <a:r>
              <a:rPr lang="nb-NO" altLang="en-US" smtClean="0"/>
              <a:t>PIAH – nå inkludert i NOIS-forskriften</a:t>
            </a:r>
          </a:p>
          <a:p>
            <a:pPr lvl="4"/>
            <a:endParaRPr lang="nb-NO" altLang="en-US" smtClean="0"/>
          </a:p>
          <a:p>
            <a:r>
              <a:rPr lang="nb-NO" altLang="en-US" smtClean="0"/>
              <a:t>Rundskriv fra Helsedirektoratet fastsetter hva som skal overvåkes</a:t>
            </a:r>
          </a:p>
          <a:p>
            <a:pPr lvl="1"/>
            <a:r>
              <a:rPr lang="nb-NO" altLang="en-US" smtClean="0"/>
              <a:t>Sykehus og sykehjem skal levere data til PIAH</a:t>
            </a:r>
          </a:p>
          <a:p>
            <a:pPr lvl="1"/>
            <a:r>
              <a:rPr lang="nb-NO" altLang="en-US" smtClean="0"/>
              <a:t>Infeksjoner og antibiotikabruk skal rapporteres</a:t>
            </a:r>
          </a:p>
          <a:p>
            <a:pPr lvl="4"/>
            <a:endParaRPr lang="nb-NO" altLang="en-US" smtClean="0"/>
          </a:p>
          <a:p>
            <a:r>
              <a:rPr lang="nb-NO" altLang="en-US" smtClean="0"/>
              <a:t>Behov for ny og sikrere elektronisk PIAH-løsning på FHI</a:t>
            </a:r>
          </a:p>
        </p:txBody>
      </p:sp>
    </p:spTree>
    <p:extLst>
      <p:ext uri="{BB962C8B-B14F-4D97-AF65-F5344CB8AC3E}">
        <p14:creationId xmlns:p14="http://schemas.microsoft.com/office/powerpoint/2010/main" val="14662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539750" y="103517"/>
            <a:ext cx="8134350" cy="1152196"/>
          </a:xfrm>
        </p:spPr>
        <p:txBody>
          <a:bodyPr>
            <a:noAutofit/>
          </a:bodyPr>
          <a:lstStyle/>
          <a:p>
            <a:r>
              <a:rPr lang="nb-NO" altLang="en-US" sz="3600" dirty="0"/>
              <a:t>Forandringer i overvåkingen – sykehjem</a:t>
            </a:r>
            <a:br>
              <a:rPr lang="nb-NO" altLang="en-US" sz="3600" dirty="0"/>
            </a:br>
            <a:r>
              <a:rPr lang="nb-NO" altLang="en-US" sz="3600" dirty="0"/>
              <a:t>Hva er nytt?</a:t>
            </a:r>
            <a:endParaRPr lang="en-GB" altLang="en-US" sz="3600" dirty="0"/>
          </a:p>
        </p:txBody>
      </p:sp>
      <p:sp>
        <p:nvSpPr>
          <p:cNvPr id="4099" name="Plassholder for innhold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r>
              <a:rPr lang="nb-NO" altLang="en-US" dirty="0" smtClean="0"/>
              <a:t>Kun sykehjem/helseinstitusjoner kan delta</a:t>
            </a:r>
          </a:p>
          <a:p>
            <a:r>
              <a:rPr lang="nb-NO" altLang="en-US" dirty="0" smtClean="0"/>
              <a:t>Bruke </a:t>
            </a:r>
            <a:r>
              <a:rPr lang="nb-NO" altLang="en-US" dirty="0" err="1" smtClean="0"/>
              <a:t>McGeer</a:t>
            </a:r>
            <a:r>
              <a:rPr lang="nb-NO" altLang="en-US" dirty="0" smtClean="0"/>
              <a:t> kriterier</a:t>
            </a:r>
          </a:p>
          <a:p>
            <a:r>
              <a:rPr lang="nb-NO" altLang="en-US" dirty="0" smtClean="0"/>
              <a:t>Registrere beboere med urinveiskateter</a:t>
            </a:r>
          </a:p>
          <a:p>
            <a:r>
              <a:rPr lang="nb-NO" altLang="en-US" dirty="0" smtClean="0"/>
              <a:t>Registrere urinveisinfeksjon hos beboere med og uten urinveiskateter</a:t>
            </a:r>
          </a:p>
          <a:p>
            <a:r>
              <a:rPr lang="nb-NO" altLang="en-US" dirty="0" smtClean="0"/>
              <a:t>All </a:t>
            </a:r>
            <a:r>
              <a:rPr lang="nb-NO" altLang="en-US" dirty="0" err="1" smtClean="0"/>
              <a:t>antibiotikabruk</a:t>
            </a:r>
            <a:r>
              <a:rPr lang="nb-NO" altLang="en-US" dirty="0" smtClean="0"/>
              <a:t> skal registreres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32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Innlogging: Elektronisk ID + HPR nr.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2" t="25091" r="37329" b="40091"/>
          <a:stretch/>
        </p:blipFill>
        <p:spPr bwMode="auto">
          <a:xfrm>
            <a:off x="685799" y="2036619"/>
            <a:ext cx="3138056" cy="265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8" t="14234" r="22737" b="34033"/>
          <a:stretch/>
        </p:blipFill>
        <p:spPr bwMode="auto">
          <a:xfrm>
            <a:off x="4054426" y="1946565"/>
            <a:ext cx="4819411" cy="28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en-US" sz="3600" dirty="0" smtClean="0"/>
              <a:t>Velg sykehjem</a:t>
            </a:r>
            <a:endParaRPr lang="en-GB" altLang="en-US" sz="3600" dirty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86013"/>
            <a:ext cx="7772400" cy="330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9219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88913"/>
            <a:ext cx="9121775" cy="60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72400" cy="838200"/>
          </a:xfrm>
        </p:spPr>
        <p:txBody>
          <a:bodyPr>
            <a:normAutofit/>
          </a:bodyPr>
          <a:lstStyle/>
          <a:p>
            <a:r>
              <a:rPr lang="nb-NO" altLang="en-US" sz="3600" dirty="0"/>
              <a:t>Oversikt over brukere og registreringer</a:t>
            </a:r>
            <a:endParaRPr lang="en-GB" altLang="en-US" sz="3600" dirty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480425" cy="4827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5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1201738" y="117976"/>
            <a:ext cx="6553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b-NO" sz="3600" dirty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Registreringsskjema - infeksjoner</a:t>
            </a:r>
            <a:endParaRPr lang="en-GB" sz="3600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715645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§2-2.b</a:t>
            </a:r>
            <a:r>
              <a:rPr lang="nb-NO" dirty="0"/>
              <a:t>) </a:t>
            </a:r>
            <a:r>
              <a:rPr lang="nb-NO" i="1" dirty="0"/>
              <a:t>Infeksjonsovervåking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>
                <a:solidFill>
                  <a:srgbClr val="FF0000"/>
                </a:solidFill>
              </a:rPr>
              <a:t>Et </a:t>
            </a:r>
            <a:r>
              <a:rPr lang="nb-NO" b="1" dirty="0" smtClean="0">
                <a:solidFill>
                  <a:srgbClr val="FF0000"/>
                </a:solidFill>
              </a:rPr>
              <a:t>system </a:t>
            </a:r>
            <a:r>
              <a:rPr lang="nb-NO" b="1" dirty="0">
                <a:solidFill>
                  <a:srgbClr val="FF0000"/>
                </a:solidFill>
              </a:rPr>
              <a:t>for overvåking av infeksjoner</a:t>
            </a:r>
            <a:r>
              <a:rPr lang="nb-NO" dirty="0"/>
              <a:t> i institusjonen og retningslinjer for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oppklaring og begrensning av </a:t>
            </a:r>
            <a:r>
              <a:rPr lang="nb-NO" b="1" dirty="0">
                <a:solidFill>
                  <a:srgbClr val="FF0000"/>
                </a:solidFill>
              </a:rPr>
              <a:t>utbrudd av infeksjoner</a:t>
            </a:r>
            <a:r>
              <a:rPr lang="nb-NO" dirty="0" smtClean="0"/>
              <a:t>.</a:t>
            </a:r>
            <a:br>
              <a:rPr lang="nb-NO" dirty="0" smtClean="0"/>
            </a:br>
            <a:r>
              <a:rPr lang="nb-NO" dirty="0" smtClean="0"/>
              <a:t> </a:t>
            </a:r>
            <a:endParaRPr lang="nb-NO" dirty="0"/>
          </a:p>
          <a:p>
            <a:r>
              <a:rPr lang="nb-NO" dirty="0" smtClean="0"/>
              <a:t>Systemet </a:t>
            </a:r>
            <a:r>
              <a:rPr lang="nb-NO" dirty="0"/>
              <a:t>skal utformes med sikte på at infeksjoner raskt skal bli oppdaget og identifisert, </a:t>
            </a:r>
            <a:r>
              <a:rPr lang="nb-NO" b="1" dirty="0">
                <a:solidFill>
                  <a:srgbClr val="FF0000"/>
                </a:solidFill>
              </a:rPr>
              <a:t>slik at tiltak kan bli satt i verk i den aktuelle situasjonen og for at tiltak for å motvirke fremtidige utbrudd kan treffes</a:t>
            </a:r>
            <a:r>
              <a:rPr lang="nb-NO" b="1" dirty="0" smtClean="0">
                <a:solidFill>
                  <a:srgbClr val="FF0000"/>
                </a:solidFill>
              </a:rPr>
              <a:t>.</a:t>
            </a:r>
            <a:br>
              <a:rPr lang="nb-NO" b="1" dirty="0" smtClean="0">
                <a:solidFill>
                  <a:srgbClr val="FF0000"/>
                </a:solidFill>
              </a:rPr>
            </a:br>
            <a:r>
              <a:rPr lang="nb-NO" dirty="0" smtClean="0"/>
              <a:t> </a:t>
            </a:r>
            <a:endParaRPr lang="nb-NO" dirty="0"/>
          </a:p>
          <a:p>
            <a:r>
              <a:rPr lang="nb-NO" dirty="0"/>
              <a:t>Systemet skal </a:t>
            </a:r>
            <a:r>
              <a:rPr lang="nb-NO" b="1" dirty="0">
                <a:solidFill>
                  <a:srgbClr val="FF0000"/>
                </a:solidFill>
              </a:rPr>
              <a:t>gi ledelsen nødvendig oversikt over forekomsten av infeksjoner </a:t>
            </a:r>
            <a:r>
              <a:rPr lang="nb-NO" dirty="0"/>
              <a:t>som følge av opphold i institusjonen.</a:t>
            </a:r>
          </a:p>
        </p:txBody>
      </p:sp>
    </p:spTree>
    <p:extLst>
      <p:ext uri="{BB962C8B-B14F-4D97-AF65-F5344CB8AC3E}">
        <p14:creationId xmlns:p14="http://schemas.microsoft.com/office/powerpoint/2010/main" val="26243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772400" cy="838200"/>
          </a:xfrm>
        </p:spPr>
        <p:txBody>
          <a:bodyPr>
            <a:normAutofit/>
          </a:bodyPr>
          <a:lstStyle/>
          <a:p>
            <a:r>
              <a:rPr lang="nb-NO" altLang="en-US" sz="3600" dirty="0"/>
              <a:t>Logiske kontroller</a:t>
            </a:r>
            <a:endParaRPr lang="en-GB" altLang="en-US" sz="3600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981075"/>
            <a:ext cx="4610100" cy="564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1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838200"/>
          </a:xfrm>
        </p:spPr>
        <p:txBody>
          <a:bodyPr>
            <a:noAutofit/>
          </a:bodyPr>
          <a:lstStyle/>
          <a:p>
            <a:r>
              <a:rPr lang="nb-NO" altLang="en-US" sz="3600" dirty="0"/>
              <a:t>Oversikt over registreringer, </a:t>
            </a:r>
            <a:br>
              <a:rPr lang="nb-NO" altLang="en-US" sz="3600" dirty="0"/>
            </a:br>
            <a:r>
              <a:rPr lang="nb-NO" altLang="en-US" sz="3600" dirty="0"/>
              <a:t>også gjenstående </a:t>
            </a:r>
            <a:endParaRPr lang="en-GB" altLang="en-US" sz="3600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80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6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en-US" sz="3600" dirty="0"/>
              <a:t>Relevant ramme- og lovverk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en-US" sz="2400" dirty="0"/>
              <a:t>Lov om vern mot smittsomme sykdommer </a:t>
            </a:r>
            <a:endParaRPr lang="nb-NO" altLang="en-US" sz="2400" dirty="0" smtClean="0"/>
          </a:p>
          <a:p>
            <a:pPr lvl="5"/>
            <a:endParaRPr lang="nb-NO" altLang="en-US" sz="1200" dirty="0"/>
          </a:p>
          <a:p>
            <a:r>
              <a:rPr lang="nb-NO" altLang="en-US" sz="2400" dirty="0" smtClean="0"/>
              <a:t>Kommunehelsetjenesteloven</a:t>
            </a:r>
          </a:p>
          <a:p>
            <a:pPr lvl="7"/>
            <a:endParaRPr lang="nb-NO" altLang="en-US" sz="1200" dirty="0"/>
          </a:p>
          <a:p>
            <a:pPr lvl="7"/>
            <a:endParaRPr lang="nb-NO" altLang="en-US" sz="1200" dirty="0" smtClean="0"/>
          </a:p>
          <a:p>
            <a:r>
              <a:rPr lang="nb-NO" altLang="en-US" sz="2400" b="1" dirty="0"/>
              <a:t>Nasjonal strategi for forebygging av infeksjoner i helsetjenesten og </a:t>
            </a:r>
            <a:r>
              <a:rPr lang="nb-NO" altLang="en-US" sz="2400" b="1" dirty="0" err="1"/>
              <a:t>antibiotikaresistens</a:t>
            </a:r>
            <a:r>
              <a:rPr lang="nb-NO" altLang="en-US" sz="2400" b="1" dirty="0"/>
              <a:t> (2008-2012</a:t>
            </a:r>
            <a:r>
              <a:rPr lang="nb-NO" altLang="en-US" sz="2400" b="1" dirty="0" smtClean="0"/>
              <a:t>)</a:t>
            </a:r>
          </a:p>
          <a:p>
            <a:pPr lvl="7"/>
            <a:endParaRPr lang="nb-NO" altLang="en-US" sz="1200" dirty="0"/>
          </a:p>
          <a:p>
            <a:endParaRPr lang="nb-NO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323850" y="2636838"/>
            <a:ext cx="8353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3600">
                <a:solidFill>
                  <a:srgbClr val="00A5CC"/>
                </a:solidFill>
                <a:latin typeface="Arial" charset="0"/>
              </a:defRPr>
            </a:lvl1pPr>
            <a:lvl2pPr algn="ctr">
              <a:defRPr sz="3600">
                <a:solidFill>
                  <a:srgbClr val="00A5CC"/>
                </a:solidFill>
                <a:latin typeface="Arial" charset="0"/>
              </a:defRPr>
            </a:lvl2pPr>
            <a:lvl3pPr algn="ctr">
              <a:defRPr sz="3600">
                <a:solidFill>
                  <a:srgbClr val="00A5CC"/>
                </a:solidFill>
                <a:latin typeface="Arial" charset="0"/>
              </a:defRPr>
            </a:lvl3pPr>
            <a:lvl4pPr algn="ctr">
              <a:defRPr sz="3600">
                <a:solidFill>
                  <a:srgbClr val="00A5CC"/>
                </a:solidFill>
                <a:latin typeface="Arial" charset="0"/>
              </a:defRPr>
            </a:lvl4pPr>
            <a:lvl5pPr algn="ctr">
              <a:defRPr sz="3600">
                <a:solidFill>
                  <a:srgbClr val="00A5CC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5CC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5CC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5CC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5CC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endParaRPr lang="en-GB" altLang="en-US" sz="2800"/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684212" y="1773238"/>
            <a:ext cx="7907337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000">
                <a:solidFill>
                  <a:srgbClr val="005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005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9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9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9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9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9"/>
                </a:solidFill>
                <a:latin typeface="Arial" charset="0"/>
              </a:defRPr>
            </a:lvl9pPr>
          </a:lstStyle>
          <a:p>
            <a:pPr lvl="5"/>
            <a:endParaRPr lang="nb-NO" altLang="en-US" dirty="0"/>
          </a:p>
          <a:p>
            <a:r>
              <a:rPr lang="nb-NO" altLang="en-US" sz="2400" dirty="0">
                <a:solidFill>
                  <a:srgbClr val="003871"/>
                </a:solidFill>
                <a:latin typeface="+mn-lt"/>
              </a:rPr>
              <a:t>Lettere å forbedre forskrivning når en vet hva som brukes</a:t>
            </a:r>
          </a:p>
          <a:p>
            <a:pPr lvl="5"/>
            <a:endParaRPr lang="nb-NO" altLang="en-US" sz="2400" dirty="0">
              <a:solidFill>
                <a:srgbClr val="003871"/>
              </a:solidFill>
              <a:latin typeface="+mn-lt"/>
            </a:endParaRPr>
          </a:p>
          <a:p>
            <a:r>
              <a:rPr lang="nb-NO" altLang="en-US" sz="2400" dirty="0">
                <a:solidFill>
                  <a:srgbClr val="003871"/>
                </a:solidFill>
                <a:latin typeface="+mn-lt"/>
              </a:rPr>
              <a:t>Forebygge resistens</a:t>
            </a:r>
          </a:p>
          <a:p>
            <a:pPr lvl="6"/>
            <a:endParaRPr lang="nb-NO" altLang="en-US" sz="2400" dirty="0">
              <a:solidFill>
                <a:srgbClr val="003871"/>
              </a:solidFill>
              <a:latin typeface="+mn-lt"/>
            </a:endParaRPr>
          </a:p>
          <a:p>
            <a:r>
              <a:rPr lang="nb-NO" altLang="en-US" sz="2400" dirty="0">
                <a:solidFill>
                  <a:srgbClr val="003871"/>
                </a:solidFill>
                <a:latin typeface="+mn-lt"/>
              </a:rPr>
              <a:t>Redusere kostnader</a:t>
            </a:r>
          </a:p>
          <a:p>
            <a:pPr lvl="1"/>
            <a:endParaRPr lang="nb-NO" altLang="en-US" sz="2000" dirty="0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46842" y="346075"/>
            <a:ext cx="8982075" cy="8382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Overvåking; o</a:t>
            </a:r>
            <a:r>
              <a:rPr lang="nb-NO" altLang="en-US" sz="3600" dirty="0" smtClean="0"/>
              <a:t>ppnå </a:t>
            </a:r>
            <a:r>
              <a:rPr lang="nb-NO" altLang="en-US" sz="3600" dirty="0"/>
              <a:t>riktigere antibiotikabruk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4" y="3294646"/>
            <a:ext cx="3654425" cy="27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243783" y="5939904"/>
            <a:ext cx="32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PowerPoint-bilde lånt av Petter </a:t>
            </a:r>
            <a:r>
              <a:rPr lang="nb-NO" sz="1400" dirty="0" err="1" smtClean="0"/>
              <a:t>Elstrøm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330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" y="214313"/>
            <a:ext cx="8591550" cy="1296987"/>
          </a:xfrm>
        </p:spPr>
        <p:txBody>
          <a:bodyPr>
            <a:normAutofit fontScale="90000"/>
          </a:bodyPr>
          <a:lstStyle/>
          <a:p>
            <a:r>
              <a:rPr lang="nb-NO" altLang="en-US" sz="4000" dirty="0"/>
              <a:t>Antibiotikabruk i sykehjem varierer – tyder på rom for forbedring</a:t>
            </a:r>
            <a:r>
              <a:rPr lang="nb-NO" altLang="en-US" sz="2800" dirty="0" smtClean="0"/>
              <a:t/>
            </a:r>
            <a:br>
              <a:rPr lang="nb-NO" altLang="en-US" sz="2800" dirty="0" smtClean="0"/>
            </a:br>
            <a:r>
              <a:rPr lang="nb-NO" altLang="en-US" sz="1400" dirty="0"/>
              <a:t/>
            </a:r>
            <a:br>
              <a:rPr lang="nb-NO" altLang="en-US" sz="1400" dirty="0"/>
            </a:br>
            <a:r>
              <a:rPr lang="nb-NO" altLang="en-US" sz="1600" dirty="0" smtClean="0"/>
              <a:t>.</a:t>
            </a:r>
            <a:endParaRPr lang="nb-NO" altLang="en-US" sz="1600" dirty="0"/>
          </a:p>
        </p:txBody>
      </p:sp>
      <p:graphicFrame>
        <p:nvGraphicFramePr>
          <p:cNvPr id="2314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086957"/>
              </p:ext>
            </p:extLst>
          </p:nvPr>
        </p:nvGraphicFramePr>
        <p:xfrm>
          <a:off x="885825" y="2009774"/>
          <a:ext cx="7239000" cy="368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Diagram" r:id="rId3" imgW="9534449" imgH="5010302" progId="Excel.Chart.8">
                  <p:embed/>
                </p:oleObj>
              </mc:Choice>
              <mc:Fallback>
                <p:oleObj name="Diagram" r:id="rId3" imgW="9534449" imgH="50103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371"/>
                      <a:stretch>
                        <a:fillRect/>
                      </a:stretch>
                    </p:blipFill>
                    <p:spPr bwMode="auto">
                      <a:xfrm>
                        <a:off x="885825" y="2009774"/>
                        <a:ext cx="7239000" cy="36835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2619375" y="1587828"/>
            <a:ext cx="3971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en-US" sz="1400" dirty="0">
                <a:solidFill>
                  <a:srgbClr val="003871"/>
                </a:solidFill>
              </a:rPr>
              <a:t>Antibiotikabruk i 133 norske sykehjem, </a:t>
            </a:r>
            <a:r>
              <a:rPr lang="nb-NO" altLang="en-US" sz="1400" dirty="0" smtClean="0">
                <a:solidFill>
                  <a:srgbClr val="003871"/>
                </a:solidFill>
              </a:rPr>
              <a:t>2003</a:t>
            </a:r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419100" y="6002296"/>
            <a:ext cx="8293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en-US" sz="1200" dirty="0"/>
              <a:t>Blix HS, Røed J, Sti MO. Large </a:t>
            </a:r>
            <a:r>
              <a:rPr lang="nb-NO" altLang="en-US" sz="1200" dirty="0" err="1"/>
              <a:t>variation</a:t>
            </a:r>
            <a:r>
              <a:rPr lang="nb-NO" altLang="en-US" sz="1200" dirty="0"/>
              <a:t> in </a:t>
            </a:r>
            <a:r>
              <a:rPr lang="nb-NO" altLang="en-US" sz="1200" dirty="0" err="1"/>
              <a:t>antibacterial</a:t>
            </a:r>
            <a:r>
              <a:rPr lang="nb-NO" altLang="en-US" sz="1200" dirty="0"/>
              <a:t> </a:t>
            </a:r>
            <a:r>
              <a:rPr lang="nb-NO" altLang="en-US" sz="1200" dirty="0" err="1"/>
              <a:t>use</a:t>
            </a:r>
            <a:r>
              <a:rPr lang="nb-NO" altLang="en-US" sz="1200" dirty="0"/>
              <a:t> </a:t>
            </a:r>
            <a:r>
              <a:rPr lang="nb-NO" altLang="en-US" sz="1200" dirty="0" err="1"/>
              <a:t>among</a:t>
            </a:r>
            <a:r>
              <a:rPr lang="nb-NO" altLang="en-US" sz="1200" dirty="0"/>
              <a:t> Norwegian </a:t>
            </a:r>
            <a:r>
              <a:rPr lang="nb-NO" altLang="en-US" sz="1200" dirty="0" err="1"/>
              <a:t>nursing</a:t>
            </a:r>
            <a:r>
              <a:rPr lang="nb-NO" altLang="en-US" sz="1200" dirty="0"/>
              <a:t> </a:t>
            </a:r>
            <a:r>
              <a:rPr lang="nb-NO" altLang="en-US" sz="1200" dirty="0" err="1"/>
              <a:t>homes</a:t>
            </a:r>
            <a:r>
              <a:rPr lang="nb-NO" altLang="en-US" sz="1200" dirty="0"/>
              <a:t>. </a:t>
            </a:r>
            <a:r>
              <a:rPr lang="nb-NO" altLang="en-US" sz="1200" dirty="0" err="1"/>
              <a:t>Scand</a:t>
            </a:r>
            <a:r>
              <a:rPr lang="nb-NO" altLang="en-US" sz="1200" dirty="0"/>
              <a:t> J </a:t>
            </a:r>
            <a:r>
              <a:rPr lang="nb-NO" altLang="en-US" sz="1200" dirty="0" err="1"/>
              <a:t>Infect</a:t>
            </a:r>
            <a:r>
              <a:rPr lang="nb-NO" altLang="en-US" sz="1200" dirty="0"/>
              <a:t> Dis. 2007;39:536-41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519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851" y="274638"/>
            <a:ext cx="8582024" cy="1143000"/>
          </a:xfrm>
        </p:spPr>
        <p:txBody>
          <a:bodyPr>
            <a:noAutofit/>
          </a:bodyPr>
          <a:lstStyle/>
          <a:p>
            <a:r>
              <a:rPr lang="nb-NO" sz="3600" dirty="0"/>
              <a:t>HALT2 en Europeisk prevalensundersøkelser om </a:t>
            </a:r>
            <a:r>
              <a:rPr lang="nb-NO" sz="3600" dirty="0" err="1"/>
              <a:t>antibiotikabruk</a:t>
            </a:r>
            <a:r>
              <a:rPr lang="nb-NO" sz="3600" dirty="0"/>
              <a:t> i 2013</a:t>
            </a:r>
            <a:endParaRPr lang="en-GB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851" y="1600200"/>
            <a:ext cx="8582023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21 norske sykehjem deltok</a:t>
            </a:r>
          </a:p>
          <a:p>
            <a:pPr lvl="1"/>
            <a:r>
              <a:rPr lang="nb-NO" dirty="0" smtClean="0"/>
              <a:t>Prevalens av antibiotikabruk: 8,5%</a:t>
            </a:r>
          </a:p>
          <a:p>
            <a:pPr lvl="1"/>
            <a:r>
              <a:rPr lang="nb-NO" dirty="0" smtClean="0"/>
              <a:t>UVI vanligste indikasjon for både profylakse og </a:t>
            </a:r>
            <a:r>
              <a:rPr lang="nb-NO" dirty="0" err="1" smtClean="0"/>
              <a:t>beh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Variasjon i dosering</a:t>
            </a:r>
          </a:p>
          <a:p>
            <a:pPr lvl="1"/>
            <a:r>
              <a:rPr lang="nb-NO" dirty="0" smtClean="0"/>
              <a:t>52</a:t>
            </a:r>
            <a:r>
              <a:rPr lang="nb-NO" dirty="0"/>
              <a:t>% gitt som profylakse (27% i Europeiske </a:t>
            </a:r>
            <a:r>
              <a:rPr lang="nb-NO" dirty="0" smtClean="0"/>
              <a:t>sykehjem)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9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21 norske sykehjem deltok i en europeisk undersøkelse om antibiotikabruk i 2013</a:t>
            </a:r>
            <a:endParaRPr lang="en-GB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600201"/>
            <a:ext cx="4753775" cy="471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Type antibiotikabehandling i ulike europeiske sykehjem, 2013</a:t>
            </a:r>
            <a:endParaRPr lang="en-GB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551041"/>
            <a:ext cx="7626658" cy="481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703263" y="333375"/>
            <a:ext cx="7772400" cy="838200"/>
          </a:xfrm>
        </p:spPr>
        <p:txBody>
          <a:bodyPr>
            <a:normAutofit/>
          </a:bodyPr>
          <a:lstStyle/>
          <a:p>
            <a:r>
              <a:rPr lang="nb-NO" altLang="en-US" sz="3600" dirty="0"/>
              <a:t>Registreringsskjema – </a:t>
            </a:r>
            <a:r>
              <a:rPr lang="nb-NO" altLang="en-US" sz="3600" dirty="0" err="1"/>
              <a:t>antibiotikabruk</a:t>
            </a:r>
            <a:endParaRPr lang="en-GB" altLang="en-US" sz="36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982788" y="5805488"/>
            <a:ext cx="45354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600" dirty="0">
                <a:solidFill>
                  <a:srgbClr val="154987"/>
                </a:solidFill>
                <a:latin typeface="+mj-lt"/>
              </a:rPr>
              <a:t>To muligheter:</a:t>
            </a:r>
          </a:p>
          <a:p>
            <a:pPr>
              <a:defRPr/>
            </a:pPr>
            <a:r>
              <a:rPr lang="nb-NO" sz="1600" dirty="0">
                <a:solidFill>
                  <a:srgbClr val="154987"/>
                </a:solidFill>
                <a:latin typeface="+mj-lt"/>
              </a:rPr>
              <a:t>* Ingen mottar antibiotika</a:t>
            </a:r>
          </a:p>
          <a:p>
            <a:pPr>
              <a:defRPr/>
            </a:pPr>
            <a:r>
              <a:rPr lang="nb-NO" sz="1600" dirty="0">
                <a:solidFill>
                  <a:srgbClr val="154987"/>
                </a:solidFill>
                <a:latin typeface="+mj-lt"/>
              </a:rPr>
              <a:t>* Registrer antibiotika for beboer</a:t>
            </a:r>
            <a:endParaRPr lang="en-GB" sz="1600" dirty="0">
              <a:solidFill>
                <a:srgbClr val="154987"/>
              </a:solidFill>
              <a:latin typeface="+mj-lt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36650"/>
            <a:ext cx="6588125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3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>
          <a:xfrm>
            <a:off x="0" y="342241"/>
            <a:ext cx="9083615" cy="838200"/>
          </a:xfrm>
        </p:spPr>
        <p:txBody>
          <a:bodyPr>
            <a:noAutofit/>
          </a:bodyPr>
          <a:lstStyle/>
          <a:p>
            <a:r>
              <a:rPr lang="nb-NO" altLang="en-US" sz="3600" dirty="0" err="1"/>
              <a:t>Antibiotikaregistrering</a:t>
            </a:r>
            <a:r>
              <a:rPr lang="nb-NO" altLang="en-US" sz="3600" dirty="0"/>
              <a:t/>
            </a:r>
            <a:br>
              <a:rPr lang="nb-NO" altLang="en-US" sz="3600" dirty="0"/>
            </a:br>
            <a:r>
              <a:rPr lang="nb-NO" altLang="en-US" sz="3600" dirty="0"/>
              <a:t>For hver beboer som får antibiotika registreres:</a:t>
            </a:r>
            <a:endParaRPr lang="en-GB" altLang="en-US" sz="3600" dirty="0"/>
          </a:p>
        </p:txBody>
      </p:sp>
      <p:sp>
        <p:nvSpPr>
          <p:cNvPr id="1638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57338"/>
            <a:ext cx="900112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altLang="en-US" sz="3200" dirty="0" smtClean="0"/>
              <a:t>HAI assosierte med alvorlige konsekvenser; </a:t>
            </a:r>
            <a:r>
              <a:rPr lang="nb-NO" altLang="en-US" sz="3200" dirty="0"/>
              <a:t>sykehusinnleggelse innen 30 dager</a:t>
            </a:r>
            <a:br>
              <a:rPr lang="nb-NO" altLang="en-US" sz="3200" dirty="0"/>
            </a:br>
            <a:endParaRPr lang="en-GB" altLang="en-US" sz="3200" dirty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endParaRPr lang="nb-NO" altLang="en-US" sz="1900" dirty="0"/>
          </a:p>
          <a:p>
            <a:r>
              <a:rPr lang="nb-NO" altLang="en-US" sz="1900" dirty="0"/>
              <a:t>For hver beboer med infeksjon, valgte to kontroller uten infeksjon</a:t>
            </a:r>
            <a:br>
              <a:rPr lang="nb-NO" altLang="en-US" sz="1900" dirty="0"/>
            </a:br>
            <a:r>
              <a:rPr lang="nb-NO" altLang="en-US" sz="1900" dirty="0"/>
              <a:t>Fulgte kasus og kontroller i 30 dager fra </a:t>
            </a:r>
            <a:r>
              <a:rPr lang="nb-NO" altLang="en-US" sz="1900" dirty="0" smtClean="0"/>
              <a:t>infeksjon</a:t>
            </a:r>
          </a:p>
          <a:p>
            <a:pPr marL="0" indent="0">
              <a:buNone/>
            </a:pPr>
            <a:r>
              <a:rPr lang="nb-NO" altLang="en-US" sz="1900" dirty="0"/>
              <a:t/>
            </a:r>
            <a:br>
              <a:rPr lang="nb-NO" altLang="en-US" sz="1900" dirty="0"/>
            </a:br>
            <a:endParaRPr lang="nb-NO" altLang="en-US" sz="1900" dirty="0"/>
          </a:p>
          <a:p>
            <a:pPr>
              <a:buFontTx/>
              <a:buNone/>
            </a:pPr>
            <a:r>
              <a:rPr lang="nb-NO" altLang="en-US" sz="2100" dirty="0"/>
              <a:t/>
            </a:r>
            <a:br>
              <a:rPr lang="nb-NO" altLang="en-US" sz="2100" dirty="0"/>
            </a:br>
            <a:endParaRPr lang="nb-NO" altLang="en-US" sz="2100" dirty="0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7245350" y="5270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en-US">
                <a:solidFill>
                  <a:srgbClr val="3AAFC3"/>
                </a:solidFill>
              </a:rPr>
              <a:t/>
            </a:r>
            <a:br>
              <a:rPr lang="nb-NO" altLang="en-US">
                <a:solidFill>
                  <a:srgbClr val="3AAFC3"/>
                </a:solidFill>
              </a:rPr>
            </a:br>
            <a:endParaRPr lang="nb-NO" altLang="en-US">
              <a:solidFill>
                <a:srgbClr val="3AAFC3"/>
              </a:solidFill>
            </a:endParaRP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250825" y="6021388"/>
            <a:ext cx="9001125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nb-NO" altLang="en-US" sz="1200">
                <a:solidFill>
                  <a:srgbClr val="154987"/>
                </a:solidFill>
                <a:latin typeface="Arial" charset="0"/>
              </a:rPr>
              <a:t>Koch AM et al. Severe consequences of healthcare associated infections among residents of nursing homes: a cohort study  J Hosp Infect. 2009 Mar;71(3):269-74. Epub 2009 Jan 14</a:t>
            </a:r>
          </a:p>
          <a:p>
            <a:pPr>
              <a:spcBef>
                <a:spcPct val="50000"/>
              </a:spcBef>
            </a:pPr>
            <a:endParaRPr lang="nb-NO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3" y="3232150"/>
            <a:ext cx="10837049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59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en-US" sz="3600" dirty="0"/>
              <a:t>For hver pasient som får antibiotika:</a:t>
            </a:r>
            <a:endParaRPr lang="en-GB" altLang="en-US" sz="3600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14500"/>
            <a:ext cx="5700712" cy="438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4585447" y="3083859"/>
            <a:ext cx="1241612" cy="142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>
                <a:solidFill>
                  <a:schemeClr val="tx1"/>
                </a:solidFill>
              </a:rPr>
              <a:t>Halen-sykehjem</a:t>
            </a:r>
            <a:endParaRPr lang="nb-NO" sz="700" dirty="0">
              <a:solidFill>
                <a:schemeClr val="tx1"/>
              </a:solidFill>
            </a:endParaRPr>
          </a:p>
        </p:txBody>
      </p:sp>
      <p:cxnSp>
        <p:nvCxnSpPr>
          <p:cNvPr id="3" name="Rett linje 2"/>
          <p:cNvCxnSpPr/>
          <p:nvPr/>
        </p:nvCxnSpPr>
        <p:spPr>
          <a:xfrm flipV="1">
            <a:off x="2442882" y="4975412"/>
            <a:ext cx="1053353" cy="3092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2442882" y="4975412"/>
            <a:ext cx="1053353" cy="277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 err="1"/>
              <a:t>Antibiotikaregistrering</a:t>
            </a:r>
            <a:endParaRPr lang="en-GB" altLang="en-US" sz="3600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75" y="1890271"/>
            <a:ext cx="8921007" cy="34389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395288" y="4292600"/>
            <a:ext cx="1873250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 err="1"/>
              <a:t>Antibiotikaregistrering</a:t>
            </a:r>
            <a:endParaRPr lang="en-GB" altLang="en-US" sz="3600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540" y="1733909"/>
            <a:ext cx="8761142" cy="3733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4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en-US" sz="3600" dirty="0"/>
              <a:t>Logiske kontroller - </a:t>
            </a:r>
            <a:r>
              <a:rPr lang="nb-NO" altLang="en-US" sz="3600" dirty="0" err="1"/>
              <a:t>antibiotikabruk</a:t>
            </a:r>
            <a:endParaRPr lang="en-GB" altLang="en-US" sz="36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7" y="2216990"/>
            <a:ext cx="8891031" cy="3236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1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>
          <a:xfrm>
            <a:off x="684213" y="396426"/>
            <a:ext cx="7772400" cy="838200"/>
          </a:xfrm>
        </p:spPr>
        <p:txBody>
          <a:bodyPr>
            <a:normAutofit/>
          </a:bodyPr>
          <a:lstStyle/>
          <a:p>
            <a:r>
              <a:rPr lang="nb-NO" altLang="en-US" sz="3600" dirty="0"/>
              <a:t>Oversikt over registrerte pasienter</a:t>
            </a:r>
            <a:endParaRPr lang="en-GB" altLang="en-US" sz="3600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3705" y="1561381"/>
            <a:ext cx="6505836" cy="49362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4864113" y="3065137"/>
            <a:ext cx="925046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>
                <a:solidFill>
                  <a:schemeClr val="tx1"/>
                </a:solidFill>
              </a:rPr>
              <a:t>Halen-sykehjem</a:t>
            </a:r>
            <a:endParaRPr lang="nb-NO" sz="7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496235" y="4890247"/>
            <a:ext cx="925046" cy="10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>
                <a:solidFill>
                  <a:schemeClr val="tx1"/>
                </a:solidFill>
              </a:rPr>
              <a:t>Kvinne – 60-70 år</a:t>
            </a:r>
            <a:endParaRPr lang="nb-NO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en-US" sz="3600" dirty="0"/>
              <a:t>Oversikt over registreringer</a:t>
            </a:r>
            <a:endParaRPr lang="en-GB" altLang="en-US" sz="3600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1" y="1591444"/>
            <a:ext cx="7381874" cy="49518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2532529" y="3429000"/>
            <a:ext cx="925046" cy="1428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>
                <a:solidFill>
                  <a:schemeClr val="tx1"/>
                </a:solidFill>
              </a:rPr>
              <a:t>Halen-sykehjem</a:t>
            </a:r>
            <a:endParaRPr lang="nb-NO" sz="700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600324" y="3581400"/>
            <a:ext cx="600075" cy="1428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2532529" y="3581400"/>
            <a:ext cx="925046" cy="1428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>
                <a:solidFill>
                  <a:schemeClr val="tx1"/>
                </a:solidFill>
              </a:rPr>
              <a:t>Halen-sykehjem</a:t>
            </a:r>
            <a:endParaRPr lang="nb-NO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>
          <a:xfrm>
            <a:off x="479365" y="495300"/>
            <a:ext cx="7918450" cy="838200"/>
          </a:xfrm>
        </p:spPr>
        <p:txBody>
          <a:bodyPr>
            <a:noAutofit/>
          </a:bodyPr>
          <a:lstStyle/>
          <a:p>
            <a:r>
              <a:rPr lang="nb-NO" altLang="en-US" sz="3600" dirty="0"/>
              <a:t>Forekomst av ulike typer HAI – lokalt og nasjonalt</a:t>
            </a:r>
            <a:endParaRPr lang="en-GB" altLang="en-US" sz="36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645072"/>
              </p:ext>
            </p:extLst>
          </p:nvPr>
        </p:nvGraphicFramePr>
        <p:xfrm>
          <a:off x="539750" y="2205038"/>
          <a:ext cx="7918451" cy="2493804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3264637"/>
                <a:gridCol w="915556"/>
                <a:gridCol w="915556"/>
                <a:gridCol w="1411351"/>
                <a:gridCol w="1411351"/>
              </a:tblGrid>
              <a:tr h="89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Antall </a:t>
                      </a:r>
                      <a:r>
                        <a:rPr lang="nb-NO" sz="1100" dirty="0" smtClean="0">
                          <a:effectLst/>
                        </a:rPr>
                        <a:t>infeksjoner i</a:t>
                      </a:r>
                      <a:r>
                        <a:rPr lang="nb-NO" sz="1100" baseline="0" dirty="0" smtClean="0">
                          <a:effectLst/>
                        </a:rPr>
                        <a:t> </a:t>
                      </a:r>
                      <a:r>
                        <a:rPr lang="nb-NO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egen institusjon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Andel av totalt antall infeksjoner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Prevalens i </a:t>
                      </a:r>
                      <a:r>
                        <a:rPr lang="nb-NO" sz="1100" dirty="0" smtClean="0">
                          <a:solidFill>
                            <a:srgbClr val="FF0000"/>
                          </a:solidFill>
                          <a:effectLst/>
                        </a:rPr>
                        <a:t>sykehjem</a:t>
                      </a:r>
                      <a:r>
                        <a:rPr lang="nb-NO" sz="1100" dirty="0" smtClean="0">
                          <a:effectLst/>
                        </a:rPr>
                        <a:t> </a:t>
                      </a:r>
                      <a:r>
                        <a:rPr lang="nb-NO" sz="1100" dirty="0">
                          <a:effectLst/>
                        </a:rPr>
                        <a:t>(95 % konfidensintervall)</a:t>
                      </a: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Nasjonal prevalens (95 % konfidensintervall)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21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Urinveisinfeksjon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%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21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Nedre luftveisinfeksjon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%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29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Postoperativ sårinfeksjon</a:t>
                      </a:r>
                      <a:endParaRPr lang="en-GB" sz="1100" dirty="0">
                        <a:effectLst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 dirty="0" smtClean="0">
                          <a:effectLst/>
                        </a:rPr>
                        <a:t>%</a:t>
                      </a:r>
                      <a:endParaRPr lang="en-GB" sz="1100" dirty="0">
                        <a:effectLst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21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Infeksjon i operasjonsområde </a:t>
                      </a:r>
                      <a:r>
                        <a:rPr lang="nb-NO" sz="1100" dirty="0" err="1">
                          <a:effectLst/>
                        </a:rPr>
                        <a:t>ift</a:t>
                      </a:r>
                      <a:r>
                        <a:rPr lang="nb-NO" sz="1100" dirty="0">
                          <a:effectLst/>
                        </a:rPr>
                        <a:t>. antall opererte</a:t>
                      </a: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 dirty="0" smtClean="0">
                          <a:effectLst/>
                        </a:rPr>
                        <a:t>%</a:t>
                      </a: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21378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Hudinfeksjoner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442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Total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100 %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XX % #</a:t>
                      </a:r>
                      <a:r>
                        <a:rPr lang="nb-NO" sz="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>
                          <a:effectLst/>
                        </a:rPr>
                        <a:t>XX % *</a:t>
                      </a:r>
                      <a:r>
                        <a:rPr lang="nb-NO" sz="8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 dirty="0">
                          <a:effectLst/>
                        </a:rPr>
                        <a:t>XX % #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nb-NO" sz="1100" dirty="0">
                          <a:effectLst/>
                        </a:rPr>
                        <a:t>XX % *</a:t>
                      </a:r>
                      <a:endParaRPr lang="en-GB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sp>
        <p:nvSpPr>
          <p:cNvPr id="24629" name="Rectangle 1"/>
          <p:cNvSpPr>
            <a:spLocks noChangeArrowheads="1"/>
          </p:cNvSpPr>
          <p:nvPr/>
        </p:nvSpPr>
        <p:spPr bwMode="auto">
          <a:xfrm>
            <a:off x="685800" y="2593975"/>
            <a:ext cx="2397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rgbClr val="15498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15498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5498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5498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5498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" action="ppaction://noaction"/>
                <a:hlinkMouseOver r:id="rId3" action="ppaction://hlinkfile"/>
              </a:rPr>
              <a:t>]</a:t>
            </a:r>
            <a:r>
              <a:rPr lang="en-GB" altLang="en-US" sz="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n-GB" altLang="en-US" sz="60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39750" y="5519738"/>
            <a:ext cx="8064500" cy="414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nb-NO" altLang="en-US" sz="105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# Prevalens av alle helsetjenesteassosierte infeksjoner</a:t>
            </a:r>
            <a:endParaRPr lang="en-GB" altLang="en-US" sz="1050" dirty="0" bmk=""/>
          </a:p>
          <a:p>
            <a:pPr eaLnBrk="0" hangingPunct="0">
              <a:defRPr/>
            </a:pPr>
            <a:r>
              <a:rPr lang="nb-NO" altLang="en-US" sz="1050" dirty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* Prevalens av alle pasienter med en helsetjenesteassosiert infeksjon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5773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Infeksjonsovervåking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Insidensovervåking</a:t>
            </a:r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endParaRPr lang="nb-NO" dirty="0" smtClean="0"/>
          </a:p>
          <a:p>
            <a:r>
              <a:rPr lang="nb-NO" dirty="0" smtClean="0"/>
              <a:t>Prevalensovervåking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11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Insidensovervåking</a:t>
            </a:r>
            <a:r>
              <a:rPr lang="nb-NO" dirty="0"/>
              <a:t> av helsetjenesteassosierte infeksjoner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Kontinuerlig overvåking </a:t>
            </a:r>
          </a:p>
          <a:p>
            <a:pPr lvl="2"/>
            <a:r>
              <a:rPr lang="nb-NO" dirty="0" smtClean="0"/>
              <a:t>Fordeler:</a:t>
            </a:r>
          </a:p>
          <a:p>
            <a:pPr lvl="3"/>
            <a:r>
              <a:rPr lang="nb-NO" dirty="0" smtClean="0"/>
              <a:t>Nøyaktig</a:t>
            </a:r>
          </a:p>
          <a:p>
            <a:pPr lvl="3"/>
            <a:r>
              <a:rPr lang="nb-NO" dirty="0" smtClean="0"/>
              <a:t>Gir oss til enhver tid en god oversikt over infeksjoner</a:t>
            </a:r>
          </a:p>
          <a:p>
            <a:pPr lvl="2"/>
            <a:r>
              <a:rPr lang="nb-NO" dirty="0" smtClean="0"/>
              <a:t>Ulemper:</a:t>
            </a:r>
          </a:p>
          <a:p>
            <a:pPr lvl="3"/>
            <a:r>
              <a:rPr lang="nb-NO" dirty="0" smtClean="0"/>
              <a:t>Dyrt</a:t>
            </a:r>
          </a:p>
          <a:p>
            <a:pPr lvl="3"/>
            <a:r>
              <a:rPr lang="nb-NO" dirty="0" smtClean="0"/>
              <a:t>Trenger mye ressurser</a:t>
            </a:r>
          </a:p>
          <a:p>
            <a:pPr lvl="3"/>
            <a:r>
              <a:rPr lang="nb-NO" dirty="0" smtClean="0"/>
              <a:t>Trenger nytt EPJ-system / nye koblinger til et nasjonalt system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80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Prevalens av helsetjenesteassosierte infeksjoner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Et øyeblikksbilde</a:t>
            </a:r>
          </a:p>
          <a:p>
            <a:pPr lvl="2"/>
            <a:r>
              <a:rPr lang="nb-NO" dirty="0" smtClean="0"/>
              <a:t>Fordeler: </a:t>
            </a:r>
          </a:p>
          <a:p>
            <a:pPr lvl="3"/>
            <a:r>
              <a:rPr lang="nb-NO" dirty="0" smtClean="0"/>
              <a:t>Enkelt å gjennomføre</a:t>
            </a:r>
          </a:p>
          <a:p>
            <a:pPr lvl="3"/>
            <a:r>
              <a:rPr lang="nb-NO" dirty="0" smtClean="0"/>
              <a:t>Billig</a:t>
            </a:r>
          </a:p>
          <a:p>
            <a:pPr lvl="3"/>
            <a:r>
              <a:rPr lang="nb-NO" dirty="0" smtClean="0"/>
              <a:t>Fokus </a:t>
            </a:r>
            <a:r>
              <a:rPr lang="nb-NO" dirty="0"/>
              <a:t>på infeksjoner </a:t>
            </a:r>
            <a:endParaRPr lang="nb-NO" dirty="0" smtClean="0"/>
          </a:p>
          <a:p>
            <a:pPr lvl="2"/>
            <a:r>
              <a:rPr lang="nb-NO" dirty="0" smtClean="0"/>
              <a:t>Ulemper:</a:t>
            </a:r>
          </a:p>
          <a:p>
            <a:pPr lvl="3"/>
            <a:r>
              <a:rPr lang="nb-NO" dirty="0" smtClean="0"/>
              <a:t>Unøyaktig </a:t>
            </a:r>
          </a:p>
          <a:p>
            <a:pPr lvl="3"/>
            <a:r>
              <a:rPr lang="nb-NO" dirty="0"/>
              <a:t>G</a:t>
            </a:r>
            <a:r>
              <a:rPr lang="nb-NO" dirty="0" smtClean="0"/>
              <a:t>ir bare et øyeblikksbilde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3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NOIS-Prevalensundersøkelser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Fra 2002; to prevalensundersøker per år</a:t>
            </a:r>
          </a:p>
          <a:p>
            <a:pPr lvl="1"/>
            <a:r>
              <a:rPr lang="nb-NO" dirty="0" smtClean="0"/>
              <a:t>Registrer helsetjenesteassosierte infeksjoner (HAI)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6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Infeksjonsprevalens i norske sykehjem 2002-2014</a:t>
            </a:r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55716" y="5891739"/>
            <a:ext cx="15985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uvi</a:t>
            </a:r>
            <a:r>
              <a:rPr kumimoji="0" lang="nb-NO" altLang="nb-NO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urinveisinfeksjon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73127" y="5891742"/>
            <a:ext cx="1045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Forklaringer:</a:t>
            </a:r>
            <a:endParaRPr lang="nb-NO" altLang="nb-NO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97569" y="5891742"/>
            <a:ext cx="1385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hud: hudinfeksjon</a:t>
            </a:r>
            <a:endParaRPr lang="nb-NO" altLang="nb-NO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731950" y="5891742"/>
            <a:ext cx="2016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nlvi</a:t>
            </a:r>
            <a:r>
              <a:rPr lang="nb-NO" altLang="nb-NO" sz="12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nedre luftveisinfeksjon</a:t>
            </a:r>
            <a:endParaRPr lang="nb-NO" altLang="nb-NO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472817" y="5891741"/>
            <a:ext cx="30559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si: infeksjon </a:t>
            </a:r>
            <a:r>
              <a:rPr lang="nb-NO" altLang="nb-NO" sz="12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 operasjonsområde</a:t>
            </a:r>
            <a:endParaRPr lang="nb-NO" altLang="nb-NO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05492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7012</TotalTime>
  <Words>945</Words>
  <Application>Microsoft Office PowerPoint</Application>
  <PresentationFormat>Skjermfremvisning (4:3)</PresentationFormat>
  <Paragraphs>317</Paragraphs>
  <Slides>46</Slides>
  <Notes>12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46</vt:i4>
      </vt:variant>
    </vt:vector>
  </HeadingPairs>
  <TitlesOfParts>
    <vt:vector size="48" baseType="lpstr">
      <vt:lpstr>FHI</vt:lpstr>
      <vt:lpstr>Diagram</vt:lpstr>
      <vt:lpstr>NOIS og prevalens av helsetjenesteassosierte infeksjoner på sykehjem</vt:lpstr>
      <vt:lpstr>Relevant ramme- og lovverk</vt:lpstr>
      <vt:lpstr>§2-2.b) Infeksjonsovervåking</vt:lpstr>
      <vt:lpstr>HAI assosierte med alvorlige konsekvenser; sykehusinnleggelse innen 30 dager </vt:lpstr>
      <vt:lpstr>Infeksjonsovervåking</vt:lpstr>
      <vt:lpstr>Insidensovervåking av helsetjenesteassosierte infeksjoner</vt:lpstr>
      <vt:lpstr>Prevalens av helsetjenesteassosierte infeksjoner</vt:lpstr>
      <vt:lpstr>NOIS-Prevalensundersøkelser</vt:lpstr>
      <vt:lpstr>Infeksjonsprevalens i norske sykehjem 2002-2014</vt:lpstr>
      <vt:lpstr>Prevalens av HAI fordelt på avdelingstyper, sykehjem 2014, Nordland</vt:lpstr>
      <vt:lpstr>Prevalens av HAI vår 2014 Infeksjonstyper</vt:lpstr>
      <vt:lpstr>Prevalens for sårinfeksjoner (SI) / opererte beboer total</vt:lpstr>
      <vt:lpstr>Prevalens SI-HAI per avdelingstype, høst 2014</vt:lpstr>
      <vt:lpstr>Infeksjonsprevalens og deltagelse per fylke   50% av sykehjem deltar ikke i lovpålagt undersøkelse</vt:lpstr>
      <vt:lpstr>71 sykehjem registrert i databasen 01.09.2014</vt:lpstr>
      <vt:lpstr>Deltakelse av sykehjem i NOIS-prevalens for HAI i Nordland </vt:lpstr>
      <vt:lpstr>Hyppig deltagelse i prevalensundersøkelser = et smitteverntiltak</vt:lpstr>
      <vt:lpstr>Evaluering av prevalensovervåking i sykehjem </vt:lpstr>
      <vt:lpstr>§ 3-3.Nasjonalt folkehelseinstitutt</vt:lpstr>
      <vt:lpstr>WWW.fhi.no HelseregistreNOIS prevalensundersøkelser Prevalensundersøkelser i helseinstitusjoner for eldre</vt:lpstr>
      <vt:lpstr>Overvåking fremover</vt:lpstr>
      <vt:lpstr>Grep HOD har tatt</vt:lpstr>
      <vt:lpstr>NOIS-PIAH (Prevalens av infeksjoner og antibiotikabruk i helseinstitusjoner)</vt:lpstr>
      <vt:lpstr>Forandringer i overvåkingen – sykehjem Hva er nytt?</vt:lpstr>
      <vt:lpstr>Innlogging: Elektronisk ID + HPR nr.</vt:lpstr>
      <vt:lpstr>Velg sykehjem</vt:lpstr>
      <vt:lpstr>PowerPoint-presentasjon</vt:lpstr>
      <vt:lpstr>Oversikt over brukere og registreringer</vt:lpstr>
      <vt:lpstr>PowerPoint-presentasjon</vt:lpstr>
      <vt:lpstr>Logiske kontroller</vt:lpstr>
      <vt:lpstr>Oversikt over registreringer,  også gjenstående </vt:lpstr>
      <vt:lpstr>Relevant ramme- og lovverk</vt:lpstr>
      <vt:lpstr>Overvåking; oppnå riktigere antibiotikabruk</vt:lpstr>
      <vt:lpstr>Antibiotikabruk i sykehjem varierer – tyder på rom for forbedring  .</vt:lpstr>
      <vt:lpstr>HALT2 en Europeisk prevalensundersøkelser om antibiotikabruk i 2013</vt:lpstr>
      <vt:lpstr>21 norske sykehjem deltok i en europeisk undersøkelse om antibiotikabruk i 2013</vt:lpstr>
      <vt:lpstr>Type antibiotikabehandling i ulike europeiske sykehjem, 2013</vt:lpstr>
      <vt:lpstr>Registreringsskjema – antibiotikabruk</vt:lpstr>
      <vt:lpstr>Antibiotikaregistrering For hver beboer som får antibiotika registreres:</vt:lpstr>
      <vt:lpstr>For hver pasient som får antibiotika:</vt:lpstr>
      <vt:lpstr>Antibiotikaregistrering</vt:lpstr>
      <vt:lpstr>Antibiotikaregistrering</vt:lpstr>
      <vt:lpstr>Logiske kontroller - antibiotikabruk</vt:lpstr>
      <vt:lpstr>Oversikt over registrerte pasienter</vt:lpstr>
      <vt:lpstr>Oversikt over registreringer</vt:lpstr>
      <vt:lpstr>Forekomst av ulike typer HAI – lokalt og nasjonalt</vt:lpstr>
    </vt:vector>
  </TitlesOfParts>
  <Company>Folkehelseinstituttet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 Kristian Svendsen</dc:creator>
  <cp:lastModifiedBy>Bentele, Horst</cp:lastModifiedBy>
  <cp:revision>141</cp:revision>
  <cp:lastPrinted>2012-03-28T06:28:25Z</cp:lastPrinted>
  <dcterms:created xsi:type="dcterms:W3CDTF">2010-10-19T12:25:55Z</dcterms:created>
  <dcterms:modified xsi:type="dcterms:W3CDTF">2015-03-18T10:12:12Z</dcterms:modified>
</cp:coreProperties>
</file>