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6"/>
  </p:handoutMasterIdLst>
  <p:sldIdLst>
    <p:sldId id="256" r:id="rId2"/>
    <p:sldId id="279" r:id="rId3"/>
    <p:sldId id="260" r:id="rId4"/>
    <p:sldId id="280" r:id="rId5"/>
    <p:sldId id="261" r:id="rId6"/>
    <p:sldId id="262" r:id="rId7"/>
    <p:sldId id="263" r:id="rId8"/>
    <p:sldId id="287" r:id="rId9"/>
    <p:sldId id="264" r:id="rId10"/>
    <p:sldId id="259" r:id="rId11"/>
    <p:sldId id="257" r:id="rId12"/>
    <p:sldId id="258" r:id="rId13"/>
    <p:sldId id="265" r:id="rId14"/>
    <p:sldId id="289" r:id="rId15"/>
    <p:sldId id="266" r:id="rId16"/>
    <p:sldId id="288" r:id="rId17"/>
    <p:sldId id="281" r:id="rId18"/>
    <p:sldId id="276" r:id="rId19"/>
    <p:sldId id="282" r:id="rId20"/>
    <p:sldId id="271" r:id="rId21"/>
    <p:sldId id="267" r:id="rId22"/>
    <p:sldId id="277" r:id="rId23"/>
    <p:sldId id="278" r:id="rId24"/>
    <p:sldId id="268" r:id="rId25"/>
    <p:sldId id="269" r:id="rId26"/>
    <p:sldId id="270" r:id="rId27"/>
    <p:sldId id="272" r:id="rId28"/>
    <p:sldId id="273" r:id="rId29"/>
    <p:sldId id="274" r:id="rId30"/>
    <p:sldId id="275" r:id="rId31"/>
    <p:sldId id="283" r:id="rId32"/>
    <p:sldId id="284" r:id="rId33"/>
    <p:sldId id="285" r:id="rId34"/>
    <p:sldId id="286" r:id="rId3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E7FF3-2594-40CE-B673-F58422E63D89}" type="datetimeFigureOut">
              <a:rPr lang="nb-NO" smtClean="0"/>
              <a:t>17.03.2015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19FB4-7DC0-4B80-9A3A-AADE1C8E33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843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2" name="Undertit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002D6-CF1C-4384-9C4C-D4C3355874CA}" type="datetimeFigureOut">
              <a:rPr lang="nb-NO" smtClean="0"/>
              <a:t>17.03.2015</a:t>
            </a:fld>
            <a:endParaRPr lang="nb-NO"/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7BC28-9510-48D1-B442-5748AD5683F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002D6-CF1C-4384-9C4C-D4C3355874CA}" type="datetimeFigureOut">
              <a:rPr lang="nb-NO" smtClean="0"/>
              <a:t>17.03.2015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7BC28-9510-48D1-B442-5748AD5683F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002D6-CF1C-4384-9C4C-D4C3355874CA}" type="datetimeFigureOut">
              <a:rPr lang="nb-NO" smtClean="0"/>
              <a:t>17.03.2015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7BC28-9510-48D1-B442-5748AD5683F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002D6-CF1C-4384-9C4C-D4C3355874CA}" type="datetimeFigureOut">
              <a:rPr lang="nb-NO" smtClean="0"/>
              <a:t>17.03.2015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7BC28-9510-48D1-B442-5748AD5683F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002D6-CF1C-4384-9C4C-D4C3355874CA}" type="datetimeFigureOut">
              <a:rPr lang="nb-NO" smtClean="0"/>
              <a:t>17.03.2015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7BC28-9510-48D1-B442-5748AD5683FE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002D6-CF1C-4384-9C4C-D4C3355874CA}" type="datetimeFigureOut">
              <a:rPr lang="nb-NO" smtClean="0"/>
              <a:t>17.03.2015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7BC28-9510-48D1-B442-5748AD5683F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002D6-CF1C-4384-9C4C-D4C3355874CA}" type="datetimeFigureOut">
              <a:rPr lang="nb-NO" smtClean="0"/>
              <a:t>17.03.2015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7BC28-9510-48D1-B442-5748AD5683F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002D6-CF1C-4384-9C4C-D4C3355874CA}" type="datetimeFigureOut">
              <a:rPr lang="nb-NO" smtClean="0"/>
              <a:t>17.03.2015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7BC28-9510-48D1-B442-5748AD5683F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002D6-CF1C-4384-9C4C-D4C3355874CA}" type="datetimeFigureOut">
              <a:rPr lang="nb-NO" smtClean="0"/>
              <a:t>17.03.2015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7BC28-9510-48D1-B442-5748AD5683FE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002D6-CF1C-4384-9C4C-D4C3355874CA}" type="datetimeFigureOut">
              <a:rPr lang="nb-NO" smtClean="0"/>
              <a:t>17.03.2015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7BC28-9510-48D1-B442-5748AD5683F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002D6-CF1C-4384-9C4C-D4C3355874CA}" type="datetimeFigureOut">
              <a:rPr lang="nb-NO" smtClean="0"/>
              <a:t>17.03.2015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7BC28-9510-48D1-B442-5748AD5683F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9" name="Pros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to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mult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24" name="Plassholder for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C002D6-CF1C-4384-9C4C-D4C3355874CA}" type="datetimeFigureOut">
              <a:rPr lang="nb-NO" smtClean="0"/>
              <a:t>17.03.2015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nb-NO"/>
          </a:p>
        </p:txBody>
      </p:sp>
      <p:sp>
        <p:nvSpPr>
          <p:cNvPr id="22" name="Plassholder for lysbilde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F7BC28-9510-48D1-B442-5748AD5683FE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Rektangel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no/url?sa=i&amp;rct=j&amp;q=&amp;esrc=s&amp;frm=1&amp;source=images&amp;cd=&amp;cad=rja&amp;uact=8&amp;ved=0CAcQjRw&amp;url=http://sykepleie.net/page/6/&amp;ei=UKQCVfH1F4u5ygOq8oKQCQ&amp;psig=AFQjCNFtftAoNRz1EijTUgfrPMBA_h0x_w&amp;ust=142632278194468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o/url?sa=i&amp;rct=j&amp;q=&amp;esrc=s&amp;frm=1&amp;source=images&amp;cd=&amp;cad=rja&amp;uact=8&amp;ved=0CAcQjRw&amp;url=http://ndla.no/nb/node/19980&amp;ei=Y5sCVauyM-X5yQORu4CACQ&amp;bvm=bv.88198703,d.bGQ&amp;psig=AFQjCNHsZ9rmW8gwJteL2pw8k8l-nnqVvw&amp;ust=142632055877220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o/url?sa=i&amp;rct=j&amp;q=&amp;esrc=s&amp;frm=1&amp;source=images&amp;cd=&amp;cad=rja&amp;uact=8&amp;ved=0CAcQjRw&amp;url=http://uit.no/utskrift?p_document_id%3D159182&amp;ei=R6YCVZjwKOehyAPvn4C4BQ&amp;bvm=bv.88198703,d.bGQ&amp;psig=AFQjCNGXXkbRNEngodOzC8yOuM8GuKndsA&amp;ust=142632335639181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no/url?sa=i&amp;rct=j&amp;q=&amp;esrc=s&amp;frm=1&amp;source=images&amp;cd=&amp;cad=rja&amp;uact=8&amp;ved=0CAcQjRw&amp;url=http://www.helse-nord.no/&amp;ei=HqUCVZPJBauAzAPPnIGYAw&amp;bvm=bv.88198703,d.bGQ&amp;psig=AFQjCNFBvjZHnMMDodUN0N02D5nrkgtPmw&amp;ust=142632307764375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no/url?sa=i&amp;rct=j&amp;q=&amp;esrc=s&amp;frm=1&amp;source=images&amp;cd=&amp;cad=rja&amp;uact=8&amp;ved=0CAcQjRw&amp;url=http://www.norengros.no/kateter-silikonert-10ml-2-veis-ch12-rusch-gold-4&amp;ei=TN_-VMa1D8niywOQioKQAg&amp;bvm=bv.87611401,d.bGQ&amp;psig=AFQjCNGP79EkeLLZq1D3Jmailyxgk-VM9A&amp;ust=142607579464855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b="1" dirty="0" smtClean="0"/>
              <a:t>Infeksjonskontrollprogram i sykehjem</a:t>
            </a:r>
            <a:endParaRPr lang="nb-NO" sz="40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32560" y="2060848"/>
            <a:ext cx="7406640" cy="3744416"/>
          </a:xfrm>
        </p:spPr>
        <p:txBody>
          <a:bodyPr>
            <a:normAutofit/>
          </a:bodyPr>
          <a:lstStyle/>
          <a:p>
            <a:pPr algn="ctr"/>
            <a:r>
              <a:rPr lang="nb-NO" sz="2400" dirty="0" smtClean="0"/>
              <a:t>Smittevernkonferanse i Bodø mars 2015</a:t>
            </a:r>
          </a:p>
          <a:p>
            <a:endParaRPr lang="nb-NO" sz="2000" dirty="0" smtClean="0"/>
          </a:p>
          <a:p>
            <a:endParaRPr lang="nb-NO" sz="2000" dirty="0" smtClean="0"/>
          </a:p>
          <a:p>
            <a:endParaRPr lang="nb-NO" sz="2000" dirty="0" smtClean="0"/>
          </a:p>
          <a:p>
            <a:endParaRPr lang="nb-NO" sz="2000" dirty="0" smtClean="0"/>
          </a:p>
          <a:p>
            <a:endParaRPr lang="nb-NO" sz="2000" dirty="0"/>
          </a:p>
          <a:p>
            <a:r>
              <a:rPr lang="nb-NO" sz="2000" dirty="0" smtClean="0"/>
              <a:t>Elisabeth Smihaug</a:t>
            </a:r>
          </a:p>
          <a:p>
            <a:r>
              <a:rPr lang="nb-NO" sz="2000" dirty="0" smtClean="0"/>
              <a:t>Sykepleier i smittevern for kommunehelsetjenesten</a:t>
            </a:r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Infeksjonskontrollprogram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1844824"/>
            <a:ext cx="27363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4716016" y="1524000"/>
            <a:ext cx="4217672" cy="4137248"/>
          </a:xfrm>
        </p:spPr>
        <p:txBody>
          <a:bodyPr>
            <a:normAutofit/>
          </a:bodyPr>
          <a:lstStyle/>
          <a:p>
            <a:r>
              <a:rPr lang="nb-NO" dirty="0" smtClean="0"/>
              <a:t>Folkehelseinstituttet har utarbeidet en veileder til forskriften som gir råd om systematisk smittevernsarbeid på helseinstitusjoner og omtaler de tiltak som et IKP skal og bør omfatte. </a:t>
            </a:r>
          </a:p>
          <a:p>
            <a:pPr>
              <a:buNone/>
            </a:pPr>
            <a:endParaRPr lang="nb-NO" dirty="0"/>
          </a:p>
        </p:txBody>
      </p:sp>
      <p:pic>
        <p:nvPicPr>
          <p:cNvPr id="6" name="Picture 1" descr="cid:image001.png@01CF1820.65163C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Infeksjonskontrollprogram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dirty="0" smtClean="0"/>
              <a:t>Alle nødvendige smitteverntiltak ved institusjonen skal være skriftlig nedfelt i infeksjonskontrollprogrammet. Programmet skal være en del av institusjonens internkontrollsystem og er bygd opp av to hoveddeler: </a:t>
            </a:r>
          </a:p>
          <a:p>
            <a:pPr>
              <a:buFont typeface="Wingdings" pitchFamily="2" charset="2"/>
              <a:buChar char="Ø"/>
            </a:pPr>
            <a:r>
              <a:rPr lang="nb-NO" dirty="0" smtClean="0"/>
              <a:t> Infeksjonsforebygging</a:t>
            </a:r>
          </a:p>
          <a:p>
            <a:pPr>
              <a:buFont typeface="Wingdings" pitchFamily="2" charset="2"/>
              <a:buChar char="Ø"/>
            </a:pPr>
            <a:r>
              <a:rPr lang="nb-NO" dirty="0" smtClean="0"/>
              <a:t> Infeksjonsovervåking</a:t>
            </a:r>
          </a:p>
          <a:p>
            <a:endParaRPr lang="nb-NO" dirty="0"/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6446" t="12719" r="7650" b="11428"/>
          <a:stretch>
            <a:fillRect/>
          </a:stretch>
        </p:blipFill>
        <p:spPr bwMode="auto">
          <a:xfrm>
            <a:off x="1043608" y="116632"/>
            <a:ext cx="810039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cid:image001.png@01CF1820.65163C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376" y="6453336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7192" t="20069" r="7281" b="7822"/>
          <a:stretch>
            <a:fillRect/>
          </a:stretch>
        </p:blipFill>
        <p:spPr bwMode="auto">
          <a:xfrm>
            <a:off x="1259631" y="0"/>
            <a:ext cx="7884369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cid:image001.png@01CF1820.65163C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ykepleie.net/wp-content/uploads/2013/02/Gamle-tante-Olga-g%C3%A5r-p%C3%A5-penicillin-tablet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90" y="199485"/>
            <a:ext cx="4895850" cy="616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382245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587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 smtClean="0"/>
              <a:t>IKP – Infeksjonsovervåkning</a:t>
            </a: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4400" dirty="0" smtClean="0"/>
              <a:t>NOIS-Prevalens</a:t>
            </a:r>
            <a:endParaRPr lang="nb-NO" sz="4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000" dirty="0" smtClean="0"/>
              <a:t>Alle helseinstitusjoner </a:t>
            </a:r>
            <a:r>
              <a:rPr lang="nb-NO" sz="3000" dirty="0" err="1" smtClean="0"/>
              <a:t>ink</a:t>
            </a:r>
            <a:r>
              <a:rPr lang="nb-NO" sz="3000" dirty="0" smtClean="0"/>
              <a:t>. sykehjem, er pålagt å delta i de nasjonale prevalensundersøkelsene av helsetjenesteassosierte infeksjoner (HAI) og antibiotika-bruk to ganger i året. </a:t>
            </a:r>
          </a:p>
          <a:p>
            <a:pPr marL="82296" indent="0">
              <a:buNone/>
            </a:pPr>
            <a:r>
              <a:rPr lang="nb-NO" sz="3000" dirty="0"/>
              <a:t> </a:t>
            </a:r>
            <a:r>
              <a:rPr lang="nb-NO" sz="3000" dirty="0" smtClean="0"/>
              <a:t>  (NOIS – registerforskriften) </a:t>
            </a:r>
          </a:p>
          <a:p>
            <a:r>
              <a:rPr lang="nb-NO" sz="3000" dirty="0"/>
              <a:t>Mai og november.</a:t>
            </a:r>
            <a:endParaRPr lang="nb-NO" sz="3000" dirty="0" smtClean="0"/>
          </a:p>
          <a:p>
            <a:r>
              <a:rPr lang="nb-NO" sz="3000" dirty="0" smtClean="0"/>
              <a:t>Leveres elektronisk til Folkehelseinstituttet </a:t>
            </a:r>
          </a:p>
          <a:p>
            <a:pPr marL="82296" indent="0">
              <a:buNone/>
            </a:pPr>
            <a:r>
              <a:rPr lang="nb-NO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/>
              <a:t>IKP – Infeksjonsovervåkning</a:t>
            </a:r>
            <a:br>
              <a:rPr lang="nb-NO" sz="3200" dirty="0"/>
            </a:br>
            <a:r>
              <a:rPr lang="nb-NO" sz="3800" dirty="0"/>
              <a:t>NOIS-Prevalens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352416" cy="46634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Urinveisinfeksjon </a:t>
            </a: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 Nedre luftveisinfeksjon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 Hudinfeksjon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 Infeksjon i operasjonsområdet 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http://ndla.no/sites/default/files/images/2%20%20Morgen%20p%C3%A5%20sykehjemmet1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32048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id:image001.png@01CF1820.65163CD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6541343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20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 smtClean="0"/>
              <a:t>IKP – Infeksjonsovervåkning </a:t>
            </a:r>
            <a:r>
              <a:rPr lang="nb-NO" sz="4400" dirty="0"/>
              <a:t/>
            </a:r>
            <a:br>
              <a:rPr lang="nb-NO" sz="4400" dirty="0"/>
            </a:br>
            <a:r>
              <a:rPr lang="nb-NO" sz="4400" dirty="0" smtClean="0"/>
              <a:t>VESUV</a:t>
            </a:r>
            <a:endParaRPr lang="nb-NO" sz="4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evsbasert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ystem for </a:t>
            </a:r>
            <a:r>
              <a:rPr lang="nb-NO" dirty="0" smtClean="0">
                <a:solidFill>
                  <a:srgbClr val="C00000"/>
                </a:solidFill>
              </a:rPr>
              <a:t>U</a:t>
            </a:r>
            <a:r>
              <a:rPr lang="nb-NO" dirty="0" smtClean="0"/>
              <a:t>tbrudds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arsling</a:t>
            </a:r>
          </a:p>
          <a:p>
            <a:r>
              <a:rPr lang="nb-NO" dirty="0" smtClean="0"/>
              <a:t>Nasjonalt register over alle varslede utbrudd ved FHI</a:t>
            </a:r>
          </a:p>
          <a:p>
            <a:r>
              <a:rPr lang="nb-NO" dirty="0" smtClean="0"/>
              <a:t>Ivaretar varslingsplikt for helsesektoren </a:t>
            </a:r>
            <a:r>
              <a:rPr lang="nb-NO" sz="2800" dirty="0" smtClean="0"/>
              <a:t>og Mattilsynets rapporteringsordning </a:t>
            </a:r>
          </a:p>
          <a:p>
            <a:r>
              <a:rPr lang="nb-NO" dirty="0" smtClean="0"/>
              <a:t>Skjema fylles ut elektronisk </a:t>
            </a:r>
            <a:endParaRPr lang="nb-NO" dirty="0"/>
          </a:p>
        </p:txBody>
      </p:sp>
      <p:pic>
        <p:nvPicPr>
          <p:cNvPr id="6146" name="Picture 2" descr="http://uit.no/Content/159082/Skjema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9120"/>
            <a:ext cx="571500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00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>
                <a:effectLst/>
              </a:rPr>
              <a:t>Forskrift om smittevern i helse- og omsorgstjenesten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nb-NO" sz="3000" dirty="0"/>
              <a:t>§ </a:t>
            </a:r>
            <a:r>
              <a:rPr lang="nb-NO" sz="3000" dirty="0" smtClean="0"/>
              <a:t>3-2.</a:t>
            </a:r>
            <a:r>
              <a:rPr lang="nb-NO" sz="3000" i="1" dirty="0" smtClean="0"/>
              <a:t>Kommunen</a:t>
            </a:r>
          </a:p>
          <a:p>
            <a:r>
              <a:rPr lang="nb-NO" sz="3000" dirty="0" smtClean="0"/>
              <a:t>Kommunen </a:t>
            </a:r>
            <a:r>
              <a:rPr lang="nb-NO" sz="3000" dirty="0"/>
              <a:t>har det overordnede ansvar for etablering, tilrettelegging og oppfølging av infeksjonskontrollprogram ved kommunale institusjoner som er omfattet av </a:t>
            </a:r>
            <a:r>
              <a:rPr lang="nb-NO" sz="3000" dirty="0" err="1"/>
              <a:t>forskriften</a:t>
            </a:r>
            <a:r>
              <a:rPr lang="nb-NO" sz="3000" dirty="0"/>
              <a:t>. </a:t>
            </a:r>
            <a:endParaRPr lang="nb-NO" sz="3000" dirty="0" smtClean="0"/>
          </a:p>
          <a:p>
            <a:r>
              <a:rPr lang="nb-NO" sz="3000" dirty="0" smtClean="0"/>
              <a:t>Kommunen </a:t>
            </a:r>
            <a:r>
              <a:rPr lang="nb-NO" sz="3000" dirty="0"/>
              <a:t>skal sørge for at nødvendige tjenester etableres og at avtaler om bistand inngås. </a:t>
            </a:r>
            <a:endParaRPr lang="nb-NO" sz="3000" dirty="0" smtClean="0"/>
          </a:p>
          <a:p>
            <a:r>
              <a:rPr lang="nb-NO" sz="3000" dirty="0" smtClean="0"/>
              <a:t>Kommunen </a:t>
            </a:r>
            <a:r>
              <a:rPr lang="nb-NO" sz="3000" dirty="0"/>
              <a:t>skal sørge for at helsepersonell kan få nødvendig opplæring og anledning til å vedlikeholde sine kunnskaper.</a:t>
            </a:r>
          </a:p>
          <a:p>
            <a:endParaRPr lang="nb-NO" dirty="0"/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5925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ilderesultat for helse nord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AutoShape 4" descr="Bilderesultat for helse nord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AutoShape 6" descr="Bilderesultat for helse nord"/>
          <p:cNvSpPr>
            <a:spLocks noChangeAspect="1" noChangeArrowheads="1"/>
          </p:cNvSpPr>
          <p:nvPr/>
        </p:nvSpPr>
        <p:spPr bwMode="auto">
          <a:xfrm>
            <a:off x="4111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AutoShape 8" descr="Bilderesultat for helse nord"/>
          <p:cNvSpPr>
            <a:spLocks noChangeAspect="1" noChangeArrowheads="1"/>
          </p:cNvSpPr>
          <p:nvPr/>
        </p:nvSpPr>
        <p:spPr bwMode="auto">
          <a:xfrm>
            <a:off x="56356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5130" name="Picture 10" descr="http://www.helse-nord.no/getfile.php/RHF%20INTER/Logoer/Helseforetakene%20og%20RHF/Helse_nor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6328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6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>
                <a:effectLst/>
              </a:rPr>
              <a:t>Forskrift om smittevern i helse- og omsorgstjenesten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nb-NO" sz="2600" dirty="0"/>
              <a:t>Fastsatt ved kgl.res. 17. juni 2005 med hjemmel i lov 5. august 1994 nr. 55 om vern mot smittsomme sykdommer § 4-7 og § 7-11, lov 24. juni 2011 nr. 30 om kommunale helse- og omsorgstjenester m.m. (helse- og omsorgstjenesteloven) § 3-2 andre ledd, lov 2. juli 1999 nr. 61 om spesialisthelsetjenesten m.m. (spesialisthelsetjenesteloven) § 2-1a femte ledd og lov 18. mai 2001 nr. 24 om helseregistre og behandling av helseopplysninger (helseregisterloven) § 6 tredje ledd. </a:t>
            </a:r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864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Infeksjonskontrollprogram i Helse Nord </a:t>
            </a:r>
            <a:endParaRPr lang="nb-NO" sz="3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Finnmarkssykehuset HF</a:t>
            </a:r>
          </a:p>
          <a:p>
            <a:r>
              <a:rPr lang="nb-NO" dirty="0" smtClean="0"/>
              <a:t>UNN HF</a:t>
            </a:r>
          </a:p>
          <a:p>
            <a:r>
              <a:rPr lang="nb-NO" dirty="0" smtClean="0"/>
              <a:t>Nordlandssykehuset HF </a:t>
            </a:r>
          </a:p>
          <a:p>
            <a:endParaRPr lang="nb-NO" dirty="0"/>
          </a:p>
          <a:p>
            <a:r>
              <a:rPr lang="nb-NO" dirty="0" smtClean="0"/>
              <a:t>Sykepleier i smittevern for kommunehelsetjenesten </a:t>
            </a:r>
          </a:p>
          <a:p>
            <a:r>
              <a:rPr lang="nb-NO" dirty="0" smtClean="0"/>
              <a:t>Ferdig i løpet av 2015?</a:t>
            </a:r>
          </a:p>
          <a:p>
            <a:r>
              <a:rPr lang="nb-NO" dirty="0" smtClean="0"/>
              <a:t>Tilbud til kommunene og institusjonene i vår region</a:t>
            </a:r>
            <a:endParaRPr lang="nb-NO" dirty="0"/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984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Infeksjonskontrollprogram i Helse Nord </a:t>
            </a:r>
            <a:r>
              <a:rPr lang="nb-N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400" dirty="0" smtClean="0">
                <a:solidFill>
                  <a:schemeClr val="tx1"/>
                </a:solidFill>
                <a:effectLst/>
              </a:rPr>
              <a:t>Hovedinnhold:</a:t>
            </a:r>
            <a:endParaRPr lang="nb-NO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4907632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Ansvarsforhold</a:t>
            </a:r>
          </a:p>
          <a:p>
            <a:r>
              <a:rPr lang="nb-NO" dirty="0" smtClean="0"/>
              <a:t>Basale smittevernrutiner</a:t>
            </a:r>
          </a:p>
          <a:p>
            <a:r>
              <a:rPr lang="nb-NO" dirty="0" smtClean="0"/>
              <a:t>Isolering</a:t>
            </a:r>
          </a:p>
          <a:p>
            <a:r>
              <a:rPr lang="nb-NO" i="1" dirty="0" smtClean="0"/>
              <a:t>Smitteverntiltak infeksjoner</a:t>
            </a:r>
          </a:p>
          <a:p>
            <a:r>
              <a:rPr lang="nb-NO" dirty="0" err="1" smtClean="0"/>
              <a:t>Antibiotikaresistente</a:t>
            </a:r>
            <a:r>
              <a:rPr lang="nb-NO" dirty="0" smtClean="0"/>
              <a:t> mikrober</a:t>
            </a:r>
          </a:p>
          <a:p>
            <a:r>
              <a:rPr lang="nb-NO" dirty="0" smtClean="0"/>
              <a:t>Utbrudd </a:t>
            </a:r>
          </a:p>
          <a:p>
            <a:r>
              <a:rPr lang="nb-NO" dirty="0" err="1" smtClean="0"/>
              <a:t>Antibiotikabruk</a:t>
            </a:r>
            <a:r>
              <a:rPr lang="nb-NO" dirty="0" smtClean="0"/>
              <a:t> i sykehjem</a:t>
            </a:r>
          </a:p>
          <a:p>
            <a:r>
              <a:rPr lang="nb-NO" dirty="0" smtClean="0"/>
              <a:t>Yrkesbetinget smitte for ansatte</a:t>
            </a:r>
          </a:p>
          <a:p>
            <a:r>
              <a:rPr lang="nb-NO" dirty="0" smtClean="0"/>
              <a:t>Infeksjonsovervåkning </a:t>
            </a:r>
            <a:endParaRPr lang="nb-NO" dirty="0"/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i="1" dirty="0" smtClean="0"/>
              <a:t>Smitteverntiltak infeksjoner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700" dirty="0" smtClean="0">
                <a:solidFill>
                  <a:schemeClr val="tx1"/>
                </a:solidFill>
                <a:effectLst/>
              </a:rPr>
              <a:t>Eksempler: </a:t>
            </a:r>
            <a:endParaRPr lang="nb-NO" sz="27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4763616"/>
          </a:xfrm>
        </p:spPr>
        <p:txBody>
          <a:bodyPr/>
          <a:lstStyle/>
          <a:p>
            <a:r>
              <a:rPr lang="nb-NO" dirty="0" smtClean="0"/>
              <a:t>Forebygging av hudinfeksjoner</a:t>
            </a:r>
          </a:p>
          <a:p>
            <a:r>
              <a:rPr lang="nb-NO" dirty="0" smtClean="0"/>
              <a:t>Forebygging av infeksjon i operasjonsområdet</a:t>
            </a:r>
          </a:p>
          <a:p>
            <a:r>
              <a:rPr lang="nb-NO" dirty="0" smtClean="0"/>
              <a:t>Forebygging av urinveisinfeksjon</a:t>
            </a:r>
          </a:p>
          <a:p>
            <a:r>
              <a:rPr lang="nb-NO" dirty="0" smtClean="0"/>
              <a:t>Forebygging av øvre og nedre luftveisinfeksjoner</a:t>
            </a:r>
            <a:endParaRPr lang="nb-NO" dirty="0"/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57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i="1" dirty="0"/>
              <a:t>Smitteverntiltak infeksjoner</a:t>
            </a:r>
            <a:r>
              <a:rPr lang="nb-NO" dirty="0"/>
              <a:t/>
            </a:r>
            <a:br>
              <a:rPr lang="nb-NO" dirty="0"/>
            </a:br>
            <a:r>
              <a:rPr lang="nb-NO" sz="2700" dirty="0">
                <a:solidFill>
                  <a:schemeClr val="tx1"/>
                </a:solidFill>
                <a:effectLst/>
              </a:rPr>
              <a:t>Eksempler: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Mage-tarminfeksjoner gastroenteritter</a:t>
            </a:r>
          </a:p>
          <a:p>
            <a:r>
              <a:rPr lang="nb-NO" dirty="0" err="1" smtClean="0"/>
              <a:t>Norovirus</a:t>
            </a:r>
            <a:endParaRPr lang="nb-NO" dirty="0" smtClean="0"/>
          </a:p>
          <a:p>
            <a:r>
              <a:rPr lang="nb-NO" dirty="0" err="1" smtClean="0"/>
              <a:t>Clostridium</a:t>
            </a:r>
            <a:r>
              <a:rPr lang="nb-NO" dirty="0" smtClean="0"/>
              <a:t> </a:t>
            </a:r>
            <a:r>
              <a:rPr lang="nb-NO" dirty="0" err="1" smtClean="0"/>
              <a:t>difficile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Sårbehandling</a:t>
            </a:r>
          </a:p>
          <a:p>
            <a:r>
              <a:rPr lang="nb-NO" dirty="0" smtClean="0"/>
              <a:t>Øyeinfeksjoner </a:t>
            </a:r>
          </a:p>
          <a:p>
            <a:r>
              <a:rPr lang="nb-NO" dirty="0" smtClean="0"/>
              <a:t>Influensa</a:t>
            </a:r>
          </a:p>
          <a:p>
            <a:pPr marL="82296" indent="0">
              <a:buNone/>
            </a:pPr>
            <a:endParaRPr lang="nb-NO" dirty="0"/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991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/>
          </a:bodyPr>
          <a:lstStyle/>
          <a:p>
            <a:r>
              <a:rPr lang="nb-N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Infeksjonskontrollprogram i Helse Nord</a:t>
            </a:r>
            <a:endParaRPr lang="nb-NO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14073" r="77663" b="6420"/>
          <a:stretch/>
        </p:blipFill>
        <p:spPr bwMode="auto">
          <a:xfrm>
            <a:off x="1763688" y="836712"/>
            <a:ext cx="669674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7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13838" r="52857" b="7235"/>
          <a:stretch/>
        </p:blipFill>
        <p:spPr bwMode="auto">
          <a:xfrm>
            <a:off x="1331640" y="116631"/>
            <a:ext cx="7272808" cy="662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13441" r="77485" b="6983"/>
          <a:stretch/>
        </p:blipFill>
        <p:spPr bwMode="auto">
          <a:xfrm>
            <a:off x="1639053" y="0"/>
            <a:ext cx="635508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8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nb-N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Infeksjonskontrollprogram i Helse Nord</a:t>
            </a:r>
            <a:endParaRPr lang="nb-NO" sz="3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13628" r="60799" b="12733"/>
          <a:stretch/>
        </p:blipFill>
        <p:spPr bwMode="auto">
          <a:xfrm>
            <a:off x="1187624" y="1052736"/>
            <a:ext cx="7848872" cy="541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4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8378" r="60689" b="9555"/>
          <a:stretch/>
        </p:blipFill>
        <p:spPr bwMode="auto">
          <a:xfrm>
            <a:off x="1187624" y="332656"/>
            <a:ext cx="748883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1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/>
          <a:lstStyle/>
          <a:p>
            <a:pPr marL="82296" indent="0">
              <a:buNone/>
            </a:pP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13714" r="60428" b="6511"/>
          <a:stretch/>
        </p:blipFill>
        <p:spPr bwMode="auto">
          <a:xfrm>
            <a:off x="1259632" y="260648"/>
            <a:ext cx="7533603" cy="64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5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>
                <a:effectLst/>
              </a:rPr>
              <a:t>Forskrift om smittevern i helse- og omsorgstjenesten</a:t>
            </a:r>
            <a:endParaRPr lang="nb-NO" sz="3600" dirty="0">
              <a:effectLst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/>
          <a:lstStyle/>
          <a:p>
            <a:pPr>
              <a:buNone/>
            </a:pPr>
            <a:r>
              <a:rPr lang="nb-NO" i="1" dirty="0" smtClean="0"/>
              <a:t>§ 1-1 Formål</a:t>
            </a:r>
          </a:p>
          <a:p>
            <a:r>
              <a:rPr lang="nb-NO" sz="2800" dirty="0" smtClean="0"/>
              <a:t>Forskriften har som formål å forebygge og begrense forekomsten av infeksjoner i helse- og omsorgstjenesten. </a:t>
            </a:r>
            <a:endParaRPr lang="nb-NO" sz="2800" dirty="0"/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t="13577" r="61118" b="6956"/>
          <a:stretch/>
        </p:blipFill>
        <p:spPr bwMode="auto">
          <a:xfrm>
            <a:off x="1187624" y="116632"/>
            <a:ext cx="778264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0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2392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18895" r="64850" b="39941"/>
          <a:stretch/>
        </p:blipFill>
        <p:spPr bwMode="auto">
          <a:xfrm>
            <a:off x="1115616" y="260648"/>
            <a:ext cx="7848872" cy="41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43837" r="65829" b="40582"/>
          <a:stretch/>
        </p:blipFill>
        <p:spPr bwMode="auto">
          <a:xfrm>
            <a:off x="1058964" y="4520631"/>
            <a:ext cx="7589520" cy="155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Infeksjonskontrollprogram i Helse Nord</a:t>
            </a:r>
            <a:endParaRPr lang="nb-NO" sz="3400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4835624"/>
          </a:xfrm>
        </p:spPr>
        <p:txBody>
          <a:bodyPr/>
          <a:lstStyle/>
          <a:p>
            <a:r>
              <a:rPr lang="nb-NO" dirty="0" smtClean="0"/>
              <a:t>Aktuelle tiltak som kan forebygge kateterassosierte urinveisinfeksjoner:</a:t>
            </a:r>
          </a:p>
          <a:p>
            <a:pPr marL="82296" indent="0">
              <a:buNone/>
            </a:pPr>
            <a:endParaRPr lang="nb-NO" dirty="0" smtClean="0"/>
          </a:p>
          <a:p>
            <a:pPr marL="82296" indent="0">
              <a:buNone/>
            </a:pPr>
            <a:r>
              <a:rPr lang="nb-NO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Redusert bruk av blærekateter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 </a:t>
            </a:r>
            <a:r>
              <a:rPr lang="nb-NO" dirty="0" smtClean="0"/>
              <a:t>Valg av katetertype og oppsamlingssystem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 </a:t>
            </a:r>
            <a:r>
              <a:rPr lang="nb-NO" dirty="0" smtClean="0"/>
              <a:t>Aseptisk innleggelse av blærekateter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 </a:t>
            </a:r>
            <a:r>
              <a:rPr lang="nb-NO" dirty="0" smtClean="0"/>
              <a:t>Stell av blærekateter </a:t>
            </a:r>
            <a:endParaRPr lang="nb-NO" dirty="0"/>
          </a:p>
        </p:txBody>
      </p:sp>
      <p:pic>
        <p:nvPicPr>
          <p:cNvPr id="5" name="Picture 6" descr="http://www.norengros.no/norengros/frontend/mediabank/3/31561/10215-180605CH12_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64" y="2492896"/>
            <a:ext cx="7620000" cy="90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32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Infeksjonskontrollprogram i Helse Nord</a:t>
            </a:r>
            <a:endParaRPr lang="nb-NO" sz="3400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nb-NO" dirty="0" smtClean="0"/>
              <a:t>Prosedyre for innleggelse av blærekateter</a:t>
            </a:r>
          </a:p>
          <a:p>
            <a:pPr marL="596646" indent="-514350">
              <a:buFont typeface="+mj-lt"/>
              <a:buAutoNum type="arabicPeriod"/>
            </a:pPr>
            <a:r>
              <a:rPr lang="nb-NO" dirty="0" smtClean="0"/>
              <a:t>Prosedyre for stell og urindrenasje ved blærekateter</a:t>
            </a:r>
          </a:p>
          <a:p>
            <a:pPr marL="596646" indent="-514350">
              <a:buFont typeface="+mj-lt"/>
              <a:buAutoNum type="arabicPeriod"/>
            </a:pPr>
            <a:r>
              <a:rPr lang="nb-NO" dirty="0" smtClean="0"/>
              <a:t>Prosedyre for fjerning av blærekateter</a:t>
            </a:r>
          </a:p>
          <a:p>
            <a:pPr marL="596646" indent="-514350">
              <a:buFont typeface="+mj-lt"/>
              <a:buAutoNum type="arabicPeriod"/>
            </a:pPr>
            <a:r>
              <a:rPr lang="nb-NO" dirty="0" smtClean="0"/>
              <a:t>Prosedyre for steril intermitterende kateterisering (SIK)</a:t>
            </a:r>
          </a:p>
          <a:p>
            <a:pPr marL="596646" indent="-514350">
              <a:buFont typeface="+mj-lt"/>
              <a:buAutoNum type="arabicPeriod"/>
            </a:pPr>
            <a:r>
              <a:rPr lang="nb-NO" dirty="0" smtClean="0"/>
              <a:t>Prosedyre for stell og urindrenasje av </a:t>
            </a:r>
            <a:r>
              <a:rPr lang="nb-NO" dirty="0" err="1" smtClean="0"/>
              <a:t>suprapubisk</a:t>
            </a:r>
            <a:r>
              <a:rPr lang="nb-NO" dirty="0" smtClean="0"/>
              <a:t> kateter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8486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Takk for meg</a:t>
            </a:r>
            <a:endParaRPr lang="nb-NO" dirty="0"/>
          </a:p>
        </p:txBody>
      </p:sp>
      <p:pic>
        <p:nvPicPr>
          <p:cNvPr id="4" name="Picture 8" descr="Lysspi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607669"/>
            <a:ext cx="7499350" cy="4480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010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smtClean="0"/>
              <a:t>Lov om kommunale helse- og omsorgstjenester m.m. (helse – og omsorgstjenesteloven) 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nb-NO" dirty="0" smtClean="0"/>
              <a:t>§ 4-2. </a:t>
            </a:r>
            <a:r>
              <a:rPr lang="nb-NO" i="1" dirty="0"/>
              <a:t>Kvalitetsforbedring og pasient- og </a:t>
            </a:r>
            <a:r>
              <a:rPr lang="nb-NO" i="1" dirty="0" smtClean="0"/>
              <a:t>brukersikkerhet</a:t>
            </a:r>
          </a:p>
          <a:p>
            <a:r>
              <a:rPr lang="nb-NO" dirty="0" smtClean="0"/>
              <a:t>Enhver </a:t>
            </a:r>
            <a:r>
              <a:rPr lang="nb-NO" dirty="0"/>
              <a:t>som yter helse- og omsorgstjeneste etter loven her skal sørge for at virksomheten arbeider systematisk for kvalitetsforbedring og pasient- og brukersikkerhet.</a:t>
            </a:r>
          </a:p>
          <a:p>
            <a:pPr marL="82296" indent="0">
              <a:buNone/>
            </a:pPr>
            <a:endParaRPr lang="nb-NO" dirty="0"/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14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Autofit/>
          </a:bodyPr>
          <a:lstStyle/>
          <a:p>
            <a:r>
              <a:rPr lang="nb-NO" sz="3600" dirty="0" smtClean="0">
                <a:effectLst/>
              </a:rPr>
              <a:t>Forskrift om smittevern i helse- og omsorgstjenesten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b-NO" sz="3500" i="1" dirty="0" smtClean="0"/>
              <a:t>§ 1-2. Virkeområde </a:t>
            </a:r>
          </a:p>
          <a:p>
            <a:r>
              <a:rPr lang="nb-NO" sz="2800" dirty="0" smtClean="0"/>
              <a:t>Forskriften </a:t>
            </a:r>
            <a:r>
              <a:rPr lang="nb-NO" sz="2800" dirty="0" smtClean="0">
                <a:solidFill>
                  <a:srgbClr val="C00000"/>
                </a:solidFill>
              </a:rPr>
              <a:t>gjelder</a:t>
            </a:r>
            <a:r>
              <a:rPr lang="nb-NO" sz="2800" dirty="0" smtClean="0"/>
              <a:t> for institusjoner som yter tjenester etter spesialisthelsetjenesteloven </a:t>
            </a:r>
          </a:p>
          <a:p>
            <a:pPr>
              <a:buNone/>
            </a:pPr>
            <a:r>
              <a:rPr lang="nb-NO" sz="2800" dirty="0" smtClean="0"/>
              <a:t>   § 1-2 og for institusjoner som omfattes av forskrift om kommunal helse- og omsorgsinstitusjon § 1 bokstav d og e.</a:t>
            </a:r>
          </a:p>
          <a:p>
            <a:r>
              <a:rPr lang="nb-NO" sz="2400" dirty="0" smtClean="0"/>
              <a:t>Forskriften </a:t>
            </a:r>
            <a:r>
              <a:rPr lang="nb-NO" sz="2400" dirty="0" smtClean="0">
                <a:solidFill>
                  <a:srgbClr val="C00000"/>
                </a:solidFill>
              </a:rPr>
              <a:t>gjelder ikke </a:t>
            </a:r>
            <a:r>
              <a:rPr lang="nb-NO" sz="2400" dirty="0" smtClean="0"/>
              <a:t>for kliniske psykologspesialisttjenester, medisinske laboratorier, røntgeninstitutt, ambulansetjeneste, medisinsk nødmeldetjeneste og kliniske legespesialisttjenester </a:t>
            </a:r>
            <a:r>
              <a:rPr lang="nb-NO" sz="2400" u="sng" dirty="0" smtClean="0"/>
              <a:t>med unntak av </a:t>
            </a:r>
            <a:r>
              <a:rPr lang="nb-NO" sz="2400" u="sng" dirty="0" err="1" smtClean="0"/>
              <a:t>dagkirurgiske</a:t>
            </a:r>
            <a:r>
              <a:rPr lang="nb-NO" sz="2400" u="sng" dirty="0" smtClean="0"/>
              <a:t> klinikker</a:t>
            </a:r>
            <a:r>
              <a:rPr lang="nb-NO" sz="2400" dirty="0" smtClean="0"/>
              <a:t>.</a:t>
            </a:r>
          </a:p>
          <a:p>
            <a:pPr>
              <a:buNone/>
            </a:pPr>
            <a:endParaRPr lang="nb-NO" sz="2800" dirty="0"/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Autofit/>
          </a:bodyPr>
          <a:lstStyle/>
          <a:p>
            <a:r>
              <a:rPr lang="nb-NO" sz="3600" dirty="0" smtClean="0">
                <a:effectLst/>
              </a:rPr>
              <a:t>Forskrift om smittevern i helse- og omsorgstjenesten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b-NO" sz="3400" i="1" dirty="0" smtClean="0"/>
              <a:t>§ 1-3. Definisjoner</a:t>
            </a:r>
          </a:p>
          <a:p>
            <a:r>
              <a:rPr lang="nb-NO" dirty="0" smtClean="0"/>
              <a:t>Infeksjon: en infeksjon som oppstår under eller etter, og som følge av opphold i institusjon som er omfattet av forskriften.	</a:t>
            </a:r>
          </a:p>
          <a:p>
            <a:pPr>
              <a:buNone/>
            </a:pPr>
            <a:endParaRPr lang="nb-NO" dirty="0" smtClean="0"/>
          </a:p>
          <a:p>
            <a:r>
              <a:rPr lang="nb-NO" sz="3400" dirty="0" smtClean="0">
                <a:solidFill>
                  <a:srgbClr val="C00000"/>
                </a:solidFill>
              </a:rPr>
              <a:t>Infeksjonskontrollprogram:</a:t>
            </a:r>
            <a:r>
              <a:rPr lang="nb-NO" sz="3400" dirty="0" smtClean="0"/>
              <a:t> et program som omfatter alle nødvendige tiltak for å forebygge og motvirke infeksjoner i institusjonen og for håndtering og oppfølging ved utbrudd av slike infeksjoner.</a:t>
            </a:r>
            <a:r>
              <a:rPr lang="nb-NO" dirty="0" smtClean="0"/>
              <a:t>	</a:t>
            </a:r>
          </a:p>
          <a:p>
            <a:endParaRPr lang="nb-NO" dirty="0" smtClean="0"/>
          </a:p>
          <a:p>
            <a:r>
              <a:rPr lang="nb-NO" dirty="0" smtClean="0"/>
              <a:t>Overvåking: vedvarende, systematisk innsamling, sammenstilling, analyse og tolkning av data om infeksjoner og spredning av informasjon, slik at nødvendige smitteverntiltak kan iverksettes.	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Autofit/>
          </a:bodyPr>
          <a:lstStyle/>
          <a:p>
            <a:r>
              <a:rPr lang="nb-NO" sz="3600" dirty="0" smtClean="0">
                <a:effectLst/>
              </a:rPr>
              <a:t>Forskrift om smittevern i helse- og omsorgstjenesten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4763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2800" i="1" dirty="0" smtClean="0"/>
              <a:t>§ 2-1. Plikt til å ha IKP og ansvar for gjennomføring</a:t>
            </a:r>
          </a:p>
          <a:p>
            <a:pPr>
              <a:buNone/>
            </a:pPr>
            <a:endParaRPr lang="nb-NO" i="1" dirty="0" smtClean="0"/>
          </a:p>
          <a:p>
            <a:r>
              <a:rPr lang="nb-NO" sz="2800" dirty="0" smtClean="0"/>
              <a:t>Alle institusjoner som omfattes av forskriften, skal ha et infeksjonskontrollprogram.</a:t>
            </a:r>
          </a:p>
          <a:p>
            <a:r>
              <a:rPr lang="nb-NO" sz="2800" dirty="0" smtClean="0"/>
              <a:t>Infeksjonskontrollprogrammet </a:t>
            </a:r>
            <a:r>
              <a:rPr lang="nb-NO" sz="2800" u="sng" dirty="0" smtClean="0"/>
              <a:t>skal tilpasses den enkelte virksomhet</a:t>
            </a:r>
            <a:r>
              <a:rPr lang="nb-NO" sz="2800" dirty="0" smtClean="0"/>
              <a:t> og være basert på en risikovurdering og identifisering av kritiske punkter i institusjonen.</a:t>
            </a:r>
          </a:p>
          <a:p>
            <a:pPr>
              <a:buNone/>
            </a:pPr>
            <a:endParaRPr lang="nb-NO" dirty="0"/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>
                <a:effectLst/>
              </a:rPr>
              <a:t>Forskrift om smittevern i helse- og omsorgstjenesten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17304"/>
          </a:xfrm>
        </p:spPr>
        <p:txBody>
          <a:bodyPr/>
          <a:lstStyle/>
          <a:p>
            <a:pPr marL="82296" indent="0">
              <a:buNone/>
            </a:pPr>
            <a:r>
              <a:rPr lang="nb-NO" sz="2800" i="1" dirty="0"/>
              <a:t>§ 2-1. Plikt til å ha IKP og ansvar for </a:t>
            </a:r>
            <a:r>
              <a:rPr lang="nb-NO" sz="2800" i="1" dirty="0" smtClean="0"/>
              <a:t>gjennomføring</a:t>
            </a:r>
            <a:endParaRPr lang="nb-NO" dirty="0" smtClean="0"/>
          </a:p>
          <a:p>
            <a:r>
              <a:rPr lang="nb-NO" sz="2800" dirty="0" smtClean="0"/>
              <a:t>Infeksjonskontrollprogrammet </a:t>
            </a:r>
            <a:r>
              <a:rPr lang="nb-NO" sz="2800" dirty="0"/>
              <a:t>skal angi hvem som har det faglige og organisatoriske ansvaret for de tiltak programmet omfatter.</a:t>
            </a:r>
          </a:p>
          <a:p>
            <a:r>
              <a:rPr lang="nb-NO" sz="2800" dirty="0"/>
              <a:t>Programmet skal også omfatte </a:t>
            </a:r>
            <a:r>
              <a:rPr lang="nb-NO" sz="2800" u="sng" dirty="0"/>
              <a:t>tiltak for å verne personalet mot smitte</a:t>
            </a:r>
            <a:r>
              <a:rPr lang="nb-NO" sz="2800" dirty="0"/>
              <a:t>.</a:t>
            </a:r>
          </a:p>
          <a:p>
            <a:pPr marL="82296" indent="0">
              <a:buNone/>
            </a:pPr>
            <a:endParaRPr lang="nb-NO" dirty="0"/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917" y="6569347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elsearbeidere Illustrasjon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221088"/>
            <a:ext cx="57402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1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Autofit/>
          </a:bodyPr>
          <a:lstStyle/>
          <a:p>
            <a:r>
              <a:rPr lang="nb-NO" sz="3600" dirty="0" smtClean="0">
                <a:effectLst/>
              </a:rPr>
              <a:t>Forskrift om smittevern i helse- og omsorgstjenesten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sz="3000" i="1" dirty="0" smtClean="0"/>
              <a:t>§ 2-1. Plikt til å ha IKP og ansvar for gjennomføring</a:t>
            </a:r>
          </a:p>
          <a:p>
            <a:pPr algn="ctr">
              <a:buNone/>
            </a:pPr>
            <a:endParaRPr lang="nb-NO" sz="3000" dirty="0" smtClean="0"/>
          </a:p>
          <a:p>
            <a:r>
              <a:rPr lang="nb-NO" dirty="0" smtClean="0"/>
              <a:t>Ledelsen ved institusjonen skal sørge for at infeksjonskontrollprogrammet: </a:t>
            </a:r>
          </a:p>
          <a:p>
            <a:pPr>
              <a:buFont typeface="Wingdings" pitchFamily="2" charset="2"/>
              <a:buChar char="Ø"/>
            </a:pPr>
            <a:r>
              <a:rPr lang="nb-NO" dirty="0" smtClean="0"/>
              <a:t> Utformes</a:t>
            </a:r>
          </a:p>
          <a:p>
            <a:pPr>
              <a:buFont typeface="Wingdings" pitchFamily="2" charset="2"/>
              <a:buChar char="Ø"/>
            </a:pPr>
            <a:r>
              <a:rPr lang="nb-NO" dirty="0" smtClean="0"/>
              <a:t> Iverksettes</a:t>
            </a:r>
          </a:p>
          <a:p>
            <a:pPr>
              <a:buFont typeface="Wingdings" pitchFamily="2" charset="2"/>
              <a:buChar char="Ø"/>
            </a:pPr>
            <a:r>
              <a:rPr lang="nb-NO" dirty="0" smtClean="0"/>
              <a:t> Vedlikeholdes </a:t>
            </a:r>
          </a:p>
          <a:p>
            <a:pPr>
              <a:buNone/>
            </a:pPr>
            <a:endParaRPr lang="nb-NO" dirty="0"/>
          </a:p>
        </p:txBody>
      </p:sp>
      <p:pic>
        <p:nvPicPr>
          <p:cNvPr id="4" name="Picture 1" descr="cid:image001.png@01CF1820.65163C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1905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verv">
  <a:themeElements>
    <a:clrScheme name="Offisiel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verv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verv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2032</TotalTime>
  <Words>795</Words>
  <Application>Microsoft Office PowerPoint</Application>
  <PresentationFormat>Skjermfremvisning (4:3)</PresentationFormat>
  <Paragraphs>121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5" baseType="lpstr">
      <vt:lpstr>Solverv</vt:lpstr>
      <vt:lpstr>Infeksjonskontrollprogram i sykehjem</vt:lpstr>
      <vt:lpstr>Forskrift om smittevern i helse- og omsorgstjenesten</vt:lpstr>
      <vt:lpstr>Forskrift om smittevern i helse- og omsorgstjenesten</vt:lpstr>
      <vt:lpstr>Lov om kommunale helse- og omsorgstjenester m.m. (helse – og omsorgstjenesteloven) </vt:lpstr>
      <vt:lpstr>Forskrift om smittevern i helse- og omsorgstjenesten</vt:lpstr>
      <vt:lpstr>Forskrift om smittevern i helse- og omsorgstjenesten</vt:lpstr>
      <vt:lpstr>Forskrift om smittevern i helse- og omsorgstjenesten</vt:lpstr>
      <vt:lpstr>Forskrift om smittevern i helse- og omsorgstjenesten</vt:lpstr>
      <vt:lpstr>Forskrift om smittevern i helse- og omsorgstjenesten</vt:lpstr>
      <vt:lpstr>Infeksjonskontrollprogram</vt:lpstr>
      <vt:lpstr>Infeksjonskontrollprogram</vt:lpstr>
      <vt:lpstr>PowerPoint-presentasjon</vt:lpstr>
      <vt:lpstr>PowerPoint-presentasjon</vt:lpstr>
      <vt:lpstr>PowerPoint-presentasjon</vt:lpstr>
      <vt:lpstr>IKP – Infeksjonsovervåkning NOIS-Prevalens</vt:lpstr>
      <vt:lpstr>IKP – Infeksjonsovervåkning NOIS-Prevalens</vt:lpstr>
      <vt:lpstr>IKP – Infeksjonsovervåkning  VESUV</vt:lpstr>
      <vt:lpstr>Forskrift om smittevern i helse- og omsorgstjenesten</vt:lpstr>
      <vt:lpstr>PowerPoint-presentasjon</vt:lpstr>
      <vt:lpstr>Infeksjonskontrollprogram i Helse Nord </vt:lpstr>
      <vt:lpstr>Infeksjonskontrollprogram i Helse Nord  Hovedinnhold:</vt:lpstr>
      <vt:lpstr>Smitteverntiltak infeksjoner Eksempler: </vt:lpstr>
      <vt:lpstr>Smitteverntiltak infeksjoner Eksempler: </vt:lpstr>
      <vt:lpstr>Infeksjonskontrollprogram i Helse Nord</vt:lpstr>
      <vt:lpstr>PowerPoint-presentasjon</vt:lpstr>
      <vt:lpstr>PowerPoint-presentasjon</vt:lpstr>
      <vt:lpstr>Infeksjonskontrollprogram i Helse Nord</vt:lpstr>
      <vt:lpstr>PowerPoint-presentasjon</vt:lpstr>
      <vt:lpstr>PowerPoint-presentasjon</vt:lpstr>
      <vt:lpstr>PowerPoint-presentasjon</vt:lpstr>
      <vt:lpstr>PowerPoint-presentasjon</vt:lpstr>
      <vt:lpstr>Infeksjonskontrollprogram i Helse Nord</vt:lpstr>
      <vt:lpstr>Infeksjonskontrollprogram i Helse Nord</vt:lpstr>
      <vt:lpstr>Takk for meg</vt:lpstr>
    </vt:vector>
  </TitlesOfParts>
  <Company>Helse Nord IKT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Infeksjonskontrollprogram i sykehjem</dc:title>
  <dc:creator>hea</dc:creator>
  <cp:lastModifiedBy>Gjestepc</cp:lastModifiedBy>
  <cp:revision>152</cp:revision>
  <cp:lastPrinted>2015-03-13T09:00:10Z</cp:lastPrinted>
  <dcterms:created xsi:type="dcterms:W3CDTF">2015-02-23T08:31:01Z</dcterms:created>
  <dcterms:modified xsi:type="dcterms:W3CDTF">2015-03-17T09:06:34Z</dcterms:modified>
</cp:coreProperties>
</file>