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8" r:id="rId1"/>
  </p:sldMasterIdLst>
  <p:notesMasterIdLst>
    <p:notesMasterId r:id="rId18"/>
  </p:notesMasterIdLst>
  <p:handoutMasterIdLst>
    <p:handoutMasterId r:id="rId19"/>
  </p:handoutMasterIdLst>
  <p:sldIdLst>
    <p:sldId id="266" r:id="rId2"/>
    <p:sldId id="321" r:id="rId3"/>
    <p:sldId id="354" r:id="rId4"/>
    <p:sldId id="353" r:id="rId5"/>
    <p:sldId id="359" r:id="rId6"/>
    <p:sldId id="296" r:id="rId7"/>
    <p:sldId id="304" r:id="rId8"/>
    <p:sldId id="305" r:id="rId9"/>
    <p:sldId id="328" r:id="rId10"/>
    <p:sldId id="326" r:id="rId11"/>
    <p:sldId id="311" r:id="rId12"/>
    <p:sldId id="310" r:id="rId13"/>
    <p:sldId id="307" r:id="rId14"/>
    <p:sldId id="355" r:id="rId15"/>
    <p:sldId id="358" r:id="rId16"/>
    <p:sldId id="357" r:id="rId17"/>
  </p:sldIdLst>
  <p:sldSz cx="9144000" cy="6858000" type="screen4x3"/>
  <p:notesSz cx="6805613" cy="99441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05D"/>
    <a:srgbClr val="003871"/>
    <a:srgbClr val="E7832F"/>
    <a:srgbClr val="342C26"/>
    <a:srgbClr val="8A204D"/>
    <a:srgbClr val="AD2E3D"/>
    <a:srgbClr val="B23775"/>
    <a:srgbClr val="39A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5" autoAdjust="0"/>
  </p:normalViewPr>
  <p:slideViewPr>
    <p:cSldViewPr snapToGrid="0" snapToObjects="1">
      <p:cViewPr varScale="1">
        <p:scale>
          <a:sx n="110" d="100"/>
          <a:sy n="110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21922340093323E-2"/>
          <c:y val="0.10814062963853008"/>
          <c:w val="0.9045091585774"/>
          <c:h val="0.77466715673108233"/>
        </c:manualLayout>
      </c:layout>
      <c:lineChart>
        <c:grouping val="standard"/>
        <c:varyColors val="0"/>
        <c:ser>
          <c:idx val="0"/>
          <c:order val="0"/>
          <c:tx>
            <c:strRef>
              <c:f>Ark1!$A$14</c:f>
              <c:strCache>
                <c:ptCount val="1"/>
                <c:pt idx="0">
                  <c:v>Forebyggende behandling totalt</c:v>
                </c:pt>
              </c:strCache>
            </c:strRef>
          </c:tx>
          <c:marker>
            <c:symbol val="none"/>
          </c:marker>
          <c:cat>
            <c:numRef>
              <c:f>Ark1!$B$13:$O$13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Ark1!$B$14:$O$14</c:f>
              <c:numCache>
                <c:formatCode>General</c:formatCode>
                <c:ptCount val="14"/>
                <c:pt idx="0">
                  <c:v>69</c:v>
                </c:pt>
                <c:pt idx="1">
                  <c:v>38</c:v>
                </c:pt>
                <c:pt idx="2">
                  <c:v>63</c:v>
                </c:pt>
                <c:pt idx="3">
                  <c:v>106</c:v>
                </c:pt>
                <c:pt idx="4">
                  <c:v>163</c:v>
                </c:pt>
                <c:pt idx="5">
                  <c:v>365</c:v>
                </c:pt>
                <c:pt idx="6">
                  <c:v>446</c:v>
                </c:pt>
                <c:pt idx="7">
                  <c:v>410</c:v>
                </c:pt>
                <c:pt idx="8">
                  <c:v>464</c:v>
                </c:pt>
                <c:pt idx="9">
                  <c:v>644</c:v>
                </c:pt>
                <c:pt idx="10">
                  <c:v>586</c:v>
                </c:pt>
                <c:pt idx="11">
                  <c:v>783</c:v>
                </c:pt>
                <c:pt idx="12">
                  <c:v>794</c:v>
                </c:pt>
                <c:pt idx="13">
                  <c:v>758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Ark1!$A$15</c:f>
              <c:strCache>
                <c:ptCount val="1"/>
                <c:pt idx="0">
                  <c:v>Utenlandsfødte på forebyggende behandling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Ark1!$B$13:$O$13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Ark1!$B$15:$O$15</c:f>
              <c:numCache>
                <c:formatCode>General</c:formatCode>
                <c:ptCount val="14"/>
                <c:pt idx="0">
                  <c:v>37</c:v>
                </c:pt>
                <c:pt idx="1">
                  <c:v>13</c:v>
                </c:pt>
                <c:pt idx="2">
                  <c:v>32</c:v>
                </c:pt>
                <c:pt idx="3">
                  <c:v>68</c:v>
                </c:pt>
                <c:pt idx="4">
                  <c:v>118</c:v>
                </c:pt>
                <c:pt idx="5">
                  <c:v>236</c:v>
                </c:pt>
                <c:pt idx="6">
                  <c:v>288</c:v>
                </c:pt>
                <c:pt idx="7">
                  <c:v>267</c:v>
                </c:pt>
                <c:pt idx="8">
                  <c:v>305</c:v>
                </c:pt>
                <c:pt idx="9">
                  <c:v>534</c:v>
                </c:pt>
                <c:pt idx="10">
                  <c:v>495</c:v>
                </c:pt>
                <c:pt idx="11">
                  <c:v>664</c:v>
                </c:pt>
                <c:pt idx="12">
                  <c:v>647</c:v>
                </c:pt>
                <c:pt idx="13">
                  <c:v>604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Ark1!$A$16</c:f>
              <c:strCache>
                <c:ptCount val="1"/>
                <c:pt idx="0">
                  <c:v>Norskfødte på forebyggende behandling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Ark1!$B$13:$O$13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Ark1!$B$16:$O$16</c:f>
              <c:numCache>
                <c:formatCode>General</c:formatCode>
                <c:ptCount val="14"/>
                <c:pt idx="0">
                  <c:v>32</c:v>
                </c:pt>
                <c:pt idx="1">
                  <c:v>25</c:v>
                </c:pt>
                <c:pt idx="2">
                  <c:v>31</c:v>
                </c:pt>
                <c:pt idx="3">
                  <c:v>38</c:v>
                </c:pt>
                <c:pt idx="4">
                  <c:v>45</c:v>
                </c:pt>
                <c:pt idx="5">
                  <c:v>129</c:v>
                </c:pt>
                <c:pt idx="6">
                  <c:v>158</c:v>
                </c:pt>
                <c:pt idx="7">
                  <c:v>143</c:v>
                </c:pt>
                <c:pt idx="8">
                  <c:v>159</c:v>
                </c:pt>
                <c:pt idx="9">
                  <c:v>110</c:v>
                </c:pt>
                <c:pt idx="10">
                  <c:v>91</c:v>
                </c:pt>
                <c:pt idx="11">
                  <c:v>119</c:v>
                </c:pt>
                <c:pt idx="12">
                  <c:v>147</c:v>
                </c:pt>
                <c:pt idx="13">
                  <c:v>154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Ark1!$A$17</c:f>
              <c:strCache>
                <c:ptCount val="1"/>
                <c:pt idx="0">
                  <c:v>Tuberkulose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numRef>
              <c:f>Ark1!$B$13:$O$13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Ark1!$B$17:$O$17</c:f>
              <c:numCache>
                <c:formatCode>General</c:formatCode>
                <c:ptCount val="14"/>
                <c:pt idx="0">
                  <c:v>236</c:v>
                </c:pt>
                <c:pt idx="1">
                  <c:v>283</c:v>
                </c:pt>
                <c:pt idx="2">
                  <c:v>253</c:v>
                </c:pt>
                <c:pt idx="3">
                  <c:v>339</c:v>
                </c:pt>
                <c:pt idx="4">
                  <c:v>305</c:v>
                </c:pt>
                <c:pt idx="5">
                  <c:v>290</c:v>
                </c:pt>
                <c:pt idx="6">
                  <c:v>292</c:v>
                </c:pt>
                <c:pt idx="7">
                  <c:v>283</c:v>
                </c:pt>
                <c:pt idx="8">
                  <c:v>302</c:v>
                </c:pt>
                <c:pt idx="9">
                  <c:v>347</c:v>
                </c:pt>
                <c:pt idx="10">
                  <c:v>350</c:v>
                </c:pt>
                <c:pt idx="11">
                  <c:v>364</c:v>
                </c:pt>
                <c:pt idx="12">
                  <c:v>379</c:v>
                </c:pt>
                <c:pt idx="13">
                  <c:v>414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056712"/>
        <c:axId val="174057104"/>
      </c:lineChart>
      <c:catAx>
        <c:axId val="174056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4057104"/>
        <c:crosses val="autoZero"/>
        <c:auto val="1"/>
        <c:lblAlgn val="ctr"/>
        <c:lblOffset val="100"/>
        <c:noMultiLvlLbl val="0"/>
      </c:catAx>
      <c:valAx>
        <c:axId val="174057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4056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054497301808597"/>
          <c:y val="7.6163124214940633E-2"/>
          <c:w val="0.4621559443333248"/>
          <c:h val="0.44714551580668671"/>
        </c:manualLayout>
      </c:layout>
      <c:overlay val="0"/>
      <c:txPr>
        <a:bodyPr/>
        <a:lstStyle/>
        <a:p>
          <a:pPr>
            <a:defRPr sz="20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02234-7F2E-4675-95F6-6F1EAC26820E}" type="datetimeFigureOut">
              <a:rPr lang="nb-NO" smtClean="0"/>
              <a:pPr/>
              <a:t>16.03.2015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4D3D6-D1A8-4F5A-8E5B-7D472852DDC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2682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2A952-3B18-AB48-A99B-AF2DEF1064DA}" type="datetimeFigureOut">
              <a:rPr lang="nb-NO" smtClean="0"/>
              <a:pPr/>
              <a:t>16.03.2015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62B2D-34DB-3C4F-B526-502A40A8F97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59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62B2D-34DB-3C4F-B526-502A40A8F975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793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50A2-06D3-44CC-857A-A97331C09718}" type="slidenum">
              <a:rPr lang="nb-NO" smtClean="0">
                <a:solidFill>
                  <a:prstClr val="black"/>
                </a:solidFill>
              </a:rPr>
              <a:pPr/>
              <a:t>13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0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4659" y="2293245"/>
            <a:ext cx="70866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658" y="4049020"/>
            <a:ext cx="7052141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nb-NO" dirty="0"/>
          </a:p>
        </p:txBody>
      </p:sp>
      <p:pic>
        <p:nvPicPr>
          <p:cNvPr id="10" name="Picture 9" descr="PP_grunnmal 254x195_alt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P_grunnmal 254x195_alt 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2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4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3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10" name="Rectangle 9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8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0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5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7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pic>
        <p:nvPicPr>
          <p:cNvPr id="9" name="Picture 8" descr="PP_FHI_mal_254x1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3576"/>
            <a:ext cx="9144000" cy="3444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ctangle 12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Picture 13" descr="Logo negativ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14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5" name="Rectangle 4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Picture 7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smtClean="0"/>
              <a:t>Fifth </a:t>
            </a:r>
            <a:r>
              <a:rPr lang="nb-NO" dirty="0" err="1" smtClean="0"/>
              <a:t>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rgbClr val="003871"/>
          </a:solidFill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smtClean="0"/>
              <a:t>Fifth </a:t>
            </a:r>
            <a:r>
              <a:rPr lang="nb-NO" dirty="0" err="1" smtClean="0"/>
              <a:t>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solidFill>
            <a:srgbClr val="39AEBB"/>
          </a:solidFill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 userDrawn="1"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803" r:id="rId15"/>
    <p:sldLayoutId id="2147483793" r:id="rId16"/>
    <p:sldLayoutId id="2147483794" r:id="rId17"/>
    <p:sldLayoutId id="2147483795" r:id="rId18"/>
    <p:sldLayoutId id="2147483796" r:id="rId19"/>
    <p:sldLayoutId id="2147483797" r:id="rId20"/>
    <p:sldLayoutId id="2147483798" r:id="rId21"/>
    <p:sldLayoutId id="2147483799" r:id="rId22"/>
    <p:sldLayoutId id="2147483804" r:id="rId23"/>
    <p:sldLayoutId id="2147483800" r:id="rId24"/>
    <p:sldLayoutId id="2147483801" r:id="rId25"/>
    <p:sldLayoutId id="2147483802" r:id="rId26"/>
    <p:sldLayoutId id="2147483805" r:id="rId2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1635125" y="2293938"/>
            <a:ext cx="7086600" cy="1470025"/>
          </a:xfrm>
        </p:spPr>
        <p:txBody>
          <a:bodyPr>
            <a:normAutofit/>
          </a:bodyPr>
          <a:lstStyle/>
          <a:p>
            <a:pPr algn="r"/>
            <a:r>
              <a:rPr lang="nb-NO" dirty="0" smtClean="0"/>
              <a:t>Nytt fra Folkehelseinstituttet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5125" y="4049713"/>
            <a:ext cx="7051675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dirty="0" smtClean="0"/>
              <a:t>Hans Blystad</a:t>
            </a:r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nb-NO" sz="2400" dirty="0" smtClean="0"/>
          </a:p>
          <a:p>
            <a:pPr algn="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nb-NO" sz="2400" dirty="0" smtClean="0"/>
              <a:t>Smittevernkonferanse Nordland mars 2015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0291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>
                <a:solidFill>
                  <a:srgbClr val="8930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Ungdom og </a:t>
            </a:r>
            <a:r>
              <a:rPr lang="nb-NO" sz="2800" dirty="0" smtClean="0">
                <a:solidFill>
                  <a:srgbClr val="8930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meningokokkvaksine  2014-15</a:t>
            </a:r>
            <a:endParaRPr lang="nb-NO" sz="2800" dirty="0">
              <a:solidFill>
                <a:srgbClr val="8930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44338"/>
            <a:ext cx="8229600" cy="3494314"/>
          </a:xfrm>
        </p:spPr>
        <p:txBody>
          <a:bodyPr>
            <a:normAutofit/>
          </a:bodyPr>
          <a:lstStyle/>
          <a:p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Folkehelseinstituttet anbefaler at all ungdom i alderen 17–19 år vurderer å vaksinere seg mot meningokokksykdom </a:t>
            </a:r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A+C+W+Y. </a:t>
            </a:r>
            <a:endParaRPr lang="nb-NO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Ungdom </a:t>
            </a:r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skal delta i russefeiring har særlig høy risiko for smitte. </a:t>
            </a:r>
            <a:endParaRPr lang="nb-NO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Folkehelseinstituttet anbefaler </a:t>
            </a:r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meningokokk B-vaksine (</a:t>
            </a:r>
            <a:r>
              <a:rPr lang="nb-NO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Bexsero</a:t>
            </a:r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®) først </a:t>
            </a:r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fremst </a:t>
            </a:r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 </a:t>
            </a:r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personer med visse immunsvikttilstander</a:t>
            </a:r>
          </a:p>
          <a:p>
            <a:endParaRPr lang="nb-N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28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</a:rPr>
              <a:t>Nye meldingspliktige sykdommer i MSIS 2014</a:t>
            </a:r>
            <a:endParaRPr lang="nb-NO" sz="2800" dirty="0">
              <a:solidFill>
                <a:srgbClr val="89305D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79886"/>
            <a:ext cx="8229600" cy="2282252"/>
          </a:xfrm>
        </p:spPr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HPV-infeksjon som har forårsaket kreft eller forstadier til kreft. Kun </a:t>
            </a:r>
            <a:r>
              <a:rPr lang="nb-N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meldingspliktig for </a:t>
            </a:r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Kreftregisteret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Rotavirusinfeksjon (alvorlig) sent 2014 tidlig 2015. Antagelig kun meldingspliktig for laboratorier</a:t>
            </a:r>
            <a:endParaRPr lang="nb-N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99688"/>
            <a:ext cx="8229600" cy="1143000"/>
          </a:xfrm>
        </p:spPr>
        <p:txBody>
          <a:bodyPr>
            <a:noAutofit/>
          </a:bodyPr>
          <a:lstStyle/>
          <a:p>
            <a:r>
              <a:rPr lang="nb-NO" sz="2800" dirty="0" smtClean="0">
                <a:solidFill>
                  <a:srgbClr val="89305D"/>
                </a:solidFill>
              </a:rPr>
              <a:t>Behandling </a:t>
            </a:r>
            <a:r>
              <a:rPr lang="nb-NO" sz="2800" dirty="0">
                <a:solidFill>
                  <a:srgbClr val="89305D"/>
                </a:solidFill>
              </a:rPr>
              <a:t>av latent tuberkulose </a:t>
            </a:r>
            <a:r>
              <a:rPr lang="nb-NO" sz="2800" dirty="0" smtClean="0">
                <a:solidFill>
                  <a:srgbClr val="89305D"/>
                </a:solidFill>
              </a:rPr>
              <a:t>etter fødested, sammenlignet med behandling </a:t>
            </a:r>
            <a:r>
              <a:rPr lang="nb-NO" sz="2800" dirty="0">
                <a:solidFill>
                  <a:srgbClr val="89305D"/>
                </a:solidFill>
              </a:rPr>
              <a:t>av tuberkuløs sykdom (totalt) for perioden 2000-2013.</a:t>
            </a: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4028875"/>
              </p:ext>
            </p:extLst>
          </p:nvPr>
        </p:nvGraphicFramePr>
        <p:xfrm>
          <a:off x="457200" y="1600200"/>
          <a:ext cx="843528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1289154" y="6505731"/>
            <a:ext cx="5636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Tuberkuloseregisteret, Folkehelseinstituttet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22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1143000"/>
          </a:xfrm>
        </p:spPr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</a:rPr>
              <a:t>HOD flytter elementer </a:t>
            </a:r>
            <a:r>
              <a:rPr lang="nb-NO" sz="2800" dirty="0">
                <a:solidFill>
                  <a:srgbClr val="89305D"/>
                </a:solidFill>
              </a:rPr>
              <a:t>av </a:t>
            </a:r>
            <a:r>
              <a:rPr lang="nb-NO" sz="2800" dirty="0" smtClean="0">
                <a:solidFill>
                  <a:srgbClr val="89305D"/>
                </a:solidFill>
              </a:rPr>
              <a:t>tuberkulosekontrollen</a:t>
            </a:r>
            <a:endParaRPr lang="nb-NO" sz="2800" dirty="0">
              <a:solidFill>
                <a:srgbClr val="89305D"/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735063" y="2924944"/>
            <a:ext cx="3044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DIAGNOSTIKK:</a:t>
            </a:r>
          </a:p>
          <a:p>
            <a:r>
              <a:rPr lang="nb-NO" dirty="0" err="1" smtClean="0">
                <a:solidFill>
                  <a:prstClr val="black"/>
                </a:solidFill>
              </a:rPr>
              <a:t>Mantoux</a:t>
            </a:r>
            <a:r>
              <a:rPr lang="nb-NO" dirty="0" smtClean="0">
                <a:solidFill>
                  <a:prstClr val="black"/>
                </a:solidFill>
              </a:rPr>
              <a:t>-test får mindre betydning i smitteoppsporing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5124028" y="3026570"/>
            <a:ext cx="299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FOREBYGGING:</a:t>
            </a:r>
          </a:p>
          <a:p>
            <a:r>
              <a:rPr lang="nb-NO" dirty="0" smtClean="0">
                <a:solidFill>
                  <a:prstClr val="black"/>
                </a:solidFill>
              </a:rPr>
              <a:t>BCG-vaksinasjon av nyfødte barn i risikogrupper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971600" y="480353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FOREBYGGING:</a:t>
            </a:r>
          </a:p>
          <a:p>
            <a:r>
              <a:rPr lang="nb-NO" dirty="0" smtClean="0">
                <a:solidFill>
                  <a:prstClr val="black"/>
                </a:solidFill>
              </a:rPr>
              <a:t>BCG-vaksinasjon ved 6-ukersbesøket</a:t>
            </a:r>
            <a:endParaRPr lang="nb-NO" dirty="0">
              <a:solidFill>
                <a:prstClr val="black"/>
              </a:solidFill>
            </a:endParaRPr>
          </a:p>
        </p:txBody>
      </p:sp>
      <p:cxnSp>
        <p:nvCxnSpPr>
          <p:cNvPr id="10" name="Rett pil 9"/>
          <p:cNvCxnSpPr>
            <a:stCxn id="17" idx="3"/>
          </p:cNvCxnSpPr>
          <p:nvPr/>
        </p:nvCxnSpPr>
        <p:spPr>
          <a:xfrm>
            <a:off x="3923928" y="3539918"/>
            <a:ext cx="987256" cy="12636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pil 11"/>
          <p:cNvCxnSpPr>
            <a:stCxn id="22" idx="1"/>
          </p:cNvCxnSpPr>
          <p:nvPr/>
        </p:nvCxnSpPr>
        <p:spPr>
          <a:xfrm flipH="1">
            <a:off x="3958128" y="3461811"/>
            <a:ext cx="953056" cy="1551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Avrundet rektangel 13"/>
          <p:cNvSpPr/>
          <p:nvPr/>
        </p:nvSpPr>
        <p:spPr>
          <a:xfrm>
            <a:off x="611560" y="4633914"/>
            <a:ext cx="3312368" cy="1312496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5" name="Avrundet rektangel 14"/>
          <p:cNvSpPr/>
          <p:nvPr/>
        </p:nvSpPr>
        <p:spPr>
          <a:xfrm>
            <a:off x="4921560" y="4636783"/>
            <a:ext cx="3610879" cy="1312497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5208054" y="4668938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DIAGNOSTIKK:</a:t>
            </a:r>
          </a:p>
          <a:p>
            <a:r>
              <a:rPr lang="nb-NO" dirty="0" smtClean="0">
                <a:solidFill>
                  <a:prstClr val="black"/>
                </a:solidFill>
              </a:rPr>
              <a:t>IGRA-test (lab-undersøkelse) som ledd i smitteoppsporing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17" name="Avrundet rektangel 16"/>
          <p:cNvSpPr/>
          <p:nvPr/>
        </p:nvSpPr>
        <p:spPr>
          <a:xfrm>
            <a:off x="611560" y="2852936"/>
            <a:ext cx="3312368" cy="1373963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8" name="Avrundet rektangel 17"/>
          <p:cNvSpPr/>
          <p:nvPr/>
        </p:nvSpPr>
        <p:spPr>
          <a:xfrm>
            <a:off x="542230" y="1699608"/>
            <a:ext cx="3237681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19" name="Avrundet rektangel 18"/>
          <p:cNvSpPr/>
          <p:nvPr/>
        </p:nvSpPr>
        <p:spPr>
          <a:xfrm>
            <a:off x="5124028" y="1699608"/>
            <a:ext cx="333640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20" name="TekstSylinder 19"/>
          <p:cNvSpPr txBox="1"/>
          <p:nvPr/>
        </p:nvSpPr>
        <p:spPr>
          <a:xfrm>
            <a:off x="671576" y="1920736"/>
            <a:ext cx="2842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rgbClr val="F79646">
                    <a:lumMod val="20000"/>
                    <a:lumOff val="80000"/>
                  </a:srgbClr>
                </a:solidFill>
              </a:rPr>
              <a:t>Kommunehelsetjenesten</a:t>
            </a:r>
            <a:endParaRPr lang="nb-NO" sz="2000" dirty="0">
              <a:solidFill>
                <a:srgbClr val="F79646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5388074" y="1907957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rgbClr val="F79646">
                    <a:lumMod val="20000"/>
                    <a:lumOff val="80000"/>
                  </a:srgbClr>
                </a:solidFill>
              </a:rPr>
              <a:t>Helseforetakene</a:t>
            </a: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22" name="Avrundet rektangel 21"/>
          <p:cNvSpPr/>
          <p:nvPr/>
        </p:nvSpPr>
        <p:spPr>
          <a:xfrm>
            <a:off x="4911184" y="2780928"/>
            <a:ext cx="3621255" cy="1361765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27" name="Rett pil 26"/>
          <p:cNvCxnSpPr/>
          <p:nvPr/>
        </p:nvCxnSpPr>
        <p:spPr>
          <a:xfrm>
            <a:off x="3851920" y="1972980"/>
            <a:ext cx="12374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tt pil 29"/>
          <p:cNvCxnSpPr/>
          <p:nvPr/>
        </p:nvCxnSpPr>
        <p:spPr>
          <a:xfrm flipH="1">
            <a:off x="3779912" y="2320846"/>
            <a:ext cx="13094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</a:rPr>
              <a:t>Hivtilfeller meldt MSIS 1984-2014 etter diagnoseår og grupper</a:t>
            </a:r>
            <a:endParaRPr lang="nb-NO" sz="2800" dirty="0">
              <a:solidFill>
                <a:srgbClr val="89305D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478" y="1910101"/>
            <a:ext cx="6718195" cy="4037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286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dirty="0">
                <a:solidFill>
                  <a:srgbClr val="89305D"/>
                </a:solidFill>
              </a:rPr>
              <a:t>Hivinfeksjon i Norge 1984-2014 etter bostedsfylke på diagnose­tidspunktet (kumulativ rate per 100 000 innbyggere).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76" y="1600200"/>
            <a:ext cx="3933279" cy="4918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77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</a:rPr>
              <a:t>Hiv - medikamentell forebygging</a:t>
            </a:r>
            <a:endParaRPr lang="nb-NO" sz="2800" dirty="0">
              <a:solidFill>
                <a:srgbClr val="89305D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61851" y="2331720"/>
            <a:ext cx="8024949" cy="278021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nb-NO" sz="2800" dirty="0"/>
              <a:t>Behandling som smitteforebygging (</a:t>
            </a:r>
            <a:r>
              <a:rPr lang="nb-NO" sz="2800" dirty="0" err="1"/>
              <a:t>TasP</a:t>
            </a:r>
            <a:r>
              <a:rPr lang="nb-NO" sz="2800" dirty="0"/>
              <a:t>)</a:t>
            </a:r>
          </a:p>
          <a:p>
            <a:pPr>
              <a:spcBef>
                <a:spcPts val="1200"/>
              </a:spcBef>
            </a:pPr>
            <a:r>
              <a:rPr lang="nb-NO" sz="2800" dirty="0" smtClean="0"/>
              <a:t>Post-eksponeringsprofylakse (PEP)</a:t>
            </a:r>
          </a:p>
          <a:p>
            <a:pPr>
              <a:spcBef>
                <a:spcPts val="1200"/>
              </a:spcBef>
            </a:pPr>
            <a:r>
              <a:rPr lang="nb-NO" sz="2800" dirty="0" smtClean="0"/>
              <a:t>Pre-eksponeringsprofylakse (</a:t>
            </a:r>
            <a:r>
              <a:rPr lang="nb-NO" sz="2800" dirty="0" err="1" smtClean="0"/>
              <a:t>PrEP</a:t>
            </a:r>
            <a:r>
              <a:rPr lang="nb-NO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95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Rapporterte tilfeller av noen MSIS- sykdommer Norge og Nordland </a:t>
            </a:r>
            <a:r>
              <a:rPr lang="nb-NO" sz="28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nb-NO" sz="28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416679"/>
              </p:ext>
            </p:extLst>
          </p:nvPr>
        </p:nvGraphicFramePr>
        <p:xfrm>
          <a:off x="457200" y="1973455"/>
          <a:ext cx="8299387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707"/>
                <a:gridCol w="1645920"/>
                <a:gridCol w="1645920"/>
                <a:gridCol w="1680397"/>
                <a:gridCol w="1611443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Norge antall</a:t>
                      </a:r>
                    </a:p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Norge per    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Nordland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Nordland per 100 000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Klamydia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22946 *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454,0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1568 *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654,0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Gonoré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682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13,3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Hepatitt</a:t>
                      </a:r>
                      <a:r>
                        <a:rPr lang="nb-NO" baseline="0" dirty="0" smtClean="0"/>
                        <a:t> 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1213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23,7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69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28,8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Kikhoste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3032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59,3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68</a:t>
                      </a: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28,3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Salmonellose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1138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22,3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22,1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Kronisk </a:t>
                      </a:r>
                      <a:r>
                        <a:rPr lang="nb-NO" dirty="0" err="1" smtClean="0"/>
                        <a:t>hep</a:t>
                      </a:r>
                      <a:r>
                        <a:rPr lang="nb-NO" dirty="0" smtClean="0"/>
                        <a:t> B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676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13,2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23,3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Tuberkulose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401</a:t>
                      </a:r>
                      <a:r>
                        <a:rPr lang="nb-NO" baseline="0" dirty="0" smtClean="0"/>
                        <a:t> *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7,8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19 *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8,3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Campylobacter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3745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73,3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124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51,7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Hivinfeksjon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249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4,9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457200" y="607858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*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34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Klamydiatilfeller Norge og nordligste fylker 2005-2013</a:t>
            </a:r>
            <a:endParaRPr lang="nb-NO" sz="28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4243" y="1697438"/>
            <a:ext cx="7015396" cy="422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kstSylinder 6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768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err="1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Hepatitter</a:t>
            </a:r>
            <a:r>
              <a:rPr lang="nb-NO" sz="32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b-NO" sz="32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4891"/>
            <a:ext cx="8229600" cy="2821898"/>
          </a:xfrm>
        </p:spPr>
        <p:txBody>
          <a:bodyPr>
            <a:normAutofit/>
          </a:bodyPr>
          <a:lstStyle/>
          <a:p>
            <a:r>
              <a:rPr lang="nb-NO" sz="2800" dirty="0" smtClean="0">
                <a:latin typeface="Arial" pitchFamily="34" charset="0"/>
                <a:cs typeface="Arial" pitchFamily="34" charset="0"/>
              </a:rPr>
              <a:t>Nye medikamenter for behandling av hepatitt C </a:t>
            </a:r>
          </a:p>
          <a:p>
            <a:r>
              <a:rPr lang="nb-NO" sz="2800" dirty="0" smtClean="0">
                <a:latin typeface="Arial" pitchFamily="34" charset="0"/>
                <a:cs typeface="Arial" pitchFamily="34" charset="0"/>
              </a:rPr>
              <a:t>Nasjonal strategiplan for </a:t>
            </a:r>
            <a:r>
              <a:rPr lang="nb-NO" sz="2800" dirty="0" err="1" smtClean="0">
                <a:latin typeface="Arial" pitchFamily="34" charset="0"/>
                <a:cs typeface="Arial" pitchFamily="34" charset="0"/>
              </a:rPr>
              <a:t>virale</a:t>
            </a:r>
            <a:r>
              <a:rPr lang="nb-NO" sz="2800" dirty="0" smtClean="0">
                <a:latin typeface="Arial" pitchFamily="34" charset="0"/>
                <a:cs typeface="Arial" pitchFamily="34" charset="0"/>
              </a:rPr>
              <a:t> hepatitter klar høsten 2015</a:t>
            </a:r>
          </a:p>
          <a:p>
            <a:r>
              <a:rPr lang="nb-NO" sz="2800" dirty="0" smtClean="0">
                <a:latin typeface="Arial" pitchFamily="34" charset="0"/>
                <a:cs typeface="Arial" pitchFamily="34" charset="0"/>
              </a:rPr>
              <a:t>Nye </a:t>
            </a:r>
            <a:r>
              <a:rPr lang="nb-NO" sz="2800" dirty="0">
                <a:latin typeface="Arial" pitchFamily="34" charset="0"/>
                <a:cs typeface="Arial" pitchFamily="34" charset="0"/>
              </a:rPr>
              <a:t>råd om smitteverntiltak ved okkult hepatitt B og anti-</a:t>
            </a:r>
            <a:r>
              <a:rPr lang="nb-NO" sz="2800" dirty="0" err="1">
                <a:latin typeface="Arial" pitchFamily="34" charset="0"/>
                <a:cs typeface="Arial" pitchFamily="34" charset="0"/>
              </a:rPr>
              <a:t>HBc</a:t>
            </a:r>
            <a:r>
              <a:rPr lang="nb-NO" sz="2800" dirty="0">
                <a:latin typeface="Arial" pitchFamily="34" charset="0"/>
                <a:cs typeface="Arial" pitchFamily="34" charset="0"/>
              </a:rPr>
              <a:t> alene positivitet </a:t>
            </a:r>
          </a:p>
          <a:p>
            <a:endParaRPr lang="nb-NO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2800" dirty="0" smtClean="0">
              <a:latin typeface="Arial" pitchFamily="34" charset="0"/>
              <a:cs typeface="Arial" pitchFamily="34" charset="0"/>
            </a:endParaRPr>
          </a:p>
          <a:p>
            <a:endParaRPr lang="nb-NO" sz="2800" dirty="0" smtClean="0">
              <a:latin typeface="Arial" pitchFamily="34" charset="0"/>
              <a:cs typeface="Arial" pitchFamily="34" charset="0"/>
            </a:endParaRPr>
          </a:p>
          <a:p>
            <a:endParaRPr lang="nb-NO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740903"/>
            <a:ext cx="5911168" cy="520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39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Meningokokksykdom i Norge 1977-2014 etter serogruppe</a:t>
            </a:r>
            <a:endParaRPr lang="nb-NO" sz="28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11" y="2051184"/>
            <a:ext cx="6720706" cy="40395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Nye faglige råd om </a:t>
            </a:r>
            <a:r>
              <a:rPr lang="nb-NO" sz="2400" dirty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meningokokkvaksinasjon (gruppe ACWY-</a:t>
            </a:r>
            <a:r>
              <a:rPr lang="nb-NO" sz="2400" dirty="0" err="1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konjugatvaksine</a:t>
            </a:r>
            <a:r>
              <a:rPr lang="nb-NO" sz="2400" dirty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 og gruppe B-vaksine) for: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med anatomisk eller funksjonell miltmangel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 medfødte eller ervervete 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komplementdefekter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defekter i TCC (C5, C6, C7, C8, C9), 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properdin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faktor D, faktor H og C3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Nærkontakter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 tilbys 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bærerskapsutrydning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ved sporadisk 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invasiv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meningokokksykdom, vanligvis de under 25 år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Utsatte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ved utbrudd av 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invasiv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meningokokksykdom </a:t>
            </a:r>
          </a:p>
          <a:p>
            <a:endParaRPr lang="nb-NO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9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4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Nye faglige råd - individuell vurdering om behov for meningokokkvaksinasjon (gruppe ACWY-</a:t>
            </a:r>
            <a:r>
              <a:rPr lang="nb-NO" sz="2400" dirty="0" err="1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konjugatvaksine</a:t>
            </a:r>
            <a:r>
              <a:rPr lang="nb-NO" sz="24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 og gruppe B-vaksine) for:</a:t>
            </a:r>
            <a:endParaRPr lang="nb-NO" sz="24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20120"/>
            <a:ext cx="8229600" cy="4725649"/>
          </a:xfrm>
        </p:spPr>
        <p:txBody>
          <a:bodyPr>
            <a:noAutofit/>
          </a:bodyPr>
          <a:lstStyle/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Ungdom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alderen 17-19 år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Menn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 har sex med menn (</a:t>
            </a:r>
            <a:r>
              <a:rPr lang="nb-NO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msm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 skal oppholde seg i land med påbudt/anbefalt vaksinasjon mot meningokokksykdom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Laboratoriepersonell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 arbeider med levende meningokokkbakterier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 hivinfeksjon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 primær immundefekt </a:t>
            </a:r>
          </a:p>
          <a:p>
            <a:r>
              <a:rPr lang="nb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Personer </a:t>
            </a:r>
            <a:r>
              <a:rPr lang="nb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 immunsuppresjon av annen type enn nevnt ovenfor </a:t>
            </a:r>
          </a:p>
          <a:p>
            <a:endParaRPr lang="nb-NO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43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Meldte tilfeller av meningokokksykdom hos 17, 18 og 19 åringer 2004-2014 etter </a:t>
            </a:r>
            <a:r>
              <a:rPr lang="nb-NO" sz="2800" dirty="0" err="1" smtClean="0">
                <a:solidFill>
                  <a:srgbClr val="89305D"/>
                </a:solidFill>
                <a:latin typeface="Arial" pitchFamily="34" charset="0"/>
                <a:cs typeface="Arial" pitchFamily="34" charset="0"/>
              </a:rPr>
              <a:t>serogruppe</a:t>
            </a:r>
            <a:endParaRPr lang="nb-NO" sz="2800" dirty="0">
              <a:solidFill>
                <a:srgbClr val="89305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119329"/>
              </p:ext>
            </p:extLst>
          </p:nvPr>
        </p:nvGraphicFramePr>
        <p:xfrm>
          <a:off x="457200" y="1825409"/>
          <a:ext cx="8068490" cy="442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750"/>
                <a:gridCol w="821901"/>
                <a:gridCol w="821901"/>
                <a:gridCol w="839118"/>
                <a:gridCol w="804685"/>
                <a:gridCol w="804685"/>
                <a:gridCol w="804685"/>
                <a:gridCol w="804685"/>
                <a:gridCol w="1510080"/>
              </a:tblGrid>
              <a:tr h="403985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A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C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Y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W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Z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err="1" smtClean="0"/>
                        <a:t>X</a:t>
                      </a:r>
                      <a:endParaRPr lang="nb-NO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Andre/</a:t>
                      </a:r>
                      <a:r>
                        <a:rPr lang="nb-NO" dirty="0" err="1" smtClean="0"/>
                        <a:t>ina</a:t>
                      </a:r>
                      <a:endParaRPr lang="nb-NO" dirty="0" smtClean="0"/>
                    </a:p>
                  </a:txBody>
                  <a:tcPr anchor="ctr"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2009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296">
                <a:tc>
                  <a:txBody>
                    <a:bodyPr/>
                    <a:lstStyle/>
                    <a:p>
                      <a:r>
                        <a:rPr lang="nb-NO" dirty="0" smtClean="0"/>
                        <a:t>2014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1289154" y="6505731"/>
            <a:ext cx="461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MSIS, Folkehelseinstituttet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3134648"/>
      </p:ext>
    </p:extLst>
  </p:cSld>
  <p:clrMapOvr>
    <a:masterClrMapping/>
  </p:clrMapOvr>
</p:sld>
</file>

<file path=ppt/theme/theme1.xml><?xml version="1.0" encoding="utf-8"?>
<a:theme xmlns:a="http://schemas.openxmlformats.org/drawingml/2006/main" name="FH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6840</TotalTime>
  <Words>543</Words>
  <Application>Microsoft Office PowerPoint</Application>
  <PresentationFormat>Skjermfremvisning (4:3)</PresentationFormat>
  <Paragraphs>158</Paragraphs>
  <Slides>16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Arial</vt:lpstr>
      <vt:lpstr>Calibri</vt:lpstr>
      <vt:lpstr>FHI</vt:lpstr>
      <vt:lpstr>Nytt fra Folkehelseinstituttet</vt:lpstr>
      <vt:lpstr>Rapporterte tilfeller av noen MSIS- sykdommer Norge og Nordland 2014</vt:lpstr>
      <vt:lpstr>Klamydiatilfeller Norge og nordligste fylker 2005-2013</vt:lpstr>
      <vt:lpstr>Hepatitter </vt:lpstr>
      <vt:lpstr>PowerPoint-presentasjon</vt:lpstr>
      <vt:lpstr>Meningokokksykdom i Norge 1977-2014 etter serogruppe</vt:lpstr>
      <vt:lpstr>Nye faglige råd om meningokokkvaksinasjon (gruppe ACWY-konjugatvaksine og gruppe B-vaksine) for: </vt:lpstr>
      <vt:lpstr>Nye faglige råd - individuell vurdering om behov for meningokokkvaksinasjon (gruppe ACWY-konjugatvaksine og gruppe B-vaksine) for:</vt:lpstr>
      <vt:lpstr>Meldte tilfeller av meningokokksykdom hos 17, 18 og 19 åringer 2004-2014 etter serogruppe</vt:lpstr>
      <vt:lpstr>Ungdom og meningokokkvaksine  2014-15</vt:lpstr>
      <vt:lpstr>Nye meldingspliktige sykdommer i MSIS 2014</vt:lpstr>
      <vt:lpstr>Behandling av latent tuberkulose etter fødested, sammenlignet med behandling av tuberkuløs sykdom (totalt) for perioden 2000-2013.</vt:lpstr>
      <vt:lpstr>HOD flytter elementer av tuberkulosekontrollen</vt:lpstr>
      <vt:lpstr>Hivtilfeller meldt MSIS 1984-2014 etter diagnoseår og grupper</vt:lpstr>
      <vt:lpstr>Hivinfeksjon i Norge 1984-2014 etter bostedsfylke på diagnose­tidspunktet (kumulativ rate per 100 000 innbyggere).</vt:lpstr>
      <vt:lpstr>Hiv - medikamentell forebygging</vt:lpstr>
    </vt:vector>
  </TitlesOfParts>
  <Company>Folkehelseinstituttet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 Kristian Svendsen</dc:creator>
  <cp:lastModifiedBy>Hans Blystad</cp:lastModifiedBy>
  <cp:revision>129</cp:revision>
  <cp:lastPrinted>2015-03-16T14:20:57Z</cp:lastPrinted>
  <dcterms:created xsi:type="dcterms:W3CDTF">2010-10-19T12:25:55Z</dcterms:created>
  <dcterms:modified xsi:type="dcterms:W3CDTF">2015-03-16T21:00:29Z</dcterms:modified>
</cp:coreProperties>
</file>