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5"/>
  </p:notesMasterIdLst>
  <p:sldIdLst>
    <p:sldId id="256" r:id="rId3"/>
    <p:sldId id="330" r:id="rId4"/>
    <p:sldId id="346" r:id="rId5"/>
    <p:sldId id="301" r:id="rId6"/>
    <p:sldId id="331" r:id="rId7"/>
    <p:sldId id="347" r:id="rId8"/>
    <p:sldId id="327" r:id="rId9"/>
    <p:sldId id="332" r:id="rId10"/>
    <p:sldId id="333" r:id="rId11"/>
    <p:sldId id="334" r:id="rId12"/>
    <p:sldId id="335" r:id="rId13"/>
    <p:sldId id="336" r:id="rId14"/>
    <p:sldId id="337" r:id="rId15"/>
    <p:sldId id="338" r:id="rId16"/>
    <p:sldId id="340" r:id="rId17"/>
    <p:sldId id="341" r:id="rId18"/>
    <p:sldId id="339" r:id="rId19"/>
    <p:sldId id="342" r:id="rId20"/>
    <p:sldId id="343" r:id="rId21"/>
    <p:sldId id="344" r:id="rId22"/>
    <p:sldId id="348" r:id="rId23"/>
    <p:sldId id="349" r:id="rId24"/>
  </p:sldIdLst>
  <p:sldSz cx="9144000" cy="5715000" type="screen16x1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28D"/>
    <a:srgbClr val="0093A7"/>
    <a:srgbClr val="003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15" autoAdjust="0"/>
  </p:normalViewPr>
  <p:slideViewPr>
    <p:cSldViewPr snapToObjects="1">
      <p:cViewPr>
        <p:scale>
          <a:sx n="100" d="100"/>
          <a:sy n="100" d="100"/>
        </p:scale>
        <p:origin x="-288" y="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BF4E9B-EC91-4D6A-95C2-760E78FEA15A}" type="datetimeFigureOut">
              <a:rPr lang="en-GB" smtClean="0"/>
              <a:t>17/03/2015</a:t>
            </a:fld>
            <a:endParaRPr lang="en-GB"/>
          </a:p>
        </p:txBody>
      </p:sp>
      <p:sp>
        <p:nvSpPr>
          <p:cNvPr id="4" name="Plassholder for lysbilde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6C09-2B7A-40C7-B480-A62D5F51D17D}" type="slidenum">
              <a:rPr lang="en-GB" smtClean="0"/>
              <a:t>‹#›</a:t>
            </a:fld>
            <a:endParaRPr lang="en-GB"/>
          </a:p>
        </p:txBody>
      </p:sp>
    </p:spTree>
    <p:extLst>
      <p:ext uri="{BB962C8B-B14F-4D97-AF65-F5344CB8AC3E}">
        <p14:creationId xmlns:p14="http://schemas.microsoft.com/office/powerpoint/2010/main" val="33074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bo.rettsdata.no/browse.aspx?sDest=gL19940805z2D55#gL19940805z2D55z2EzA74z2D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abo.rettsdata.no/browse.aspx?sDest=gF19960705NR70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685800"/>
            <a:ext cx="5486400" cy="3429000"/>
          </a:xfrm>
        </p:spPr>
      </p:sp>
      <p:sp>
        <p:nvSpPr>
          <p:cNvPr id="3" name="Plassholder for notater 2"/>
          <p:cNvSpPr>
            <a:spLocks noGrp="1"/>
          </p:cNvSpPr>
          <p:nvPr>
            <p:ph type="body" idx="1"/>
          </p:nvPr>
        </p:nvSpPr>
        <p:spPr/>
        <p:txBody>
          <a:bodyPr/>
          <a:lstStyle/>
          <a:p>
            <a:r>
              <a:rPr lang="nb-NO" sz="1200" b="1" dirty="0" smtClean="0"/>
              <a:t>Hvordan sette inn nye sidetyper:</a:t>
            </a:r>
          </a:p>
          <a:p>
            <a:r>
              <a:rPr lang="nb-NO" sz="1200" dirty="0" smtClean="0"/>
              <a:t>1. Velg «Hjem»-fanen</a:t>
            </a:r>
          </a:p>
          <a:p>
            <a:r>
              <a:rPr lang="nb-NO" sz="1200" dirty="0" smtClean="0"/>
              <a:t>2. </a:t>
            </a:r>
            <a:r>
              <a:rPr lang="nb-NO" sz="1200" smtClean="0"/>
              <a:t>Trykk nederst på «Nytt lysbilde»-knappen, og velg ønsket oppsett.</a:t>
            </a:r>
          </a:p>
        </p:txBody>
      </p:sp>
      <p:sp>
        <p:nvSpPr>
          <p:cNvPr id="4" name="Plassholder for lysbildenummer 3"/>
          <p:cNvSpPr>
            <a:spLocks noGrp="1"/>
          </p:cNvSpPr>
          <p:nvPr>
            <p:ph type="sldNum" sz="quarter" idx="10"/>
          </p:nvPr>
        </p:nvSpPr>
        <p:spPr/>
        <p:txBody>
          <a:bodyPr/>
          <a:lstStyle/>
          <a:p>
            <a:fld id="{BF106C09-2B7A-40C7-B480-A62D5F51D17D}" type="slidenum">
              <a:rPr lang="en-GB" smtClean="0"/>
              <a:t>1</a:t>
            </a:fld>
            <a:endParaRPr lang="en-GB"/>
          </a:p>
        </p:txBody>
      </p:sp>
    </p:spTree>
    <p:extLst>
      <p:ext uri="{BB962C8B-B14F-4D97-AF65-F5344CB8AC3E}">
        <p14:creationId xmlns:p14="http://schemas.microsoft.com/office/powerpoint/2010/main" val="134353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12</a:t>
            </a:fld>
            <a:endParaRPr lang="en-GB"/>
          </a:p>
        </p:txBody>
      </p:sp>
    </p:spTree>
    <p:extLst>
      <p:ext uri="{BB962C8B-B14F-4D97-AF65-F5344CB8AC3E}">
        <p14:creationId xmlns:p14="http://schemas.microsoft.com/office/powerpoint/2010/main" val="233426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u="none" strike="noStrike" kern="1200" dirty="0" smtClean="0">
                <a:solidFill>
                  <a:schemeClr val="tx1"/>
                </a:solidFill>
                <a:effectLst/>
                <a:latin typeface="+mn-lt"/>
                <a:ea typeface="+mn-ea"/>
                <a:cs typeface="+mn-cs"/>
                <a:hlinkClick r:id="rId3"/>
              </a:rPr>
              <a:t>§ 4-2</a:t>
            </a:r>
            <a:r>
              <a:rPr lang="nb-NO" sz="1200" kern="1200" dirty="0" smtClean="0">
                <a:solidFill>
                  <a:schemeClr val="tx1"/>
                </a:solidFill>
                <a:effectLst/>
                <a:latin typeface="+mn-lt"/>
                <a:ea typeface="+mn-ea"/>
                <a:cs typeface="+mn-cs"/>
              </a:rPr>
              <a:t> fjerde ledd gir hjemmel for videreføring av tidligere lovgivningsbestemmelser om bl.a. forbud for smitteførende med tuberkulose å arbeide innenfor f.eks. helsetjenesten og i nærkontakt med barn (lærere). Forarbeidene uttaler at et generelt arbeidsforbud bare kan fastsettes når smittestatus er klarlagt eller i tiden fra undersøkelse er foretatt og til svar foreligger. Det vil være en lege som i det enkelte tilfelle må treffe vedtak om forbud etter forskriftene. I forskrift </a:t>
            </a:r>
            <a:r>
              <a:rPr lang="nb-NO" sz="1200" u="none" strike="noStrike" kern="1200" dirty="0" smtClean="0">
                <a:solidFill>
                  <a:schemeClr val="tx1"/>
                </a:solidFill>
                <a:effectLst/>
                <a:latin typeface="+mn-lt"/>
                <a:ea typeface="+mn-ea"/>
                <a:cs typeface="+mn-cs"/>
                <a:hlinkClick r:id="rId4"/>
              </a:rPr>
              <a:t>5. juli 1996 nr. 700</a:t>
            </a:r>
            <a:r>
              <a:rPr lang="nb-NO" sz="1200" kern="1200" dirty="0" smtClean="0">
                <a:solidFill>
                  <a:schemeClr val="tx1"/>
                </a:solidFill>
                <a:effectLst/>
                <a:latin typeface="+mn-lt"/>
                <a:ea typeface="+mn-ea"/>
                <a:cs typeface="+mn-cs"/>
              </a:rPr>
              <a:t> om forhåndsundersøkelse av arbeidstakere innen helsevesenet – </a:t>
            </a:r>
            <a:r>
              <a:rPr lang="nb-NO" sz="1200" kern="1200" dirty="0" err="1" smtClean="0">
                <a:solidFill>
                  <a:schemeClr val="tx1"/>
                </a:solidFill>
                <a:effectLst/>
                <a:latin typeface="+mn-lt"/>
                <a:ea typeface="+mn-ea"/>
                <a:cs typeface="+mn-cs"/>
              </a:rPr>
              <a:t>antibiotikaresistente</a:t>
            </a:r>
            <a:r>
              <a:rPr lang="nb-NO" sz="1200" kern="1200" dirty="0" smtClean="0">
                <a:solidFill>
                  <a:schemeClr val="tx1"/>
                </a:solidFill>
                <a:effectLst/>
                <a:latin typeface="+mn-lt"/>
                <a:ea typeface="+mn-ea"/>
                <a:cs typeface="+mn-cs"/>
              </a:rPr>
              <a:t> bakterier, er det satt forbud mot at helsepersonell som er smitteførende med </a:t>
            </a:r>
            <a:r>
              <a:rPr lang="nb-NO" sz="1200" kern="1200" dirty="0" err="1" smtClean="0">
                <a:solidFill>
                  <a:schemeClr val="tx1"/>
                </a:solidFill>
                <a:effectLst/>
                <a:latin typeface="+mn-lt"/>
                <a:ea typeface="+mn-ea"/>
                <a:cs typeface="+mn-cs"/>
              </a:rPr>
              <a:t>antibiotikaresistente</a:t>
            </a:r>
            <a:r>
              <a:rPr lang="nb-NO" sz="1200" kern="1200" dirty="0" smtClean="0">
                <a:solidFill>
                  <a:schemeClr val="tx1"/>
                </a:solidFill>
                <a:effectLst/>
                <a:latin typeface="+mn-lt"/>
                <a:ea typeface="+mn-ea"/>
                <a:cs typeface="+mn-cs"/>
              </a:rPr>
              <a:t> bakterier tiltrer stilling.</a:t>
            </a:r>
          </a:p>
          <a:p>
            <a:endParaRPr lang="nb-NO" dirty="0"/>
          </a:p>
        </p:txBody>
      </p:sp>
      <p:sp>
        <p:nvSpPr>
          <p:cNvPr id="4" name="Plassholder for lysbildenummer 3"/>
          <p:cNvSpPr>
            <a:spLocks noGrp="1"/>
          </p:cNvSpPr>
          <p:nvPr>
            <p:ph type="sldNum" sz="quarter" idx="10"/>
          </p:nvPr>
        </p:nvSpPr>
        <p:spPr/>
        <p:txBody>
          <a:bodyPr/>
          <a:lstStyle/>
          <a:p>
            <a:fld id="{BF106C09-2B7A-40C7-B480-A62D5F51D17D}" type="slidenum">
              <a:rPr lang="en-GB" smtClean="0"/>
              <a:t>16</a:t>
            </a:fld>
            <a:endParaRPr lang="en-GB"/>
          </a:p>
        </p:txBody>
      </p:sp>
    </p:spTree>
    <p:extLst>
      <p:ext uri="{BB962C8B-B14F-4D97-AF65-F5344CB8AC3E}">
        <p14:creationId xmlns:p14="http://schemas.microsoft.com/office/powerpoint/2010/main" val="310200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b-NO"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B5215BB0-BCF4-4AA7-86A6-81B3FB08AFEC}" type="slidenum">
              <a:rPr lang="nb-NO">
                <a:latin typeface="Calibri" pitchFamily="34" charset="0"/>
              </a:rPr>
              <a:pPr fontAlgn="base">
                <a:spcBef>
                  <a:spcPct val="0"/>
                </a:spcBef>
                <a:spcAft>
                  <a:spcPct val="0"/>
                </a:spcAft>
              </a:pPr>
              <a:t>22</a:t>
            </a:fld>
            <a:endParaRPr lang="nb-NO">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smtClean="0"/>
              <a:t>Klikk ikonet for å legge til et bilde</a:t>
            </a:r>
            <a:endParaRPr lang="nb-NO" dirty="0"/>
          </a:p>
        </p:txBody>
      </p:sp>
      <p:pic>
        <p:nvPicPr>
          <p:cNvPr id="12" name="Bild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39054"/>
          <a:stretch/>
        </p:blipFill>
        <p:spPr>
          <a:xfrm>
            <a:off x="0" y="4086000"/>
            <a:ext cx="9144000" cy="1632856"/>
          </a:xfrm>
          <a:prstGeom prst="rect">
            <a:avLst/>
          </a:prstGeom>
          <a:solidFill>
            <a:schemeClr val="accent1"/>
          </a:solidFill>
        </p:spPr>
      </p:pic>
      <p:sp>
        <p:nvSpPr>
          <p:cNvPr id="14" name="Tittel 1"/>
          <p:cNvSpPr>
            <a:spLocks noGrp="1"/>
          </p:cNvSpPr>
          <p:nvPr>
            <p:ph type="ctrTitle"/>
          </p:nvPr>
        </p:nvSpPr>
        <p:spPr>
          <a:xfrm>
            <a:off x="685800" y="412200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15" name="Undertittel 2"/>
          <p:cNvSpPr>
            <a:spLocks noGrp="1"/>
          </p:cNvSpPr>
          <p:nvPr>
            <p:ph type="subTitle" idx="1"/>
          </p:nvPr>
        </p:nvSpPr>
        <p:spPr>
          <a:xfrm>
            <a:off x="685800" y="4716000"/>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6" name="Bilde 1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sp>
        <p:nvSpPr>
          <p:cNvPr id="17" name="Plassholder for tekst 4"/>
          <p:cNvSpPr>
            <a:spLocks noGrp="1"/>
          </p:cNvSpPr>
          <p:nvPr>
            <p:ph type="body" sz="quarter" idx="11" hasCustomPrompt="1"/>
          </p:nvPr>
        </p:nvSpPr>
        <p:spPr>
          <a:xfrm>
            <a:off x="685720" y="5378400"/>
            <a:ext cx="7772479" cy="309958"/>
          </a:xfrm>
        </p:spPr>
        <p:txBody>
          <a:bodyPr wrap="square" anchor="b" anchorCtr="0">
            <a:spAutoFit/>
          </a:bodyPr>
          <a:lstStyle>
            <a:lvl1pPr marL="0" indent="0">
              <a:buNone/>
              <a:defRPr sz="1400">
                <a:solidFill>
                  <a:schemeClr val="bg1"/>
                </a:solidFill>
              </a:defRPr>
            </a:lvl1pPr>
          </a:lstStyle>
          <a:p>
            <a:pPr lvl="0"/>
            <a:r>
              <a:rPr lang="nb-NO" dirty="0" smtClean="0"/>
              <a:t>Sted, dato</a:t>
            </a:r>
            <a:endParaRPr lang="nb-NO" dirty="0"/>
          </a:p>
        </p:txBody>
      </p:sp>
    </p:spTree>
    <p:extLst>
      <p:ext uri="{BB962C8B-B14F-4D97-AF65-F5344CB8AC3E}">
        <p14:creationId xmlns:p14="http://schemas.microsoft.com/office/powerpoint/2010/main" val="163872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forside #4">
    <p:spTree>
      <p:nvGrpSpPr>
        <p:cNvPr id="1" name=""/>
        <p:cNvGrpSpPr/>
        <p:nvPr/>
      </p:nvGrpSpPr>
      <p:grpSpPr>
        <a:xfrm>
          <a:off x="0" y="0"/>
          <a:ext cx="0" cy="0"/>
          <a:chOff x="0" y="0"/>
          <a:chExt cx="0" cy="0"/>
        </a:xfrm>
      </p:grpSpPr>
      <p:pic>
        <p:nvPicPr>
          <p:cNvPr id="15"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7095"/>
          <a:stretch/>
        </p:blipFill>
        <p:spPr>
          <a:xfrm>
            <a:off x="0" y="0"/>
            <a:ext cx="9143245" cy="5230362"/>
          </a:xfrm>
          <a:prstGeom prst="rect">
            <a:avLst/>
          </a:prstGeom>
        </p:spPr>
      </p:pic>
      <p:sp>
        <p:nvSpPr>
          <p:cNvPr id="2" name="Tittel 1"/>
          <p:cNvSpPr>
            <a:spLocks noGrp="1"/>
          </p:cNvSpPr>
          <p:nvPr>
            <p:ph type="ctrTitle"/>
          </p:nvPr>
        </p:nvSpPr>
        <p:spPr>
          <a:xfrm>
            <a:off x="685800" y="1616259"/>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221203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6"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17"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8"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9" name="Bilde 1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5414296"/>
            <a:ext cx="1076709" cy="146744"/>
          </a:xfrm>
          <a:prstGeom prst="rect">
            <a:avLst/>
          </a:prstGeom>
        </p:spPr>
      </p:pic>
    </p:spTree>
    <p:extLst>
      <p:ext uri="{BB962C8B-B14F-4D97-AF65-F5344CB8AC3E}">
        <p14:creationId xmlns:p14="http://schemas.microsoft.com/office/powerpoint/2010/main" val="354401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1"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r>
              <a:rPr lang="nb-NO" dirty="0" smtClean="0"/>
              <a:t>28.03.2014</a:t>
            </a:r>
            <a:endParaRPr lang="nb-NO" dirty="0"/>
          </a:p>
        </p:txBody>
      </p:sp>
      <p:sp>
        <p:nvSpPr>
          <p:cNvPr id="12"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Pandemiplanrevisjonen 2014</a:t>
            </a:r>
            <a:endParaRPr lang="nb-NO" dirty="0"/>
          </a:p>
        </p:txBody>
      </p:sp>
      <p:sp>
        <p:nvSpPr>
          <p:cNvPr id="13"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412227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416000"/>
            <a:ext cx="3960000" cy="377163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5" name="Plassholder for innhold 2"/>
          <p:cNvSpPr>
            <a:spLocks noGrp="1"/>
          </p:cNvSpPr>
          <p:nvPr>
            <p:ph idx="11"/>
          </p:nvPr>
        </p:nvSpPr>
        <p:spPr>
          <a:xfrm>
            <a:off x="4724400" y="1416000"/>
            <a:ext cx="3960000" cy="377163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9"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0"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245390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re innholdsdel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416000"/>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416000"/>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2" name="Plassholder for innhold 2"/>
          <p:cNvSpPr>
            <a:spLocks noGrp="1"/>
          </p:cNvSpPr>
          <p:nvPr>
            <p:ph idx="12"/>
          </p:nvPr>
        </p:nvSpPr>
        <p:spPr>
          <a:xfrm>
            <a:off x="468000" y="3385812"/>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1" name="Plassholder for innhold 2"/>
          <p:cNvSpPr>
            <a:spLocks noGrp="1"/>
          </p:cNvSpPr>
          <p:nvPr>
            <p:ph idx="13"/>
          </p:nvPr>
        </p:nvSpPr>
        <p:spPr>
          <a:xfrm>
            <a:off x="4724400" y="3385812"/>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7"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18"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9"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49577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2215042"/>
            <a:ext cx="3960000" cy="297259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2215042"/>
            <a:ext cx="3960000" cy="297259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quarter" idx="12"/>
          </p:nvPr>
        </p:nvSpPr>
        <p:spPr>
          <a:xfrm>
            <a:off x="468000" y="1416000"/>
            <a:ext cx="3960000" cy="799042"/>
          </a:xfrm>
        </p:spPr>
        <p:txBody>
          <a:bodyPr anchor="b"/>
          <a:lstStyle>
            <a:lvl1pPr marL="0" indent="0">
              <a:buNone/>
              <a:defRPr b="1"/>
            </a:lvl1pPr>
          </a:lstStyle>
          <a:p>
            <a:pPr lvl="0"/>
            <a:r>
              <a:rPr lang="nb-NO" smtClean="0"/>
              <a:t>Klikk for å redigere tekststiler i malen</a:t>
            </a:r>
          </a:p>
        </p:txBody>
      </p:sp>
      <p:sp>
        <p:nvSpPr>
          <p:cNvPr id="12" name="Text Placeholder 3"/>
          <p:cNvSpPr>
            <a:spLocks noGrp="1"/>
          </p:cNvSpPr>
          <p:nvPr>
            <p:ph type="body" sz="quarter" idx="13"/>
          </p:nvPr>
        </p:nvSpPr>
        <p:spPr>
          <a:xfrm>
            <a:off x="4724400" y="1416000"/>
            <a:ext cx="3960000" cy="799042"/>
          </a:xfrm>
        </p:spPr>
        <p:txBody>
          <a:bodyPr anchor="b"/>
          <a:lstStyle>
            <a:lvl1pPr marL="0" indent="0">
              <a:buNone/>
              <a:defRPr b="1"/>
            </a:lvl1pPr>
          </a:lstStyle>
          <a:p>
            <a:pPr lvl="0"/>
            <a:r>
              <a:rPr lang="nb-NO" smtClean="0"/>
              <a:t>Klikk for å redigere tekststiler i malen</a:t>
            </a:r>
          </a:p>
        </p:txBody>
      </p:sp>
      <p:sp>
        <p:nvSpPr>
          <p:cNvPr id="11"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13"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7"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3720690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tel og innhold #2">
    <p:spTree>
      <p:nvGrpSpPr>
        <p:cNvPr id="1" name=""/>
        <p:cNvGrpSpPr/>
        <p:nvPr/>
      </p:nvGrpSpPr>
      <p:grpSpPr>
        <a:xfrm>
          <a:off x="0" y="0"/>
          <a:ext cx="0" cy="0"/>
          <a:chOff x="0" y="0"/>
          <a:chExt cx="0" cy="0"/>
        </a:xfrm>
      </p:grpSpPr>
      <p:sp>
        <p:nvSpPr>
          <p:cNvPr id="10" name="Rektangel 9"/>
          <p:cNvSpPr/>
          <p:nvPr userDrawn="1"/>
        </p:nvSpPr>
        <p:spPr>
          <a:xfrm>
            <a:off x="0" y="5230362"/>
            <a:ext cx="9144000" cy="48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pic>
        <p:nvPicPr>
          <p:cNvPr id="5" name="Bilde 4"/>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4" y="5414400"/>
            <a:ext cx="1076709" cy="146292"/>
          </a:xfrm>
          <a:prstGeom prst="rect">
            <a:avLst/>
          </a:prstGeom>
        </p:spPr>
      </p:pic>
      <p:sp>
        <p:nvSpPr>
          <p:cNvPr id="11"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chemeClr val="bg1"/>
                </a:solidFill>
              </a:defRPr>
            </a:lvl1pPr>
          </a:lstStyle>
          <a:p>
            <a:fld id="{C3B70C5A-0D84-4D3C-B88B-53E47B38484A}" type="datetime1">
              <a:rPr lang="nb-NO" smtClean="0"/>
              <a:pPr/>
              <a:t>17.03.2015</a:t>
            </a:fld>
            <a:endParaRPr lang="nb-NO" dirty="0"/>
          </a:p>
        </p:txBody>
      </p:sp>
      <p:sp>
        <p:nvSpPr>
          <p:cNvPr id="12"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chemeClr val="bg1"/>
                </a:solidFill>
              </a:defRPr>
            </a:lvl1pPr>
          </a:lstStyle>
          <a:p>
            <a:r>
              <a:rPr lang="nb-NO" smtClean="0"/>
              <a:t>Tema for presentasjonen</a:t>
            </a:r>
            <a:endParaRPr lang="nb-NO" dirty="0"/>
          </a:p>
        </p:txBody>
      </p:sp>
      <p:sp>
        <p:nvSpPr>
          <p:cNvPr id="13"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137407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416000"/>
            <a:ext cx="3960000" cy="377163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5" name="Plassholder for innhold 2"/>
          <p:cNvSpPr>
            <a:spLocks noGrp="1"/>
          </p:cNvSpPr>
          <p:nvPr>
            <p:ph idx="11"/>
          </p:nvPr>
        </p:nvSpPr>
        <p:spPr>
          <a:xfrm>
            <a:off x="4724400" y="1416000"/>
            <a:ext cx="3960000" cy="3771636"/>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2" name="Rektangel 11"/>
          <p:cNvSpPr/>
          <p:nvPr userDrawn="1"/>
        </p:nvSpPr>
        <p:spPr>
          <a:xfrm>
            <a:off x="0" y="5230362"/>
            <a:ext cx="9144000" cy="48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pic>
        <p:nvPicPr>
          <p:cNvPr id="13" name="Bild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4" y="5414400"/>
            <a:ext cx="1076709" cy="146292"/>
          </a:xfrm>
          <a:prstGeom prst="rect">
            <a:avLst/>
          </a:prstGeom>
        </p:spPr>
      </p:pic>
      <p:sp>
        <p:nvSpPr>
          <p:cNvPr id="17"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chemeClr val="bg1"/>
                </a:solidFill>
              </a:defRPr>
            </a:lvl1pPr>
          </a:lstStyle>
          <a:p>
            <a:fld id="{C3B70C5A-0D84-4D3C-B88B-53E47B38484A}" type="datetime1">
              <a:rPr lang="nb-NO" smtClean="0"/>
              <a:pPr/>
              <a:t>17.03.2015</a:t>
            </a:fld>
            <a:endParaRPr lang="nb-NO" dirty="0"/>
          </a:p>
        </p:txBody>
      </p:sp>
      <p:sp>
        <p:nvSpPr>
          <p:cNvPr id="18"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chemeClr val="bg1"/>
                </a:solidFill>
              </a:defRPr>
            </a:lvl1pPr>
          </a:lstStyle>
          <a:p>
            <a:r>
              <a:rPr lang="nb-NO" smtClean="0"/>
              <a:t>Tema for presentasjonen</a:t>
            </a:r>
            <a:endParaRPr lang="nb-NO" dirty="0"/>
          </a:p>
        </p:txBody>
      </p:sp>
      <p:sp>
        <p:nvSpPr>
          <p:cNvPr id="19"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4074857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re innholdsdeler #2">
    <p:spTree>
      <p:nvGrpSpPr>
        <p:cNvPr id="1" name=""/>
        <p:cNvGrpSpPr/>
        <p:nvPr/>
      </p:nvGrpSpPr>
      <p:grpSpPr>
        <a:xfrm>
          <a:off x="0" y="0"/>
          <a:ext cx="0" cy="0"/>
          <a:chOff x="0" y="0"/>
          <a:chExt cx="0" cy="0"/>
        </a:xfrm>
      </p:grpSpPr>
      <p:sp>
        <p:nvSpPr>
          <p:cNvPr id="17" name="Rektangel 16"/>
          <p:cNvSpPr/>
          <p:nvPr userDrawn="1"/>
        </p:nvSpPr>
        <p:spPr>
          <a:xfrm>
            <a:off x="0" y="5230362"/>
            <a:ext cx="9144000" cy="48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pic>
        <p:nvPicPr>
          <p:cNvPr id="18" name="Bilde 1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4" y="5414400"/>
            <a:ext cx="1076709" cy="146292"/>
          </a:xfrm>
          <a:prstGeom prst="rect">
            <a:avLst/>
          </a:prstGeom>
        </p:spPr>
      </p:pic>
      <p:sp>
        <p:nvSpPr>
          <p:cNvPr id="19"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chemeClr val="bg1"/>
                </a:solidFill>
              </a:defRPr>
            </a:lvl1pPr>
          </a:lstStyle>
          <a:p>
            <a:fld id="{C3B70C5A-0D84-4D3C-B88B-53E47B38484A}" type="datetime1">
              <a:rPr lang="nb-NO" smtClean="0"/>
              <a:pPr/>
              <a:t>17.03.2015</a:t>
            </a:fld>
            <a:endParaRPr lang="nb-NO" dirty="0"/>
          </a:p>
        </p:txBody>
      </p:sp>
      <p:sp>
        <p:nvSpPr>
          <p:cNvPr id="20"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chemeClr val="bg1"/>
                </a:solidFill>
              </a:defRPr>
            </a:lvl1pPr>
          </a:lstStyle>
          <a:p>
            <a:r>
              <a:rPr lang="nb-NO" smtClean="0"/>
              <a:t>Tema for presentasjonen</a:t>
            </a:r>
            <a:endParaRPr lang="nb-NO" dirty="0"/>
          </a:p>
        </p:txBody>
      </p:sp>
      <p:sp>
        <p:nvSpPr>
          <p:cNvPr id="21"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1416000"/>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1416000"/>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2" name="Plassholder for innhold 2"/>
          <p:cNvSpPr>
            <a:spLocks noGrp="1"/>
          </p:cNvSpPr>
          <p:nvPr>
            <p:ph idx="12"/>
          </p:nvPr>
        </p:nvSpPr>
        <p:spPr>
          <a:xfrm>
            <a:off x="468000" y="3385812"/>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3" name="Plassholder for innhold 2"/>
          <p:cNvSpPr>
            <a:spLocks noGrp="1"/>
          </p:cNvSpPr>
          <p:nvPr>
            <p:ph idx="13"/>
          </p:nvPr>
        </p:nvSpPr>
        <p:spPr>
          <a:xfrm>
            <a:off x="4724400" y="3385812"/>
            <a:ext cx="3960000" cy="1800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592956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ammenligning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4" name="Plassholder for innhold 2"/>
          <p:cNvSpPr>
            <a:spLocks noGrp="1"/>
          </p:cNvSpPr>
          <p:nvPr>
            <p:ph idx="1"/>
          </p:nvPr>
        </p:nvSpPr>
        <p:spPr>
          <a:xfrm>
            <a:off x="468000" y="2215042"/>
            <a:ext cx="3960000" cy="297259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1"/>
          </p:nvPr>
        </p:nvSpPr>
        <p:spPr>
          <a:xfrm>
            <a:off x="4724400" y="2215042"/>
            <a:ext cx="3960000" cy="297259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quarter" idx="12"/>
          </p:nvPr>
        </p:nvSpPr>
        <p:spPr>
          <a:xfrm>
            <a:off x="468000" y="1416000"/>
            <a:ext cx="3960000" cy="799042"/>
          </a:xfrm>
        </p:spPr>
        <p:txBody>
          <a:bodyPr anchor="b"/>
          <a:lstStyle>
            <a:lvl1pPr marL="0" indent="0">
              <a:buNone/>
              <a:defRPr b="1"/>
            </a:lvl1pPr>
          </a:lstStyle>
          <a:p>
            <a:pPr lvl="0"/>
            <a:r>
              <a:rPr lang="nb-NO" smtClean="0"/>
              <a:t>Klikk for å redigere tekststiler i malen</a:t>
            </a:r>
          </a:p>
        </p:txBody>
      </p:sp>
      <p:sp>
        <p:nvSpPr>
          <p:cNvPr id="12" name="Text Placeholder 3"/>
          <p:cNvSpPr>
            <a:spLocks noGrp="1"/>
          </p:cNvSpPr>
          <p:nvPr>
            <p:ph type="body" sz="quarter" idx="13"/>
          </p:nvPr>
        </p:nvSpPr>
        <p:spPr>
          <a:xfrm>
            <a:off x="4724400" y="1416000"/>
            <a:ext cx="3960000" cy="799042"/>
          </a:xfrm>
        </p:spPr>
        <p:txBody>
          <a:bodyPr anchor="b"/>
          <a:lstStyle>
            <a:lvl1pPr marL="0" indent="0">
              <a:buNone/>
              <a:defRPr b="1"/>
            </a:lvl1pPr>
          </a:lstStyle>
          <a:p>
            <a:pPr lvl="0"/>
            <a:r>
              <a:rPr lang="nb-NO" smtClean="0"/>
              <a:t>Klikk for å redigere tekststiler i malen</a:t>
            </a:r>
          </a:p>
        </p:txBody>
      </p:sp>
      <p:sp>
        <p:nvSpPr>
          <p:cNvPr id="13" name="Rektangel 12"/>
          <p:cNvSpPr/>
          <p:nvPr userDrawn="1"/>
        </p:nvSpPr>
        <p:spPr>
          <a:xfrm>
            <a:off x="0" y="5230362"/>
            <a:ext cx="9144000" cy="48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b-NO"/>
          </a:p>
        </p:txBody>
      </p:sp>
      <p:pic>
        <p:nvPicPr>
          <p:cNvPr id="17" name="Bilde 1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66404" y="5414400"/>
            <a:ext cx="1076709" cy="146292"/>
          </a:xfrm>
          <a:prstGeom prst="rect">
            <a:avLst/>
          </a:prstGeom>
        </p:spPr>
      </p:pic>
      <p:sp>
        <p:nvSpPr>
          <p:cNvPr id="18"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chemeClr val="bg1"/>
                </a:solidFill>
              </a:defRPr>
            </a:lvl1pPr>
          </a:lstStyle>
          <a:p>
            <a:fld id="{C3B70C5A-0D84-4D3C-B88B-53E47B38484A}" type="datetime1">
              <a:rPr lang="nb-NO" smtClean="0"/>
              <a:pPr/>
              <a:t>17.03.2015</a:t>
            </a:fld>
            <a:endParaRPr lang="nb-NO" dirty="0"/>
          </a:p>
        </p:txBody>
      </p:sp>
      <p:sp>
        <p:nvSpPr>
          <p:cNvPr id="19"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chemeClr val="bg1"/>
                </a:solidFill>
              </a:defRPr>
            </a:lvl1pPr>
          </a:lstStyle>
          <a:p>
            <a:r>
              <a:rPr lang="nb-NO" smtClean="0"/>
              <a:t>Tema for presentasjonen</a:t>
            </a:r>
            <a:endParaRPr lang="nb-NO" dirty="0"/>
          </a:p>
        </p:txBody>
      </p:sp>
      <p:sp>
        <p:nvSpPr>
          <p:cNvPr id="20"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chemeClr val="bg1"/>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2130061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685800" y="1333500"/>
            <a:ext cx="3810000" cy="361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333500"/>
            <a:ext cx="3810000" cy="361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5C10A67E-218C-489B-8FF4-D0307F332F54}" type="datetime1">
              <a:rPr lang="nb-NO">
                <a:solidFill>
                  <a:srgbClr val="00435D"/>
                </a:solidFill>
              </a:rPr>
              <a:pPr>
                <a:defRPr/>
              </a:pPr>
              <a:t>17.03.2015</a:t>
            </a:fld>
            <a:endParaRPr lang="nb-NO" sz="1400">
              <a:solidFill>
                <a:srgbClr val="00435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435D"/>
                </a:solidFill>
              </a:rPr>
              <a:t>Svein Høegh Henrichsen </a:t>
            </a:r>
          </a:p>
          <a:p>
            <a:pPr>
              <a:defRPr/>
            </a:pPr>
            <a:r>
              <a:rPr lang="nb-NO">
                <a:solidFill>
                  <a:srgbClr val="00435D"/>
                </a:solidFill>
              </a:rPr>
              <a:t>Avd primærhelsetjenester </a:t>
            </a:r>
          </a:p>
        </p:txBody>
      </p:sp>
      <p:sp>
        <p:nvSpPr>
          <p:cNvPr id="7" name="Rectangle 6"/>
          <p:cNvSpPr>
            <a:spLocks noGrp="1" noChangeArrowheads="1"/>
          </p:cNvSpPr>
          <p:nvPr>
            <p:ph type="sldNum" sz="quarter" idx="12"/>
          </p:nvPr>
        </p:nvSpPr>
        <p:spPr>
          <a:ln/>
        </p:spPr>
        <p:txBody>
          <a:bodyPr/>
          <a:lstStyle>
            <a:lvl1pPr>
              <a:defRPr/>
            </a:lvl1pPr>
          </a:lstStyle>
          <a:p>
            <a:pPr>
              <a:defRPr/>
            </a:pPr>
            <a:r>
              <a:rPr lang="nb-NO">
                <a:solidFill>
                  <a:srgbClr val="FFFFFF"/>
                </a:solidFill>
              </a:rPr>
              <a:t>| </a:t>
            </a:r>
            <a:fld id="{A5F665F4-13A0-41E1-A2EE-5145BC1E2DD6}" type="slidenum">
              <a:rPr lang="nb-NO">
                <a:solidFill>
                  <a:srgbClr val="FFFFFF"/>
                </a:solidFill>
              </a:rPr>
              <a:pPr>
                <a:defRPr/>
              </a:pPr>
              <a:t>‹#›</a:t>
            </a:fld>
            <a:endParaRPr lang="nb-NO" sz="1400">
              <a:solidFill>
                <a:srgbClr val="FFFFFF"/>
              </a:solidFill>
            </a:endParaRPr>
          </a:p>
        </p:txBody>
      </p:sp>
    </p:spTree>
    <p:extLst>
      <p:ext uri="{BB962C8B-B14F-4D97-AF65-F5344CB8AC3E}">
        <p14:creationId xmlns:p14="http://schemas.microsoft.com/office/powerpoint/2010/main" val="22590874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10" name="Bild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1" name="Bild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5914"/>
            <a:ext cx="9144000" cy="1632856"/>
          </a:xfrm>
          <a:prstGeom prst="rect">
            <a:avLst/>
          </a:prstGeom>
          <a:solidFill>
            <a:srgbClr val="0093A7"/>
          </a:solidFill>
        </p:spPr>
      </p:pic>
      <p:sp>
        <p:nvSpPr>
          <p:cNvPr id="12" name="Tittel 1"/>
          <p:cNvSpPr>
            <a:spLocks noGrp="1"/>
          </p:cNvSpPr>
          <p:nvPr>
            <p:ph type="ctrTitle"/>
          </p:nvPr>
        </p:nvSpPr>
        <p:spPr>
          <a:xfrm>
            <a:off x="685800" y="412300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14" name="Undertittel 2"/>
          <p:cNvSpPr>
            <a:spLocks noGrp="1"/>
          </p:cNvSpPr>
          <p:nvPr>
            <p:ph type="subTitle" idx="1"/>
          </p:nvPr>
        </p:nvSpPr>
        <p:spPr>
          <a:xfrm>
            <a:off x="685800" y="471488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5" name="Plassholder for tekst 4"/>
          <p:cNvSpPr>
            <a:spLocks noGrp="1"/>
          </p:cNvSpPr>
          <p:nvPr>
            <p:ph type="body" sz="quarter" idx="11" hasCustomPrompt="1"/>
          </p:nvPr>
        </p:nvSpPr>
        <p:spPr>
          <a:xfrm>
            <a:off x="685720" y="5379268"/>
            <a:ext cx="7772479" cy="309958"/>
          </a:xfrm>
        </p:spPr>
        <p:txBody>
          <a:bodyPr wrap="square" anchor="b" anchorCtr="0">
            <a:spAutoFit/>
          </a:bodyPr>
          <a:lstStyle>
            <a:lvl1pPr marL="0" indent="0">
              <a:buNone/>
              <a:defRPr sz="1400">
                <a:solidFill>
                  <a:schemeClr val="bg1"/>
                </a:solidFill>
              </a:defRPr>
            </a:lvl1pPr>
          </a:lstStyle>
          <a:p>
            <a:pPr lvl="0"/>
            <a:r>
              <a:rPr lang="nb-NO" dirty="0" smtClean="0"/>
              <a:t>Sted, dato</a:t>
            </a:r>
            <a:endParaRPr lang="nb-NO" dirty="0"/>
          </a:p>
        </p:txBody>
      </p:sp>
    </p:spTree>
    <p:extLst>
      <p:ext uri="{BB962C8B-B14F-4D97-AF65-F5344CB8AC3E}">
        <p14:creationId xmlns:p14="http://schemas.microsoft.com/office/powerpoint/2010/main" val="3445505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tel, tekst og utklipp">
    <p:spTree>
      <p:nvGrpSpPr>
        <p:cNvPr id="1" name=""/>
        <p:cNvGrpSpPr/>
        <p:nvPr/>
      </p:nvGrpSpPr>
      <p:grpSpPr>
        <a:xfrm>
          <a:off x="0" y="0"/>
          <a:ext cx="0" cy="0"/>
          <a:chOff x="0" y="0"/>
          <a:chExt cx="0" cy="0"/>
        </a:xfrm>
      </p:grpSpPr>
      <p:sp>
        <p:nvSpPr>
          <p:cNvPr id="2" name="Title 1"/>
          <p:cNvSpPr>
            <a:spLocks noGrp="1"/>
          </p:cNvSpPr>
          <p:nvPr>
            <p:ph type="title"/>
          </p:nvPr>
        </p:nvSpPr>
        <p:spPr>
          <a:xfrm>
            <a:off x="685800" y="842766"/>
            <a:ext cx="7772400" cy="617734"/>
          </a:xfrm>
        </p:spPr>
        <p:txBody>
          <a:bodyPr/>
          <a:lstStyle/>
          <a:p>
            <a:r>
              <a:rPr lang="nb-NO" smtClean="0"/>
              <a:t>Klikk for å redigere tittelstil</a:t>
            </a:r>
            <a:endParaRPr lang="nb-NO"/>
          </a:p>
        </p:txBody>
      </p:sp>
      <p:sp>
        <p:nvSpPr>
          <p:cNvPr id="3" name="Text Placeholder 2"/>
          <p:cNvSpPr>
            <a:spLocks noGrp="1"/>
          </p:cNvSpPr>
          <p:nvPr>
            <p:ph type="body" sz="half" idx="1"/>
          </p:nvPr>
        </p:nvSpPr>
        <p:spPr>
          <a:xfrm>
            <a:off x="685800" y="1651000"/>
            <a:ext cx="3810000" cy="3429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ClipArt Placeholder 3"/>
          <p:cNvSpPr>
            <a:spLocks noGrp="1"/>
          </p:cNvSpPr>
          <p:nvPr>
            <p:ph type="clipArt" sz="half" idx="2"/>
          </p:nvPr>
        </p:nvSpPr>
        <p:spPr>
          <a:xfrm>
            <a:off x="4648200" y="1651000"/>
            <a:ext cx="3810000" cy="3429000"/>
          </a:xfrm>
        </p:spPr>
        <p:txBody>
          <a:bodyPr>
            <a:normAutofit/>
          </a:bodyPr>
          <a:lstStyle/>
          <a:p>
            <a:pPr lvl="0"/>
            <a:r>
              <a:rPr lang="nb-NO" noProof="0" smtClean="0"/>
              <a:t>Klikk ikonet for å legge til utklipp</a:t>
            </a:r>
          </a:p>
        </p:txBody>
      </p:sp>
      <p:sp>
        <p:nvSpPr>
          <p:cNvPr id="5" name="Rectangle 6"/>
          <p:cNvSpPr>
            <a:spLocks noGrp="1" noChangeArrowheads="1"/>
          </p:cNvSpPr>
          <p:nvPr>
            <p:ph type="dt" sz="half" idx="10"/>
          </p:nvPr>
        </p:nvSpPr>
        <p:spPr/>
        <p:txBody>
          <a:bodyPr/>
          <a:lstStyle>
            <a:lvl1pPr>
              <a:defRPr/>
            </a:lvl1pPr>
          </a:lstStyle>
          <a:p>
            <a:pPr>
              <a:defRPr/>
            </a:pPr>
            <a:endParaRPr lang="nb-NO"/>
          </a:p>
        </p:txBody>
      </p:sp>
      <p:sp>
        <p:nvSpPr>
          <p:cNvPr id="6" name="Rectangle 7"/>
          <p:cNvSpPr>
            <a:spLocks noGrp="1" noChangeArrowheads="1"/>
          </p:cNvSpPr>
          <p:nvPr>
            <p:ph type="ftr" sz="quarter" idx="11"/>
          </p:nvPr>
        </p:nvSpPr>
        <p:spPr/>
        <p:txBody>
          <a:bodyPr/>
          <a:lstStyle>
            <a:lvl1pPr>
              <a:defRPr/>
            </a:lvl1pPr>
          </a:lstStyle>
          <a:p>
            <a:pPr>
              <a:defRPr/>
            </a:pPr>
            <a:endParaRPr lang="nb-NO"/>
          </a:p>
        </p:txBody>
      </p:sp>
      <p:sp>
        <p:nvSpPr>
          <p:cNvPr id="7" name="Rectangle 8"/>
          <p:cNvSpPr>
            <a:spLocks noGrp="1" noChangeArrowheads="1"/>
          </p:cNvSpPr>
          <p:nvPr>
            <p:ph type="sldNum" sz="quarter" idx="12"/>
          </p:nvPr>
        </p:nvSpPr>
        <p:spPr/>
        <p:txBody>
          <a:bodyPr/>
          <a:lstStyle>
            <a:lvl1pPr>
              <a:defRPr/>
            </a:lvl1pPr>
          </a:lstStyle>
          <a:p>
            <a:pPr>
              <a:defRPr/>
            </a:pPr>
            <a:fld id="{289FCD5F-2BED-48FF-A282-27FFA3191A95}" type="slidenum">
              <a:rPr lang="nb-NO"/>
              <a:pPr>
                <a:defRPr/>
              </a:pPr>
              <a:t>‹#›</a:t>
            </a:fld>
            <a:endParaRPr lang="nb-NO"/>
          </a:p>
        </p:txBody>
      </p:sp>
    </p:spTree>
    <p:extLst>
      <p:ext uri="{BB962C8B-B14F-4D97-AF65-F5344CB8AC3E}">
        <p14:creationId xmlns:p14="http://schemas.microsoft.com/office/powerpoint/2010/main" val="1224570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036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1718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12398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150938"/>
            <a:ext cx="4068762" cy="38430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150938"/>
            <a:ext cx="4070350" cy="38430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05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362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17470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951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6966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540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10" name="Bild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1" name="Bild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5914"/>
            <a:ext cx="9144000" cy="1632856"/>
          </a:xfrm>
          <a:prstGeom prst="rect">
            <a:avLst/>
          </a:prstGeom>
          <a:solidFill>
            <a:schemeClr val="accent2"/>
          </a:solidFill>
        </p:spPr>
      </p:pic>
      <p:sp>
        <p:nvSpPr>
          <p:cNvPr id="12" name="Tittel 1"/>
          <p:cNvSpPr>
            <a:spLocks noGrp="1"/>
          </p:cNvSpPr>
          <p:nvPr>
            <p:ph type="ctrTitle"/>
          </p:nvPr>
        </p:nvSpPr>
        <p:spPr>
          <a:xfrm>
            <a:off x="685800" y="412300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14" name="Undertittel 2"/>
          <p:cNvSpPr>
            <a:spLocks noGrp="1"/>
          </p:cNvSpPr>
          <p:nvPr>
            <p:ph type="subTitle" idx="1"/>
          </p:nvPr>
        </p:nvSpPr>
        <p:spPr>
          <a:xfrm>
            <a:off x="685800" y="471488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5" name="Plassholder for tekst 4"/>
          <p:cNvSpPr>
            <a:spLocks noGrp="1"/>
          </p:cNvSpPr>
          <p:nvPr>
            <p:ph type="body" sz="quarter" idx="11" hasCustomPrompt="1"/>
          </p:nvPr>
        </p:nvSpPr>
        <p:spPr>
          <a:xfrm>
            <a:off x="685720" y="5379268"/>
            <a:ext cx="7772479" cy="309958"/>
          </a:xfrm>
        </p:spPr>
        <p:txBody>
          <a:bodyPr wrap="square" anchor="b" anchorCtr="0">
            <a:spAutoFit/>
          </a:bodyPr>
          <a:lstStyle>
            <a:lvl1pPr marL="0" indent="0">
              <a:buNone/>
              <a:defRPr sz="1400">
                <a:solidFill>
                  <a:schemeClr val="bg1"/>
                </a:solidFill>
              </a:defRPr>
            </a:lvl1pPr>
          </a:lstStyle>
          <a:p>
            <a:pPr lvl="0"/>
            <a:r>
              <a:rPr lang="nb-NO" dirty="0" smtClean="0"/>
              <a:t>Sted, dato</a:t>
            </a:r>
            <a:endParaRPr lang="nb-NO" dirty="0"/>
          </a:p>
        </p:txBody>
      </p:sp>
    </p:spTree>
    <p:extLst>
      <p:ext uri="{BB962C8B-B14F-4D97-AF65-F5344CB8AC3E}">
        <p14:creationId xmlns:p14="http://schemas.microsoft.com/office/powerpoint/2010/main" val="931311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232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499401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49940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93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4">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10" name="Bild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1" name="Bild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6000"/>
            <a:ext cx="9144000" cy="1632856"/>
          </a:xfrm>
          <a:prstGeom prst="rect">
            <a:avLst/>
          </a:prstGeom>
          <a:solidFill>
            <a:schemeClr val="accent6"/>
          </a:solidFill>
        </p:spPr>
      </p:pic>
      <p:sp>
        <p:nvSpPr>
          <p:cNvPr id="12" name="Tittel 1"/>
          <p:cNvSpPr>
            <a:spLocks noGrp="1"/>
          </p:cNvSpPr>
          <p:nvPr>
            <p:ph type="ctrTitle"/>
          </p:nvPr>
        </p:nvSpPr>
        <p:spPr>
          <a:xfrm>
            <a:off x="685800" y="412200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14" name="Undertittel 2"/>
          <p:cNvSpPr>
            <a:spLocks noGrp="1"/>
          </p:cNvSpPr>
          <p:nvPr>
            <p:ph type="subTitle" idx="1"/>
          </p:nvPr>
        </p:nvSpPr>
        <p:spPr>
          <a:xfrm>
            <a:off x="685800" y="4716000"/>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5" name="Plassholder for tekst 4"/>
          <p:cNvSpPr>
            <a:spLocks noGrp="1"/>
          </p:cNvSpPr>
          <p:nvPr>
            <p:ph type="body" sz="quarter" idx="11" hasCustomPrompt="1"/>
          </p:nvPr>
        </p:nvSpPr>
        <p:spPr>
          <a:xfrm>
            <a:off x="685720" y="5378400"/>
            <a:ext cx="7772479" cy="309958"/>
          </a:xfrm>
        </p:spPr>
        <p:txBody>
          <a:bodyPr wrap="square" anchor="b" anchorCtr="0">
            <a:spAutoFit/>
          </a:bodyPr>
          <a:lstStyle>
            <a:lvl1pPr marL="0" indent="0">
              <a:buNone/>
              <a:defRPr sz="1400">
                <a:solidFill>
                  <a:schemeClr val="bg1"/>
                </a:solidFill>
              </a:defRPr>
            </a:lvl1pPr>
          </a:lstStyle>
          <a:p>
            <a:pPr lvl="0"/>
            <a:r>
              <a:rPr lang="nb-NO" dirty="0" smtClean="0"/>
              <a:t>Sted, dato</a:t>
            </a:r>
            <a:endParaRPr lang="nb-NO" dirty="0"/>
          </a:p>
        </p:txBody>
      </p:sp>
    </p:spTree>
    <p:extLst>
      <p:ext uri="{BB962C8B-B14F-4D97-AF65-F5344CB8AC3E}">
        <p14:creationId xmlns:p14="http://schemas.microsoft.com/office/powerpoint/2010/main" val="84720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5">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10" name="Bilde 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1" name="Bild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5914"/>
            <a:ext cx="9144000" cy="1632856"/>
          </a:xfrm>
          <a:prstGeom prst="rect">
            <a:avLst/>
          </a:prstGeom>
          <a:solidFill>
            <a:srgbClr val="76428D"/>
          </a:solidFill>
        </p:spPr>
      </p:pic>
      <p:sp>
        <p:nvSpPr>
          <p:cNvPr id="12" name="Tittel 1"/>
          <p:cNvSpPr>
            <a:spLocks noGrp="1"/>
          </p:cNvSpPr>
          <p:nvPr>
            <p:ph type="ctrTitle"/>
          </p:nvPr>
        </p:nvSpPr>
        <p:spPr>
          <a:xfrm>
            <a:off x="685800" y="412300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14" name="Undertittel 2"/>
          <p:cNvSpPr>
            <a:spLocks noGrp="1"/>
          </p:cNvSpPr>
          <p:nvPr>
            <p:ph type="subTitle" idx="1"/>
          </p:nvPr>
        </p:nvSpPr>
        <p:spPr>
          <a:xfrm>
            <a:off x="685800" y="471488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5" name="Plassholder for tekst 4"/>
          <p:cNvSpPr>
            <a:spLocks noGrp="1"/>
          </p:cNvSpPr>
          <p:nvPr>
            <p:ph type="body" sz="quarter" idx="11" hasCustomPrompt="1"/>
          </p:nvPr>
        </p:nvSpPr>
        <p:spPr>
          <a:xfrm>
            <a:off x="685720" y="537926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350450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Tittellysbilde #6">
    <p:spTree>
      <p:nvGrpSpPr>
        <p:cNvPr id="1" name=""/>
        <p:cNvGrpSpPr/>
        <p:nvPr/>
      </p:nvGrpSpPr>
      <p:grpSpPr>
        <a:xfrm>
          <a:off x="0" y="0"/>
          <a:ext cx="0" cy="0"/>
          <a:chOff x="0" y="0"/>
          <a:chExt cx="0" cy="0"/>
        </a:xfrm>
      </p:grpSpPr>
      <p:sp>
        <p:nvSpPr>
          <p:cNvPr id="13" name="Plassholder for bilde 2"/>
          <p:cNvSpPr>
            <a:spLocks noGrp="1"/>
          </p:cNvSpPr>
          <p:nvPr>
            <p:ph type="pic" idx="10"/>
          </p:nvPr>
        </p:nvSpPr>
        <p:spPr>
          <a:xfrm>
            <a:off x="0" y="2203"/>
            <a:ext cx="9144000" cy="3479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9" name="Bild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287805" y="3778496"/>
            <a:ext cx="1682357" cy="228581"/>
          </a:xfrm>
          <a:prstGeom prst="rect">
            <a:avLst/>
          </a:prstGeom>
        </p:spPr>
      </p:pic>
      <p:pic>
        <p:nvPicPr>
          <p:cNvPr id="10" name="Bild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39054"/>
          <a:stretch/>
        </p:blipFill>
        <p:spPr>
          <a:xfrm>
            <a:off x="0" y="4085914"/>
            <a:ext cx="9144000" cy="1632856"/>
          </a:xfrm>
          <a:prstGeom prst="rect">
            <a:avLst/>
          </a:prstGeom>
          <a:solidFill>
            <a:schemeClr val="accent4"/>
          </a:solidFill>
        </p:spPr>
      </p:pic>
      <p:sp>
        <p:nvSpPr>
          <p:cNvPr id="12" name="Tittel 1"/>
          <p:cNvSpPr>
            <a:spLocks noGrp="1"/>
          </p:cNvSpPr>
          <p:nvPr>
            <p:ph type="ctrTitle"/>
          </p:nvPr>
        </p:nvSpPr>
        <p:spPr>
          <a:xfrm>
            <a:off x="685800" y="4123000"/>
            <a:ext cx="7772400" cy="617734"/>
          </a:xfrm>
        </p:spPr>
        <p:txBody>
          <a:bodyPr>
            <a:spAutoFit/>
          </a:bodyPr>
          <a:lstStyle>
            <a:lvl1pPr algn="l">
              <a:defRPr>
                <a:solidFill>
                  <a:schemeClr val="bg1"/>
                </a:solidFill>
              </a:defRPr>
            </a:lvl1pPr>
          </a:lstStyle>
          <a:p>
            <a:r>
              <a:rPr lang="nb-NO" smtClean="0"/>
              <a:t>Klikk for å redigere tittelstil</a:t>
            </a:r>
            <a:endParaRPr lang="nb-NO" dirty="0"/>
          </a:p>
        </p:txBody>
      </p:sp>
      <p:sp>
        <p:nvSpPr>
          <p:cNvPr id="14" name="Undertittel 2"/>
          <p:cNvSpPr>
            <a:spLocks noGrp="1"/>
          </p:cNvSpPr>
          <p:nvPr>
            <p:ph type="subTitle" idx="1"/>
          </p:nvPr>
        </p:nvSpPr>
        <p:spPr>
          <a:xfrm>
            <a:off x="685800" y="471488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5" name="Plassholder for tekst 4"/>
          <p:cNvSpPr>
            <a:spLocks noGrp="1"/>
          </p:cNvSpPr>
          <p:nvPr>
            <p:ph type="body" sz="quarter" idx="11" hasCustomPrompt="1"/>
          </p:nvPr>
        </p:nvSpPr>
        <p:spPr>
          <a:xfrm>
            <a:off x="685720" y="5379268"/>
            <a:ext cx="7772479" cy="309958"/>
          </a:xfrm>
        </p:spPr>
        <p:txBody>
          <a:bodyPr wrap="square" anchor="b" anchorCtr="0">
            <a:spAutoFit/>
          </a:bodyPr>
          <a:lstStyle>
            <a:lvl1pPr marL="0" indent="0">
              <a:buNone/>
              <a:defRPr sz="1400">
                <a:solidFill>
                  <a:schemeClr val="bg1"/>
                </a:solidFill>
              </a:defRPr>
            </a:lvl1pPr>
          </a:lstStyle>
          <a:p>
            <a:pPr lvl="0"/>
            <a:r>
              <a:rPr lang="nb-NO" smtClean="0"/>
              <a:t>Sted, dato</a:t>
            </a:r>
            <a:endParaRPr lang="nb-NO" dirty="0"/>
          </a:p>
        </p:txBody>
      </p:sp>
    </p:spTree>
    <p:extLst>
      <p:ext uri="{BB962C8B-B14F-4D97-AF65-F5344CB8AC3E}">
        <p14:creationId xmlns:p14="http://schemas.microsoft.com/office/powerpoint/2010/main" val="142388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elforside">
    <p:spTree>
      <p:nvGrpSpPr>
        <p:cNvPr id="1" name=""/>
        <p:cNvGrpSpPr/>
        <p:nvPr/>
      </p:nvGrpSpPr>
      <p:grpSpPr>
        <a:xfrm>
          <a:off x="0" y="0"/>
          <a:ext cx="0" cy="0"/>
          <a:chOff x="0" y="0"/>
          <a:chExt cx="0" cy="0"/>
        </a:xfrm>
      </p:grpSpPr>
      <p:pic>
        <p:nvPicPr>
          <p:cNvPr id="16" name="Bilde 15"/>
          <p:cNvPicPr>
            <a:picLocks noChangeAspect="1"/>
          </p:cNvPicPr>
          <p:nvPr userDrawn="1"/>
        </p:nvPicPr>
        <p:blipFill rotWithShape="1">
          <a:blip r:embed="rId2">
            <a:extLst>
              <a:ext uri="{28A0092B-C50C-407E-A947-70E740481C1C}">
                <a14:useLocalDpi xmlns:a14="http://schemas.microsoft.com/office/drawing/2010/main" val="0"/>
              </a:ext>
            </a:extLst>
          </a:blip>
          <a:srcRect t="16720"/>
          <a:stretch/>
        </p:blipFill>
        <p:spPr>
          <a:xfrm>
            <a:off x="0" y="0"/>
            <a:ext cx="9143245" cy="5228631"/>
          </a:xfrm>
          <a:prstGeom prst="rect">
            <a:avLst/>
          </a:prstGeom>
          <a:solidFill>
            <a:schemeClr val="accent1"/>
          </a:solidFill>
        </p:spPr>
      </p:pic>
      <p:sp>
        <p:nvSpPr>
          <p:cNvPr id="2" name="Tittel 1"/>
          <p:cNvSpPr>
            <a:spLocks noGrp="1"/>
          </p:cNvSpPr>
          <p:nvPr>
            <p:ph type="ctrTitle"/>
          </p:nvPr>
        </p:nvSpPr>
        <p:spPr>
          <a:xfrm>
            <a:off x="685800" y="1616259"/>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221203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22" name="Bilde 2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5414296"/>
            <a:ext cx="1076709" cy="146744"/>
          </a:xfrm>
          <a:prstGeom prst="rect">
            <a:avLst/>
          </a:prstGeom>
        </p:spPr>
      </p:pic>
      <p:sp>
        <p:nvSpPr>
          <p:cNvPr id="23"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24"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25"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spTree>
    <p:extLst>
      <p:ext uri="{BB962C8B-B14F-4D97-AF65-F5344CB8AC3E}">
        <p14:creationId xmlns:p14="http://schemas.microsoft.com/office/powerpoint/2010/main" val="156834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forside #2">
    <p:spTree>
      <p:nvGrpSpPr>
        <p:cNvPr id="1" name=""/>
        <p:cNvGrpSpPr/>
        <p:nvPr/>
      </p:nvGrpSpPr>
      <p:grpSpPr>
        <a:xfrm>
          <a:off x="0" y="0"/>
          <a:ext cx="0" cy="0"/>
          <a:chOff x="0" y="0"/>
          <a:chExt cx="0" cy="0"/>
        </a:xfrm>
      </p:grpSpPr>
      <p:pic>
        <p:nvPicPr>
          <p:cNvPr id="14" name="Bilde 13"/>
          <p:cNvPicPr>
            <a:picLocks noChangeAspect="1"/>
          </p:cNvPicPr>
          <p:nvPr userDrawn="1"/>
        </p:nvPicPr>
        <p:blipFill rotWithShape="1">
          <a:blip r:embed="rId2">
            <a:extLst>
              <a:ext uri="{28A0092B-C50C-407E-A947-70E740481C1C}">
                <a14:useLocalDpi xmlns:a14="http://schemas.microsoft.com/office/drawing/2010/main" val="0"/>
              </a:ext>
            </a:extLst>
          </a:blip>
          <a:srcRect t="16720"/>
          <a:stretch/>
        </p:blipFill>
        <p:spPr>
          <a:xfrm>
            <a:off x="0" y="0"/>
            <a:ext cx="9143245" cy="5228631"/>
          </a:xfrm>
          <a:prstGeom prst="rect">
            <a:avLst/>
          </a:prstGeom>
          <a:solidFill>
            <a:schemeClr val="accent2"/>
          </a:solidFill>
        </p:spPr>
      </p:pic>
      <p:sp>
        <p:nvSpPr>
          <p:cNvPr id="2" name="Tittel 1"/>
          <p:cNvSpPr>
            <a:spLocks noGrp="1"/>
          </p:cNvSpPr>
          <p:nvPr>
            <p:ph type="ctrTitle"/>
          </p:nvPr>
        </p:nvSpPr>
        <p:spPr>
          <a:xfrm>
            <a:off x="685800" y="1616259"/>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221203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5"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16"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7"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8" name="Bilde 1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5414296"/>
            <a:ext cx="1076709" cy="146744"/>
          </a:xfrm>
          <a:prstGeom prst="rect">
            <a:avLst/>
          </a:prstGeom>
        </p:spPr>
      </p:pic>
    </p:spTree>
    <p:extLst>
      <p:ext uri="{BB962C8B-B14F-4D97-AF65-F5344CB8AC3E}">
        <p14:creationId xmlns:p14="http://schemas.microsoft.com/office/powerpoint/2010/main" val="15438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forside #3">
    <p:spTree>
      <p:nvGrpSpPr>
        <p:cNvPr id="1" name=""/>
        <p:cNvGrpSpPr/>
        <p:nvPr/>
      </p:nvGrpSpPr>
      <p:grpSpPr>
        <a:xfrm>
          <a:off x="0" y="0"/>
          <a:ext cx="0" cy="0"/>
          <a:chOff x="0" y="0"/>
          <a:chExt cx="0" cy="0"/>
        </a:xfrm>
      </p:grpSpPr>
      <p:pic>
        <p:nvPicPr>
          <p:cNvPr id="15" name="Bilde 14"/>
          <p:cNvPicPr>
            <a:picLocks noChangeAspect="1"/>
          </p:cNvPicPr>
          <p:nvPr userDrawn="1"/>
        </p:nvPicPr>
        <p:blipFill rotWithShape="1">
          <a:blip r:embed="rId2">
            <a:extLst>
              <a:ext uri="{28A0092B-C50C-407E-A947-70E740481C1C}">
                <a14:useLocalDpi xmlns:a14="http://schemas.microsoft.com/office/drawing/2010/main" val="0"/>
              </a:ext>
            </a:extLst>
          </a:blip>
          <a:srcRect t="16667"/>
          <a:stretch/>
        </p:blipFill>
        <p:spPr>
          <a:xfrm>
            <a:off x="0" y="0"/>
            <a:ext cx="9143244" cy="5231969"/>
          </a:xfrm>
          <a:prstGeom prst="rect">
            <a:avLst/>
          </a:prstGeom>
          <a:solidFill>
            <a:srgbClr val="0093A7"/>
          </a:solidFill>
        </p:spPr>
      </p:pic>
      <p:sp>
        <p:nvSpPr>
          <p:cNvPr id="2" name="Tittel 1"/>
          <p:cNvSpPr>
            <a:spLocks noGrp="1"/>
          </p:cNvSpPr>
          <p:nvPr>
            <p:ph type="ctrTitle"/>
          </p:nvPr>
        </p:nvSpPr>
        <p:spPr>
          <a:xfrm>
            <a:off x="685800" y="1616259"/>
            <a:ext cx="7772400" cy="617734"/>
          </a:xfrm>
        </p:spPr>
        <p:txBody>
          <a:bodyPr>
            <a:spAutoFit/>
          </a:bodyPr>
          <a:lstStyle>
            <a:lvl1pPr algn="l">
              <a:defRPr b="1">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685800" y="2212038"/>
            <a:ext cx="7772400" cy="448457"/>
          </a:xfrm>
        </p:spPr>
        <p:txBody>
          <a:bodyPr wrap="square">
            <a:sp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6"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17"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8"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pic>
        <p:nvPicPr>
          <p:cNvPr id="19" name="Bilde 18"/>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66238" y="5414296"/>
            <a:ext cx="1076709" cy="146744"/>
          </a:xfrm>
          <a:prstGeom prst="rect">
            <a:avLst/>
          </a:prstGeom>
        </p:spPr>
      </p:pic>
    </p:spTree>
    <p:extLst>
      <p:ext uri="{BB962C8B-B14F-4D97-AF65-F5344CB8AC3E}">
        <p14:creationId xmlns:p14="http://schemas.microsoft.com/office/powerpoint/2010/main" val="49789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7.wmf"/><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68000" y="625284"/>
            <a:ext cx="8208000" cy="617734"/>
          </a:xfrm>
          <a:prstGeom prst="rect">
            <a:avLst/>
          </a:prstGeom>
        </p:spPr>
        <p:txBody>
          <a:bodyPr vert="horz" lIns="90000" tIns="46800" rIns="90000" bIns="46800" rtlCol="0" anchor="b" anchorCtr="0">
            <a:sp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68000" y="1416000"/>
            <a:ext cx="8208000" cy="3771636"/>
          </a:xfrm>
          <a:prstGeom prst="rect">
            <a:avLst/>
          </a:prstGeom>
        </p:spPr>
        <p:txBody>
          <a:bodyPr vert="horz" lIns="90000" tIns="46800" rIns="90000" bIns="4680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11" name="Bilde 10"/>
          <p:cNvPicPr>
            <a:picLocks/>
          </p:cNvPicPr>
          <p:nvPr/>
        </p:nvPicPr>
        <p:blipFill>
          <a:blip r:embed="rId22" cstate="print">
            <a:extLst>
              <a:ext uri="{28A0092B-C50C-407E-A947-70E740481C1C}">
                <a14:useLocalDpi xmlns:a14="http://schemas.microsoft.com/office/drawing/2010/main" val="0"/>
              </a:ext>
            </a:extLst>
          </a:blip>
          <a:stretch>
            <a:fillRect/>
          </a:stretch>
        </p:blipFill>
        <p:spPr>
          <a:xfrm>
            <a:off x="266238" y="5414296"/>
            <a:ext cx="1076709" cy="146744"/>
          </a:xfrm>
          <a:prstGeom prst="rect">
            <a:avLst/>
          </a:prstGeom>
        </p:spPr>
      </p:pic>
      <p:sp>
        <p:nvSpPr>
          <p:cNvPr id="15" name="Plassholder for dato 3"/>
          <p:cNvSpPr>
            <a:spLocks noGrp="1"/>
          </p:cNvSpPr>
          <p:nvPr>
            <p:ph type="dt" sz="half" idx="2"/>
          </p:nvPr>
        </p:nvSpPr>
        <p:spPr>
          <a:xfrm>
            <a:off x="6732240" y="5514938"/>
            <a:ext cx="1080120" cy="108011"/>
          </a:xfrm>
          <a:prstGeom prst="rect">
            <a:avLst/>
          </a:prstGeom>
        </p:spPr>
        <p:txBody>
          <a:bodyPr anchor="ctr" anchorCtr="0"/>
          <a:lstStyle>
            <a:lvl1pPr>
              <a:defRPr sz="800">
                <a:solidFill>
                  <a:srgbClr val="003244"/>
                </a:solidFill>
              </a:defRPr>
            </a:lvl1pPr>
          </a:lstStyle>
          <a:p>
            <a:fld id="{C3B70C5A-0D84-4D3C-B88B-53E47B38484A}" type="datetime1">
              <a:rPr lang="nb-NO" smtClean="0"/>
              <a:t>17.03.2015</a:t>
            </a:fld>
            <a:endParaRPr lang="nb-NO" dirty="0"/>
          </a:p>
        </p:txBody>
      </p:sp>
      <p:sp>
        <p:nvSpPr>
          <p:cNvPr id="16" name="Plassholder for bunntekst 4"/>
          <p:cNvSpPr>
            <a:spLocks noGrp="1"/>
          </p:cNvSpPr>
          <p:nvPr>
            <p:ph type="ftr" sz="quarter" idx="3"/>
          </p:nvPr>
        </p:nvSpPr>
        <p:spPr>
          <a:xfrm>
            <a:off x="6732240" y="5298914"/>
            <a:ext cx="2160240" cy="162017"/>
          </a:xfrm>
          <a:prstGeom prst="rect">
            <a:avLst/>
          </a:prstGeom>
        </p:spPr>
        <p:txBody>
          <a:bodyPr anchor="ctr" anchorCtr="0"/>
          <a:lstStyle>
            <a:lvl1pPr algn="l">
              <a:defRPr sz="1000" b="1">
                <a:solidFill>
                  <a:srgbClr val="039BAF"/>
                </a:solidFill>
              </a:defRPr>
            </a:lvl1pPr>
          </a:lstStyle>
          <a:p>
            <a:r>
              <a:rPr lang="nb-NO" dirty="0" smtClean="0"/>
              <a:t>Tema for presentasjonen</a:t>
            </a:r>
            <a:endParaRPr lang="nb-NO" dirty="0"/>
          </a:p>
        </p:txBody>
      </p:sp>
      <p:sp>
        <p:nvSpPr>
          <p:cNvPr id="17" name="Plassholder for lysbildenummer 5"/>
          <p:cNvSpPr>
            <a:spLocks noGrp="1"/>
          </p:cNvSpPr>
          <p:nvPr>
            <p:ph type="sldNum" sz="quarter" idx="4"/>
          </p:nvPr>
        </p:nvSpPr>
        <p:spPr>
          <a:xfrm>
            <a:off x="7884368" y="5514938"/>
            <a:ext cx="648072" cy="108011"/>
          </a:xfrm>
          <a:prstGeom prst="rect">
            <a:avLst/>
          </a:prstGeom>
        </p:spPr>
        <p:txBody>
          <a:bodyPr anchor="ctr" anchorCtr="0"/>
          <a:lstStyle>
            <a:lvl1pPr>
              <a:defRPr sz="800">
                <a:solidFill>
                  <a:srgbClr val="003244"/>
                </a:solidFill>
              </a:defRPr>
            </a:lvl1pPr>
          </a:lstStyle>
          <a:p>
            <a:fld id="{CDA22134-EA94-4B2E-9154-EB8F13265450}" type="slidenum">
              <a:rPr lang="nb-NO" smtClean="0"/>
              <a:pPr/>
              <a:t>‹#›</a:t>
            </a:fld>
            <a:endParaRPr lang="nb-NO" dirty="0"/>
          </a:p>
        </p:txBody>
      </p:sp>
      <p:cxnSp>
        <p:nvCxnSpPr>
          <p:cNvPr id="20" name="Rett linje 19"/>
          <p:cNvCxnSpPr/>
          <p:nvPr/>
        </p:nvCxnSpPr>
        <p:spPr>
          <a:xfrm>
            <a:off x="0" y="5224809"/>
            <a:ext cx="9144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239704"/>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50" r:id="rId11"/>
    <p:sldLayoutId id="2147483652" r:id="rId12"/>
    <p:sldLayoutId id="2147483670" r:id="rId13"/>
    <p:sldLayoutId id="2147483671" r:id="rId14"/>
    <p:sldLayoutId id="2147483653" r:id="rId15"/>
    <p:sldLayoutId id="2147483654" r:id="rId16"/>
    <p:sldLayoutId id="2147483669" r:id="rId17"/>
    <p:sldLayoutId id="2147483668" r:id="rId18"/>
    <p:sldLayoutId id="2147483686" r:id="rId19"/>
    <p:sldLayoutId id="2147483687" r:id="rId20"/>
  </p:sldLayoutIdLst>
  <p:hf hdr="0"/>
  <p:txStyles>
    <p:titleStyle>
      <a:lvl1pPr algn="l" defTabSz="914400" rtl="0" eaLnBrk="1" latinLnBrk="0" hangingPunct="1">
        <a:spcBef>
          <a:spcPct val="0"/>
        </a:spcBef>
        <a:buNone/>
        <a:defRPr sz="3400" kern="1200">
          <a:solidFill>
            <a:srgbClr val="00324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1pPr>
      <a:lvl2pPr marL="742950" indent="-28575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300" kern="1200">
          <a:solidFill>
            <a:srgbClr val="00324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0" y="0"/>
            <a:ext cx="9144000" cy="1031875"/>
          </a:xfrm>
          <a:prstGeom prst="rect">
            <a:avLst/>
          </a:prstGeom>
          <a:noFill/>
          <a:ln w="9525">
            <a:noFill/>
            <a:miter lim="800000"/>
            <a:headEnd/>
            <a:tailEnd/>
          </a:ln>
          <a:effectLst>
            <a:outerShdw dist="17961" dir="2700000" algn="ctr" rotWithShape="0">
              <a:srgbClr val="96CCEE"/>
            </a:outerShdw>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42913" y="1150938"/>
            <a:ext cx="8291512" cy="384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nb-NO" smtClean="0"/>
              <a:t>Click to edit Master text styles</a:t>
            </a:r>
          </a:p>
          <a:p>
            <a:pPr lvl="1"/>
            <a:r>
              <a:rPr lang="en-US" altLang="nb-NO" smtClean="0"/>
              <a:t>Second level</a:t>
            </a:r>
          </a:p>
          <a:p>
            <a:pPr lvl="2"/>
            <a:r>
              <a:rPr lang="en-US" altLang="nb-NO" smtClean="0"/>
              <a:t>Third level</a:t>
            </a:r>
          </a:p>
          <a:p>
            <a:pPr lvl="3"/>
            <a:r>
              <a:rPr lang="en-US" altLang="nb-NO" smtClean="0"/>
              <a:t>Fourth level</a:t>
            </a:r>
          </a:p>
        </p:txBody>
      </p:sp>
      <p:sp>
        <p:nvSpPr>
          <p:cNvPr id="68612" name="Line 4"/>
          <p:cNvSpPr>
            <a:spLocks noChangeShapeType="1"/>
          </p:cNvSpPr>
          <p:nvPr/>
        </p:nvSpPr>
        <p:spPr bwMode="auto">
          <a:xfrm>
            <a:off x="0" y="1038490"/>
            <a:ext cx="9144000" cy="0"/>
          </a:xfrm>
          <a:prstGeom prst="line">
            <a:avLst/>
          </a:prstGeom>
          <a:noFill/>
          <a:ln w="38100">
            <a:solidFill>
              <a:srgbClr val="1E7FB8"/>
            </a:solidFill>
            <a:round/>
            <a:headEnd/>
            <a:tailEnd/>
          </a:ln>
          <a:effectLst/>
        </p:spPr>
        <p:txBody>
          <a:bodyPr/>
          <a:lstStyle/>
          <a:p>
            <a:pPr rtl="1" fontAlgn="base">
              <a:spcBef>
                <a:spcPct val="0"/>
              </a:spcBef>
              <a:spcAft>
                <a:spcPct val="0"/>
              </a:spcAft>
              <a:defRPr/>
            </a:pPr>
            <a:endParaRPr lang="en-US" sz="3900" b="1">
              <a:solidFill>
                <a:srgbClr val="000066"/>
              </a:solidFill>
            </a:endParaRPr>
          </a:p>
        </p:txBody>
      </p:sp>
      <p:sp>
        <p:nvSpPr>
          <p:cNvPr id="68613" name="Rectangle 5"/>
          <p:cNvSpPr>
            <a:spLocks noChangeArrowheads="1"/>
          </p:cNvSpPr>
          <p:nvPr userDrawn="1"/>
        </p:nvSpPr>
        <p:spPr bwMode="auto">
          <a:xfrm>
            <a:off x="-152400" y="5012532"/>
            <a:ext cx="9144000" cy="702468"/>
          </a:xfrm>
          <a:prstGeom prst="rect">
            <a:avLst/>
          </a:prstGeom>
          <a:solidFill>
            <a:srgbClr val="1E7FB8"/>
          </a:solidFill>
          <a:ln w="9525">
            <a:noFill/>
            <a:miter lim="800000"/>
            <a:headEnd/>
            <a:tailEnd/>
          </a:ln>
          <a:effectLst/>
        </p:spPr>
        <p:txBody>
          <a:bodyPr wrap="none" anchor="ctr"/>
          <a:lstStyle/>
          <a:p>
            <a:pPr rtl="1" fontAlgn="base">
              <a:spcBef>
                <a:spcPct val="0"/>
              </a:spcBef>
              <a:spcAft>
                <a:spcPct val="0"/>
              </a:spcAft>
              <a:defRPr/>
            </a:pPr>
            <a:endParaRPr lang="en-US" sz="3900" b="1">
              <a:solidFill>
                <a:srgbClr val="000066"/>
              </a:solidFill>
            </a:endParaRPr>
          </a:p>
        </p:txBody>
      </p:sp>
      <p:sp>
        <p:nvSpPr>
          <p:cNvPr id="68614" name="Rectangle 6"/>
          <p:cNvSpPr>
            <a:spLocks noChangeArrowheads="1"/>
          </p:cNvSpPr>
          <p:nvPr/>
        </p:nvSpPr>
        <p:spPr bwMode="auto">
          <a:xfrm>
            <a:off x="381000" y="5207000"/>
            <a:ext cx="4248150" cy="359833"/>
          </a:xfrm>
          <a:prstGeom prst="rect">
            <a:avLst/>
          </a:prstGeom>
          <a:noFill/>
          <a:ln w="9525">
            <a:noFill/>
            <a:miter lim="800000"/>
            <a:headEnd/>
            <a:tailEnd/>
          </a:ln>
          <a:effectLst/>
        </p:spPr>
        <p:txBody>
          <a:bodyPr lIns="0" tIns="0" rIns="0" bIns="0"/>
          <a:lstStyle/>
          <a:p>
            <a:pPr fontAlgn="base">
              <a:spcBef>
                <a:spcPct val="0"/>
              </a:spcBef>
              <a:spcAft>
                <a:spcPct val="0"/>
              </a:spcAft>
              <a:defRPr/>
            </a:pPr>
            <a:r>
              <a:rPr lang="en-GB" sz="1200" b="1">
                <a:solidFill>
                  <a:srgbClr val="96CCEE"/>
                </a:solidFill>
                <a:latin typeface="Arial Narrow" pitchFamily="34" charset="0"/>
              </a:rPr>
              <a:t>Global Influenza Programme</a:t>
            </a:r>
            <a:endParaRPr lang="en-US" sz="1200" b="1">
              <a:solidFill>
                <a:srgbClr val="96CCEE"/>
              </a:solidFill>
              <a:latin typeface="Arial Narrow" pitchFamily="34" charset="0"/>
            </a:endParaRPr>
          </a:p>
        </p:txBody>
      </p:sp>
      <p:pic>
        <p:nvPicPr>
          <p:cNvPr id="1031" name="Picture 8"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30963" y="5033699"/>
            <a:ext cx="2208212" cy="59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273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3700" indent="-227013"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6050" algn="r" rtl="1" eaLnBrk="0" fontAlgn="base" hangingPunct="0">
        <a:spcBef>
          <a:spcPct val="20000"/>
        </a:spcBef>
        <a:spcAft>
          <a:spcPct val="0"/>
        </a:spcAft>
        <a:buChar char="»"/>
        <a:defRPr sz="2000">
          <a:solidFill>
            <a:srgbClr val="000066"/>
          </a:solidFill>
          <a:latin typeface="+mn-lt"/>
          <a:cs typeface="+mn-cs"/>
        </a:defRPr>
      </a:lvl5pPr>
      <a:lvl6pPr marL="2446338" indent="-146050" algn="r" rtl="1" fontAlgn="base">
        <a:spcBef>
          <a:spcPct val="20000"/>
        </a:spcBef>
        <a:spcAft>
          <a:spcPct val="0"/>
        </a:spcAft>
        <a:buChar char="»"/>
        <a:defRPr sz="2000">
          <a:solidFill>
            <a:srgbClr val="000066"/>
          </a:solidFill>
          <a:latin typeface="+mn-lt"/>
          <a:cs typeface="+mn-cs"/>
        </a:defRPr>
      </a:lvl6pPr>
      <a:lvl7pPr marL="2903538" indent="-146050" algn="r" rtl="1" fontAlgn="base">
        <a:spcBef>
          <a:spcPct val="20000"/>
        </a:spcBef>
        <a:spcAft>
          <a:spcPct val="0"/>
        </a:spcAft>
        <a:buChar char="»"/>
        <a:defRPr sz="2000">
          <a:solidFill>
            <a:srgbClr val="000066"/>
          </a:solidFill>
          <a:latin typeface="+mn-lt"/>
          <a:cs typeface="+mn-cs"/>
        </a:defRPr>
      </a:lvl7pPr>
      <a:lvl8pPr marL="3360738" indent="-146050" algn="r" rtl="1" fontAlgn="base">
        <a:spcBef>
          <a:spcPct val="20000"/>
        </a:spcBef>
        <a:spcAft>
          <a:spcPct val="0"/>
        </a:spcAft>
        <a:buChar char="»"/>
        <a:defRPr sz="2000">
          <a:solidFill>
            <a:srgbClr val="000066"/>
          </a:solidFill>
          <a:latin typeface="+mn-lt"/>
          <a:cs typeface="+mn-cs"/>
        </a:defRPr>
      </a:lvl8pPr>
      <a:lvl9pPr marL="3817938" indent="-146050"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abo.rettsdata.no/browse.aspx?sDest=gL19940805z2D55#gL19940805z2D55z2EzA73z2D1"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abo.rettsdata.no/browse.aspx?sDest=gL19940805z2D55#gN19940805z2D55z2E73" TargetMode="External"/><Relationship Id="rId2" Type="http://schemas.openxmlformats.org/officeDocument/2006/relationships/hyperlink" Target="http://abo.rettsdata.no/browse.aspx?sDest=gL19940805z2D55#gN19940805z2D55z2E72" TargetMode="External"/><Relationship Id="rId1" Type="http://schemas.openxmlformats.org/officeDocument/2006/relationships/slideLayout" Target="../slideLayouts/slideLayout11.xml"/><Relationship Id="rId4" Type="http://schemas.openxmlformats.org/officeDocument/2006/relationships/hyperlink" Target="http://abo.rettsdata.no/browse.aspx?sDest=gL19940805z2D55#gN19940805z2D55z2E7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abo.rettsdata.no/browse.aspx?sDest=gL19940805z2D55#gN19940805z2D55z2E78" TargetMode="External"/><Relationship Id="rId2" Type="http://schemas.openxmlformats.org/officeDocument/2006/relationships/hyperlink" Target="http://abo.rettsdata.no/browse.aspx?sDest=gL19940805z2D55#gN19940805z2D55z2E77"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abo.rettsdata.no/browse.aspx?sDest=gL19940805z2D55#gN19940805z2D55z2E91"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abo.rettsdata.no/browse.aspx?sDest=gL19940805z2D55#gN19940805z2D55z2E138" TargetMode="External"/><Relationship Id="rId2" Type="http://schemas.openxmlformats.org/officeDocument/2006/relationships/hyperlink" Target="http://abo.rettsdata.no/browse.aspx?sDest=gL19940805z2D55#gN19940805z2D55z2E136"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abo.rettsdata.no/browse.aspx?sDest=gL20110624z2D30z2EzA73z2D1"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ilde 5"/>
          <p:cNvSpPr>
            <a:spLocks noGrp="1"/>
          </p:cNvSpPr>
          <p:nvPr>
            <p:ph type="pic" idx="10"/>
          </p:nvPr>
        </p:nvSpPr>
        <p:spPr/>
      </p:sp>
      <p:sp>
        <p:nvSpPr>
          <p:cNvPr id="4" name="Tittel 3"/>
          <p:cNvSpPr>
            <a:spLocks noGrp="1"/>
          </p:cNvSpPr>
          <p:nvPr>
            <p:ph type="ctrTitle"/>
          </p:nvPr>
        </p:nvSpPr>
        <p:spPr>
          <a:xfrm>
            <a:off x="685720" y="4460840"/>
            <a:ext cx="7772400" cy="617734"/>
          </a:xfrm>
        </p:spPr>
        <p:txBody>
          <a:bodyPr/>
          <a:lstStyle/>
          <a:p>
            <a:r>
              <a:rPr lang="nb-NO" dirty="0" smtClean="0"/>
              <a:t>Tvangsfullmakter etter smittevernloven</a:t>
            </a:r>
            <a:endParaRPr lang="nb-NO" dirty="0"/>
          </a:p>
        </p:txBody>
      </p:sp>
      <p:sp>
        <p:nvSpPr>
          <p:cNvPr id="5" name="Undertittel 4"/>
          <p:cNvSpPr>
            <a:spLocks noGrp="1"/>
          </p:cNvSpPr>
          <p:nvPr>
            <p:ph type="subTitle" idx="1"/>
          </p:nvPr>
        </p:nvSpPr>
        <p:spPr>
          <a:xfrm>
            <a:off x="685720" y="4945732"/>
            <a:ext cx="8204528" cy="636201"/>
          </a:xfrm>
        </p:spPr>
        <p:txBody>
          <a:bodyPr/>
          <a:lstStyle/>
          <a:p>
            <a:r>
              <a:rPr lang="nb-NO" sz="1600" dirty="0" smtClean="0"/>
              <a:t>Seniorrådgiver Svein Høegh Henrichsen</a:t>
            </a:r>
            <a:endParaRPr lang="nb-NO" sz="1600" dirty="0"/>
          </a:p>
          <a:p>
            <a:r>
              <a:rPr lang="nb-NO" sz="1600" dirty="0" smtClean="0"/>
              <a:t>Helsedirektoratet</a:t>
            </a:r>
            <a:endParaRPr lang="nb-NO" sz="1600" dirty="0"/>
          </a:p>
        </p:txBody>
      </p:sp>
      <p:sp>
        <p:nvSpPr>
          <p:cNvPr id="9" name="Plassholder for tekst 8"/>
          <p:cNvSpPr>
            <a:spLocks noGrp="1"/>
          </p:cNvSpPr>
          <p:nvPr>
            <p:ph type="body" sz="quarter" idx="11"/>
          </p:nvPr>
        </p:nvSpPr>
        <p:spPr>
          <a:xfrm>
            <a:off x="685720" y="5420867"/>
            <a:ext cx="7772479" cy="309958"/>
          </a:xfrm>
        </p:spPr>
        <p:txBody>
          <a:bodyPr/>
          <a:lstStyle/>
          <a:p>
            <a:pPr algn="r"/>
            <a:r>
              <a:rPr lang="nb-NO" dirty="0" smtClean="0"/>
              <a:t>Smittevernkonferansen Bodø 17 mars 2015</a:t>
            </a:r>
            <a:endParaRPr lang="nb-NO" dirty="0"/>
          </a:p>
        </p:txBody>
      </p:sp>
      <p:pic>
        <p:nvPicPr>
          <p:cNvPr id="7" name="Content Placeholder 5" descr="o-EBOLA-DOCTORS-WITHOUT-BORDERS-facebook.jpg"/>
          <p:cNvPicPr>
            <a:picLocks noGrp="1" noChangeAspect="1"/>
          </p:cNvPicPr>
          <p:nvPr/>
        </p:nvPicPr>
        <p:blipFill>
          <a:blip r:embed="rId3">
            <a:extLst>
              <a:ext uri="{28A0092B-C50C-407E-A947-70E740481C1C}">
                <a14:useLocalDpi xmlns:a14="http://schemas.microsoft.com/office/drawing/2010/main" val="0"/>
              </a:ext>
            </a:extLst>
          </a:blip>
          <a:srcRect l="25534" r="25534"/>
          <a:stretch>
            <a:fillRect/>
          </a:stretch>
        </p:blipFill>
        <p:spPr bwMode="auto">
          <a:xfrm>
            <a:off x="2646237" y="121196"/>
            <a:ext cx="3419475"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324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102064"/>
            <a:ext cx="8208000" cy="1140954"/>
          </a:xfrm>
        </p:spPr>
        <p:txBody>
          <a:bodyPr/>
          <a:lstStyle/>
          <a:p>
            <a:r>
              <a:rPr lang="nb-NO" i="1" dirty="0"/>
              <a:t>Undersøkelse av </a:t>
            </a:r>
            <a:r>
              <a:rPr lang="nb-NO" i="1" dirty="0" smtClean="0"/>
              <a:t>befolkningen </a:t>
            </a:r>
            <a:r>
              <a:rPr lang="nb-NO" i="1" dirty="0" err="1" smtClean="0"/>
              <a:t>evt</a:t>
            </a:r>
            <a:r>
              <a:rPr lang="nb-NO" i="1" dirty="0" smtClean="0"/>
              <a:t> ved tvang</a:t>
            </a:r>
            <a:r>
              <a:rPr lang="nb-NO" dirty="0"/>
              <a:t/>
            </a:r>
            <a:br>
              <a:rPr lang="nb-NO" dirty="0"/>
            </a:br>
            <a:endParaRPr lang="nb-NO" dirty="0"/>
          </a:p>
        </p:txBody>
      </p:sp>
      <p:sp>
        <p:nvSpPr>
          <p:cNvPr id="3" name="Plassholder for innhold 2"/>
          <p:cNvSpPr>
            <a:spLocks noGrp="1"/>
          </p:cNvSpPr>
          <p:nvPr>
            <p:ph idx="1"/>
          </p:nvPr>
        </p:nvSpPr>
        <p:spPr/>
        <p:txBody>
          <a:bodyPr>
            <a:normAutofit fontScale="85000" lnSpcReduction="20000"/>
          </a:bodyPr>
          <a:lstStyle/>
          <a:p>
            <a:r>
              <a:rPr lang="nb-NO" dirty="0" smtClean="0"/>
              <a:t>Når </a:t>
            </a:r>
            <a:r>
              <a:rPr lang="nb-NO" dirty="0"/>
              <a:t>det er avgjørende for å kunne bedømme hvilke forebyggende tiltak eller undersøkelses-, behandlings- eller pleietiltak som er nødvendige for å forebygge en smittsom sykdom eller motvirke at den blir overført, kan departementet i forskrift fastsette plikt for befolkningen eller grupper av den til å gjennomgå bildeundersøkelse, tuberkulinprøving, blodprøvetaking, </a:t>
            </a:r>
            <a:r>
              <a:rPr lang="nb-NO" baseline="30000" dirty="0" smtClean="0"/>
              <a:t>(</a:t>
            </a:r>
            <a:r>
              <a:rPr lang="nb-NO" dirty="0" smtClean="0"/>
              <a:t>eller </a:t>
            </a:r>
            <a:r>
              <a:rPr lang="nb-NO" dirty="0"/>
              <a:t>andre tilsvarende undersøkelser som kan gjøres uten fare</a:t>
            </a:r>
            <a:r>
              <a:rPr lang="nb-NO" dirty="0" smtClean="0"/>
              <a:t>.</a:t>
            </a:r>
            <a:endParaRPr lang="nb-NO" dirty="0"/>
          </a:p>
          <a:p>
            <a:r>
              <a:rPr lang="nb-NO" dirty="0"/>
              <a:t>En plikt som nevnt i første ledd, kan ikke omfatte endoskopi, biopsi, spinalpunksjon eller andre lignende undersøkelser/inngrep.</a:t>
            </a:r>
          </a:p>
          <a:p>
            <a:r>
              <a:rPr lang="nb-NO" dirty="0"/>
              <a:t>Er den smittede under 16 år eller en person over 16 år som på grunn av sinnslidelse, andre psykiske forstyrrelser, senil demens, psykisk utviklingshemming eller legemlig funksjonshemming ikke kan ivareta sine anliggender, skal den som har omsorgen for den smittede </a:t>
            </a:r>
            <a:r>
              <a:rPr lang="nb-NO" dirty="0" smtClean="0"/>
              <a:t>,medvirke </a:t>
            </a:r>
            <a:r>
              <a:rPr lang="nb-NO" dirty="0"/>
              <a:t>til at vedkommende oppfyller pliktene etter første ledd</a:t>
            </a:r>
          </a:p>
        </p:txBody>
      </p:sp>
      <p:sp>
        <p:nvSpPr>
          <p:cNvPr id="4" name="Plassholder for dato 3"/>
          <p:cNvSpPr>
            <a:spLocks noGrp="1"/>
          </p:cNvSpPr>
          <p:nvPr>
            <p:ph type="dt" sz="half" idx="2"/>
          </p:nvPr>
        </p:nvSpPr>
        <p:spPr/>
        <p:txBody>
          <a:bodyPr/>
          <a:lstStyle/>
          <a:p>
            <a:endParaRPr lang="nb-NO" dirty="0"/>
          </a:p>
        </p:txBody>
      </p:sp>
      <p:sp>
        <p:nvSpPr>
          <p:cNvPr id="5" name="Plassholder for bunntekst 4"/>
          <p:cNvSpPr>
            <a:spLocks noGrp="1"/>
          </p:cNvSpPr>
          <p:nvPr>
            <p:ph type="ftr" sz="quarter" idx="3"/>
          </p:nvPr>
        </p:nvSpPr>
        <p:spPr/>
        <p:txBody>
          <a:bodyPr/>
          <a:lstStyle/>
          <a:p>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10</a:t>
            </a:fld>
            <a:endParaRPr lang="nb-NO" dirty="0"/>
          </a:p>
        </p:txBody>
      </p:sp>
    </p:spTree>
    <p:extLst>
      <p:ext uri="{BB962C8B-B14F-4D97-AF65-F5344CB8AC3E}">
        <p14:creationId xmlns:p14="http://schemas.microsoft.com/office/powerpoint/2010/main" val="3454955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102064"/>
            <a:ext cx="8208000" cy="1140954"/>
          </a:xfrm>
        </p:spPr>
        <p:txBody>
          <a:bodyPr/>
          <a:lstStyle/>
          <a:p>
            <a:r>
              <a:rPr lang="nb-NO" b="1" dirty="0"/>
              <a:t>§ 3-3. </a:t>
            </a:r>
            <a:r>
              <a:rPr lang="nb-NO" i="1" dirty="0"/>
              <a:t>Forhåndsundersøkelse av pasienter</a:t>
            </a:r>
            <a:r>
              <a:rPr lang="nb-NO" dirty="0"/>
              <a:t/>
            </a:r>
            <a:br>
              <a:rPr lang="nb-NO" dirty="0"/>
            </a:br>
            <a:endParaRPr lang="nb-NO" dirty="0"/>
          </a:p>
        </p:txBody>
      </p:sp>
      <p:sp>
        <p:nvSpPr>
          <p:cNvPr id="3" name="Plassholder for innhold 2"/>
          <p:cNvSpPr>
            <a:spLocks noGrp="1"/>
          </p:cNvSpPr>
          <p:nvPr>
            <p:ph idx="1"/>
          </p:nvPr>
        </p:nvSpPr>
        <p:spPr/>
        <p:txBody>
          <a:bodyPr>
            <a:normAutofit fontScale="92500"/>
          </a:bodyPr>
          <a:lstStyle/>
          <a:p>
            <a:r>
              <a:rPr lang="nb-NO" dirty="0" smtClean="0"/>
              <a:t>En </a:t>
            </a:r>
            <a:r>
              <a:rPr lang="nb-NO" dirty="0"/>
              <a:t>helseinstitusjon </a:t>
            </a:r>
            <a:r>
              <a:rPr lang="nb-NO" dirty="0" smtClean="0"/>
              <a:t>kan </a:t>
            </a:r>
            <a:r>
              <a:rPr lang="nb-NO" dirty="0"/>
              <a:t>kreve </a:t>
            </a:r>
            <a:r>
              <a:rPr lang="nb-NO" dirty="0" smtClean="0"/>
              <a:t>at </a:t>
            </a:r>
            <a:r>
              <a:rPr lang="nb-NO" dirty="0"/>
              <a:t>en pasient skal la seg </a:t>
            </a:r>
            <a:r>
              <a:rPr lang="nb-NO" dirty="0" smtClean="0"/>
              <a:t>forhånds undersøke </a:t>
            </a:r>
            <a:r>
              <a:rPr lang="nb-NO" dirty="0"/>
              <a:t>når det gjelder en smittsom sykdom, før det blir foretatt en diagnostisk utredning, og før pasienten får behandling eller pleie. </a:t>
            </a:r>
            <a:endParaRPr lang="nb-NO" dirty="0" smtClean="0"/>
          </a:p>
          <a:p>
            <a:r>
              <a:rPr lang="nb-NO" dirty="0" smtClean="0"/>
              <a:t>En </a:t>
            </a:r>
            <a:r>
              <a:rPr lang="nb-NO" dirty="0"/>
              <a:t>slik undersøkelse kan ikke fastsettes som rutine for alle pasienter og kan ikke omfatte endoskopi, biopsi, spinalpunksjon eller andre lignende undersøkelser/inngrep. </a:t>
            </a:r>
            <a:endParaRPr lang="nb-NO" dirty="0" smtClean="0"/>
          </a:p>
          <a:p>
            <a:r>
              <a:rPr lang="nb-NO" dirty="0" smtClean="0"/>
              <a:t>Forhåndsundersøkelse </a:t>
            </a:r>
            <a:r>
              <a:rPr lang="nb-NO" dirty="0"/>
              <a:t>kan kreves bare når en slik sykdom vil forårsake ekstraordinære forebyggende tiltak av hensyn til faren for overføring til andre pasienter eller til personale, og såfremt tiltakene kan gi vesentlig større sikkerhet mot smitteoverføring eller bety en vesentlig lettelse eller besparelse for helse- og omsorgstjenesten. </a:t>
            </a:r>
          </a:p>
        </p:txBody>
      </p:sp>
      <p:sp>
        <p:nvSpPr>
          <p:cNvPr id="4" name="Plassholder for dato 3"/>
          <p:cNvSpPr>
            <a:spLocks noGrp="1"/>
          </p:cNvSpPr>
          <p:nvPr>
            <p:ph type="dt" sz="half" idx="2"/>
          </p:nvPr>
        </p:nvSpPr>
        <p:spPr/>
        <p:txBody>
          <a:bodyPr/>
          <a:lstStyle/>
          <a:p>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11</a:t>
            </a:fld>
            <a:endParaRPr lang="nb-NO" dirty="0"/>
          </a:p>
        </p:txBody>
      </p:sp>
    </p:spTree>
    <p:extLst>
      <p:ext uri="{BB962C8B-B14F-4D97-AF65-F5344CB8AC3E}">
        <p14:creationId xmlns:p14="http://schemas.microsoft.com/office/powerpoint/2010/main" val="369648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102064"/>
            <a:ext cx="8208000" cy="1140954"/>
          </a:xfrm>
        </p:spPr>
        <p:txBody>
          <a:bodyPr/>
          <a:lstStyle/>
          <a:p>
            <a:r>
              <a:rPr lang="nb-NO" b="1" dirty="0"/>
              <a:t>§ 3-4. </a:t>
            </a:r>
            <a:r>
              <a:rPr lang="nb-NO" i="1" dirty="0"/>
              <a:t>Undersøkelse av gravide</a:t>
            </a:r>
            <a:r>
              <a:rPr lang="nb-NO" dirty="0"/>
              <a:t/>
            </a:r>
            <a:br>
              <a:rPr lang="nb-NO" dirty="0"/>
            </a:br>
            <a:endParaRPr lang="nb-NO" dirty="0"/>
          </a:p>
        </p:txBody>
      </p:sp>
      <p:sp>
        <p:nvSpPr>
          <p:cNvPr id="3" name="Plassholder for innhold 2"/>
          <p:cNvSpPr>
            <a:spLocks noGrp="1"/>
          </p:cNvSpPr>
          <p:nvPr>
            <p:ph idx="1"/>
          </p:nvPr>
        </p:nvSpPr>
        <p:spPr/>
        <p:txBody>
          <a:bodyPr/>
          <a:lstStyle/>
          <a:p>
            <a:r>
              <a:rPr lang="nb-NO" dirty="0" smtClean="0"/>
              <a:t>Departementet </a:t>
            </a:r>
            <a:r>
              <a:rPr lang="nb-NO" dirty="0"/>
              <a:t>kan gi forskrifter om plikt for gravide til å avgi blodprøve eller gjennomgå nødvendig undersøkelse som kan gjøres uten </a:t>
            </a:r>
            <a:r>
              <a:rPr lang="nb-NO" dirty="0" smtClean="0"/>
              <a:t>fare, når </a:t>
            </a:r>
            <a:r>
              <a:rPr lang="nb-NO" dirty="0"/>
              <a:t>formålet med undersøkelsen er å fastslå om det er grunn til å sette i verk tiltak for å motvirke at en allmennfarlig smittsom sykdom blir overført til barna. </a:t>
            </a:r>
          </a:p>
          <a:p>
            <a:endParaRPr lang="nb-NO" dirty="0"/>
          </a:p>
        </p:txBody>
      </p:sp>
      <p:sp>
        <p:nvSpPr>
          <p:cNvPr id="4" name="Plassholder for dato 3"/>
          <p:cNvSpPr>
            <a:spLocks noGrp="1"/>
          </p:cNvSpPr>
          <p:nvPr>
            <p:ph type="dt" sz="half" idx="2"/>
          </p:nvPr>
        </p:nvSpPr>
        <p:spPr/>
        <p:txBody>
          <a:bodyPr/>
          <a:lstStyle/>
          <a:p>
            <a:r>
              <a:rPr lang="nb-NO" smtClean="0"/>
              <a:t>28.03.2014</a:t>
            </a:r>
            <a:endParaRPr lang="nb-NO" dirty="0"/>
          </a:p>
        </p:txBody>
      </p:sp>
      <p:sp>
        <p:nvSpPr>
          <p:cNvPr id="5" name="Plassholder for bunntekst 4"/>
          <p:cNvSpPr>
            <a:spLocks noGrp="1"/>
          </p:cNvSpPr>
          <p:nvPr>
            <p:ph type="ftr" sz="quarter" idx="3"/>
          </p:nvPr>
        </p:nvSpPr>
        <p:spPr/>
        <p:txBody>
          <a:bodyPr/>
          <a:lstStyle/>
          <a:p>
            <a:r>
              <a:rPr lang="nb-NO" smtClean="0"/>
              <a:t>Pandemiplanrevisjonen 2014</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12</a:t>
            </a:fld>
            <a:endParaRPr lang="nb-NO" dirty="0"/>
          </a:p>
        </p:txBody>
      </p:sp>
    </p:spTree>
    <p:extLst>
      <p:ext uri="{BB962C8B-B14F-4D97-AF65-F5344CB8AC3E}">
        <p14:creationId xmlns:p14="http://schemas.microsoft.com/office/powerpoint/2010/main" val="1338180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40508"/>
            <a:ext cx="8208000" cy="1202510"/>
          </a:xfrm>
        </p:spPr>
        <p:txBody>
          <a:bodyPr/>
          <a:lstStyle/>
          <a:p>
            <a:r>
              <a:rPr lang="nb-NO" sz="2400" b="1" dirty="0"/>
              <a:t>§ 3-2. </a:t>
            </a:r>
            <a:r>
              <a:rPr lang="nb-NO" sz="2400" i="1" dirty="0"/>
              <a:t>Forhåndsundersøkelse av arbeids- og utdanningssøkere, undersøkelse av arbeidstakere og personer under utdanning</a:t>
            </a:r>
            <a:r>
              <a:rPr lang="nb-NO" sz="2400" b="1" dirty="0"/>
              <a:t> </a:t>
            </a:r>
            <a:r>
              <a:rPr lang="nb-NO" sz="2400" dirty="0"/>
              <a:t/>
            </a:r>
            <a:br>
              <a:rPr lang="nb-NO" sz="2400" dirty="0"/>
            </a:br>
            <a:endParaRPr lang="nb-NO" sz="2400" dirty="0"/>
          </a:p>
        </p:txBody>
      </p:sp>
      <p:sp>
        <p:nvSpPr>
          <p:cNvPr id="3" name="Plassholder for innhold 2"/>
          <p:cNvSpPr>
            <a:spLocks noGrp="1"/>
          </p:cNvSpPr>
          <p:nvPr>
            <p:ph idx="1"/>
          </p:nvPr>
        </p:nvSpPr>
        <p:spPr/>
        <p:txBody>
          <a:bodyPr>
            <a:normAutofit/>
          </a:bodyPr>
          <a:lstStyle/>
          <a:p>
            <a:pPr marL="0" indent="0">
              <a:buNone/>
            </a:pPr>
            <a:r>
              <a:rPr lang="nb-NO" dirty="0" smtClean="0"/>
              <a:t>Når </a:t>
            </a:r>
            <a:r>
              <a:rPr lang="nb-NO" dirty="0"/>
              <a:t>smittede personer kan utgjøre en alvorlig fare for overføring av smittsom sykdom i sitt arbeid eller sin virksomhet og hensynet til smittevernet krever det, kan departementet i forskrift fastsette</a:t>
            </a:r>
          </a:p>
          <a:p>
            <a:r>
              <a:rPr lang="nb-NO" dirty="0"/>
              <a:t>a) at arbeids- eller utdanningssøkere før ansettelse eller opptak skal gjennomgå undersøkelse som nevnt i</a:t>
            </a:r>
            <a:r>
              <a:rPr lang="nb-NO" dirty="0">
                <a:hlinkClick r:id="rId2"/>
              </a:rPr>
              <a:t> § 3-1</a:t>
            </a:r>
            <a:r>
              <a:rPr lang="nb-NO" dirty="0"/>
              <a:t>, </a:t>
            </a:r>
          </a:p>
          <a:p>
            <a:r>
              <a:rPr lang="nb-NO" dirty="0"/>
              <a:t>b) at arbeidstakere eller skoleelever/studenter skal gjennomgå slike undersøkelser. </a:t>
            </a:r>
            <a:endParaRPr lang="nb-NO" dirty="0" smtClean="0"/>
          </a:p>
          <a:p>
            <a:r>
              <a:rPr lang="nb-NO" dirty="0" smtClean="0"/>
              <a:t>Obs TBC</a:t>
            </a:r>
            <a:endParaRPr lang="nb-NO" dirty="0"/>
          </a:p>
          <a:p>
            <a:endParaRPr lang="nb-NO" dirty="0"/>
          </a:p>
        </p:txBody>
      </p:sp>
      <p:sp>
        <p:nvSpPr>
          <p:cNvPr id="4" name="Plassholder for dato 3"/>
          <p:cNvSpPr>
            <a:spLocks noGrp="1"/>
          </p:cNvSpPr>
          <p:nvPr>
            <p:ph type="dt" sz="half" idx="2"/>
          </p:nvPr>
        </p:nvSpPr>
        <p:spPr/>
        <p:txBody>
          <a:bodyPr/>
          <a:lstStyle/>
          <a:p>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13</a:t>
            </a:fld>
            <a:endParaRPr lang="nb-NO" dirty="0"/>
          </a:p>
        </p:txBody>
      </p:sp>
    </p:spTree>
    <p:extLst>
      <p:ext uri="{BB962C8B-B14F-4D97-AF65-F5344CB8AC3E}">
        <p14:creationId xmlns:p14="http://schemas.microsoft.com/office/powerpoint/2010/main" val="1563536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286730"/>
            <a:ext cx="8208000" cy="956288"/>
          </a:xfrm>
        </p:spPr>
        <p:txBody>
          <a:bodyPr/>
          <a:lstStyle/>
          <a:p>
            <a:r>
              <a:rPr lang="nb-NO" sz="2800" b="1" dirty="0"/>
              <a:t>§ 3-8. </a:t>
            </a:r>
            <a:r>
              <a:rPr lang="nb-NO" sz="2800" i="1" dirty="0"/>
              <a:t>Vaksinering og immunisering av befolkningen</a:t>
            </a:r>
            <a:r>
              <a:rPr lang="nb-NO" sz="2800" dirty="0"/>
              <a:t/>
            </a:r>
            <a:br>
              <a:rPr lang="nb-NO" sz="2800" dirty="0"/>
            </a:br>
            <a:endParaRPr lang="nb-NO" sz="2800" dirty="0"/>
          </a:p>
        </p:txBody>
      </p:sp>
      <p:sp>
        <p:nvSpPr>
          <p:cNvPr id="3" name="Plassholder for innhold 2"/>
          <p:cNvSpPr>
            <a:spLocks noGrp="1"/>
          </p:cNvSpPr>
          <p:nvPr>
            <p:ph idx="1"/>
          </p:nvPr>
        </p:nvSpPr>
        <p:spPr/>
        <p:txBody>
          <a:bodyPr>
            <a:normAutofit fontScale="70000" lnSpcReduction="20000"/>
          </a:bodyPr>
          <a:lstStyle/>
          <a:p>
            <a:pPr marL="0" indent="0">
              <a:buNone/>
            </a:pPr>
            <a:endParaRPr lang="nb-NO" dirty="0" smtClean="0"/>
          </a:p>
          <a:p>
            <a:pPr marL="0" indent="0">
              <a:buNone/>
            </a:pPr>
            <a:r>
              <a:rPr lang="nb-NO" dirty="0" smtClean="0"/>
              <a:t>Departementet </a:t>
            </a:r>
            <a:r>
              <a:rPr lang="nb-NO" dirty="0"/>
              <a:t>skal fastlegge et nasjonalt program for vaksinering mot smittsomme sykdommer. </a:t>
            </a:r>
            <a:r>
              <a:rPr lang="nb-NO" baseline="30000" dirty="0">
                <a:hlinkClick r:id="rId2"/>
              </a:rPr>
              <a:t>(72)</a:t>
            </a:r>
            <a:r>
              <a:rPr lang="nb-NO" dirty="0"/>
              <a:t> Kommunen skal tilby befolkningen dette programmet.</a:t>
            </a:r>
          </a:p>
          <a:p>
            <a:r>
              <a:rPr lang="nb-NO" dirty="0"/>
              <a:t>Når det er avgjørende for å motvirke et alvorlig utbrudd av en allmennfarlig smittsom sykdom, kan departementet i forskrift fastsette at befolkningen eller deler av den skal ha plikt til å la seg vaksinere </a:t>
            </a:r>
            <a:r>
              <a:rPr lang="nb-NO" baseline="30000" dirty="0">
                <a:hlinkClick r:id="rId3"/>
              </a:rPr>
              <a:t>(73)</a:t>
            </a:r>
            <a:r>
              <a:rPr lang="nb-NO" dirty="0"/>
              <a:t>.</a:t>
            </a:r>
          </a:p>
          <a:p>
            <a:r>
              <a:rPr lang="nb-NO" dirty="0"/>
              <a:t>Ved et alvorlig utbrudd av en allmennfarlig smittsom sykdom kan departementet i forskrift bestemme at personer som ikke er vaksinert</a:t>
            </a:r>
          </a:p>
          <a:p>
            <a:r>
              <a:rPr lang="nb-NO" dirty="0"/>
              <a:t>a) må oppholde seg innenfor bestemte områder,</a:t>
            </a:r>
          </a:p>
          <a:p>
            <a:r>
              <a:rPr lang="nb-NO" dirty="0"/>
              <a:t>b) skal nektes deltakelse i organisert samvær med andre, f.eks. i barnehage, skole, møter eller kommunikasjonsmidler,</a:t>
            </a:r>
          </a:p>
          <a:p>
            <a:r>
              <a:rPr lang="nb-NO" dirty="0"/>
              <a:t>c) må ta nødvendige forholdsregler etter kommunelegens nærmere bestemmelse.</a:t>
            </a:r>
          </a:p>
          <a:p>
            <a:r>
              <a:rPr lang="nb-NO" dirty="0"/>
              <a:t>Når det ved et alvorlig utbrudd av en allmennfarlig smittsom sykdom er nødvendig å vaksinere befolkningen eller deler av den med en gang for at folkehelsen ikke skal bli vesentlig skadelidende, kan Sosial- og helsedirektoratet påby vaksinering etter andre ledd og tiltak etter tredje ledd. </a:t>
            </a:r>
            <a:r>
              <a:rPr lang="nb-NO" baseline="30000" dirty="0">
                <a:hlinkClick r:id="rId4"/>
              </a:rPr>
              <a:t>(74)</a:t>
            </a:r>
            <a:endParaRPr lang="nb-NO" dirty="0"/>
          </a:p>
          <a:p>
            <a:endParaRPr lang="nb-NO" dirty="0"/>
          </a:p>
        </p:txBody>
      </p:sp>
      <p:sp>
        <p:nvSpPr>
          <p:cNvPr id="4" name="Plassholder for dato 3"/>
          <p:cNvSpPr>
            <a:spLocks noGrp="1"/>
          </p:cNvSpPr>
          <p:nvPr>
            <p:ph type="dt" sz="half" idx="2"/>
          </p:nvPr>
        </p:nvSpPr>
        <p:spPr/>
        <p:txBody>
          <a:bodyPr/>
          <a:lstStyle/>
          <a:p>
            <a:r>
              <a:rPr lang="nb-NO" smtClean="0"/>
              <a:t>28.03.2014</a:t>
            </a:r>
            <a:endParaRPr lang="nb-NO" dirty="0"/>
          </a:p>
        </p:txBody>
      </p:sp>
      <p:sp>
        <p:nvSpPr>
          <p:cNvPr id="5" name="Plassholder for bunntekst 4"/>
          <p:cNvSpPr>
            <a:spLocks noGrp="1"/>
          </p:cNvSpPr>
          <p:nvPr>
            <p:ph type="ftr" sz="quarter" idx="3"/>
          </p:nvPr>
        </p:nvSpPr>
        <p:spPr/>
        <p:txBody>
          <a:bodyPr/>
          <a:lstStyle/>
          <a:p>
            <a:r>
              <a:rPr lang="nb-NO" smtClean="0"/>
              <a:t>Pandemiplanrevisjonen 2014</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14</a:t>
            </a:fld>
            <a:endParaRPr lang="nb-NO" dirty="0"/>
          </a:p>
        </p:txBody>
      </p:sp>
    </p:spTree>
    <p:extLst>
      <p:ext uri="{BB962C8B-B14F-4D97-AF65-F5344CB8AC3E}">
        <p14:creationId xmlns:p14="http://schemas.microsoft.com/office/powerpoint/2010/main" val="3421244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468000" y="40508"/>
            <a:ext cx="8208000" cy="1202510"/>
          </a:xfrm>
        </p:spPr>
        <p:txBody>
          <a:bodyPr/>
          <a:lstStyle/>
          <a:p>
            <a:r>
              <a:rPr lang="nb-NO" sz="2400" b="1" dirty="0"/>
              <a:t>§ 4-1. </a:t>
            </a:r>
            <a:r>
              <a:rPr lang="nb-NO" sz="2400" i="1" dirty="0"/>
              <a:t>Møteforbud, stenging av virksomhet, begrensning i kommunikasjon, isolering og smittesanering</a:t>
            </a:r>
            <a:r>
              <a:rPr lang="nb-NO" sz="2400" dirty="0"/>
              <a:t/>
            </a:r>
            <a:br>
              <a:rPr lang="nb-NO" sz="2400" dirty="0"/>
            </a:br>
            <a:endParaRPr lang="nb-NO" sz="2400" dirty="0"/>
          </a:p>
        </p:txBody>
      </p:sp>
      <p:sp>
        <p:nvSpPr>
          <p:cNvPr id="7" name="Plassholder for innhold 6"/>
          <p:cNvSpPr>
            <a:spLocks noGrp="1"/>
          </p:cNvSpPr>
          <p:nvPr>
            <p:ph idx="1"/>
          </p:nvPr>
        </p:nvSpPr>
        <p:spPr/>
        <p:txBody>
          <a:bodyPr>
            <a:normAutofit fontScale="85000" lnSpcReduction="20000"/>
          </a:bodyPr>
          <a:lstStyle/>
          <a:p>
            <a:r>
              <a:rPr lang="nb-NO" dirty="0" smtClean="0"/>
              <a:t>Når </a:t>
            </a:r>
            <a:r>
              <a:rPr lang="nb-NO" dirty="0"/>
              <a:t>det er nødvendig for å forebygge en allmennfarlig smittsom sykdom eller for å motvirke at den blir overført, kan kommunestyret </a:t>
            </a:r>
            <a:r>
              <a:rPr lang="nb-NO" baseline="30000" dirty="0" smtClean="0">
                <a:hlinkClick r:id="rId2"/>
              </a:rPr>
              <a:t>(</a:t>
            </a:r>
            <a:r>
              <a:rPr lang="nb-NO" dirty="0" smtClean="0"/>
              <a:t>vedta</a:t>
            </a:r>
            <a:endParaRPr lang="nb-NO" dirty="0"/>
          </a:p>
          <a:p>
            <a:r>
              <a:rPr lang="nb-NO" dirty="0"/>
              <a:t>a) forbud mot møter og sammenkomster eller påbud om andre begrensninger i den sosiale omgangen overalt der mennesker er samlet, </a:t>
            </a:r>
            <a:r>
              <a:rPr lang="nb-NO" baseline="30000" dirty="0" smtClean="0">
                <a:hlinkClick r:id="rId3"/>
              </a:rPr>
              <a:t>(</a:t>
            </a:r>
            <a:r>
              <a:rPr lang="nb-NO" dirty="0" smtClean="0"/>
              <a:t>b</a:t>
            </a:r>
            <a:r>
              <a:rPr lang="nb-NO" dirty="0"/>
              <a:t>) stenging av virksomheter som samler flere mennesker, f.eks. barnehager, skoler, svømmehaller, flyplasser, butikker, hoteller eller andre bedrifter og arbeidsplasser – eller begrensninger i aktiviteter der, </a:t>
            </a:r>
          </a:p>
          <a:p>
            <a:r>
              <a:rPr lang="nb-NO" dirty="0"/>
              <a:t>c) stans eller begrensninger i kommunikasjoner</a:t>
            </a:r>
            <a:r>
              <a:rPr lang="nb-NO" dirty="0" smtClean="0"/>
              <a:t>,</a:t>
            </a:r>
          </a:p>
          <a:p>
            <a:r>
              <a:rPr lang="nb-NO" dirty="0" smtClean="0"/>
              <a:t> d</a:t>
            </a:r>
            <a:r>
              <a:rPr lang="nb-NO" dirty="0"/>
              <a:t>) isolering av personer i geografisk avgrensede områder eller andre begrensninger i deres bevegelsesfrihet i opptil sju dager om gangen, </a:t>
            </a:r>
            <a:endParaRPr lang="nb-NO" dirty="0" smtClean="0"/>
          </a:p>
          <a:p>
            <a:r>
              <a:rPr lang="nb-NO" dirty="0" smtClean="0"/>
              <a:t>e</a:t>
            </a:r>
            <a:r>
              <a:rPr lang="nb-NO" dirty="0"/>
              <a:t>) pålegg til private eller offentlige om rengjøring, desinfeksjon eller destruksjon av gjenstander eller lokaler. Pålegget kan også gå ut på avliving av selskapsdyr, utrydding av rotter og andre skadedyr, avlusing eller annen smittesanering. </a:t>
            </a:r>
          </a:p>
          <a:p>
            <a:endParaRPr lang="nb-NO" dirty="0"/>
          </a:p>
        </p:txBody>
      </p:sp>
      <p:sp>
        <p:nvSpPr>
          <p:cNvPr id="3" name="Plassholder for dato 2"/>
          <p:cNvSpPr>
            <a:spLocks noGrp="1"/>
          </p:cNvSpPr>
          <p:nvPr>
            <p:ph type="dt" sz="half" idx="2"/>
          </p:nvPr>
        </p:nvSpPr>
        <p:spPr/>
        <p:txBody>
          <a:bodyPr/>
          <a:lstStyle/>
          <a:p>
            <a:pPr>
              <a:defRPr/>
            </a:pPr>
            <a:fld id="{E4DC61A3-3A6D-45AF-9A70-243886E77B8C}" type="datetime1">
              <a:rPr lang="nb-NO" smtClean="0">
                <a:solidFill>
                  <a:srgbClr val="00435D"/>
                </a:solidFill>
              </a:rPr>
              <a:pPr>
                <a:defRPr/>
              </a:pPr>
              <a:t>17.03.2015</a:t>
            </a:fld>
            <a:endParaRPr lang="nb-NO" sz="1400">
              <a:solidFill>
                <a:srgbClr val="00435D"/>
              </a:solidFill>
            </a:endParaRPr>
          </a:p>
        </p:txBody>
      </p:sp>
      <p:sp>
        <p:nvSpPr>
          <p:cNvPr id="4" name="Plassholder for bunntekst 3"/>
          <p:cNvSpPr>
            <a:spLocks noGrp="1"/>
          </p:cNvSpPr>
          <p:nvPr>
            <p:ph type="ftr" sz="quarter" idx="3"/>
          </p:nvPr>
        </p:nvSpPr>
        <p:spPr/>
        <p:txBody>
          <a:bodyPr/>
          <a:lstStyle/>
          <a:p>
            <a:pPr>
              <a:defRPr/>
            </a:pPr>
            <a:r>
              <a:rPr lang="en-US" smtClean="0">
                <a:solidFill>
                  <a:srgbClr val="00435D"/>
                </a:solidFill>
              </a:rPr>
              <a:t>Svein Høegh Henrichsen </a:t>
            </a:r>
          </a:p>
          <a:p>
            <a:pPr>
              <a:defRPr/>
            </a:pPr>
            <a:r>
              <a:rPr lang="nb-NO" smtClean="0">
                <a:solidFill>
                  <a:srgbClr val="00435D"/>
                </a:solidFill>
              </a:rPr>
              <a:t>Avd primærhelsetjenester </a:t>
            </a:r>
            <a:endParaRPr lang="nb-NO">
              <a:solidFill>
                <a:srgbClr val="00435D"/>
              </a:solidFill>
            </a:endParaRPr>
          </a:p>
        </p:txBody>
      </p:sp>
      <p:sp>
        <p:nvSpPr>
          <p:cNvPr id="5" name="Plassholder for lysbildenummer 4"/>
          <p:cNvSpPr>
            <a:spLocks noGrp="1"/>
          </p:cNvSpPr>
          <p:nvPr>
            <p:ph type="sldNum" sz="quarter" idx="4"/>
          </p:nvPr>
        </p:nvSpPr>
        <p:spPr/>
        <p:txBody>
          <a:bodyPr/>
          <a:lstStyle/>
          <a:p>
            <a:pPr>
              <a:defRPr/>
            </a:pPr>
            <a:r>
              <a:rPr lang="nb-NO" smtClean="0">
                <a:solidFill>
                  <a:srgbClr val="FFFFFF"/>
                </a:solidFill>
              </a:rPr>
              <a:t>| </a:t>
            </a:r>
            <a:fld id="{567B53A4-B8D3-4CB9-B4C6-9DB92A35A13E}" type="slidenum">
              <a:rPr lang="nb-NO" smtClean="0">
                <a:solidFill>
                  <a:srgbClr val="FFFFFF"/>
                </a:solidFill>
              </a:rPr>
              <a:pPr>
                <a:defRPr/>
              </a:pPr>
              <a:t>15</a:t>
            </a:fld>
            <a:endParaRPr lang="nb-NO" sz="1400">
              <a:solidFill>
                <a:srgbClr val="FFFFFF"/>
              </a:solidFill>
            </a:endParaRPr>
          </a:p>
        </p:txBody>
      </p:sp>
    </p:spTree>
    <p:extLst>
      <p:ext uri="{BB962C8B-B14F-4D97-AF65-F5344CB8AC3E}">
        <p14:creationId xmlns:p14="http://schemas.microsoft.com/office/powerpoint/2010/main" val="327419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 4-2. </a:t>
            </a:r>
            <a:r>
              <a:rPr lang="nb-NO" i="1" dirty="0"/>
              <a:t>Forbud mot utførelse av arbeid m.m.</a:t>
            </a:r>
            <a:r>
              <a:rPr lang="nb-NO" b="1" dirty="0"/>
              <a:t> </a:t>
            </a:r>
            <a:r>
              <a:rPr lang="nb-NO" baseline="30000" dirty="0">
                <a:hlinkClick r:id="rId3"/>
              </a:rPr>
              <a:t>(</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smtClean="0"/>
              <a:t>En </a:t>
            </a:r>
            <a:r>
              <a:rPr lang="nb-NO" dirty="0"/>
              <a:t>smittet person </a:t>
            </a:r>
            <a:r>
              <a:rPr lang="nb-NO" dirty="0" smtClean="0"/>
              <a:t>med </a:t>
            </a:r>
            <a:r>
              <a:rPr lang="nb-NO" dirty="0"/>
              <a:t>en allmennfarlig smittsom sykdom som gjennom sitt arbeid eller ved deltagelse i undervisning er en alvorlig fare for overføring av smitte til </a:t>
            </a:r>
            <a:r>
              <a:rPr lang="nb-NO" dirty="0" smtClean="0"/>
              <a:t>andre, kan </a:t>
            </a:r>
            <a:r>
              <a:rPr lang="nb-NO" dirty="0"/>
              <a:t>forbys å utføre dette arbeidet eller delta i undervisningen for opptil tre uker dersom hensynet til smittevernet krever det. Ved nytt vedtak kan forbudet forlenges med opptil tre </a:t>
            </a:r>
            <a:r>
              <a:rPr lang="nb-NO" dirty="0" smtClean="0"/>
              <a:t>uker. Vedtak </a:t>
            </a:r>
            <a:r>
              <a:rPr lang="nb-NO" dirty="0"/>
              <a:t>etter første ledd skal gjøres av kommunelegen sammen med legen som det regionale helseforetaket har </a:t>
            </a:r>
            <a:r>
              <a:rPr lang="nb-NO" dirty="0" smtClean="0"/>
              <a:t>utpekt .Fylkesmannen </a:t>
            </a:r>
            <a:r>
              <a:rPr lang="nb-NO" dirty="0"/>
              <a:t>avgjør klage over vedtak. </a:t>
            </a:r>
            <a:endParaRPr lang="nb-NO" dirty="0" smtClean="0"/>
          </a:p>
          <a:p>
            <a:r>
              <a:rPr lang="nb-NO" dirty="0" smtClean="0"/>
              <a:t>Når </a:t>
            </a:r>
            <a:r>
              <a:rPr lang="nb-NO" dirty="0"/>
              <a:t>smittede personer gjennom sitt arbeid eller ved deltagelse i undervisning kan utgjøre en alvorlig fare for overføring av smitte til andre, kan departementet i forskrift fastsette at det skal være forbudt for smittede personer å utføre et bestemt arbeid eller deler av det eller delta i undervisning. </a:t>
            </a:r>
            <a:endParaRPr lang="nb-NO" dirty="0" smtClean="0"/>
          </a:p>
          <a:p>
            <a:endParaRPr lang="nb-NO" dirty="0"/>
          </a:p>
        </p:txBody>
      </p:sp>
      <p:sp>
        <p:nvSpPr>
          <p:cNvPr id="4" name="Plassholder for dato 3"/>
          <p:cNvSpPr>
            <a:spLocks noGrp="1"/>
          </p:cNvSpPr>
          <p:nvPr>
            <p:ph type="dt" sz="half" idx="2"/>
          </p:nvPr>
        </p:nvSpPr>
        <p:spPr/>
        <p:txBody>
          <a:bodyPr/>
          <a:lstStyle/>
          <a:p>
            <a:fld id="{C3B70C5A-0D84-4D3C-B88B-53E47B38484A}" type="datetime1">
              <a:rPr lang="nb-NO" smtClean="0"/>
              <a:pPr/>
              <a:t>17.03.2015</a:t>
            </a:fld>
            <a:endParaRPr lang="nb-NO" dirty="0"/>
          </a:p>
        </p:txBody>
      </p:sp>
      <p:sp>
        <p:nvSpPr>
          <p:cNvPr id="5" name="Plassholder for bunntekst 4"/>
          <p:cNvSpPr>
            <a:spLocks noGrp="1"/>
          </p:cNvSpPr>
          <p:nvPr>
            <p:ph type="ftr" sz="quarter" idx="3"/>
          </p:nvPr>
        </p:nvSpPr>
        <p:spPr/>
        <p:txBody>
          <a:bodyPr/>
          <a:lstStyle/>
          <a:p>
            <a:r>
              <a:rPr lang="nb-NO" smtClean="0"/>
              <a:t>Tema for presentasjonen</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16</a:t>
            </a:fld>
            <a:endParaRPr lang="nb-NO" dirty="0"/>
          </a:p>
        </p:txBody>
      </p:sp>
    </p:spTree>
    <p:extLst>
      <p:ext uri="{BB962C8B-B14F-4D97-AF65-F5344CB8AC3E}">
        <p14:creationId xmlns:p14="http://schemas.microsoft.com/office/powerpoint/2010/main" val="196104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468000" y="-144158"/>
            <a:ext cx="8208000" cy="1387176"/>
          </a:xfrm>
        </p:spPr>
        <p:txBody>
          <a:bodyPr/>
          <a:lstStyle/>
          <a:p>
            <a:r>
              <a:rPr lang="nb-NO" sz="2800" b="1" dirty="0" smtClean="0"/>
              <a:t/>
            </a:r>
            <a:br>
              <a:rPr lang="nb-NO" sz="2800" b="1" dirty="0" smtClean="0"/>
            </a:br>
            <a:r>
              <a:rPr lang="nb-NO" sz="2800" b="1" dirty="0" smtClean="0"/>
              <a:t>§ </a:t>
            </a:r>
            <a:r>
              <a:rPr lang="nb-NO" sz="2800" b="1" dirty="0"/>
              <a:t>5-1. </a:t>
            </a:r>
            <a:r>
              <a:rPr lang="nb-NO" sz="2800" i="1" dirty="0"/>
              <a:t>Plikter </a:t>
            </a:r>
            <a:r>
              <a:rPr lang="nb-NO" sz="2800" i="1" dirty="0" smtClean="0"/>
              <a:t>for </a:t>
            </a:r>
            <a:r>
              <a:rPr lang="nb-NO" sz="2800" i="1" dirty="0"/>
              <a:t>en person som er smittet med en allmennfarlig smittsom </a:t>
            </a:r>
            <a:r>
              <a:rPr lang="nb-NO" sz="2800" i="1" dirty="0" smtClean="0"/>
              <a:t>sykdom</a:t>
            </a:r>
            <a:r>
              <a:rPr lang="nb-NO" sz="2800" dirty="0"/>
              <a:t>– </a:t>
            </a:r>
            <a:r>
              <a:rPr lang="nb-NO" sz="2800" dirty="0" smtClean="0"/>
              <a:t>tvangstiltak</a:t>
            </a:r>
            <a:endParaRPr lang="nb-NO" sz="2800" dirty="0"/>
          </a:p>
        </p:txBody>
      </p:sp>
      <p:sp>
        <p:nvSpPr>
          <p:cNvPr id="7" name="Plassholder for innhold 6"/>
          <p:cNvSpPr>
            <a:spLocks noGrp="1"/>
          </p:cNvSpPr>
          <p:nvPr>
            <p:ph idx="1"/>
          </p:nvPr>
        </p:nvSpPr>
        <p:spPr/>
        <p:txBody>
          <a:bodyPr>
            <a:normAutofit fontScale="85000" lnSpcReduction="20000"/>
          </a:bodyPr>
          <a:lstStyle/>
          <a:p>
            <a:r>
              <a:rPr lang="nb-NO" dirty="0" smtClean="0"/>
              <a:t>Den </a:t>
            </a:r>
            <a:r>
              <a:rPr lang="nb-NO" dirty="0"/>
              <a:t>som har grunn til å anta at han selv eller noen han har omsorgen for, er smittet med en allmennfarlig smittsom </a:t>
            </a:r>
            <a:r>
              <a:rPr lang="nb-NO" dirty="0" smtClean="0"/>
              <a:t>sykdom, skal </a:t>
            </a:r>
            <a:r>
              <a:rPr lang="nb-NO" dirty="0"/>
              <a:t>snarest gi beskjed til lege og oppsøke legen for nødvendig undersøkelse. </a:t>
            </a:r>
            <a:endParaRPr lang="nb-NO" dirty="0" smtClean="0"/>
          </a:p>
          <a:p>
            <a:r>
              <a:rPr lang="nb-NO" dirty="0" smtClean="0"/>
              <a:t>En </a:t>
            </a:r>
            <a:r>
              <a:rPr lang="nb-NO" dirty="0"/>
              <a:t>smittet person med en allmennfarlig smittsom sykdom har plikt til å gi nødvendige opplysninger om hvem smitten kan være overført </a:t>
            </a:r>
            <a:r>
              <a:rPr lang="nb-NO" dirty="0" smtClean="0"/>
              <a:t>fra.</a:t>
            </a:r>
          </a:p>
          <a:p>
            <a:r>
              <a:rPr lang="nb-NO" dirty="0" smtClean="0"/>
              <a:t> </a:t>
            </a:r>
            <a:r>
              <a:rPr lang="nb-NO" dirty="0"/>
              <a:t>Dersom overføringen kan ha skjedd ved miljøsmitte, f.eks. drikkevann, matvarer eller dyr, har vedkommende også plikt til å opplyse om dette. Dessuten har vedkommende plikt til å opplyse hvem han eller hun selv kan ha overført smitten til. Opplysningene skal gis til den undersøkende legen eller til kommunelegen </a:t>
            </a:r>
            <a:endParaRPr lang="nb-NO" dirty="0" smtClean="0"/>
          </a:p>
          <a:p>
            <a:r>
              <a:rPr lang="nb-NO" dirty="0" smtClean="0"/>
              <a:t>En </a:t>
            </a:r>
            <a:r>
              <a:rPr lang="nb-NO" dirty="0"/>
              <a:t>smittet person med en allmennfarlig smittsom sykdom har plikt til å ta imot den personlige smittevernveiledning som legen gir for å motvirke at sykdommen blir overført til andre og plikt til om nødvendig </a:t>
            </a:r>
            <a:r>
              <a:rPr lang="nb-NO" dirty="0" smtClean="0"/>
              <a:t>å </a:t>
            </a:r>
            <a:r>
              <a:rPr lang="nb-NO" dirty="0"/>
              <a:t>la seg isolere.</a:t>
            </a:r>
          </a:p>
          <a:p>
            <a:endParaRPr lang="nb-NO" dirty="0"/>
          </a:p>
        </p:txBody>
      </p:sp>
      <p:sp>
        <p:nvSpPr>
          <p:cNvPr id="3" name="Plassholder for dato 2"/>
          <p:cNvSpPr>
            <a:spLocks noGrp="1"/>
          </p:cNvSpPr>
          <p:nvPr>
            <p:ph type="dt" sz="half" idx="2"/>
          </p:nvPr>
        </p:nvSpPr>
        <p:spPr/>
        <p:txBody>
          <a:bodyPr/>
          <a:lstStyle/>
          <a:p>
            <a:pPr>
              <a:defRPr/>
            </a:pPr>
            <a:fld id="{E4DC61A3-3A6D-45AF-9A70-243886E77B8C}" type="datetime1">
              <a:rPr lang="nb-NO" smtClean="0">
                <a:solidFill>
                  <a:srgbClr val="00435D"/>
                </a:solidFill>
              </a:rPr>
              <a:pPr>
                <a:defRPr/>
              </a:pPr>
              <a:t>17.03.2015</a:t>
            </a:fld>
            <a:endParaRPr lang="nb-NO" sz="1400">
              <a:solidFill>
                <a:srgbClr val="00435D"/>
              </a:solidFill>
            </a:endParaRPr>
          </a:p>
        </p:txBody>
      </p:sp>
      <p:sp>
        <p:nvSpPr>
          <p:cNvPr id="4" name="Plassholder for bunntekst 3"/>
          <p:cNvSpPr>
            <a:spLocks noGrp="1"/>
          </p:cNvSpPr>
          <p:nvPr>
            <p:ph type="ftr" sz="quarter" idx="3"/>
          </p:nvPr>
        </p:nvSpPr>
        <p:spPr/>
        <p:txBody>
          <a:bodyPr/>
          <a:lstStyle/>
          <a:p>
            <a:pPr>
              <a:defRPr/>
            </a:pPr>
            <a:r>
              <a:rPr lang="en-US" smtClean="0">
                <a:solidFill>
                  <a:srgbClr val="00435D"/>
                </a:solidFill>
              </a:rPr>
              <a:t>Svein Høegh Henrichsen </a:t>
            </a:r>
          </a:p>
          <a:p>
            <a:pPr>
              <a:defRPr/>
            </a:pPr>
            <a:r>
              <a:rPr lang="nb-NO" smtClean="0">
                <a:solidFill>
                  <a:srgbClr val="00435D"/>
                </a:solidFill>
              </a:rPr>
              <a:t>Avd primærhelsetjenester </a:t>
            </a:r>
            <a:endParaRPr lang="nb-NO">
              <a:solidFill>
                <a:srgbClr val="00435D"/>
              </a:solidFill>
            </a:endParaRPr>
          </a:p>
        </p:txBody>
      </p:sp>
      <p:sp>
        <p:nvSpPr>
          <p:cNvPr id="5" name="Plassholder for lysbildenummer 4"/>
          <p:cNvSpPr>
            <a:spLocks noGrp="1"/>
          </p:cNvSpPr>
          <p:nvPr>
            <p:ph type="sldNum" sz="quarter" idx="4"/>
          </p:nvPr>
        </p:nvSpPr>
        <p:spPr/>
        <p:txBody>
          <a:bodyPr/>
          <a:lstStyle/>
          <a:p>
            <a:pPr>
              <a:defRPr/>
            </a:pPr>
            <a:r>
              <a:rPr lang="nb-NO" smtClean="0">
                <a:solidFill>
                  <a:srgbClr val="FFFFFF"/>
                </a:solidFill>
              </a:rPr>
              <a:t>| </a:t>
            </a:r>
            <a:fld id="{567B53A4-B8D3-4CB9-B4C6-9DB92A35A13E}" type="slidenum">
              <a:rPr lang="nb-NO" smtClean="0">
                <a:solidFill>
                  <a:srgbClr val="FFFFFF"/>
                </a:solidFill>
              </a:rPr>
              <a:pPr>
                <a:defRPr/>
              </a:pPr>
              <a:t>17</a:t>
            </a:fld>
            <a:endParaRPr lang="nb-NO" sz="1400">
              <a:solidFill>
                <a:srgbClr val="FFFFFF"/>
              </a:solidFill>
            </a:endParaRPr>
          </a:p>
        </p:txBody>
      </p:sp>
    </p:spTree>
    <p:extLst>
      <p:ext uri="{BB962C8B-B14F-4D97-AF65-F5344CB8AC3E}">
        <p14:creationId xmlns:p14="http://schemas.microsoft.com/office/powerpoint/2010/main" val="403147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286730"/>
            <a:ext cx="8208000" cy="956288"/>
          </a:xfrm>
        </p:spPr>
        <p:txBody>
          <a:bodyPr/>
          <a:lstStyle/>
          <a:p>
            <a:r>
              <a:rPr lang="nb-NO" sz="2800" b="1" dirty="0"/>
              <a:t>§ 5-2. </a:t>
            </a:r>
            <a:r>
              <a:rPr lang="nb-NO" sz="2800" i="1" dirty="0"/>
              <a:t>Tvungen legeundersøkelse – innleggelse til undersøkelse og kortvarig isolering</a:t>
            </a:r>
            <a:r>
              <a:rPr lang="nb-NO" sz="2800" b="1" dirty="0"/>
              <a:t> </a:t>
            </a:r>
            <a:endParaRPr lang="nb-NO" sz="2800" dirty="0"/>
          </a:p>
        </p:txBody>
      </p:sp>
      <p:sp>
        <p:nvSpPr>
          <p:cNvPr id="3" name="Plassholder for innhold 2"/>
          <p:cNvSpPr>
            <a:spLocks noGrp="1"/>
          </p:cNvSpPr>
          <p:nvPr>
            <p:ph idx="1"/>
          </p:nvPr>
        </p:nvSpPr>
        <p:spPr/>
        <p:txBody>
          <a:bodyPr>
            <a:normAutofit fontScale="85000" lnSpcReduction="20000"/>
          </a:bodyPr>
          <a:lstStyle/>
          <a:p>
            <a:r>
              <a:rPr lang="nb-NO" dirty="0" smtClean="0"/>
              <a:t>Når </a:t>
            </a:r>
            <a:r>
              <a:rPr lang="nb-NO" dirty="0"/>
              <a:t>det er nødvendig for å forebygge en allmennfarlig smittsom sykdom eller motvirke at den blir </a:t>
            </a:r>
            <a:r>
              <a:rPr lang="nb-NO" dirty="0" smtClean="0"/>
              <a:t>overført, skal </a:t>
            </a:r>
            <a:r>
              <a:rPr lang="nb-NO" dirty="0"/>
              <a:t>legen eller eventuelt kommunelegen be en smittet person om å la seg undersøke av </a:t>
            </a:r>
            <a:r>
              <a:rPr lang="nb-NO" dirty="0" smtClean="0"/>
              <a:t>lege</a:t>
            </a:r>
            <a:endParaRPr lang="nb-NO" dirty="0"/>
          </a:p>
          <a:p>
            <a:r>
              <a:rPr lang="nb-NO" dirty="0"/>
              <a:t>Dersom en smittet person motsetter seg undersøkelse etter første </a:t>
            </a:r>
            <a:r>
              <a:rPr lang="nb-NO" dirty="0" smtClean="0"/>
              <a:t>ledd, kan </a:t>
            </a:r>
            <a:r>
              <a:rPr lang="nb-NO" dirty="0"/>
              <a:t>det gjøres vedtak om at vedkommende skal legges inn på sykehus til legeundersøkelse og eventuelt til kortvarig isolering. Slik tvungen </a:t>
            </a:r>
            <a:r>
              <a:rPr lang="nb-NO" dirty="0" smtClean="0"/>
              <a:t>legeundersøkelse </a:t>
            </a:r>
            <a:r>
              <a:rPr lang="nb-NO" dirty="0"/>
              <a:t>eller kortvarig isolering kan bare gjennomføres for å klarlegge om det foreligger en allmennfarlig smittsom sykdom, og dette er nødvendig for å motvirke overføring av en slik sykdom til andre </a:t>
            </a:r>
            <a:r>
              <a:rPr lang="nb-NO" dirty="0" smtClean="0"/>
              <a:t>og </a:t>
            </a:r>
            <a:r>
              <a:rPr lang="nb-NO" dirty="0"/>
              <a:t>såfremt undersøkelsen </a:t>
            </a:r>
            <a:r>
              <a:rPr lang="nb-NO" dirty="0" smtClean="0"/>
              <a:t>kan </a:t>
            </a:r>
            <a:r>
              <a:rPr lang="nb-NO" dirty="0"/>
              <a:t>skje uten fare. </a:t>
            </a:r>
            <a:r>
              <a:rPr lang="nb-NO" dirty="0" smtClean="0"/>
              <a:t>Tvungen </a:t>
            </a:r>
            <a:r>
              <a:rPr lang="nb-NO" dirty="0"/>
              <a:t>isolering kan vedtas for opptil sju dager. </a:t>
            </a:r>
            <a:endParaRPr lang="nb-NO" baseline="30000" dirty="0" smtClean="0"/>
          </a:p>
          <a:p>
            <a:r>
              <a:rPr lang="nb-NO" dirty="0" smtClean="0"/>
              <a:t>Når </a:t>
            </a:r>
            <a:r>
              <a:rPr lang="nb-NO" dirty="0"/>
              <a:t>det er forsvarlig </a:t>
            </a:r>
            <a:r>
              <a:rPr lang="nb-NO" baseline="30000" dirty="0" smtClean="0"/>
              <a:t>(</a:t>
            </a:r>
            <a:r>
              <a:rPr lang="nb-NO" dirty="0" smtClean="0"/>
              <a:t>å </a:t>
            </a:r>
            <a:r>
              <a:rPr lang="nb-NO" dirty="0"/>
              <a:t>foreta legeundersøkelsen uten innleggelse i sykehus ut fra hensynet til den </a:t>
            </a:r>
            <a:r>
              <a:rPr lang="nb-NO" dirty="0" smtClean="0"/>
              <a:t>smittede </a:t>
            </a:r>
            <a:r>
              <a:rPr lang="nb-NO" dirty="0"/>
              <a:t>eller dem som skal undersøke, kan undersøkelsen gjøres poliklinisk eller på et annet egnet sted.</a:t>
            </a:r>
          </a:p>
          <a:p>
            <a:endParaRPr lang="nb-NO" dirty="0"/>
          </a:p>
        </p:txBody>
      </p:sp>
      <p:sp>
        <p:nvSpPr>
          <p:cNvPr id="4" name="Plassholder for dato 3"/>
          <p:cNvSpPr>
            <a:spLocks noGrp="1"/>
          </p:cNvSpPr>
          <p:nvPr>
            <p:ph type="dt" sz="half" idx="2"/>
          </p:nvPr>
        </p:nvSpPr>
        <p:spPr/>
        <p:txBody>
          <a:bodyPr/>
          <a:lstStyle/>
          <a:p>
            <a:endParaRPr lang="nb-NO" dirty="0"/>
          </a:p>
        </p:txBody>
      </p:sp>
      <p:sp>
        <p:nvSpPr>
          <p:cNvPr id="5" name="Plassholder for bunntekst 4"/>
          <p:cNvSpPr>
            <a:spLocks noGrp="1"/>
          </p:cNvSpPr>
          <p:nvPr>
            <p:ph type="ftr" sz="quarter" idx="3"/>
          </p:nvPr>
        </p:nvSpPr>
        <p:spPr/>
        <p:txBody>
          <a:bodyPr/>
          <a:lstStyle/>
          <a:p>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18</a:t>
            </a:fld>
            <a:endParaRPr lang="nb-NO" dirty="0"/>
          </a:p>
        </p:txBody>
      </p:sp>
    </p:spTree>
    <p:extLst>
      <p:ext uri="{BB962C8B-B14F-4D97-AF65-F5344CB8AC3E}">
        <p14:creationId xmlns:p14="http://schemas.microsoft.com/office/powerpoint/2010/main" val="1291045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8000" y="102064"/>
            <a:ext cx="8208000" cy="1140954"/>
          </a:xfrm>
        </p:spPr>
        <p:txBody>
          <a:bodyPr/>
          <a:lstStyle/>
          <a:p>
            <a:r>
              <a:rPr lang="nb-NO" b="1" dirty="0"/>
              <a:t>§ 5-3. </a:t>
            </a:r>
            <a:r>
              <a:rPr lang="nb-NO" i="1" dirty="0"/>
              <a:t>Tvungen isolering i sykehus</a:t>
            </a:r>
            <a:r>
              <a:rPr lang="nb-NO" b="1" dirty="0"/>
              <a:t> </a:t>
            </a:r>
            <a:r>
              <a:rPr lang="nb-NO" b="1" dirty="0" smtClean="0"/>
              <a:t> </a:t>
            </a:r>
            <a:r>
              <a:rPr lang="nb-NO" dirty="0"/>
              <a:t/>
            </a:r>
            <a:br>
              <a:rPr lang="nb-NO" dirty="0"/>
            </a:br>
            <a:endParaRPr lang="nb-NO" dirty="0"/>
          </a:p>
        </p:txBody>
      </p:sp>
      <p:sp>
        <p:nvSpPr>
          <p:cNvPr id="3" name="Plassholder for innhold 2"/>
          <p:cNvSpPr>
            <a:spLocks noGrp="1"/>
          </p:cNvSpPr>
          <p:nvPr>
            <p:ph idx="1"/>
          </p:nvPr>
        </p:nvSpPr>
        <p:spPr/>
        <p:txBody>
          <a:bodyPr>
            <a:normAutofit fontScale="77500" lnSpcReduction="20000"/>
          </a:bodyPr>
          <a:lstStyle/>
          <a:p>
            <a:pPr marL="0" indent="0">
              <a:buNone/>
            </a:pPr>
            <a:r>
              <a:rPr lang="nb-NO" dirty="0" smtClean="0"/>
              <a:t>Når </a:t>
            </a:r>
            <a:r>
              <a:rPr lang="nb-NO" dirty="0"/>
              <a:t>det er nødvendig for å forebygge en allmennfarlig smittsom sykdom eller motvirke at den blir overført </a:t>
            </a:r>
            <a:r>
              <a:rPr lang="nb-NO" dirty="0" smtClean="0"/>
              <a:t>skal </a:t>
            </a:r>
            <a:r>
              <a:rPr lang="nb-NO" dirty="0"/>
              <a:t>legen, eventuelt kommunelegen be en smittet person om å la seg isolere.</a:t>
            </a:r>
          </a:p>
          <a:p>
            <a:r>
              <a:rPr lang="nb-NO" dirty="0"/>
              <a:t>Dersom en smittet person motsetter seg isolering etter første ledd </a:t>
            </a:r>
            <a:r>
              <a:rPr lang="nb-NO" dirty="0" smtClean="0"/>
              <a:t>og </a:t>
            </a:r>
            <a:r>
              <a:rPr lang="nb-NO" dirty="0"/>
              <a:t>andre tiltak som kan forebygge eller motvirke overføring av sykdommen har vært forsøkt </a:t>
            </a:r>
            <a:r>
              <a:rPr lang="nb-NO" baseline="30000" dirty="0" smtClean="0">
                <a:hlinkClick r:id="rId2"/>
              </a:rPr>
              <a:t>(</a:t>
            </a:r>
            <a:r>
              <a:rPr lang="nb-NO" dirty="0" smtClean="0"/>
              <a:t>eller </a:t>
            </a:r>
            <a:r>
              <a:rPr lang="nb-NO" dirty="0"/>
              <a:t>det er overveiende sannsynlig at slike tiltak ikke vil føre frem </a:t>
            </a:r>
            <a:r>
              <a:rPr lang="nb-NO" dirty="0" smtClean="0"/>
              <a:t>kan </a:t>
            </a:r>
            <a:r>
              <a:rPr lang="nb-NO" dirty="0"/>
              <a:t>det gjøres vedtak om at vedkommende skal legges inn på sykehus til isolering. Slik tvungen isolering kan bare gjennomføres når dette etter en helhetsvurdering er den klart mest forsvarlige løsningen i forhold til faren for smitteoverføring og den belastningen som tvangsinngrepet må antas å medføre </a:t>
            </a:r>
            <a:r>
              <a:rPr lang="nb-NO" baseline="30000" dirty="0" smtClean="0">
                <a:hlinkClick r:id="rId3"/>
              </a:rPr>
              <a:t>(</a:t>
            </a:r>
            <a:r>
              <a:rPr lang="nb-NO" dirty="0" smtClean="0"/>
              <a:t>og </a:t>
            </a:r>
            <a:r>
              <a:rPr lang="nb-NO" dirty="0"/>
              <a:t>det er overveiende sannsynlig at andre ellers vil bli smittet. </a:t>
            </a:r>
            <a:endParaRPr lang="nb-NO" dirty="0" smtClean="0"/>
          </a:p>
          <a:p>
            <a:r>
              <a:rPr lang="nb-NO" dirty="0" smtClean="0"/>
              <a:t>Vedtak </a:t>
            </a:r>
            <a:r>
              <a:rPr lang="nb-NO" dirty="0"/>
              <a:t>etter denne paragrafen kan gjøres for opptil tre uker. Ved nytt vedtak kan isoleringstiden forlenges med opptil seks uker om gangen inntil et år fra første vedtak </a:t>
            </a:r>
            <a:r>
              <a:rPr lang="nb-NO" baseline="30000" dirty="0" smtClean="0"/>
              <a:t>.</a:t>
            </a:r>
            <a:endParaRPr lang="nb-NO" dirty="0"/>
          </a:p>
        </p:txBody>
      </p:sp>
      <p:sp>
        <p:nvSpPr>
          <p:cNvPr id="4" name="Plassholder for dato 3"/>
          <p:cNvSpPr>
            <a:spLocks noGrp="1"/>
          </p:cNvSpPr>
          <p:nvPr>
            <p:ph type="dt" sz="half" idx="2"/>
          </p:nvPr>
        </p:nvSpPr>
        <p:spPr/>
        <p:txBody>
          <a:bodyPr/>
          <a:lstStyle/>
          <a:p>
            <a:endParaRPr lang="nb-NO" dirty="0"/>
          </a:p>
        </p:txBody>
      </p:sp>
      <p:sp>
        <p:nvSpPr>
          <p:cNvPr id="5" name="Plassholder for bunntekst 4"/>
          <p:cNvSpPr>
            <a:spLocks noGrp="1"/>
          </p:cNvSpPr>
          <p:nvPr>
            <p:ph type="ftr" sz="quarter" idx="3"/>
          </p:nvPr>
        </p:nvSpPr>
        <p:spPr/>
        <p:txBody>
          <a:bodyPr/>
          <a:lstStyle/>
          <a:p>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19</a:t>
            </a:fld>
            <a:endParaRPr lang="nb-NO" dirty="0"/>
          </a:p>
        </p:txBody>
      </p:sp>
    </p:spTree>
    <p:extLst>
      <p:ext uri="{BB962C8B-B14F-4D97-AF65-F5344CB8AC3E}">
        <p14:creationId xmlns:p14="http://schemas.microsoft.com/office/powerpoint/2010/main" val="11542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p:cNvSpPr>
            <a:spLocks noGrp="1"/>
          </p:cNvSpPr>
          <p:nvPr>
            <p:ph type="title"/>
          </p:nvPr>
        </p:nvSpPr>
        <p:spPr>
          <a:xfrm>
            <a:off x="468000" y="102064"/>
            <a:ext cx="8208000" cy="1140954"/>
          </a:xfrm>
        </p:spPr>
        <p:txBody>
          <a:bodyPr/>
          <a:lstStyle/>
          <a:p>
            <a:r>
              <a:rPr lang="nb-NO" dirty="0" err="1"/>
              <a:t>Where</a:t>
            </a:r>
            <a:r>
              <a:rPr lang="nb-NO" dirty="0"/>
              <a:t> </a:t>
            </a:r>
            <a:r>
              <a:rPr lang="nb-NO" dirty="0" err="1"/>
              <a:t>will</a:t>
            </a:r>
            <a:r>
              <a:rPr lang="nb-NO" dirty="0"/>
              <a:t> it most </a:t>
            </a:r>
            <a:r>
              <a:rPr lang="nb-NO" dirty="0" err="1"/>
              <a:t>likely</a:t>
            </a:r>
            <a:r>
              <a:rPr lang="nb-NO" dirty="0"/>
              <a:t> </a:t>
            </a:r>
            <a:r>
              <a:rPr lang="nb-NO" dirty="0" err="1"/>
              <a:t>spread</a:t>
            </a:r>
            <a:r>
              <a:rPr lang="nb-NO" dirty="0"/>
              <a:t>?</a:t>
            </a:r>
            <a:br>
              <a:rPr lang="nb-NO" dirty="0"/>
            </a:br>
            <a:endParaRPr lang="nb-NO" dirty="0"/>
          </a:p>
        </p:txBody>
      </p:sp>
      <p:sp>
        <p:nvSpPr>
          <p:cNvPr id="10" name="Plassholder for innhold 9"/>
          <p:cNvSpPr>
            <a:spLocks noGrp="1"/>
          </p:cNvSpPr>
          <p:nvPr>
            <p:ph idx="1"/>
          </p:nvPr>
        </p:nvSpPr>
        <p:spPr/>
        <p:txBody>
          <a:bodyPr/>
          <a:lstStyle/>
          <a:p>
            <a:pPr marL="0" indent="0">
              <a:buNone/>
            </a:pPr>
            <a:r>
              <a:rPr lang="nb-NO" dirty="0"/>
              <a:t> </a:t>
            </a:r>
          </a:p>
        </p:txBody>
      </p:sp>
      <p:sp>
        <p:nvSpPr>
          <p:cNvPr id="5" name="Plassholder for bunntekst 4"/>
          <p:cNvSpPr>
            <a:spLocks noGrp="1"/>
          </p:cNvSpPr>
          <p:nvPr>
            <p:ph type="ftr" sz="quarter" idx="3"/>
          </p:nvPr>
        </p:nvSpPr>
        <p:spPr/>
        <p:txBody>
          <a:bodyPr/>
          <a:lstStyle/>
          <a:p>
            <a:pPr>
              <a:defRPr/>
            </a:pPr>
            <a:r>
              <a:rPr lang="en-US" smtClean="0"/>
              <a:t>| </a:t>
            </a:r>
            <a:endParaRPr lang="nb-NO"/>
          </a:p>
        </p:txBody>
      </p:sp>
      <p:sp>
        <p:nvSpPr>
          <p:cNvPr id="6" name="Plassholder for lysbildenummer 5"/>
          <p:cNvSpPr>
            <a:spLocks noGrp="1"/>
          </p:cNvSpPr>
          <p:nvPr>
            <p:ph type="sldNum" sz="quarter" idx="4"/>
          </p:nvPr>
        </p:nvSpPr>
        <p:spPr/>
        <p:txBody>
          <a:bodyPr/>
          <a:lstStyle/>
          <a:p>
            <a:pPr>
              <a:defRPr/>
            </a:pPr>
            <a:r>
              <a:rPr lang="nb-NO" smtClean="0"/>
              <a:t>| </a:t>
            </a:r>
            <a:fld id="{DB81AE15-E851-48A0-B34E-5825B91DC14C}" type="slidenum">
              <a:rPr lang="nb-NO" smtClean="0"/>
              <a:pPr>
                <a:defRPr/>
              </a:pPr>
              <a:t>2</a:t>
            </a:fld>
            <a:endParaRPr lang="nb-NO" sz="1400"/>
          </a:p>
        </p:txBody>
      </p:sp>
      <p:pic>
        <p:nvPicPr>
          <p:cNvPr id="11" name="Picture 4" descr="unna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27416"/>
            <a:ext cx="6444208" cy="345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42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Tvungen behandling</a:t>
            </a:r>
            <a:endParaRPr lang="nb-NO" dirty="0"/>
          </a:p>
        </p:txBody>
      </p:sp>
      <p:sp>
        <p:nvSpPr>
          <p:cNvPr id="3" name="Plassholder for innhold 2"/>
          <p:cNvSpPr>
            <a:spLocks noGrp="1"/>
          </p:cNvSpPr>
          <p:nvPr>
            <p:ph idx="1"/>
          </p:nvPr>
        </p:nvSpPr>
        <p:spPr/>
        <p:txBody>
          <a:bodyPr>
            <a:normAutofit fontScale="92500"/>
          </a:bodyPr>
          <a:lstStyle/>
          <a:p>
            <a:r>
              <a:rPr lang="nb-NO" dirty="0"/>
              <a:t>I sammenheng med forlengelse av isoleringstiden </a:t>
            </a:r>
            <a:r>
              <a:rPr lang="nb-NO" dirty="0" smtClean="0"/>
              <a:t>kan </a:t>
            </a:r>
            <a:r>
              <a:rPr lang="nb-NO" dirty="0"/>
              <a:t>det vedtas tvungen medikamentell behandling når dette kan redusere isoleringstiden vesentlig </a:t>
            </a:r>
            <a:r>
              <a:rPr lang="nb-NO" dirty="0" smtClean="0"/>
              <a:t>.Tvungen </a:t>
            </a:r>
            <a:r>
              <a:rPr lang="nb-NO" dirty="0"/>
              <a:t>medikamentell behandling kan bare gjennomføres når den kan gjøre en smittet person smittefri og er uten fare eller større ubehag </a:t>
            </a:r>
            <a:r>
              <a:rPr lang="nb-NO" dirty="0" smtClean="0"/>
              <a:t>.Departementet </a:t>
            </a:r>
            <a:r>
              <a:rPr lang="nb-NO" dirty="0"/>
              <a:t>kan i forskrift fastsette nærmere bestemmelser om behandlingen.</a:t>
            </a:r>
          </a:p>
          <a:p>
            <a:r>
              <a:rPr lang="nb-NO" dirty="0"/>
              <a:t>Vedtak om tvungen isolering i sykehus og medikamentell behandling gjøres av </a:t>
            </a:r>
            <a:r>
              <a:rPr lang="nb-NO" dirty="0" smtClean="0"/>
              <a:t>smittevernnemnda</a:t>
            </a:r>
            <a:r>
              <a:rPr lang="nb-NO" dirty="0"/>
              <a:t>.</a:t>
            </a:r>
            <a:r>
              <a:rPr lang="nb-NO" dirty="0" smtClean="0"/>
              <a:t> </a:t>
            </a:r>
            <a:r>
              <a:rPr lang="nb-NO" dirty="0"/>
              <a:t>Tvangsvedtaket skal oppheves av avdelingens overlege så snart vilkårene for innleggelsen ikke lenger foreligger. </a:t>
            </a:r>
            <a:r>
              <a:rPr lang="nb-NO" dirty="0" smtClean="0"/>
              <a:t>Smittevernnemnda </a:t>
            </a:r>
            <a:r>
              <a:rPr lang="nb-NO" dirty="0"/>
              <a:t>skal varsles så tidlig som mulig, og senest tre døgn før den smittede blir utskrevet. </a:t>
            </a:r>
          </a:p>
          <a:p>
            <a:endParaRPr lang="nb-NO" dirty="0"/>
          </a:p>
        </p:txBody>
      </p:sp>
      <p:sp>
        <p:nvSpPr>
          <p:cNvPr id="4" name="Plassholder for dato 3"/>
          <p:cNvSpPr>
            <a:spLocks noGrp="1"/>
          </p:cNvSpPr>
          <p:nvPr>
            <p:ph type="dt" sz="half" idx="2"/>
          </p:nvPr>
        </p:nvSpPr>
        <p:spPr/>
        <p:txBody>
          <a:bodyPr/>
          <a:lstStyle/>
          <a:p>
            <a:endParaRPr lang="nb-NO" dirty="0"/>
          </a:p>
        </p:txBody>
      </p:sp>
      <p:sp>
        <p:nvSpPr>
          <p:cNvPr id="5" name="Plassholder for bunntekst 4"/>
          <p:cNvSpPr>
            <a:spLocks noGrp="1"/>
          </p:cNvSpPr>
          <p:nvPr>
            <p:ph type="ftr" sz="quarter" idx="3"/>
          </p:nvPr>
        </p:nvSpPr>
        <p:spPr/>
        <p:txBody>
          <a:bodyPr/>
          <a:lstStyle/>
          <a:p>
            <a:r>
              <a:rPr lang="nb-NO" dirty="0" smtClean="0"/>
              <a:t>Smittekonferansen Bodø mars 2015</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20</a:t>
            </a:fld>
            <a:endParaRPr lang="nb-NO" dirty="0"/>
          </a:p>
        </p:txBody>
      </p:sp>
    </p:spTree>
    <p:extLst>
      <p:ext uri="{BB962C8B-B14F-4D97-AF65-F5344CB8AC3E}">
        <p14:creationId xmlns:p14="http://schemas.microsoft.com/office/powerpoint/2010/main" val="427193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Spørsmål?</a:t>
            </a:r>
            <a:endParaRPr lang="nb-NO" dirty="0"/>
          </a:p>
        </p:txBody>
      </p:sp>
      <p:sp>
        <p:nvSpPr>
          <p:cNvPr id="3" name="Plassholder for innhold 2"/>
          <p:cNvSpPr>
            <a:spLocks noGrp="1"/>
          </p:cNvSpPr>
          <p:nvPr>
            <p:ph idx="1"/>
          </p:nvPr>
        </p:nvSpPr>
        <p:spPr/>
        <p:txBody>
          <a:bodyPr/>
          <a:lstStyle/>
          <a:p>
            <a:endParaRPr lang="nb-NO" dirty="0"/>
          </a:p>
        </p:txBody>
      </p:sp>
      <p:sp>
        <p:nvSpPr>
          <p:cNvPr id="4" name="Plassholder for dato 3"/>
          <p:cNvSpPr>
            <a:spLocks noGrp="1"/>
          </p:cNvSpPr>
          <p:nvPr>
            <p:ph type="dt" sz="half" idx="2"/>
          </p:nvPr>
        </p:nvSpPr>
        <p:spPr/>
        <p:txBody>
          <a:bodyPr/>
          <a:lstStyle/>
          <a:p>
            <a:endParaRPr lang="nb-NO" dirty="0"/>
          </a:p>
        </p:txBody>
      </p:sp>
      <p:sp>
        <p:nvSpPr>
          <p:cNvPr id="5" name="Plassholder for bunntekst 4"/>
          <p:cNvSpPr>
            <a:spLocks noGrp="1"/>
          </p:cNvSpPr>
          <p:nvPr>
            <p:ph type="ftr" sz="quarter" idx="3"/>
          </p:nvPr>
        </p:nvSpPr>
        <p:spPr/>
        <p:txBody>
          <a:bodyPr/>
          <a:lstStyle/>
          <a:p>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21</a:t>
            </a:fld>
            <a:endParaRPr lang="nb-NO" dirty="0"/>
          </a:p>
        </p:txBody>
      </p:sp>
    </p:spTree>
    <p:extLst>
      <p:ext uri="{BB962C8B-B14F-4D97-AF65-F5344CB8AC3E}">
        <p14:creationId xmlns:p14="http://schemas.microsoft.com/office/powerpoint/2010/main" val="3503462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948264" y="5079512"/>
            <a:ext cx="2299792" cy="635488"/>
          </a:xfrm>
        </p:spPr>
        <p:txBody>
          <a:bodyPr/>
          <a:lstStyle/>
          <a:p>
            <a:pPr fontAlgn="auto">
              <a:spcAft>
                <a:spcPts val="0"/>
              </a:spcAft>
              <a:defRPr/>
            </a:pPr>
            <a:r>
              <a:rPr lang="en-GB" dirty="0" smtClean="0">
                <a:latin typeface="Tahoma" pitchFamily="34" charset="0"/>
              </a:rPr>
              <a:t>Just do it !</a:t>
            </a:r>
          </a:p>
        </p:txBody>
      </p:sp>
      <p:pic>
        <p:nvPicPr>
          <p:cNvPr id="137219" name="Picture 3" descr="Tabac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4" y="1260740"/>
            <a:ext cx="6897687" cy="403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Sylinder 1"/>
          <p:cNvSpPr txBox="1"/>
          <p:nvPr/>
        </p:nvSpPr>
        <p:spPr>
          <a:xfrm>
            <a:off x="2267744" y="121196"/>
            <a:ext cx="3240360" cy="369332"/>
          </a:xfrm>
          <a:prstGeom prst="rect">
            <a:avLst/>
          </a:prstGeom>
          <a:noFill/>
        </p:spPr>
        <p:txBody>
          <a:bodyPr wrap="square" rtlCol="0">
            <a:spAutoFit/>
          </a:bodyPr>
          <a:lstStyle/>
          <a:p>
            <a:r>
              <a:rPr lang="nb-NO" dirty="0" smtClean="0"/>
              <a:t>Takk for oppmerksomheten!</a:t>
            </a:r>
            <a:endParaRPr lang="nb-NO" dirty="0"/>
          </a:p>
        </p:txBody>
      </p:sp>
    </p:spTree>
    <p:extLst>
      <p:ext uri="{BB962C8B-B14F-4D97-AF65-F5344CB8AC3E}">
        <p14:creationId xmlns:p14="http://schemas.microsoft.com/office/powerpoint/2010/main" val="2394732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37219"/>
                                        </p:tgtEl>
                                        <p:attrNameLst>
                                          <p:attrName>style.visibility</p:attrName>
                                        </p:attrNameLst>
                                      </p:cBhvr>
                                      <p:to>
                                        <p:strVal val="visible"/>
                                      </p:to>
                                    </p:set>
                                    <p:animEffect transition="in" filter="wipe(down)">
                                      <p:cBhvr>
                                        <p:cTn id="7" dur="500"/>
                                        <p:tgtEl>
                                          <p:spTgt spid="137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Health risks </a:t>
            </a:r>
            <a:r>
              <a:rPr lang="nb-NO" dirty="0" err="1" smtClean="0"/>
              <a:t>are</a:t>
            </a:r>
            <a:r>
              <a:rPr lang="nb-NO" dirty="0" smtClean="0"/>
              <a:t> global</a:t>
            </a:r>
            <a:endParaRPr lang="nb-NO" dirty="0"/>
          </a:p>
        </p:txBody>
      </p:sp>
      <p:sp>
        <p:nvSpPr>
          <p:cNvPr id="7" name="Plassholder for innhold 6"/>
          <p:cNvSpPr>
            <a:spLocks noGrp="1"/>
          </p:cNvSpPr>
          <p:nvPr>
            <p:ph sz="half" idx="1"/>
          </p:nvPr>
        </p:nvSpPr>
        <p:spPr>
          <a:xfrm>
            <a:off x="685800" y="1333500"/>
            <a:ext cx="6910536" cy="3619500"/>
          </a:xfrm>
        </p:spPr>
        <p:txBody>
          <a:bodyPr/>
          <a:lstStyle/>
          <a:p>
            <a:r>
              <a:rPr lang="nb-NO" dirty="0" smtClean="0"/>
              <a:t>Sykdommen er aldri mer enn en </a:t>
            </a:r>
          </a:p>
          <a:p>
            <a:pPr marL="0" indent="0">
              <a:buNone/>
            </a:pPr>
            <a:r>
              <a:rPr lang="nb-NO" dirty="0" smtClean="0"/>
              <a:t>     flyreise unna.</a:t>
            </a:r>
          </a:p>
          <a:p>
            <a:r>
              <a:rPr lang="nb-NO" dirty="0" smtClean="0"/>
              <a:t>USA and UK var like sannsynlige </a:t>
            </a:r>
          </a:p>
          <a:p>
            <a:pPr marL="0" indent="0">
              <a:buNone/>
            </a:pPr>
            <a:r>
              <a:rPr lang="nb-NO" dirty="0" smtClean="0"/>
              <a:t>      steder  for spredning som    </a:t>
            </a:r>
          </a:p>
          <a:p>
            <a:pPr marL="0" indent="0">
              <a:buNone/>
            </a:pPr>
            <a:r>
              <a:rPr lang="nb-NO" dirty="0" smtClean="0"/>
              <a:t>      nabostatene (</a:t>
            </a:r>
            <a:r>
              <a:rPr lang="nb-NO" dirty="0" smtClean="0"/>
              <a:t>Ghana, Senegal, Mali, Elfenbenskysten</a:t>
            </a:r>
            <a:r>
              <a:rPr lang="nb-NO" dirty="0" smtClean="0"/>
              <a:t>)</a:t>
            </a:r>
          </a:p>
          <a:p>
            <a:pPr marL="0" indent="0">
              <a:buNone/>
            </a:pPr>
            <a:endParaRPr lang="nb-NO" dirty="0"/>
          </a:p>
        </p:txBody>
      </p:sp>
      <p:sp>
        <p:nvSpPr>
          <p:cNvPr id="5" name="Plassholder for lysbildenummer 4"/>
          <p:cNvSpPr>
            <a:spLocks noGrp="1"/>
          </p:cNvSpPr>
          <p:nvPr>
            <p:ph type="sldNum" sz="quarter" idx="4294967295"/>
          </p:nvPr>
        </p:nvSpPr>
        <p:spPr>
          <a:xfrm>
            <a:off x="8077200" y="5334000"/>
            <a:ext cx="685800" cy="254000"/>
          </a:xfrm>
          <a:prstGeom prst="rect">
            <a:avLst/>
          </a:prstGeom>
        </p:spPr>
        <p:txBody>
          <a:bodyPr/>
          <a:lstStyle/>
          <a:p>
            <a:pPr>
              <a:defRPr/>
            </a:pPr>
            <a:r>
              <a:rPr lang="nb-NO" smtClean="0"/>
              <a:t>| </a:t>
            </a:r>
            <a:fld id="{C9ED38F7-5F99-4E08-B775-3F73D56AB78D}" type="slidenum">
              <a:rPr lang="nb-NO" smtClean="0"/>
              <a:pPr>
                <a:defRPr/>
              </a:pPr>
              <a:t>3</a:t>
            </a:fld>
            <a:endParaRPr lang="nb-NO" sz="1400"/>
          </a:p>
        </p:txBody>
      </p:sp>
      <p:pic>
        <p:nvPicPr>
          <p:cNvPr id="9" name="Plassholder for innhold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15015" y="697260"/>
            <a:ext cx="3728985" cy="1740193"/>
          </a:xfrm>
          <a:prstGeom prst="rect">
            <a:avLst/>
          </a:prstGeom>
        </p:spPr>
      </p:pic>
    </p:spTree>
    <p:extLst>
      <p:ext uri="{BB962C8B-B14F-4D97-AF65-F5344CB8AC3E}">
        <p14:creationId xmlns:p14="http://schemas.microsoft.com/office/powerpoint/2010/main" val="350906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63315_cartoon_m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838" y="625740"/>
            <a:ext cx="7531100" cy="471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605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Smittevernloven</a:t>
            </a:r>
            <a:endParaRPr lang="nb-NO" dirty="0"/>
          </a:p>
        </p:txBody>
      </p:sp>
      <p:sp>
        <p:nvSpPr>
          <p:cNvPr id="3" name="Plassholder for innhold 2"/>
          <p:cNvSpPr>
            <a:spLocks noGrp="1"/>
          </p:cNvSpPr>
          <p:nvPr>
            <p:ph idx="1"/>
          </p:nvPr>
        </p:nvSpPr>
        <p:spPr/>
        <p:txBody>
          <a:bodyPr>
            <a:normAutofit lnSpcReduction="10000"/>
          </a:bodyPr>
          <a:lstStyle/>
          <a:p>
            <a:r>
              <a:rPr lang="nb-NO" b="1" dirty="0"/>
              <a:t>§ 1-1. </a:t>
            </a:r>
            <a:r>
              <a:rPr lang="nb-NO" i="1" dirty="0"/>
              <a:t>Lovens formål</a:t>
            </a:r>
            <a:r>
              <a:rPr lang="nb-NO" b="1" dirty="0"/>
              <a:t> </a:t>
            </a:r>
            <a:r>
              <a:rPr lang="nb-NO" b="1" dirty="0" smtClean="0"/>
              <a:t> </a:t>
            </a:r>
            <a:endParaRPr lang="nb-NO" dirty="0"/>
          </a:p>
          <a:p>
            <a:r>
              <a:rPr lang="nb-NO" dirty="0"/>
              <a:t>Denne loven har til formål å verne befolkningen mot smittsomme sykdommer ved å forebygge dem og motvirke at de overføres i befolkningen, samt motvirke at slike sykdommer føres inn i Norge eller føres ut av Norge til andre land.</a:t>
            </a:r>
          </a:p>
          <a:p>
            <a:r>
              <a:rPr lang="nb-NO" dirty="0"/>
              <a:t>Loven skal sikre at helsemyndighetene og andre myndigheter setter i verk nødvendige smitteverntiltak og samordner sin virksomhet i smittevernarbeidet.</a:t>
            </a:r>
          </a:p>
          <a:p>
            <a:r>
              <a:rPr lang="nb-NO" dirty="0"/>
              <a:t>Loven skal ivareta rettssikkerheten til den enkelte som blir omfattet av smitteverntiltak etter loven.</a:t>
            </a:r>
          </a:p>
          <a:p>
            <a:endParaRPr lang="nb-NO" dirty="0"/>
          </a:p>
        </p:txBody>
      </p:sp>
      <p:sp>
        <p:nvSpPr>
          <p:cNvPr id="4" name="Plassholder for dato 3"/>
          <p:cNvSpPr>
            <a:spLocks noGrp="1"/>
          </p:cNvSpPr>
          <p:nvPr>
            <p:ph type="dt" sz="half" idx="2"/>
          </p:nvPr>
        </p:nvSpPr>
        <p:spPr/>
        <p:txBody>
          <a:bodyPr/>
          <a:lstStyle/>
          <a:p>
            <a:r>
              <a:rPr lang="nb-NO" smtClean="0"/>
              <a:t>28.03.2014</a:t>
            </a:r>
            <a:endParaRPr lang="nb-NO" dirty="0"/>
          </a:p>
        </p:txBody>
      </p:sp>
      <p:sp>
        <p:nvSpPr>
          <p:cNvPr id="5" name="Plassholder for bunntekst 4"/>
          <p:cNvSpPr>
            <a:spLocks noGrp="1"/>
          </p:cNvSpPr>
          <p:nvPr>
            <p:ph type="ftr" sz="quarter" idx="3"/>
          </p:nvPr>
        </p:nvSpPr>
        <p:spPr/>
        <p:txBody>
          <a:bodyPr/>
          <a:lstStyle/>
          <a:p>
            <a:r>
              <a:rPr lang="nb-NO" smtClean="0"/>
              <a:t>Pandemiplanrevisjonen 2014</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5</a:t>
            </a:fld>
            <a:endParaRPr lang="nb-NO" dirty="0"/>
          </a:p>
        </p:txBody>
      </p:sp>
    </p:spTree>
    <p:extLst>
      <p:ext uri="{BB962C8B-B14F-4D97-AF65-F5344CB8AC3E}">
        <p14:creationId xmlns:p14="http://schemas.microsoft.com/office/powerpoint/2010/main" val="151498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Frivillighet er målet for smittevernet</a:t>
            </a:r>
            <a:endParaRPr lang="nb-NO" dirty="0"/>
          </a:p>
        </p:txBody>
      </p:sp>
      <p:sp>
        <p:nvSpPr>
          <p:cNvPr id="3" name="Plassholder for innhold 2"/>
          <p:cNvSpPr>
            <a:spLocks noGrp="1"/>
          </p:cNvSpPr>
          <p:nvPr>
            <p:ph idx="1"/>
          </p:nvPr>
        </p:nvSpPr>
        <p:spPr/>
        <p:txBody>
          <a:bodyPr/>
          <a:lstStyle/>
          <a:p>
            <a:r>
              <a:rPr lang="nb-NO" dirty="0" smtClean="0"/>
              <a:t>IHR </a:t>
            </a:r>
            <a:r>
              <a:rPr lang="nb-NO" dirty="0" err="1" smtClean="0"/>
              <a:t>forskriftens</a:t>
            </a:r>
            <a:r>
              <a:rPr lang="nb-NO" dirty="0" smtClean="0"/>
              <a:t> formål er at man ikke skal ramme et land unødig </a:t>
            </a:r>
          </a:p>
          <a:p>
            <a:r>
              <a:rPr lang="nb-NO" dirty="0" smtClean="0"/>
              <a:t>Det er spesifikt nevnt av man skal unngå forstyrrelse i reisevirksomhet og handel </a:t>
            </a:r>
          </a:p>
          <a:p>
            <a:r>
              <a:rPr lang="nb-NO" dirty="0" smtClean="0"/>
              <a:t>Man ønsker rask varsling og åpenhet , da er det viktig at verdenssamfunnet bidrar til å minske skaden for de land som er rammet</a:t>
            </a:r>
          </a:p>
          <a:p>
            <a:pPr marL="0" indent="0">
              <a:buNone/>
            </a:pPr>
            <a:endParaRPr lang="nb-NO" dirty="0"/>
          </a:p>
        </p:txBody>
      </p:sp>
      <p:sp>
        <p:nvSpPr>
          <p:cNvPr id="4" name="Plassholder for dato 3"/>
          <p:cNvSpPr>
            <a:spLocks noGrp="1"/>
          </p:cNvSpPr>
          <p:nvPr>
            <p:ph type="dt" sz="half" idx="2"/>
          </p:nvPr>
        </p:nvSpPr>
        <p:spPr/>
        <p:txBody>
          <a:bodyPr/>
          <a:lstStyle/>
          <a:p>
            <a:r>
              <a:rPr lang="nb-NO" smtClean="0"/>
              <a:t>28.03.2014</a:t>
            </a:r>
            <a:endParaRPr lang="nb-NO" dirty="0"/>
          </a:p>
        </p:txBody>
      </p:sp>
      <p:sp>
        <p:nvSpPr>
          <p:cNvPr id="5" name="Plassholder for bunntekst 4"/>
          <p:cNvSpPr>
            <a:spLocks noGrp="1"/>
          </p:cNvSpPr>
          <p:nvPr>
            <p:ph type="ftr" sz="quarter" idx="3"/>
          </p:nvPr>
        </p:nvSpPr>
        <p:spPr/>
        <p:txBody>
          <a:bodyPr/>
          <a:lstStyle/>
          <a:p>
            <a:r>
              <a:rPr lang="nb-NO" smtClean="0"/>
              <a:t>Pandemiplanrevisjonen 2014</a:t>
            </a:r>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6</a:t>
            </a:fld>
            <a:endParaRPr lang="nb-NO" dirty="0"/>
          </a:p>
        </p:txBody>
      </p:sp>
    </p:spTree>
    <p:extLst>
      <p:ext uri="{BB962C8B-B14F-4D97-AF65-F5344CB8AC3E}">
        <p14:creationId xmlns:p14="http://schemas.microsoft.com/office/powerpoint/2010/main" val="161526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6a00d8341d417153ef01b8d05dc68c970c-800w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5200" y="563563"/>
            <a:ext cx="7264400" cy="484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2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Hvilke sykdommer omfattes av loven</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a:t>Loven omfatter alle smittsomme sykdommer, også nye sykdommer som ikke eksisterer i dag</a:t>
            </a:r>
            <a:r>
              <a:rPr lang="nb-NO" dirty="0" smtClean="0"/>
              <a:t>. Ofte er det tilstrekkelig at man </a:t>
            </a:r>
            <a:r>
              <a:rPr lang="nb-NO" i="1" dirty="0" smtClean="0"/>
              <a:t>mistenker </a:t>
            </a:r>
            <a:r>
              <a:rPr lang="nb-NO" dirty="0" smtClean="0"/>
              <a:t>smittsom</a:t>
            </a:r>
            <a:r>
              <a:rPr lang="nb-NO" i="1" dirty="0" smtClean="0"/>
              <a:t> </a:t>
            </a:r>
            <a:r>
              <a:rPr lang="nb-NO" dirty="0" smtClean="0"/>
              <a:t>sykdom. Lovens </a:t>
            </a:r>
            <a:r>
              <a:rPr lang="nb-NO" dirty="0"/>
              <a:t>formål understreker at bekjempelse av smittsomme sykdommer må ses i et langsiktig perspektiv. Helsemyndighetene må sette inn både nødvendige forebyggende tiltak i perioder med lav forekomst av slike sykdommer og tiltak som er nødvendige for bekjempelse av en truende epidemi.</a:t>
            </a:r>
          </a:p>
          <a:p>
            <a:r>
              <a:rPr lang="nb-NO" dirty="0"/>
              <a:t>Ivaretagelsen av rettssikkerheten til den som omfattes av lovens tiltak, er tatt inn som et eget punkt i formålet. Det skal legges vekt på dette hensynet ved enkeltvedtak og forskrifter etter smittevernloven. Bakgrunnen er at hensynet til samfunnets interesser må veies mot enkeltmenneskets personlige integritet og rettsvern.</a:t>
            </a:r>
          </a:p>
          <a:p>
            <a:endParaRPr lang="nb-NO" dirty="0"/>
          </a:p>
        </p:txBody>
      </p:sp>
      <p:sp>
        <p:nvSpPr>
          <p:cNvPr id="4" name="Plassholder for dato 3"/>
          <p:cNvSpPr>
            <a:spLocks noGrp="1"/>
          </p:cNvSpPr>
          <p:nvPr>
            <p:ph type="dt" sz="half" idx="2"/>
          </p:nvPr>
        </p:nvSpPr>
        <p:spPr/>
        <p:txBody>
          <a:bodyPr/>
          <a:lstStyle/>
          <a:p>
            <a:endParaRPr lang="nb-NO" dirty="0"/>
          </a:p>
        </p:txBody>
      </p:sp>
      <p:sp>
        <p:nvSpPr>
          <p:cNvPr id="5" name="Plassholder for bunntekst 4"/>
          <p:cNvSpPr>
            <a:spLocks noGrp="1"/>
          </p:cNvSpPr>
          <p:nvPr>
            <p:ph type="ftr" sz="quarter" idx="3"/>
          </p:nvPr>
        </p:nvSpPr>
        <p:spPr/>
        <p:txBody>
          <a:bodyPr/>
          <a:lstStyle/>
          <a:p>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8</a:t>
            </a:fld>
            <a:endParaRPr lang="nb-NO" dirty="0"/>
          </a:p>
        </p:txBody>
      </p:sp>
    </p:spTree>
    <p:extLst>
      <p:ext uri="{BB962C8B-B14F-4D97-AF65-F5344CB8AC3E}">
        <p14:creationId xmlns:p14="http://schemas.microsoft.com/office/powerpoint/2010/main" val="1809359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Loven gjelder alle som oppholder seg i landet</a:t>
            </a:r>
            <a:endParaRPr lang="nb-NO" dirty="0"/>
          </a:p>
        </p:txBody>
      </p:sp>
      <p:sp>
        <p:nvSpPr>
          <p:cNvPr id="3" name="Plassholder for innhold 2"/>
          <p:cNvSpPr>
            <a:spLocks noGrp="1"/>
          </p:cNvSpPr>
          <p:nvPr>
            <p:ph idx="1"/>
          </p:nvPr>
        </p:nvSpPr>
        <p:spPr/>
        <p:txBody>
          <a:bodyPr/>
          <a:lstStyle/>
          <a:p>
            <a:r>
              <a:rPr lang="nb-NO" dirty="0"/>
              <a:t>Hensynet til smittevernet tilsier at enhver som oppholder seg her i landet, omfattes av loven uavhengig av statsborgerskap eller varigheten av oppholdet. En viss begrensning i plikten til å yte </a:t>
            </a:r>
            <a:r>
              <a:rPr lang="nb-NO" dirty="0" smtClean="0"/>
              <a:t>omfattende helsehjelp overfor utlendinger må etter tradisjonen tolkes inn. </a:t>
            </a:r>
          </a:p>
          <a:p>
            <a:r>
              <a:rPr lang="nb-NO" dirty="0" smtClean="0"/>
              <a:t>Sammenlign </a:t>
            </a:r>
            <a:r>
              <a:rPr lang="nb-NO" dirty="0"/>
              <a:t>også med </a:t>
            </a:r>
            <a:r>
              <a:rPr lang="nb-NO" dirty="0">
                <a:hlinkClick r:id="rId2"/>
              </a:rPr>
              <a:t>§ 3-1</a:t>
            </a:r>
            <a:r>
              <a:rPr lang="nb-NO" dirty="0"/>
              <a:t> i lov 24. juni 2011 nr. 30 om kommunale helse- og omsorgstjenester m.m. om kommunens ansvar for å yte helse og omsorgstjenester til </a:t>
            </a:r>
            <a:r>
              <a:rPr lang="nb-NO" b="1" dirty="0"/>
              <a:t>alle</a:t>
            </a:r>
            <a:r>
              <a:rPr lang="nb-NO" dirty="0"/>
              <a:t> som oppholder seg i kommunen</a:t>
            </a:r>
          </a:p>
        </p:txBody>
      </p:sp>
      <p:sp>
        <p:nvSpPr>
          <p:cNvPr id="4" name="Plassholder for dato 3"/>
          <p:cNvSpPr>
            <a:spLocks noGrp="1"/>
          </p:cNvSpPr>
          <p:nvPr>
            <p:ph type="dt" sz="half" idx="2"/>
          </p:nvPr>
        </p:nvSpPr>
        <p:spPr/>
        <p:txBody>
          <a:bodyPr/>
          <a:lstStyle/>
          <a:p>
            <a:endParaRPr lang="nb-NO" dirty="0"/>
          </a:p>
        </p:txBody>
      </p:sp>
      <p:sp>
        <p:nvSpPr>
          <p:cNvPr id="5" name="Plassholder for bunntekst 4"/>
          <p:cNvSpPr>
            <a:spLocks noGrp="1"/>
          </p:cNvSpPr>
          <p:nvPr>
            <p:ph type="ftr" sz="quarter" idx="3"/>
          </p:nvPr>
        </p:nvSpPr>
        <p:spPr/>
        <p:txBody>
          <a:bodyPr/>
          <a:lstStyle/>
          <a:p>
            <a:endParaRPr lang="nb-NO" dirty="0"/>
          </a:p>
        </p:txBody>
      </p:sp>
      <p:sp>
        <p:nvSpPr>
          <p:cNvPr id="6" name="Plassholder for lysbildenummer 5"/>
          <p:cNvSpPr>
            <a:spLocks noGrp="1"/>
          </p:cNvSpPr>
          <p:nvPr>
            <p:ph type="sldNum" sz="quarter" idx="4"/>
          </p:nvPr>
        </p:nvSpPr>
        <p:spPr/>
        <p:txBody>
          <a:bodyPr/>
          <a:lstStyle/>
          <a:p>
            <a:fld id="{CDA22134-EA94-4B2E-9154-EB8F13265450}" type="slidenum">
              <a:rPr lang="nb-NO" smtClean="0"/>
              <a:pPr/>
              <a:t>9</a:t>
            </a:fld>
            <a:endParaRPr lang="nb-NO" dirty="0"/>
          </a:p>
        </p:txBody>
      </p:sp>
    </p:spTree>
    <p:extLst>
      <p:ext uri="{BB962C8B-B14F-4D97-AF65-F5344CB8AC3E}">
        <p14:creationId xmlns:p14="http://schemas.microsoft.com/office/powerpoint/2010/main" val="3908525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16_10_NO">
  <a:themeElements>
    <a:clrScheme name="Helsedir">
      <a:dk1>
        <a:sysClr val="windowText" lastClr="000000"/>
      </a:dk1>
      <a:lt1>
        <a:sysClr val="window" lastClr="FFFFFF"/>
      </a:lt1>
      <a:dk2>
        <a:srgbClr val="00546E"/>
      </a:dk2>
      <a:lt2>
        <a:srgbClr val="EEECE1"/>
      </a:lt2>
      <a:accent1>
        <a:srgbClr val="43BCBA"/>
      </a:accent1>
      <a:accent2>
        <a:srgbClr val="92C431"/>
      </a:accent2>
      <a:accent3>
        <a:srgbClr val="FCD004"/>
      </a:accent3>
      <a:accent4>
        <a:srgbClr val="F19B07"/>
      </a:accent4>
      <a:accent5>
        <a:srgbClr val="E63C28"/>
      </a:accent5>
      <a:accent6>
        <a:srgbClr val="E64B7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ysDot"/>
          <a:round/>
          <a:headEnd type="none" w="med" len="med"/>
          <a:tailEnd type="triangle" w="med" len="med"/>
        </a:ln>
        <a:effectLst/>
      </a:spPr>
      <a:bodyPr vert="horz" wrap="none" lIns="45720" tIns="45720" rIns="45720" bIns="45720" numCol="1" anchor="ctr"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ysDot"/>
          <a:round/>
          <a:headEnd type="none" w="med" len="med"/>
          <a:tailEnd type="triangle" w="med" len="med"/>
        </a:ln>
        <a:effectLst/>
      </a:spPr>
      <a:bodyPr vert="horz" wrap="none" lIns="45720" tIns="45720" rIns="45720" bIns="45720" numCol="1" anchor="ctr"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US"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PPT_16_10_NO</Template>
  <TotalTime>7105</TotalTime>
  <Words>2087</Words>
  <Application>Microsoft Office PowerPoint</Application>
  <PresentationFormat>Skjermfremvisning (16:10)</PresentationFormat>
  <Paragraphs>123</Paragraphs>
  <Slides>22</Slides>
  <Notes>4</Notes>
  <HiddenSlides>0</HiddenSlides>
  <MMClips>0</MMClips>
  <ScaleCrop>false</ScaleCrop>
  <HeadingPairs>
    <vt:vector size="4" baseType="variant">
      <vt:variant>
        <vt:lpstr>Tema</vt:lpstr>
      </vt:variant>
      <vt:variant>
        <vt:i4>2</vt:i4>
      </vt:variant>
      <vt:variant>
        <vt:lpstr>Lysbildetitler</vt:lpstr>
      </vt:variant>
      <vt:variant>
        <vt:i4>22</vt:i4>
      </vt:variant>
    </vt:vector>
  </HeadingPairs>
  <TitlesOfParts>
    <vt:vector size="24" baseType="lpstr">
      <vt:lpstr>PPT_16_10_NO</vt:lpstr>
      <vt:lpstr>master</vt:lpstr>
      <vt:lpstr>Tvangsfullmakter etter smittevernloven</vt:lpstr>
      <vt:lpstr>Where will it most likely spread? </vt:lpstr>
      <vt:lpstr>Health risks are global</vt:lpstr>
      <vt:lpstr>PowerPoint-presentasjon</vt:lpstr>
      <vt:lpstr>Smittevernloven</vt:lpstr>
      <vt:lpstr>Frivillighet er målet for smittevernet</vt:lpstr>
      <vt:lpstr>PowerPoint-presentasjon</vt:lpstr>
      <vt:lpstr>Hvilke sykdommer omfattes av loven</vt:lpstr>
      <vt:lpstr>Loven gjelder alle som oppholder seg i landet</vt:lpstr>
      <vt:lpstr>Undersøkelse av befolkningen evt ved tvang </vt:lpstr>
      <vt:lpstr>§ 3-3. Forhåndsundersøkelse av pasienter </vt:lpstr>
      <vt:lpstr>§ 3-4. Undersøkelse av gravide </vt:lpstr>
      <vt:lpstr>§ 3-2. Forhåndsundersøkelse av arbeids- og utdanningssøkere, undersøkelse av arbeidstakere og personer under utdanning  </vt:lpstr>
      <vt:lpstr>§ 3-8. Vaksinering og immunisering av befolkningen </vt:lpstr>
      <vt:lpstr>§ 4-1. Møteforbud, stenging av virksomhet, begrensning i kommunikasjon, isolering og smittesanering </vt:lpstr>
      <vt:lpstr>§ 4-2. Forbud mot utførelse av arbeid m.m. (</vt:lpstr>
      <vt:lpstr> § 5-1. Plikter for en person som er smittet med en allmennfarlig smittsom sykdom– tvangstiltak</vt:lpstr>
      <vt:lpstr>§ 5-2. Tvungen legeundersøkelse – innleggelse til undersøkelse og kortvarig isolering </vt:lpstr>
      <vt:lpstr>§ 5-3. Tvungen isolering i sykehus   </vt:lpstr>
      <vt:lpstr>Tvungen behandling</vt:lpstr>
      <vt:lpstr>Spørsmål?</vt:lpstr>
      <vt:lpstr>Just do it !</vt:lpstr>
    </vt:vector>
  </TitlesOfParts>
  <Company>Helsedirektoratet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Svein Høegh Henrichsen</dc:creator>
  <cp:lastModifiedBy>Svein Høegh Henrichsen</cp:lastModifiedBy>
  <cp:revision>84</cp:revision>
  <dcterms:created xsi:type="dcterms:W3CDTF">2014-03-27T08:36:15Z</dcterms:created>
  <dcterms:modified xsi:type="dcterms:W3CDTF">2015-03-18T06:43:43Z</dcterms:modified>
</cp:coreProperties>
</file>