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8" r:id="rId1"/>
  </p:sldMasterIdLst>
  <p:notesMasterIdLst>
    <p:notesMasterId r:id="rId15"/>
  </p:notesMasterIdLst>
  <p:handoutMasterIdLst>
    <p:handoutMasterId r:id="rId16"/>
  </p:handoutMasterIdLst>
  <p:sldIdLst>
    <p:sldId id="266" r:id="rId2"/>
    <p:sldId id="317" r:id="rId3"/>
    <p:sldId id="318" r:id="rId4"/>
    <p:sldId id="308" r:id="rId5"/>
    <p:sldId id="309" r:id="rId6"/>
    <p:sldId id="310" r:id="rId7"/>
    <p:sldId id="311" r:id="rId8"/>
    <p:sldId id="312" r:id="rId9"/>
    <p:sldId id="313" r:id="rId10"/>
    <p:sldId id="319" r:id="rId11"/>
    <p:sldId id="314" r:id="rId12"/>
    <p:sldId id="315" r:id="rId13"/>
    <p:sldId id="316" r:id="rId14"/>
  </p:sldIdLst>
  <p:sldSz cx="9144000" cy="6858000" type="screen4x3"/>
  <p:notesSz cx="6810375" cy="9942513"/>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305D"/>
    <a:srgbClr val="003871"/>
    <a:srgbClr val="E7832F"/>
    <a:srgbClr val="342C26"/>
    <a:srgbClr val="8A204D"/>
    <a:srgbClr val="AD2E3D"/>
    <a:srgbClr val="B23775"/>
    <a:srgbClr val="39A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65" autoAdjust="0"/>
  </p:normalViewPr>
  <p:slideViewPr>
    <p:cSldViewPr snapToGrid="0" snapToObjects="1">
      <p:cViewPr varScale="1">
        <p:scale>
          <a:sx n="110" d="100"/>
          <a:sy n="110" d="100"/>
        </p:scale>
        <p:origin x="12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2" d="100"/>
        <a:sy n="7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7D902234-7F2E-4675-95F6-6F1EAC26820E}" type="datetimeFigureOut">
              <a:rPr lang="nb-NO" smtClean="0"/>
              <a:pPr/>
              <a:t>16.03.2015</a:t>
            </a:fld>
            <a:endParaRPr lang="nb-NO"/>
          </a:p>
        </p:txBody>
      </p:sp>
      <p:sp>
        <p:nvSpPr>
          <p:cNvPr id="4" name="Plassholder for bunntekst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5354D3D6-D1A8-4F5A-8E5B-7D472852DDC1}" type="slidenum">
              <a:rPr lang="nb-NO" smtClean="0"/>
              <a:pPr/>
              <a:t>‹#›</a:t>
            </a:fld>
            <a:endParaRPr lang="nb-NO"/>
          </a:p>
        </p:txBody>
      </p:sp>
    </p:spTree>
    <p:extLst>
      <p:ext uri="{BB962C8B-B14F-4D97-AF65-F5344CB8AC3E}">
        <p14:creationId xmlns:p14="http://schemas.microsoft.com/office/powerpoint/2010/main" val="2772682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C6B2A952-3B18-AB48-A99B-AF2DEF1064DA}" type="datetimeFigureOut">
              <a:rPr lang="nb-NO" smtClean="0"/>
              <a:pPr/>
              <a:t>16.03.2015</a:t>
            </a:fld>
            <a:endParaRPr lang="nb-NO"/>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E3362B2D-34DB-3C4F-B526-502A40A8F975}" type="slidenum">
              <a:rPr lang="nb-NO" smtClean="0"/>
              <a:pPr/>
              <a:t>‹#›</a:t>
            </a:fld>
            <a:endParaRPr lang="nb-NO"/>
          </a:p>
        </p:txBody>
      </p:sp>
    </p:spTree>
    <p:extLst>
      <p:ext uri="{BB962C8B-B14F-4D97-AF65-F5344CB8AC3E}">
        <p14:creationId xmlns:p14="http://schemas.microsoft.com/office/powerpoint/2010/main" val="36435996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3362B2D-34DB-3C4F-B526-502A40A8F975}" type="slidenum">
              <a:rPr lang="nb-NO" smtClean="0"/>
              <a:pPr/>
              <a:t>10</a:t>
            </a:fld>
            <a:endParaRPr lang="nb-NO"/>
          </a:p>
        </p:txBody>
      </p:sp>
    </p:spTree>
    <p:extLst>
      <p:ext uri="{BB962C8B-B14F-4D97-AF65-F5344CB8AC3E}">
        <p14:creationId xmlns:p14="http://schemas.microsoft.com/office/powerpoint/2010/main" val="3469753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34659" y="2293245"/>
            <a:ext cx="7086600" cy="1470025"/>
          </a:xfrm>
        </p:spPr>
        <p:txBody>
          <a:bodyPr/>
          <a:lstStyle>
            <a:lvl1pPr algn="l">
              <a:defRPr>
                <a:solidFill>
                  <a:schemeClr val="bg1"/>
                </a:solidFill>
              </a:defRPr>
            </a:lvl1pPr>
          </a:lstStyle>
          <a:p>
            <a:r>
              <a:rPr lang="nb-NO" smtClean="0"/>
              <a:t>Click to edit Master title style</a:t>
            </a:r>
            <a:endParaRPr lang="nb-NO" dirty="0"/>
          </a:p>
        </p:txBody>
      </p:sp>
      <p:sp>
        <p:nvSpPr>
          <p:cNvPr id="3" name="Subtitle 2"/>
          <p:cNvSpPr>
            <a:spLocks noGrp="1"/>
          </p:cNvSpPr>
          <p:nvPr>
            <p:ph type="subTitle" idx="1"/>
          </p:nvPr>
        </p:nvSpPr>
        <p:spPr>
          <a:xfrm>
            <a:off x="1634658" y="4049020"/>
            <a:ext cx="7052141" cy="1752600"/>
          </a:xfrm>
        </p:spPr>
        <p:txBody>
          <a:bodyPr/>
          <a:lstStyle>
            <a:lvl1pPr marL="0" indent="0" algn="l">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nb-NO" dirty="0"/>
          </a:p>
        </p:txBody>
      </p:sp>
      <p:pic>
        <p:nvPicPr>
          <p:cNvPr id="10" name="Picture 9" descr="PP_grunnmal 254x195_alt 2.png"/>
          <p:cNvPicPr>
            <a:picLocks noChangeAspect="1"/>
          </p:cNvPicPr>
          <p:nvPr/>
        </p:nvPicPr>
        <p:blipFill>
          <a:blip r:embed="rId2"/>
          <a:stretch>
            <a:fillRect/>
          </a:stretch>
        </p:blipFill>
        <p:spPr>
          <a:xfrm>
            <a:off x="0" y="0"/>
            <a:ext cx="9144000" cy="6858000"/>
          </a:xfrm>
          <a:prstGeom prst="rect">
            <a:avLst/>
          </a:prstGeom>
        </p:spPr>
      </p:pic>
      <p:pic>
        <p:nvPicPr>
          <p:cNvPr id="5" name="Picture 4" descr="PP_grunnmal 254x195_alt 2.png"/>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2_Picture with Caption">
    <p:bg>
      <p:bgPr>
        <a:solidFill>
          <a:srgbClr val="E7832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FFFFFF"/>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12_Picture with Caption">
    <p:bg>
      <p:bgPr>
        <a:solidFill>
          <a:schemeClr val="accent3">
            <a:lumMod val="75000"/>
            <a:alpha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FFFFFF"/>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3_Picture with Caption">
    <p:bg>
      <p:bgPr>
        <a:solidFill>
          <a:srgbClr val="342C26">
            <a:alpha val="8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chemeClr val="bg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4_Picture with Caption">
    <p:bg>
      <p:bgPr>
        <a:solidFill>
          <a:schemeClr val="bg1">
            <a:lumMod val="6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00387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00387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5_Picture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4_Picture with Caption">
    <p:bg>
      <p:bgPr>
        <a:solidFill>
          <a:srgbClr val="8A204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6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3871"/>
                </a:solidFill>
              </a:defRPr>
            </a:lvl1pPr>
          </a:lstStyle>
          <a:p>
            <a:r>
              <a:rPr lang="nb-NO" dirty="0" err="1" smtClean="0"/>
              <a:t>Click</a:t>
            </a:r>
            <a:r>
              <a:rPr lang="nb-NO" dirty="0" smtClean="0"/>
              <a:t> to </a:t>
            </a:r>
            <a:r>
              <a:rPr lang="nb-NO" dirty="0" err="1" smtClean="0"/>
              <a:t>edit</a:t>
            </a:r>
            <a:r>
              <a:rPr lang="nb-NO" dirty="0" smtClean="0"/>
              <a:t> Master </a:t>
            </a:r>
            <a:r>
              <a:rPr lang="nb-NO" dirty="0" err="1" smtClean="0"/>
              <a:t>title</a:t>
            </a:r>
            <a:r>
              <a:rPr lang="nb-NO" dirty="0" smtClean="0"/>
              <a:t>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00387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err="1" smtClean="0"/>
              <a:t>Click</a:t>
            </a:r>
            <a:r>
              <a:rPr lang="nb-NO" dirty="0" smtClean="0"/>
              <a:t> to </a:t>
            </a:r>
            <a:r>
              <a:rPr lang="nb-NO" dirty="0" err="1" smtClean="0"/>
              <a:t>edit</a:t>
            </a:r>
            <a:r>
              <a:rPr lang="nb-NO" dirty="0" smtClean="0"/>
              <a:t> Master </a:t>
            </a:r>
            <a:r>
              <a:rPr lang="nb-NO" dirty="0" err="1" smtClean="0"/>
              <a:t>text</a:t>
            </a:r>
            <a:r>
              <a:rPr lang="nb-NO" dirty="0" smtClean="0"/>
              <a: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rgbClr val="00387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chemeClr val="bg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7_Picture with Caption">
    <p:bg>
      <p:bgPr>
        <a:solidFill>
          <a:srgbClr val="E7832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FFFFFF"/>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13_Picture with Caption">
    <p:bg>
      <p:bgPr>
        <a:solidFill>
          <a:schemeClr val="accent3">
            <a:lumMod val="75000"/>
            <a:alpha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FFFFFF"/>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871"/>
                </a:solidFill>
              </a:defRPr>
            </a:lvl1pPr>
          </a:lstStyle>
          <a:p>
            <a:r>
              <a:rPr lang="nb-NO" smtClean="0"/>
              <a:t>Click to edit Master title style</a:t>
            </a:r>
            <a:endParaRPr lang="nb-NO" dirty="0"/>
          </a:p>
        </p:txBody>
      </p:sp>
      <p:sp>
        <p:nvSpPr>
          <p:cNvPr id="3" name="Content Placeholder 2"/>
          <p:cNvSpPr>
            <a:spLocks noGrp="1"/>
          </p:cNvSpPr>
          <p:nvPr>
            <p:ph idx="1"/>
          </p:nvPr>
        </p:nvSpPr>
        <p:spPr/>
        <p:txBody>
          <a:bodyPr/>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0" name="Rectangle 9"/>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b-NO"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1" name="Rectangle 10"/>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b-NO" sz="1800" b="0" i="0" u="none" strike="noStrike" kern="0" cap="none" spc="0" normalizeH="0" baseline="0" noProof="0" smtClean="0">
              <a:ln>
                <a:noFill/>
              </a:ln>
              <a:solidFill>
                <a:sysClr val="window" lastClr="FFFFFF"/>
              </a:solidFill>
              <a:effectLst/>
              <a:uLnTx/>
              <a:uFillTx/>
              <a:latin typeface="Calibri"/>
              <a:ea typeface="+mn-ea"/>
              <a:cs typeface="+mn-cs"/>
            </a:endParaRPr>
          </a:p>
        </p:txBody>
      </p:sp>
      <p:pic>
        <p:nvPicPr>
          <p:cNvPr id="12" name="Picture 11" descr="Logo negativ.png"/>
          <p:cNvPicPr>
            <a:picLocks noChangeAspect="1"/>
          </p:cNvPicPr>
          <p:nvPr/>
        </p:nvPicPr>
        <p:blipFill>
          <a:blip r:embed="rId2"/>
          <a:stretch>
            <a:fillRect/>
          </a:stretch>
        </p:blipFill>
        <p:spPr>
          <a:xfrm>
            <a:off x="45356" y="6570568"/>
            <a:ext cx="1152914" cy="223365"/>
          </a:xfrm>
          <a:prstGeom prst="rect">
            <a:avLst/>
          </a:prstGeom>
        </p:spPr>
      </p:pic>
      <p:cxnSp>
        <p:nvCxnSpPr>
          <p:cNvPr id="8" name="Straight Connector 7"/>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b-NO"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3" name="Rectangle 12"/>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b-NO" sz="1800" b="0" i="0" u="none" strike="noStrike" kern="0" cap="none" spc="0" normalizeH="0" baseline="0" noProof="0" smtClean="0">
              <a:ln>
                <a:noFill/>
              </a:ln>
              <a:solidFill>
                <a:sysClr val="window" lastClr="FFFFFF"/>
              </a:solidFill>
              <a:effectLst/>
              <a:uLnTx/>
              <a:uFillTx/>
              <a:latin typeface="Calibri"/>
              <a:ea typeface="+mn-ea"/>
              <a:cs typeface="+mn-cs"/>
            </a:endParaRPr>
          </a:p>
        </p:txBody>
      </p:sp>
      <p:pic>
        <p:nvPicPr>
          <p:cNvPr id="14" name="Picture 13" descr="Logo negativ.png"/>
          <p:cNvPicPr>
            <a:picLocks noChangeAspect="1"/>
          </p:cNvPicPr>
          <p:nvPr userDrawn="1"/>
        </p:nvPicPr>
        <p:blipFill>
          <a:blip r:embed="rId2"/>
          <a:stretch>
            <a:fillRect/>
          </a:stretch>
        </p:blipFill>
        <p:spPr>
          <a:xfrm>
            <a:off x="45356" y="6570568"/>
            <a:ext cx="1152914" cy="223365"/>
          </a:xfrm>
          <a:prstGeom prst="rect">
            <a:avLst/>
          </a:prstGeom>
        </p:spPr>
      </p:pic>
      <p:cxnSp>
        <p:nvCxnSpPr>
          <p:cNvPr id="15" name="Straight Connector 14"/>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8_Picture with Caption">
    <p:bg>
      <p:bgPr>
        <a:solidFill>
          <a:srgbClr val="342C26">
            <a:alpha val="8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FFFFFF"/>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9_Picture with Caption">
    <p:bg>
      <p:bgPr>
        <a:solidFill>
          <a:schemeClr val="bg1">
            <a:lumMod val="6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00387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00387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10_Picture with Cap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chemeClr val="bg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15_Picture with Caption">
    <p:bg>
      <p:bgPr>
        <a:solidFill>
          <a:srgbClr val="8A204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chemeClr val="bg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1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a:solidFill>
                  <a:srgbClr val="00387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00387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Picture Placeholder 2"/>
          <p:cNvSpPr>
            <a:spLocks noGrp="1"/>
          </p:cNvSpPr>
          <p:nvPr>
            <p:ph type="pic" idx="10"/>
          </p:nvPr>
        </p:nvSpPr>
        <p:spPr>
          <a:xfrm>
            <a:off x="4539721" y="612775"/>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9" name="Picture Placeholder 2"/>
          <p:cNvSpPr>
            <a:spLocks noGrp="1"/>
          </p:cNvSpPr>
          <p:nvPr>
            <p:ph type="pic" idx="11"/>
          </p:nvPr>
        </p:nvSpPr>
        <p:spPr>
          <a:xfrm>
            <a:off x="4539721"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0" name="Picture Placeholder 2"/>
          <p:cNvSpPr>
            <a:spLocks noGrp="1"/>
          </p:cNvSpPr>
          <p:nvPr>
            <p:ph type="pic" idx="12"/>
          </p:nvPr>
        </p:nvSpPr>
        <p:spPr>
          <a:xfrm>
            <a:off x="1800754" y="2667000"/>
            <a:ext cx="2738967" cy="205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dirty="0"/>
          </a:p>
        </p:txBody>
      </p:sp>
      <p:sp>
        <p:nvSpPr>
          <p:cNvPr id="11" name="Rectangle 10"/>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p:nvPicPr>
        <p:blipFill>
          <a:blip r:embed="rId2"/>
          <a:stretch>
            <a:fillRect/>
          </a:stretch>
        </p:blipFill>
        <p:spPr>
          <a:xfrm>
            <a:off x="45356" y="6570568"/>
            <a:ext cx="1152914" cy="223365"/>
          </a:xfrm>
          <a:prstGeom prst="rect">
            <a:avLst/>
          </a:prstGeom>
        </p:spPr>
      </p:pic>
      <p:sp>
        <p:nvSpPr>
          <p:cNvPr id="14" name="Rectangle 13"/>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Rectangle 14"/>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871"/>
                </a:solidFill>
              </a:defRPr>
            </a:lvl1pPr>
          </a:lstStyle>
          <a:p>
            <a:r>
              <a:rPr lang="nb-NO" smtClean="0"/>
              <a:t>Click to edit Master title style</a:t>
            </a:r>
            <a:endParaRPr lang="nb-NO" dirty="0"/>
          </a:p>
        </p:txBody>
      </p:sp>
      <p:sp>
        <p:nvSpPr>
          <p:cNvPr id="3" name="Vertical Text Placeholder 2"/>
          <p:cNvSpPr>
            <a:spLocks noGrp="1"/>
          </p:cNvSpPr>
          <p:nvPr>
            <p:ph type="body" orient="vert" idx="1"/>
          </p:nvPr>
        </p:nvSpPr>
        <p:spPr/>
        <p:txBody>
          <a:bodyPr vert="eaVert"/>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8" name="Rectangle 7"/>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cxnSp>
        <p:nvCxnSpPr>
          <p:cNvPr id="7" name="Straight Connector 6"/>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userDrawn="1"/>
        </p:nvPicPr>
        <p:blipFill>
          <a:blip r:embed="rId2"/>
          <a:stretch>
            <a:fillRect/>
          </a:stretch>
        </p:blipFill>
        <p:spPr>
          <a:xfrm>
            <a:off x="45356" y="6570568"/>
            <a:ext cx="1152914" cy="223365"/>
          </a:xfrm>
          <a:prstGeom prst="rect">
            <a:avLst/>
          </a:prstGeom>
        </p:spPr>
      </p:pic>
      <p:cxnSp>
        <p:nvCxnSpPr>
          <p:cNvPr id="14" name="Straight Connector 13"/>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871"/>
                </a:solidFill>
              </a:defRPr>
            </a:lvl1pPr>
          </a:lstStyle>
          <a:p>
            <a:r>
              <a:rPr lang="nb-NO" smtClean="0"/>
              <a:t>Click to edit Master title style</a:t>
            </a:r>
            <a:endParaRPr lang="nb-NO"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8" name="Rectangle 7"/>
          <p:cNvSpPr/>
          <p:nvPr/>
        </p:nvSpPr>
        <p:spPr>
          <a:xfrm rot="5400000">
            <a:off x="-450001" y="450793"/>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rot="5400000">
            <a:off x="-2618605" y="3879398"/>
            <a:ext cx="5597208"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rot="5400000">
            <a:off x="-404645" y="523361"/>
            <a:ext cx="1152914" cy="223365"/>
          </a:xfrm>
          <a:prstGeom prst="rect">
            <a:avLst/>
          </a:prstGeom>
        </p:spPr>
      </p:pic>
      <p:cxnSp>
        <p:nvCxnSpPr>
          <p:cNvPr id="7" name="Straight Connector 6"/>
          <p:cNvCxnSpPr/>
          <p:nvPr/>
        </p:nvCxnSpPr>
        <p:spPr>
          <a:xfrm rot="5400000" flipH="1" flipV="1">
            <a:off x="3127870" y="3429000"/>
            <a:ext cx="6858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rot="5400000">
            <a:off x="-450001" y="450793"/>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userDrawn="1"/>
        </p:nvSpPr>
        <p:spPr>
          <a:xfrm rot="5400000">
            <a:off x="-2618605" y="3879398"/>
            <a:ext cx="5597208"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userDrawn="1"/>
        </p:nvPicPr>
        <p:blipFill>
          <a:blip r:embed="rId2"/>
          <a:stretch>
            <a:fillRect/>
          </a:stretch>
        </p:blipFill>
        <p:spPr>
          <a:xfrm rot="5400000">
            <a:off x="-404645" y="523361"/>
            <a:ext cx="1152914" cy="223365"/>
          </a:xfrm>
          <a:prstGeom prst="rect">
            <a:avLst/>
          </a:prstGeom>
        </p:spPr>
      </p:pic>
      <p:cxnSp>
        <p:nvCxnSpPr>
          <p:cNvPr id="14" name="Straight Connector 13"/>
          <p:cNvCxnSpPr/>
          <p:nvPr userDrawn="1"/>
        </p:nvCxnSpPr>
        <p:spPr>
          <a:xfrm rot="5400000" flipH="1" flipV="1">
            <a:off x="3127870" y="3429000"/>
            <a:ext cx="6858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9144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Tree>
    <p:extLst>
      <p:ext uri="{BB962C8B-B14F-4D97-AF65-F5344CB8AC3E}">
        <p14:creationId xmlns:p14="http://schemas.microsoft.com/office/powerpoint/2010/main" val="104475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871"/>
                </a:solidFill>
              </a:defRPr>
            </a:lvl1pPr>
          </a:lstStyle>
          <a:p>
            <a:r>
              <a:rPr lang="nb-NO" smtClean="0"/>
              <a:t>Click to edit Master title style</a:t>
            </a:r>
            <a:endParaRPr lang="nb-NO"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003871"/>
                </a:solidFill>
              </a:defRPr>
            </a:lvl1pPr>
            <a:lvl2pPr>
              <a:defRPr sz="2400">
                <a:solidFill>
                  <a:srgbClr val="003871"/>
                </a:solidFill>
              </a:defRPr>
            </a:lvl2pPr>
            <a:lvl3pPr>
              <a:defRPr sz="2000">
                <a:solidFill>
                  <a:srgbClr val="003871"/>
                </a:solidFill>
              </a:defRPr>
            </a:lvl3pPr>
            <a:lvl4pPr>
              <a:defRPr sz="1800">
                <a:solidFill>
                  <a:srgbClr val="003871"/>
                </a:solidFill>
              </a:defRPr>
            </a:lvl4pPr>
            <a:lvl5pPr>
              <a:defRPr sz="1800">
                <a:solidFill>
                  <a:srgbClr val="003871"/>
                </a:solidFill>
              </a:defRPr>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003871"/>
                </a:solidFill>
              </a:defRPr>
            </a:lvl1pPr>
            <a:lvl2pPr>
              <a:defRPr sz="2400">
                <a:solidFill>
                  <a:srgbClr val="003871"/>
                </a:solidFill>
              </a:defRPr>
            </a:lvl2pPr>
            <a:lvl3pPr>
              <a:defRPr sz="2000">
                <a:solidFill>
                  <a:srgbClr val="003871"/>
                </a:solidFill>
              </a:defRPr>
            </a:lvl3pPr>
            <a:lvl4pPr>
              <a:defRPr sz="1800">
                <a:solidFill>
                  <a:srgbClr val="003871"/>
                </a:solidFill>
              </a:defRPr>
            </a:lvl4pPr>
            <a:lvl5pPr>
              <a:defRPr sz="1800">
                <a:solidFill>
                  <a:srgbClr val="003871"/>
                </a:solidFill>
              </a:defRPr>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pic>
        <p:nvPicPr>
          <p:cNvPr id="9" name="Picture 8" descr="PP_FHI_mal_254x195.png"/>
          <p:cNvPicPr>
            <a:picLocks noChangeAspect="1"/>
          </p:cNvPicPr>
          <p:nvPr/>
        </p:nvPicPr>
        <p:blipFill>
          <a:blip r:embed="rId2"/>
          <a:stretch>
            <a:fillRect/>
          </a:stretch>
        </p:blipFill>
        <p:spPr>
          <a:xfrm>
            <a:off x="0" y="6513576"/>
            <a:ext cx="9144000" cy="344424"/>
          </a:xfrm>
          <a:prstGeom prst="rect">
            <a:avLst/>
          </a:prstGeom>
        </p:spPr>
      </p:pic>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8" name="Rectangle 7"/>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3"/>
          <a:stretch>
            <a:fillRect/>
          </a:stretch>
        </p:blipFill>
        <p:spPr>
          <a:xfrm>
            <a:off x="45356" y="6570568"/>
            <a:ext cx="1152914" cy="223365"/>
          </a:xfrm>
          <a:prstGeom prst="rect">
            <a:avLst/>
          </a:prstGeom>
        </p:spPr>
      </p:pic>
      <p:cxnSp>
        <p:nvCxnSpPr>
          <p:cNvPr id="11" name="Straight Connector 10"/>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Rectangle 12"/>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4" name="Picture 13" descr="Logo negativ.png"/>
          <p:cNvPicPr>
            <a:picLocks noChangeAspect="1"/>
          </p:cNvPicPr>
          <p:nvPr userDrawn="1"/>
        </p:nvPicPr>
        <p:blipFill>
          <a:blip r:embed="rId3"/>
          <a:stretch>
            <a:fillRect/>
          </a:stretch>
        </p:blipFill>
        <p:spPr>
          <a:xfrm>
            <a:off x="45356" y="6570568"/>
            <a:ext cx="1152914" cy="223365"/>
          </a:xfrm>
          <a:prstGeom prst="rect">
            <a:avLst/>
          </a:prstGeom>
        </p:spPr>
      </p:pic>
      <p:cxnSp>
        <p:nvCxnSpPr>
          <p:cNvPr id="15" name="Straight Connector 14"/>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871"/>
                </a:solidFill>
              </a:defRPr>
            </a:lvl1pPr>
          </a:lstStyle>
          <a:p>
            <a:r>
              <a:rPr lang="nb-NO" smtClean="0"/>
              <a:t>Click to edit Master title style</a:t>
            </a:r>
            <a:endParaRPr lang="nb-NO"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387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3871"/>
                </a:solidFill>
              </a:defRPr>
            </a:lvl1pPr>
            <a:lvl2pPr>
              <a:defRPr sz="2000">
                <a:solidFill>
                  <a:srgbClr val="003871"/>
                </a:solidFill>
              </a:defRPr>
            </a:lvl2pPr>
            <a:lvl3pPr>
              <a:defRPr sz="1800">
                <a:solidFill>
                  <a:srgbClr val="003871"/>
                </a:solidFill>
              </a:defRPr>
            </a:lvl3pPr>
            <a:lvl4pPr>
              <a:defRPr sz="1600">
                <a:solidFill>
                  <a:srgbClr val="003871"/>
                </a:solidFill>
              </a:defRPr>
            </a:lvl4pPr>
            <a:lvl5pPr>
              <a:defRPr sz="1600">
                <a:solidFill>
                  <a:srgbClr val="003871"/>
                </a:solidFill>
              </a:defRPr>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387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3871"/>
                </a:solidFill>
              </a:defRPr>
            </a:lvl1pPr>
            <a:lvl2pPr>
              <a:defRPr sz="2000">
                <a:solidFill>
                  <a:srgbClr val="003871"/>
                </a:solidFill>
              </a:defRPr>
            </a:lvl2pPr>
            <a:lvl3pPr>
              <a:defRPr sz="1800">
                <a:solidFill>
                  <a:srgbClr val="003871"/>
                </a:solidFill>
              </a:defRPr>
            </a:lvl3pPr>
            <a:lvl4pPr>
              <a:defRPr sz="1600">
                <a:solidFill>
                  <a:srgbClr val="003871"/>
                </a:solidFill>
              </a:defRPr>
            </a:lvl4pPr>
            <a:lvl5pPr>
              <a:defRPr sz="1600">
                <a:solidFill>
                  <a:srgbClr val="003871"/>
                </a:solidFill>
              </a:defRPr>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9" name="Rectangle 8"/>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Rectangle 9"/>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p:nvPicPr>
        <p:blipFill>
          <a:blip r:embed="rId2"/>
          <a:stretch>
            <a:fillRect/>
          </a:stretch>
        </p:blipFill>
        <p:spPr>
          <a:xfrm>
            <a:off x="45356" y="6570568"/>
            <a:ext cx="1152914" cy="223365"/>
          </a:xfrm>
          <a:prstGeom prst="rect">
            <a:avLst/>
          </a:prstGeom>
        </p:spPr>
      </p:pic>
      <p:cxnSp>
        <p:nvCxnSpPr>
          <p:cNvPr id="11" name="Straight Connector 10"/>
          <p:cNvCxnSpPr/>
          <p:nvPr/>
        </p:nvCxnSpPr>
        <p:spPr>
          <a:xfrm>
            <a:off x="0" y="1469832"/>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3" name="Rectangle 12"/>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4" name="Rectangle 13"/>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5" name="Picture 14" descr="Logo negativ.png"/>
          <p:cNvPicPr>
            <a:picLocks noChangeAspect="1"/>
          </p:cNvPicPr>
          <p:nvPr userDrawn="1"/>
        </p:nvPicPr>
        <p:blipFill>
          <a:blip r:embed="rId2"/>
          <a:stretch>
            <a:fillRect/>
          </a:stretch>
        </p:blipFill>
        <p:spPr>
          <a:xfrm>
            <a:off x="45356" y="6570568"/>
            <a:ext cx="1152914" cy="223365"/>
          </a:xfrm>
          <a:prstGeom prst="rect">
            <a:avLst/>
          </a:prstGeom>
        </p:spPr>
      </p:pic>
      <p:cxnSp>
        <p:nvCxnSpPr>
          <p:cNvPr id="16" name="Straight Connector 15"/>
          <p:cNvCxnSpPr/>
          <p:nvPr userDrawn="1"/>
        </p:nvCxnSpPr>
        <p:spPr>
          <a:xfrm>
            <a:off x="0" y="1469832"/>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871"/>
                </a:solidFill>
              </a:defRPr>
            </a:lvl1pPr>
          </a:lstStyle>
          <a:p>
            <a:r>
              <a:rPr lang="nb-NO" smtClean="0"/>
              <a:t>Click to edit Master title style</a:t>
            </a:r>
            <a:endParaRPr lang="nb-NO" dirty="0"/>
          </a:p>
        </p:txBody>
      </p:sp>
      <p:sp>
        <p:nvSpPr>
          <p:cNvPr id="5" name="Rectangle 4"/>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7" name="Rectangle 6"/>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8" name="Picture 7" descr="Logo negativ.png"/>
          <p:cNvPicPr>
            <a:picLocks noChangeAspect="1"/>
          </p:cNvPicPr>
          <p:nvPr/>
        </p:nvPicPr>
        <p:blipFill>
          <a:blip r:embed="rId2"/>
          <a:stretch>
            <a:fillRect/>
          </a:stretch>
        </p:blipFill>
        <p:spPr>
          <a:xfrm>
            <a:off x="45356" y="6570568"/>
            <a:ext cx="1152914" cy="223365"/>
          </a:xfrm>
          <a:prstGeom prst="rect">
            <a:avLst/>
          </a:prstGeom>
        </p:spPr>
      </p:pic>
      <p:cxnSp>
        <p:nvCxnSpPr>
          <p:cNvPr id="6" name="Straight Connector 5"/>
          <p:cNvCxnSpPr/>
          <p:nvPr/>
        </p:nvCxnSpPr>
        <p:spPr>
          <a:xfrm>
            <a:off x="0" y="1487230"/>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Rectangle 9"/>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1" name="Picture 10" descr="Logo negativ.png"/>
          <p:cNvPicPr>
            <a:picLocks noChangeAspect="1"/>
          </p:cNvPicPr>
          <p:nvPr userDrawn="1"/>
        </p:nvPicPr>
        <p:blipFill>
          <a:blip r:embed="rId2"/>
          <a:stretch>
            <a:fillRect/>
          </a:stretch>
        </p:blipFill>
        <p:spPr>
          <a:xfrm>
            <a:off x="45356" y="6570568"/>
            <a:ext cx="1152914" cy="223365"/>
          </a:xfrm>
          <a:prstGeom prst="rect">
            <a:avLst/>
          </a:prstGeom>
        </p:spPr>
      </p:pic>
      <p:cxnSp>
        <p:nvCxnSpPr>
          <p:cNvPr id="12" name="Straight Connector 11"/>
          <p:cNvCxnSpPr/>
          <p:nvPr userDrawn="1"/>
        </p:nvCxnSpPr>
        <p:spPr>
          <a:xfrm>
            <a:off x="0" y="1487230"/>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3"/>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6" name="Rectangle 5"/>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7" name="Picture 6" descr="Logo negativ.png"/>
          <p:cNvPicPr>
            <a:picLocks noChangeAspect="1"/>
          </p:cNvPicPr>
          <p:nvPr/>
        </p:nvPicPr>
        <p:blipFill>
          <a:blip r:embed="rId2"/>
          <a:stretch>
            <a:fillRect/>
          </a:stretch>
        </p:blipFill>
        <p:spPr>
          <a:xfrm>
            <a:off x="45356" y="6570568"/>
            <a:ext cx="1152914" cy="223365"/>
          </a:xfrm>
          <a:prstGeom prst="rect">
            <a:avLst/>
          </a:prstGeom>
        </p:spPr>
      </p:pic>
      <p:sp>
        <p:nvSpPr>
          <p:cNvPr id="5" name="Rectangle 4"/>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8" name="Rectangle 7"/>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9" name="Picture 8"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3871"/>
                </a:solidFill>
              </a:defRPr>
            </a:lvl1pPr>
          </a:lstStyle>
          <a:p>
            <a:r>
              <a:rPr lang="nb-NO" dirty="0" err="1" smtClean="0"/>
              <a:t>Click</a:t>
            </a:r>
            <a:r>
              <a:rPr lang="nb-NO" dirty="0" smtClean="0"/>
              <a:t> to </a:t>
            </a:r>
            <a:r>
              <a:rPr lang="nb-NO" dirty="0" err="1" smtClean="0"/>
              <a:t>edit</a:t>
            </a:r>
            <a:r>
              <a:rPr lang="nb-NO" dirty="0" smtClean="0"/>
              <a:t> Master </a:t>
            </a:r>
            <a:r>
              <a:rPr lang="nb-NO" dirty="0" err="1" smtClean="0"/>
              <a:t>title</a:t>
            </a:r>
            <a:r>
              <a:rPr lang="nb-NO" dirty="0" smtClean="0"/>
              <a:t> style</a:t>
            </a:r>
            <a:endParaRPr lang="nb-NO"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3871"/>
                </a:solidFill>
              </a:defRPr>
            </a:lvl1pPr>
            <a:lvl2pPr>
              <a:defRPr sz="2800">
                <a:solidFill>
                  <a:srgbClr val="003871"/>
                </a:solidFill>
              </a:defRPr>
            </a:lvl2pPr>
            <a:lvl3pPr>
              <a:defRPr sz="2400">
                <a:solidFill>
                  <a:srgbClr val="003871"/>
                </a:solidFill>
              </a:defRPr>
            </a:lvl3pPr>
            <a:lvl4pPr>
              <a:defRPr sz="2000">
                <a:solidFill>
                  <a:srgbClr val="003871"/>
                </a:solidFill>
              </a:defRPr>
            </a:lvl4pPr>
            <a:lvl5pPr>
              <a:defRPr sz="2000">
                <a:solidFill>
                  <a:srgbClr val="003871"/>
                </a:solidFill>
              </a:defRPr>
            </a:lvl5pPr>
            <a:lvl6pPr>
              <a:defRPr sz="2000"/>
            </a:lvl6pPr>
            <a:lvl7pPr>
              <a:defRPr sz="2000"/>
            </a:lvl7pPr>
            <a:lvl8pPr>
              <a:defRPr sz="2000"/>
            </a:lvl8pPr>
            <a:lvl9pPr>
              <a:defRPr sz="2000"/>
            </a:lvl9pPr>
          </a:lstStyle>
          <a:p>
            <a:pPr lvl="0"/>
            <a:r>
              <a:rPr lang="nb-NO" dirty="0" err="1" smtClean="0"/>
              <a:t>Click</a:t>
            </a:r>
            <a:r>
              <a:rPr lang="nb-NO" dirty="0" smtClean="0"/>
              <a:t> to </a:t>
            </a:r>
            <a:r>
              <a:rPr lang="nb-NO" dirty="0" err="1" smtClean="0"/>
              <a:t>edit</a:t>
            </a:r>
            <a:r>
              <a:rPr lang="nb-NO" dirty="0" smtClean="0"/>
              <a:t> Master </a:t>
            </a:r>
            <a:r>
              <a:rPr lang="nb-NO" dirty="0" err="1" smtClean="0"/>
              <a:t>text</a:t>
            </a:r>
            <a:r>
              <a:rPr lang="nb-NO" dirty="0" smtClean="0"/>
              <a:t> styles</a:t>
            </a:r>
          </a:p>
          <a:p>
            <a:pPr lvl="1"/>
            <a:r>
              <a:rPr lang="nb-NO" dirty="0" smtClean="0"/>
              <a:t>Second </a:t>
            </a:r>
            <a:r>
              <a:rPr lang="nb-NO" dirty="0" err="1" smtClean="0"/>
              <a:t>level</a:t>
            </a:r>
            <a:endParaRPr lang="nb-NO" dirty="0" smtClean="0"/>
          </a:p>
          <a:p>
            <a:pPr lvl="2"/>
            <a:r>
              <a:rPr lang="nb-NO" dirty="0" smtClean="0"/>
              <a:t>Third </a:t>
            </a:r>
            <a:r>
              <a:rPr lang="nb-NO" dirty="0" err="1" smtClean="0"/>
              <a:t>level</a:t>
            </a:r>
            <a:endParaRPr lang="nb-NO" dirty="0" smtClean="0"/>
          </a:p>
          <a:p>
            <a:pPr lvl="3"/>
            <a:r>
              <a:rPr lang="nb-NO" dirty="0" err="1" smtClean="0"/>
              <a:t>Fourth</a:t>
            </a:r>
            <a:r>
              <a:rPr lang="nb-NO" dirty="0" smtClean="0"/>
              <a:t> </a:t>
            </a:r>
            <a:r>
              <a:rPr lang="nb-NO" dirty="0" err="1" smtClean="0"/>
              <a:t>level</a:t>
            </a:r>
            <a:endParaRPr lang="nb-NO" dirty="0" smtClean="0"/>
          </a:p>
          <a:p>
            <a:pPr lvl="4"/>
            <a:r>
              <a:rPr lang="nb-NO" dirty="0" smtClean="0"/>
              <a:t>Fifth </a:t>
            </a:r>
            <a:r>
              <a:rPr lang="nb-NO" dirty="0" err="1" smtClean="0"/>
              <a:t>level</a:t>
            </a:r>
            <a:endParaRPr lang="nb-NO"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00387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err="1" smtClean="0"/>
              <a:t>Click</a:t>
            </a:r>
            <a:r>
              <a:rPr lang="nb-NO" dirty="0" smtClean="0"/>
              <a:t> to </a:t>
            </a:r>
            <a:r>
              <a:rPr lang="nb-NO" dirty="0" err="1" smtClean="0"/>
              <a:t>edit</a:t>
            </a:r>
            <a:r>
              <a:rPr lang="nb-NO" dirty="0" smtClean="0"/>
              <a:t> Master </a:t>
            </a:r>
            <a:r>
              <a:rPr lang="nb-NO" dirty="0" err="1" smtClean="0"/>
              <a:t>text</a:t>
            </a:r>
            <a:r>
              <a:rPr lang="nb-NO" dirty="0" smtClean="0"/>
              <a: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cxnSp>
        <p:nvCxnSpPr>
          <p:cNvPr id="8" name="Straight Connector 7"/>
          <p:cNvCxnSpPr/>
          <p:nvPr/>
        </p:nvCxnSpPr>
        <p:spPr>
          <a:xfrm>
            <a:off x="457200" y="1435100"/>
            <a:ext cx="3008313"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3" name="Picture 12" descr="Logo negativ.png"/>
          <p:cNvPicPr>
            <a:picLocks noChangeAspect="1"/>
          </p:cNvPicPr>
          <p:nvPr userDrawn="1"/>
        </p:nvPicPr>
        <p:blipFill>
          <a:blip r:embed="rId2"/>
          <a:stretch>
            <a:fillRect/>
          </a:stretch>
        </p:blipFill>
        <p:spPr>
          <a:xfrm>
            <a:off x="45356" y="6570568"/>
            <a:ext cx="1152914" cy="223365"/>
          </a:xfrm>
          <a:prstGeom prst="rect">
            <a:avLst/>
          </a:prstGeom>
        </p:spPr>
      </p:pic>
      <p:cxnSp>
        <p:nvCxnSpPr>
          <p:cNvPr id="14" name="Straight Connector 13"/>
          <p:cNvCxnSpPr/>
          <p:nvPr userDrawn="1"/>
        </p:nvCxnSpPr>
        <p:spPr>
          <a:xfrm>
            <a:off x="457200" y="1435100"/>
            <a:ext cx="3008313"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solidFill>
            <a:srgbClr val="003871"/>
          </a:solidFill>
        </p:spPr>
        <p:txBody>
          <a:bodyPr anchor="b"/>
          <a:lstStyle>
            <a:lvl1pPr algn="l">
              <a:defRPr sz="2000" b="1">
                <a:solidFill>
                  <a:srgbClr val="FFFFFF"/>
                </a:solidFill>
              </a:defRPr>
            </a:lvl1pPr>
          </a:lstStyle>
          <a:p>
            <a:r>
              <a:rPr lang="nb-NO" smtClean="0"/>
              <a:t>Click to edit Master title style</a:t>
            </a:r>
            <a:endParaRPr lang="nb-NO"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3871"/>
                </a:solidFill>
              </a:defRPr>
            </a:lvl1pPr>
            <a:lvl2pPr>
              <a:defRPr sz="2800">
                <a:solidFill>
                  <a:srgbClr val="003871"/>
                </a:solidFill>
              </a:defRPr>
            </a:lvl2pPr>
            <a:lvl3pPr>
              <a:defRPr sz="2400">
                <a:solidFill>
                  <a:srgbClr val="003871"/>
                </a:solidFill>
              </a:defRPr>
            </a:lvl3pPr>
            <a:lvl4pPr>
              <a:defRPr sz="2000">
                <a:solidFill>
                  <a:srgbClr val="003871"/>
                </a:solidFill>
              </a:defRPr>
            </a:lvl4pPr>
            <a:lvl5pPr>
              <a:defRPr sz="2000">
                <a:solidFill>
                  <a:srgbClr val="003871"/>
                </a:solidFill>
              </a:defRPr>
            </a:lvl5pPr>
            <a:lvl6pPr>
              <a:defRPr sz="2000"/>
            </a:lvl6pPr>
            <a:lvl7pPr>
              <a:defRPr sz="2000"/>
            </a:lvl7pPr>
            <a:lvl8pPr>
              <a:defRPr sz="2000"/>
            </a:lvl8pPr>
            <a:lvl9pPr>
              <a:defRPr sz="2000"/>
            </a:lvl9pPr>
          </a:lstStyle>
          <a:p>
            <a:pPr lvl="0"/>
            <a:r>
              <a:rPr lang="nb-NO" dirty="0" err="1" smtClean="0"/>
              <a:t>Click</a:t>
            </a:r>
            <a:r>
              <a:rPr lang="nb-NO" dirty="0" smtClean="0"/>
              <a:t> to </a:t>
            </a:r>
            <a:r>
              <a:rPr lang="nb-NO" dirty="0" err="1" smtClean="0"/>
              <a:t>edit</a:t>
            </a:r>
            <a:r>
              <a:rPr lang="nb-NO" dirty="0" smtClean="0"/>
              <a:t> Master </a:t>
            </a:r>
            <a:r>
              <a:rPr lang="nb-NO" dirty="0" err="1" smtClean="0"/>
              <a:t>text</a:t>
            </a:r>
            <a:r>
              <a:rPr lang="nb-NO" dirty="0" smtClean="0"/>
              <a:t> styles</a:t>
            </a:r>
          </a:p>
          <a:p>
            <a:pPr lvl="1"/>
            <a:r>
              <a:rPr lang="nb-NO" dirty="0" smtClean="0"/>
              <a:t>Second </a:t>
            </a:r>
            <a:r>
              <a:rPr lang="nb-NO" dirty="0" err="1" smtClean="0"/>
              <a:t>level</a:t>
            </a:r>
            <a:endParaRPr lang="nb-NO" dirty="0" smtClean="0"/>
          </a:p>
          <a:p>
            <a:pPr lvl="2"/>
            <a:r>
              <a:rPr lang="nb-NO" dirty="0" smtClean="0"/>
              <a:t>Third </a:t>
            </a:r>
            <a:r>
              <a:rPr lang="nb-NO" dirty="0" err="1" smtClean="0"/>
              <a:t>level</a:t>
            </a:r>
            <a:endParaRPr lang="nb-NO" dirty="0" smtClean="0"/>
          </a:p>
          <a:p>
            <a:pPr lvl="3"/>
            <a:r>
              <a:rPr lang="nb-NO" dirty="0" err="1" smtClean="0"/>
              <a:t>Fourth</a:t>
            </a:r>
            <a:r>
              <a:rPr lang="nb-NO" dirty="0" smtClean="0"/>
              <a:t> </a:t>
            </a:r>
            <a:r>
              <a:rPr lang="nb-NO" dirty="0" err="1" smtClean="0"/>
              <a:t>level</a:t>
            </a:r>
            <a:endParaRPr lang="nb-NO" dirty="0" smtClean="0"/>
          </a:p>
          <a:p>
            <a:pPr lvl="4"/>
            <a:r>
              <a:rPr lang="nb-NO" dirty="0" smtClean="0"/>
              <a:t>Fifth </a:t>
            </a:r>
            <a:r>
              <a:rPr lang="nb-NO" dirty="0" err="1" smtClean="0"/>
              <a:t>level</a:t>
            </a:r>
            <a:endParaRPr lang="nb-NO" dirty="0"/>
          </a:p>
        </p:txBody>
      </p:sp>
      <p:sp>
        <p:nvSpPr>
          <p:cNvPr id="4" name="Text Placeholder 3"/>
          <p:cNvSpPr>
            <a:spLocks noGrp="1"/>
          </p:cNvSpPr>
          <p:nvPr>
            <p:ph type="body" sz="half" idx="2"/>
          </p:nvPr>
        </p:nvSpPr>
        <p:spPr>
          <a:xfrm>
            <a:off x="457200" y="1435100"/>
            <a:ext cx="3008313" cy="4691063"/>
          </a:xfrm>
          <a:solidFill>
            <a:srgbClr val="39AEBB"/>
          </a:solidFill>
        </p:spPr>
        <p:txBody>
          <a:bodyPr/>
          <a:lstStyle>
            <a:lvl1pPr marL="0" indent="0">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err="1" smtClean="0"/>
              <a:t>Click</a:t>
            </a:r>
            <a:r>
              <a:rPr lang="nb-NO" dirty="0" smtClean="0"/>
              <a:t> to </a:t>
            </a:r>
            <a:r>
              <a:rPr lang="nb-NO" dirty="0" err="1" smtClean="0"/>
              <a:t>edit</a:t>
            </a:r>
            <a:r>
              <a:rPr lang="nb-NO" dirty="0" smtClean="0"/>
              <a:t> Master </a:t>
            </a:r>
            <a:r>
              <a:rPr lang="nb-NO" dirty="0" err="1" smtClean="0"/>
              <a:t>text</a:t>
            </a:r>
            <a:r>
              <a:rPr lang="nb-NO" dirty="0" smtClean="0"/>
              <a: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0" name="Picture 9"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00387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3200" b="1">
                <a:solidFill>
                  <a:schemeClr val="bg1"/>
                </a:solidFill>
              </a:defRPr>
            </a:lvl1pPr>
          </a:lstStyle>
          <a:p>
            <a:r>
              <a:rPr lang="nb-NO" smtClean="0"/>
              <a:t>Click to edit Master title style</a:t>
            </a:r>
            <a:endParaRPr lang="nb-NO"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Click icon to add picture</a:t>
            </a:r>
            <a:endParaRPr lang="nb-NO"/>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7" name="Rectangle 6"/>
          <p:cNvSpPr/>
          <p:nvPr/>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Rectangle 8"/>
          <p:cNvSpPr/>
          <p:nvPr/>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1" name="Picture 10" descr="Logo negativ.png"/>
          <p:cNvPicPr>
            <a:picLocks noChangeAspect="1"/>
          </p:cNvPicPr>
          <p:nvPr/>
        </p:nvPicPr>
        <p:blipFill>
          <a:blip r:embed="rId2"/>
          <a:stretch>
            <a:fillRect/>
          </a:stretch>
        </p:blipFill>
        <p:spPr>
          <a:xfrm>
            <a:off x="45356" y="6570568"/>
            <a:ext cx="1152914" cy="223365"/>
          </a:xfrm>
          <a:prstGeom prst="rect">
            <a:avLst/>
          </a:prstGeom>
        </p:spPr>
      </p:pic>
      <p:sp>
        <p:nvSpPr>
          <p:cNvPr id="8" name="Rectangle 7"/>
          <p:cNvSpPr/>
          <p:nvPr userDrawn="1"/>
        </p:nvSpPr>
        <p:spPr>
          <a:xfrm>
            <a:off x="0" y="6498000"/>
            <a:ext cx="1260000" cy="360000"/>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Rectangle 9"/>
          <p:cNvSpPr/>
          <p:nvPr userDrawn="1"/>
        </p:nvSpPr>
        <p:spPr>
          <a:xfrm>
            <a:off x="1260000" y="6498000"/>
            <a:ext cx="7884000" cy="360000"/>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2" name="Picture 11" descr="Logo negativ.png"/>
          <p:cNvPicPr>
            <a:picLocks noChangeAspect="1"/>
          </p:cNvPicPr>
          <p:nvPr userDrawn="1"/>
        </p:nvPicPr>
        <p:blipFill>
          <a:blip r:embed="rId2"/>
          <a:stretch>
            <a:fillRect/>
          </a:stretch>
        </p:blipFill>
        <p:spPr>
          <a:xfrm>
            <a:off x="45356" y="6570568"/>
            <a:ext cx="1152914" cy="22336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Click to edit Master title style</a:t>
            </a:r>
            <a:endParaRPr lang="nb-NO"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803" r:id="rId15"/>
    <p:sldLayoutId id="2147483793" r:id="rId16"/>
    <p:sldLayoutId id="2147483794" r:id="rId17"/>
    <p:sldLayoutId id="2147483795" r:id="rId18"/>
    <p:sldLayoutId id="2147483796" r:id="rId19"/>
    <p:sldLayoutId id="2147483797" r:id="rId20"/>
    <p:sldLayoutId id="2147483798" r:id="rId21"/>
    <p:sldLayoutId id="2147483799" r:id="rId22"/>
    <p:sldLayoutId id="2147483804" r:id="rId23"/>
    <p:sldLayoutId id="2147483800" r:id="rId24"/>
    <p:sldLayoutId id="2147483801" r:id="rId25"/>
    <p:sldLayoutId id="2147483802" r:id="rId26"/>
    <p:sldLayoutId id="2147483805" r:id="rId2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a:xfrm>
            <a:off x="1635125" y="2293938"/>
            <a:ext cx="7086600" cy="1470025"/>
          </a:xfrm>
        </p:spPr>
        <p:txBody>
          <a:bodyPr>
            <a:normAutofit/>
          </a:bodyPr>
          <a:lstStyle/>
          <a:p>
            <a:pPr algn="r"/>
            <a:r>
              <a:rPr lang="nb-NO" smtClean="0"/>
              <a:t>Smittevern og </a:t>
            </a:r>
            <a:r>
              <a:rPr lang="nb-NO" dirty="0" smtClean="0"/>
              <a:t>innvandrere</a:t>
            </a:r>
          </a:p>
        </p:txBody>
      </p:sp>
      <p:sp>
        <p:nvSpPr>
          <p:cNvPr id="3" name="Subtitle 2"/>
          <p:cNvSpPr>
            <a:spLocks noGrp="1"/>
          </p:cNvSpPr>
          <p:nvPr>
            <p:ph type="subTitle" idx="1"/>
          </p:nvPr>
        </p:nvSpPr>
        <p:spPr>
          <a:xfrm>
            <a:off x="1635125" y="4049713"/>
            <a:ext cx="7051675" cy="1752600"/>
          </a:xfrm>
        </p:spPr>
        <p:txBody>
          <a:bodyPr rtlCol="0">
            <a:normAutofit/>
          </a:bodyPr>
          <a:lstStyle/>
          <a:p>
            <a:pPr algn="r" eaLnBrk="1" fontAlgn="auto" hangingPunct="1">
              <a:spcAft>
                <a:spcPts val="0"/>
              </a:spcAft>
              <a:buFont typeface="Arial"/>
              <a:buNone/>
              <a:defRPr/>
            </a:pPr>
            <a:r>
              <a:rPr lang="nb-NO" dirty="0" smtClean="0"/>
              <a:t>Hans Blystad</a:t>
            </a:r>
          </a:p>
          <a:p>
            <a:pPr algn="r" eaLnBrk="1" fontAlgn="auto" hangingPunct="1">
              <a:spcAft>
                <a:spcPts val="0"/>
              </a:spcAft>
              <a:buFont typeface="Arial"/>
              <a:buNone/>
              <a:defRPr/>
            </a:pPr>
            <a:r>
              <a:rPr lang="nb-NO" dirty="0" smtClean="0"/>
              <a:t>Avdeling for infeksjonsovervåking</a:t>
            </a:r>
          </a:p>
          <a:p>
            <a:pPr algn="r" eaLnBrk="1" fontAlgn="auto" hangingPunct="1">
              <a:spcAft>
                <a:spcPts val="0"/>
              </a:spcAft>
              <a:buFont typeface="Arial"/>
              <a:buNone/>
              <a:defRPr/>
            </a:pPr>
            <a:endParaRPr lang="nb-NO" dirty="0" smtClean="0"/>
          </a:p>
        </p:txBody>
      </p:sp>
      <p:sp>
        <p:nvSpPr>
          <p:cNvPr id="2" name="TekstSylinder 1"/>
          <p:cNvSpPr txBox="1"/>
          <p:nvPr/>
        </p:nvSpPr>
        <p:spPr>
          <a:xfrm>
            <a:off x="4920343" y="6175149"/>
            <a:ext cx="3971108" cy="369332"/>
          </a:xfrm>
          <a:prstGeom prst="rect">
            <a:avLst/>
          </a:prstGeom>
          <a:noFill/>
        </p:spPr>
        <p:txBody>
          <a:bodyPr wrap="square" rtlCol="0">
            <a:spAutoFit/>
          </a:bodyPr>
          <a:lstStyle/>
          <a:p>
            <a:r>
              <a:rPr lang="nb-NO" dirty="0" smtClean="0"/>
              <a:t>Smittevernkonferanse Bodø mars 2015</a:t>
            </a:r>
            <a:endParaRPr lang="nb-NO" dirty="0"/>
          </a:p>
        </p:txBody>
      </p:sp>
    </p:spTree>
    <p:extLst>
      <p:ext uri="{BB962C8B-B14F-4D97-AF65-F5344CB8AC3E}">
        <p14:creationId xmlns:p14="http://schemas.microsoft.com/office/powerpoint/2010/main" val="2029121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8114"/>
          <a:stretch/>
        </p:blipFill>
        <p:spPr bwMode="auto">
          <a:xfrm>
            <a:off x="4149442" y="2151529"/>
            <a:ext cx="4605735" cy="27124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291" y="1338063"/>
            <a:ext cx="3390900" cy="3905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ekstSylinder 1"/>
          <p:cNvSpPr txBox="1"/>
          <p:nvPr/>
        </p:nvSpPr>
        <p:spPr>
          <a:xfrm>
            <a:off x="1001486" y="5521234"/>
            <a:ext cx="1515291" cy="307777"/>
          </a:xfrm>
          <a:prstGeom prst="rect">
            <a:avLst/>
          </a:prstGeom>
          <a:noFill/>
        </p:spPr>
        <p:txBody>
          <a:bodyPr wrap="square" rtlCol="0">
            <a:spAutoFit/>
          </a:bodyPr>
          <a:lstStyle/>
          <a:p>
            <a:r>
              <a:rPr lang="nb-NO" sz="1400" dirty="0" smtClean="0"/>
              <a:t>November 2013</a:t>
            </a:r>
            <a:endParaRPr lang="nb-NO" sz="1400" dirty="0"/>
          </a:p>
        </p:txBody>
      </p:sp>
      <p:sp>
        <p:nvSpPr>
          <p:cNvPr id="5" name="TekstSylinder 4"/>
          <p:cNvSpPr txBox="1"/>
          <p:nvPr/>
        </p:nvSpPr>
        <p:spPr>
          <a:xfrm>
            <a:off x="5694663" y="5521234"/>
            <a:ext cx="1515291" cy="307777"/>
          </a:xfrm>
          <a:prstGeom prst="rect">
            <a:avLst/>
          </a:prstGeom>
          <a:noFill/>
        </p:spPr>
        <p:txBody>
          <a:bodyPr wrap="square" rtlCol="0">
            <a:spAutoFit/>
          </a:bodyPr>
          <a:lstStyle/>
          <a:p>
            <a:r>
              <a:rPr lang="nb-NO" sz="1400" dirty="0" smtClean="0"/>
              <a:t>November 2014</a:t>
            </a:r>
            <a:endParaRPr lang="nb-NO" sz="1400" dirty="0"/>
          </a:p>
        </p:txBody>
      </p:sp>
      <p:sp>
        <p:nvSpPr>
          <p:cNvPr id="3" name="TekstSylinder 2"/>
          <p:cNvSpPr txBox="1"/>
          <p:nvPr/>
        </p:nvSpPr>
        <p:spPr>
          <a:xfrm>
            <a:off x="788531" y="287383"/>
            <a:ext cx="7966646" cy="430887"/>
          </a:xfrm>
          <a:prstGeom prst="rect">
            <a:avLst/>
          </a:prstGeom>
          <a:noFill/>
        </p:spPr>
        <p:txBody>
          <a:bodyPr wrap="square" rtlCol="0">
            <a:spAutoFit/>
          </a:bodyPr>
          <a:lstStyle/>
          <a:p>
            <a:r>
              <a:rPr lang="nb-NO" sz="2200" dirty="0" smtClean="0">
                <a:solidFill>
                  <a:srgbClr val="89305D"/>
                </a:solidFill>
              </a:rPr>
              <a:t>Informasjon til mottak om håndtering av alvorlig, smittsom sykdom </a:t>
            </a:r>
            <a:endParaRPr lang="nb-NO" sz="2200" dirty="0">
              <a:solidFill>
                <a:srgbClr val="89305D"/>
              </a:solidFill>
            </a:endParaRPr>
          </a:p>
        </p:txBody>
      </p:sp>
    </p:spTree>
    <p:extLst>
      <p:ext uri="{BB962C8B-B14F-4D97-AF65-F5344CB8AC3E}">
        <p14:creationId xmlns:p14="http://schemas.microsoft.com/office/powerpoint/2010/main" val="66521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2800" dirty="0">
                <a:solidFill>
                  <a:srgbClr val="89305D"/>
                </a:solidFill>
              </a:rPr>
              <a:t>Dersom beboeren sier han/hun kan være smittet med en smittsom sykdom eller har vært i kontakt med andre som har en slik sykdom</a:t>
            </a:r>
          </a:p>
        </p:txBody>
      </p:sp>
      <p:sp>
        <p:nvSpPr>
          <p:cNvPr id="3" name="Plassholder for innhold 2"/>
          <p:cNvSpPr>
            <a:spLocks noGrp="1"/>
          </p:cNvSpPr>
          <p:nvPr>
            <p:ph idx="1"/>
          </p:nvPr>
        </p:nvSpPr>
        <p:spPr>
          <a:xfrm>
            <a:off x="644577" y="2124856"/>
            <a:ext cx="8042223" cy="3076731"/>
          </a:xfrm>
        </p:spPr>
        <p:txBody>
          <a:bodyPr>
            <a:normAutofit/>
          </a:bodyPr>
          <a:lstStyle/>
          <a:p>
            <a:r>
              <a:rPr lang="nb-NO" sz="2400" dirty="0"/>
              <a:t>Søk informasjon om sykdommen ved å søke opp sykdommen i  Folkehelseinstituttets smittevernbok </a:t>
            </a:r>
            <a:endParaRPr lang="nb-NO" sz="2400" dirty="0" smtClean="0"/>
          </a:p>
          <a:p>
            <a:r>
              <a:rPr lang="nb-NO" sz="2400" dirty="0"/>
              <a:t>Kontakt smittevernlegen i kommunen for rådgiving og håndtering av situasjonen. </a:t>
            </a:r>
            <a:endParaRPr lang="nb-NO" sz="2400" dirty="0" smtClean="0"/>
          </a:p>
          <a:p>
            <a:r>
              <a:rPr lang="nb-NO" sz="2400" dirty="0"/>
              <a:t>Dersom man ikke får kontakt med fagpersonell innen kommunen kan man få rådgiving ved å ringe Folkehelseinstituttets </a:t>
            </a:r>
            <a:r>
              <a:rPr lang="nb-NO" sz="2400" dirty="0" smtClean="0"/>
              <a:t>Smittevernvakt</a:t>
            </a:r>
            <a:endParaRPr lang="nb-NO" sz="2400" dirty="0"/>
          </a:p>
        </p:txBody>
      </p:sp>
    </p:spTree>
    <p:extLst>
      <p:ext uri="{BB962C8B-B14F-4D97-AF65-F5344CB8AC3E}">
        <p14:creationId xmlns:p14="http://schemas.microsoft.com/office/powerpoint/2010/main" val="1358880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800" dirty="0">
                <a:solidFill>
                  <a:srgbClr val="89305D"/>
                </a:solidFill>
              </a:rPr>
              <a:t>Dersom beboeren har symptomer </a:t>
            </a:r>
            <a:r>
              <a:rPr lang="nb-NO" sz="2800" dirty="0" smtClean="0">
                <a:solidFill>
                  <a:srgbClr val="89305D"/>
                </a:solidFill>
              </a:rPr>
              <a:t>som </a:t>
            </a:r>
            <a:r>
              <a:rPr lang="nb-NO" sz="2800" dirty="0">
                <a:solidFill>
                  <a:srgbClr val="89305D"/>
                </a:solidFill>
              </a:rPr>
              <a:t>kan tyde på en smittsom sykdom</a:t>
            </a:r>
          </a:p>
        </p:txBody>
      </p:sp>
      <p:sp>
        <p:nvSpPr>
          <p:cNvPr id="3" name="Plassholder for innhold 2"/>
          <p:cNvSpPr>
            <a:spLocks noGrp="1"/>
          </p:cNvSpPr>
          <p:nvPr>
            <p:ph idx="1"/>
          </p:nvPr>
        </p:nvSpPr>
        <p:spPr>
          <a:xfrm>
            <a:off x="457200" y="1584722"/>
            <a:ext cx="8229600" cy="4771109"/>
          </a:xfrm>
        </p:spPr>
        <p:txBody>
          <a:bodyPr>
            <a:noAutofit/>
          </a:bodyPr>
          <a:lstStyle/>
          <a:p>
            <a:pPr lvl="0"/>
            <a:r>
              <a:rPr lang="nb-NO" sz="2400" dirty="0"/>
              <a:t>Forsøk ved å samtale med beboeren hva slags </a:t>
            </a:r>
            <a:r>
              <a:rPr lang="nb-NO" sz="2400" dirty="0" smtClean="0"/>
              <a:t>sykdom</a:t>
            </a:r>
            <a:endParaRPr lang="nb-NO" sz="2400" dirty="0"/>
          </a:p>
          <a:p>
            <a:pPr lvl="0"/>
            <a:r>
              <a:rPr lang="nb-NO" sz="2400" dirty="0"/>
              <a:t>Hold beboeren på eneværelse til situasjonen er </a:t>
            </a:r>
            <a:r>
              <a:rPr lang="nb-NO" sz="2400" dirty="0" smtClean="0"/>
              <a:t>avklart. Ved tuberkulosemistanke, bruk munnbind</a:t>
            </a:r>
          </a:p>
          <a:p>
            <a:pPr lvl="0"/>
            <a:r>
              <a:rPr lang="nb-NO" sz="2400" dirty="0"/>
              <a:t>Søk informasjon om eventuell sykdom ved å søke opp sykdommen i  Folkehelseinstituttets smittevernbok </a:t>
            </a:r>
            <a:endParaRPr lang="nb-NO" sz="2400" dirty="0" smtClean="0"/>
          </a:p>
          <a:p>
            <a:pPr lvl="0"/>
            <a:r>
              <a:rPr lang="nb-NO" sz="2400" dirty="0"/>
              <a:t>Kontakt smittevernlegen i kommunen for rådgiving og håndtering av </a:t>
            </a:r>
            <a:r>
              <a:rPr lang="nb-NO" sz="2400" dirty="0" smtClean="0"/>
              <a:t>situasjonen</a:t>
            </a:r>
          </a:p>
          <a:p>
            <a:pPr lvl="0"/>
            <a:r>
              <a:rPr lang="nb-NO" sz="2400" dirty="0"/>
              <a:t>Dersom man ikke får kontakt med fagpersonell innen kommunen </a:t>
            </a:r>
            <a:r>
              <a:rPr lang="nb-NO" sz="2400" dirty="0" smtClean="0"/>
              <a:t>ringes </a:t>
            </a:r>
            <a:r>
              <a:rPr lang="nb-NO" sz="2400" dirty="0"/>
              <a:t>Folkehelseinstituttets </a:t>
            </a:r>
            <a:r>
              <a:rPr lang="nb-NO" sz="2400" dirty="0" smtClean="0"/>
              <a:t> Smittevernvakt</a:t>
            </a:r>
          </a:p>
          <a:p>
            <a:r>
              <a:rPr lang="nb-NO" sz="2400" dirty="0"/>
              <a:t>Ved akutt sykdom kontakt kommunens legevaktsentral, fortrinnsvis etter å ha konferert med smittevernlegen i kommunen eller Folkehelseinstituttet. </a:t>
            </a:r>
          </a:p>
          <a:p>
            <a:pPr marL="0" lvl="0" indent="0">
              <a:buNone/>
            </a:pPr>
            <a:endParaRPr lang="nb-NO" sz="2400" dirty="0"/>
          </a:p>
          <a:p>
            <a:endParaRPr lang="nb-NO" sz="2400" dirty="0"/>
          </a:p>
        </p:txBody>
      </p:sp>
    </p:spTree>
    <p:extLst>
      <p:ext uri="{BB962C8B-B14F-4D97-AF65-F5344CB8AC3E}">
        <p14:creationId xmlns:p14="http://schemas.microsoft.com/office/powerpoint/2010/main" val="3752878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dirty="0" smtClean="0">
                <a:solidFill>
                  <a:srgbClr val="89305D"/>
                </a:solidFill>
              </a:rPr>
              <a:t>Forslag</a:t>
            </a:r>
            <a:endParaRPr lang="nb-NO" sz="3200" dirty="0">
              <a:solidFill>
                <a:srgbClr val="89305D"/>
              </a:solidFill>
            </a:endParaRPr>
          </a:p>
        </p:txBody>
      </p:sp>
      <p:sp>
        <p:nvSpPr>
          <p:cNvPr id="3" name="Plassholder for innhold 2"/>
          <p:cNvSpPr>
            <a:spLocks noGrp="1"/>
          </p:cNvSpPr>
          <p:nvPr>
            <p:ph idx="1"/>
          </p:nvPr>
        </p:nvSpPr>
        <p:spPr/>
        <p:txBody>
          <a:bodyPr>
            <a:normAutofit fontScale="92500"/>
          </a:bodyPr>
          <a:lstStyle/>
          <a:p>
            <a:r>
              <a:rPr lang="nb-NO" sz="2800" dirty="0" smtClean="0"/>
              <a:t>Etablere god kontakt mellom mottaket og smittevernpersonell i kommunen</a:t>
            </a:r>
          </a:p>
          <a:p>
            <a:r>
              <a:rPr lang="nb-NO" sz="2800" dirty="0" smtClean="0"/>
              <a:t>Ansatte ved mottak bør kjenne til kommunenes smittevernplan</a:t>
            </a:r>
          </a:p>
          <a:p>
            <a:r>
              <a:rPr lang="nb-NO" sz="2800" dirty="0" smtClean="0"/>
              <a:t>Import av sjeldne, alvorlige sykdommer hos personer i mottak bør omtales i smittevernplanen basert på en risiko- og sårbarhetsanalyse (ROS analyse) </a:t>
            </a:r>
          </a:p>
          <a:p>
            <a:r>
              <a:rPr lang="nb-NO" sz="2800" dirty="0" smtClean="0"/>
              <a:t>Varslingsrutiner etter IHR-</a:t>
            </a:r>
            <a:r>
              <a:rPr lang="nb-NO" sz="2800" dirty="0" err="1" smtClean="0"/>
              <a:t>forskriften</a:t>
            </a:r>
            <a:r>
              <a:rPr lang="nb-NO" sz="2800" dirty="0" smtClean="0"/>
              <a:t> bør inngå i smittevernplanen </a:t>
            </a:r>
            <a:endParaRPr lang="nb-NO" sz="2800" dirty="0" smtClean="0"/>
          </a:p>
          <a:p>
            <a:r>
              <a:rPr lang="nb-NO" sz="2800" dirty="0" smtClean="0"/>
              <a:t>Plan for arbeidsinnvandrere bør inngå i smittevernplan</a:t>
            </a:r>
            <a:endParaRPr lang="nb-NO" sz="2800" dirty="0" smtClean="0"/>
          </a:p>
          <a:p>
            <a:endParaRPr lang="nb-NO" sz="2800" dirty="0"/>
          </a:p>
        </p:txBody>
      </p:sp>
    </p:spTree>
    <p:extLst>
      <p:ext uri="{BB962C8B-B14F-4D97-AF65-F5344CB8AC3E}">
        <p14:creationId xmlns:p14="http://schemas.microsoft.com/office/powerpoint/2010/main" val="204106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800" dirty="0" smtClean="0">
                <a:solidFill>
                  <a:srgbClr val="7030A0"/>
                </a:solidFill>
              </a:rPr>
              <a:t>Nøkkeltall innvandrerbefolkningen i Norge 1:2 </a:t>
            </a:r>
            <a:endParaRPr lang="nb-NO" sz="2800" dirty="0">
              <a:solidFill>
                <a:srgbClr val="7030A0"/>
              </a:solidFill>
            </a:endParaRPr>
          </a:p>
        </p:txBody>
      </p:sp>
      <p:sp>
        <p:nvSpPr>
          <p:cNvPr id="3" name="Plassholder for innhold 2"/>
          <p:cNvSpPr>
            <a:spLocks noGrp="1"/>
          </p:cNvSpPr>
          <p:nvPr>
            <p:ph idx="1"/>
          </p:nvPr>
        </p:nvSpPr>
        <p:spPr>
          <a:xfrm>
            <a:off x="457200" y="1600200"/>
            <a:ext cx="8229600" cy="4774474"/>
          </a:xfrm>
        </p:spPr>
        <p:txBody>
          <a:bodyPr>
            <a:normAutofit fontScale="55000" lnSpcReduction="20000"/>
          </a:bodyPr>
          <a:lstStyle/>
          <a:p>
            <a:pPr lvl="0"/>
            <a:r>
              <a:rPr lang="nb-NO" dirty="0"/>
              <a:t>804 964 personer bosatt i Norge har enten innvandret selv (669 378) eller er født i Norge med to innvandrerforeldre (135 583). Innvandrere stod for 13 % av folkemengden i Norge per 1. januar 2015, mens norskfødte med innvandrerforeldre utgjorde 2,6 %. Til sammen utgjør disse gruppene 15,6 % av Norges befolkning. </a:t>
            </a:r>
            <a:endParaRPr lang="nb-NO" dirty="0" smtClean="0"/>
          </a:p>
          <a:p>
            <a:pPr lvl="0"/>
            <a:endParaRPr lang="nb-NO" dirty="0"/>
          </a:p>
          <a:p>
            <a:pPr lvl="0"/>
            <a:r>
              <a:rPr lang="nb-NO" dirty="0"/>
              <a:t>Det bor innvandrere i alle landets kommuner, flest i Oslo og Drammen, hvor innvandrere og norskfødte med innvandrerforeldre utgjør 31 og 26 prosent av befolkningen. (2014</a:t>
            </a:r>
            <a:r>
              <a:rPr lang="nb-NO" dirty="0" smtClean="0"/>
              <a:t>)</a:t>
            </a:r>
          </a:p>
          <a:p>
            <a:pPr lvl="0"/>
            <a:endParaRPr lang="nb-NO" dirty="0"/>
          </a:p>
          <a:p>
            <a:pPr lvl="0"/>
            <a:r>
              <a:rPr lang="nb-NO" dirty="0"/>
              <a:t>Innvandrere har kommet til Norge på grunn av arbeid, gjennom familie, som flyktninger eller for å ta utdanning. Siden 2007 har arbeid har vært den viktigste innvandringsgrunnen, etterfulgt av familieinnvandring</a:t>
            </a:r>
            <a:r>
              <a:rPr lang="nb-NO" dirty="0" smtClean="0"/>
              <a:t>.</a:t>
            </a:r>
          </a:p>
          <a:p>
            <a:pPr lvl="0"/>
            <a:endParaRPr lang="nb-NO" dirty="0"/>
          </a:p>
          <a:p>
            <a:pPr lvl="0"/>
            <a:r>
              <a:rPr lang="nb-NO" dirty="0"/>
              <a:t>Innvandrere fra Polen er fortsatt den klart største gruppen her i landet, med 91 000 personer (1.1.2015). Polakkene utgjør nå nesten 14 prosent av innvandrerne. Den nest største gruppen innvandrere er fortsatt svensker, med 36 900 bosatte, men like bak følger innvandrere fra Litauen. Totalt er det nå 35 900 innvandrere fra Litauen. </a:t>
            </a:r>
          </a:p>
          <a:p>
            <a:endParaRPr lang="nb-NO" dirty="0"/>
          </a:p>
        </p:txBody>
      </p:sp>
    </p:spTree>
    <p:extLst>
      <p:ext uri="{BB962C8B-B14F-4D97-AF65-F5344CB8AC3E}">
        <p14:creationId xmlns:p14="http://schemas.microsoft.com/office/powerpoint/2010/main" val="53772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800" dirty="0" smtClean="0">
                <a:solidFill>
                  <a:srgbClr val="7030A0"/>
                </a:solidFill>
              </a:rPr>
              <a:t>Nøkkeltall innvandrerbefolkningen i Norge 2:2 </a:t>
            </a:r>
            <a:endParaRPr lang="nb-NO" sz="2800" dirty="0">
              <a:solidFill>
                <a:srgbClr val="7030A0"/>
              </a:solidFill>
            </a:endParaRPr>
          </a:p>
        </p:txBody>
      </p:sp>
      <p:sp>
        <p:nvSpPr>
          <p:cNvPr id="3" name="Plassholder for innhold 2"/>
          <p:cNvSpPr>
            <a:spLocks noGrp="1"/>
          </p:cNvSpPr>
          <p:nvPr>
            <p:ph idx="1"/>
          </p:nvPr>
        </p:nvSpPr>
        <p:spPr/>
        <p:txBody>
          <a:bodyPr>
            <a:normAutofit fontScale="62500" lnSpcReduction="20000"/>
          </a:bodyPr>
          <a:lstStyle/>
          <a:p>
            <a:pPr lvl="0"/>
            <a:r>
              <a:rPr lang="nb-NO" dirty="0" smtClean="0"/>
              <a:t>Ca.45 </a:t>
            </a:r>
            <a:r>
              <a:rPr lang="nb-NO" dirty="0"/>
              <a:t>% av innvandrerne har bakgrunn fra Asia, Afrika, Latin-Amerika, Oseania unntatt Australia og New Zealand, og Europa utenom EU28/EØS. Vanligste land per 1.1.2015 er Somalia (27333 bosatte), Irak (21965), Pakistan (19219), Filippinene (19076) og Russland (16803), Iran (16608), Thailand (16555) og Eritrea (14741</a:t>
            </a:r>
            <a:r>
              <a:rPr lang="nb-NO" dirty="0" smtClean="0"/>
              <a:t>)</a:t>
            </a:r>
          </a:p>
          <a:p>
            <a:pPr lvl="0"/>
            <a:endParaRPr lang="nb-NO" dirty="0"/>
          </a:p>
          <a:p>
            <a:pPr lvl="0"/>
            <a:r>
              <a:rPr lang="nb-NO" dirty="0"/>
              <a:t>Norskfødte med innvandrerforeldre utgjorde 19 prosent av alle barn født i Norge i 2014. Blant norskfødte med innvandrerforeldre er det per 1.1.2015 flest som har bakgrunn fra Pakistan (15973 bosatte), Somalia (10298), Irak (8695), Polen (8462) og Vietnam (8360) </a:t>
            </a:r>
            <a:endParaRPr lang="nb-NO" dirty="0" smtClean="0"/>
          </a:p>
          <a:p>
            <a:pPr lvl="0"/>
            <a:endParaRPr lang="nb-NO" dirty="0"/>
          </a:p>
          <a:p>
            <a:pPr lvl="0"/>
            <a:r>
              <a:rPr lang="nb-NO" dirty="0"/>
              <a:t>Innvandrere og norskfødte med innvandrerforeldre er i gjennomsnitt mye yngre enn befolkningen som helhet. Blant innvandrere er det mange unge voksne. Over halvparten av alle innvandrere i Norge er mellom 20 og 40 år. Kun 8 % er over 60 (2014).</a:t>
            </a:r>
          </a:p>
          <a:p>
            <a:pPr lvl="0"/>
            <a:endParaRPr lang="nb-NO" dirty="0"/>
          </a:p>
          <a:p>
            <a:endParaRPr lang="nb-NO" dirty="0"/>
          </a:p>
        </p:txBody>
      </p:sp>
    </p:spTree>
    <p:extLst>
      <p:ext uri="{BB962C8B-B14F-4D97-AF65-F5344CB8AC3E}">
        <p14:creationId xmlns:p14="http://schemas.microsoft.com/office/powerpoint/2010/main" val="268735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dirty="0" smtClean="0">
                <a:solidFill>
                  <a:srgbClr val="89305D"/>
                </a:solidFill>
              </a:rPr>
              <a:t>Personer i mottak</a:t>
            </a:r>
            <a:endParaRPr lang="nb-NO" sz="3200" dirty="0">
              <a:solidFill>
                <a:srgbClr val="89305D"/>
              </a:solidFill>
            </a:endParaRPr>
          </a:p>
        </p:txBody>
      </p:sp>
      <p:sp>
        <p:nvSpPr>
          <p:cNvPr id="3" name="Plassholder for innhold 2"/>
          <p:cNvSpPr>
            <a:spLocks noGrp="1"/>
          </p:cNvSpPr>
          <p:nvPr>
            <p:ph idx="1"/>
          </p:nvPr>
        </p:nvSpPr>
        <p:spPr>
          <a:xfrm>
            <a:off x="457200" y="2439649"/>
            <a:ext cx="8229600" cy="2746948"/>
          </a:xfrm>
        </p:spPr>
        <p:txBody>
          <a:bodyPr>
            <a:normAutofit fontScale="92500"/>
          </a:bodyPr>
          <a:lstStyle/>
          <a:p>
            <a:r>
              <a:rPr lang="nb-NO" sz="2800" dirty="0" smtClean="0"/>
              <a:t>I januar 2015 bodde det 14153 personer i statlige mottak.</a:t>
            </a:r>
          </a:p>
          <a:p>
            <a:r>
              <a:rPr lang="nb-NO" sz="2800" dirty="0" smtClean="0"/>
              <a:t>Vanligste statsborgerskap på landsbasis var Eritrea (4008 personer), Syria (1747), Somalia (1612) og Etiopia (1080)</a:t>
            </a:r>
            <a:r>
              <a:rPr lang="nb-NO" sz="2800" dirty="0"/>
              <a:t> </a:t>
            </a:r>
            <a:endParaRPr lang="nb-NO" sz="2800" dirty="0" smtClean="0"/>
          </a:p>
          <a:p>
            <a:r>
              <a:rPr lang="nb-NO" sz="2800" dirty="0" smtClean="0"/>
              <a:t>I januar bodde det 1745 personer </a:t>
            </a:r>
            <a:r>
              <a:rPr lang="nb-NO" sz="2800" dirty="0"/>
              <a:t>i Nordland fordelt på 13 mottak. </a:t>
            </a:r>
          </a:p>
          <a:p>
            <a:endParaRPr lang="nb-NO" sz="2800" dirty="0" smtClean="0"/>
          </a:p>
          <a:p>
            <a:endParaRPr lang="nb-NO" sz="2800" dirty="0"/>
          </a:p>
        </p:txBody>
      </p:sp>
      <p:sp>
        <p:nvSpPr>
          <p:cNvPr id="4" name="TekstSylinder 3"/>
          <p:cNvSpPr txBox="1"/>
          <p:nvPr/>
        </p:nvSpPr>
        <p:spPr>
          <a:xfrm>
            <a:off x="1341783" y="6488669"/>
            <a:ext cx="3694912" cy="369332"/>
          </a:xfrm>
          <a:prstGeom prst="rect">
            <a:avLst/>
          </a:prstGeom>
          <a:noFill/>
        </p:spPr>
        <p:txBody>
          <a:bodyPr wrap="square" rtlCol="0">
            <a:spAutoFit/>
          </a:bodyPr>
          <a:lstStyle/>
          <a:p>
            <a:r>
              <a:rPr lang="nb-NO" dirty="0" smtClean="0"/>
              <a:t>Kilde: Utlendingsdirektoratet</a:t>
            </a:r>
            <a:endParaRPr lang="nb-NO" dirty="0"/>
          </a:p>
        </p:txBody>
      </p:sp>
    </p:spTree>
    <p:extLst>
      <p:ext uri="{BB962C8B-B14F-4D97-AF65-F5344CB8AC3E}">
        <p14:creationId xmlns:p14="http://schemas.microsoft.com/office/powerpoint/2010/main" val="2054487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14678"/>
            <a:ext cx="8229600" cy="1143000"/>
          </a:xfrm>
        </p:spPr>
        <p:txBody>
          <a:bodyPr>
            <a:normAutofit/>
          </a:bodyPr>
          <a:lstStyle/>
          <a:p>
            <a:r>
              <a:rPr lang="nb-NO" sz="2800" dirty="0" smtClean="0">
                <a:solidFill>
                  <a:srgbClr val="89305D"/>
                </a:solidFill>
              </a:rPr>
              <a:t>Innvadring til Norge etter </a:t>
            </a:r>
            <a:r>
              <a:rPr lang="nb-NO" sz="2800" dirty="0" err="1" smtClean="0">
                <a:solidFill>
                  <a:srgbClr val="89305D"/>
                </a:solidFill>
              </a:rPr>
              <a:t>fraflyttningsområde</a:t>
            </a:r>
            <a:r>
              <a:rPr lang="nb-NO" sz="2800" dirty="0" smtClean="0">
                <a:solidFill>
                  <a:srgbClr val="89305D"/>
                </a:solidFill>
              </a:rPr>
              <a:t> 1990-2013</a:t>
            </a:r>
            <a:endParaRPr lang="nb-NO" sz="2800" dirty="0">
              <a:solidFill>
                <a:srgbClr val="89305D"/>
              </a:solidFill>
            </a:endParaRPr>
          </a:p>
        </p:txBody>
      </p:sp>
      <p:sp>
        <p:nvSpPr>
          <p:cNvPr id="5" name="TekstSylinder 4"/>
          <p:cNvSpPr txBox="1"/>
          <p:nvPr/>
        </p:nvSpPr>
        <p:spPr>
          <a:xfrm>
            <a:off x="1341783" y="6488668"/>
            <a:ext cx="2782956" cy="369332"/>
          </a:xfrm>
          <a:prstGeom prst="rect">
            <a:avLst/>
          </a:prstGeom>
          <a:noFill/>
        </p:spPr>
        <p:txBody>
          <a:bodyPr wrap="square" rtlCol="0">
            <a:spAutoFit/>
          </a:bodyPr>
          <a:lstStyle/>
          <a:p>
            <a:r>
              <a:rPr lang="nb-NO" dirty="0" smtClean="0"/>
              <a:t>Kilde: Statistisk sentralbyrå</a:t>
            </a:r>
            <a:endParaRPr lang="nb-NO" dirty="0"/>
          </a:p>
        </p:txBody>
      </p:sp>
      <p:pic>
        <p:nvPicPr>
          <p:cNvPr id="4" name="Plassholder for innhold 3"/>
          <p:cNvPicPr>
            <a:picLocks noGrp="1" noChangeAspect="1"/>
          </p:cNvPicPr>
          <p:nvPr>
            <p:ph idx="1"/>
          </p:nvPr>
        </p:nvPicPr>
        <p:blipFill>
          <a:blip r:embed="rId2"/>
          <a:stretch>
            <a:fillRect/>
          </a:stretch>
        </p:blipFill>
        <p:spPr>
          <a:xfrm>
            <a:off x="1085868" y="1874898"/>
            <a:ext cx="6856347" cy="4142179"/>
          </a:xfrm>
          <a:prstGeom prst="rect">
            <a:avLst/>
          </a:prstGeom>
        </p:spPr>
      </p:pic>
    </p:spTree>
    <p:extLst>
      <p:ext uri="{BB962C8B-B14F-4D97-AF65-F5344CB8AC3E}">
        <p14:creationId xmlns:p14="http://schemas.microsoft.com/office/powerpoint/2010/main" val="758699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14678"/>
            <a:ext cx="8229600" cy="1143000"/>
          </a:xfrm>
        </p:spPr>
        <p:txBody>
          <a:bodyPr>
            <a:normAutofit/>
          </a:bodyPr>
          <a:lstStyle/>
          <a:p>
            <a:r>
              <a:rPr lang="nb-NO" sz="2800" dirty="0" smtClean="0">
                <a:solidFill>
                  <a:srgbClr val="89305D"/>
                </a:solidFill>
              </a:rPr>
              <a:t>Sykdomstilfeller meldt MSIS 2013 hos innvandrere smittet før ankomst Norge</a:t>
            </a:r>
            <a:endParaRPr lang="nb-NO" sz="2800" dirty="0">
              <a:solidFill>
                <a:srgbClr val="89305D"/>
              </a:solidFill>
            </a:endParaRPr>
          </a:p>
        </p:txBody>
      </p:sp>
      <p:sp>
        <p:nvSpPr>
          <p:cNvPr id="5" name="TekstSylinder 4"/>
          <p:cNvSpPr txBox="1"/>
          <p:nvPr/>
        </p:nvSpPr>
        <p:spPr>
          <a:xfrm>
            <a:off x="1355075" y="6498607"/>
            <a:ext cx="3613532" cy="369332"/>
          </a:xfrm>
          <a:prstGeom prst="rect">
            <a:avLst/>
          </a:prstGeom>
          <a:noFill/>
        </p:spPr>
        <p:txBody>
          <a:bodyPr wrap="square" rtlCol="0">
            <a:spAutoFit/>
          </a:bodyPr>
          <a:lstStyle/>
          <a:p>
            <a:r>
              <a:rPr lang="nb-NO" dirty="0" smtClean="0"/>
              <a:t>Kilde : MSIS, Folkehelseinstituttet</a:t>
            </a:r>
            <a:endParaRPr lang="nb-NO" dirty="0"/>
          </a:p>
        </p:txBody>
      </p:sp>
      <p:sp>
        <p:nvSpPr>
          <p:cNvPr id="3" name="Plassholder for innhold 2"/>
          <p:cNvSpPr>
            <a:spLocks noGrp="1"/>
          </p:cNvSpPr>
          <p:nvPr>
            <p:ph idx="1"/>
          </p:nvPr>
        </p:nvSpPr>
        <p:spPr/>
        <p:txBody>
          <a:bodyPr/>
          <a:lstStyle/>
          <a:p>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658" y="1719802"/>
            <a:ext cx="7385989" cy="4436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Sylinder 3"/>
          <p:cNvSpPr txBox="1"/>
          <p:nvPr/>
        </p:nvSpPr>
        <p:spPr>
          <a:xfrm>
            <a:off x="7929798" y="6126164"/>
            <a:ext cx="1101776" cy="372444"/>
          </a:xfrm>
          <a:prstGeom prst="rect">
            <a:avLst/>
          </a:prstGeom>
          <a:noFill/>
        </p:spPr>
        <p:txBody>
          <a:bodyPr wrap="square" rtlCol="0">
            <a:spAutoFit/>
          </a:bodyPr>
          <a:lstStyle/>
          <a:p>
            <a:r>
              <a:rPr lang="nb-NO" dirty="0" smtClean="0"/>
              <a:t>n= 1852</a:t>
            </a:r>
            <a:endParaRPr lang="nb-NO" dirty="0"/>
          </a:p>
        </p:txBody>
      </p:sp>
    </p:spTree>
    <p:extLst>
      <p:ext uri="{BB962C8B-B14F-4D97-AF65-F5344CB8AC3E}">
        <p14:creationId xmlns:p14="http://schemas.microsoft.com/office/powerpoint/2010/main" val="3007797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199" y="184698"/>
            <a:ext cx="8514413" cy="1143000"/>
          </a:xfrm>
        </p:spPr>
        <p:txBody>
          <a:bodyPr>
            <a:noAutofit/>
          </a:bodyPr>
          <a:lstStyle/>
          <a:p>
            <a:r>
              <a:rPr lang="nb-NO" sz="2800" dirty="0" smtClean="0">
                <a:solidFill>
                  <a:srgbClr val="89305D"/>
                </a:solidFill>
              </a:rPr>
              <a:t>Tilfeller meldt MSIS </a:t>
            </a:r>
            <a:r>
              <a:rPr lang="nb-NO" sz="2800" dirty="0">
                <a:solidFill>
                  <a:srgbClr val="89305D"/>
                </a:solidFill>
              </a:rPr>
              <a:t>2013 hos innvandrere smittet før ankomst </a:t>
            </a:r>
            <a:r>
              <a:rPr lang="nb-NO" sz="2800" dirty="0" smtClean="0">
                <a:solidFill>
                  <a:srgbClr val="89305D"/>
                </a:solidFill>
              </a:rPr>
              <a:t>Norge etter </a:t>
            </a:r>
            <a:r>
              <a:rPr lang="nb-NO" sz="2800" dirty="0" err="1" smtClean="0">
                <a:solidFill>
                  <a:srgbClr val="89305D"/>
                </a:solidFill>
              </a:rPr>
              <a:t>fraflyttningsverdensdel</a:t>
            </a:r>
            <a:endParaRPr lang="nb-NO" sz="2800" dirty="0">
              <a:solidFill>
                <a:srgbClr val="89305D"/>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4263" y="1792243"/>
            <a:ext cx="6998608" cy="420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kstSylinder 5"/>
          <p:cNvSpPr txBox="1"/>
          <p:nvPr/>
        </p:nvSpPr>
        <p:spPr>
          <a:xfrm>
            <a:off x="1355075" y="6498607"/>
            <a:ext cx="3613532" cy="369332"/>
          </a:xfrm>
          <a:prstGeom prst="rect">
            <a:avLst/>
          </a:prstGeom>
          <a:noFill/>
        </p:spPr>
        <p:txBody>
          <a:bodyPr wrap="square" rtlCol="0">
            <a:spAutoFit/>
          </a:bodyPr>
          <a:lstStyle/>
          <a:p>
            <a:r>
              <a:rPr lang="nb-NO" dirty="0" smtClean="0"/>
              <a:t>Kilde : MSIS, Folkehelseinstituttet</a:t>
            </a:r>
            <a:endParaRPr lang="nb-NO" dirty="0"/>
          </a:p>
        </p:txBody>
      </p:sp>
      <p:sp>
        <p:nvSpPr>
          <p:cNvPr id="7" name="TekstSylinder 6"/>
          <p:cNvSpPr txBox="1"/>
          <p:nvPr/>
        </p:nvSpPr>
        <p:spPr>
          <a:xfrm>
            <a:off x="7869836" y="6119039"/>
            <a:ext cx="1101777" cy="369332"/>
          </a:xfrm>
          <a:prstGeom prst="rect">
            <a:avLst/>
          </a:prstGeom>
          <a:noFill/>
        </p:spPr>
        <p:txBody>
          <a:bodyPr wrap="square" rtlCol="0">
            <a:spAutoFit/>
          </a:bodyPr>
          <a:lstStyle/>
          <a:p>
            <a:r>
              <a:rPr lang="nb-NO" dirty="0" smtClean="0"/>
              <a:t>n= 1852</a:t>
            </a:r>
            <a:endParaRPr lang="nb-NO" dirty="0"/>
          </a:p>
        </p:txBody>
      </p:sp>
    </p:spTree>
    <p:extLst>
      <p:ext uri="{BB962C8B-B14F-4D97-AF65-F5344CB8AC3E}">
        <p14:creationId xmlns:p14="http://schemas.microsoft.com/office/powerpoint/2010/main" val="2644200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14678"/>
            <a:ext cx="8229600" cy="1143000"/>
          </a:xfrm>
        </p:spPr>
        <p:txBody>
          <a:bodyPr>
            <a:normAutofit/>
          </a:bodyPr>
          <a:lstStyle/>
          <a:p>
            <a:r>
              <a:rPr lang="nb-NO" sz="2800" dirty="0" smtClean="0">
                <a:solidFill>
                  <a:srgbClr val="89305D"/>
                </a:solidFill>
              </a:rPr>
              <a:t>Hvorfor er mottak viktig i en smittevernberedskap ?</a:t>
            </a:r>
            <a:endParaRPr lang="nb-NO" sz="2800" dirty="0">
              <a:solidFill>
                <a:srgbClr val="89305D"/>
              </a:solidFill>
            </a:endParaRPr>
          </a:p>
        </p:txBody>
      </p:sp>
      <p:sp>
        <p:nvSpPr>
          <p:cNvPr id="3" name="Plassholder for innhold 2"/>
          <p:cNvSpPr>
            <a:spLocks noGrp="1"/>
          </p:cNvSpPr>
          <p:nvPr>
            <p:ph idx="1"/>
          </p:nvPr>
        </p:nvSpPr>
        <p:spPr>
          <a:xfrm>
            <a:off x="457200" y="2038662"/>
            <a:ext cx="8229600" cy="3657600"/>
          </a:xfrm>
        </p:spPr>
        <p:txBody>
          <a:bodyPr>
            <a:normAutofit lnSpcReduction="10000"/>
          </a:bodyPr>
          <a:lstStyle/>
          <a:p>
            <a:r>
              <a:rPr lang="nb-NO" sz="2800" dirty="0" smtClean="0"/>
              <a:t>Mest sannsynlige innfallsport for sjeldne, alvorlige sykdommer som har betydning for smittevernet i kommunen</a:t>
            </a:r>
          </a:p>
          <a:p>
            <a:r>
              <a:rPr lang="nb-NO" sz="2800" dirty="0" smtClean="0"/>
              <a:t>Smittevernberedskap fordrer planlegging for ekstraordinære situasjoner</a:t>
            </a:r>
          </a:p>
          <a:p>
            <a:r>
              <a:rPr lang="nb-NO" sz="2800" dirty="0" smtClean="0"/>
              <a:t>Mange ansatte uten helsefaglige bakgrunn</a:t>
            </a:r>
          </a:p>
          <a:p>
            <a:r>
              <a:rPr lang="nb-NO" sz="2800" dirty="0" smtClean="0"/>
              <a:t>Ønske om mer vaksinasjon i mottak</a:t>
            </a:r>
          </a:p>
          <a:p>
            <a:r>
              <a:rPr lang="nb-NO" sz="2800" dirty="0" smtClean="0"/>
              <a:t>Implementering av  </a:t>
            </a:r>
            <a:r>
              <a:rPr lang="nb-NO" sz="2800" dirty="0" err="1" smtClean="0"/>
              <a:t>IHR-forskriften</a:t>
            </a:r>
            <a:endParaRPr lang="nb-NO" sz="2800" dirty="0" smtClean="0"/>
          </a:p>
          <a:p>
            <a:pPr>
              <a:buNone/>
            </a:pPr>
            <a:endParaRPr lang="nb-NO" sz="2800" dirty="0"/>
          </a:p>
        </p:txBody>
      </p:sp>
    </p:spTree>
    <p:extLst>
      <p:ext uri="{BB962C8B-B14F-4D97-AF65-F5344CB8AC3E}">
        <p14:creationId xmlns:p14="http://schemas.microsoft.com/office/powerpoint/2010/main" val="2636994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800" dirty="0" smtClean="0">
                <a:solidFill>
                  <a:srgbClr val="89305D"/>
                </a:solidFill>
              </a:rPr>
              <a:t>Generelt om smittefare i mottak </a:t>
            </a:r>
            <a:endParaRPr lang="nb-NO" sz="2800" dirty="0">
              <a:solidFill>
                <a:srgbClr val="89305D"/>
              </a:solidFill>
            </a:endParaRPr>
          </a:p>
        </p:txBody>
      </p:sp>
      <p:sp>
        <p:nvSpPr>
          <p:cNvPr id="3" name="Plassholder for innhold 2"/>
          <p:cNvSpPr>
            <a:spLocks noGrp="1"/>
          </p:cNvSpPr>
          <p:nvPr>
            <p:ph idx="1"/>
          </p:nvPr>
        </p:nvSpPr>
        <p:spPr/>
        <p:txBody>
          <a:bodyPr>
            <a:normAutofit/>
          </a:bodyPr>
          <a:lstStyle/>
          <a:p>
            <a:r>
              <a:rPr lang="nb-NO" sz="2400" dirty="0"/>
              <a:t>De vanligste </a:t>
            </a:r>
            <a:r>
              <a:rPr lang="nb-NO" sz="2400" dirty="0" smtClean="0"/>
              <a:t>infeksjonene som oppdages ved screening (</a:t>
            </a:r>
            <a:r>
              <a:rPr lang="nb-NO" sz="2400" dirty="0"/>
              <a:t>som latent tuberkulose, hivinfeksjon, hepatitt </a:t>
            </a:r>
            <a:r>
              <a:rPr lang="nb-NO" sz="2400" dirty="0" smtClean="0"/>
              <a:t>B, hepatitt C) </a:t>
            </a:r>
            <a:r>
              <a:rPr lang="nb-NO" sz="2400" dirty="0"/>
              <a:t>medfører generelt ingen smittefare til ansatte eller andre beboere ved vanlig sosial </a:t>
            </a:r>
            <a:r>
              <a:rPr lang="nb-NO" sz="2400" dirty="0" smtClean="0"/>
              <a:t>omgang</a:t>
            </a:r>
          </a:p>
          <a:p>
            <a:r>
              <a:rPr lang="nb-NO" sz="2400" dirty="0" smtClean="0"/>
              <a:t>De som sier </a:t>
            </a:r>
            <a:r>
              <a:rPr lang="nb-NO" sz="2400" dirty="0"/>
              <a:t>at de har en smittsom sykdom eller har vært i kontakt med noen med en smittsom sykdom – men som ikke har noen symptomer eller plager – </a:t>
            </a:r>
            <a:r>
              <a:rPr lang="nb-NO" sz="2400" dirty="0" smtClean="0"/>
              <a:t> medfører generelt ingen </a:t>
            </a:r>
            <a:r>
              <a:rPr lang="nb-NO" sz="2400" dirty="0"/>
              <a:t>smitterisiko. </a:t>
            </a:r>
            <a:endParaRPr lang="nb-NO" sz="2400" dirty="0" smtClean="0"/>
          </a:p>
          <a:p>
            <a:r>
              <a:rPr lang="nb-NO" sz="2400" dirty="0" smtClean="0"/>
              <a:t>Personer </a:t>
            </a:r>
            <a:r>
              <a:rPr lang="nb-NO" sz="2400" dirty="0"/>
              <a:t>som er smittet, men er i </a:t>
            </a:r>
            <a:r>
              <a:rPr lang="nb-NO" sz="2400" dirty="0" smtClean="0"/>
              <a:t>inkubasjonstiden, er generelt ikke smittsom</a:t>
            </a:r>
            <a:r>
              <a:rPr lang="nb-NO" sz="2400" dirty="0"/>
              <a:t>. </a:t>
            </a:r>
          </a:p>
          <a:p>
            <a:pPr>
              <a:buNone/>
            </a:pPr>
            <a:endParaRPr lang="nb-NO" sz="2400" dirty="0"/>
          </a:p>
        </p:txBody>
      </p:sp>
    </p:spTree>
    <p:extLst>
      <p:ext uri="{BB962C8B-B14F-4D97-AF65-F5344CB8AC3E}">
        <p14:creationId xmlns:p14="http://schemas.microsoft.com/office/powerpoint/2010/main" val="3516610587"/>
      </p:ext>
    </p:extLst>
  </p:cSld>
  <p:clrMapOvr>
    <a:masterClrMapping/>
  </p:clrMapOvr>
</p:sld>
</file>

<file path=ppt/theme/theme1.xml><?xml version="1.0" encoding="utf-8"?>
<a:theme xmlns:a="http://schemas.openxmlformats.org/drawingml/2006/main" name="FH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6429</TotalTime>
  <Words>639</Words>
  <Application>Microsoft Office PowerPoint</Application>
  <PresentationFormat>Skjermfremvisning (4:3)</PresentationFormat>
  <Paragraphs>62</Paragraphs>
  <Slides>13</Slides>
  <Notes>1</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13</vt:i4>
      </vt:variant>
    </vt:vector>
  </HeadingPairs>
  <TitlesOfParts>
    <vt:vector size="16" baseType="lpstr">
      <vt:lpstr>Arial</vt:lpstr>
      <vt:lpstr>Calibri</vt:lpstr>
      <vt:lpstr>FHI</vt:lpstr>
      <vt:lpstr>Smittevern og innvandrere</vt:lpstr>
      <vt:lpstr>Nøkkeltall innvandrerbefolkningen i Norge 1:2 </vt:lpstr>
      <vt:lpstr>Nøkkeltall innvandrerbefolkningen i Norge 2:2 </vt:lpstr>
      <vt:lpstr>Personer i mottak</vt:lpstr>
      <vt:lpstr>Innvadring til Norge etter fraflyttningsområde 1990-2013</vt:lpstr>
      <vt:lpstr>Sykdomstilfeller meldt MSIS 2013 hos innvandrere smittet før ankomst Norge</vt:lpstr>
      <vt:lpstr>Tilfeller meldt MSIS 2013 hos innvandrere smittet før ankomst Norge etter fraflyttningsverdensdel</vt:lpstr>
      <vt:lpstr>Hvorfor er mottak viktig i en smittevernberedskap ?</vt:lpstr>
      <vt:lpstr>Generelt om smittefare i mottak </vt:lpstr>
      <vt:lpstr>PowerPoint-presentasjon</vt:lpstr>
      <vt:lpstr>Dersom beboeren sier han/hun kan være smittet med en smittsom sykdom eller har vært i kontakt med andre som har en slik sykdom</vt:lpstr>
      <vt:lpstr>Dersom beboeren har symptomer som kan tyde på en smittsom sykdom</vt:lpstr>
      <vt:lpstr>Forslag</vt:lpstr>
    </vt:vector>
  </TitlesOfParts>
  <Company>Folkehelseinstituttet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 Kristian Svendsen</dc:creator>
  <cp:lastModifiedBy>Hans Blystad</cp:lastModifiedBy>
  <cp:revision>118</cp:revision>
  <cp:lastPrinted>2012-03-28T06:28:25Z</cp:lastPrinted>
  <dcterms:created xsi:type="dcterms:W3CDTF">2010-10-19T12:25:55Z</dcterms:created>
  <dcterms:modified xsi:type="dcterms:W3CDTF">2015-03-16T20:16:52Z</dcterms:modified>
</cp:coreProperties>
</file>