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6"/>
  </p:notesMasterIdLst>
  <p:sldIdLst>
    <p:sldId id="256" r:id="rId3"/>
    <p:sldId id="285" r:id="rId4"/>
    <p:sldId id="286" r:id="rId5"/>
    <p:sldId id="287" r:id="rId6"/>
    <p:sldId id="288" r:id="rId7"/>
    <p:sldId id="263" r:id="rId8"/>
    <p:sldId id="289" r:id="rId9"/>
    <p:sldId id="290" r:id="rId10"/>
    <p:sldId id="291" r:id="rId11"/>
    <p:sldId id="273" r:id="rId12"/>
    <p:sldId id="258" r:id="rId13"/>
    <p:sldId id="261" r:id="rId14"/>
    <p:sldId id="262" r:id="rId15"/>
    <p:sldId id="278" r:id="rId16"/>
    <p:sldId id="279" r:id="rId17"/>
    <p:sldId id="274" r:id="rId18"/>
    <p:sldId id="275" r:id="rId19"/>
    <p:sldId id="276" r:id="rId20"/>
    <p:sldId id="277" r:id="rId21"/>
    <p:sldId id="281" r:id="rId22"/>
    <p:sldId id="282" r:id="rId23"/>
    <p:sldId id="284" r:id="rId24"/>
    <p:sldId id="283" r:id="rId25"/>
  </p:sldIdLst>
  <p:sldSz cx="9144000" cy="5715000" type="screen16x1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28D"/>
    <a:srgbClr val="0093A7"/>
    <a:srgbClr val="003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9940" autoAdjust="0"/>
  </p:normalViewPr>
  <p:slideViewPr>
    <p:cSldViewPr snapToObjects="1">
      <p:cViewPr>
        <p:scale>
          <a:sx n="100" d="100"/>
          <a:sy n="100" d="100"/>
        </p:scale>
        <p:origin x="-72" y="7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BF4E9B-EC91-4D6A-95C2-760E78FEA15A}" type="datetimeFigureOut">
              <a:rPr lang="en-GB" smtClean="0"/>
              <a:t>17/03/2015</a:t>
            </a:fld>
            <a:endParaRPr lang="en-GB"/>
          </a:p>
        </p:txBody>
      </p:sp>
      <p:sp>
        <p:nvSpPr>
          <p:cNvPr id="4" name="Plassholder for lysbilde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6C09-2B7A-40C7-B480-A62D5F51D17D}" type="slidenum">
              <a:rPr lang="en-GB" smtClean="0"/>
              <a:t>‹#›</a:t>
            </a:fld>
            <a:endParaRPr lang="en-GB"/>
          </a:p>
        </p:txBody>
      </p:sp>
    </p:spTree>
    <p:extLst>
      <p:ext uri="{BB962C8B-B14F-4D97-AF65-F5344CB8AC3E}">
        <p14:creationId xmlns:p14="http://schemas.microsoft.com/office/powerpoint/2010/main" val="3307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685800"/>
            <a:ext cx="5486400" cy="3429000"/>
          </a:xfrm>
        </p:spPr>
      </p:sp>
      <p:sp>
        <p:nvSpPr>
          <p:cNvPr id="3" name="Plassholder for notater 2"/>
          <p:cNvSpPr>
            <a:spLocks noGrp="1"/>
          </p:cNvSpPr>
          <p:nvPr>
            <p:ph type="body" idx="1"/>
          </p:nvPr>
        </p:nvSpPr>
        <p:spPr/>
        <p:txBody>
          <a:bodyPr/>
          <a:lstStyle/>
          <a:p>
            <a:r>
              <a:rPr lang="nb-NO" sz="1200" b="1" dirty="0" smtClean="0"/>
              <a:t>Hvordan sette inn nye sidetyper:</a:t>
            </a:r>
          </a:p>
          <a:p>
            <a:r>
              <a:rPr lang="nb-NO" sz="1200" dirty="0" smtClean="0"/>
              <a:t>1. Velg «Hjem»-fanen</a:t>
            </a:r>
          </a:p>
          <a:p>
            <a:r>
              <a:rPr lang="nb-NO" sz="1200" dirty="0" smtClean="0"/>
              <a:t>2. </a:t>
            </a:r>
            <a:r>
              <a:rPr lang="nb-NO" sz="1200" smtClean="0"/>
              <a:t>Trykk nederst på «Nytt lysbilde»-knappen, og velg ønsket oppsett.</a:t>
            </a:r>
          </a:p>
        </p:txBody>
      </p:sp>
      <p:sp>
        <p:nvSpPr>
          <p:cNvPr id="4" name="Plassholder for lysbildenummer 3"/>
          <p:cNvSpPr>
            <a:spLocks noGrp="1"/>
          </p:cNvSpPr>
          <p:nvPr>
            <p:ph type="sldNum" sz="quarter" idx="10"/>
          </p:nvPr>
        </p:nvSpPr>
        <p:spPr/>
        <p:txBody>
          <a:bodyPr/>
          <a:lstStyle/>
          <a:p>
            <a:fld id="{BF106C09-2B7A-40C7-B480-A62D5F51D17D}" type="slidenum">
              <a:rPr lang="en-GB" smtClean="0"/>
              <a:t>1</a:t>
            </a:fld>
            <a:endParaRPr lang="en-GB"/>
          </a:p>
        </p:txBody>
      </p:sp>
    </p:spTree>
    <p:extLst>
      <p:ext uri="{BB962C8B-B14F-4D97-AF65-F5344CB8AC3E}">
        <p14:creationId xmlns:p14="http://schemas.microsoft.com/office/powerpoint/2010/main" val="134353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21FCB4BC-ACE8-4443-B470-B83F8C815683}" type="slidenum">
              <a:rPr lang="nb-NO" smtClean="0"/>
              <a:pPr>
                <a:defRPr/>
              </a:pPr>
              <a:t>10</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4A7DB97B-54D8-4A5C-8995-B11213C6BCF8}" type="slidenum">
              <a:rPr lang="en-US" altLang="nb-NO" sz="1200" b="0">
                <a:solidFill>
                  <a:prstClr val="black"/>
                </a:solidFill>
              </a:rPr>
              <a:pPr eaLnBrk="1" hangingPunct="1"/>
              <a:t>11</a:t>
            </a:fld>
            <a:endParaRPr lang="en-US" altLang="nb-NO" sz="1200" b="0">
              <a:solidFill>
                <a:prstClr val="black"/>
              </a:solidFill>
            </a:endParaRPr>
          </a:p>
        </p:txBody>
      </p:sp>
      <p:sp>
        <p:nvSpPr>
          <p:cNvPr id="34819" name="Rectangle 2"/>
          <p:cNvSpPr>
            <a:spLocks noGrp="1" noRot="1" noChangeAspect="1" noChangeArrowheads="1" noTextEdit="1"/>
          </p:cNvSpPr>
          <p:nvPr>
            <p:ph type="sldImg"/>
          </p:nvPr>
        </p:nvSpPr>
        <p:spPr>
          <a:xfrm>
            <a:off x="684213" y="684213"/>
            <a:ext cx="5491162" cy="3432175"/>
          </a:xfrm>
          <a:ln/>
        </p:spPr>
      </p:sp>
      <p:sp>
        <p:nvSpPr>
          <p:cNvPr id="34820" name="Rectangle 3"/>
          <p:cNvSpPr>
            <a:spLocks noGrp="1" noChangeArrowheads="1"/>
          </p:cNvSpPr>
          <p:nvPr>
            <p:ph type="body" idx="1"/>
          </p:nvPr>
        </p:nvSpPr>
        <p:spPr>
          <a:xfrm>
            <a:off x="687388" y="4344988"/>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5" tIns="45028" rIns="90055" bIns="45028"/>
          <a:lstStyle/>
          <a:p>
            <a:pPr marL="266700" indent="-266700" eaLnBrk="1" hangingPunct="1"/>
            <a:endParaRPr lang="en-GB" altLang="nb-NO" dirty="0" smtClean="0"/>
          </a:p>
          <a:p>
            <a:pPr marL="266700" indent="-266700" eaLnBrk="1" hangingPunct="1">
              <a:buFontTx/>
              <a:buChar char="•"/>
            </a:pPr>
            <a:endParaRPr lang="en-GB" altLang="nb-NO" dirty="0" smtClean="0"/>
          </a:p>
          <a:p>
            <a:pPr marL="266700" indent="-266700" eaLnBrk="1" hangingPunct="1">
              <a:buFontTx/>
              <a:buChar char="•"/>
            </a:pPr>
            <a:r>
              <a:rPr lang="en-GB" altLang="nb-NO" dirty="0" smtClean="0"/>
              <a:t>The main questions that remains are:</a:t>
            </a:r>
          </a:p>
          <a:p>
            <a:pPr marL="685800" lvl="1" indent="-228600" eaLnBrk="1" hangingPunct="1">
              <a:buFontTx/>
              <a:buAutoNum type="arabicPeriod" startAt="3"/>
            </a:pPr>
            <a:r>
              <a:rPr lang="en-GB" altLang="nb-NO" b="1" dirty="0" smtClean="0"/>
              <a:t>Will </a:t>
            </a:r>
            <a:r>
              <a:rPr lang="en-GB" altLang="nb-NO" dirty="0" smtClean="0"/>
              <a:t> the virus will develop into a form that is efficiently transmitted from one human to another? (thus meeting the criteria for a pandemic)</a:t>
            </a:r>
          </a:p>
          <a:p>
            <a:pPr marL="685800" lvl="1" indent="-228600" eaLnBrk="1" hangingPunct="1">
              <a:buFontTx/>
              <a:buAutoNum type="arabicPeriod" startAt="3"/>
            </a:pPr>
            <a:endParaRPr lang="en-GB" altLang="nb-NO" dirty="0" smtClean="0"/>
          </a:p>
          <a:p>
            <a:pPr marL="685800" lvl="1" indent="-228600" eaLnBrk="1" hangingPunct="1">
              <a:buFontTx/>
              <a:buChar char="•"/>
            </a:pPr>
            <a:r>
              <a:rPr lang="en-GB" altLang="nb-NO" dirty="0" smtClean="0"/>
              <a:t>If so, </a:t>
            </a:r>
            <a:r>
              <a:rPr lang="en-GB" altLang="nb-NO" b="1" dirty="0" smtClean="0"/>
              <a:t>where, when, how quickly</a:t>
            </a:r>
            <a:r>
              <a:rPr lang="en-GB" altLang="nb-NO" dirty="0" smtClean="0"/>
              <a:t>, and </a:t>
            </a:r>
            <a:r>
              <a:rPr lang="en-GB" altLang="nb-NO" b="1" dirty="0" smtClean="0"/>
              <a:t>how severely</a:t>
            </a:r>
            <a:r>
              <a:rPr lang="en-GB" altLang="nb-NO" dirty="0" smtClean="0"/>
              <a:t>? </a:t>
            </a:r>
          </a:p>
          <a:p>
            <a:pPr marL="685800" lvl="1" indent="-228600" eaLnBrk="1" hangingPunct="1">
              <a:buFontTx/>
              <a:buChar char="•"/>
            </a:pPr>
            <a:endParaRPr lang="en-US" altLang="nb-NO" dirty="0" smtClean="0"/>
          </a:p>
          <a:p>
            <a:pPr marL="266700" indent="-266700" eaLnBrk="1" hangingPunct="1">
              <a:buFontTx/>
              <a:buChar char="•"/>
            </a:pPr>
            <a:endParaRPr lang="en-US" altLang="nb-NO"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Date Placeholder 3"/>
          <p:cNvSpPr>
            <a:spLocks noGrp="1"/>
          </p:cNvSpPr>
          <p:nvPr>
            <p:ph type="dt" idx="10"/>
          </p:nvPr>
        </p:nvSpPr>
        <p:spPr/>
        <p:txBody>
          <a:bodyPr/>
          <a:lstStyle/>
          <a:p>
            <a:pPr>
              <a:defRPr/>
            </a:pPr>
            <a:r>
              <a:rPr lang="nn-NO" smtClean="0"/>
              <a:t>16.03.10</a:t>
            </a:r>
            <a:endParaRPr lang="nb-NO"/>
          </a:p>
        </p:txBody>
      </p:sp>
      <p:sp>
        <p:nvSpPr>
          <p:cNvPr id="5" name="Footer Placeholder 4"/>
          <p:cNvSpPr>
            <a:spLocks noGrp="1"/>
          </p:cNvSpPr>
          <p:nvPr>
            <p:ph type="ftr" sz="quarter" idx="11"/>
          </p:nvPr>
        </p:nvSpPr>
        <p:spPr/>
        <p:txBody>
          <a:bodyPr/>
          <a:lstStyle/>
          <a:p>
            <a:pPr>
              <a:defRPr/>
            </a:pPr>
            <a:r>
              <a:rPr lang="nb-NO" smtClean="0"/>
              <a:t>Vaksinasjonsstrategi og risikokommunikasjonTema for presentasjonen</a:t>
            </a:r>
            <a:endParaRPr lang="nb-NO"/>
          </a:p>
        </p:txBody>
      </p:sp>
      <p:sp>
        <p:nvSpPr>
          <p:cNvPr id="6" name="Slide Number Placeholder 5"/>
          <p:cNvSpPr>
            <a:spLocks noGrp="1"/>
          </p:cNvSpPr>
          <p:nvPr>
            <p:ph type="sldNum" sz="quarter" idx="12"/>
          </p:nvPr>
        </p:nvSpPr>
        <p:spPr/>
        <p:txBody>
          <a:bodyPr/>
          <a:lstStyle/>
          <a:p>
            <a:pPr>
              <a:defRPr/>
            </a:pPr>
            <a:r>
              <a:rPr lang="nb-NO" smtClean="0"/>
              <a:t>|</a:t>
            </a:r>
            <a:r>
              <a:rPr lang="nb-NO" smtClean="0">
                <a:solidFill>
                  <a:schemeClr val="tx2"/>
                </a:solidFill>
              </a:rPr>
              <a:t> </a:t>
            </a:r>
            <a:fld id="{56A4BBD0-D7CF-4F51-AFAE-DE2B57A1D13D}" type="slidenum">
              <a:rPr lang="nb-NO" smtClean="0">
                <a:solidFill>
                  <a:schemeClr val="tx2"/>
                </a:solidFill>
              </a:rPr>
              <a:pPr>
                <a:defRPr/>
              </a:pPr>
              <a:t>15</a:t>
            </a:fld>
            <a:endParaRPr lang="nb-NO">
              <a:solidFill>
                <a:schemeClr val="tx2"/>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pPr>
              <a:defRPr/>
            </a:pPr>
            <a:fld id="{21FCB4BC-ACE8-4443-B470-B83F8C815683}" type="slidenum">
              <a:rPr lang="nb-NO" smtClean="0"/>
              <a:pPr>
                <a:defRPr/>
              </a:pPr>
              <a:t>16</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21FCB4BC-ACE8-4443-B470-B83F8C815683}" type="slidenum">
              <a:rPr lang="nb-NO" smtClean="0"/>
              <a:pPr>
                <a:defRPr/>
              </a:pPr>
              <a:t>17</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r>
              <a:rPr lang="nn-NO">
                <a:latin typeface="Arial" charset="0"/>
                <a:cs typeface="Arial" charset="0"/>
              </a:rPr>
              <a:t>16.03.10</a:t>
            </a:r>
            <a:endParaRPr lang="nb-NO">
              <a:latin typeface="Arial" charset="0"/>
              <a:cs typeface="Arial" charset="0"/>
            </a:endParaRPr>
          </a:p>
        </p:txBody>
      </p:sp>
      <p:sp>
        <p:nvSpPr>
          <p:cNvPr id="67587" name="Rectangle 6"/>
          <p:cNvSpPr>
            <a:spLocks noGrp="1" noChangeArrowheads="1"/>
          </p:cNvSpPr>
          <p:nvPr>
            <p:ph type="ftr" sz="quarter" idx="4"/>
          </p:nvPr>
        </p:nvSpPr>
        <p:spPr>
          <a:noFill/>
        </p:spPr>
        <p:txBody>
          <a:bodyPr/>
          <a:lstStyle/>
          <a:p>
            <a:r>
              <a:rPr lang="nb-NO">
                <a:latin typeface="Arial" charset="0"/>
                <a:cs typeface="Arial" charset="0"/>
              </a:rPr>
              <a:t>Vaksinasjonsstrategi og risikokommunikasjonTema for presentasjonen</a:t>
            </a:r>
          </a:p>
        </p:txBody>
      </p:sp>
      <p:sp>
        <p:nvSpPr>
          <p:cNvPr id="67588" name="Rectangle 7"/>
          <p:cNvSpPr>
            <a:spLocks noGrp="1" noChangeArrowheads="1"/>
          </p:cNvSpPr>
          <p:nvPr>
            <p:ph type="sldNum" sz="quarter" idx="5"/>
          </p:nvPr>
        </p:nvSpPr>
        <p:spPr>
          <a:noFill/>
        </p:spPr>
        <p:txBody>
          <a:bodyPr/>
          <a:lstStyle/>
          <a:p>
            <a:r>
              <a:rPr lang="nb-NO">
                <a:latin typeface="Arial" charset="0"/>
                <a:cs typeface="Arial" charset="0"/>
              </a:rPr>
              <a:t>|</a:t>
            </a:r>
            <a:r>
              <a:rPr lang="nb-NO">
                <a:solidFill>
                  <a:schemeClr val="tx2"/>
                </a:solidFill>
                <a:latin typeface="Arial" charset="0"/>
                <a:cs typeface="Arial" charset="0"/>
              </a:rPr>
              <a:t> </a:t>
            </a:r>
            <a:fld id="{361E5273-25B1-4885-9E30-3E6D6CD87F4E}" type="slidenum">
              <a:rPr lang="nb-NO">
                <a:solidFill>
                  <a:schemeClr val="tx2"/>
                </a:solidFill>
                <a:latin typeface="Arial" charset="0"/>
                <a:cs typeface="Arial" charset="0"/>
              </a:rPr>
              <a:pPr/>
              <a:t>18</a:t>
            </a:fld>
            <a:endParaRPr lang="nb-NO">
              <a:solidFill>
                <a:schemeClr val="tx2"/>
              </a:solidFill>
              <a:latin typeface="Arial" charset="0"/>
              <a:cs typeface="Arial" charset="0"/>
            </a:endParaRPr>
          </a:p>
        </p:txBody>
      </p:sp>
      <p:sp>
        <p:nvSpPr>
          <p:cNvPr id="67589" name="Rectangle 2"/>
          <p:cNvSpPr>
            <a:spLocks noGrp="1" noRot="1" noChangeAspect="1" noChangeArrowheads="1" noTextEdit="1"/>
          </p:cNvSpPr>
          <p:nvPr>
            <p:ph type="sldImg"/>
          </p:nvPr>
        </p:nvSpPr>
        <p:spPr>
          <a:xfrm>
            <a:off x="519113" y="525463"/>
            <a:ext cx="3732212" cy="2333625"/>
          </a:xfrm>
          <a:ln/>
        </p:spPr>
      </p:sp>
      <p:sp>
        <p:nvSpPr>
          <p:cNvPr id="67590" name="Rectangle 3"/>
          <p:cNvSpPr>
            <a:spLocks noGrp="1" noChangeArrowheads="1"/>
          </p:cNvSpPr>
          <p:nvPr>
            <p:ph type="body" idx="1"/>
          </p:nvPr>
        </p:nvSpPr>
        <p:spPr>
          <a:xfrm>
            <a:off x="741363" y="3176589"/>
            <a:ext cx="5486400" cy="5281612"/>
          </a:xfrm>
          <a:noFill/>
          <a:ln/>
        </p:spPr>
        <p:txBody>
          <a:bodyPr/>
          <a:lstStyle/>
          <a:p>
            <a:pPr eaLnBrk="1" hangingPunct="1"/>
            <a:r>
              <a:rPr lang="en-GB" smtClean="0">
                <a:latin typeface="Arial" charset="0"/>
                <a:ea typeface="ＭＳ Ｐゴシック" pitchFamily="34" charset="-128"/>
                <a:cs typeface="Arial" charset="0"/>
              </a:rPr>
              <a:t>This slide the original of which was developed by the United States CDC illustrates the theoretical aims of community mitigation by public health measures, mass use of antivirals etc. However it needs to be appreciated that the effectiveness of PHM is by no means certain. A further discussion of this can be found through the ECDC PHM ‘Menu’ http://ecdc.europa.eu/en/Health_Topics/Pandemic_Influenza/phm.aspx </a:t>
            </a:r>
          </a:p>
          <a:p>
            <a:pPr eaLnBrk="1" hangingPunct="1"/>
            <a:endParaRPr lang="en-GB" smtClean="0">
              <a:latin typeface="Arial" charset="0"/>
              <a:ea typeface="ＭＳ Ｐゴシック" pitchFamily="34" charset="-128"/>
              <a:cs typeface="Arial" charset="0"/>
            </a:endParaRPr>
          </a:p>
          <a:p>
            <a:pPr eaLnBrk="1" hangingPunct="1"/>
            <a:endParaRPr lang="en-GB" smtClean="0">
              <a:latin typeface="Arial" charset="0"/>
              <a:ea typeface="ＭＳ Ｐゴシック" pitchFamily="34" charset="-128"/>
              <a:cs typeface="Arial" charset="0"/>
            </a:endParaRPr>
          </a:p>
          <a:p>
            <a:pPr eaLnBrk="1" hangingPunct="1"/>
            <a:endParaRPr lang="en-GB" smtClean="0">
              <a:latin typeface="Arial" charset="0"/>
              <a:ea typeface="ＭＳ Ｐゴシック" pitchFamily="34" charset="-128"/>
              <a:cs typeface="Arial" charset="0"/>
            </a:endParaRPr>
          </a:p>
          <a:p>
            <a:pPr eaLnBrk="1" hangingPunct="1"/>
            <a:endParaRPr lang="en-GB" smtClean="0">
              <a:latin typeface="Arial" charset="0"/>
              <a:ea typeface="ＭＳ Ｐゴシック" pitchFamily="34" charset="-128"/>
              <a:cs typeface="Arial" charset="0"/>
            </a:endParaRPr>
          </a:p>
          <a:p>
            <a:pPr eaLnBrk="1" hangingPunct="1"/>
            <a:endParaRPr lang="en-GB" smtClean="0">
              <a:latin typeface="Arial" charset="0"/>
              <a:ea typeface="ＭＳ Ｐゴシック" pitchFamily="34" charset="-128"/>
              <a:cs typeface="Arial" charset="0"/>
            </a:endParaRPr>
          </a:p>
          <a:p>
            <a:pPr eaLnBrk="1" hangingPunct="1"/>
            <a:endParaRPr lang="en-GB" smtClean="0">
              <a:latin typeface="Arial" charset="0"/>
              <a:ea typeface="ＭＳ Ｐゴシック" pitchFamily="34" charset="-128"/>
              <a:cs typeface="Arial" charset="0"/>
            </a:endParaRPr>
          </a:p>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pPr>
              <a:defRPr/>
            </a:pPr>
            <a:fld id="{21FCB4BC-ACE8-4443-B470-B83F8C815683}" type="slidenum">
              <a:rPr lang="nb-NO" smtClean="0"/>
              <a:pPr>
                <a:defRPr/>
              </a:pPr>
              <a:t>19</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smtClean="0"/>
              <a:t>Klikk ikonet for å legge til et bilde</a:t>
            </a:r>
            <a:endParaRPr lang="nb-NO" dirty="0"/>
          </a:p>
        </p:txBody>
      </p:sp>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0" y="4086000"/>
            <a:ext cx="9144000" cy="1632856"/>
          </a:xfrm>
          <a:prstGeom prst="rect">
            <a:avLst/>
          </a:prstGeom>
          <a:solidFill>
            <a:schemeClr val="accent1"/>
          </a:solidFill>
        </p:spPr>
      </p:pic>
      <p:sp>
        <p:nvSpPr>
          <p:cNvPr id="14" name="Tittel 1"/>
          <p:cNvSpPr>
            <a:spLocks noGrp="1"/>
          </p:cNvSpPr>
          <p:nvPr>
            <p:ph type="ctrTitle"/>
          </p:nvPr>
        </p:nvSpPr>
        <p:spPr>
          <a:xfrm>
            <a:off x="685800" y="412200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15" name="Undertittel 2"/>
          <p:cNvSpPr>
            <a:spLocks noGrp="1"/>
          </p:cNvSpPr>
          <p:nvPr>
            <p:ph type="subTitle" idx="1"/>
          </p:nvPr>
        </p:nvSpPr>
        <p:spPr>
          <a:xfrm>
            <a:off x="685800" y="4716000"/>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6" name="Bilde 1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sp>
        <p:nvSpPr>
          <p:cNvPr id="17" name="Plassholder for tekst 4"/>
          <p:cNvSpPr>
            <a:spLocks noGrp="1"/>
          </p:cNvSpPr>
          <p:nvPr>
            <p:ph type="body" sz="quarter" idx="11" hasCustomPrompt="1"/>
          </p:nvPr>
        </p:nvSpPr>
        <p:spPr>
          <a:xfrm>
            <a:off x="685720" y="5378400"/>
            <a:ext cx="7772479" cy="309958"/>
          </a:xfrm>
        </p:spPr>
        <p:txBody>
          <a:bodyPr wrap="square" anchor="b" anchorCtr="0">
            <a:spAutoFit/>
          </a:bodyPr>
          <a:lstStyle>
            <a:lvl1pPr marL="0" indent="0">
              <a:buNone/>
              <a:defRPr sz="1400">
                <a:solidFill>
                  <a:schemeClr val="bg1"/>
                </a:solidFill>
              </a:defRPr>
            </a:lvl1pPr>
          </a:lstStyle>
          <a:p>
            <a:pPr lvl="0"/>
            <a:r>
              <a:rPr lang="nb-NO" dirty="0" smtClean="0"/>
              <a:t>Sted, dato</a:t>
            </a:r>
            <a:endParaRPr lang="nb-NO" dirty="0"/>
          </a:p>
        </p:txBody>
      </p:sp>
    </p:spTree>
    <p:extLst>
      <p:ext uri="{BB962C8B-B14F-4D97-AF65-F5344CB8AC3E}">
        <p14:creationId xmlns:p14="http://schemas.microsoft.com/office/powerpoint/2010/main" val="163872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forside #4">
    <p:spTree>
      <p:nvGrpSpPr>
        <p:cNvPr id="1" name=""/>
        <p:cNvGrpSpPr/>
        <p:nvPr/>
      </p:nvGrpSpPr>
      <p:grpSpPr>
        <a:xfrm>
          <a:off x="0" y="0"/>
          <a:ext cx="0" cy="0"/>
          <a:chOff x="0" y="0"/>
          <a:chExt cx="0" cy="0"/>
        </a:xfrm>
      </p:grpSpPr>
      <p:pic>
        <p:nvPicPr>
          <p:cNvPr id="15"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7095"/>
          <a:stretch/>
        </p:blipFill>
        <p:spPr>
          <a:xfrm>
            <a:off x="0" y="0"/>
            <a:ext cx="9143245" cy="5230362"/>
          </a:xfrm>
          <a:prstGeom prst="rect">
            <a:avLst/>
          </a:prstGeom>
        </p:spPr>
      </p:pic>
      <p:sp>
        <p:nvSpPr>
          <p:cNvPr id="2" name="Tittel 1"/>
          <p:cNvSpPr>
            <a:spLocks noGrp="1"/>
          </p:cNvSpPr>
          <p:nvPr>
            <p:ph type="ctrTitle"/>
          </p:nvPr>
        </p:nvSpPr>
        <p:spPr>
          <a:xfrm>
            <a:off x="685800" y="1616259"/>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221203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6"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17"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8"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9" name="Bilde 1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Tree>
    <p:extLst>
      <p:ext uri="{BB962C8B-B14F-4D97-AF65-F5344CB8AC3E}">
        <p14:creationId xmlns:p14="http://schemas.microsoft.com/office/powerpoint/2010/main" val="354401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1"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r>
              <a:rPr lang="nb-NO" dirty="0" smtClean="0"/>
              <a:t>28.03.2014</a:t>
            </a:r>
            <a:endParaRPr lang="nb-NO" dirty="0"/>
          </a:p>
        </p:txBody>
      </p:sp>
      <p:sp>
        <p:nvSpPr>
          <p:cNvPr id="12"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Pandemiplanrevisjonen 2014</a:t>
            </a:r>
            <a:endParaRPr lang="nb-NO" dirty="0"/>
          </a:p>
        </p:txBody>
      </p:sp>
      <p:sp>
        <p:nvSpPr>
          <p:cNvPr id="13"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12227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416000"/>
            <a:ext cx="3960000" cy="377163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416000"/>
            <a:ext cx="3960000" cy="377163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9"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0"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245390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nnholdsdel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416000"/>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416000"/>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2" name="Plassholder for innhold 2"/>
          <p:cNvSpPr>
            <a:spLocks noGrp="1"/>
          </p:cNvSpPr>
          <p:nvPr>
            <p:ph idx="12"/>
          </p:nvPr>
        </p:nvSpPr>
        <p:spPr>
          <a:xfrm>
            <a:off x="468000" y="3385812"/>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1" name="Plassholder for innhold 2"/>
          <p:cNvSpPr>
            <a:spLocks noGrp="1"/>
          </p:cNvSpPr>
          <p:nvPr>
            <p:ph idx="13"/>
          </p:nvPr>
        </p:nvSpPr>
        <p:spPr>
          <a:xfrm>
            <a:off x="4724400" y="3385812"/>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7"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18"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9"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49577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2215042"/>
            <a:ext cx="3960000" cy="297259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2215042"/>
            <a:ext cx="3960000" cy="297259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quarter" idx="12"/>
          </p:nvPr>
        </p:nvSpPr>
        <p:spPr>
          <a:xfrm>
            <a:off x="468000" y="1416000"/>
            <a:ext cx="3960000" cy="799042"/>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416000"/>
            <a:ext cx="3960000" cy="799042"/>
          </a:xfrm>
        </p:spPr>
        <p:txBody>
          <a:bodyPr anchor="b"/>
          <a:lstStyle>
            <a:lvl1pPr marL="0" indent="0">
              <a:buNone/>
              <a:defRPr b="1"/>
            </a:lvl1pPr>
          </a:lstStyle>
          <a:p>
            <a:pPr lvl="0"/>
            <a:r>
              <a:rPr lang="nb-NO" smtClean="0"/>
              <a:t>Klikk for å redigere tekststiler i malen</a:t>
            </a:r>
          </a:p>
        </p:txBody>
      </p:sp>
      <p:sp>
        <p:nvSpPr>
          <p:cNvPr id="11"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13"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7"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720690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10" name="Rektangel 9"/>
          <p:cNvSpPr/>
          <p:nvPr userDrawn="1"/>
        </p:nvSpPr>
        <p:spPr>
          <a:xfrm>
            <a:off x="0" y="5230362"/>
            <a:ext cx="9144000" cy="48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pic>
        <p:nvPicPr>
          <p:cNvPr id="5" name="Bilde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4" y="5414400"/>
            <a:ext cx="1076709" cy="146292"/>
          </a:xfrm>
          <a:prstGeom prst="rect">
            <a:avLst/>
          </a:prstGeom>
        </p:spPr>
      </p:pic>
      <p:sp>
        <p:nvSpPr>
          <p:cNvPr id="11"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chemeClr val="bg1"/>
                </a:solidFill>
              </a:defRPr>
            </a:lvl1pPr>
          </a:lstStyle>
          <a:p>
            <a:fld id="{C3B70C5A-0D84-4D3C-B88B-53E47B38484A}" type="datetime1">
              <a:rPr lang="nb-NO" smtClean="0"/>
              <a:pPr/>
              <a:t>17.03.2015</a:t>
            </a:fld>
            <a:endParaRPr lang="nb-NO" dirty="0"/>
          </a:p>
        </p:txBody>
      </p:sp>
      <p:sp>
        <p:nvSpPr>
          <p:cNvPr id="12"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chemeClr val="bg1"/>
                </a:solidFill>
              </a:defRPr>
            </a:lvl1pPr>
          </a:lstStyle>
          <a:p>
            <a:r>
              <a:rPr lang="nb-NO" smtClean="0"/>
              <a:t>Tema for presentasjonen</a:t>
            </a:r>
            <a:endParaRPr lang="nb-NO" dirty="0"/>
          </a:p>
        </p:txBody>
      </p:sp>
      <p:sp>
        <p:nvSpPr>
          <p:cNvPr id="13"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137407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416000"/>
            <a:ext cx="3960000" cy="377163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416000"/>
            <a:ext cx="3960000" cy="377163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2" name="Rektangel 11"/>
          <p:cNvSpPr/>
          <p:nvPr userDrawn="1"/>
        </p:nvSpPr>
        <p:spPr>
          <a:xfrm>
            <a:off x="0" y="5230362"/>
            <a:ext cx="9144000" cy="48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pic>
        <p:nvPicPr>
          <p:cNvPr id="13" name="Bild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4" y="5414400"/>
            <a:ext cx="1076709" cy="146292"/>
          </a:xfrm>
          <a:prstGeom prst="rect">
            <a:avLst/>
          </a:prstGeom>
        </p:spPr>
      </p:pic>
      <p:sp>
        <p:nvSpPr>
          <p:cNvPr id="17"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chemeClr val="bg1"/>
                </a:solidFill>
              </a:defRPr>
            </a:lvl1pPr>
          </a:lstStyle>
          <a:p>
            <a:fld id="{C3B70C5A-0D84-4D3C-B88B-53E47B38484A}" type="datetime1">
              <a:rPr lang="nb-NO" smtClean="0"/>
              <a:pPr/>
              <a:t>17.03.2015</a:t>
            </a:fld>
            <a:endParaRPr lang="nb-NO" dirty="0"/>
          </a:p>
        </p:txBody>
      </p:sp>
      <p:sp>
        <p:nvSpPr>
          <p:cNvPr id="18"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chemeClr val="bg1"/>
                </a:solidFill>
              </a:defRPr>
            </a:lvl1pPr>
          </a:lstStyle>
          <a:p>
            <a:r>
              <a:rPr lang="nb-NO" smtClean="0"/>
              <a:t>Tema for presentasjonen</a:t>
            </a:r>
            <a:endParaRPr lang="nb-NO" dirty="0"/>
          </a:p>
        </p:txBody>
      </p:sp>
      <p:sp>
        <p:nvSpPr>
          <p:cNvPr id="19"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074857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re innholdsdeler #2">
    <p:spTree>
      <p:nvGrpSpPr>
        <p:cNvPr id="1" name=""/>
        <p:cNvGrpSpPr/>
        <p:nvPr/>
      </p:nvGrpSpPr>
      <p:grpSpPr>
        <a:xfrm>
          <a:off x="0" y="0"/>
          <a:ext cx="0" cy="0"/>
          <a:chOff x="0" y="0"/>
          <a:chExt cx="0" cy="0"/>
        </a:xfrm>
      </p:grpSpPr>
      <p:sp>
        <p:nvSpPr>
          <p:cNvPr id="17" name="Rektangel 16"/>
          <p:cNvSpPr/>
          <p:nvPr userDrawn="1"/>
        </p:nvSpPr>
        <p:spPr>
          <a:xfrm>
            <a:off x="0" y="5230362"/>
            <a:ext cx="9144000" cy="48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pic>
        <p:nvPicPr>
          <p:cNvPr id="18" name="Bilde 1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4" y="5414400"/>
            <a:ext cx="1076709" cy="146292"/>
          </a:xfrm>
          <a:prstGeom prst="rect">
            <a:avLst/>
          </a:prstGeom>
        </p:spPr>
      </p:pic>
      <p:sp>
        <p:nvSpPr>
          <p:cNvPr id="19"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chemeClr val="bg1"/>
                </a:solidFill>
              </a:defRPr>
            </a:lvl1pPr>
          </a:lstStyle>
          <a:p>
            <a:fld id="{C3B70C5A-0D84-4D3C-B88B-53E47B38484A}" type="datetime1">
              <a:rPr lang="nb-NO" smtClean="0"/>
              <a:pPr/>
              <a:t>17.03.2015</a:t>
            </a:fld>
            <a:endParaRPr lang="nb-NO" dirty="0"/>
          </a:p>
        </p:txBody>
      </p:sp>
      <p:sp>
        <p:nvSpPr>
          <p:cNvPr id="20"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chemeClr val="bg1"/>
                </a:solidFill>
              </a:defRPr>
            </a:lvl1pPr>
          </a:lstStyle>
          <a:p>
            <a:r>
              <a:rPr lang="nb-NO" smtClean="0"/>
              <a:t>Tema for presentasjonen</a:t>
            </a:r>
            <a:endParaRPr lang="nb-NO" dirty="0"/>
          </a:p>
        </p:txBody>
      </p:sp>
      <p:sp>
        <p:nvSpPr>
          <p:cNvPr id="21"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416000"/>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416000"/>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2" name="Plassholder for innhold 2"/>
          <p:cNvSpPr>
            <a:spLocks noGrp="1"/>
          </p:cNvSpPr>
          <p:nvPr>
            <p:ph idx="12"/>
          </p:nvPr>
        </p:nvSpPr>
        <p:spPr>
          <a:xfrm>
            <a:off x="468000" y="3385812"/>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24400" y="3385812"/>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592956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ammenligning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2215042"/>
            <a:ext cx="3960000" cy="297259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2215042"/>
            <a:ext cx="3960000" cy="297259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quarter" idx="12"/>
          </p:nvPr>
        </p:nvSpPr>
        <p:spPr>
          <a:xfrm>
            <a:off x="468000" y="1416000"/>
            <a:ext cx="3960000" cy="799042"/>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416000"/>
            <a:ext cx="3960000" cy="799042"/>
          </a:xfrm>
        </p:spPr>
        <p:txBody>
          <a:bodyPr anchor="b"/>
          <a:lstStyle>
            <a:lvl1pPr marL="0" indent="0">
              <a:buNone/>
              <a:defRPr b="1"/>
            </a:lvl1pPr>
          </a:lstStyle>
          <a:p>
            <a:pPr lvl="0"/>
            <a:r>
              <a:rPr lang="nb-NO" smtClean="0"/>
              <a:t>Klikk for å redigere tekststiler i malen</a:t>
            </a:r>
          </a:p>
        </p:txBody>
      </p:sp>
      <p:sp>
        <p:nvSpPr>
          <p:cNvPr id="13" name="Rektangel 12"/>
          <p:cNvSpPr/>
          <p:nvPr userDrawn="1"/>
        </p:nvSpPr>
        <p:spPr>
          <a:xfrm>
            <a:off x="0" y="5230362"/>
            <a:ext cx="9144000" cy="48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pic>
        <p:nvPicPr>
          <p:cNvPr id="17" name="Bilde 1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4" y="5414400"/>
            <a:ext cx="1076709" cy="146292"/>
          </a:xfrm>
          <a:prstGeom prst="rect">
            <a:avLst/>
          </a:prstGeom>
        </p:spPr>
      </p:pic>
      <p:sp>
        <p:nvSpPr>
          <p:cNvPr id="18"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chemeClr val="bg1"/>
                </a:solidFill>
              </a:defRPr>
            </a:lvl1pPr>
          </a:lstStyle>
          <a:p>
            <a:fld id="{C3B70C5A-0D84-4D3C-B88B-53E47B38484A}" type="datetime1">
              <a:rPr lang="nb-NO" smtClean="0"/>
              <a:pPr/>
              <a:t>17.03.2015</a:t>
            </a:fld>
            <a:endParaRPr lang="nb-NO" dirty="0"/>
          </a:p>
        </p:txBody>
      </p:sp>
      <p:sp>
        <p:nvSpPr>
          <p:cNvPr id="19"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chemeClr val="bg1"/>
                </a:solidFill>
              </a:defRPr>
            </a:lvl1pPr>
          </a:lstStyle>
          <a:p>
            <a:r>
              <a:rPr lang="nb-NO" smtClean="0"/>
              <a:t>Tema for presentasjonen</a:t>
            </a:r>
            <a:endParaRPr lang="nb-NO" dirty="0"/>
          </a:p>
        </p:txBody>
      </p:sp>
      <p:sp>
        <p:nvSpPr>
          <p:cNvPr id="20"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2130061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E4DC61A3-3A6D-45AF-9A70-243886E77B8C}" type="datetime1">
              <a:rPr lang="nb-NO">
                <a:solidFill>
                  <a:srgbClr val="00435D"/>
                </a:solidFill>
              </a:rPr>
              <a:pPr>
                <a:defRPr/>
              </a:pPr>
              <a:t>17.03.2015</a:t>
            </a:fld>
            <a:endParaRPr lang="nb-NO" sz="1400">
              <a:solidFill>
                <a:srgbClr val="00435D"/>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435D"/>
                </a:solidFill>
              </a:rPr>
              <a:t>Svein Høegh Henrichsen </a:t>
            </a:r>
          </a:p>
          <a:p>
            <a:pPr>
              <a:defRPr/>
            </a:pPr>
            <a:r>
              <a:rPr lang="nb-NO">
                <a:solidFill>
                  <a:srgbClr val="00435D"/>
                </a:solidFill>
              </a:rPr>
              <a:t>Avd primærhelsetjenester </a:t>
            </a:r>
          </a:p>
        </p:txBody>
      </p:sp>
      <p:sp>
        <p:nvSpPr>
          <p:cNvPr id="5" name="Rectangle 6"/>
          <p:cNvSpPr>
            <a:spLocks noGrp="1" noChangeArrowheads="1"/>
          </p:cNvSpPr>
          <p:nvPr>
            <p:ph type="sldNum" sz="quarter" idx="12"/>
          </p:nvPr>
        </p:nvSpPr>
        <p:spPr>
          <a:ln/>
        </p:spPr>
        <p:txBody>
          <a:bodyPr/>
          <a:lstStyle>
            <a:lvl1pPr>
              <a:defRPr/>
            </a:lvl1pPr>
          </a:lstStyle>
          <a:p>
            <a:pPr>
              <a:defRPr/>
            </a:pPr>
            <a:r>
              <a:rPr lang="nb-NO">
                <a:solidFill>
                  <a:srgbClr val="FFFFFF"/>
                </a:solidFill>
              </a:rPr>
              <a:t>| </a:t>
            </a:r>
            <a:fld id="{567B53A4-B8D3-4CB9-B4C6-9DB92A35A13E}" type="slidenum">
              <a:rPr lang="nb-NO">
                <a:solidFill>
                  <a:srgbClr val="FFFFFF"/>
                </a:solidFill>
              </a:rPr>
              <a:pPr>
                <a:defRPr/>
              </a:pPr>
              <a:t>‹#›</a:t>
            </a:fld>
            <a:endParaRPr lang="nb-NO" sz="1400">
              <a:solidFill>
                <a:srgbClr val="FFFFFF"/>
              </a:solidFill>
            </a:endParaRPr>
          </a:p>
        </p:txBody>
      </p:sp>
    </p:spTree>
    <p:extLst>
      <p:ext uri="{BB962C8B-B14F-4D97-AF65-F5344CB8AC3E}">
        <p14:creationId xmlns:p14="http://schemas.microsoft.com/office/powerpoint/2010/main" val="43786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10" name="Bild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1" name="Bild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5914"/>
            <a:ext cx="9144000" cy="1632856"/>
          </a:xfrm>
          <a:prstGeom prst="rect">
            <a:avLst/>
          </a:prstGeom>
          <a:solidFill>
            <a:srgbClr val="0093A7"/>
          </a:solidFill>
        </p:spPr>
      </p:pic>
      <p:sp>
        <p:nvSpPr>
          <p:cNvPr id="12" name="Tittel 1"/>
          <p:cNvSpPr>
            <a:spLocks noGrp="1"/>
          </p:cNvSpPr>
          <p:nvPr>
            <p:ph type="ctrTitle"/>
          </p:nvPr>
        </p:nvSpPr>
        <p:spPr>
          <a:xfrm>
            <a:off x="685800" y="412300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14" name="Undertittel 2"/>
          <p:cNvSpPr>
            <a:spLocks noGrp="1"/>
          </p:cNvSpPr>
          <p:nvPr>
            <p:ph type="subTitle" idx="1"/>
          </p:nvPr>
        </p:nvSpPr>
        <p:spPr>
          <a:xfrm>
            <a:off x="685800" y="471488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5" name="Plassholder for tekst 4"/>
          <p:cNvSpPr>
            <a:spLocks noGrp="1"/>
          </p:cNvSpPr>
          <p:nvPr>
            <p:ph type="body" sz="quarter" idx="11" hasCustomPrompt="1"/>
          </p:nvPr>
        </p:nvSpPr>
        <p:spPr>
          <a:xfrm>
            <a:off x="685720" y="5379268"/>
            <a:ext cx="7772479" cy="309958"/>
          </a:xfrm>
        </p:spPr>
        <p:txBody>
          <a:bodyPr wrap="square" anchor="b" anchorCtr="0">
            <a:spAutoFit/>
          </a:bodyPr>
          <a:lstStyle>
            <a:lvl1pPr marL="0" indent="0">
              <a:buNone/>
              <a:defRPr sz="1400">
                <a:solidFill>
                  <a:schemeClr val="bg1"/>
                </a:solidFill>
              </a:defRPr>
            </a:lvl1pPr>
          </a:lstStyle>
          <a:p>
            <a:pPr lvl="0"/>
            <a:r>
              <a:rPr lang="nb-NO" dirty="0" smtClean="0"/>
              <a:t>Sted, dato</a:t>
            </a:r>
            <a:endParaRPr lang="nb-NO" dirty="0"/>
          </a:p>
        </p:txBody>
      </p:sp>
    </p:spTree>
    <p:extLst>
      <p:ext uri="{BB962C8B-B14F-4D97-AF65-F5344CB8AC3E}">
        <p14:creationId xmlns:p14="http://schemas.microsoft.com/office/powerpoint/2010/main" val="3445505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685800" y="842766"/>
            <a:ext cx="7772400" cy="617734"/>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85800" y="1651000"/>
            <a:ext cx="3810000" cy="3429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utklipp 3"/>
          <p:cNvSpPr>
            <a:spLocks noGrp="1"/>
          </p:cNvSpPr>
          <p:nvPr>
            <p:ph type="clipArt" sz="half" idx="2"/>
          </p:nvPr>
        </p:nvSpPr>
        <p:spPr>
          <a:xfrm>
            <a:off x="4648200" y="1651000"/>
            <a:ext cx="3810000" cy="3429000"/>
          </a:xfrm>
        </p:spPr>
        <p:txBody>
          <a:bodyPr/>
          <a:lstStyle/>
          <a:p>
            <a:pPr lvl="0"/>
            <a:endParaRPr lang="nb-NO"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8E13F5C5-98C7-43DB-AB4F-0847F74313F1}" type="slidenum">
              <a:rPr lang="nb-NO"/>
              <a:pPr>
                <a:defRPr/>
              </a:pPr>
              <a:t>‹#›</a:t>
            </a:fld>
            <a:endParaRPr lang="nb-NO"/>
          </a:p>
        </p:txBody>
      </p:sp>
    </p:spTree>
    <p:extLst>
      <p:ext uri="{BB962C8B-B14F-4D97-AF65-F5344CB8AC3E}">
        <p14:creationId xmlns:p14="http://schemas.microsoft.com/office/powerpoint/2010/main" val="3809208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685800" y="1333500"/>
            <a:ext cx="3810000" cy="361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333500"/>
            <a:ext cx="3810000" cy="361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5C10A67E-218C-489B-8FF4-D0307F332F54}" type="datetime1">
              <a:rPr lang="nb-NO">
                <a:solidFill>
                  <a:srgbClr val="00435D"/>
                </a:solidFill>
              </a:rPr>
              <a:pPr>
                <a:defRPr/>
              </a:pPr>
              <a:t>17.03.2015</a:t>
            </a:fld>
            <a:endParaRPr lang="nb-NO" sz="1400">
              <a:solidFill>
                <a:srgbClr val="00435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435D"/>
                </a:solidFill>
              </a:rPr>
              <a:t>Svein Høegh Henrichsen </a:t>
            </a:r>
          </a:p>
          <a:p>
            <a:pPr>
              <a:defRPr/>
            </a:pPr>
            <a:r>
              <a:rPr lang="nb-NO">
                <a:solidFill>
                  <a:srgbClr val="00435D"/>
                </a:solidFill>
              </a:rPr>
              <a:t>Avd primærhelsetjenester </a:t>
            </a:r>
          </a:p>
        </p:txBody>
      </p:sp>
      <p:sp>
        <p:nvSpPr>
          <p:cNvPr id="7" name="Rectangle 6"/>
          <p:cNvSpPr>
            <a:spLocks noGrp="1" noChangeArrowheads="1"/>
          </p:cNvSpPr>
          <p:nvPr>
            <p:ph type="sldNum" sz="quarter" idx="12"/>
          </p:nvPr>
        </p:nvSpPr>
        <p:spPr>
          <a:ln/>
        </p:spPr>
        <p:txBody>
          <a:bodyPr/>
          <a:lstStyle>
            <a:lvl1pPr>
              <a:defRPr/>
            </a:lvl1pPr>
          </a:lstStyle>
          <a:p>
            <a:pPr>
              <a:defRPr/>
            </a:pPr>
            <a:r>
              <a:rPr lang="nb-NO">
                <a:solidFill>
                  <a:srgbClr val="FFFFFF"/>
                </a:solidFill>
              </a:rPr>
              <a:t>| </a:t>
            </a:r>
            <a:fld id="{A5F665F4-13A0-41E1-A2EE-5145BC1E2DD6}" type="slidenum">
              <a:rPr lang="nb-NO">
                <a:solidFill>
                  <a:srgbClr val="FFFFFF"/>
                </a:solidFill>
              </a:rPr>
              <a:pPr>
                <a:defRPr/>
              </a:pPr>
              <a:t>‹#›</a:t>
            </a:fld>
            <a:endParaRPr lang="nb-NO" sz="1400">
              <a:solidFill>
                <a:srgbClr val="FFFFFF"/>
              </a:solidFill>
            </a:endParaRPr>
          </a:p>
        </p:txBody>
      </p:sp>
    </p:spTree>
    <p:extLst>
      <p:ext uri="{BB962C8B-B14F-4D97-AF65-F5344CB8AC3E}">
        <p14:creationId xmlns:p14="http://schemas.microsoft.com/office/powerpoint/2010/main" val="348903306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036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171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12398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150938"/>
            <a:ext cx="4068762" cy="38430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150938"/>
            <a:ext cx="4070350" cy="38430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05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362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7470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951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696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10" name="Bild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1" name="Bild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5914"/>
            <a:ext cx="9144000" cy="1632856"/>
          </a:xfrm>
          <a:prstGeom prst="rect">
            <a:avLst/>
          </a:prstGeom>
          <a:solidFill>
            <a:schemeClr val="accent2"/>
          </a:solidFill>
        </p:spPr>
      </p:pic>
      <p:sp>
        <p:nvSpPr>
          <p:cNvPr id="12" name="Tittel 1"/>
          <p:cNvSpPr>
            <a:spLocks noGrp="1"/>
          </p:cNvSpPr>
          <p:nvPr>
            <p:ph type="ctrTitle"/>
          </p:nvPr>
        </p:nvSpPr>
        <p:spPr>
          <a:xfrm>
            <a:off x="685800" y="412300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14" name="Undertittel 2"/>
          <p:cNvSpPr>
            <a:spLocks noGrp="1"/>
          </p:cNvSpPr>
          <p:nvPr>
            <p:ph type="subTitle" idx="1"/>
          </p:nvPr>
        </p:nvSpPr>
        <p:spPr>
          <a:xfrm>
            <a:off x="685800" y="471488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5" name="Plassholder for tekst 4"/>
          <p:cNvSpPr>
            <a:spLocks noGrp="1"/>
          </p:cNvSpPr>
          <p:nvPr>
            <p:ph type="body" sz="quarter" idx="11" hasCustomPrompt="1"/>
          </p:nvPr>
        </p:nvSpPr>
        <p:spPr>
          <a:xfrm>
            <a:off x="685720" y="5379268"/>
            <a:ext cx="7772479" cy="309958"/>
          </a:xfrm>
        </p:spPr>
        <p:txBody>
          <a:bodyPr wrap="square" anchor="b" anchorCtr="0">
            <a:spAutoFit/>
          </a:bodyPr>
          <a:lstStyle>
            <a:lvl1pPr marL="0" indent="0">
              <a:buNone/>
              <a:defRPr sz="1400">
                <a:solidFill>
                  <a:schemeClr val="bg1"/>
                </a:solidFill>
              </a:defRPr>
            </a:lvl1pPr>
          </a:lstStyle>
          <a:p>
            <a:pPr lvl="0"/>
            <a:r>
              <a:rPr lang="nb-NO" dirty="0" smtClean="0"/>
              <a:t>Sted, dato</a:t>
            </a:r>
            <a:endParaRPr lang="nb-NO" dirty="0"/>
          </a:p>
        </p:txBody>
      </p:sp>
    </p:spTree>
    <p:extLst>
      <p:ext uri="{BB962C8B-B14F-4D97-AF65-F5344CB8AC3E}">
        <p14:creationId xmlns:p14="http://schemas.microsoft.com/office/powerpoint/2010/main" val="931311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5408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232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499401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49940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93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4">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10" name="Bild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1" name="Bild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6000"/>
            <a:ext cx="9144000" cy="1632856"/>
          </a:xfrm>
          <a:prstGeom prst="rect">
            <a:avLst/>
          </a:prstGeom>
          <a:solidFill>
            <a:schemeClr val="accent6"/>
          </a:solidFill>
        </p:spPr>
      </p:pic>
      <p:sp>
        <p:nvSpPr>
          <p:cNvPr id="12" name="Tittel 1"/>
          <p:cNvSpPr>
            <a:spLocks noGrp="1"/>
          </p:cNvSpPr>
          <p:nvPr>
            <p:ph type="ctrTitle"/>
          </p:nvPr>
        </p:nvSpPr>
        <p:spPr>
          <a:xfrm>
            <a:off x="685800" y="412200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14" name="Undertittel 2"/>
          <p:cNvSpPr>
            <a:spLocks noGrp="1"/>
          </p:cNvSpPr>
          <p:nvPr>
            <p:ph type="subTitle" idx="1"/>
          </p:nvPr>
        </p:nvSpPr>
        <p:spPr>
          <a:xfrm>
            <a:off x="685800" y="4716000"/>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5" name="Plassholder for tekst 4"/>
          <p:cNvSpPr>
            <a:spLocks noGrp="1"/>
          </p:cNvSpPr>
          <p:nvPr>
            <p:ph type="body" sz="quarter" idx="11" hasCustomPrompt="1"/>
          </p:nvPr>
        </p:nvSpPr>
        <p:spPr>
          <a:xfrm>
            <a:off x="685720" y="5378400"/>
            <a:ext cx="7772479" cy="309958"/>
          </a:xfrm>
        </p:spPr>
        <p:txBody>
          <a:bodyPr wrap="square" anchor="b" anchorCtr="0">
            <a:spAutoFit/>
          </a:bodyPr>
          <a:lstStyle>
            <a:lvl1pPr marL="0" indent="0">
              <a:buNone/>
              <a:defRPr sz="1400">
                <a:solidFill>
                  <a:schemeClr val="bg1"/>
                </a:solidFill>
              </a:defRPr>
            </a:lvl1pPr>
          </a:lstStyle>
          <a:p>
            <a:pPr lvl="0"/>
            <a:r>
              <a:rPr lang="nb-NO" dirty="0" smtClean="0"/>
              <a:t>Sted, dato</a:t>
            </a:r>
            <a:endParaRPr lang="nb-NO" dirty="0"/>
          </a:p>
        </p:txBody>
      </p:sp>
    </p:spTree>
    <p:extLst>
      <p:ext uri="{BB962C8B-B14F-4D97-AF65-F5344CB8AC3E}">
        <p14:creationId xmlns:p14="http://schemas.microsoft.com/office/powerpoint/2010/main" val="84720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5">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10" name="Bild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1" name="Bild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5914"/>
            <a:ext cx="9144000" cy="1632856"/>
          </a:xfrm>
          <a:prstGeom prst="rect">
            <a:avLst/>
          </a:prstGeom>
          <a:solidFill>
            <a:srgbClr val="76428D"/>
          </a:solidFill>
        </p:spPr>
      </p:pic>
      <p:sp>
        <p:nvSpPr>
          <p:cNvPr id="12" name="Tittel 1"/>
          <p:cNvSpPr>
            <a:spLocks noGrp="1"/>
          </p:cNvSpPr>
          <p:nvPr>
            <p:ph type="ctrTitle"/>
          </p:nvPr>
        </p:nvSpPr>
        <p:spPr>
          <a:xfrm>
            <a:off x="685800" y="412300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14" name="Undertittel 2"/>
          <p:cNvSpPr>
            <a:spLocks noGrp="1"/>
          </p:cNvSpPr>
          <p:nvPr>
            <p:ph type="subTitle" idx="1"/>
          </p:nvPr>
        </p:nvSpPr>
        <p:spPr>
          <a:xfrm>
            <a:off x="685800" y="471488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5" name="Plassholder for tekst 4"/>
          <p:cNvSpPr>
            <a:spLocks noGrp="1"/>
          </p:cNvSpPr>
          <p:nvPr>
            <p:ph type="body" sz="quarter" idx="11" hasCustomPrompt="1"/>
          </p:nvPr>
        </p:nvSpPr>
        <p:spPr>
          <a:xfrm>
            <a:off x="685720" y="537926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350450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Tittellysbilde #6">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9" name="Bild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0" name="Bild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5914"/>
            <a:ext cx="9144000" cy="1632856"/>
          </a:xfrm>
          <a:prstGeom prst="rect">
            <a:avLst/>
          </a:prstGeom>
          <a:solidFill>
            <a:schemeClr val="accent4"/>
          </a:solidFill>
        </p:spPr>
      </p:pic>
      <p:sp>
        <p:nvSpPr>
          <p:cNvPr id="12" name="Tittel 1"/>
          <p:cNvSpPr>
            <a:spLocks noGrp="1"/>
          </p:cNvSpPr>
          <p:nvPr>
            <p:ph type="ctrTitle"/>
          </p:nvPr>
        </p:nvSpPr>
        <p:spPr>
          <a:xfrm>
            <a:off x="685800" y="412300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14" name="Undertittel 2"/>
          <p:cNvSpPr>
            <a:spLocks noGrp="1"/>
          </p:cNvSpPr>
          <p:nvPr>
            <p:ph type="subTitle" idx="1"/>
          </p:nvPr>
        </p:nvSpPr>
        <p:spPr>
          <a:xfrm>
            <a:off x="685800" y="471488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5" name="Plassholder for tekst 4"/>
          <p:cNvSpPr>
            <a:spLocks noGrp="1"/>
          </p:cNvSpPr>
          <p:nvPr>
            <p:ph type="body" sz="quarter" idx="11" hasCustomPrompt="1"/>
          </p:nvPr>
        </p:nvSpPr>
        <p:spPr>
          <a:xfrm>
            <a:off x="685720" y="537926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142388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lforside">
    <p:spTree>
      <p:nvGrpSpPr>
        <p:cNvPr id="1" name=""/>
        <p:cNvGrpSpPr/>
        <p:nvPr/>
      </p:nvGrpSpPr>
      <p:grpSpPr>
        <a:xfrm>
          <a:off x="0" y="0"/>
          <a:ext cx="0" cy="0"/>
          <a:chOff x="0" y="0"/>
          <a:chExt cx="0" cy="0"/>
        </a:xfrm>
      </p:grpSpPr>
      <p:pic>
        <p:nvPicPr>
          <p:cNvPr id="16" name="Bilde 15"/>
          <p:cNvPicPr>
            <a:picLocks noChangeAspect="1"/>
          </p:cNvPicPr>
          <p:nvPr userDrawn="1"/>
        </p:nvPicPr>
        <p:blipFill rotWithShape="1">
          <a:blip r:embed="rId2">
            <a:extLst>
              <a:ext uri="{28A0092B-C50C-407E-A947-70E740481C1C}">
                <a14:useLocalDpi xmlns:a14="http://schemas.microsoft.com/office/drawing/2010/main" val="0"/>
              </a:ext>
            </a:extLst>
          </a:blip>
          <a:srcRect t="16720"/>
          <a:stretch/>
        </p:blipFill>
        <p:spPr>
          <a:xfrm>
            <a:off x="0" y="0"/>
            <a:ext cx="9143245" cy="5228631"/>
          </a:xfrm>
          <a:prstGeom prst="rect">
            <a:avLst/>
          </a:prstGeom>
          <a:solidFill>
            <a:schemeClr val="accent1"/>
          </a:solidFill>
        </p:spPr>
      </p:pic>
      <p:sp>
        <p:nvSpPr>
          <p:cNvPr id="2" name="Tittel 1"/>
          <p:cNvSpPr>
            <a:spLocks noGrp="1"/>
          </p:cNvSpPr>
          <p:nvPr>
            <p:ph type="ctrTitle"/>
          </p:nvPr>
        </p:nvSpPr>
        <p:spPr>
          <a:xfrm>
            <a:off x="685800" y="1616259"/>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221203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22" name="Bilde 2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
        <p:nvSpPr>
          <p:cNvPr id="23"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24"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25"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15683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forside #2">
    <p:spTree>
      <p:nvGrpSpPr>
        <p:cNvPr id="1" name=""/>
        <p:cNvGrpSpPr/>
        <p:nvPr/>
      </p:nvGrpSpPr>
      <p:grpSpPr>
        <a:xfrm>
          <a:off x="0" y="0"/>
          <a:ext cx="0" cy="0"/>
          <a:chOff x="0" y="0"/>
          <a:chExt cx="0" cy="0"/>
        </a:xfrm>
      </p:grpSpPr>
      <p:pic>
        <p:nvPicPr>
          <p:cNvPr id="14" name="Bilde 13"/>
          <p:cNvPicPr>
            <a:picLocks noChangeAspect="1"/>
          </p:cNvPicPr>
          <p:nvPr userDrawn="1"/>
        </p:nvPicPr>
        <p:blipFill rotWithShape="1">
          <a:blip r:embed="rId2">
            <a:extLst>
              <a:ext uri="{28A0092B-C50C-407E-A947-70E740481C1C}">
                <a14:useLocalDpi xmlns:a14="http://schemas.microsoft.com/office/drawing/2010/main" val="0"/>
              </a:ext>
            </a:extLst>
          </a:blip>
          <a:srcRect t="16720"/>
          <a:stretch/>
        </p:blipFill>
        <p:spPr>
          <a:xfrm>
            <a:off x="0" y="0"/>
            <a:ext cx="9143245" cy="5228631"/>
          </a:xfrm>
          <a:prstGeom prst="rect">
            <a:avLst/>
          </a:prstGeom>
          <a:solidFill>
            <a:schemeClr val="accent2"/>
          </a:solidFill>
        </p:spPr>
      </p:pic>
      <p:sp>
        <p:nvSpPr>
          <p:cNvPr id="2" name="Tittel 1"/>
          <p:cNvSpPr>
            <a:spLocks noGrp="1"/>
          </p:cNvSpPr>
          <p:nvPr>
            <p:ph type="ctrTitle"/>
          </p:nvPr>
        </p:nvSpPr>
        <p:spPr>
          <a:xfrm>
            <a:off x="685800" y="1616259"/>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221203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5"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16"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7"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8" name="Bilde 1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Tree>
    <p:extLst>
      <p:ext uri="{BB962C8B-B14F-4D97-AF65-F5344CB8AC3E}">
        <p14:creationId xmlns:p14="http://schemas.microsoft.com/office/powerpoint/2010/main" val="15438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forside #3">
    <p:spTree>
      <p:nvGrpSpPr>
        <p:cNvPr id="1" name=""/>
        <p:cNvGrpSpPr/>
        <p:nvPr/>
      </p:nvGrpSpPr>
      <p:grpSpPr>
        <a:xfrm>
          <a:off x="0" y="0"/>
          <a:ext cx="0" cy="0"/>
          <a:chOff x="0" y="0"/>
          <a:chExt cx="0" cy="0"/>
        </a:xfrm>
      </p:grpSpPr>
      <p:pic>
        <p:nvPicPr>
          <p:cNvPr id="15" name="Bilde 14"/>
          <p:cNvPicPr>
            <a:picLocks noChangeAspect="1"/>
          </p:cNvPicPr>
          <p:nvPr userDrawn="1"/>
        </p:nvPicPr>
        <p:blipFill rotWithShape="1">
          <a:blip r:embed="rId2">
            <a:extLst>
              <a:ext uri="{28A0092B-C50C-407E-A947-70E740481C1C}">
                <a14:useLocalDpi xmlns:a14="http://schemas.microsoft.com/office/drawing/2010/main" val="0"/>
              </a:ext>
            </a:extLst>
          </a:blip>
          <a:srcRect t="16667"/>
          <a:stretch/>
        </p:blipFill>
        <p:spPr>
          <a:xfrm>
            <a:off x="0" y="0"/>
            <a:ext cx="9143244" cy="5231969"/>
          </a:xfrm>
          <a:prstGeom prst="rect">
            <a:avLst/>
          </a:prstGeom>
          <a:solidFill>
            <a:srgbClr val="0093A7"/>
          </a:solidFill>
        </p:spPr>
      </p:pic>
      <p:sp>
        <p:nvSpPr>
          <p:cNvPr id="2" name="Tittel 1"/>
          <p:cNvSpPr>
            <a:spLocks noGrp="1"/>
          </p:cNvSpPr>
          <p:nvPr>
            <p:ph type="ctrTitle"/>
          </p:nvPr>
        </p:nvSpPr>
        <p:spPr>
          <a:xfrm>
            <a:off x="685800" y="1616259"/>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221203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6"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17"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8"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9" name="Bilde 1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Tree>
    <p:extLst>
      <p:ext uri="{BB962C8B-B14F-4D97-AF65-F5344CB8AC3E}">
        <p14:creationId xmlns:p14="http://schemas.microsoft.com/office/powerpoint/2010/main" val="49789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7.w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68000" y="625284"/>
            <a:ext cx="8208000" cy="617734"/>
          </a:xfrm>
          <a:prstGeom prst="rect">
            <a:avLst/>
          </a:prstGeom>
        </p:spPr>
        <p:txBody>
          <a:bodyPr vert="horz" lIns="90000" tIns="46800" rIns="90000" bIns="46800" rtlCol="0" anchor="b" anchorCtr="0">
            <a:sp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68000" y="1416000"/>
            <a:ext cx="8208000" cy="3771636"/>
          </a:xfrm>
          <a:prstGeom prst="rect">
            <a:avLst/>
          </a:prstGeom>
        </p:spPr>
        <p:txBody>
          <a:bodyPr vert="horz" lIns="90000" tIns="46800" rIns="90000" bIns="4680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11" name="Bilde 10"/>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
        <p:nvSpPr>
          <p:cNvPr id="15"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16"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7"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cxnSp>
        <p:nvCxnSpPr>
          <p:cNvPr id="20" name="Rett linje 19"/>
          <p:cNvCxnSpPr/>
          <p:nvPr/>
        </p:nvCxnSpPr>
        <p:spPr>
          <a:xfrm>
            <a:off x="0" y="5224809"/>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2397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50" r:id="rId11"/>
    <p:sldLayoutId id="2147483652" r:id="rId12"/>
    <p:sldLayoutId id="2147483670" r:id="rId13"/>
    <p:sldLayoutId id="2147483671" r:id="rId14"/>
    <p:sldLayoutId id="2147483653" r:id="rId15"/>
    <p:sldLayoutId id="2147483654" r:id="rId16"/>
    <p:sldLayoutId id="2147483669" r:id="rId17"/>
    <p:sldLayoutId id="2147483668" r:id="rId18"/>
    <p:sldLayoutId id="2147483684" r:id="rId19"/>
    <p:sldLayoutId id="2147483685" r:id="rId20"/>
    <p:sldLayoutId id="2147483686" r:id="rId21"/>
  </p:sldLayoutIdLst>
  <p:hf hdr="0"/>
  <p:txStyles>
    <p:titleStyle>
      <a:lvl1pPr algn="l" defTabSz="914400" rtl="0" eaLnBrk="1" latinLnBrk="0" hangingPunct="1">
        <a:spcBef>
          <a:spcPct val="0"/>
        </a:spcBef>
        <a:buNone/>
        <a:defRPr sz="3400" kern="1200">
          <a:solidFill>
            <a:srgbClr val="00324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0" y="0"/>
            <a:ext cx="9144000" cy="1031875"/>
          </a:xfrm>
          <a:prstGeom prst="rect">
            <a:avLst/>
          </a:prstGeom>
          <a:noFill/>
          <a:ln w="9525">
            <a:noFill/>
            <a:miter lim="800000"/>
            <a:headEnd/>
            <a:tailEnd/>
          </a:ln>
          <a:effectLst>
            <a:outerShdw dist="17961" dir="2700000" algn="ctr" rotWithShape="0">
              <a:srgbClr val="96CCEE"/>
            </a:outerShdw>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42913" y="1150938"/>
            <a:ext cx="8291512" cy="384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p:txBody>
      </p:sp>
      <p:sp>
        <p:nvSpPr>
          <p:cNvPr id="68612" name="Line 4"/>
          <p:cNvSpPr>
            <a:spLocks noChangeShapeType="1"/>
          </p:cNvSpPr>
          <p:nvPr/>
        </p:nvSpPr>
        <p:spPr bwMode="auto">
          <a:xfrm>
            <a:off x="0" y="1038490"/>
            <a:ext cx="9144000" cy="0"/>
          </a:xfrm>
          <a:prstGeom prst="line">
            <a:avLst/>
          </a:prstGeom>
          <a:noFill/>
          <a:ln w="38100">
            <a:solidFill>
              <a:srgbClr val="1E7FB8"/>
            </a:solidFill>
            <a:round/>
            <a:headEnd/>
            <a:tailEnd/>
          </a:ln>
          <a:effectLst/>
        </p:spPr>
        <p:txBody>
          <a:bodyPr/>
          <a:lstStyle/>
          <a:p>
            <a:pPr rtl="1" fontAlgn="base">
              <a:spcBef>
                <a:spcPct val="0"/>
              </a:spcBef>
              <a:spcAft>
                <a:spcPct val="0"/>
              </a:spcAft>
              <a:defRPr/>
            </a:pPr>
            <a:endParaRPr lang="en-US" sz="3900" b="1">
              <a:solidFill>
                <a:srgbClr val="000066"/>
              </a:solidFill>
            </a:endParaRPr>
          </a:p>
        </p:txBody>
      </p:sp>
      <p:sp>
        <p:nvSpPr>
          <p:cNvPr id="68613" name="Rectangle 5"/>
          <p:cNvSpPr>
            <a:spLocks noChangeArrowheads="1"/>
          </p:cNvSpPr>
          <p:nvPr userDrawn="1"/>
        </p:nvSpPr>
        <p:spPr bwMode="auto">
          <a:xfrm>
            <a:off x="-152400" y="5012532"/>
            <a:ext cx="9144000" cy="702468"/>
          </a:xfrm>
          <a:prstGeom prst="rect">
            <a:avLst/>
          </a:prstGeom>
          <a:solidFill>
            <a:srgbClr val="1E7FB8"/>
          </a:solidFill>
          <a:ln w="9525">
            <a:noFill/>
            <a:miter lim="800000"/>
            <a:headEnd/>
            <a:tailEnd/>
          </a:ln>
          <a:effectLst/>
        </p:spPr>
        <p:txBody>
          <a:bodyPr wrap="none" anchor="ctr"/>
          <a:lstStyle/>
          <a:p>
            <a:pPr rtl="1" fontAlgn="base">
              <a:spcBef>
                <a:spcPct val="0"/>
              </a:spcBef>
              <a:spcAft>
                <a:spcPct val="0"/>
              </a:spcAft>
              <a:defRPr/>
            </a:pPr>
            <a:endParaRPr lang="en-US" sz="3900" b="1">
              <a:solidFill>
                <a:srgbClr val="000066"/>
              </a:solidFill>
            </a:endParaRPr>
          </a:p>
        </p:txBody>
      </p:sp>
      <p:sp>
        <p:nvSpPr>
          <p:cNvPr id="68614" name="Rectangle 6"/>
          <p:cNvSpPr>
            <a:spLocks noChangeArrowheads="1"/>
          </p:cNvSpPr>
          <p:nvPr/>
        </p:nvSpPr>
        <p:spPr bwMode="auto">
          <a:xfrm>
            <a:off x="381000" y="5207000"/>
            <a:ext cx="4248150" cy="359833"/>
          </a:xfrm>
          <a:prstGeom prst="rect">
            <a:avLst/>
          </a:prstGeom>
          <a:noFill/>
          <a:ln w="9525">
            <a:noFill/>
            <a:miter lim="800000"/>
            <a:headEnd/>
            <a:tailEnd/>
          </a:ln>
          <a:effectLst/>
        </p:spPr>
        <p:txBody>
          <a:bodyPr lIns="0" tIns="0" rIns="0" bIns="0"/>
          <a:lstStyle/>
          <a:p>
            <a:pPr fontAlgn="base">
              <a:spcBef>
                <a:spcPct val="0"/>
              </a:spcBef>
              <a:spcAft>
                <a:spcPct val="0"/>
              </a:spcAft>
              <a:defRPr/>
            </a:pPr>
            <a:r>
              <a:rPr lang="en-GB" sz="1200" b="1">
                <a:solidFill>
                  <a:srgbClr val="96CCEE"/>
                </a:solidFill>
                <a:latin typeface="Arial Narrow" pitchFamily="34" charset="0"/>
              </a:rPr>
              <a:t>Global Influenza Programme</a:t>
            </a:r>
            <a:endParaRPr lang="en-US" sz="1200" b="1">
              <a:solidFill>
                <a:srgbClr val="96CCEE"/>
              </a:solidFill>
              <a:latin typeface="Arial Narrow" pitchFamily="34" charset="0"/>
            </a:endParaRPr>
          </a:p>
        </p:txBody>
      </p:sp>
      <p:pic>
        <p:nvPicPr>
          <p:cNvPr id="1031" name="Picture 8"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0963" y="5033699"/>
            <a:ext cx="2208212" cy="59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273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ilde 5"/>
          <p:cNvSpPr>
            <a:spLocks noGrp="1"/>
          </p:cNvSpPr>
          <p:nvPr>
            <p:ph type="pic" idx="10"/>
          </p:nvPr>
        </p:nvSpPr>
        <p:spPr/>
      </p:sp>
      <p:sp>
        <p:nvSpPr>
          <p:cNvPr id="4" name="Tittel 3"/>
          <p:cNvSpPr>
            <a:spLocks noGrp="1"/>
          </p:cNvSpPr>
          <p:nvPr>
            <p:ph type="ctrTitle"/>
          </p:nvPr>
        </p:nvSpPr>
        <p:spPr/>
        <p:txBody>
          <a:bodyPr/>
          <a:lstStyle/>
          <a:p>
            <a:r>
              <a:rPr lang="nb-NO" dirty="0" smtClean="0"/>
              <a:t>Pandemiplanrevisjonen 2014</a:t>
            </a:r>
            <a:endParaRPr lang="nb-NO" dirty="0"/>
          </a:p>
        </p:txBody>
      </p:sp>
      <p:sp>
        <p:nvSpPr>
          <p:cNvPr id="5" name="Undertittel 4"/>
          <p:cNvSpPr>
            <a:spLocks noGrp="1"/>
          </p:cNvSpPr>
          <p:nvPr>
            <p:ph type="subTitle" idx="1"/>
          </p:nvPr>
        </p:nvSpPr>
        <p:spPr>
          <a:xfrm>
            <a:off x="685800" y="4716000"/>
            <a:ext cx="7772400" cy="636201"/>
          </a:xfrm>
        </p:spPr>
        <p:txBody>
          <a:bodyPr/>
          <a:lstStyle/>
          <a:p>
            <a:r>
              <a:rPr lang="nb-NO" sz="1600" dirty="0" smtClean="0"/>
              <a:t>Svein Høegh Henrichsen</a:t>
            </a:r>
          </a:p>
          <a:p>
            <a:r>
              <a:rPr lang="nb-NO" sz="1600" dirty="0" smtClean="0"/>
              <a:t>Seniorrådgiver</a:t>
            </a:r>
            <a:endParaRPr lang="nb-NO" sz="1600" dirty="0"/>
          </a:p>
        </p:txBody>
      </p:sp>
      <p:sp>
        <p:nvSpPr>
          <p:cNvPr id="9" name="Plassholder for tekst 8"/>
          <p:cNvSpPr>
            <a:spLocks noGrp="1"/>
          </p:cNvSpPr>
          <p:nvPr>
            <p:ph type="body" sz="quarter" idx="11"/>
          </p:nvPr>
        </p:nvSpPr>
        <p:spPr/>
        <p:txBody>
          <a:bodyPr/>
          <a:lstStyle/>
          <a:p>
            <a:r>
              <a:rPr lang="nb-NO" dirty="0" smtClean="0"/>
              <a:t>Pandemikomitemøte den 28.mars 2014</a:t>
            </a:r>
            <a:endParaRPr lang="nb-NO"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93204"/>
            <a:ext cx="4608512" cy="341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324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223542"/>
            <a:ext cx="8208000" cy="617734"/>
          </a:xfrm>
        </p:spPr>
        <p:txBody>
          <a:bodyPr/>
          <a:lstStyle/>
          <a:p>
            <a:r>
              <a:rPr lang="nb-NO" dirty="0" smtClean="0"/>
              <a:t>Strategi for </a:t>
            </a:r>
            <a:r>
              <a:rPr lang="nb-NO" dirty="0" smtClean="0"/>
              <a:t>pandemiplanlegging</a:t>
            </a:r>
            <a:endParaRPr lang="nb-NO" dirty="0"/>
          </a:p>
        </p:txBody>
      </p:sp>
      <p:sp>
        <p:nvSpPr>
          <p:cNvPr id="3" name="Content Placeholder 2"/>
          <p:cNvSpPr>
            <a:spLocks noGrp="1"/>
          </p:cNvSpPr>
          <p:nvPr>
            <p:ph idx="1"/>
          </p:nvPr>
        </p:nvSpPr>
        <p:spPr>
          <a:xfrm>
            <a:off x="685800" y="985292"/>
            <a:ext cx="8062664" cy="3967708"/>
          </a:xfrm>
        </p:spPr>
        <p:txBody>
          <a:bodyPr>
            <a:normAutofit/>
          </a:bodyPr>
          <a:lstStyle/>
          <a:p>
            <a:pPr lvl="1">
              <a:tabLst>
                <a:tab pos="719138" algn="l"/>
              </a:tabLst>
            </a:pPr>
            <a:r>
              <a:rPr lang="nb-NO" sz="2400" dirty="0" smtClean="0"/>
              <a:t>I Norge er det lagt opp til at den </a:t>
            </a:r>
            <a:r>
              <a:rPr lang="nb-NO" sz="2400" dirty="0" smtClean="0"/>
              <a:t>enkelte virksomhet og det enkelte forvaltningsledd må </a:t>
            </a:r>
            <a:r>
              <a:rPr lang="nb-NO" sz="2400" dirty="0" smtClean="0"/>
              <a:t>utarbeide </a:t>
            </a:r>
            <a:r>
              <a:rPr lang="nb-NO" sz="2400" dirty="0" smtClean="0"/>
              <a:t>egne lokale kriseplaner eller vedlegg til eksisterende smittevernplaner med utgangspunkt i </a:t>
            </a:r>
            <a:r>
              <a:rPr lang="nb-NO" sz="2400" dirty="0" smtClean="0"/>
              <a:t>den nasjonale overordnede pandemiplanen</a:t>
            </a:r>
            <a:r>
              <a:rPr lang="nb-NO" sz="2400" dirty="0" smtClean="0"/>
              <a:t>. </a:t>
            </a:r>
          </a:p>
          <a:p>
            <a:pPr lvl="1">
              <a:tabLst>
                <a:tab pos="719138" algn="l"/>
              </a:tabLst>
            </a:pPr>
            <a:r>
              <a:rPr lang="nb-NO" sz="2400" dirty="0" smtClean="0"/>
              <a:t>Ansvarsprinsippet, nærhetsprinsippet, likhetsprinsippet og </a:t>
            </a:r>
            <a:r>
              <a:rPr lang="nb-NO" sz="2400" i="1" dirty="0" smtClean="0"/>
              <a:t>samvirkeprinsippet</a:t>
            </a:r>
            <a:r>
              <a:rPr lang="nb-NO" sz="2400" dirty="0" smtClean="0"/>
              <a:t> legges til grunn for de rollene de ulike institusjonene skal </a:t>
            </a:r>
            <a:r>
              <a:rPr lang="nb-NO" sz="2400" dirty="0" smtClean="0"/>
              <a:t>ha under en pandemi.</a:t>
            </a:r>
          </a:p>
          <a:p>
            <a:pPr marL="457200" lvl="1" indent="0">
              <a:buNone/>
              <a:tabLst>
                <a:tab pos="719138" algn="l"/>
              </a:tabLst>
            </a:pPr>
            <a:endParaRPr lang="nb-NO" sz="2000" dirty="0" smtClean="0"/>
          </a:p>
          <a:p>
            <a:pPr>
              <a:buNone/>
            </a:pPr>
            <a:endParaRPr lang="nb-NO" dirty="0"/>
          </a:p>
        </p:txBody>
      </p:sp>
      <p:sp>
        <p:nvSpPr>
          <p:cNvPr id="4" name="Footer Placeholder 3"/>
          <p:cNvSpPr>
            <a:spLocks noGrp="1"/>
          </p:cNvSpPr>
          <p:nvPr>
            <p:ph type="ftr" sz="quarter" idx="4294967295"/>
          </p:nvPr>
        </p:nvSpPr>
        <p:spPr>
          <a:xfrm>
            <a:off x="1547814" y="5334000"/>
            <a:ext cx="5386387" cy="254000"/>
          </a:xfrm>
          <a:prstGeom prst="rect">
            <a:avLst/>
          </a:prstGeom>
        </p:spPr>
        <p:txBody>
          <a:bodyPr/>
          <a:lstStyle/>
          <a:p>
            <a:pPr>
              <a:defRPr/>
            </a:pPr>
            <a:endParaRPr lang="nb-NO" dirty="0"/>
          </a:p>
        </p:txBody>
      </p:sp>
      <p:sp>
        <p:nvSpPr>
          <p:cNvPr id="5" name="Slide Number Placeholder 4"/>
          <p:cNvSpPr>
            <a:spLocks noGrp="1"/>
          </p:cNvSpPr>
          <p:nvPr>
            <p:ph type="sldNum" sz="quarter" idx="4294967295"/>
          </p:nvPr>
        </p:nvSpPr>
        <p:spPr>
          <a:xfrm>
            <a:off x="8077200" y="5334000"/>
            <a:ext cx="685800" cy="254000"/>
          </a:xfrm>
          <a:prstGeom prst="rect">
            <a:avLst/>
          </a:prstGeom>
        </p:spPr>
        <p:txBody>
          <a:bodyPr/>
          <a:lstStyle/>
          <a:p>
            <a:pPr>
              <a:defRPr/>
            </a:pPr>
            <a:r>
              <a:rPr lang="nb-NO" smtClean="0"/>
              <a:t>| </a:t>
            </a:r>
            <a:fld id="{C9ED38F7-5F99-4E08-B775-3F73D56AB78D}" type="slidenum">
              <a:rPr lang="nb-NO" smtClean="0"/>
              <a:pPr>
                <a:defRPr/>
              </a:pPr>
              <a:t>10</a:t>
            </a:fld>
            <a:endParaRPr lang="nb-NO" sz="1400"/>
          </a:p>
        </p:txBody>
      </p:sp>
    </p:spTree>
    <p:extLst>
      <p:ext uri="{BB962C8B-B14F-4D97-AF65-F5344CB8AC3E}">
        <p14:creationId xmlns:p14="http://schemas.microsoft.com/office/powerpoint/2010/main" val="157943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5"/>
          <p:cNvSpPr>
            <a:spLocks noGrp="1" noChangeArrowheads="1"/>
          </p:cNvSpPr>
          <p:nvPr>
            <p:ph type="title"/>
          </p:nvPr>
        </p:nvSpPr>
        <p:spPr>
          <a:xfrm>
            <a:off x="228600" y="228866"/>
            <a:ext cx="8610600" cy="533135"/>
          </a:xfrm>
        </p:spPr>
        <p:txBody>
          <a:bodyPr/>
          <a:lstStyle/>
          <a:p>
            <a:pPr eaLnBrk="1" hangingPunct="1">
              <a:defRPr/>
            </a:pPr>
            <a:r>
              <a:rPr lang="en-GB" dirty="0" smtClean="0"/>
              <a:t>Vi </a:t>
            </a:r>
            <a:r>
              <a:rPr lang="en-GB" dirty="0" err="1" smtClean="0"/>
              <a:t>er</a:t>
            </a:r>
            <a:r>
              <a:rPr lang="en-GB" dirty="0" smtClean="0"/>
              <a:t> </a:t>
            </a:r>
            <a:r>
              <a:rPr lang="en-GB" dirty="0" err="1" smtClean="0"/>
              <a:t>allerede</a:t>
            </a:r>
            <a:r>
              <a:rPr lang="en-GB" dirty="0" smtClean="0"/>
              <a:t> </a:t>
            </a:r>
            <a:r>
              <a:rPr lang="en-GB" dirty="0" err="1" smtClean="0"/>
              <a:t>i</a:t>
            </a:r>
            <a:r>
              <a:rPr lang="en-GB" dirty="0" smtClean="0"/>
              <a:t> </a:t>
            </a:r>
            <a:r>
              <a:rPr lang="en-GB" dirty="0" err="1" smtClean="0"/>
              <a:t>fase</a:t>
            </a:r>
            <a:r>
              <a:rPr lang="en-GB" dirty="0" smtClean="0"/>
              <a:t> 3- H7N9 </a:t>
            </a:r>
            <a:r>
              <a:rPr lang="en-GB" dirty="0" err="1" smtClean="0"/>
              <a:t>og</a:t>
            </a:r>
            <a:r>
              <a:rPr lang="en-GB" dirty="0" smtClean="0"/>
              <a:t> H5N1</a:t>
            </a:r>
            <a:endParaRPr lang="en-US" dirty="0" smtClean="0"/>
          </a:p>
        </p:txBody>
      </p:sp>
      <p:grpSp>
        <p:nvGrpSpPr>
          <p:cNvPr id="6147" name="Group 6"/>
          <p:cNvGrpSpPr>
            <a:grpSpLocks/>
          </p:cNvGrpSpPr>
          <p:nvPr/>
        </p:nvGrpSpPr>
        <p:grpSpPr bwMode="auto">
          <a:xfrm>
            <a:off x="609600" y="1524000"/>
            <a:ext cx="1466850" cy="894292"/>
            <a:chOff x="480" y="2421"/>
            <a:chExt cx="937" cy="703"/>
          </a:xfrm>
        </p:grpSpPr>
        <p:sp>
          <p:nvSpPr>
            <p:cNvPr id="106503" name="Freeform 7"/>
            <p:cNvSpPr>
              <a:spLocks/>
            </p:cNvSpPr>
            <p:nvPr/>
          </p:nvSpPr>
          <p:spPr bwMode="auto">
            <a:xfrm>
              <a:off x="480" y="2421"/>
              <a:ext cx="937" cy="703"/>
            </a:xfrm>
            <a:custGeom>
              <a:avLst/>
              <a:gdLst/>
              <a:ahLst/>
              <a:cxnLst>
                <a:cxn ang="0">
                  <a:pos x="666" y="361"/>
                </a:cxn>
                <a:cxn ang="0">
                  <a:pos x="1075" y="601"/>
                </a:cxn>
                <a:cxn ang="0">
                  <a:pos x="1163" y="657"/>
                </a:cxn>
                <a:cxn ang="0">
                  <a:pos x="1198" y="547"/>
                </a:cxn>
                <a:cxn ang="0">
                  <a:pos x="1234" y="479"/>
                </a:cxn>
                <a:cxn ang="0">
                  <a:pos x="1287" y="390"/>
                </a:cxn>
                <a:cxn ang="0">
                  <a:pos x="1322" y="383"/>
                </a:cxn>
                <a:cxn ang="0">
                  <a:pos x="1361" y="308"/>
                </a:cxn>
                <a:cxn ang="0">
                  <a:pos x="1412" y="220"/>
                </a:cxn>
                <a:cxn ang="0">
                  <a:pos x="1459" y="241"/>
                </a:cxn>
                <a:cxn ang="0">
                  <a:pos x="1495" y="163"/>
                </a:cxn>
                <a:cxn ang="0">
                  <a:pos x="1555" y="132"/>
                </a:cxn>
                <a:cxn ang="0">
                  <a:pos x="1638" y="154"/>
                </a:cxn>
                <a:cxn ang="0">
                  <a:pos x="1676" y="81"/>
                </a:cxn>
                <a:cxn ang="0">
                  <a:pos x="1739" y="65"/>
                </a:cxn>
                <a:cxn ang="0">
                  <a:pos x="1791" y="28"/>
                </a:cxn>
                <a:cxn ang="0">
                  <a:pos x="1846" y="73"/>
                </a:cxn>
                <a:cxn ang="0">
                  <a:pos x="1916" y="6"/>
                </a:cxn>
                <a:cxn ang="0">
                  <a:pos x="1953" y="0"/>
                </a:cxn>
                <a:cxn ang="0">
                  <a:pos x="1969" y="6"/>
                </a:cxn>
                <a:cxn ang="0">
                  <a:pos x="1903" y="185"/>
                </a:cxn>
                <a:cxn ang="0">
                  <a:pos x="1846" y="596"/>
                </a:cxn>
                <a:cxn ang="0">
                  <a:pos x="1680" y="924"/>
                </a:cxn>
                <a:cxn ang="0">
                  <a:pos x="1887" y="883"/>
                </a:cxn>
                <a:cxn ang="0">
                  <a:pos x="2342" y="755"/>
                </a:cxn>
                <a:cxn ang="0">
                  <a:pos x="2578" y="720"/>
                </a:cxn>
                <a:cxn ang="0">
                  <a:pos x="2668" y="820"/>
                </a:cxn>
                <a:cxn ang="0">
                  <a:pos x="2811" y="902"/>
                </a:cxn>
                <a:cxn ang="0">
                  <a:pos x="2381" y="921"/>
                </a:cxn>
                <a:cxn ang="0">
                  <a:pos x="2024" y="1116"/>
                </a:cxn>
                <a:cxn ang="0">
                  <a:pos x="1642" y="1491"/>
                </a:cxn>
                <a:cxn ang="0">
                  <a:pos x="1322" y="1738"/>
                </a:cxn>
                <a:cxn ang="0">
                  <a:pos x="968" y="1843"/>
                </a:cxn>
                <a:cxn ang="0">
                  <a:pos x="694" y="1996"/>
                </a:cxn>
                <a:cxn ang="0">
                  <a:pos x="541" y="2100"/>
                </a:cxn>
                <a:cxn ang="0">
                  <a:pos x="461" y="2071"/>
                </a:cxn>
                <a:cxn ang="0">
                  <a:pos x="367" y="2030"/>
                </a:cxn>
                <a:cxn ang="0">
                  <a:pos x="258" y="1998"/>
                </a:cxn>
                <a:cxn ang="0">
                  <a:pos x="211" y="1962"/>
                </a:cxn>
                <a:cxn ang="0">
                  <a:pos x="236" y="1918"/>
                </a:cxn>
                <a:cxn ang="0">
                  <a:pos x="206" y="1898"/>
                </a:cxn>
                <a:cxn ang="0">
                  <a:pos x="223" y="1833"/>
                </a:cxn>
                <a:cxn ang="0">
                  <a:pos x="265" y="1738"/>
                </a:cxn>
                <a:cxn ang="0">
                  <a:pos x="436" y="1657"/>
                </a:cxn>
                <a:cxn ang="0">
                  <a:pos x="803" y="1449"/>
                </a:cxn>
                <a:cxn ang="0">
                  <a:pos x="834" y="1324"/>
                </a:cxn>
                <a:cxn ang="0">
                  <a:pos x="680" y="1132"/>
                </a:cxn>
                <a:cxn ang="0">
                  <a:pos x="584" y="1002"/>
                </a:cxn>
                <a:cxn ang="0">
                  <a:pos x="478" y="804"/>
                </a:cxn>
                <a:cxn ang="0">
                  <a:pos x="296" y="620"/>
                </a:cxn>
                <a:cxn ang="0">
                  <a:pos x="143" y="463"/>
                </a:cxn>
                <a:cxn ang="0">
                  <a:pos x="60" y="374"/>
                </a:cxn>
                <a:cxn ang="0">
                  <a:pos x="49" y="304"/>
                </a:cxn>
                <a:cxn ang="0">
                  <a:pos x="49" y="265"/>
                </a:cxn>
                <a:cxn ang="0">
                  <a:pos x="25" y="182"/>
                </a:cxn>
                <a:cxn ang="0">
                  <a:pos x="13" y="103"/>
                </a:cxn>
                <a:cxn ang="0">
                  <a:pos x="66" y="65"/>
                </a:cxn>
                <a:cxn ang="0">
                  <a:pos x="146" y="63"/>
                </a:cxn>
                <a:cxn ang="0">
                  <a:pos x="140" y="15"/>
                </a:cxn>
              </a:cxnLst>
              <a:rect l="0" t="0" r="r" b="b"/>
              <a:pathLst>
                <a:path w="2811" h="2109">
                  <a:moveTo>
                    <a:pt x="277" y="106"/>
                  </a:moveTo>
                  <a:lnTo>
                    <a:pt x="447" y="239"/>
                  </a:lnTo>
                  <a:lnTo>
                    <a:pt x="507" y="273"/>
                  </a:lnTo>
                  <a:lnTo>
                    <a:pt x="666" y="361"/>
                  </a:lnTo>
                  <a:lnTo>
                    <a:pt x="796" y="412"/>
                  </a:lnTo>
                  <a:lnTo>
                    <a:pt x="927" y="474"/>
                  </a:lnTo>
                  <a:lnTo>
                    <a:pt x="1007" y="522"/>
                  </a:lnTo>
                  <a:lnTo>
                    <a:pt x="1075" y="601"/>
                  </a:lnTo>
                  <a:lnTo>
                    <a:pt x="1135" y="676"/>
                  </a:lnTo>
                  <a:lnTo>
                    <a:pt x="1141" y="682"/>
                  </a:lnTo>
                  <a:lnTo>
                    <a:pt x="1157" y="657"/>
                  </a:lnTo>
                  <a:lnTo>
                    <a:pt x="1163" y="657"/>
                  </a:lnTo>
                  <a:lnTo>
                    <a:pt x="1163" y="612"/>
                  </a:lnTo>
                  <a:lnTo>
                    <a:pt x="1176" y="604"/>
                  </a:lnTo>
                  <a:lnTo>
                    <a:pt x="1195" y="604"/>
                  </a:lnTo>
                  <a:lnTo>
                    <a:pt x="1198" y="547"/>
                  </a:lnTo>
                  <a:lnTo>
                    <a:pt x="1204" y="537"/>
                  </a:lnTo>
                  <a:lnTo>
                    <a:pt x="1218" y="537"/>
                  </a:lnTo>
                  <a:lnTo>
                    <a:pt x="1223" y="496"/>
                  </a:lnTo>
                  <a:lnTo>
                    <a:pt x="1234" y="479"/>
                  </a:lnTo>
                  <a:lnTo>
                    <a:pt x="1243" y="468"/>
                  </a:lnTo>
                  <a:lnTo>
                    <a:pt x="1265" y="468"/>
                  </a:lnTo>
                  <a:lnTo>
                    <a:pt x="1275" y="412"/>
                  </a:lnTo>
                  <a:lnTo>
                    <a:pt x="1287" y="390"/>
                  </a:lnTo>
                  <a:lnTo>
                    <a:pt x="1300" y="381"/>
                  </a:lnTo>
                  <a:lnTo>
                    <a:pt x="1307" y="381"/>
                  </a:lnTo>
                  <a:lnTo>
                    <a:pt x="1316" y="390"/>
                  </a:lnTo>
                  <a:lnTo>
                    <a:pt x="1322" y="383"/>
                  </a:lnTo>
                  <a:lnTo>
                    <a:pt x="1322" y="349"/>
                  </a:lnTo>
                  <a:lnTo>
                    <a:pt x="1346" y="311"/>
                  </a:lnTo>
                  <a:lnTo>
                    <a:pt x="1352" y="308"/>
                  </a:lnTo>
                  <a:lnTo>
                    <a:pt x="1361" y="308"/>
                  </a:lnTo>
                  <a:lnTo>
                    <a:pt x="1374" y="320"/>
                  </a:lnTo>
                  <a:lnTo>
                    <a:pt x="1377" y="320"/>
                  </a:lnTo>
                  <a:lnTo>
                    <a:pt x="1386" y="265"/>
                  </a:lnTo>
                  <a:lnTo>
                    <a:pt x="1412" y="220"/>
                  </a:lnTo>
                  <a:lnTo>
                    <a:pt x="1434" y="227"/>
                  </a:lnTo>
                  <a:lnTo>
                    <a:pt x="1456" y="252"/>
                  </a:lnTo>
                  <a:lnTo>
                    <a:pt x="1459" y="255"/>
                  </a:lnTo>
                  <a:lnTo>
                    <a:pt x="1459" y="241"/>
                  </a:lnTo>
                  <a:lnTo>
                    <a:pt x="1453" y="211"/>
                  </a:lnTo>
                  <a:lnTo>
                    <a:pt x="1464" y="176"/>
                  </a:lnTo>
                  <a:lnTo>
                    <a:pt x="1476" y="163"/>
                  </a:lnTo>
                  <a:lnTo>
                    <a:pt x="1495" y="163"/>
                  </a:lnTo>
                  <a:lnTo>
                    <a:pt x="1527" y="189"/>
                  </a:lnTo>
                  <a:lnTo>
                    <a:pt x="1542" y="217"/>
                  </a:lnTo>
                  <a:lnTo>
                    <a:pt x="1552" y="227"/>
                  </a:lnTo>
                  <a:lnTo>
                    <a:pt x="1555" y="132"/>
                  </a:lnTo>
                  <a:lnTo>
                    <a:pt x="1568" y="111"/>
                  </a:lnTo>
                  <a:lnTo>
                    <a:pt x="1580" y="100"/>
                  </a:lnTo>
                  <a:lnTo>
                    <a:pt x="1599" y="100"/>
                  </a:lnTo>
                  <a:lnTo>
                    <a:pt x="1638" y="154"/>
                  </a:lnTo>
                  <a:lnTo>
                    <a:pt x="1644" y="166"/>
                  </a:lnTo>
                  <a:lnTo>
                    <a:pt x="1648" y="169"/>
                  </a:lnTo>
                  <a:lnTo>
                    <a:pt x="1651" y="169"/>
                  </a:lnTo>
                  <a:lnTo>
                    <a:pt x="1676" y="81"/>
                  </a:lnTo>
                  <a:lnTo>
                    <a:pt x="1698" y="51"/>
                  </a:lnTo>
                  <a:lnTo>
                    <a:pt x="1711" y="44"/>
                  </a:lnTo>
                  <a:lnTo>
                    <a:pt x="1725" y="44"/>
                  </a:lnTo>
                  <a:lnTo>
                    <a:pt x="1739" y="65"/>
                  </a:lnTo>
                  <a:lnTo>
                    <a:pt x="1747" y="97"/>
                  </a:lnTo>
                  <a:lnTo>
                    <a:pt x="1747" y="106"/>
                  </a:lnTo>
                  <a:lnTo>
                    <a:pt x="1750" y="111"/>
                  </a:lnTo>
                  <a:lnTo>
                    <a:pt x="1791" y="28"/>
                  </a:lnTo>
                  <a:lnTo>
                    <a:pt x="1800" y="19"/>
                  </a:lnTo>
                  <a:lnTo>
                    <a:pt x="1826" y="22"/>
                  </a:lnTo>
                  <a:lnTo>
                    <a:pt x="1846" y="41"/>
                  </a:lnTo>
                  <a:lnTo>
                    <a:pt x="1846" y="73"/>
                  </a:lnTo>
                  <a:lnTo>
                    <a:pt x="1848" y="76"/>
                  </a:lnTo>
                  <a:lnTo>
                    <a:pt x="1900" y="15"/>
                  </a:lnTo>
                  <a:lnTo>
                    <a:pt x="1912" y="6"/>
                  </a:lnTo>
                  <a:lnTo>
                    <a:pt x="1916" y="6"/>
                  </a:lnTo>
                  <a:lnTo>
                    <a:pt x="1925" y="3"/>
                  </a:lnTo>
                  <a:lnTo>
                    <a:pt x="1935" y="1"/>
                  </a:lnTo>
                  <a:lnTo>
                    <a:pt x="1944" y="0"/>
                  </a:lnTo>
                  <a:lnTo>
                    <a:pt x="1953" y="0"/>
                  </a:lnTo>
                  <a:lnTo>
                    <a:pt x="1960" y="1"/>
                  </a:lnTo>
                  <a:lnTo>
                    <a:pt x="1968" y="4"/>
                  </a:lnTo>
                  <a:lnTo>
                    <a:pt x="1969" y="6"/>
                  </a:lnTo>
                  <a:lnTo>
                    <a:pt x="1969" y="6"/>
                  </a:lnTo>
                  <a:lnTo>
                    <a:pt x="1969" y="6"/>
                  </a:lnTo>
                  <a:lnTo>
                    <a:pt x="1977" y="15"/>
                  </a:lnTo>
                  <a:lnTo>
                    <a:pt x="1977" y="51"/>
                  </a:lnTo>
                  <a:lnTo>
                    <a:pt x="1903" y="185"/>
                  </a:lnTo>
                  <a:lnTo>
                    <a:pt x="1862" y="342"/>
                  </a:lnTo>
                  <a:lnTo>
                    <a:pt x="1846" y="487"/>
                  </a:lnTo>
                  <a:lnTo>
                    <a:pt x="1854" y="534"/>
                  </a:lnTo>
                  <a:lnTo>
                    <a:pt x="1846" y="596"/>
                  </a:lnTo>
                  <a:lnTo>
                    <a:pt x="1810" y="672"/>
                  </a:lnTo>
                  <a:lnTo>
                    <a:pt x="1756" y="748"/>
                  </a:lnTo>
                  <a:lnTo>
                    <a:pt x="1708" y="836"/>
                  </a:lnTo>
                  <a:lnTo>
                    <a:pt x="1680" y="924"/>
                  </a:lnTo>
                  <a:lnTo>
                    <a:pt x="1680" y="934"/>
                  </a:lnTo>
                  <a:lnTo>
                    <a:pt x="1692" y="934"/>
                  </a:lnTo>
                  <a:lnTo>
                    <a:pt x="1720" y="921"/>
                  </a:lnTo>
                  <a:lnTo>
                    <a:pt x="1887" y="883"/>
                  </a:lnTo>
                  <a:lnTo>
                    <a:pt x="1977" y="861"/>
                  </a:lnTo>
                  <a:lnTo>
                    <a:pt x="2129" y="833"/>
                  </a:lnTo>
                  <a:lnTo>
                    <a:pt x="2269" y="809"/>
                  </a:lnTo>
                  <a:lnTo>
                    <a:pt x="2342" y="755"/>
                  </a:lnTo>
                  <a:lnTo>
                    <a:pt x="2389" y="717"/>
                  </a:lnTo>
                  <a:lnTo>
                    <a:pt x="2444" y="695"/>
                  </a:lnTo>
                  <a:lnTo>
                    <a:pt x="2501" y="695"/>
                  </a:lnTo>
                  <a:lnTo>
                    <a:pt x="2578" y="720"/>
                  </a:lnTo>
                  <a:lnTo>
                    <a:pt x="2611" y="742"/>
                  </a:lnTo>
                  <a:lnTo>
                    <a:pt x="2625" y="764"/>
                  </a:lnTo>
                  <a:lnTo>
                    <a:pt x="2633" y="796"/>
                  </a:lnTo>
                  <a:lnTo>
                    <a:pt x="2668" y="820"/>
                  </a:lnTo>
                  <a:lnTo>
                    <a:pt x="2708" y="836"/>
                  </a:lnTo>
                  <a:lnTo>
                    <a:pt x="2786" y="861"/>
                  </a:lnTo>
                  <a:lnTo>
                    <a:pt x="2801" y="883"/>
                  </a:lnTo>
                  <a:lnTo>
                    <a:pt x="2811" y="902"/>
                  </a:lnTo>
                  <a:lnTo>
                    <a:pt x="2808" y="911"/>
                  </a:lnTo>
                  <a:lnTo>
                    <a:pt x="2622" y="905"/>
                  </a:lnTo>
                  <a:lnTo>
                    <a:pt x="2457" y="915"/>
                  </a:lnTo>
                  <a:lnTo>
                    <a:pt x="2381" y="921"/>
                  </a:lnTo>
                  <a:lnTo>
                    <a:pt x="2329" y="931"/>
                  </a:lnTo>
                  <a:lnTo>
                    <a:pt x="2211" y="975"/>
                  </a:lnTo>
                  <a:lnTo>
                    <a:pt x="2075" y="1053"/>
                  </a:lnTo>
                  <a:lnTo>
                    <a:pt x="2024" y="1116"/>
                  </a:lnTo>
                  <a:lnTo>
                    <a:pt x="1983" y="1185"/>
                  </a:lnTo>
                  <a:lnTo>
                    <a:pt x="1835" y="1370"/>
                  </a:lnTo>
                  <a:lnTo>
                    <a:pt x="1714" y="1454"/>
                  </a:lnTo>
                  <a:lnTo>
                    <a:pt x="1642" y="1491"/>
                  </a:lnTo>
                  <a:lnTo>
                    <a:pt x="1536" y="1540"/>
                  </a:lnTo>
                  <a:lnTo>
                    <a:pt x="1492" y="1575"/>
                  </a:lnTo>
                  <a:lnTo>
                    <a:pt x="1425" y="1660"/>
                  </a:lnTo>
                  <a:lnTo>
                    <a:pt x="1322" y="1738"/>
                  </a:lnTo>
                  <a:lnTo>
                    <a:pt x="1207" y="1785"/>
                  </a:lnTo>
                  <a:lnTo>
                    <a:pt x="1070" y="1811"/>
                  </a:lnTo>
                  <a:lnTo>
                    <a:pt x="1001" y="1827"/>
                  </a:lnTo>
                  <a:lnTo>
                    <a:pt x="968" y="1843"/>
                  </a:lnTo>
                  <a:lnTo>
                    <a:pt x="908" y="1854"/>
                  </a:lnTo>
                  <a:lnTo>
                    <a:pt x="809" y="1940"/>
                  </a:lnTo>
                  <a:lnTo>
                    <a:pt x="719" y="1990"/>
                  </a:lnTo>
                  <a:lnTo>
                    <a:pt x="694" y="1996"/>
                  </a:lnTo>
                  <a:lnTo>
                    <a:pt x="622" y="2074"/>
                  </a:lnTo>
                  <a:lnTo>
                    <a:pt x="570" y="2106"/>
                  </a:lnTo>
                  <a:lnTo>
                    <a:pt x="565" y="2109"/>
                  </a:lnTo>
                  <a:lnTo>
                    <a:pt x="541" y="2100"/>
                  </a:lnTo>
                  <a:lnTo>
                    <a:pt x="532" y="2109"/>
                  </a:lnTo>
                  <a:lnTo>
                    <a:pt x="516" y="2109"/>
                  </a:lnTo>
                  <a:lnTo>
                    <a:pt x="475" y="2065"/>
                  </a:lnTo>
                  <a:lnTo>
                    <a:pt x="461" y="2071"/>
                  </a:lnTo>
                  <a:lnTo>
                    <a:pt x="411" y="2068"/>
                  </a:lnTo>
                  <a:lnTo>
                    <a:pt x="376" y="2046"/>
                  </a:lnTo>
                  <a:lnTo>
                    <a:pt x="367" y="2036"/>
                  </a:lnTo>
                  <a:lnTo>
                    <a:pt x="367" y="2030"/>
                  </a:lnTo>
                  <a:lnTo>
                    <a:pt x="405" y="2012"/>
                  </a:lnTo>
                  <a:lnTo>
                    <a:pt x="265" y="2003"/>
                  </a:lnTo>
                  <a:lnTo>
                    <a:pt x="261" y="1998"/>
                  </a:lnTo>
                  <a:lnTo>
                    <a:pt x="258" y="1998"/>
                  </a:lnTo>
                  <a:lnTo>
                    <a:pt x="258" y="1993"/>
                  </a:lnTo>
                  <a:lnTo>
                    <a:pt x="304" y="1968"/>
                  </a:lnTo>
                  <a:lnTo>
                    <a:pt x="307" y="1965"/>
                  </a:lnTo>
                  <a:lnTo>
                    <a:pt x="211" y="1962"/>
                  </a:lnTo>
                  <a:lnTo>
                    <a:pt x="200" y="1952"/>
                  </a:lnTo>
                  <a:lnTo>
                    <a:pt x="206" y="1940"/>
                  </a:lnTo>
                  <a:lnTo>
                    <a:pt x="233" y="1920"/>
                  </a:lnTo>
                  <a:lnTo>
                    <a:pt x="236" y="1918"/>
                  </a:lnTo>
                  <a:lnTo>
                    <a:pt x="230" y="1911"/>
                  </a:lnTo>
                  <a:lnTo>
                    <a:pt x="214" y="1911"/>
                  </a:lnTo>
                  <a:lnTo>
                    <a:pt x="206" y="1905"/>
                  </a:lnTo>
                  <a:lnTo>
                    <a:pt x="206" y="1898"/>
                  </a:lnTo>
                  <a:lnTo>
                    <a:pt x="258" y="1870"/>
                  </a:lnTo>
                  <a:lnTo>
                    <a:pt x="261" y="1868"/>
                  </a:lnTo>
                  <a:lnTo>
                    <a:pt x="230" y="1843"/>
                  </a:lnTo>
                  <a:lnTo>
                    <a:pt x="223" y="1833"/>
                  </a:lnTo>
                  <a:lnTo>
                    <a:pt x="223" y="1822"/>
                  </a:lnTo>
                  <a:lnTo>
                    <a:pt x="274" y="1785"/>
                  </a:lnTo>
                  <a:lnTo>
                    <a:pt x="261" y="1754"/>
                  </a:lnTo>
                  <a:lnTo>
                    <a:pt x="265" y="1738"/>
                  </a:lnTo>
                  <a:lnTo>
                    <a:pt x="312" y="1706"/>
                  </a:lnTo>
                  <a:lnTo>
                    <a:pt x="379" y="1692"/>
                  </a:lnTo>
                  <a:lnTo>
                    <a:pt x="398" y="1662"/>
                  </a:lnTo>
                  <a:lnTo>
                    <a:pt x="436" y="1657"/>
                  </a:lnTo>
                  <a:lnTo>
                    <a:pt x="557" y="1646"/>
                  </a:lnTo>
                  <a:lnTo>
                    <a:pt x="603" y="1646"/>
                  </a:lnTo>
                  <a:lnTo>
                    <a:pt x="697" y="1556"/>
                  </a:lnTo>
                  <a:lnTo>
                    <a:pt x="803" y="1449"/>
                  </a:lnTo>
                  <a:lnTo>
                    <a:pt x="834" y="1424"/>
                  </a:lnTo>
                  <a:lnTo>
                    <a:pt x="853" y="1405"/>
                  </a:lnTo>
                  <a:lnTo>
                    <a:pt x="853" y="1367"/>
                  </a:lnTo>
                  <a:lnTo>
                    <a:pt x="834" y="1324"/>
                  </a:lnTo>
                  <a:lnTo>
                    <a:pt x="784" y="1264"/>
                  </a:lnTo>
                  <a:lnTo>
                    <a:pt x="749" y="1213"/>
                  </a:lnTo>
                  <a:lnTo>
                    <a:pt x="724" y="1194"/>
                  </a:lnTo>
                  <a:lnTo>
                    <a:pt x="680" y="1132"/>
                  </a:lnTo>
                  <a:lnTo>
                    <a:pt x="653" y="1110"/>
                  </a:lnTo>
                  <a:lnTo>
                    <a:pt x="638" y="1088"/>
                  </a:lnTo>
                  <a:lnTo>
                    <a:pt x="622" y="1053"/>
                  </a:lnTo>
                  <a:lnTo>
                    <a:pt x="584" y="1002"/>
                  </a:lnTo>
                  <a:lnTo>
                    <a:pt x="557" y="959"/>
                  </a:lnTo>
                  <a:lnTo>
                    <a:pt x="539" y="937"/>
                  </a:lnTo>
                  <a:lnTo>
                    <a:pt x="501" y="852"/>
                  </a:lnTo>
                  <a:lnTo>
                    <a:pt x="478" y="804"/>
                  </a:lnTo>
                  <a:lnTo>
                    <a:pt x="450" y="748"/>
                  </a:lnTo>
                  <a:lnTo>
                    <a:pt x="439" y="726"/>
                  </a:lnTo>
                  <a:lnTo>
                    <a:pt x="392" y="666"/>
                  </a:lnTo>
                  <a:lnTo>
                    <a:pt x="296" y="620"/>
                  </a:lnTo>
                  <a:lnTo>
                    <a:pt x="146" y="506"/>
                  </a:lnTo>
                  <a:lnTo>
                    <a:pt x="128" y="481"/>
                  </a:lnTo>
                  <a:lnTo>
                    <a:pt x="128" y="468"/>
                  </a:lnTo>
                  <a:lnTo>
                    <a:pt x="143" y="463"/>
                  </a:lnTo>
                  <a:lnTo>
                    <a:pt x="162" y="465"/>
                  </a:lnTo>
                  <a:lnTo>
                    <a:pt x="172" y="465"/>
                  </a:lnTo>
                  <a:lnTo>
                    <a:pt x="175" y="463"/>
                  </a:lnTo>
                  <a:lnTo>
                    <a:pt x="60" y="374"/>
                  </a:lnTo>
                  <a:lnTo>
                    <a:pt x="38" y="339"/>
                  </a:lnTo>
                  <a:lnTo>
                    <a:pt x="32" y="320"/>
                  </a:lnTo>
                  <a:lnTo>
                    <a:pt x="32" y="314"/>
                  </a:lnTo>
                  <a:lnTo>
                    <a:pt x="49" y="304"/>
                  </a:lnTo>
                  <a:lnTo>
                    <a:pt x="71" y="324"/>
                  </a:lnTo>
                  <a:lnTo>
                    <a:pt x="156" y="368"/>
                  </a:lnTo>
                  <a:lnTo>
                    <a:pt x="159" y="365"/>
                  </a:lnTo>
                  <a:lnTo>
                    <a:pt x="49" y="265"/>
                  </a:lnTo>
                  <a:lnTo>
                    <a:pt x="13" y="220"/>
                  </a:lnTo>
                  <a:lnTo>
                    <a:pt x="0" y="189"/>
                  </a:lnTo>
                  <a:lnTo>
                    <a:pt x="3" y="185"/>
                  </a:lnTo>
                  <a:lnTo>
                    <a:pt x="25" y="182"/>
                  </a:lnTo>
                  <a:lnTo>
                    <a:pt x="93" y="228"/>
                  </a:lnTo>
                  <a:lnTo>
                    <a:pt x="93" y="217"/>
                  </a:lnTo>
                  <a:lnTo>
                    <a:pt x="49" y="163"/>
                  </a:lnTo>
                  <a:lnTo>
                    <a:pt x="13" y="103"/>
                  </a:lnTo>
                  <a:lnTo>
                    <a:pt x="3" y="41"/>
                  </a:lnTo>
                  <a:lnTo>
                    <a:pt x="25" y="41"/>
                  </a:lnTo>
                  <a:lnTo>
                    <a:pt x="65" y="65"/>
                  </a:lnTo>
                  <a:lnTo>
                    <a:pt x="66" y="65"/>
                  </a:lnTo>
                  <a:lnTo>
                    <a:pt x="74" y="28"/>
                  </a:lnTo>
                  <a:lnTo>
                    <a:pt x="93" y="19"/>
                  </a:lnTo>
                  <a:lnTo>
                    <a:pt x="115" y="25"/>
                  </a:lnTo>
                  <a:lnTo>
                    <a:pt x="146" y="63"/>
                  </a:lnTo>
                  <a:lnTo>
                    <a:pt x="150" y="65"/>
                  </a:lnTo>
                  <a:lnTo>
                    <a:pt x="153" y="63"/>
                  </a:lnTo>
                  <a:lnTo>
                    <a:pt x="137" y="28"/>
                  </a:lnTo>
                  <a:lnTo>
                    <a:pt x="140" y="15"/>
                  </a:lnTo>
                  <a:lnTo>
                    <a:pt x="153" y="6"/>
                  </a:lnTo>
                  <a:lnTo>
                    <a:pt x="184" y="6"/>
                  </a:lnTo>
                  <a:lnTo>
                    <a:pt x="277" y="106"/>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04" name="Freeform 8"/>
            <p:cNvSpPr>
              <a:spLocks/>
            </p:cNvSpPr>
            <p:nvPr/>
          </p:nvSpPr>
          <p:spPr bwMode="auto">
            <a:xfrm>
              <a:off x="485" y="2426"/>
              <a:ext cx="533" cy="457"/>
            </a:xfrm>
            <a:custGeom>
              <a:avLst/>
              <a:gdLst/>
              <a:ahLst/>
              <a:cxnLst>
                <a:cxn ang="0">
                  <a:pos x="584" y="324"/>
                </a:cxn>
                <a:cxn ang="0">
                  <a:pos x="815" y="429"/>
                </a:cxn>
                <a:cxn ang="0">
                  <a:pos x="982" y="516"/>
                </a:cxn>
                <a:cxn ang="0">
                  <a:pos x="1297" y="846"/>
                </a:cxn>
                <a:cxn ang="0">
                  <a:pos x="1488" y="962"/>
                </a:cxn>
                <a:cxn ang="0">
                  <a:pos x="1589" y="984"/>
                </a:cxn>
                <a:cxn ang="0">
                  <a:pos x="1498" y="1063"/>
                </a:cxn>
                <a:cxn ang="0">
                  <a:pos x="1191" y="1183"/>
                </a:cxn>
                <a:cxn ang="0">
                  <a:pos x="930" y="1325"/>
                </a:cxn>
                <a:cxn ang="0">
                  <a:pos x="823" y="1293"/>
                </a:cxn>
                <a:cxn ang="0">
                  <a:pos x="1001" y="1295"/>
                </a:cxn>
                <a:cxn ang="0">
                  <a:pos x="960" y="1293"/>
                </a:cxn>
                <a:cxn ang="0">
                  <a:pos x="771" y="1227"/>
                </a:cxn>
                <a:cxn ang="0">
                  <a:pos x="941" y="1230"/>
                </a:cxn>
                <a:cxn ang="0">
                  <a:pos x="854" y="1227"/>
                </a:cxn>
                <a:cxn ang="0">
                  <a:pos x="736" y="1185"/>
                </a:cxn>
                <a:cxn ang="0">
                  <a:pos x="740" y="1151"/>
                </a:cxn>
                <a:cxn ang="0">
                  <a:pos x="835" y="1154"/>
                </a:cxn>
                <a:cxn ang="0">
                  <a:pos x="631" y="1054"/>
                </a:cxn>
                <a:cxn ang="0">
                  <a:pos x="790" y="1073"/>
                </a:cxn>
                <a:cxn ang="0">
                  <a:pos x="650" y="1038"/>
                </a:cxn>
                <a:cxn ang="0">
                  <a:pos x="577" y="976"/>
                </a:cxn>
                <a:cxn ang="0">
                  <a:pos x="727" y="997"/>
                </a:cxn>
                <a:cxn ang="0">
                  <a:pos x="702" y="984"/>
                </a:cxn>
                <a:cxn ang="0">
                  <a:pos x="529" y="900"/>
                </a:cxn>
                <a:cxn ang="0">
                  <a:pos x="656" y="912"/>
                </a:cxn>
                <a:cxn ang="0">
                  <a:pos x="615" y="890"/>
                </a:cxn>
                <a:cxn ang="0">
                  <a:pos x="494" y="830"/>
                </a:cxn>
                <a:cxn ang="0">
                  <a:pos x="602" y="846"/>
                </a:cxn>
                <a:cxn ang="0">
                  <a:pos x="529" y="818"/>
                </a:cxn>
                <a:cxn ang="0">
                  <a:pos x="450" y="730"/>
                </a:cxn>
                <a:cxn ang="0">
                  <a:pos x="563" y="762"/>
                </a:cxn>
                <a:cxn ang="0">
                  <a:pos x="523" y="714"/>
                </a:cxn>
                <a:cxn ang="0">
                  <a:pos x="456" y="673"/>
                </a:cxn>
                <a:cxn ang="0">
                  <a:pos x="513" y="648"/>
                </a:cxn>
                <a:cxn ang="0">
                  <a:pos x="516" y="640"/>
                </a:cxn>
                <a:cxn ang="0">
                  <a:pos x="367" y="605"/>
                </a:cxn>
                <a:cxn ang="0">
                  <a:pos x="217" y="544"/>
                </a:cxn>
                <a:cxn ang="0">
                  <a:pos x="124" y="459"/>
                </a:cxn>
                <a:cxn ang="0">
                  <a:pos x="227" y="485"/>
                </a:cxn>
                <a:cxn ang="0">
                  <a:pos x="485" y="586"/>
                </a:cxn>
                <a:cxn ang="0">
                  <a:pos x="382" y="548"/>
                </a:cxn>
                <a:cxn ang="0">
                  <a:pos x="280" y="494"/>
                </a:cxn>
                <a:cxn ang="0">
                  <a:pos x="28" y="312"/>
                </a:cxn>
                <a:cxn ang="0">
                  <a:pos x="140" y="366"/>
                </a:cxn>
                <a:cxn ang="0">
                  <a:pos x="389" y="459"/>
                </a:cxn>
                <a:cxn ang="0">
                  <a:pos x="341" y="434"/>
                </a:cxn>
                <a:cxn ang="0">
                  <a:pos x="12" y="212"/>
                </a:cxn>
                <a:cxn ang="0">
                  <a:pos x="280" y="353"/>
                </a:cxn>
                <a:cxn ang="0">
                  <a:pos x="182" y="283"/>
                </a:cxn>
                <a:cxn ang="0">
                  <a:pos x="44" y="151"/>
                </a:cxn>
                <a:cxn ang="0">
                  <a:pos x="16" y="42"/>
                </a:cxn>
                <a:cxn ang="0">
                  <a:pos x="198" y="237"/>
                </a:cxn>
                <a:cxn ang="0">
                  <a:pos x="332" y="312"/>
                </a:cxn>
                <a:cxn ang="0">
                  <a:pos x="249" y="258"/>
                </a:cxn>
                <a:cxn ang="0">
                  <a:pos x="99" y="117"/>
                </a:cxn>
                <a:cxn ang="0">
                  <a:pos x="77" y="16"/>
                </a:cxn>
                <a:cxn ang="0">
                  <a:pos x="294" y="221"/>
                </a:cxn>
                <a:cxn ang="0">
                  <a:pos x="456" y="312"/>
                </a:cxn>
                <a:cxn ang="0">
                  <a:pos x="347" y="242"/>
                </a:cxn>
                <a:cxn ang="0">
                  <a:pos x="168" y="75"/>
                </a:cxn>
                <a:cxn ang="0">
                  <a:pos x="137" y="7"/>
                </a:cxn>
                <a:cxn ang="0">
                  <a:pos x="266" y="107"/>
                </a:cxn>
              </a:cxnLst>
              <a:rect l="0" t="0" r="r" b="b"/>
              <a:pathLst>
                <a:path w="1597" h="1371">
                  <a:moveTo>
                    <a:pt x="266" y="107"/>
                  </a:moveTo>
                  <a:lnTo>
                    <a:pt x="389" y="212"/>
                  </a:lnTo>
                  <a:lnTo>
                    <a:pt x="584" y="324"/>
                  </a:lnTo>
                  <a:lnTo>
                    <a:pt x="669" y="368"/>
                  </a:lnTo>
                  <a:lnTo>
                    <a:pt x="746" y="394"/>
                  </a:lnTo>
                  <a:lnTo>
                    <a:pt x="815" y="429"/>
                  </a:lnTo>
                  <a:lnTo>
                    <a:pt x="864" y="448"/>
                  </a:lnTo>
                  <a:lnTo>
                    <a:pt x="924" y="481"/>
                  </a:lnTo>
                  <a:lnTo>
                    <a:pt x="982" y="516"/>
                  </a:lnTo>
                  <a:lnTo>
                    <a:pt x="1054" y="602"/>
                  </a:lnTo>
                  <a:lnTo>
                    <a:pt x="1109" y="670"/>
                  </a:lnTo>
                  <a:lnTo>
                    <a:pt x="1297" y="846"/>
                  </a:lnTo>
                  <a:lnTo>
                    <a:pt x="1424" y="933"/>
                  </a:lnTo>
                  <a:lnTo>
                    <a:pt x="1460" y="946"/>
                  </a:lnTo>
                  <a:lnTo>
                    <a:pt x="1488" y="962"/>
                  </a:lnTo>
                  <a:lnTo>
                    <a:pt x="1561" y="981"/>
                  </a:lnTo>
                  <a:lnTo>
                    <a:pt x="1588" y="987"/>
                  </a:lnTo>
                  <a:lnTo>
                    <a:pt x="1589" y="984"/>
                  </a:lnTo>
                  <a:lnTo>
                    <a:pt x="1597" y="984"/>
                  </a:lnTo>
                  <a:lnTo>
                    <a:pt x="1577" y="1013"/>
                  </a:lnTo>
                  <a:lnTo>
                    <a:pt x="1498" y="1063"/>
                  </a:lnTo>
                  <a:lnTo>
                    <a:pt x="1345" y="1119"/>
                  </a:lnTo>
                  <a:lnTo>
                    <a:pt x="1297" y="1130"/>
                  </a:lnTo>
                  <a:lnTo>
                    <a:pt x="1191" y="1183"/>
                  </a:lnTo>
                  <a:lnTo>
                    <a:pt x="1100" y="1246"/>
                  </a:lnTo>
                  <a:lnTo>
                    <a:pt x="979" y="1314"/>
                  </a:lnTo>
                  <a:lnTo>
                    <a:pt x="930" y="1325"/>
                  </a:lnTo>
                  <a:lnTo>
                    <a:pt x="854" y="1371"/>
                  </a:lnTo>
                  <a:lnTo>
                    <a:pt x="845" y="1330"/>
                  </a:lnTo>
                  <a:lnTo>
                    <a:pt x="823" y="1293"/>
                  </a:lnTo>
                  <a:lnTo>
                    <a:pt x="873" y="1301"/>
                  </a:lnTo>
                  <a:lnTo>
                    <a:pt x="911" y="1314"/>
                  </a:lnTo>
                  <a:lnTo>
                    <a:pt x="1001" y="1295"/>
                  </a:lnTo>
                  <a:lnTo>
                    <a:pt x="1020" y="1284"/>
                  </a:lnTo>
                  <a:lnTo>
                    <a:pt x="1013" y="1277"/>
                  </a:lnTo>
                  <a:lnTo>
                    <a:pt x="960" y="1293"/>
                  </a:lnTo>
                  <a:lnTo>
                    <a:pt x="880" y="1293"/>
                  </a:lnTo>
                  <a:lnTo>
                    <a:pt x="807" y="1271"/>
                  </a:lnTo>
                  <a:lnTo>
                    <a:pt x="771" y="1227"/>
                  </a:lnTo>
                  <a:lnTo>
                    <a:pt x="784" y="1227"/>
                  </a:lnTo>
                  <a:lnTo>
                    <a:pt x="886" y="1236"/>
                  </a:lnTo>
                  <a:lnTo>
                    <a:pt x="941" y="1230"/>
                  </a:lnTo>
                  <a:lnTo>
                    <a:pt x="960" y="1217"/>
                  </a:lnTo>
                  <a:lnTo>
                    <a:pt x="933" y="1217"/>
                  </a:lnTo>
                  <a:lnTo>
                    <a:pt x="854" y="1227"/>
                  </a:lnTo>
                  <a:lnTo>
                    <a:pt x="807" y="1214"/>
                  </a:lnTo>
                  <a:lnTo>
                    <a:pt x="779" y="1208"/>
                  </a:lnTo>
                  <a:lnTo>
                    <a:pt x="736" y="1185"/>
                  </a:lnTo>
                  <a:lnTo>
                    <a:pt x="708" y="1151"/>
                  </a:lnTo>
                  <a:lnTo>
                    <a:pt x="703" y="1147"/>
                  </a:lnTo>
                  <a:lnTo>
                    <a:pt x="740" y="1151"/>
                  </a:lnTo>
                  <a:lnTo>
                    <a:pt x="826" y="1163"/>
                  </a:lnTo>
                  <a:lnTo>
                    <a:pt x="835" y="1157"/>
                  </a:lnTo>
                  <a:lnTo>
                    <a:pt x="835" y="1154"/>
                  </a:lnTo>
                  <a:lnTo>
                    <a:pt x="711" y="1130"/>
                  </a:lnTo>
                  <a:lnTo>
                    <a:pt x="666" y="1103"/>
                  </a:lnTo>
                  <a:lnTo>
                    <a:pt x="631" y="1054"/>
                  </a:lnTo>
                  <a:lnTo>
                    <a:pt x="653" y="1054"/>
                  </a:lnTo>
                  <a:lnTo>
                    <a:pt x="784" y="1079"/>
                  </a:lnTo>
                  <a:lnTo>
                    <a:pt x="790" y="1073"/>
                  </a:lnTo>
                  <a:lnTo>
                    <a:pt x="780" y="1063"/>
                  </a:lnTo>
                  <a:lnTo>
                    <a:pt x="768" y="1063"/>
                  </a:lnTo>
                  <a:lnTo>
                    <a:pt x="650" y="1038"/>
                  </a:lnTo>
                  <a:lnTo>
                    <a:pt x="618" y="1028"/>
                  </a:lnTo>
                  <a:lnTo>
                    <a:pt x="587" y="994"/>
                  </a:lnTo>
                  <a:lnTo>
                    <a:pt x="577" y="976"/>
                  </a:lnTo>
                  <a:lnTo>
                    <a:pt x="574" y="971"/>
                  </a:lnTo>
                  <a:lnTo>
                    <a:pt x="659" y="994"/>
                  </a:lnTo>
                  <a:lnTo>
                    <a:pt x="727" y="997"/>
                  </a:lnTo>
                  <a:lnTo>
                    <a:pt x="730" y="994"/>
                  </a:lnTo>
                  <a:lnTo>
                    <a:pt x="714" y="984"/>
                  </a:lnTo>
                  <a:lnTo>
                    <a:pt x="702" y="984"/>
                  </a:lnTo>
                  <a:lnTo>
                    <a:pt x="593" y="962"/>
                  </a:lnTo>
                  <a:lnTo>
                    <a:pt x="562" y="946"/>
                  </a:lnTo>
                  <a:lnTo>
                    <a:pt x="529" y="900"/>
                  </a:lnTo>
                  <a:lnTo>
                    <a:pt x="529" y="884"/>
                  </a:lnTo>
                  <a:lnTo>
                    <a:pt x="587" y="903"/>
                  </a:lnTo>
                  <a:lnTo>
                    <a:pt x="656" y="912"/>
                  </a:lnTo>
                  <a:lnTo>
                    <a:pt x="659" y="909"/>
                  </a:lnTo>
                  <a:lnTo>
                    <a:pt x="659" y="906"/>
                  </a:lnTo>
                  <a:lnTo>
                    <a:pt x="615" y="890"/>
                  </a:lnTo>
                  <a:lnTo>
                    <a:pt x="562" y="881"/>
                  </a:lnTo>
                  <a:lnTo>
                    <a:pt x="529" y="868"/>
                  </a:lnTo>
                  <a:lnTo>
                    <a:pt x="494" y="830"/>
                  </a:lnTo>
                  <a:lnTo>
                    <a:pt x="488" y="816"/>
                  </a:lnTo>
                  <a:lnTo>
                    <a:pt x="525" y="833"/>
                  </a:lnTo>
                  <a:lnTo>
                    <a:pt x="602" y="846"/>
                  </a:lnTo>
                  <a:lnTo>
                    <a:pt x="609" y="840"/>
                  </a:lnTo>
                  <a:lnTo>
                    <a:pt x="580" y="824"/>
                  </a:lnTo>
                  <a:lnTo>
                    <a:pt x="529" y="818"/>
                  </a:lnTo>
                  <a:lnTo>
                    <a:pt x="478" y="789"/>
                  </a:lnTo>
                  <a:lnTo>
                    <a:pt x="450" y="736"/>
                  </a:lnTo>
                  <a:lnTo>
                    <a:pt x="450" y="730"/>
                  </a:lnTo>
                  <a:lnTo>
                    <a:pt x="562" y="770"/>
                  </a:lnTo>
                  <a:lnTo>
                    <a:pt x="563" y="768"/>
                  </a:lnTo>
                  <a:lnTo>
                    <a:pt x="563" y="762"/>
                  </a:lnTo>
                  <a:lnTo>
                    <a:pt x="434" y="698"/>
                  </a:lnTo>
                  <a:lnTo>
                    <a:pt x="407" y="670"/>
                  </a:lnTo>
                  <a:lnTo>
                    <a:pt x="523" y="714"/>
                  </a:lnTo>
                  <a:lnTo>
                    <a:pt x="529" y="708"/>
                  </a:lnTo>
                  <a:lnTo>
                    <a:pt x="513" y="692"/>
                  </a:lnTo>
                  <a:lnTo>
                    <a:pt x="456" y="673"/>
                  </a:lnTo>
                  <a:lnTo>
                    <a:pt x="280" y="589"/>
                  </a:lnTo>
                  <a:lnTo>
                    <a:pt x="398" y="629"/>
                  </a:lnTo>
                  <a:lnTo>
                    <a:pt x="513" y="648"/>
                  </a:lnTo>
                  <a:lnTo>
                    <a:pt x="519" y="648"/>
                  </a:lnTo>
                  <a:lnTo>
                    <a:pt x="523" y="645"/>
                  </a:lnTo>
                  <a:lnTo>
                    <a:pt x="516" y="640"/>
                  </a:lnTo>
                  <a:lnTo>
                    <a:pt x="494" y="640"/>
                  </a:lnTo>
                  <a:lnTo>
                    <a:pt x="472" y="629"/>
                  </a:lnTo>
                  <a:lnTo>
                    <a:pt x="367" y="605"/>
                  </a:lnTo>
                  <a:lnTo>
                    <a:pt x="236" y="551"/>
                  </a:lnTo>
                  <a:lnTo>
                    <a:pt x="229" y="544"/>
                  </a:lnTo>
                  <a:lnTo>
                    <a:pt x="217" y="544"/>
                  </a:lnTo>
                  <a:lnTo>
                    <a:pt x="130" y="475"/>
                  </a:lnTo>
                  <a:lnTo>
                    <a:pt x="124" y="466"/>
                  </a:lnTo>
                  <a:lnTo>
                    <a:pt x="124" y="459"/>
                  </a:lnTo>
                  <a:lnTo>
                    <a:pt x="190" y="472"/>
                  </a:lnTo>
                  <a:lnTo>
                    <a:pt x="198" y="478"/>
                  </a:lnTo>
                  <a:lnTo>
                    <a:pt x="227" y="485"/>
                  </a:lnTo>
                  <a:lnTo>
                    <a:pt x="367" y="554"/>
                  </a:lnTo>
                  <a:lnTo>
                    <a:pt x="478" y="586"/>
                  </a:lnTo>
                  <a:lnTo>
                    <a:pt x="485" y="586"/>
                  </a:lnTo>
                  <a:lnTo>
                    <a:pt x="488" y="581"/>
                  </a:lnTo>
                  <a:lnTo>
                    <a:pt x="439" y="560"/>
                  </a:lnTo>
                  <a:lnTo>
                    <a:pt x="382" y="548"/>
                  </a:lnTo>
                  <a:lnTo>
                    <a:pt x="335" y="522"/>
                  </a:lnTo>
                  <a:lnTo>
                    <a:pt x="299" y="510"/>
                  </a:lnTo>
                  <a:lnTo>
                    <a:pt x="280" y="494"/>
                  </a:lnTo>
                  <a:lnTo>
                    <a:pt x="207" y="459"/>
                  </a:lnTo>
                  <a:lnTo>
                    <a:pt x="50" y="350"/>
                  </a:lnTo>
                  <a:lnTo>
                    <a:pt x="28" y="312"/>
                  </a:lnTo>
                  <a:lnTo>
                    <a:pt x="28" y="305"/>
                  </a:lnTo>
                  <a:lnTo>
                    <a:pt x="71" y="327"/>
                  </a:lnTo>
                  <a:lnTo>
                    <a:pt x="140" y="366"/>
                  </a:lnTo>
                  <a:lnTo>
                    <a:pt x="217" y="391"/>
                  </a:lnTo>
                  <a:lnTo>
                    <a:pt x="291" y="429"/>
                  </a:lnTo>
                  <a:lnTo>
                    <a:pt x="389" y="459"/>
                  </a:lnTo>
                  <a:lnTo>
                    <a:pt x="392" y="456"/>
                  </a:lnTo>
                  <a:lnTo>
                    <a:pt x="376" y="448"/>
                  </a:lnTo>
                  <a:lnTo>
                    <a:pt x="341" y="434"/>
                  </a:lnTo>
                  <a:lnTo>
                    <a:pt x="227" y="384"/>
                  </a:lnTo>
                  <a:lnTo>
                    <a:pt x="105" y="305"/>
                  </a:lnTo>
                  <a:lnTo>
                    <a:pt x="12" y="212"/>
                  </a:lnTo>
                  <a:lnTo>
                    <a:pt x="0" y="180"/>
                  </a:lnTo>
                  <a:lnTo>
                    <a:pt x="176" y="293"/>
                  </a:lnTo>
                  <a:lnTo>
                    <a:pt x="280" y="353"/>
                  </a:lnTo>
                  <a:lnTo>
                    <a:pt x="335" y="375"/>
                  </a:lnTo>
                  <a:lnTo>
                    <a:pt x="338" y="372"/>
                  </a:lnTo>
                  <a:lnTo>
                    <a:pt x="182" y="283"/>
                  </a:lnTo>
                  <a:lnTo>
                    <a:pt x="152" y="258"/>
                  </a:lnTo>
                  <a:lnTo>
                    <a:pt x="108" y="226"/>
                  </a:lnTo>
                  <a:lnTo>
                    <a:pt x="44" y="151"/>
                  </a:lnTo>
                  <a:lnTo>
                    <a:pt x="9" y="96"/>
                  </a:lnTo>
                  <a:lnTo>
                    <a:pt x="0" y="42"/>
                  </a:lnTo>
                  <a:lnTo>
                    <a:pt x="16" y="42"/>
                  </a:lnTo>
                  <a:lnTo>
                    <a:pt x="93" y="126"/>
                  </a:lnTo>
                  <a:lnTo>
                    <a:pt x="146" y="192"/>
                  </a:lnTo>
                  <a:lnTo>
                    <a:pt x="198" y="237"/>
                  </a:lnTo>
                  <a:lnTo>
                    <a:pt x="217" y="242"/>
                  </a:lnTo>
                  <a:lnTo>
                    <a:pt x="325" y="312"/>
                  </a:lnTo>
                  <a:lnTo>
                    <a:pt x="332" y="312"/>
                  </a:lnTo>
                  <a:lnTo>
                    <a:pt x="335" y="309"/>
                  </a:lnTo>
                  <a:lnTo>
                    <a:pt x="302" y="288"/>
                  </a:lnTo>
                  <a:lnTo>
                    <a:pt x="249" y="258"/>
                  </a:lnTo>
                  <a:lnTo>
                    <a:pt x="198" y="213"/>
                  </a:lnTo>
                  <a:lnTo>
                    <a:pt x="173" y="199"/>
                  </a:lnTo>
                  <a:lnTo>
                    <a:pt x="99" y="117"/>
                  </a:lnTo>
                  <a:lnTo>
                    <a:pt x="67" y="42"/>
                  </a:lnTo>
                  <a:lnTo>
                    <a:pt x="67" y="23"/>
                  </a:lnTo>
                  <a:lnTo>
                    <a:pt x="77" y="16"/>
                  </a:lnTo>
                  <a:lnTo>
                    <a:pt x="86" y="16"/>
                  </a:lnTo>
                  <a:lnTo>
                    <a:pt x="239" y="180"/>
                  </a:lnTo>
                  <a:lnTo>
                    <a:pt x="294" y="221"/>
                  </a:lnTo>
                  <a:lnTo>
                    <a:pt x="369" y="267"/>
                  </a:lnTo>
                  <a:lnTo>
                    <a:pt x="453" y="312"/>
                  </a:lnTo>
                  <a:lnTo>
                    <a:pt x="456" y="312"/>
                  </a:lnTo>
                  <a:lnTo>
                    <a:pt x="459" y="309"/>
                  </a:lnTo>
                  <a:lnTo>
                    <a:pt x="406" y="274"/>
                  </a:lnTo>
                  <a:lnTo>
                    <a:pt x="347" y="242"/>
                  </a:lnTo>
                  <a:lnTo>
                    <a:pt x="305" y="212"/>
                  </a:lnTo>
                  <a:lnTo>
                    <a:pt x="239" y="164"/>
                  </a:lnTo>
                  <a:lnTo>
                    <a:pt x="168" y="75"/>
                  </a:lnTo>
                  <a:lnTo>
                    <a:pt x="140" y="26"/>
                  </a:lnTo>
                  <a:lnTo>
                    <a:pt x="137" y="16"/>
                  </a:lnTo>
                  <a:lnTo>
                    <a:pt x="137" y="7"/>
                  </a:lnTo>
                  <a:lnTo>
                    <a:pt x="152" y="0"/>
                  </a:lnTo>
                  <a:lnTo>
                    <a:pt x="195" y="36"/>
                  </a:lnTo>
                  <a:lnTo>
                    <a:pt x="266" y="107"/>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05" name="Freeform 9"/>
            <p:cNvSpPr>
              <a:spLocks/>
            </p:cNvSpPr>
            <p:nvPr/>
          </p:nvSpPr>
          <p:spPr bwMode="auto">
            <a:xfrm>
              <a:off x="662" y="2601"/>
              <a:ext cx="210" cy="215"/>
            </a:xfrm>
            <a:custGeom>
              <a:avLst/>
              <a:gdLst/>
              <a:ahLst/>
              <a:cxnLst>
                <a:cxn ang="0">
                  <a:pos x="185" y="53"/>
                </a:cxn>
                <a:cxn ang="0">
                  <a:pos x="295" y="116"/>
                </a:cxn>
                <a:cxn ang="0">
                  <a:pos x="301" y="142"/>
                </a:cxn>
                <a:cxn ang="0">
                  <a:pos x="272" y="161"/>
                </a:cxn>
                <a:cxn ang="0">
                  <a:pos x="276" y="212"/>
                </a:cxn>
                <a:cxn ang="0">
                  <a:pos x="294" y="250"/>
                </a:cxn>
                <a:cxn ang="0">
                  <a:pos x="320" y="266"/>
                </a:cxn>
                <a:cxn ang="0">
                  <a:pos x="310" y="304"/>
                </a:cxn>
                <a:cxn ang="0">
                  <a:pos x="344" y="337"/>
                </a:cxn>
                <a:cxn ang="0">
                  <a:pos x="384" y="360"/>
                </a:cxn>
                <a:cxn ang="0">
                  <a:pos x="378" y="389"/>
                </a:cxn>
                <a:cxn ang="0">
                  <a:pos x="382" y="421"/>
                </a:cxn>
                <a:cxn ang="0">
                  <a:pos x="434" y="456"/>
                </a:cxn>
                <a:cxn ang="0">
                  <a:pos x="465" y="480"/>
                </a:cxn>
                <a:cxn ang="0">
                  <a:pos x="447" y="491"/>
                </a:cxn>
                <a:cxn ang="0">
                  <a:pos x="440" y="507"/>
                </a:cxn>
                <a:cxn ang="0">
                  <a:pos x="475" y="517"/>
                </a:cxn>
                <a:cxn ang="0">
                  <a:pos x="558" y="560"/>
                </a:cxn>
                <a:cxn ang="0">
                  <a:pos x="600" y="570"/>
                </a:cxn>
                <a:cxn ang="0">
                  <a:pos x="586" y="576"/>
                </a:cxn>
                <a:cxn ang="0">
                  <a:pos x="581" y="594"/>
                </a:cxn>
                <a:cxn ang="0">
                  <a:pos x="589" y="613"/>
                </a:cxn>
                <a:cxn ang="0">
                  <a:pos x="618" y="640"/>
                </a:cxn>
                <a:cxn ang="0">
                  <a:pos x="482" y="610"/>
                </a:cxn>
                <a:cxn ang="0">
                  <a:pos x="434" y="590"/>
                </a:cxn>
                <a:cxn ang="0">
                  <a:pos x="406" y="549"/>
                </a:cxn>
                <a:cxn ang="0">
                  <a:pos x="418" y="532"/>
                </a:cxn>
                <a:cxn ang="0">
                  <a:pos x="426" y="515"/>
                </a:cxn>
                <a:cxn ang="0">
                  <a:pos x="378" y="507"/>
                </a:cxn>
                <a:cxn ang="0">
                  <a:pos x="329" y="501"/>
                </a:cxn>
                <a:cxn ang="0">
                  <a:pos x="328" y="461"/>
                </a:cxn>
                <a:cxn ang="0">
                  <a:pos x="342" y="432"/>
                </a:cxn>
                <a:cxn ang="0">
                  <a:pos x="285" y="423"/>
                </a:cxn>
                <a:cxn ang="0">
                  <a:pos x="238" y="398"/>
                </a:cxn>
                <a:cxn ang="0">
                  <a:pos x="242" y="373"/>
                </a:cxn>
                <a:cxn ang="0">
                  <a:pos x="245" y="350"/>
                </a:cxn>
                <a:cxn ang="0">
                  <a:pos x="252" y="346"/>
                </a:cxn>
                <a:cxn ang="0">
                  <a:pos x="258" y="343"/>
                </a:cxn>
                <a:cxn ang="0">
                  <a:pos x="223" y="325"/>
                </a:cxn>
                <a:cxn ang="0">
                  <a:pos x="176" y="302"/>
                </a:cxn>
                <a:cxn ang="0">
                  <a:pos x="177" y="248"/>
                </a:cxn>
                <a:cxn ang="0">
                  <a:pos x="189" y="205"/>
                </a:cxn>
                <a:cxn ang="0">
                  <a:pos x="179" y="186"/>
                </a:cxn>
                <a:cxn ang="0">
                  <a:pos x="136" y="147"/>
                </a:cxn>
                <a:cxn ang="0">
                  <a:pos x="127" y="123"/>
                </a:cxn>
                <a:cxn ang="0">
                  <a:pos x="56" y="112"/>
                </a:cxn>
                <a:cxn ang="0">
                  <a:pos x="23" y="88"/>
                </a:cxn>
                <a:cxn ang="0">
                  <a:pos x="3" y="48"/>
                </a:cxn>
                <a:cxn ang="0">
                  <a:pos x="30" y="16"/>
                </a:cxn>
                <a:cxn ang="0">
                  <a:pos x="34" y="13"/>
                </a:cxn>
                <a:cxn ang="0">
                  <a:pos x="39" y="5"/>
                </a:cxn>
                <a:cxn ang="0">
                  <a:pos x="52" y="4"/>
                </a:cxn>
                <a:cxn ang="0">
                  <a:pos x="62" y="0"/>
                </a:cxn>
                <a:cxn ang="0">
                  <a:pos x="81" y="10"/>
                </a:cxn>
                <a:cxn ang="0">
                  <a:pos x="99" y="20"/>
                </a:cxn>
              </a:cxnLst>
              <a:rect l="0" t="0" r="r" b="b"/>
              <a:pathLst>
                <a:path w="628" h="645">
                  <a:moveTo>
                    <a:pt x="99" y="13"/>
                  </a:moveTo>
                  <a:lnTo>
                    <a:pt x="127" y="24"/>
                  </a:lnTo>
                  <a:lnTo>
                    <a:pt x="157" y="37"/>
                  </a:lnTo>
                  <a:lnTo>
                    <a:pt x="185" y="53"/>
                  </a:lnTo>
                  <a:lnTo>
                    <a:pt x="213" y="68"/>
                  </a:lnTo>
                  <a:lnTo>
                    <a:pt x="241" y="85"/>
                  </a:lnTo>
                  <a:lnTo>
                    <a:pt x="269" y="101"/>
                  </a:lnTo>
                  <a:lnTo>
                    <a:pt x="295" y="116"/>
                  </a:lnTo>
                  <a:lnTo>
                    <a:pt x="322" y="129"/>
                  </a:lnTo>
                  <a:lnTo>
                    <a:pt x="316" y="133"/>
                  </a:lnTo>
                  <a:lnTo>
                    <a:pt x="308" y="136"/>
                  </a:lnTo>
                  <a:lnTo>
                    <a:pt x="301" y="142"/>
                  </a:lnTo>
                  <a:lnTo>
                    <a:pt x="294" y="147"/>
                  </a:lnTo>
                  <a:lnTo>
                    <a:pt x="286" y="152"/>
                  </a:lnTo>
                  <a:lnTo>
                    <a:pt x="279" y="157"/>
                  </a:lnTo>
                  <a:lnTo>
                    <a:pt x="272" y="161"/>
                  </a:lnTo>
                  <a:lnTo>
                    <a:pt x="266" y="164"/>
                  </a:lnTo>
                  <a:lnTo>
                    <a:pt x="269" y="179"/>
                  </a:lnTo>
                  <a:lnTo>
                    <a:pt x="272" y="195"/>
                  </a:lnTo>
                  <a:lnTo>
                    <a:pt x="276" y="212"/>
                  </a:lnTo>
                  <a:lnTo>
                    <a:pt x="282" y="228"/>
                  </a:lnTo>
                  <a:lnTo>
                    <a:pt x="285" y="237"/>
                  </a:lnTo>
                  <a:lnTo>
                    <a:pt x="289" y="244"/>
                  </a:lnTo>
                  <a:lnTo>
                    <a:pt x="294" y="250"/>
                  </a:lnTo>
                  <a:lnTo>
                    <a:pt x="300" y="256"/>
                  </a:lnTo>
                  <a:lnTo>
                    <a:pt x="306" y="260"/>
                  </a:lnTo>
                  <a:lnTo>
                    <a:pt x="311" y="264"/>
                  </a:lnTo>
                  <a:lnTo>
                    <a:pt x="320" y="266"/>
                  </a:lnTo>
                  <a:lnTo>
                    <a:pt x="329" y="267"/>
                  </a:lnTo>
                  <a:lnTo>
                    <a:pt x="307" y="288"/>
                  </a:lnTo>
                  <a:lnTo>
                    <a:pt x="308" y="296"/>
                  </a:lnTo>
                  <a:lnTo>
                    <a:pt x="310" y="304"/>
                  </a:lnTo>
                  <a:lnTo>
                    <a:pt x="314" y="311"/>
                  </a:lnTo>
                  <a:lnTo>
                    <a:pt x="319" y="317"/>
                  </a:lnTo>
                  <a:lnTo>
                    <a:pt x="331" y="328"/>
                  </a:lnTo>
                  <a:lnTo>
                    <a:pt x="344" y="337"/>
                  </a:lnTo>
                  <a:lnTo>
                    <a:pt x="359" y="344"/>
                  </a:lnTo>
                  <a:lnTo>
                    <a:pt x="372" y="353"/>
                  </a:lnTo>
                  <a:lnTo>
                    <a:pt x="378" y="356"/>
                  </a:lnTo>
                  <a:lnTo>
                    <a:pt x="384" y="360"/>
                  </a:lnTo>
                  <a:lnTo>
                    <a:pt x="388" y="365"/>
                  </a:lnTo>
                  <a:lnTo>
                    <a:pt x="391" y="371"/>
                  </a:lnTo>
                  <a:lnTo>
                    <a:pt x="382" y="381"/>
                  </a:lnTo>
                  <a:lnTo>
                    <a:pt x="378" y="389"/>
                  </a:lnTo>
                  <a:lnTo>
                    <a:pt x="375" y="398"/>
                  </a:lnTo>
                  <a:lnTo>
                    <a:pt x="375" y="407"/>
                  </a:lnTo>
                  <a:lnTo>
                    <a:pt x="378" y="414"/>
                  </a:lnTo>
                  <a:lnTo>
                    <a:pt x="382" y="421"/>
                  </a:lnTo>
                  <a:lnTo>
                    <a:pt x="388" y="429"/>
                  </a:lnTo>
                  <a:lnTo>
                    <a:pt x="395" y="435"/>
                  </a:lnTo>
                  <a:lnTo>
                    <a:pt x="413" y="446"/>
                  </a:lnTo>
                  <a:lnTo>
                    <a:pt x="434" y="456"/>
                  </a:lnTo>
                  <a:lnTo>
                    <a:pt x="453" y="465"/>
                  </a:lnTo>
                  <a:lnTo>
                    <a:pt x="468" y="474"/>
                  </a:lnTo>
                  <a:lnTo>
                    <a:pt x="468" y="477"/>
                  </a:lnTo>
                  <a:lnTo>
                    <a:pt x="465" y="480"/>
                  </a:lnTo>
                  <a:lnTo>
                    <a:pt x="460" y="483"/>
                  </a:lnTo>
                  <a:lnTo>
                    <a:pt x="456" y="487"/>
                  </a:lnTo>
                  <a:lnTo>
                    <a:pt x="451" y="490"/>
                  </a:lnTo>
                  <a:lnTo>
                    <a:pt x="447" y="491"/>
                  </a:lnTo>
                  <a:lnTo>
                    <a:pt x="443" y="494"/>
                  </a:lnTo>
                  <a:lnTo>
                    <a:pt x="440" y="494"/>
                  </a:lnTo>
                  <a:lnTo>
                    <a:pt x="440" y="501"/>
                  </a:lnTo>
                  <a:lnTo>
                    <a:pt x="440" y="507"/>
                  </a:lnTo>
                  <a:lnTo>
                    <a:pt x="449" y="509"/>
                  </a:lnTo>
                  <a:lnTo>
                    <a:pt x="457" y="510"/>
                  </a:lnTo>
                  <a:lnTo>
                    <a:pt x="466" y="513"/>
                  </a:lnTo>
                  <a:lnTo>
                    <a:pt x="475" y="517"/>
                  </a:lnTo>
                  <a:lnTo>
                    <a:pt x="494" y="528"/>
                  </a:lnTo>
                  <a:lnTo>
                    <a:pt x="515" y="539"/>
                  </a:lnTo>
                  <a:lnTo>
                    <a:pt x="535" y="549"/>
                  </a:lnTo>
                  <a:lnTo>
                    <a:pt x="558" y="560"/>
                  </a:lnTo>
                  <a:lnTo>
                    <a:pt x="568" y="564"/>
                  </a:lnTo>
                  <a:lnTo>
                    <a:pt x="580" y="567"/>
                  </a:lnTo>
                  <a:lnTo>
                    <a:pt x="590" y="568"/>
                  </a:lnTo>
                  <a:lnTo>
                    <a:pt x="600" y="570"/>
                  </a:lnTo>
                  <a:lnTo>
                    <a:pt x="593" y="570"/>
                  </a:lnTo>
                  <a:lnTo>
                    <a:pt x="587" y="570"/>
                  </a:lnTo>
                  <a:lnTo>
                    <a:pt x="586" y="573"/>
                  </a:lnTo>
                  <a:lnTo>
                    <a:pt x="586" y="576"/>
                  </a:lnTo>
                  <a:lnTo>
                    <a:pt x="584" y="580"/>
                  </a:lnTo>
                  <a:lnTo>
                    <a:pt x="583" y="584"/>
                  </a:lnTo>
                  <a:lnTo>
                    <a:pt x="581" y="589"/>
                  </a:lnTo>
                  <a:lnTo>
                    <a:pt x="581" y="594"/>
                  </a:lnTo>
                  <a:lnTo>
                    <a:pt x="580" y="599"/>
                  </a:lnTo>
                  <a:lnTo>
                    <a:pt x="580" y="605"/>
                  </a:lnTo>
                  <a:lnTo>
                    <a:pt x="583" y="608"/>
                  </a:lnTo>
                  <a:lnTo>
                    <a:pt x="589" y="613"/>
                  </a:lnTo>
                  <a:lnTo>
                    <a:pt x="596" y="621"/>
                  </a:lnTo>
                  <a:lnTo>
                    <a:pt x="603" y="628"/>
                  </a:lnTo>
                  <a:lnTo>
                    <a:pt x="612" y="634"/>
                  </a:lnTo>
                  <a:lnTo>
                    <a:pt x="618" y="640"/>
                  </a:lnTo>
                  <a:lnTo>
                    <a:pt x="624" y="644"/>
                  </a:lnTo>
                  <a:lnTo>
                    <a:pt x="628" y="645"/>
                  </a:lnTo>
                  <a:lnTo>
                    <a:pt x="454" y="638"/>
                  </a:lnTo>
                  <a:lnTo>
                    <a:pt x="482" y="610"/>
                  </a:lnTo>
                  <a:lnTo>
                    <a:pt x="469" y="609"/>
                  </a:lnTo>
                  <a:lnTo>
                    <a:pt x="456" y="605"/>
                  </a:lnTo>
                  <a:lnTo>
                    <a:pt x="444" y="599"/>
                  </a:lnTo>
                  <a:lnTo>
                    <a:pt x="434" y="590"/>
                  </a:lnTo>
                  <a:lnTo>
                    <a:pt x="423" y="581"/>
                  </a:lnTo>
                  <a:lnTo>
                    <a:pt x="415" y="570"/>
                  </a:lnTo>
                  <a:lnTo>
                    <a:pt x="409" y="560"/>
                  </a:lnTo>
                  <a:lnTo>
                    <a:pt x="406" y="549"/>
                  </a:lnTo>
                  <a:lnTo>
                    <a:pt x="409" y="546"/>
                  </a:lnTo>
                  <a:lnTo>
                    <a:pt x="412" y="542"/>
                  </a:lnTo>
                  <a:lnTo>
                    <a:pt x="415" y="536"/>
                  </a:lnTo>
                  <a:lnTo>
                    <a:pt x="418" y="532"/>
                  </a:lnTo>
                  <a:lnTo>
                    <a:pt x="422" y="526"/>
                  </a:lnTo>
                  <a:lnTo>
                    <a:pt x="423" y="522"/>
                  </a:lnTo>
                  <a:lnTo>
                    <a:pt x="425" y="517"/>
                  </a:lnTo>
                  <a:lnTo>
                    <a:pt x="426" y="515"/>
                  </a:lnTo>
                  <a:lnTo>
                    <a:pt x="415" y="515"/>
                  </a:lnTo>
                  <a:lnTo>
                    <a:pt x="403" y="513"/>
                  </a:lnTo>
                  <a:lnTo>
                    <a:pt x="391" y="510"/>
                  </a:lnTo>
                  <a:lnTo>
                    <a:pt x="378" y="507"/>
                  </a:lnTo>
                  <a:lnTo>
                    <a:pt x="364" y="506"/>
                  </a:lnTo>
                  <a:lnTo>
                    <a:pt x="351" y="503"/>
                  </a:lnTo>
                  <a:lnTo>
                    <a:pt x="339" y="501"/>
                  </a:lnTo>
                  <a:lnTo>
                    <a:pt x="329" y="501"/>
                  </a:lnTo>
                  <a:lnTo>
                    <a:pt x="326" y="491"/>
                  </a:lnTo>
                  <a:lnTo>
                    <a:pt x="326" y="481"/>
                  </a:lnTo>
                  <a:lnTo>
                    <a:pt x="326" y="471"/>
                  </a:lnTo>
                  <a:lnTo>
                    <a:pt x="328" y="461"/>
                  </a:lnTo>
                  <a:lnTo>
                    <a:pt x="331" y="453"/>
                  </a:lnTo>
                  <a:lnTo>
                    <a:pt x="334" y="445"/>
                  </a:lnTo>
                  <a:lnTo>
                    <a:pt x="338" y="437"/>
                  </a:lnTo>
                  <a:lnTo>
                    <a:pt x="342" y="432"/>
                  </a:lnTo>
                  <a:lnTo>
                    <a:pt x="329" y="432"/>
                  </a:lnTo>
                  <a:lnTo>
                    <a:pt x="314" y="430"/>
                  </a:lnTo>
                  <a:lnTo>
                    <a:pt x="300" y="427"/>
                  </a:lnTo>
                  <a:lnTo>
                    <a:pt x="285" y="423"/>
                  </a:lnTo>
                  <a:lnTo>
                    <a:pt x="272" y="417"/>
                  </a:lnTo>
                  <a:lnTo>
                    <a:pt x="258" y="411"/>
                  </a:lnTo>
                  <a:lnTo>
                    <a:pt x="247" y="405"/>
                  </a:lnTo>
                  <a:lnTo>
                    <a:pt x="238" y="398"/>
                  </a:lnTo>
                  <a:lnTo>
                    <a:pt x="238" y="392"/>
                  </a:lnTo>
                  <a:lnTo>
                    <a:pt x="239" y="387"/>
                  </a:lnTo>
                  <a:lnTo>
                    <a:pt x="241" y="381"/>
                  </a:lnTo>
                  <a:lnTo>
                    <a:pt x="242" y="373"/>
                  </a:lnTo>
                  <a:lnTo>
                    <a:pt x="242" y="368"/>
                  </a:lnTo>
                  <a:lnTo>
                    <a:pt x="244" y="360"/>
                  </a:lnTo>
                  <a:lnTo>
                    <a:pt x="245" y="355"/>
                  </a:lnTo>
                  <a:lnTo>
                    <a:pt x="245" y="350"/>
                  </a:lnTo>
                  <a:lnTo>
                    <a:pt x="250" y="349"/>
                  </a:lnTo>
                  <a:lnTo>
                    <a:pt x="251" y="349"/>
                  </a:lnTo>
                  <a:lnTo>
                    <a:pt x="252" y="347"/>
                  </a:lnTo>
                  <a:lnTo>
                    <a:pt x="252" y="346"/>
                  </a:lnTo>
                  <a:lnTo>
                    <a:pt x="252" y="344"/>
                  </a:lnTo>
                  <a:lnTo>
                    <a:pt x="252" y="344"/>
                  </a:lnTo>
                  <a:lnTo>
                    <a:pt x="255" y="343"/>
                  </a:lnTo>
                  <a:lnTo>
                    <a:pt x="258" y="343"/>
                  </a:lnTo>
                  <a:lnTo>
                    <a:pt x="254" y="340"/>
                  </a:lnTo>
                  <a:lnTo>
                    <a:pt x="245" y="336"/>
                  </a:lnTo>
                  <a:lnTo>
                    <a:pt x="235" y="330"/>
                  </a:lnTo>
                  <a:lnTo>
                    <a:pt x="223" y="325"/>
                  </a:lnTo>
                  <a:lnTo>
                    <a:pt x="210" y="318"/>
                  </a:lnTo>
                  <a:lnTo>
                    <a:pt x="196" y="312"/>
                  </a:lnTo>
                  <a:lnTo>
                    <a:pt x="185" y="307"/>
                  </a:lnTo>
                  <a:lnTo>
                    <a:pt x="176" y="302"/>
                  </a:lnTo>
                  <a:lnTo>
                    <a:pt x="176" y="291"/>
                  </a:lnTo>
                  <a:lnTo>
                    <a:pt x="176" y="277"/>
                  </a:lnTo>
                  <a:lnTo>
                    <a:pt x="176" y="263"/>
                  </a:lnTo>
                  <a:lnTo>
                    <a:pt x="177" y="248"/>
                  </a:lnTo>
                  <a:lnTo>
                    <a:pt x="179" y="235"/>
                  </a:lnTo>
                  <a:lnTo>
                    <a:pt x="182" y="222"/>
                  </a:lnTo>
                  <a:lnTo>
                    <a:pt x="185" y="212"/>
                  </a:lnTo>
                  <a:lnTo>
                    <a:pt x="189" y="205"/>
                  </a:lnTo>
                  <a:lnTo>
                    <a:pt x="189" y="200"/>
                  </a:lnTo>
                  <a:lnTo>
                    <a:pt x="186" y="195"/>
                  </a:lnTo>
                  <a:lnTo>
                    <a:pt x="183" y="190"/>
                  </a:lnTo>
                  <a:lnTo>
                    <a:pt x="179" y="186"/>
                  </a:lnTo>
                  <a:lnTo>
                    <a:pt x="170" y="176"/>
                  </a:lnTo>
                  <a:lnTo>
                    <a:pt x="158" y="167"/>
                  </a:lnTo>
                  <a:lnTo>
                    <a:pt x="146" y="157"/>
                  </a:lnTo>
                  <a:lnTo>
                    <a:pt x="136" y="147"/>
                  </a:lnTo>
                  <a:lnTo>
                    <a:pt x="132" y="141"/>
                  </a:lnTo>
                  <a:lnTo>
                    <a:pt x="129" y="135"/>
                  </a:lnTo>
                  <a:lnTo>
                    <a:pt x="127" y="129"/>
                  </a:lnTo>
                  <a:lnTo>
                    <a:pt x="127" y="123"/>
                  </a:lnTo>
                  <a:lnTo>
                    <a:pt x="101" y="122"/>
                  </a:lnTo>
                  <a:lnTo>
                    <a:pt x="77" y="119"/>
                  </a:lnTo>
                  <a:lnTo>
                    <a:pt x="67" y="116"/>
                  </a:lnTo>
                  <a:lnTo>
                    <a:pt x="56" y="112"/>
                  </a:lnTo>
                  <a:lnTo>
                    <a:pt x="46" y="107"/>
                  </a:lnTo>
                  <a:lnTo>
                    <a:pt x="37" y="101"/>
                  </a:lnTo>
                  <a:lnTo>
                    <a:pt x="30" y="96"/>
                  </a:lnTo>
                  <a:lnTo>
                    <a:pt x="23" y="88"/>
                  </a:lnTo>
                  <a:lnTo>
                    <a:pt x="17" y="80"/>
                  </a:lnTo>
                  <a:lnTo>
                    <a:pt x="11" y="71"/>
                  </a:lnTo>
                  <a:lnTo>
                    <a:pt x="6" y="59"/>
                  </a:lnTo>
                  <a:lnTo>
                    <a:pt x="3" y="48"/>
                  </a:lnTo>
                  <a:lnTo>
                    <a:pt x="2" y="35"/>
                  </a:lnTo>
                  <a:lnTo>
                    <a:pt x="0" y="20"/>
                  </a:lnTo>
                  <a:lnTo>
                    <a:pt x="28" y="20"/>
                  </a:lnTo>
                  <a:lnTo>
                    <a:pt x="30" y="16"/>
                  </a:lnTo>
                  <a:lnTo>
                    <a:pt x="30" y="14"/>
                  </a:lnTo>
                  <a:lnTo>
                    <a:pt x="31" y="13"/>
                  </a:lnTo>
                  <a:lnTo>
                    <a:pt x="33" y="13"/>
                  </a:lnTo>
                  <a:lnTo>
                    <a:pt x="34" y="13"/>
                  </a:lnTo>
                  <a:lnTo>
                    <a:pt x="34" y="11"/>
                  </a:lnTo>
                  <a:lnTo>
                    <a:pt x="36" y="10"/>
                  </a:lnTo>
                  <a:lnTo>
                    <a:pt x="36" y="5"/>
                  </a:lnTo>
                  <a:lnTo>
                    <a:pt x="39" y="5"/>
                  </a:lnTo>
                  <a:lnTo>
                    <a:pt x="42" y="5"/>
                  </a:lnTo>
                  <a:lnTo>
                    <a:pt x="46" y="5"/>
                  </a:lnTo>
                  <a:lnTo>
                    <a:pt x="49" y="5"/>
                  </a:lnTo>
                  <a:lnTo>
                    <a:pt x="52" y="4"/>
                  </a:lnTo>
                  <a:lnTo>
                    <a:pt x="55" y="3"/>
                  </a:lnTo>
                  <a:lnTo>
                    <a:pt x="56" y="1"/>
                  </a:lnTo>
                  <a:lnTo>
                    <a:pt x="56" y="0"/>
                  </a:lnTo>
                  <a:lnTo>
                    <a:pt x="62" y="0"/>
                  </a:lnTo>
                  <a:lnTo>
                    <a:pt x="67" y="1"/>
                  </a:lnTo>
                  <a:lnTo>
                    <a:pt x="73" y="4"/>
                  </a:lnTo>
                  <a:lnTo>
                    <a:pt x="77" y="7"/>
                  </a:lnTo>
                  <a:lnTo>
                    <a:pt x="81" y="10"/>
                  </a:lnTo>
                  <a:lnTo>
                    <a:pt x="86" y="14"/>
                  </a:lnTo>
                  <a:lnTo>
                    <a:pt x="89" y="17"/>
                  </a:lnTo>
                  <a:lnTo>
                    <a:pt x="92" y="20"/>
                  </a:lnTo>
                  <a:lnTo>
                    <a:pt x="99" y="20"/>
                  </a:lnTo>
                  <a:lnTo>
                    <a:pt x="105" y="20"/>
                  </a:lnTo>
                  <a:lnTo>
                    <a:pt x="99" y="13"/>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06" name="Freeform 10"/>
            <p:cNvSpPr>
              <a:spLocks/>
            </p:cNvSpPr>
            <p:nvPr/>
          </p:nvSpPr>
          <p:spPr bwMode="auto">
            <a:xfrm>
              <a:off x="1181" y="2656"/>
              <a:ext cx="171" cy="90"/>
            </a:xfrm>
            <a:custGeom>
              <a:avLst/>
              <a:gdLst/>
              <a:ahLst/>
              <a:cxnLst>
                <a:cxn ang="0">
                  <a:pos x="475" y="31"/>
                </a:cxn>
                <a:cxn ang="0">
                  <a:pos x="500" y="51"/>
                </a:cxn>
                <a:cxn ang="0">
                  <a:pos x="513" y="63"/>
                </a:cxn>
                <a:cxn ang="0">
                  <a:pos x="491" y="76"/>
                </a:cxn>
                <a:cxn ang="0">
                  <a:pos x="472" y="97"/>
                </a:cxn>
                <a:cxn ang="0">
                  <a:pos x="463" y="160"/>
                </a:cxn>
                <a:cxn ang="0">
                  <a:pos x="450" y="176"/>
                </a:cxn>
                <a:cxn ang="0">
                  <a:pos x="450" y="195"/>
                </a:cxn>
                <a:cxn ang="0">
                  <a:pos x="335" y="201"/>
                </a:cxn>
                <a:cxn ang="0">
                  <a:pos x="253" y="207"/>
                </a:cxn>
                <a:cxn ang="0">
                  <a:pos x="151" y="243"/>
                </a:cxn>
                <a:cxn ang="0">
                  <a:pos x="80" y="271"/>
                </a:cxn>
                <a:cxn ang="0">
                  <a:pos x="52" y="268"/>
                </a:cxn>
                <a:cxn ang="0">
                  <a:pos x="45" y="268"/>
                </a:cxn>
                <a:cxn ang="0">
                  <a:pos x="42" y="257"/>
                </a:cxn>
                <a:cxn ang="0">
                  <a:pos x="26" y="249"/>
                </a:cxn>
                <a:cxn ang="0">
                  <a:pos x="17" y="239"/>
                </a:cxn>
                <a:cxn ang="0">
                  <a:pos x="17" y="220"/>
                </a:cxn>
                <a:cxn ang="0">
                  <a:pos x="3" y="211"/>
                </a:cxn>
                <a:cxn ang="0">
                  <a:pos x="9" y="198"/>
                </a:cxn>
                <a:cxn ang="0">
                  <a:pos x="0" y="185"/>
                </a:cxn>
                <a:cxn ang="0">
                  <a:pos x="6" y="176"/>
                </a:cxn>
                <a:cxn ang="0">
                  <a:pos x="17" y="167"/>
                </a:cxn>
                <a:cxn ang="0">
                  <a:pos x="14" y="157"/>
                </a:cxn>
                <a:cxn ang="0">
                  <a:pos x="14" y="144"/>
                </a:cxn>
                <a:cxn ang="0">
                  <a:pos x="99" y="129"/>
                </a:cxn>
                <a:cxn ang="0">
                  <a:pos x="176" y="113"/>
                </a:cxn>
                <a:cxn ang="0">
                  <a:pos x="214" y="92"/>
                </a:cxn>
                <a:cxn ang="0">
                  <a:pos x="281" y="29"/>
                </a:cxn>
                <a:cxn ang="0">
                  <a:pos x="329" y="6"/>
                </a:cxn>
                <a:cxn ang="0">
                  <a:pos x="348" y="0"/>
                </a:cxn>
                <a:cxn ang="0">
                  <a:pos x="404" y="6"/>
                </a:cxn>
                <a:cxn ang="0">
                  <a:pos x="475" y="31"/>
                </a:cxn>
              </a:cxnLst>
              <a:rect l="0" t="0" r="r" b="b"/>
              <a:pathLst>
                <a:path w="513" h="271">
                  <a:moveTo>
                    <a:pt x="475" y="31"/>
                  </a:moveTo>
                  <a:lnTo>
                    <a:pt x="500" y="51"/>
                  </a:lnTo>
                  <a:lnTo>
                    <a:pt x="513" y="63"/>
                  </a:lnTo>
                  <a:lnTo>
                    <a:pt x="491" y="76"/>
                  </a:lnTo>
                  <a:lnTo>
                    <a:pt x="472" y="97"/>
                  </a:lnTo>
                  <a:lnTo>
                    <a:pt x="463" y="160"/>
                  </a:lnTo>
                  <a:lnTo>
                    <a:pt x="450" y="176"/>
                  </a:lnTo>
                  <a:lnTo>
                    <a:pt x="450" y="195"/>
                  </a:lnTo>
                  <a:lnTo>
                    <a:pt x="335" y="201"/>
                  </a:lnTo>
                  <a:lnTo>
                    <a:pt x="253" y="207"/>
                  </a:lnTo>
                  <a:lnTo>
                    <a:pt x="151" y="243"/>
                  </a:lnTo>
                  <a:lnTo>
                    <a:pt x="80" y="271"/>
                  </a:lnTo>
                  <a:lnTo>
                    <a:pt x="52" y="268"/>
                  </a:lnTo>
                  <a:lnTo>
                    <a:pt x="45" y="268"/>
                  </a:lnTo>
                  <a:lnTo>
                    <a:pt x="42" y="257"/>
                  </a:lnTo>
                  <a:lnTo>
                    <a:pt x="26" y="249"/>
                  </a:lnTo>
                  <a:lnTo>
                    <a:pt x="17" y="239"/>
                  </a:lnTo>
                  <a:lnTo>
                    <a:pt x="17" y="220"/>
                  </a:lnTo>
                  <a:lnTo>
                    <a:pt x="3" y="211"/>
                  </a:lnTo>
                  <a:lnTo>
                    <a:pt x="9" y="198"/>
                  </a:lnTo>
                  <a:lnTo>
                    <a:pt x="0" y="185"/>
                  </a:lnTo>
                  <a:lnTo>
                    <a:pt x="6" y="176"/>
                  </a:lnTo>
                  <a:lnTo>
                    <a:pt x="17" y="167"/>
                  </a:lnTo>
                  <a:lnTo>
                    <a:pt x="14" y="157"/>
                  </a:lnTo>
                  <a:lnTo>
                    <a:pt x="14" y="144"/>
                  </a:lnTo>
                  <a:lnTo>
                    <a:pt x="99" y="129"/>
                  </a:lnTo>
                  <a:lnTo>
                    <a:pt x="176" y="113"/>
                  </a:lnTo>
                  <a:lnTo>
                    <a:pt x="214" y="92"/>
                  </a:lnTo>
                  <a:lnTo>
                    <a:pt x="281" y="29"/>
                  </a:lnTo>
                  <a:lnTo>
                    <a:pt x="329" y="6"/>
                  </a:lnTo>
                  <a:lnTo>
                    <a:pt x="348" y="0"/>
                  </a:lnTo>
                  <a:lnTo>
                    <a:pt x="404" y="6"/>
                  </a:lnTo>
                  <a:lnTo>
                    <a:pt x="475" y="31"/>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07" name="Freeform 11"/>
            <p:cNvSpPr>
              <a:spLocks noEditPoints="1"/>
            </p:cNvSpPr>
            <p:nvPr/>
          </p:nvSpPr>
          <p:spPr bwMode="auto">
            <a:xfrm>
              <a:off x="1322" y="2674"/>
              <a:ext cx="30" cy="47"/>
            </a:xfrm>
            <a:custGeom>
              <a:avLst/>
              <a:gdLst/>
              <a:ahLst/>
              <a:cxnLst>
                <a:cxn ang="0">
                  <a:pos x="81" y="0"/>
                </a:cxn>
                <a:cxn ang="0">
                  <a:pos x="71" y="17"/>
                </a:cxn>
                <a:cxn ang="0">
                  <a:pos x="46" y="25"/>
                </a:cxn>
                <a:cxn ang="0">
                  <a:pos x="12" y="36"/>
                </a:cxn>
                <a:cxn ang="0">
                  <a:pos x="0" y="42"/>
                </a:cxn>
                <a:cxn ang="0">
                  <a:pos x="18" y="55"/>
                </a:cxn>
                <a:cxn ang="0">
                  <a:pos x="31" y="77"/>
                </a:cxn>
                <a:cxn ang="0">
                  <a:pos x="37" y="105"/>
                </a:cxn>
                <a:cxn ang="0">
                  <a:pos x="32" y="116"/>
                </a:cxn>
                <a:cxn ang="0">
                  <a:pos x="41" y="106"/>
                </a:cxn>
                <a:cxn ang="0">
                  <a:pos x="50" y="43"/>
                </a:cxn>
                <a:cxn ang="0">
                  <a:pos x="69" y="22"/>
                </a:cxn>
                <a:cxn ang="0">
                  <a:pos x="91" y="9"/>
                </a:cxn>
                <a:cxn ang="0">
                  <a:pos x="83" y="0"/>
                </a:cxn>
                <a:cxn ang="0">
                  <a:pos x="81" y="0"/>
                </a:cxn>
                <a:cxn ang="0">
                  <a:pos x="28" y="123"/>
                </a:cxn>
                <a:cxn ang="0">
                  <a:pos x="2" y="142"/>
                </a:cxn>
                <a:cxn ang="0">
                  <a:pos x="28" y="141"/>
                </a:cxn>
                <a:cxn ang="0">
                  <a:pos x="28" y="123"/>
                </a:cxn>
              </a:cxnLst>
              <a:rect l="0" t="0" r="r" b="b"/>
              <a:pathLst>
                <a:path w="91" h="142">
                  <a:moveTo>
                    <a:pt x="81" y="0"/>
                  </a:moveTo>
                  <a:lnTo>
                    <a:pt x="71" y="17"/>
                  </a:lnTo>
                  <a:lnTo>
                    <a:pt x="46" y="25"/>
                  </a:lnTo>
                  <a:lnTo>
                    <a:pt x="12" y="36"/>
                  </a:lnTo>
                  <a:lnTo>
                    <a:pt x="0" y="42"/>
                  </a:lnTo>
                  <a:lnTo>
                    <a:pt x="18" y="55"/>
                  </a:lnTo>
                  <a:lnTo>
                    <a:pt x="31" y="77"/>
                  </a:lnTo>
                  <a:lnTo>
                    <a:pt x="37" y="105"/>
                  </a:lnTo>
                  <a:lnTo>
                    <a:pt x="32" y="116"/>
                  </a:lnTo>
                  <a:lnTo>
                    <a:pt x="41" y="106"/>
                  </a:lnTo>
                  <a:lnTo>
                    <a:pt x="50" y="43"/>
                  </a:lnTo>
                  <a:lnTo>
                    <a:pt x="69" y="22"/>
                  </a:lnTo>
                  <a:lnTo>
                    <a:pt x="91" y="9"/>
                  </a:lnTo>
                  <a:lnTo>
                    <a:pt x="83" y="0"/>
                  </a:lnTo>
                  <a:lnTo>
                    <a:pt x="81" y="0"/>
                  </a:lnTo>
                  <a:close/>
                  <a:moveTo>
                    <a:pt x="28" y="123"/>
                  </a:moveTo>
                  <a:lnTo>
                    <a:pt x="2" y="142"/>
                  </a:lnTo>
                  <a:lnTo>
                    <a:pt x="28" y="141"/>
                  </a:lnTo>
                  <a:lnTo>
                    <a:pt x="28" y="123"/>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08" name="Freeform 12"/>
            <p:cNvSpPr>
              <a:spLocks/>
            </p:cNvSpPr>
            <p:nvPr/>
          </p:nvSpPr>
          <p:spPr bwMode="auto">
            <a:xfrm>
              <a:off x="1304" y="2671"/>
              <a:ext cx="34" cy="18"/>
            </a:xfrm>
            <a:custGeom>
              <a:avLst/>
              <a:gdLst/>
              <a:ahLst/>
              <a:cxnLst>
                <a:cxn ang="0">
                  <a:pos x="86" y="34"/>
                </a:cxn>
                <a:cxn ang="0">
                  <a:pos x="105" y="32"/>
                </a:cxn>
                <a:cxn ang="0">
                  <a:pos x="105" y="37"/>
                </a:cxn>
                <a:cxn ang="0">
                  <a:pos x="73" y="42"/>
                </a:cxn>
                <a:cxn ang="0">
                  <a:pos x="55" y="50"/>
                </a:cxn>
                <a:cxn ang="0">
                  <a:pos x="23" y="48"/>
                </a:cxn>
                <a:cxn ang="0">
                  <a:pos x="6" y="34"/>
                </a:cxn>
                <a:cxn ang="0">
                  <a:pos x="0" y="29"/>
                </a:cxn>
                <a:cxn ang="0">
                  <a:pos x="6" y="10"/>
                </a:cxn>
                <a:cxn ang="0">
                  <a:pos x="28" y="0"/>
                </a:cxn>
                <a:cxn ang="0">
                  <a:pos x="55" y="4"/>
                </a:cxn>
                <a:cxn ang="0">
                  <a:pos x="86" y="34"/>
                </a:cxn>
              </a:cxnLst>
              <a:rect l="0" t="0" r="r" b="b"/>
              <a:pathLst>
                <a:path w="105" h="50">
                  <a:moveTo>
                    <a:pt x="86" y="34"/>
                  </a:moveTo>
                  <a:lnTo>
                    <a:pt x="105" y="32"/>
                  </a:lnTo>
                  <a:lnTo>
                    <a:pt x="105" y="37"/>
                  </a:lnTo>
                  <a:lnTo>
                    <a:pt x="73" y="42"/>
                  </a:lnTo>
                  <a:lnTo>
                    <a:pt x="55" y="50"/>
                  </a:lnTo>
                  <a:lnTo>
                    <a:pt x="23" y="48"/>
                  </a:lnTo>
                  <a:lnTo>
                    <a:pt x="6" y="34"/>
                  </a:lnTo>
                  <a:lnTo>
                    <a:pt x="0" y="29"/>
                  </a:lnTo>
                  <a:lnTo>
                    <a:pt x="6" y="10"/>
                  </a:lnTo>
                  <a:lnTo>
                    <a:pt x="28" y="0"/>
                  </a:lnTo>
                  <a:lnTo>
                    <a:pt x="55" y="4"/>
                  </a:lnTo>
                  <a:lnTo>
                    <a:pt x="86" y="34"/>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09" name="Freeform 13"/>
            <p:cNvSpPr>
              <a:spLocks/>
            </p:cNvSpPr>
            <p:nvPr/>
          </p:nvSpPr>
          <p:spPr bwMode="auto">
            <a:xfrm>
              <a:off x="686" y="2676"/>
              <a:ext cx="47" cy="4"/>
            </a:xfrm>
            <a:custGeom>
              <a:avLst/>
              <a:gdLst/>
              <a:ahLst/>
              <a:cxnLst>
                <a:cxn ang="0">
                  <a:pos x="100" y="0"/>
                </a:cxn>
                <a:cxn ang="0">
                  <a:pos x="92" y="7"/>
                </a:cxn>
                <a:cxn ang="0">
                  <a:pos x="45" y="13"/>
                </a:cxn>
                <a:cxn ang="0">
                  <a:pos x="10" y="13"/>
                </a:cxn>
                <a:cxn ang="0">
                  <a:pos x="0" y="7"/>
                </a:cxn>
                <a:cxn ang="0">
                  <a:pos x="76" y="7"/>
                </a:cxn>
                <a:cxn ang="0">
                  <a:pos x="95" y="0"/>
                </a:cxn>
                <a:cxn ang="0">
                  <a:pos x="138" y="0"/>
                </a:cxn>
                <a:cxn ang="0">
                  <a:pos x="100" y="0"/>
                </a:cxn>
              </a:cxnLst>
              <a:rect l="0" t="0" r="r" b="b"/>
              <a:pathLst>
                <a:path w="138" h="13">
                  <a:moveTo>
                    <a:pt x="100" y="0"/>
                  </a:moveTo>
                  <a:lnTo>
                    <a:pt x="92" y="7"/>
                  </a:lnTo>
                  <a:lnTo>
                    <a:pt x="45" y="13"/>
                  </a:lnTo>
                  <a:lnTo>
                    <a:pt x="10" y="13"/>
                  </a:lnTo>
                  <a:lnTo>
                    <a:pt x="0" y="7"/>
                  </a:lnTo>
                  <a:lnTo>
                    <a:pt x="76" y="7"/>
                  </a:lnTo>
                  <a:lnTo>
                    <a:pt x="95" y="0"/>
                  </a:lnTo>
                  <a:lnTo>
                    <a:pt x="138" y="0"/>
                  </a:lnTo>
                  <a:lnTo>
                    <a:pt x="100" y="0"/>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10" name="Freeform 14"/>
            <p:cNvSpPr>
              <a:spLocks/>
            </p:cNvSpPr>
            <p:nvPr/>
          </p:nvSpPr>
          <p:spPr bwMode="auto">
            <a:xfrm>
              <a:off x="1308" y="2676"/>
              <a:ext cx="16" cy="7"/>
            </a:xfrm>
            <a:custGeom>
              <a:avLst/>
              <a:gdLst/>
              <a:ahLst/>
              <a:cxnLst>
                <a:cxn ang="0">
                  <a:pos x="49" y="8"/>
                </a:cxn>
                <a:cxn ang="0">
                  <a:pos x="49" y="19"/>
                </a:cxn>
                <a:cxn ang="0">
                  <a:pos x="39" y="8"/>
                </a:cxn>
                <a:cxn ang="0">
                  <a:pos x="36" y="13"/>
                </a:cxn>
                <a:cxn ang="0">
                  <a:pos x="22" y="3"/>
                </a:cxn>
                <a:cxn ang="0">
                  <a:pos x="19" y="3"/>
                </a:cxn>
                <a:cxn ang="0">
                  <a:pos x="14" y="8"/>
                </a:cxn>
                <a:cxn ang="0">
                  <a:pos x="14" y="21"/>
                </a:cxn>
                <a:cxn ang="0">
                  <a:pos x="0" y="16"/>
                </a:cxn>
                <a:cxn ang="0">
                  <a:pos x="0" y="7"/>
                </a:cxn>
                <a:cxn ang="0">
                  <a:pos x="14" y="0"/>
                </a:cxn>
                <a:cxn ang="0">
                  <a:pos x="43" y="3"/>
                </a:cxn>
                <a:cxn ang="0">
                  <a:pos x="49" y="8"/>
                </a:cxn>
              </a:cxnLst>
              <a:rect l="0" t="0" r="r" b="b"/>
              <a:pathLst>
                <a:path w="49" h="21">
                  <a:moveTo>
                    <a:pt x="49" y="8"/>
                  </a:moveTo>
                  <a:lnTo>
                    <a:pt x="49" y="19"/>
                  </a:lnTo>
                  <a:lnTo>
                    <a:pt x="39" y="8"/>
                  </a:lnTo>
                  <a:lnTo>
                    <a:pt x="36" y="13"/>
                  </a:lnTo>
                  <a:lnTo>
                    <a:pt x="22" y="3"/>
                  </a:lnTo>
                  <a:lnTo>
                    <a:pt x="19" y="3"/>
                  </a:lnTo>
                  <a:lnTo>
                    <a:pt x="14" y="8"/>
                  </a:lnTo>
                  <a:lnTo>
                    <a:pt x="14" y="21"/>
                  </a:lnTo>
                  <a:lnTo>
                    <a:pt x="0" y="16"/>
                  </a:lnTo>
                  <a:lnTo>
                    <a:pt x="0" y="7"/>
                  </a:lnTo>
                  <a:lnTo>
                    <a:pt x="14" y="0"/>
                  </a:lnTo>
                  <a:lnTo>
                    <a:pt x="43" y="3"/>
                  </a:lnTo>
                  <a:lnTo>
                    <a:pt x="49" y="8"/>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11" name="Freeform 15"/>
            <p:cNvSpPr>
              <a:spLocks/>
            </p:cNvSpPr>
            <p:nvPr/>
          </p:nvSpPr>
          <p:spPr bwMode="auto">
            <a:xfrm>
              <a:off x="1336" y="2684"/>
              <a:ext cx="76" cy="36"/>
            </a:xfrm>
            <a:custGeom>
              <a:avLst/>
              <a:gdLst/>
              <a:ahLst/>
              <a:cxnLst>
                <a:cxn ang="0">
                  <a:pos x="62" y="22"/>
                </a:cxn>
                <a:cxn ang="0">
                  <a:pos x="106" y="51"/>
                </a:cxn>
                <a:cxn ang="0">
                  <a:pos x="205" y="83"/>
                </a:cxn>
                <a:cxn ang="0">
                  <a:pos x="227" y="101"/>
                </a:cxn>
                <a:cxn ang="0">
                  <a:pos x="227" y="111"/>
                </a:cxn>
                <a:cxn ang="0">
                  <a:pos x="62" y="105"/>
                </a:cxn>
                <a:cxn ang="0">
                  <a:pos x="0" y="101"/>
                </a:cxn>
                <a:cxn ang="0">
                  <a:pos x="16" y="73"/>
                </a:cxn>
                <a:cxn ang="0">
                  <a:pos x="26" y="13"/>
                </a:cxn>
                <a:cxn ang="0">
                  <a:pos x="38" y="0"/>
                </a:cxn>
                <a:cxn ang="0">
                  <a:pos x="48" y="0"/>
                </a:cxn>
                <a:cxn ang="0">
                  <a:pos x="62" y="22"/>
                </a:cxn>
              </a:cxnLst>
              <a:rect l="0" t="0" r="r" b="b"/>
              <a:pathLst>
                <a:path w="227" h="111">
                  <a:moveTo>
                    <a:pt x="62" y="22"/>
                  </a:moveTo>
                  <a:lnTo>
                    <a:pt x="106" y="51"/>
                  </a:lnTo>
                  <a:lnTo>
                    <a:pt x="205" y="83"/>
                  </a:lnTo>
                  <a:lnTo>
                    <a:pt x="227" y="101"/>
                  </a:lnTo>
                  <a:lnTo>
                    <a:pt x="227" y="111"/>
                  </a:lnTo>
                  <a:lnTo>
                    <a:pt x="62" y="105"/>
                  </a:lnTo>
                  <a:lnTo>
                    <a:pt x="0" y="101"/>
                  </a:lnTo>
                  <a:lnTo>
                    <a:pt x="16" y="73"/>
                  </a:lnTo>
                  <a:lnTo>
                    <a:pt x="26" y="13"/>
                  </a:lnTo>
                  <a:lnTo>
                    <a:pt x="38" y="0"/>
                  </a:lnTo>
                  <a:lnTo>
                    <a:pt x="48" y="0"/>
                  </a:lnTo>
                  <a:lnTo>
                    <a:pt x="62" y="22"/>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12" name="Freeform 16"/>
            <p:cNvSpPr>
              <a:spLocks/>
            </p:cNvSpPr>
            <p:nvPr/>
          </p:nvSpPr>
          <p:spPr bwMode="auto">
            <a:xfrm>
              <a:off x="1350" y="2696"/>
              <a:ext cx="58" cy="21"/>
            </a:xfrm>
            <a:custGeom>
              <a:avLst/>
              <a:gdLst/>
              <a:ahLst/>
              <a:cxnLst>
                <a:cxn ang="0">
                  <a:pos x="10" y="0"/>
                </a:cxn>
                <a:cxn ang="0">
                  <a:pos x="36" y="12"/>
                </a:cxn>
                <a:cxn ang="0">
                  <a:pos x="58" y="25"/>
                </a:cxn>
                <a:cxn ang="0">
                  <a:pos x="94" y="31"/>
                </a:cxn>
                <a:cxn ang="0">
                  <a:pos x="128" y="39"/>
                </a:cxn>
                <a:cxn ang="0">
                  <a:pos x="157" y="48"/>
                </a:cxn>
                <a:cxn ang="0">
                  <a:pos x="173" y="58"/>
                </a:cxn>
                <a:cxn ang="0">
                  <a:pos x="144" y="51"/>
                </a:cxn>
                <a:cxn ang="0">
                  <a:pos x="116" y="45"/>
                </a:cxn>
                <a:cxn ang="0">
                  <a:pos x="76" y="37"/>
                </a:cxn>
                <a:cxn ang="0">
                  <a:pos x="29" y="26"/>
                </a:cxn>
                <a:cxn ang="0">
                  <a:pos x="7" y="25"/>
                </a:cxn>
                <a:cxn ang="0">
                  <a:pos x="0" y="18"/>
                </a:cxn>
                <a:cxn ang="0">
                  <a:pos x="0" y="7"/>
                </a:cxn>
                <a:cxn ang="0">
                  <a:pos x="10" y="0"/>
                </a:cxn>
              </a:cxnLst>
              <a:rect l="0" t="0" r="r" b="b"/>
              <a:pathLst>
                <a:path w="173" h="58">
                  <a:moveTo>
                    <a:pt x="10" y="0"/>
                  </a:moveTo>
                  <a:lnTo>
                    <a:pt x="36" y="12"/>
                  </a:lnTo>
                  <a:lnTo>
                    <a:pt x="58" y="25"/>
                  </a:lnTo>
                  <a:lnTo>
                    <a:pt x="94" y="31"/>
                  </a:lnTo>
                  <a:lnTo>
                    <a:pt x="128" y="39"/>
                  </a:lnTo>
                  <a:lnTo>
                    <a:pt x="157" y="48"/>
                  </a:lnTo>
                  <a:lnTo>
                    <a:pt x="173" y="58"/>
                  </a:lnTo>
                  <a:lnTo>
                    <a:pt x="144" y="51"/>
                  </a:lnTo>
                  <a:lnTo>
                    <a:pt x="116" y="45"/>
                  </a:lnTo>
                  <a:lnTo>
                    <a:pt x="76" y="37"/>
                  </a:lnTo>
                  <a:lnTo>
                    <a:pt x="29" y="26"/>
                  </a:lnTo>
                  <a:lnTo>
                    <a:pt x="7" y="25"/>
                  </a:lnTo>
                  <a:lnTo>
                    <a:pt x="0" y="18"/>
                  </a:lnTo>
                  <a:lnTo>
                    <a:pt x="0" y="7"/>
                  </a:lnTo>
                  <a:lnTo>
                    <a:pt x="10" y="0"/>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13" name="Freeform 17"/>
            <p:cNvSpPr>
              <a:spLocks/>
            </p:cNvSpPr>
            <p:nvPr/>
          </p:nvSpPr>
          <p:spPr bwMode="auto">
            <a:xfrm>
              <a:off x="703" y="2687"/>
              <a:ext cx="66" cy="18"/>
            </a:xfrm>
            <a:custGeom>
              <a:avLst/>
              <a:gdLst/>
              <a:ahLst/>
              <a:cxnLst>
                <a:cxn ang="0">
                  <a:pos x="198" y="2"/>
                </a:cxn>
                <a:cxn ang="0">
                  <a:pos x="198" y="10"/>
                </a:cxn>
                <a:cxn ang="0">
                  <a:pos x="151" y="34"/>
                </a:cxn>
                <a:cxn ang="0">
                  <a:pos x="118" y="37"/>
                </a:cxn>
                <a:cxn ang="0">
                  <a:pos x="77" y="46"/>
                </a:cxn>
                <a:cxn ang="0">
                  <a:pos x="49" y="53"/>
                </a:cxn>
                <a:cxn ang="0">
                  <a:pos x="0" y="46"/>
                </a:cxn>
                <a:cxn ang="0">
                  <a:pos x="89" y="40"/>
                </a:cxn>
                <a:cxn ang="0">
                  <a:pos x="176" y="18"/>
                </a:cxn>
                <a:cxn ang="0">
                  <a:pos x="192" y="10"/>
                </a:cxn>
                <a:cxn ang="0">
                  <a:pos x="192" y="0"/>
                </a:cxn>
                <a:cxn ang="0">
                  <a:pos x="195" y="0"/>
                </a:cxn>
                <a:cxn ang="0">
                  <a:pos x="198" y="2"/>
                </a:cxn>
              </a:cxnLst>
              <a:rect l="0" t="0" r="r" b="b"/>
              <a:pathLst>
                <a:path w="198" h="53">
                  <a:moveTo>
                    <a:pt x="198" y="2"/>
                  </a:moveTo>
                  <a:lnTo>
                    <a:pt x="198" y="10"/>
                  </a:lnTo>
                  <a:lnTo>
                    <a:pt x="151" y="34"/>
                  </a:lnTo>
                  <a:lnTo>
                    <a:pt x="118" y="37"/>
                  </a:lnTo>
                  <a:lnTo>
                    <a:pt x="77" y="46"/>
                  </a:lnTo>
                  <a:lnTo>
                    <a:pt x="49" y="53"/>
                  </a:lnTo>
                  <a:lnTo>
                    <a:pt x="0" y="46"/>
                  </a:lnTo>
                  <a:lnTo>
                    <a:pt x="89" y="40"/>
                  </a:lnTo>
                  <a:lnTo>
                    <a:pt x="176" y="18"/>
                  </a:lnTo>
                  <a:lnTo>
                    <a:pt x="192" y="10"/>
                  </a:lnTo>
                  <a:lnTo>
                    <a:pt x="192" y="0"/>
                  </a:lnTo>
                  <a:lnTo>
                    <a:pt x="195" y="0"/>
                  </a:lnTo>
                  <a:lnTo>
                    <a:pt x="198" y="2"/>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14" name="Freeform 18"/>
            <p:cNvSpPr>
              <a:spLocks/>
            </p:cNvSpPr>
            <p:nvPr/>
          </p:nvSpPr>
          <p:spPr bwMode="auto">
            <a:xfrm>
              <a:off x="1350" y="2691"/>
              <a:ext cx="16" cy="11"/>
            </a:xfrm>
            <a:custGeom>
              <a:avLst/>
              <a:gdLst/>
              <a:ahLst/>
              <a:cxnLst>
                <a:cxn ang="0">
                  <a:pos x="22" y="24"/>
                </a:cxn>
                <a:cxn ang="0">
                  <a:pos x="44" y="30"/>
                </a:cxn>
                <a:cxn ang="0">
                  <a:pos x="47" y="33"/>
                </a:cxn>
                <a:cxn ang="0">
                  <a:pos x="47" y="36"/>
                </a:cxn>
                <a:cxn ang="0">
                  <a:pos x="14" y="36"/>
                </a:cxn>
                <a:cxn ang="0">
                  <a:pos x="0" y="24"/>
                </a:cxn>
                <a:cxn ang="0">
                  <a:pos x="2" y="0"/>
                </a:cxn>
                <a:cxn ang="0">
                  <a:pos x="8" y="0"/>
                </a:cxn>
                <a:cxn ang="0">
                  <a:pos x="22" y="24"/>
                </a:cxn>
              </a:cxnLst>
              <a:rect l="0" t="0" r="r" b="b"/>
              <a:pathLst>
                <a:path w="47" h="36">
                  <a:moveTo>
                    <a:pt x="22" y="24"/>
                  </a:moveTo>
                  <a:lnTo>
                    <a:pt x="44" y="30"/>
                  </a:lnTo>
                  <a:lnTo>
                    <a:pt x="47" y="33"/>
                  </a:lnTo>
                  <a:lnTo>
                    <a:pt x="47" y="36"/>
                  </a:lnTo>
                  <a:lnTo>
                    <a:pt x="14" y="36"/>
                  </a:lnTo>
                  <a:lnTo>
                    <a:pt x="0" y="24"/>
                  </a:lnTo>
                  <a:lnTo>
                    <a:pt x="2" y="0"/>
                  </a:lnTo>
                  <a:lnTo>
                    <a:pt x="8" y="0"/>
                  </a:lnTo>
                  <a:lnTo>
                    <a:pt x="22" y="24"/>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15" name="Freeform 19"/>
            <p:cNvSpPr>
              <a:spLocks/>
            </p:cNvSpPr>
            <p:nvPr/>
          </p:nvSpPr>
          <p:spPr bwMode="auto">
            <a:xfrm>
              <a:off x="1160" y="2704"/>
              <a:ext cx="41" cy="50"/>
            </a:xfrm>
            <a:custGeom>
              <a:avLst/>
              <a:gdLst/>
              <a:ahLst/>
              <a:cxnLst>
                <a:cxn ang="0">
                  <a:pos x="61" y="23"/>
                </a:cxn>
                <a:cxn ang="0">
                  <a:pos x="53" y="32"/>
                </a:cxn>
                <a:cxn ang="0">
                  <a:pos x="50" y="38"/>
                </a:cxn>
                <a:cxn ang="0">
                  <a:pos x="50" y="48"/>
                </a:cxn>
                <a:cxn ang="0">
                  <a:pos x="58" y="54"/>
                </a:cxn>
                <a:cxn ang="0">
                  <a:pos x="50" y="63"/>
                </a:cxn>
                <a:cxn ang="0">
                  <a:pos x="66" y="86"/>
                </a:cxn>
                <a:cxn ang="0">
                  <a:pos x="63" y="89"/>
                </a:cxn>
                <a:cxn ang="0">
                  <a:pos x="77" y="111"/>
                </a:cxn>
                <a:cxn ang="0">
                  <a:pos x="111" y="138"/>
                </a:cxn>
                <a:cxn ang="0">
                  <a:pos x="124" y="138"/>
                </a:cxn>
                <a:cxn ang="0">
                  <a:pos x="111" y="151"/>
                </a:cxn>
                <a:cxn ang="0">
                  <a:pos x="72" y="151"/>
                </a:cxn>
                <a:cxn ang="0">
                  <a:pos x="53" y="148"/>
                </a:cxn>
                <a:cxn ang="0">
                  <a:pos x="41" y="129"/>
                </a:cxn>
                <a:cxn ang="0">
                  <a:pos x="38" y="132"/>
                </a:cxn>
                <a:cxn ang="0">
                  <a:pos x="31" y="132"/>
                </a:cxn>
                <a:cxn ang="0">
                  <a:pos x="25" y="127"/>
                </a:cxn>
                <a:cxn ang="0">
                  <a:pos x="28" y="111"/>
                </a:cxn>
                <a:cxn ang="0">
                  <a:pos x="13" y="99"/>
                </a:cxn>
                <a:cxn ang="0">
                  <a:pos x="13" y="83"/>
                </a:cxn>
                <a:cxn ang="0">
                  <a:pos x="19" y="73"/>
                </a:cxn>
                <a:cxn ang="0">
                  <a:pos x="19" y="70"/>
                </a:cxn>
                <a:cxn ang="0">
                  <a:pos x="3" y="61"/>
                </a:cxn>
                <a:cxn ang="0">
                  <a:pos x="0" y="41"/>
                </a:cxn>
                <a:cxn ang="0">
                  <a:pos x="9" y="19"/>
                </a:cxn>
                <a:cxn ang="0">
                  <a:pos x="22" y="7"/>
                </a:cxn>
                <a:cxn ang="0">
                  <a:pos x="58" y="0"/>
                </a:cxn>
                <a:cxn ang="0">
                  <a:pos x="53" y="16"/>
                </a:cxn>
                <a:cxn ang="0">
                  <a:pos x="61" y="23"/>
                </a:cxn>
              </a:cxnLst>
              <a:rect l="0" t="0" r="r" b="b"/>
              <a:pathLst>
                <a:path w="124" h="151">
                  <a:moveTo>
                    <a:pt x="61" y="23"/>
                  </a:moveTo>
                  <a:lnTo>
                    <a:pt x="53" y="32"/>
                  </a:lnTo>
                  <a:lnTo>
                    <a:pt x="50" y="38"/>
                  </a:lnTo>
                  <a:lnTo>
                    <a:pt x="50" y="48"/>
                  </a:lnTo>
                  <a:lnTo>
                    <a:pt x="58" y="54"/>
                  </a:lnTo>
                  <a:lnTo>
                    <a:pt x="50" y="63"/>
                  </a:lnTo>
                  <a:lnTo>
                    <a:pt x="66" y="86"/>
                  </a:lnTo>
                  <a:lnTo>
                    <a:pt x="63" y="89"/>
                  </a:lnTo>
                  <a:lnTo>
                    <a:pt x="77" y="111"/>
                  </a:lnTo>
                  <a:lnTo>
                    <a:pt x="111" y="138"/>
                  </a:lnTo>
                  <a:lnTo>
                    <a:pt x="124" y="138"/>
                  </a:lnTo>
                  <a:lnTo>
                    <a:pt x="111" y="151"/>
                  </a:lnTo>
                  <a:lnTo>
                    <a:pt x="72" y="151"/>
                  </a:lnTo>
                  <a:lnTo>
                    <a:pt x="53" y="148"/>
                  </a:lnTo>
                  <a:lnTo>
                    <a:pt x="41" y="129"/>
                  </a:lnTo>
                  <a:lnTo>
                    <a:pt x="38" y="132"/>
                  </a:lnTo>
                  <a:lnTo>
                    <a:pt x="31" y="132"/>
                  </a:lnTo>
                  <a:lnTo>
                    <a:pt x="25" y="127"/>
                  </a:lnTo>
                  <a:lnTo>
                    <a:pt x="28" y="111"/>
                  </a:lnTo>
                  <a:lnTo>
                    <a:pt x="13" y="99"/>
                  </a:lnTo>
                  <a:lnTo>
                    <a:pt x="13" y="83"/>
                  </a:lnTo>
                  <a:lnTo>
                    <a:pt x="19" y="73"/>
                  </a:lnTo>
                  <a:lnTo>
                    <a:pt x="19" y="70"/>
                  </a:lnTo>
                  <a:lnTo>
                    <a:pt x="3" y="61"/>
                  </a:lnTo>
                  <a:lnTo>
                    <a:pt x="0" y="41"/>
                  </a:lnTo>
                  <a:lnTo>
                    <a:pt x="9" y="19"/>
                  </a:lnTo>
                  <a:lnTo>
                    <a:pt x="22" y="7"/>
                  </a:lnTo>
                  <a:lnTo>
                    <a:pt x="58" y="0"/>
                  </a:lnTo>
                  <a:lnTo>
                    <a:pt x="53" y="16"/>
                  </a:lnTo>
                  <a:lnTo>
                    <a:pt x="61" y="23"/>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16" name="Freeform 20"/>
            <p:cNvSpPr>
              <a:spLocks/>
            </p:cNvSpPr>
            <p:nvPr/>
          </p:nvSpPr>
          <p:spPr bwMode="auto">
            <a:xfrm>
              <a:off x="628" y="2708"/>
              <a:ext cx="558" cy="343"/>
            </a:xfrm>
            <a:custGeom>
              <a:avLst/>
              <a:gdLst/>
              <a:ahLst/>
              <a:cxnLst>
                <a:cxn ang="0">
                  <a:pos x="1580" y="38"/>
                </a:cxn>
                <a:cxn ang="0">
                  <a:pos x="1599" y="92"/>
                </a:cxn>
                <a:cxn ang="0">
                  <a:pos x="1640" y="146"/>
                </a:cxn>
                <a:cxn ang="0">
                  <a:pos x="1668" y="157"/>
                </a:cxn>
                <a:cxn ang="0">
                  <a:pos x="1580" y="230"/>
                </a:cxn>
                <a:cxn ang="0">
                  <a:pos x="1303" y="560"/>
                </a:cxn>
                <a:cxn ang="0">
                  <a:pos x="1188" y="620"/>
                </a:cxn>
                <a:cxn ang="0">
                  <a:pos x="1073" y="673"/>
                </a:cxn>
                <a:cxn ang="0">
                  <a:pos x="793" y="849"/>
                </a:cxn>
                <a:cxn ang="0">
                  <a:pos x="642" y="877"/>
                </a:cxn>
                <a:cxn ang="0">
                  <a:pos x="725" y="883"/>
                </a:cxn>
                <a:cxn ang="0">
                  <a:pos x="999" y="755"/>
                </a:cxn>
                <a:cxn ang="0">
                  <a:pos x="1004" y="758"/>
                </a:cxn>
                <a:cxn ang="0">
                  <a:pos x="746" y="915"/>
                </a:cxn>
                <a:cxn ang="0">
                  <a:pos x="608" y="944"/>
                </a:cxn>
                <a:cxn ang="0">
                  <a:pos x="467" y="977"/>
                </a:cxn>
                <a:cxn ang="0">
                  <a:pos x="343" y="1004"/>
                </a:cxn>
                <a:cxn ang="0">
                  <a:pos x="321" y="915"/>
                </a:cxn>
                <a:cxn ang="0">
                  <a:pos x="432" y="918"/>
                </a:cxn>
                <a:cxn ang="0">
                  <a:pos x="576" y="858"/>
                </a:cxn>
                <a:cxn ang="0">
                  <a:pos x="439" y="899"/>
                </a:cxn>
                <a:cxn ang="0">
                  <a:pos x="346" y="899"/>
                </a:cxn>
                <a:cxn ang="0">
                  <a:pos x="337" y="852"/>
                </a:cxn>
                <a:cxn ang="0">
                  <a:pos x="312" y="807"/>
                </a:cxn>
                <a:cxn ang="0">
                  <a:pos x="483" y="707"/>
                </a:cxn>
                <a:cxn ang="0">
                  <a:pos x="493" y="707"/>
                </a:cxn>
                <a:cxn ang="0">
                  <a:pos x="395" y="723"/>
                </a:cxn>
                <a:cxn ang="0">
                  <a:pos x="283" y="852"/>
                </a:cxn>
                <a:cxn ang="0">
                  <a:pos x="253" y="969"/>
                </a:cxn>
                <a:cxn ang="0">
                  <a:pos x="113" y="1028"/>
                </a:cxn>
                <a:cxn ang="0">
                  <a:pos x="57" y="1025"/>
                </a:cxn>
                <a:cxn ang="0">
                  <a:pos x="41" y="1007"/>
                </a:cxn>
                <a:cxn ang="0">
                  <a:pos x="25" y="982"/>
                </a:cxn>
                <a:cxn ang="0">
                  <a:pos x="110" y="868"/>
                </a:cxn>
                <a:cxn ang="0">
                  <a:pos x="206" y="783"/>
                </a:cxn>
                <a:cxn ang="0">
                  <a:pos x="359" y="601"/>
                </a:cxn>
                <a:cxn ang="0">
                  <a:pos x="524" y="487"/>
                </a:cxn>
                <a:cxn ang="0">
                  <a:pos x="700" y="400"/>
                </a:cxn>
                <a:cxn ang="0">
                  <a:pos x="936" y="279"/>
                </a:cxn>
                <a:cxn ang="0">
                  <a:pos x="1174" y="163"/>
                </a:cxn>
                <a:cxn ang="0">
                  <a:pos x="1174" y="119"/>
                </a:cxn>
                <a:cxn ang="0">
                  <a:pos x="1410" y="38"/>
                </a:cxn>
                <a:cxn ang="0">
                  <a:pos x="1577" y="22"/>
                </a:cxn>
              </a:cxnLst>
              <a:rect l="0" t="0" r="r" b="b"/>
              <a:pathLst>
                <a:path w="1673" h="1028">
                  <a:moveTo>
                    <a:pt x="1577" y="22"/>
                  </a:moveTo>
                  <a:lnTo>
                    <a:pt x="1577" y="35"/>
                  </a:lnTo>
                  <a:lnTo>
                    <a:pt x="1580" y="38"/>
                  </a:lnTo>
                  <a:lnTo>
                    <a:pt x="1586" y="57"/>
                  </a:lnTo>
                  <a:lnTo>
                    <a:pt x="1593" y="63"/>
                  </a:lnTo>
                  <a:lnTo>
                    <a:pt x="1599" y="92"/>
                  </a:lnTo>
                  <a:lnTo>
                    <a:pt x="1621" y="132"/>
                  </a:lnTo>
                  <a:lnTo>
                    <a:pt x="1634" y="135"/>
                  </a:lnTo>
                  <a:lnTo>
                    <a:pt x="1640" y="146"/>
                  </a:lnTo>
                  <a:lnTo>
                    <a:pt x="1646" y="151"/>
                  </a:lnTo>
                  <a:lnTo>
                    <a:pt x="1662" y="151"/>
                  </a:lnTo>
                  <a:lnTo>
                    <a:pt x="1668" y="157"/>
                  </a:lnTo>
                  <a:lnTo>
                    <a:pt x="1673" y="154"/>
                  </a:lnTo>
                  <a:lnTo>
                    <a:pt x="1618" y="186"/>
                  </a:lnTo>
                  <a:lnTo>
                    <a:pt x="1580" y="230"/>
                  </a:lnTo>
                  <a:lnTo>
                    <a:pt x="1525" y="324"/>
                  </a:lnTo>
                  <a:lnTo>
                    <a:pt x="1385" y="500"/>
                  </a:lnTo>
                  <a:lnTo>
                    <a:pt x="1303" y="560"/>
                  </a:lnTo>
                  <a:lnTo>
                    <a:pt x="1236" y="601"/>
                  </a:lnTo>
                  <a:lnTo>
                    <a:pt x="1216" y="609"/>
                  </a:lnTo>
                  <a:lnTo>
                    <a:pt x="1188" y="620"/>
                  </a:lnTo>
                  <a:lnTo>
                    <a:pt x="1149" y="641"/>
                  </a:lnTo>
                  <a:lnTo>
                    <a:pt x="1076" y="676"/>
                  </a:lnTo>
                  <a:lnTo>
                    <a:pt x="1073" y="673"/>
                  </a:lnTo>
                  <a:lnTo>
                    <a:pt x="952" y="777"/>
                  </a:lnTo>
                  <a:lnTo>
                    <a:pt x="837" y="833"/>
                  </a:lnTo>
                  <a:lnTo>
                    <a:pt x="793" y="849"/>
                  </a:lnTo>
                  <a:lnTo>
                    <a:pt x="760" y="861"/>
                  </a:lnTo>
                  <a:lnTo>
                    <a:pt x="669" y="877"/>
                  </a:lnTo>
                  <a:lnTo>
                    <a:pt x="642" y="877"/>
                  </a:lnTo>
                  <a:lnTo>
                    <a:pt x="634" y="887"/>
                  </a:lnTo>
                  <a:lnTo>
                    <a:pt x="675" y="887"/>
                  </a:lnTo>
                  <a:lnTo>
                    <a:pt x="725" y="883"/>
                  </a:lnTo>
                  <a:lnTo>
                    <a:pt x="805" y="858"/>
                  </a:lnTo>
                  <a:lnTo>
                    <a:pt x="919" y="812"/>
                  </a:lnTo>
                  <a:lnTo>
                    <a:pt x="999" y="755"/>
                  </a:lnTo>
                  <a:lnTo>
                    <a:pt x="1009" y="748"/>
                  </a:lnTo>
                  <a:lnTo>
                    <a:pt x="1012" y="745"/>
                  </a:lnTo>
                  <a:lnTo>
                    <a:pt x="1004" y="758"/>
                  </a:lnTo>
                  <a:lnTo>
                    <a:pt x="903" y="845"/>
                  </a:lnTo>
                  <a:lnTo>
                    <a:pt x="812" y="896"/>
                  </a:lnTo>
                  <a:lnTo>
                    <a:pt x="746" y="915"/>
                  </a:lnTo>
                  <a:lnTo>
                    <a:pt x="685" y="928"/>
                  </a:lnTo>
                  <a:lnTo>
                    <a:pt x="656" y="928"/>
                  </a:lnTo>
                  <a:lnTo>
                    <a:pt x="608" y="944"/>
                  </a:lnTo>
                  <a:lnTo>
                    <a:pt x="566" y="953"/>
                  </a:lnTo>
                  <a:lnTo>
                    <a:pt x="505" y="975"/>
                  </a:lnTo>
                  <a:lnTo>
                    <a:pt x="467" y="977"/>
                  </a:lnTo>
                  <a:lnTo>
                    <a:pt x="445" y="988"/>
                  </a:lnTo>
                  <a:lnTo>
                    <a:pt x="395" y="991"/>
                  </a:lnTo>
                  <a:lnTo>
                    <a:pt x="343" y="1004"/>
                  </a:lnTo>
                  <a:lnTo>
                    <a:pt x="318" y="1004"/>
                  </a:lnTo>
                  <a:lnTo>
                    <a:pt x="314" y="1007"/>
                  </a:lnTo>
                  <a:lnTo>
                    <a:pt x="321" y="915"/>
                  </a:lnTo>
                  <a:lnTo>
                    <a:pt x="324" y="912"/>
                  </a:lnTo>
                  <a:lnTo>
                    <a:pt x="368" y="924"/>
                  </a:lnTo>
                  <a:lnTo>
                    <a:pt x="432" y="918"/>
                  </a:lnTo>
                  <a:lnTo>
                    <a:pt x="513" y="890"/>
                  </a:lnTo>
                  <a:lnTo>
                    <a:pt x="573" y="861"/>
                  </a:lnTo>
                  <a:lnTo>
                    <a:pt x="576" y="858"/>
                  </a:lnTo>
                  <a:lnTo>
                    <a:pt x="576" y="855"/>
                  </a:lnTo>
                  <a:lnTo>
                    <a:pt x="557" y="855"/>
                  </a:lnTo>
                  <a:lnTo>
                    <a:pt x="439" y="899"/>
                  </a:lnTo>
                  <a:lnTo>
                    <a:pt x="395" y="909"/>
                  </a:lnTo>
                  <a:lnTo>
                    <a:pt x="359" y="906"/>
                  </a:lnTo>
                  <a:lnTo>
                    <a:pt x="346" y="899"/>
                  </a:lnTo>
                  <a:lnTo>
                    <a:pt x="343" y="896"/>
                  </a:lnTo>
                  <a:lnTo>
                    <a:pt x="352" y="880"/>
                  </a:lnTo>
                  <a:lnTo>
                    <a:pt x="337" y="852"/>
                  </a:lnTo>
                  <a:lnTo>
                    <a:pt x="321" y="836"/>
                  </a:lnTo>
                  <a:lnTo>
                    <a:pt x="305" y="833"/>
                  </a:lnTo>
                  <a:lnTo>
                    <a:pt x="312" y="807"/>
                  </a:lnTo>
                  <a:lnTo>
                    <a:pt x="334" y="780"/>
                  </a:lnTo>
                  <a:lnTo>
                    <a:pt x="417" y="726"/>
                  </a:lnTo>
                  <a:lnTo>
                    <a:pt x="483" y="707"/>
                  </a:lnTo>
                  <a:lnTo>
                    <a:pt x="486" y="711"/>
                  </a:lnTo>
                  <a:lnTo>
                    <a:pt x="491" y="711"/>
                  </a:lnTo>
                  <a:lnTo>
                    <a:pt x="493" y="707"/>
                  </a:lnTo>
                  <a:lnTo>
                    <a:pt x="493" y="698"/>
                  </a:lnTo>
                  <a:lnTo>
                    <a:pt x="464" y="698"/>
                  </a:lnTo>
                  <a:lnTo>
                    <a:pt x="395" y="723"/>
                  </a:lnTo>
                  <a:lnTo>
                    <a:pt x="314" y="780"/>
                  </a:lnTo>
                  <a:lnTo>
                    <a:pt x="286" y="820"/>
                  </a:lnTo>
                  <a:lnTo>
                    <a:pt x="283" y="852"/>
                  </a:lnTo>
                  <a:lnTo>
                    <a:pt x="264" y="880"/>
                  </a:lnTo>
                  <a:lnTo>
                    <a:pt x="261" y="953"/>
                  </a:lnTo>
                  <a:lnTo>
                    <a:pt x="253" y="969"/>
                  </a:lnTo>
                  <a:lnTo>
                    <a:pt x="250" y="1004"/>
                  </a:lnTo>
                  <a:lnTo>
                    <a:pt x="244" y="1009"/>
                  </a:lnTo>
                  <a:lnTo>
                    <a:pt x="113" y="1028"/>
                  </a:lnTo>
                  <a:lnTo>
                    <a:pt x="91" y="1028"/>
                  </a:lnTo>
                  <a:lnTo>
                    <a:pt x="79" y="1015"/>
                  </a:lnTo>
                  <a:lnTo>
                    <a:pt x="57" y="1025"/>
                  </a:lnTo>
                  <a:lnTo>
                    <a:pt x="47" y="1025"/>
                  </a:lnTo>
                  <a:lnTo>
                    <a:pt x="41" y="1009"/>
                  </a:lnTo>
                  <a:lnTo>
                    <a:pt x="41" y="1007"/>
                  </a:lnTo>
                  <a:lnTo>
                    <a:pt x="34" y="999"/>
                  </a:lnTo>
                  <a:lnTo>
                    <a:pt x="0" y="1007"/>
                  </a:lnTo>
                  <a:lnTo>
                    <a:pt x="25" y="982"/>
                  </a:lnTo>
                  <a:lnTo>
                    <a:pt x="50" y="944"/>
                  </a:lnTo>
                  <a:lnTo>
                    <a:pt x="22" y="928"/>
                  </a:lnTo>
                  <a:lnTo>
                    <a:pt x="110" y="868"/>
                  </a:lnTo>
                  <a:lnTo>
                    <a:pt x="219" y="799"/>
                  </a:lnTo>
                  <a:lnTo>
                    <a:pt x="225" y="793"/>
                  </a:lnTo>
                  <a:lnTo>
                    <a:pt x="206" y="783"/>
                  </a:lnTo>
                  <a:lnTo>
                    <a:pt x="184" y="785"/>
                  </a:lnTo>
                  <a:lnTo>
                    <a:pt x="181" y="783"/>
                  </a:lnTo>
                  <a:lnTo>
                    <a:pt x="359" y="601"/>
                  </a:lnTo>
                  <a:lnTo>
                    <a:pt x="409" y="566"/>
                  </a:lnTo>
                  <a:lnTo>
                    <a:pt x="432" y="535"/>
                  </a:lnTo>
                  <a:lnTo>
                    <a:pt x="524" y="487"/>
                  </a:lnTo>
                  <a:lnTo>
                    <a:pt x="579" y="471"/>
                  </a:lnTo>
                  <a:lnTo>
                    <a:pt x="617" y="449"/>
                  </a:lnTo>
                  <a:lnTo>
                    <a:pt x="700" y="400"/>
                  </a:lnTo>
                  <a:lnTo>
                    <a:pt x="812" y="324"/>
                  </a:lnTo>
                  <a:lnTo>
                    <a:pt x="886" y="292"/>
                  </a:lnTo>
                  <a:lnTo>
                    <a:pt x="936" y="279"/>
                  </a:lnTo>
                  <a:lnTo>
                    <a:pt x="1009" y="257"/>
                  </a:lnTo>
                  <a:lnTo>
                    <a:pt x="1124" y="201"/>
                  </a:lnTo>
                  <a:lnTo>
                    <a:pt x="1174" y="163"/>
                  </a:lnTo>
                  <a:lnTo>
                    <a:pt x="1188" y="148"/>
                  </a:lnTo>
                  <a:lnTo>
                    <a:pt x="1185" y="130"/>
                  </a:lnTo>
                  <a:lnTo>
                    <a:pt x="1174" y="119"/>
                  </a:lnTo>
                  <a:lnTo>
                    <a:pt x="1144" y="119"/>
                  </a:lnTo>
                  <a:lnTo>
                    <a:pt x="1295" y="66"/>
                  </a:lnTo>
                  <a:lnTo>
                    <a:pt x="1410" y="38"/>
                  </a:lnTo>
                  <a:lnTo>
                    <a:pt x="1583" y="0"/>
                  </a:lnTo>
                  <a:lnTo>
                    <a:pt x="1583" y="16"/>
                  </a:lnTo>
                  <a:lnTo>
                    <a:pt x="1577" y="22"/>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17" name="Freeform 21"/>
            <p:cNvSpPr>
              <a:spLocks/>
            </p:cNvSpPr>
            <p:nvPr/>
          </p:nvSpPr>
          <p:spPr bwMode="auto">
            <a:xfrm>
              <a:off x="720" y="2719"/>
              <a:ext cx="54" cy="8"/>
            </a:xfrm>
            <a:custGeom>
              <a:avLst/>
              <a:gdLst/>
              <a:ahLst/>
              <a:cxnLst>
                <a:cxn ang="0">
                  <a:pos x="24" y="28"/>
                </a:cxn>
                <a:cxn ang="0">
                  <a:pos x="11" y="25"/>
                </a:cxn>
                <a:cxn ang="0">
                  <a:pos x="0" y="25"/>
                </a:cxn>
                <a:cxn ang="0">
                  <a:pos x="0" y="22"/>
                </a:cxn>
                <a:cxn ang="0">
                  <a:pos x="126" y="12"/>
                </a:cxn>
                <a:cxn ang="0">
                  <a:pos x="164" y="0"/>
                </a:cxn>
                <a:cxn ang="0">
                  <a:pos x="126" y="18"/>
                </a:cxn>
                <a:cxn ang="0">
                  <a:pos x="24" y="28"/>
                </a:cxn>
              </a:cxnLst>
              <a:rect l="0" t="0" r="r" b="b"/>
              <a:pathLst>
                <a:path w="164" h="28">
                  <a:moveTo>
                    <a:pt x="24" y="28"/>
                  </a:moveTo>
                  <a:lnTo>
                    <a:pt x="11" y="25"/>
                  </a:lnTo>
                  <a:lnTo>
                    <a:pt x="0" y="25"/>
                  </a:lnTo>
                  <a:lnTo>
                    <a:pt x="0" y="22"/>
                  </a:lnTo>
                  <a:lnTo>
                    <a:pt x="126" y="12"/>
                  </a:lnTo>
                  <a:lnTo>
                    <a:pt x="164" y="0"/>
                  </a:lnTo>
                  <a:lnTo>
                    <a:pt x="126" y="18"/>
                  </a:lnTo>
                  <a:lnTo>
                    <a:pt x="24" y="28"/>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18" name="Freeform 22"/>
            <p:cNvSpPr>
              <a:spLocks/>
            </p:cNvSpPr>
            <p:nvPr/>
          </p:nvSpPr>
          <p:spPr bwMode="auto">
            <a:xfrm>
              <a:off x="748" y="2741"/>
              <a:ext cx="73" cy="12"/>
            </a:xfrm>
            <a:custGeom>
              <a:avLst/>
              <a:gdLst/>
              <a:ahLst/>
              <a:cxnLst>
                <a:cxn ang="0">
                  <a:pos x="115" y="32"/>
                </a:cxn>
                <a:cxn ang="0">
                  <a:pos x="55" y="32"/>
                </a:cxn>
                <a:cxn ang="0">
                  <a:pos x="17" y="38"/>
                </a:cxn>
                <a:cxn ang="0">
                  <a:pos x="3" y="38"/>
                </a:cxn>
                <a:cxn ang="0">
                  <a:pos x="0" y="35"/>
                </a:cxn>
                <a:cxn ang="0">
                  <a:pos x="102" y="24"/>
                </a:cxn>
                <a:cxn ang="0">
                  <a:pos x="157" y="16"/>
                </a:cxn>
                <a:cxn ang="0">
                  <a:pos x="204" y="0"/>
                </a:cxn>
                <a:cxn ang="0">
                  <a:pos x="220" y="0"/>
                </a:cxn>
                <a:cxn ang="0">
                  <a:pos x="115" y="32"/>
                </a:cxn>
              </a:cxnLst>
              <a:rect l="0" t="0" r="r" b="b"/>
              <a:pathLst>
                <a:path w="220" h="38">
                  <a:moveTo>
                    <a:pt x="115" y="32"/>
                  </a:moveTo>
                  <a:lnTo>
                    <a:pt x="55" y="32"/>
                  </a:lnTo>
                  <a:lnTo>
                    <a:pt x="17" y="38"/>
                  </a:lnTo>
                  <a:lnTo>
                    <a:pt x="3" y="38"/>
                  </a:lnTo>
                  <a:lnTo>
                    <a:pt x="0" y="35"/>
                  </a:lnTo>
                  <a:lnTo>
                    <a:pt x="102" y="24"/>
                  </a:lnTo>
                  <a:lnTo>
                    <a:pt x="157" y="16"/>
                  </a:lnTo>
                  <a:lnTo>
                    <a:pt x="204" y="0"/>
                  </a:lnTo>
                  <a:lnTo>
                    <a:pt x="220" y="0"/>
                  </a:lnTo>
                  <a:lnTo>
                    <a:pt x="115" y="32"/>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19" name="Freeform 23"/>
            <p:cNvSpPr>
              <a:spLocks/>
            </p:cNvSpPr>
            <p:nvPr/>
          </p:nvSpPr>
          <p:spPr bwMode="auto">
            <a:xfrm>
              <a:off x="768" y="2773"/>
              <a:ext cx="86" cy="14"/>
            </a:xfrm>
            <a:custGeom>
              <a:avLst/>
              <a:gdLst/>
              <a:ahLst/>
              <a:cxnLst>
                <a:cxn ang="0">
                  <a:pos x="79" y="41"/>
                </a:cxn>
                <a:cxn ang="0">
                  <a:pos x="41" y="32"/>
                </a:cxn>
                <a:cxn ang="0">
                  <a:pos x="0" y="28"/>
                </a:cxn>
                <a:cxn ang="0">
                  <a:pos x="25" y="22"/>
                </a:cxn>
                <a:cxn ang="0">
                  <a:pos x="93" y="35"/>
                </a:cxn>
                <a:cxn ang="0">
                  <a:pos x="222" y="16"/>
                </a:cxn>
                <a:cxn ang="0">
                  <a:pos x="258" y="0"/>
                </a:cxn>
                <a:cxn ang="0">
                  <a:pos x="203" y="28"/>
                </a:cxn>
                <a:cxn ang="0">
                  <a:pos x="79" y="41"/>
                </a:cxn>
              </a:cxnLst>
              <a:rect l="0" t="0" r="r" b="b"/>
              <a:pathLst>
                <a:path w="258" h="41">
                  <a:moveTo>
                    <a:pt x="79" y="41"/>
                  </a:moveTo>
                  <a:lnTo>
                    <a:pt x="41" y="32"/>
                  </a:lnTo>
                  <a:lnTo>
                    <a:pt x="0" y="28"/>
                  </a:lnTo>
                  <a:lnTo>
                    <a:pt x="25" y="22"/>
                  </a:lnTo>
                  <a:lnTo>
                    <a:pt x="93" y="35"/>
                  </a:lnTo>
                  <a:lnTo>
                    <a:pt x="222" y="16"/>
                  </a:lnTo>
                  <a:lnTo>
                    <a:pt x="258" y="0"/>
                  </a:lnTo>
                  <a:lnTo>
                    <a:pt x="203" y="28"/>
                  </a:lnTo>
                  <a:lnTo>
                    <a:pt x="79" y="41"/>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20" name="Freeform 24"/>
            <p:cNvSpPr>
              <a:spLocks/>
            </p:cNvSpPr>
            <p:nvPr/>
          </p:nvSpPr>
          <p:spPr bwMode="auto">
            <a:xfrm>
              <a:off x="782" y="2787"/>
              <a:ext cx="91" cy="23"/>
            </a:xfrm>
            <a:custGeom>
              <a:avLst/>
              <a:gdLst/>
              <a:ahLst/>
              <a:cxnLst>
                <a:cxn ang="0">
                  <a:pos x="93" y="64"/>
                </a:cxn>
                <a:cxn ang="0">
                  <a:pos x="41" y="64"/>
                </a:cxn>
                <a:cxn ang="0">
                  <a:pos x="13" y="69"/>
                </a:cxn>
                <a:cxn ang="0">
                  <a:pos x="0" y="69"/>
                </a:cxn>
                <a:cxn ang="0">
                  <a:pos x="19" y="59"/>
                </a:cxn>
                <a:cxn ang="0">
                  <a:pos x="71" y="51"/>
                </a:cxn>
                <a:cxn ang="0">
                  <a:pos x="127" y="51"/>
                </a:cxn>
                <a:cxn ang="0">
                  <a:pos x="258" y="10"/>
                </a:cxn>
                <a:cxn ang="0">
                  <a:pos x="274" y="0"/>
                </a:cxn>
                <a:cxn ang="0">
                  <a:pos x="198" y="37"/>
                </a:cxn>
                <a:cxn ang="0">
                  <a:pos x="93" y="64"/>
                </a:cxn>
              </a:cxnLst>
              <a:rect l="0" t="0" r="r" b="b"/>
              <a:pathLst>
                <a:path w="274" h="69">
                  <a:moveTo>
                    <a:pt x="93" y="64"/>
                  </a:moveTo>
                  <a:lnTo>
                    <a:pt x="41" y="64"/>
                  </a:lnTo>
                  <a:lnTo>
                    <a:pt x="13" y="69"/>
                  </a:lnTo>
                  <a:lnTo>
                    <a:pt x="0" y="69"/>
                  </a:lnTo>
                  <a:lnTo>
                    <a:pt x="19" y="59"/>
                  </a:lnTo>
                  <a:lnTo>
                    <a:pt x="71" y="51"/>
                  </a:lnTo>
                  <a:lnTo>
                    <a:pt x="127" y="51"/>
                  </a:lnTo>
                  <a:lnTo>
                    <a:pt x="258" y="10"/>
                  </a:lnTo>
                  <a:lnTo>
                    <a:pt x="274" y="0"/>
                  </a:lnTo>
                  <a:lnTo>
                    <a:pt x="198" y="37"/>
                  </a:lnTo>
                  <a:lnTo>
                    <a:pt x="93" y="64"/>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21" name="Freeform 25"/>
            <p:cNvSpPr>
              <a:spLocks/>
            </p:cNvSpPr>
            <p:nvPr/>
          </p:nvSpPr>
          <p:spPr bwMode="auto">
            <a:xfrm>
              <a:off x="827" y="2803"/>
              <a:ext cx="55" cy="22"/>
            </a:xfrm>
            <a:custGeom>
              <a:avLst/>
              <a:gdLst/>
              <a:ahLst/>
              <a:cxnLst>
                <a:cxn ang="0">
                  <a:pos x="105" y="40"/>
                </a:cxn>
                <a:cxn ang="0">
                  <a:pos x="28" y="65"/>
                </a:cxn>
                <a:cxn ang="0">
                  <a:pos x="3" y="68"/>
                </a:cxn>
                <a:cxn ang="0">
                  <a:pos x="0" y="65"/>
                </a:cxn>
                <a:cxn ang="0">
                  <a:pos x="28" y="55"/>
                </a:cxn>
                <a:cxn ang="0">
                  <a:pos x="71" y="46"/>
                </a:cxn>
                <a:cxn ang="0">
                  <a:pos x="156" y="8"/>
                </a:cxn>
                <a:cxn ang="0">
                  <a:pos x="165" y="0"/>
                </a:cxn>
                <a:cxn ang="0">
                  <a:pos x="153" y="16"/>
                </a:cxn>
                <a:cxn ang="0">
                  <a:pos x="105" y="40"/>
                </a:cxn>
              </a:cxnLst>
              <a:rect l="0" t="0" r="r" b="b"/>
              <a:pathLst>
                <a:path w="165" h="68">
                  <a:moveTo>
                    <a:pt x="105" y="40"/>
                  </a:moveTo>
                  <a:lnTo>
                    <a:pt x="28" y="65"/>
                  </a:lnTo>
                  <a:lnTo>
                    <a:pt x="3" y="68"/>
                  </a:lnTo>
                  <a:lnTo>
                    <a:pt x="0" y="65"/>
                  </a:lnTo>
                  <a:lnTo>
                    <a:pt x="28" y="55"/>
                  </a:lnTo>
                  <a:lnTo>
                    <a:pt x="71" y="46"/>
                  </a:lnTo>
                  <a:lnTo>
                    <a:pt x="156" y="8"/>
                  </a:lnTo>
                  <a:lnTo>
                    <a:pt x="165" y="0"/>
                  </a:lnTo>
                  <a:lnTo>
                    <a:pt x="153" y="16"/>
                  </a:lnTo>
                  <a:lnTo>
                    <a:pt x="105" y="40"/>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22" name="Freeform 26"/>
            <p:cNvSpPr>
              <a:spLocks/>
            </p:cNvSpPr>
            <p:nvPr/>
          </p:nvSpPr>
          <p:spPr bwMode="auto">
            <a:xfrm>
              <a:off x="552" y="2974"/>
              <a:ext cx="157" cy="133"/>
            </a:xfrm>
            <a:custGeom>
              <a:avLst/>
              <a:gdLst/>
              <a:ahLst/>
              <a:cxnLst>
                <a:cxn ang="0">
                  <a:pos x="249" y="107"/>
                </a:cxn>
                <a:cxn ang="0">
                  <a:pos x="219" y="141"/>
                </a:cxn>
                <a:cxn ang="0">
                  <a:pos x="244" y="146"/>
                </a:cxn>
                <a:cxn ang="0">
                  <a:pos x="233" y="170"/>
                </a:cxn>
                <a:cxn ang="0">
                  <a:pos x="230" y="184"/>
                </a:cxn>
                <a:cxn ang="0">
                  <a:pos x="205" y="226"/>
                </a:cxn>
                <a:cxn ang="0">
                  <a:pos x="258" y="238"/>
                </a:cxn>
                <a:cxn ang="0">
                  <a:pos x="296" y="235"/>
                </a:cxn>
                <a:cxn ang="0">
                  <a:pos x="471" y="226"/>
                </a:cxn>
                <a:cxn ang="0">
                  <a:pos x="411" y="305"/>
                </a:cxn>
                <a:cxn ang="0">
                  <a:pos x="296" y="330"/>
                </a:cxn>
                <a:cxn ang="0">
                  <a:pos x="249" y="343"/>
                </a:cxn>
                <a:cxn ang="0">
                  <a:pos x="268" y="370"/>
                </a:cxn>
                <a:cxn ang="0">
                  <a:pos x="284" y="368"/>
                </a:cxn>
                <a:cxn ang="0">
                  <a:pos x="280" y="389"/>
                </a:cxn>
                <a:cxn ang="0">
                  <a:pos x="216" y="398"/>
                </a:cxn>
                <a:cxn ang="0">
                  <a:pos x="172" y="381"/>
                </a:cxn>
                <a:cxn ang="0">
                  <a:pos x="216" y="349"/>
                </a:cxn>
                <a:cxn ang="0">
                  <a:pos x="219" y="333"/>
                </a:cxn>
                <a:cxn ang="0">
                  <a:pos x="76" y="333"/>
                </a:cxn>
                <a:cxn ang="0">
                  <a:pos x="115" y="305"/>
                </a:cxn>
                <a:cxn ang="0">
                  <a:pos x="124" y="292"/>
                </a:cxn>
                <a:cxn ang="0">
                  <a:pos x="19" y="295"/>
                </a:cxn>
                <a:cxn ang="0">
                  <a:pos x="22" y="270"/>
                </a:cxn>
                <a:cxn ang="0">
                  <a:pos x="65" y="251"/>
                </a:cxn>
                <a:cxn ang="0">
                  <a:pos x="57" y="242"/>
                </a:cxn>
                <a:cxn ang="0">
                  <a:pos x="13" y="238"/>
                </a:cxn>
                <a:cxn ang="0">
                  <a:pos x="51" y="226"/>
                </a:cxn>
                <a:cxn ang="0">
                  <a:pos x="57" y="200"/>
                </a:cxn>
                <a:cxn ang="0">
                  <a:pos x="19" y="170"/>
                </a:cxn>
                <a:cxn ang="0">
                  <a:pos x="66" y="135"/>
                </a:cxn>
                <a:cxn ang="0">
                  <a:pos x="57" y="100"/>
                </a:cxn>
                <a:cxn ang="0">
                  <a:pos x="90" y="62"/>
                </a:cxn>
                <a:cxn ang="0">
                  <a:pos x="191" y="16"/>
                </a:cxn>
                <a:cxn ang="0">
                  <a:pos x="414" y="2"/>
                </a:cxn>
              </a:cxnLst>
              <a:rect l="0" t="0" r="r" b="b"/>
              <a:pathLst>
                <a:path w="471" h="398">
                  <a:moveTo>
                    <a:pt x="324" y="62"/>
                  </a:moveTo>
                  <a:lnTo>
                    <a:pt x="249" y="107"/>
                  </a:lnTo>
                  <a:lnTo>
                    <a:pt x="216" y="135"/>
                  </a:lnTo>
                  <a:lnTo>
                    <a:pt x="219" y="141"/>
                  </a:lnTo>
                  <a:lnTo>
                    <a:pt x="227" y="146"/>
                  </a:lnTo>
                  <a:lnTo>
                    <a:pt x="244" y="146"/>
                  </a:lnTo>
                  <a:lnTo>
                    <a:pt x="252" y="157"/>
                  </a:lnTo>
                  <a:lnTo>
                    <a:pt x="233" y="170"/>
                  </a:lnTo>
                  <a:lnTo>
                    <a:pt x="230" y="178"/>
                  </a:lnTo>
                  <a:lnTo>
                    <a:pt x="230" y="184"/>
                  </a:lnTo>
                  <a:lnTo>
                    <a:pt x="188" y="210"/>
                  </a:lnTo>
                  <a:lnTo>
                    <a:pt x="205" y="226"/>
                  </a:lnTo>
                  <a:lnTo>
                    <a:pt x="255" y="221"/>
                  </a:lnTo>
                  <a:lnTo>
                    <a:pt x="258" y="238"/>
                  </a:lnTo>
                  <a:lnTo>
                    <a:pt x="293" y="238"/>
                  </a:lnTo>
                  <a:lnTo>
                    <a:pt x="296" y="235"/>
                  </a:lnTo>
                  <a:lnTo>
                    <a:pt x="322" y="248"/>
                  </a:lnTo>
                  <a:lnTo>
                    <a:pt x="471" y="226"/>
                  </a:lnTo>
                  <a:lnTo>
                    <a:pt x="465" y="270"/>
                  </a:lnTo>
                  <a:lnTo>
                    <a:pt x="411" y="305"/>
                  </a:lnTo>
                  <a:lnTo>
                    <a:pt x="340" y="324"/>
                  </a:lnTo>
                  <a:lnTo>
                    <a:pt x="296" y="330"/>
                  </a:lnTo>
                  <a:lnTo>
                    <a:pt x="252" y="343"/>
                  </a:lnTo>
                  <a:lnTo>
                    <a:pt x="249" y="343"/>
                  </a:lnTo>
                  <a:lnTo>
                    <a:pt x="243" y="349"/>
                  </a:lnTo>
                  <a:lnTo>
                    <a:pt x="268" y="370"/>
                  </a:lnTo>
                  <a:lnTo>
                    <a:pt x="271" y="368"/>
                  </a:lnTo>
                  <a:lnTo>
                    <a:pt x="284" y="368"/>
                  </a:lnTo>
                  <a:lnTo>
                    <a:pt x="277" y="376"/>
                  </a:lnTo>
                  <a:lnTo>
                    <a:pt x="280" y="389"/>
                  </a:lnTo>
                  <a:lnTo>
                    <a:pt x="284" y="392"/>
                  </a:lnTo>
                  <a:lnTo>
                    <a:pt x="216" y="398"/>
                  </a:lnTo>
                  <a:lnTo>
                    <a:pt x="181" y="389"/>
                  </a:lnTo>
                  <a:lnTo>
                    <a:pt x="172" y="381"/>
                  </a:lnTo>
                  <a:lnTo>
                    <a:pt x="168" y="381"/>
                  </a:lnTo>
                  <a:lnTo>
                    <a:pt x="216" y="349"/>
                  </a:lnTo>
                  <a:lnTo>
                    <a:pt x="227" y="338"/>
                  </a:lnTo>
                  <a:lnTo>
                    <a:pt x="219" y="333"/>
                  </a:lnTo>
                  <a:lnTo>
                    <a:pt x="150" y="338"/>
                  </a:lnTo>
                  <a:lnTo>
                    <a:pt x="76" y="333"/>
                  </a:lnTo>
                  <a:lnTo>
                    <a:pt x="66" y="333"/>
                  </a:lnTo>
                  <a:lnTo>
                    <a:pt x="115" y="305"/>
                  </a:lnTo>
                  <a:lnTo>
                    <a:pt x="124" y="295"/>
                  </a:lnTo>
                  <a:lnTo>
                    <a:pt x="124" y="292"/>
                  </a:lnTo>
                  <a:lnTo>
                    <a:pt x="118" y="286"/>
                  </a:lnTo>
                  <a:lnTo>
                    <a:pt x="19" y="295"/>
                  </a:lnTo>
                  <a:lnTo>
                    <a:pt x="0" y="289"/>
                  </a:lnTo>
                  <a:lnTo>
                    <a:pt x="22" y="270"/>
                  </a:lnTo>
                  <a:lnTo>
                    <a:pt x="57" y="258"/>
                  </a:lnTo>
                  <a:lnTo>
                    <a:pt x="65" y="251"/>
                  </a:lnTo>
                  <a:lnTo>
                    <a:pt x="65" y="248"/>
                  </a:lnTo>
                  <a:lnTo>
                    <a:pt x="57" y="242"/>
                  </a:lnTo>
                  <a:lnTo>
                    <a:pt x="16" y="242"/>
                  </a:lnTo>
                  <a:lnTo>
                    <a:pt x="13" y="238"/>
                  </a:lnTo>
                  <a:lnTo>
                    <a:pt x="41" y="222"/>
                  </a:lnTo>
                  <a:lnTo>
                    <a:pt x="51" y="226"/>
                  </a:lnTo>
                  <a:lnTo>
                    <a:pt x="57" y="216"/>
                  </a:lnTo>
                  <a:lnTo>
                    <a:pt x="57" y="200"/>
                  </a:lnTo>
                  <a:lnTo>
                    <a:pt x="22" y="178"/>
                  </a:lnTo>
                  <a:lnTo>
                    <a:pt x="19" y="170"/>
                  </a:lnTo>
                  <a:lnTo>
                    <a:pt x="65" y="135"/>
                  </a:lnTo>
                  <a:lnTo>
                    <a:pt x="66" y="135"/>
                  </a:lnTo>
                  <a:lnTo>
                    <a:pt x="76" y="125"/>
                  </a:lnTo>
                  <a:lnTo>
                    <a:pt x="57" y="100"/>
                  </a:lnTo>
                  <a:lnTo>
                    <a:pt x="57" y="88"/>
                  </a:lnTo>
                  <a:lnTo>
                    <a:pt x="90" y="62"/>
                  </a:lnTo>
                  <a:lnTo>
                    <a:pt x="166" y="46"/>
                  </a:lnTo>
                  <a:lnTo>
                    <a:pt x="191" y="16"/>
                  </a:lnTo>
                  <a:lnTo>
                    <a:pt x="312" y="0"/>
                  </a:lnTo>
                  <a:lnTo>
                    <a:pt x="414" y="2"/>
                  </a:lnTo>
                  <a:lnTo>
                    <a:pt x="324" y="62"/>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23" name="Freeform 27"/>
            <p:cNvSpPr>
              <a:spLocks/>
            </p:cNvSpPr>
            <p:nvPr/>
          </p:nvSpPr>
          <p:spPr bwMode="auto">
            <a:xfrm>
              <a:off x="643" y="2993"/>
              <a:ext cx="93" cy="127"/>
            </a:xfrm>
            <a:custGeom>
              <a:avLst/>
              <a:gdLst/>
              <a:ahLst/>
              <a:cxnLst>
                <a:cxn ang="0">
                  <a:pos x="270" y="6"/>
                </a:cxn>
                <a:cxn ang="0">
                  <a:pos x="283" y="19"/>
                </a:cxn>
                <a:cxn ang="0">
                  <a:pos x="283" y="32"/>
                </a:cxn>
                <a:cxn ang="0">
                  <a:pos x="268" y="41"/>
                </a:cxn>
                <a:cxn ang="0">
                  <a:pos x="261" y="57"/>
                </a:cxn>
                <a:cxn ang="0">
                  <a:pos x="258" y="111"/>
                </a:cxn>
                <a:cxn ang="0">
                  <a:pos x="248" y="189"/>
                </a:cxn>
                <a:cxn ang="0">
                  <a:pos x="242" y="220"/>
                </a:cxn>
                <a:cxn ang="0">
                  <a:pos x="187" y="282"/>
                </a:cxn>
                <a:cxn ang="0">
                  <a:pos x="128" y="346"/>
                </a:cxn>
                <a:cxn ang="0">
                  <a:pos x="74" y="380"/>
                </a:cxn>
                <a:cxn ang="0">
                  <a:pos x="57" y="365"/>
                </a:cxn>
                <a:cxn ang="0">
                  <a:pos x="35" y="380"/>
                </a:cxn>
                <a:cxn ang="0">
                  <a:pos x="25" y="374"/>
                </a:cxn>
                <a:cxn ang="0">
                  <a:pos x="25" y="365"/>
                </a:cxn>
                <a:cxn ang="0">
                  <a:pos x="9" y="352"/>
                </a:cxn>
                <a:cxn ang="0">
                  <a:pos x="77" y="325"/>
                </a:cxn>
                <a:cxn ang="0">
                  <a:pos x="143" y="282"/>
                </a:cxn>
                <a:cxn ang="0">
                  <a:pos x="146" y="280"/>
                </a:cxn>
                <a:cxn ang="0">
                  <a:pos x="146" y="277"/>
                </a:cxn>
                <a:cxn ang="0">
                  <a:pos x="130" y="277"/>
                </a:cxn>
                <a:cxn ang="0">
                  <a:pos x="69" y="312"/>
                </a:cxn>
                <a:cxn ang="0">
                  <a:pos x="28" y="320"/>
                </a:cxn>
                <a:cxn ang="0">
                  <a:pos x="31" y="312"/>
                </a:cxn>
                <a:cxn ang="0">
                  <a:pos x="31" y="303"/>
                </a:cxn>
                <a:cxn ang="0">
                  <a:pos x="16" y="293"/>
                </a:cxn>
                <a:cxn ang="0">
                  <a:pos x="9" y="296"/>
                </a:cxn>
                <a:cxn ang="0">
                  <a:pos x="0" y="296"/>
                </a:cxn>
                <a:cxn ang="0">
                  <a:pos x="31" y="287"/>
                </a:cxn>
                <a:cxn ang="0">
                  <a:pos x="105" y="277"/>
                </a:cxn>
                <a:cxn ang="0">
                  <a:pos x="140" y="261"/>
                </a:cxn>
                <a:cxn ang="0">
                  <a:pos x="175" y="246"/>
                </a:cxn>
                <a:cxn ang="0">
                  <a:pos x="214" y="217"/>
                </a:cxn>
                <a:cxn ang="0">
                  <a:pos x="214" y="186"/>
                </a:cxn>
                <a:cxn ang="0">
                  <a:pos x="222" y="157"/>
                </a:cxn>
                <a:cxn ang="0">
                  <a:pos x="231" y="95"/>
                </a:cxn>
                <a:cxn ang="0">
                  <a:pos x="239" y="69"/>
                </a:cxn>
                <a:cxn ang="0">
                  <a:pos x="236" y="25"/>
                </a:cxn>
                <a:cxn ang="0">
                  <a:pos x="252" y="0"/>
                </a:cxn>
                <a:cxn ang="0">
                  <a:pos x="264" y="3"/>
                </a:cxn>
                <a:cxn ang="0">
                  <a:pos x="270" y="6"/>
                </a:cxn>
              </a:cxnLst>
              <a:rect l="0" t="0" r="r" b="b"/>
              <a:pathLst>
                <a:path w="283" h="380">
                  <a:moveTo>
                    <a:pt x="270" y="6"/>
                  </a:moveTo>
                  <a:lnTo>
                    <a:pt x="283" y="19"/>
                  </a:lnTo>
                  <a:lnTo>
                    <a:pt x="283" y="32"/>
                  </a:lnTo>
                  <a:lnTo>
                    <a:pt x="268" y="41"/>
                  </a:lnTo>
                  <a:lnTo>
                    <a:pt x="261" y="57"/>
                  </a:lnTo>
                  <a:lnTo>
                    <a:pt x="258" y="111"/>
                  </a:lnTo>
                  <a:lnTo>
                    <a:pt x="248" y="189"/>
                  </a:lnTo>
                  <a:lnTo>
                    <a:pt x="242" y="220"/>
                  </a:lnTo>
                  <a:lnTo>
                    <a:pt x="187" y="282"/>
                  </a:lnTo>
                  <a:lnTo>
                    <a:pt x="128" y="346"/>
                  </a:lnTo>
                  <a:lnTo>
                    <a:pt x="74" y="380"/>
                  </a:lnTo>
                  <a:lnTo>
                    <a:pt x="57" y="365"/>
                  </a:lnTo>
                  <a:lnTo>
                    <a:pt x="35" y="380"/>
                  </a:lnTo>
                  <a:lnTo>
                    <a:pt x="25" y="374"/>
                  </a:lnTo>
                  <a:lnTo>
                    <a:pt x="25" y="365"/>
                  </a:lnTo>
                  <a:lnTo>
                    <a:pt x="9" y="352"/>
                  </a:lnTo>
                  <a:lnTo>
                    <a:pt x="77" y="325"/>
                  </a:lnTo>
                  <a:lnTo>
                    <a:pt x="143" y="282"/>
                  </a:lnTo>
                  <a:lnTo>
                    <a:pt x="146" y="280"/>
                  </a:lnTo>
                  <a:lnTo>
                    <a:pt x="146" y="277"/>
                  </a:lnTo>
                  <a:lnTo>
                    <a:pt x="130" y="277"/>
                  </a:lnTo>
                  <a:lnTo>
                    <a:pt x="69" y="312"/>
                  </a:lnTo>
                  <a:lnTo>
                    <a:pt x="28" y="320"/>
                  </a:lnTo>
                  <a:lnTo>
                    <a:pt x="31" y="312"/>
                  </a:lnTo>
                  <a:lnTo>
                    <a:pt x="31" y="303"/>
                  </a:lnTo>
                  <a:lnTo>
                    <a:pt x="16" y="293"/>
                  </a:lnTo>
                  <a:lnTo>
                    <a:pt x="9" y="296"/>
                  </a:lnTo>
                  <a:lnTo>
                    <a:pt x="0" y="296"/>
                  </a:lnTo>
                  <a:lnTo>
                    <a:pt x="31" y="287"/>
                  </a:lnTo>
                  <a:lnTo>
                    <a:pt x="105" y="277"/>
                  </a:lnTo>
                  <a:lnTo>
                    <a:pt x="140" y="261"/>
                  </a:lnTo>
                  <a:lnTo>
                    <a:pt x="175" y="246"/>
                  </a:lnTo>
                  <a:lnTo>
                    <a:pt x="214" y="217"/>
                  </a:lnTo>
                  <a:lnTo>
                    <a:pt x="214" y="186"/>
                  </a:lnTo>
                  <a:lnTo>
                    <a:pt x="222" y="157"/>
                  </a:lnTo>
                  <a:lnTo>
                    <a:pt x="231" y="95"/>
                  </a:lnTo>
                  <a:lnTo>
                    <a:pt x="239" y="69"/>
                  </a:lnTo>
                  <a:lnTo>
                    <a:pt x="236" y="25"/>
                  </a:lnTo>
                  <a:lnTo>
                    <a:pt x="252" y="0"/>
                  </a:lnTo>
                  <a:lnTo>
                    <a:pt x="264" y="3"/>
                  </a:lnTo>
                  <a:lnTo>
                    <a:pt x="270" y="6"/>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24" name="Freeform 28"/>
            <p:cNvSpPr>
              <a:spLocks/>
            </p:cNvSpPr>
            <p:nvPr/>
          </p:nvSpPr>
          <p:spPr bwMode="auto">
            <a:xfrm>
              <a:off x="721" y="3043"/>
              <a:ext cx="52" cy="36"/>
            </a:xfrm>
            <a:custGeom>
              <a:avLst/>
              <a:gdLst/>
              <a:ahLst/>
              <a:cxnLst>
                <a:cxn ang="0">
                  <a:pos x="71" y="71"/>
                </a:cxn>
                <a:cxn ang="0">
                  <a:pos x="0" y="109"/>
                </a:cxn>
                <a:cxn ang="0">
                  <a:pos x="28" y="62"/>
                </a:cxn>
                <a:cxn ang="0">
                  <a:pos x="32" y="21"/>
                </a:cxn>
                <a:cxn ang="0">
                  <a:pos x="137" y="0"/>
                </a:cxn>
                <a:cxn ang="0">
                  <a:pos x="156" y="0"/>
                </a:cxn>
                <a:cxn ang="0">
                  <a:pos x="71" y="71"/>
                </a:cxn>
              </a:cxnLst>
              <a:rect l="0" t="0" r="r" b="b"/>
              <a:pathLst>
                <a:path w="156" h="109">
                  <a:moveTo>
                    <a:pt x="71" y="71"/>
                  </a:moveTo>
                  <a:lnTo>
                    <a:pt x="0" y="109"/>
                  </a:lnTo>
                  <a:lnTo>
                    <a:pt x="28" y="62"/>
                  </a:lnTo>
                  <a:lnTo>
                    <a:pt x="32" y="21"/>
                  </a:lnTo>
                  <a:lnTo>
                    <a:pt x="137" y="0"/>
                  </a:lnTo>
                  <a:lnTo>
                    <a:pt x="156" y="0"/>
                  </a:lnTo>
                  <a:lnTo>
                    <a:pt x="71" y="71"/>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25" name="Freeform 29"/>
            <p:cNvSpPr>
              <a:spLocks/>
            </p:cNvSpPr>
            <p:nvPr/>
          </p:nvSpPr>
          <p:spPr bwMode="auto">
            <a:xfrm>
              <a:off x="865" y="2423"/>
              <a:ext cx="272" cy="324"/>
            </a:xfrm>
            <a:custGeom>
              <a:avLst/>
              <a:gdLst/>
              <a:ahLst/>
              <a:cxnLst>
                <a:cxn ang="0">
                  <a:pos x="755" y="13"/>
                </a:cxn>
                <a:cxn ang="0">
                  <a:pos x="666" y="208"/>
                </a:cxn>
                <a:cxn ang="0">
                  <a:pos x="681" y="35"/>
                </a:cxn>
                <a:cxn ang="0">
                  <a:pos x="618" y="70"/>
                </a:cxn>
                <a:cxn ang="0">
                  <a:pos x="599" y="208"/>
                </a:cxn>
                <a:cxn ang="0">
                  <a:pos x="585" y="107"/>
                </a:cxn>
                <a:cxn ang="0">
                  <a:pos x="557" y="46"/>
                </a:cxn>
                <a:cxn ang="0">
                  <a:pos x="526" y="283"/>
                </a:cxn>
                <a:cxn ang="0">
                  <a:pos x="451" y="113"/>
                </a:cxn>
                <a:cxn ang="0">
                  <a:pos x="407" y="129"/>
                </a:cxn>
                <a:cxn ang="0">
                  <a:pos x="445" y="343"/>
                </a:cxn>
                <a:cxn ang="0">
                  <a:pos x="335" y="163"/>
                </a:cxn>
                <a:cxn ang="0">
                  <a:pos x="316" y="249"/>
                </a:cxn>
                <a:cxn ang="0">
                  <a:pos x="379" y="377"/>
                </a:cxn>
                <a:cxn ang="0">
                  <a:pos x="267" y="222"/>
                </a:cxn>
                <a:cxn ang="0">
                  <a:pos x="236" y="343"/>
                </a:cxn>
                <a:cxn ang="0">
                  <a:pos x="311" y="438"/>
                </a:cxn>
                <a:cxn ang="0">
                  <a:pos x="209" y="321"/>
                </a:cxn>
                <a:cxn ang="0">
                  <a:pos x="198" y="311"/>
                </a:cxn>
                <a:cxn ang="0">
                  <a:pos x="239" y="478"/>
                </a:cxn>
                <a:cxn ang="0">
                  <a:pos x="184" y="427"/>
                </a:cxn>
                <a:cxn ang="0">
                  <a:pos x="146" y="384"/>
                </a:cxn>
                <a:cxn ang="0">
                  <a:pos x="229" y="563"/>
                </a:cxn>
                <a:cxn ang="0">
                  <a:pos x="184" y="538"/>
                </a:cxn>
                <a:cxn ang="0">
                  <a:pos x="77" y="490"/>
                </a:cxn>
                <a:cxn ang="0">
                  <a:pos x="204" y="633"/>
                </a:cxn>
                <a:cxn ang="0">
                  <a:pos x="53" y="541"/>
                </a:cxn>
                <a:cxn ang="0">
                  <a:pos x="86" y="622"/>
                </a:cxn>
                <a:cxn ang="0">
                  <a:pos x="168" y="685"/>
                </a:cxn>
                <a:cxn ang="0">
                  <a:pos x="53" y="611"/>
                </a:cxn>
                <a:cxn ang="0">
                  <a:pos x="13" y="622"/>
                </a:cxn>
                <a:cxn ang="0">
                  <a:pos x="67" y="682"/>
                </a:cxn>
                <a:cxn ang="0">
                  <a:pos x="165" y="758"/>
                </a:cxn>
                <a:cxn ang="0">
                  <a:pos x="47" y="673"/>
                </a:cxn>
                <a:cxn ang="0">
                  <a:pos x="19" y="660"/>
                </a:cxn>
                <a:cxn ang="0">
                  <a:pos x="0" y="692"/>
                </a:cxn>
                <a:cxn ang="0">
                  <a:pos x="348" y="955"/>
                </a:cxn>
                <a:cxn ang="0">
                  <a:pos x="510" y="937"/>
                </a:cxn>
                <a:cxn ang="0">
                  <a:pos x="571" y="777"/>
                </a:cxn>
                <a:cxn ang="0">
                  <a:pos x="684" y="576"/>
                </a:cxn>
                <a:cxn ang="0">
                  <a:pos x="749" y="151"/>
                </a:cxn>
                <a:cxn ang="0">
                  <a:pos x="796" y="0"/>
                </a:cxn>
                <a:cxn ang="0">
                  <a:pos x="790" y="0"/>
                </a:cxn>
              </a:cxnLst>
              <a:rect l="0" t="0" r="r" b="b"/>
              <a:pathLst>
                <a:path w="818" h="974">
                  <a:moveTo>
                    <a:pt x="786" y="0"/>
                  </a:moveTo>
                  <a:lnTo>
                    <a:pt x="787" y="0"/>
                  </a:lnTo>
                  <a:lnTo>
                    <a:pt x="755" y="13"/>
                  </a:lnTo>
                  <a:lnTo>
                    <a:pt x="708" y="67"/>
                  </a:lnTo>
                  <a:lnTo>
                    <a:pt x="678" y="135"/>
                  </a:lnTo>
                  <a:lnTo>
                    <a:pt x="666" y="208"/>
                  </a:lnTo>
                  <a:lnTo>
                    <a:pt x="666" y="160"/>
                  </a:lnTo>
                  <a:lnTo>
                    <a:pt x="681" y="46"/>
                  </a:lnTo>
                  <a:lnTo>
                    <a:pt x="681" y="35"/>
                  </a:lnTo>
                  <a:lnTo>
                    <a:pt x="659" y="22"/>
                  </a:lnTo>
                  <a:lnTo>
                    <a:pt x="650" y="22"/>
                  </a:lnTo>
                  <a:lnTo>
                    <a:pt x="618" y="70"/>
                  </a:lnTo>
                  <a:lnTo>
                    <a:pt x="599" y="145"/>
                  </a:lnTo>
                  <a:lnTo>
                    <a:pt x="605" y="198"/>
                  </a:lnTo>
                  <a:lnTo>
                    <a:pt x="599" y="208"/>
                  </a:lnTo>
                  <a:lnTo>
                    <a:pt x="602" y="238"/>
                  </a:lnTo>
                  <a:lnTo>
                    <a:pt x="602" y="251"/>
                  </a:lnTo>
                  <a:lnTo>
                    <a:pt x="585" y="107"/>
                  </a:lnTo>
                  <a:lnTo>
                    <a:pt x="574" y="54"/>
                  </a:lnTo>
                  <a:lnTo>
                    <a:pt x="566" y="46"/>
                  </a:lnTo>
                  <a:lnTo>
                    <a:pt x="557" y="46"/>
                  </a:lnTo>
                  <a:lnTo>
                    <a:pt x="526" y="89"/>
                  </a:lnTo>
                  <a:lnTo>
                    <a:pt x="503" y="192"/>
                  </a:lnTo>
                  <a:lnTo>
                    <a:pt x="526" y="283"/>
                  </a:lnTo>
                  <a:lnTo>
                    <a:pt x="500" y="211"/>
                  </a:lnTo>
                  <a:lnTo>
                    <a:pt x="478" y="154"/>
                  </a:lnTo>
                  <a:lnTo>
                    <a:pt x="451" y="113"/>
                  </a:lnTo>
                  <a:lnTo>
                    <a:pt x="442" y="105"/>
                  </a:lnTo>
                  <a:lnTo>
                    <a:pt x="426" y="105"/>
                  </a:lnTo>
                  <a:lnTo>
                    <a:pt x="407" y="129"/>
                  </a:lnTo>
                  <a:lnTo>
                    <a:pt x="404" y="230"/>
                  </a:lnTo>
                  <a:lnTo>
                    <a:pt x="417" y="267"/>
                  </a:lnTo>
                  <a:lnTo>
                    <a:pt x="445" y="343"/>
                  </a:lnTo>
                  <a:lnTo>
                    <a:pt x="423" y="302"/>
                  </a:lnTo>
                  <a:lnTo>
                    <a:pt x="373" y="198"/>
                  </a:lnTo>
                  <a:lnTo>
                    <a:pt x="335" y="163"/>
                  </a:lnTo>
                  <a:lnTo>
                    <a:pt x="319" y="173"/>
                  </a:lnTo>
                  <a:lnTo>
                    <a:pt x="305" y="198"/>
                  </a:lnTo>
                  <a:lnTo>
                    <a:pt x="316" y="249"/>
                  </a:lnTo>
                  <a:lnTo>
                    <a:pt x="338" y="297"/>
                  </a:lnTo>
                  <a:lnTo>
                    <a:pt x="360" y="336"/>
                  </a:lnTo>
                  <a:lnTo>
                    <a:pt x="379" y="377"/>
                  </a:lnTo>
                  <a:lnTo>
                    <a:pt x="379" y="387"/>
                  </a:lnTo>
                  <a:lnTo>
                    <a:pt x="324" y="289"/>
                  </a:lnTo>
                  <a:lnTo>
                    <a:pt x="267" y="222"/>
                  </a:lnTo>
                  <a:lnTo>
                    <a:pt x="239" y="260"/>
                  </a:lnTo>
                  <a:lnTo>
                    <a:pt x="229" y="298"/>
                  </a:lnTo>
                  <a:lnTo>
                    <a:pt x="236" y="343"/>
                  </a:lnTo>
                  <a:lnTo>
                    <a:pt x="289" y="409"/>
                  </a:lnTo>
                  <a:lnTo>
                    <a:pt x="302" y="430"/>
                  </a:lnTo>
                  <a:lnTo>
                    <a:pt x="311" y="438"/>
                  </a:lnTo>
                  <a:lnTo>
                    <a:pt x="324" y="451"/>
                  </a:lnTo>
                  <a:lnTo>
                    <a:pt x="299" y="438"/>
                  </a:lnTo>
                  <a:lnTo>
                    <a:pt x="209" y="321"/>
                  </a:lnTo>
                  <a:lnTo>
                    <a:pt x="209" y="314"/>
                  </a:lnTo>
                  <a:lnTo>
                    <a:pt x="207" y="311"/>
                  </a:lnTo>
                  <a:lnTo>
                    <a:pt x="198" y="311"/>
                  </a:lnTo>
                  <a:lnTo>
                    <a:pt x="171" y="355"/>
                  </a:lnTo>
                  <a:lnTo>
                    <a:pt x="179" y="406"/>
                  </a:lnTo>
                  <a:lnTo>
                    <a:pt x="239" y="478"/>
                  </a:lnTo>
                  <a:lnTo>
                    <a:pt x="280" y="525"/>
                  </a:lnTo>
                  <a:lnTo>
                    <a:pt x="280" y="531"/>
                  </a:lnTo>
                  <a:lnTo>
                    <a:pt x="184" y="427"/>
                  </a:lnTo>
                  <a:lnTo>
                    <a:pt x="165" y="406"/>
                  </a:lnTo>
                  <a:lnTo>
                    <a:pt x="159" y="393"/>
                  </a:lnTo>
                  <a:lnTo>
                    <a:pt x="146" y="384"/>
                  </a:lnTo>
                  <a:lnTo>
                    <a:pt x="121" y="414"/>
                  </a:lnTo>
                  <a:lnTo>
                    <a:pt x="121" y="465"/>
                  </a:lnTo>
                  <a:lnTo>
                    <a:pt x="229" y="563"/>
                  </a:lnTo>
                  <a:lnTo>
                    <a:pt x="239" y="566"/>
                  </a:lnTo>
                  <a:lnTo>
                    <a:pt x="223" y="566"/>
                  </a:lnTo>
                  <a:lnTo>
                    <a:pt x="184" y="538"/>
                  </a:lnTo>
                  <a:lnTo>
                    <a:pt x="105" y="473"/>
                  </a:lnTo>
                  <a:lnTo>
                    <a:pt x="95" y="468"/>
                  </a:lnTo>
                  <a:lnTo>
                    <a:pt x="77" y="490"/>
                  </a:lnTo>
                  <a:lnTo>
                    <a:pt x="69" y="516"/>
                  </a:lnTo>
                  <a:lnTo>
                    <a:pt x="77" y="541"/>
                  </a:lnTo>
                  <a:lnTo>
                    <a:pt x="204" y="633"/>
                  </a:lnTo>
                  <a:lnTo>
                    <a:pt x="143" y="598"/>
                  </a:lnTo>
                  <a:lnTo>
                    <a:pt x="61" y="541"/>
                  </a:lnTo>
                  <a:lnTo>
                    <a:pt x="53" y="541"/>
                  </a:lnTo>
                  <a:lnTo>
                    <a:pt x="47" y="557"/>
                  </a:lnTo>
                  <a:lnTo>
                    <a:pt x="50" y="590"/>
                  </a:lnTo>
                  <a:lnTo>
                    <a:pt x="86" y="622"/>
                  </a:lnTo>
                  <a:lnTo>
                    <a:pt x="146" y="666"/>
                  </a:lnTo>
                  <a:lnTo>
                    <a:pt x="168" y="682"/>
                  </a:lnTo>
                  <a:lnTo>
                    <a:pt x="168" y="685"/>
                  </a:lnTo>
                  <a:lnTo>
                    <a:pt x="176" y="692"/>
                  </a:lnTo>
                  <a:lnTo>
                    <a:pt x="117" y="657"/>
                  </a:lnTo>
                  <a:lnTo>
                    <a:pt x="53" y="611"/>
                  </a:lnTo>
                  <a:lnTo>
                    <a:pt x="31" y="606"/>
                  </a:lnTo>
                  <a:lnTo>
                    <a:pt x="22" y="606"/>
                  </a:lnTo>
                  <a:lnTo>
                    <a:pt x="13" y="622"/>
                  </a:lnTo>
                  <a:lnTo>
                    <a:pt x="22" y="644"/>
                  </a:lnTo>
                  <a:lnTo>
                    <a:pt x="61" y="670"/>
                  </a:lnTo>
                  <a:lnTo>
                    <a:pt x="67" y="682"/>
                  </a:lnTo>
                  <a:lnTo>
                    <a:pt x="162" y="755"/>
                  </a:lnTo>
                  <a:lnTo>
                    <a:pt x="165" y="755"/>
                  </a:lnTo>
                  <a:lnTo>
                    <a:pt x="165" y="758"/>
                  </a:lnTo>
                  <a:lnTo>
                    <a:pt x="162" y="761"/>
                  </a:lnTo>
                  <a:lnTo>
                    <a:pt x="83" y="707"/>
                  </a:lnTo>
                  <a:lnTo>
                    <a:pt x="47" y="673"/>
                  </a:lnTo>
                  <a:lnTo>
                    <a:pt x="41" y="673"/>
                  </a:lnTo>
                  <a:lnTo>
                    <a:pt x="39" y="676"/>
                  </a:lnTo>
                  <a:lnTo>
                    <a:pt x="19" y="660"/>
                  </a:lnTo>
                  <a:lnTo>
                    <a:pt x="9" y="660"/>
                  </a:lnTo>
                  <a:lnTo>
                    <a:pt x="0" y="679"/>
                  </a:lnTo>
                  <a:lnTo>
                    <a:pt x="0" y="692"/>
                  </a:lnTo>
                  <a:lnTo>
                    <a:pt x="162" y="842"/>
                  </a:lnTo>
                  <a:lnTo>
                    <a:pt x="286" y="928"/>
                  </a:lnTo>
                  <a:lnTo>
                    <a:pt x="348" y="955"/>
                  </a:lnTo>
                  <a:lnTo>
                    <a:pt x="401" y="974"/>
                  </a:lnTo>
                  <a:lnTo>
                    <a:pt x="404" y="974"/>
                  </a:lnTo>
                  <a:lnTo>
                    <a:pt x="510" y="937"/>
                  </a:lnTo>
                  <a:lnTo>
                    <a:pt x="516" y="931"/>
                  </a:lnTo>
                  <a:lnTo>
                    <a:pt x="522" y="890"/>
                  </a:lnTo>
                  <a:lnTo>
                    <a:pt x="571" y="777"/>
                  </a:lnTo>
                  <a:lnTo>
                    <a:pt x="628" y="685"/>
                  </a:lnTo>
                  <a:lnTo>
                    <a:pt x="653" y="654"/>
                  </a:lnTo>
                  <a:lnTo>
                    <a:pt x="684" y="576"/>
                  </a:lnTo>
                  <a:lnTo>
                    <a:pt x="689" y="377"/>
                  </a:lnTo>
                  <a:lnTo>
                    <a:pt x="727" y="214"/>
                  </a:lnTo>
                  <a:lnTo>
                    <a:pt x="749" y="151"/>
                  </a:lnTo>
                  <a:lnTo>
                    <a:pt x="818" y="22"/>
                  </a:lnTo>
                  <a:lnTo>
                    <a:pt x="809" y="7"/>
                  </a:lnTo>
                  <a:lnTo>
                    <a:pt x="796" y="0"/>
                  </a:lnTo>
                  <a:lnTo>
                    <a:pt x="798" y="0"/>
                  </a:lnTo>
                  <a:lnTo>
                    <a:pt x="796" y="0"/>
                  </a:lnTo>
                  <a:lnTo>
                    <a:pt x="790" y="0"/>
                  </a:lnTo>
                  <a:lnTo>
                    <a:pt x="787" y="0"/>
                  </a:lnTo>
                  <a:lnTo>
                    <a:pt x="786" y="0"/>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26" name="Freeform 30"/>
            <p:cNvSpPr>
              <a:spLocks/>
            </p:cNvSpPr>
            <p:nvPr/>
          </p:nvSpPr>
          <p:spPr bwMode="auto">
            <a:xfrm>
              <a:off x="634" y="2525"/>
              <a:ext cx="351" cy="270"/>
            </a:xfrm>
            <a:custGeom>
              <a:avLst/>
              <a:gdLst/>
              <a:ahLst/>
              <a:cxnLst>
                <a:cxn ang="0">
                  <a:pos x="69" y="20"/>
                </a:cxn>
                <a:cxn ang="0">
                  <a:pos x="187" y="81"/>
                </a:cxn>
                <a:cxn ang="0">
                  <a:pos x="306" y="136"/>
                </a:cxn>
                <a:cxn ang="0">
                  <a:pos x="452" y="199"/>
                </a:cxn>
                <a:cxn ang="0">
                  <a:pos x="516" y="232"/>
                </a:cxn>
                <a:cxn ang="0">
                  <a:pos x="557" y="295"/>
                </a:cxn>
                <a:cxn ang="0">
                  <a:pos x="654" y="391"/>
                </a:cxn>
                <a:cxn ang="0">
                  <a:pos x="759" y="515"/>
                </a:cxn>
                <a:cxn ang="0">
                  <a:pos x="926" y="653"/>
                </a:cxn>
                <a:cxn ang="0">
                  <a:pos x="1052" y="701"/>
                </a:cxn>
                <a:cxn ang="0">
                  <a:pos x="1030" y="742"/>
                </a:cxn>
                <a:cxn ang="0">
                  <a:pos x="926" y="782"/>
                </a:cxn>
                <a:cxn ang="0">
                  <a:pos x="815" y="810"/>
                </a:cxn>
                <a:cxn ang="0">
                  <a:pos x="731" y="749"/>
                </a:cxn>
                <a:cxn ang="0">
                  <a:pos x="641" y="590"/>
                </a:cxn>
                <a:cxn ang="0">
                  <a:pos x="536" y="474"/>
                </a:cxn>
                <a:cxn ang="0">
                  <a:pos x="424" y="295"/>
                </a:cxn>
                <a:cxn ang="0">
                  <a:pos x="334" y="253"/>
                </a:cxn>
                <a:cxn ang="0">
                  <a:pos x="258" y="192"/>
                </a:cxn>
                <a:cxn ang="0">
                  <a:pos x="166" y="144"/>
                </a:cxn>
                <a:cxn ang="0">
                  <a:pos x="82" y="81"/>
                </a:cxn>
                <a:cxn ang="0">
                  <a:pos x="0" y="0"/>
                </a:cxn>
                <a:cxn ang="0">
                  <a:pos x="69" y="20"/>
                </a:cxn>
              </a:cxnLst>
              <a:rect l="0" t="0" r="r" b="b"/>
              <a:pathLst>
                <a:path w="1052" h="810">
                  <a:moveTo>
                    <a:pt x="69" y="20"/>
                  </a:moveTo>
                  <a:lnTo>
                    <a:pt x="187" y="81"/>
                  </a:lnTo>
                  <a:lnTo>
                    <a:pt x="306" y="136"/>
                  </a:lnTo>
                  <a:lnTo>
                    <a:pt x="452" y="199"/>
                  </a:lnTo>
                  <a:lnTo>
                    <a:pt x="516" y="232"/>
                  </a:lnTo>
                  <a:lnTo>
                    <a:pt x="557" y="295"/>
                  </a:lnTo>
                  <a:lnTo>
                    <a:pt x="654" y="391"/>
                  </a:lnTo>
                  <a:lnTo>
                    <a:pt x="759" y="515"/>
                  </a:lnTo>
                  <a:lnTo>
                    <a:pt x="926" y="653"/>
                  </a:lnTo>
                  <a:lnTo>
                    <a:pt x="1052" y="701"/>
                  </a:lnTo>
                  <a:lnTo>
                    <a:pt x="1030" y="742"/>
                  </a:lnTo>
                  <a:lnTo>
                    <a:pt x="926" y="782"/>
                  </a:lnTo>
                  <a:lnTo>
                    <a:pt x="815" y="810"/>
                  </a:lnTo>
                  <a:lnTo>
                    <a:pt x="731" y="749"/>
                  </a:lnTo>
                  <a:lnTo>
                    <a:pt x="641" y="590"/>
                  </a:lnTo>
                  <a:lnTo>
                    <a:pt x="536" y="474"/>
                  </a:lnTo>
                  <a:lnTo>
                    <a:pt x="424" y="295"/>
                  </a:lnTo>
                  <a:lnTo>
                    <a:pt x="334" y="253"/>
                  </a:lnTo>
                  <a:lnTo>
                    <a:pt x="258" y="192"/>
                  </a:lnTo>
                  <a:lnTo>
                    <a:pt x="166" y="144"/>
                  </a:lnTo>
                  <a:lnTo>
                    <a:pt x="82" y="81"/>
                  </a:lnTo>
                  <a:lnTo>
                    <a:pt x="0" y="0"/>
                  </a:lnTo>
                  <a:lnTo>
                    <a:pt x="69" y="20"/>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27" name="Freeform 31"/>
            <p:cNvSpPr>
              <a:spLocks/>
            </p:cNvSpPr>
            <p:nvPr/>
          </p:nvSpPr>
          <p:spPr bwMode="auto">
            <a:xfrm>
              <a:off x="634" y="2525"/>
              <a:ext cx="342" cy="264"/>
            </a:xfrm>
            <a:custGeom>
              <a:avLst/>
              <a:gdLst/>
              <a:ahLst/>
              <a:cxnLst>
                <a:cxn ang="0">
                  <a:pos x="97" y="39"/>
                </a:cxn>
                <a:cxn ang="0">
                  <a:pos x="140" y="64"/>
                </a:cxn>
                <a:cxn ang="0">
                  <a:pos x="183" y="88"/>
                </a:cxn>
                <a:cxn ang="0">
                  <a:pos x="227" y="110"/>
                </a:cxn>
                <a:cxn ang="0">
                  <a:pos x="270" y="132"/>
                </a:cxn>
                <a:cxn ang="0">
                  <a:pos x="317" y="154"/>
                </a:cxn>
                <a:cxn ang="0">
                  <a:pos x="368" y="176"/>
                </a:cxn>
                <a:cxn ang="0">
                  <a:pos x="421" y="198"/>
                </a:cxn>
                <a:cxn ang="0">
                  <a:pos x="455" y="214"/>
                </a:cxn>
                <a:cxn ang="0">
                  <a:pos x="479" y="225"/>
                </a:cxn>
                <a:cxn ang="0">
                  <a:pos x="504" y="237"/>
                </a:cxn>
                <a:cxn ang="0">
                  <a:pos x="519" y="260"/>
                </a:cxn>
                <a:cxn ang="0">
                  <a:pos x="535" y="283"/>
                </a:cxn>
                <a:cxn ang="0">
                  <a:pos x="557" y="311"/>
                </a:cxn>
                <a:cxn ang="0">
                  <a:pos x="592" y="349"/>
                </a:cxn>
                <a:cxn ang="0">
                  <a:pos x="626" y="385"/>
                </a:cxn>
                <a:cxn ang="0">
                  <a:pos x="666" y="429"/>
                </a:cxn>
                <a:cxn ang="0">
                  <a:pos x="707" y="475"/>
                </a:cxn>
                <a:cxn ang="0">
                  <a:pos x="750" y="522"/>
                </a:cxn>
                <a:cxn ang="0">
                  <a:pos x="809" y="571"/>
                </a:cxn>
                <a:cxn ang="0">
                  <a:pos x="868" y="621"/>
                </a:cxn>
                <a:cxn ang="0">
                  <a:pos x="923" y="660"/>
                </a:cxn>
                <a:cxn ang="0">
                  <a:pos x="965" y="679"/>
                </a:cxn>
                <a:cxn ang="0">
                  <a:pos x="1010" y="696"/>
                </a:cxn>
                <a:cxn ang="0">
                  <a:pos x="1020" y="711"/>
                </a:cxn>
                <a:cxn ang="0">
                  <a:pos x="1014" y="724"/>
                </a:cxn>
                <a:cxn ang="0">
                  <a:pos x="1008" y="737"/>
                </a:cxn>
                <a:cxn ang="0">
                  <a:pos x="974" y="749"/>
                </a:cxn>
                <a:cxn ang="0">
                  <a:pos x="940" y="762"/>
                </a:cxn>
                <a:cxn ang="0">
                  <a:pos x="906" y="772"/>
                </a:cxn>
                <a:cxn ang="0">
                  <a:pos x="875" y="781"/>
                </a:cxn>
                <a:cxn ang="0">
                  <a:pos x="844" y="789"/>
                </a:cxn>
                <a:cxn ang="0">
                  <a:pos x="814" y="781"/>
                </a:cxn>
                <a:cxn ang="0">
                  <a:pos x="783" y="763"/>
                </a:cxn>
                <a:cxn ang="0">
                  <a:pos x="752" y="746"/>
                </a:cxn>
                <a:cxn ang="0">
                  <a:pos x="715" y="689"/>
                </a:cxn>
                <a:cxn ang="0">
                  <a:pos x="679" y="631"/>
                </a:cxn>
                <a:cxn ang="0">
                  <a:pos x="641" y="577"/>
                </a:cxn>
                <a:cxn ang="0">
                  <a:pos x="603" y="534"/>
                </a:cxn>
                <a:cxn ang="0">
                  <a:pos x="564" y="488"/>
                </a:cxn>
                <a:cxn ang="0">
                  <a:pos x="523" y="427"/>
                </a:cxn>
                <a:cxn ang="0">
                  <a:pos x="480" y="359"/>
                </a:cxn>
                <a:cxn ang="0">
                  <a:pos x="436" y="291"/>
                </a:cxn>
                <a:cxn ang="0">
                  <a:pos x="404" y="275"/>
                </a:cxn>
                <a:cxn ang="0">
                  <a:pos x="371" y="259"/>
                </a:cxn>
                <a:cxn ang="0">
                  <a:pos x="340" y="243"/>
                </a:cxn>
                <a:cxn ang="0">
                  <a:pos x="311" y="221"/>
                </a:cxn>
                <a:cxn ang="0">
                  <a:pos x="281" y="200"/>
                </a:cxn>
                <a:cxn ang="0">
                  <a:pos x="249" y="182"/>
                </a:cxn>
                <a:cxn ang="0">
                  <a:pos x="215" y="163"/>
                </a:cxn>
                <a:cxn ang="0">
                  <a:pos x="181" y="144"/>
                </a:cxn>
                <a:cxn ang="0">
                  <a:pos x="147" y="120"/>
                </a:cxn>
                <a:cxn ang="0">
                  <a:pos x="115" y="97"/>
                </a:cxn>
                <a:cxn ang="0">
                  <a:pos x="81" y="71"/>
                </a:cxn>
                <a:cxn ang="0">
                  <a:pos x="46" y="40"/>
                </a:cxn>
                <a:cxn ang="0">
                  <a:pos x="12" y="10"/>
                </a:cxn>
                <a:cxn ang="0">
                  <a:pos x="16" y="6"/>
                </a:cxn>
                <a:cxn ang="0">
                  <a:pos x="43" y="13"/>
                </a:cxn>
                <a:cxn ang="0">
                  <a:pos x="69" y="22"/>
                </a:cxn>
              </a:cxnLst>
              <a:rect l="0" t="0" r="r" b="b"/>
              <a:pathLst>
                <a:path w="1024" h="792">
                  <a:moveTo>
                    <a:pt x="69" y="22"/>
                  </a:moveTo>
                  <a:lnTo>
                    <a:pt x="84" y="30"/>
                  </a:lnTo>
                  <a:lnTo>
                    <a:pt x="97" y="39"/>
                  </a:lnTo>
                  <a:lnTo>
                    <a:pt x="112" y="46"/>
                  </a:lnTo>
                  <a:lnTo>
                    <a:pt x="127" y="55"/>
                  </a:lnTo>
                  <a:lnTo>
                    <a:pt x="140" y="64"/>
                  </a:lnTo>
                  <a:lnTo>
                    <a:pt x="155" y="72"/>
                  </a:lnTo>
                  <a:lnTo>
                    <a:pt x="169" y="80"/>
                  </a:lnTo>
                  <a:lnTo>
                    <a:pt x="183" y="88"/>
                  </a:lnTo>
                  <a:lnTo>
                    <a:pt x="197" y="96"/>
                  </a:lnTo>
                  <a:lnTo>
                    <a:pt x="212" y="103"/>
                  </a:lnTo>
                  <a:lnTo>
                    <a:pt x="227" y="110"/>
                  </a:lnTo>
                  <a:lnTo>
                    <a:pt x="242" y="118"/>
                  </a:lnTo>
                  <a:lnTo>
                    <a:pt x="255" y="125"/>
                  </a:lnTo>
                  <a:lnTo>
                    <a:pt x="270" y="132"/>
                  </a:lnTo>
                  <a:lnTo>
                    <a:pt x="284" y="139"/>
                  </a:lnTo>
                  <a:lnTo>
                    <a:pt x="299" y="145"/>
                  </a:lnTo>
                  <a:lnTo>
                    <a:pt x="317" y="154"/>
                  </a:lnTo>
                  <a:lnTo>
                    <a:pt x="334" y="161"/>
                  </a:lnTo>
                  <a:lnTo>
                    <a:pt x="351" y="168"/>
                  </a:lnTo>
                  <a:lnTo>
                    <a:pt x="368" y="176"/>
                  </a:lnTo>
                  <a:lnTo>
                    <a:pt x="386" y="183"/>
                  </a:lnTo>
                  <a:lnTo>
                    <a:pt x="404" y="190"/>
                  </a:lnTo>
                  <a:lnTo>
                    <a:pt x="421" y="198"/>
                  </a:lnTo>
                  <a:lnTo>
                    <a:pt x="439" y="205"/>
                  </a:lnTo>
                  <a:lnTo>
                    <a:pt x="446" y="209"/>
                  </a:lnTo>
                  <a:lnTo>
                    <a:pt x="455" y="214"/>
                  </a:lnTo>
                  <a:lnTo>
                    <a:pt x="463" y="218"/>
                  </a:lnTo>
                  <a:lnTo>
                    <a:pt x="472" y="221"/>
                  </a:lnTo>
                  <a:lnTo>
                    <a:pt x="479" y="225"/>
                  </a:lnTo>
                  <a:lnTo>
                    <a:pt x="488" y="230"/>
                  </a:lnTo>
                  <a:lnTo>
                    <a:pt x="495" y="234"/>
                  </a:lnTo>
                  <a:lnTo>
                    <a:pt x="504" y="237"/>
                  </a:lnTo>
                  <a:lnTo>
                    <a:pt x="508" y="246"/>
                  </a:lnTo>
                  <a:lnTo>
                    <a:pt x="514" y="253"/>
                  </a:lnTo>
                  <a:lnTo>
                    <a:pt x="519" y="260"/>
                  </a:lnTo>
                  <a:lnTo>
                    <a:pt x="525" y="269"/>
                  </a:lnTo>
                  <a:lnTo>
                    <a:pt x="529" y="276"/>
                  </a:lnTo>
                  <a:lnTo>
                    <a:pt x="535" y="283"/>
                  </a:lnTo>
                  <a:lnTo>
                    <a:pt x="539" y="292"/>
                  </a:lnTo>
                  <a:lnTo>
                    <a:pt x="545" y="299"/>
                  </a:lnTo>
                  <a:lnTo>
                    <a:pt x="557" y="311"/>
                  </a:lnTo>
                  <a:lnTo>
                    <a:pt x="569" y="324"/>
                  </a:lnTo>
                  <a:lnTo>
                    <a:pt x="581" y="336"/>
                  </a:lnTo>
                  <a:lnTo>
                    <a:pt x="592" y="349"/>
                  </a:lnTo>
                  <a:lnTo>
                    <a:pt x="603" y="360"/>
                  </a:lnTo>
                  <a:lnTo>
                    <a:pt x="615" y="374"/>
                  </a:lnTo>
                  <a:lnTo>
                    <a:pt x="626" y="385"/>
                  </a:lnTo>
                  <a:lnTo>
                    <a:pt x="638" y="398"/>
                  </a:lnTo>
                  <a:lnTo>
                    <a:pt x="653" y="413"/>
                  </a:lnTo>
                  <a:lnTo>
                    <a:pt x="666" y="429"/>
                  </a:lnTo>
                  <a:lnTo>
                    <a:pt x="679" y="445"/>
                  </a:lnTo>
                  <a:lnTo>
                    <a:pt x="694" y="459"/>
                  </a:lnTo>
                  <a:lnTo>
                    <a:pt x="707" y="475"/>
                  </a:lnTo>
                  <a:lnTo>
                    <a:pt x="722" y="491"/>
                  </a:lnTo>
                  <a:lnTo>
                    <a:pt x="735" y="506"/>
                  </a:lnTo>
                  <a:lnTo>
                    <a:pt x="750" y="522"/>
                  </a:lnTo>
                  <a:lnTo>
                    <a:pt x="769" y="538"/>
                  </a:lnTo>
                  <a:lnTo>
                    <a:pt x="790" y="555"/>
                  </a:lnTo>
                  <a:lnTo>
                    <a:pt x="809" y="571"/>
                  </a:lnTo>
                  <a:lnTo>
                    <a:pt x="828" y="589"/>
                  </a:lnTo>
                  <a:lnTo>
                    <a:pt x="849" y="605"/>
                  </a:lnTo>
                  <a:lnTo>
                    <a:pt x="868" y="621"/>
                  </a:lnTo>
                  <a:lnTo>
                    <a:pt x="887" y="638"/>
                  </a:lnTo>
                  <a:lnTo>
                    <a:pt x="908" y="654"/>
                  </a:lnTo>
                  <a:lnTo>
                    <a:pt x="923" y="660"/>
                  </a:lnTo>
                  <a:lnTo>
                    <a:pt x="937" y="667"/>
                  </a:lnTo>
                  <a:lnTo>
                    <a:pt x="951" y="673"/>
                  </a:lnTo>
                  <a:lnTo>
                    <a:pt x="965" y="679"/>
                  </a:lnTo>
                  <a:lnTo>
                    <a:pt x="980" y="685"/>
                  </a:lnTo>
                  <a:lnTo>
                    <a:pt x="995" y="691"/>
                  </a:lnTo>
                  <a:lnTo>
                    <a:pt x="1010" y="696"/>
                  </a:lnTo>
                  <a:lnTo>
                    <a:pt x="1024" y="702"/>
                  </a:lnTo>
                  <a:lnTo>
                    <a:pt x="1021" y="707"/>
                  </a:lnTo>
                  <a:lnTo>
                    <a:pt x="1020" y="711"/>
                  </a:lnTo>
                  <a:lnTo>
                    <a:pt x="1018" y="715"/>
                  </a:lnTo>
                  <a:lnTo>
                    <a:pt x="1015" y="720"/>
                  </a:lnTo>
                  <a:lnTo>
                    <a:pt x="1014" y="724"/>
                  </a:lnTo>
                  <a:lnTo>
                    <a:pt x="1011" y="728"/>
                  </a:lnTo>
                  <a:lnTo>
                    <a:pt x="1010" y="733"/>
                  </a:lnTo>
                  <a:lnTo>
                    <a:pt x="1008" y="737"/>
                  </a:lnTo>
                  <a:lnTo>
                    <a:pt x="996" y="742"/>
                  </a:lnTo>
                  <a:lnTo>
                    <a:pt x="985" y="744"/>
                  </a:lnTo>
                  <a:lnTo>
                    <a:pt x="974" y="749"/>
                  </a:lnTo>
                  <a:lnTo>
                    <a:pt x="962" y="753"/>
                  </a:lnTo>
                  <a:lnTo>
                    <a:pt x="951" y="757"/>
                  </a:lnTo>
                  <a:lnTo>
                    <a:pt x="940" y="762"/>
                  </a:lnTo>
                  <a:lnTo>
                    <a:pt x="928" y="765"/>
                  </a:lnTo>
                  <a:lnTo>
                    <a:pt x="917" y="769"/>
                  </a:lnTo>
                  <a:lnTo>
                    <a:pt x="906" y="772"/>
                  </a:lnTo>
                  <a:lnTo>
                    <a:pt x="896" y="775"/>
                  </a:lnTo>
                  <a:lnTo>
                    <a:pt x="886" y="778"/>
                  </a:lnTo>
                  <a:lnTo>
                    <a:pt x="875" y="781"/>
                  </a:lnTo>
                  <a:lnTo>
                    <a:pt x="865" y="784"/>
                  </a:lnTo>
                  <a:lnTo>
                    <a:pt x="855" y="787"/>
                  </a:lnTo>
                  <a:lnTo>
                    <a:pt x="844" y="789"/>
                  </a:lnTo>
                  <a:lnTo>
                    <a:pt x="833" y="792"/>
                  </a:lnTo>
                  <a:lnTo>
                    <a:pt x="824" y="787"/>
                  </a:lnTo>
                  <a:lnTo>
                    <a:pt x="814" y="781"/>
                  </a:lnTo>
                  <a:lnTo>
                    <a:pt x="803" y="775"/>
                  </a:lnTo>
                  <a:lnTo>
                    <a:pt x="793" y="769"/>
                  </a:lnTo>
                  <a:lnTo>
                    <a:pt x="783" y="763"/>
                  </a:lnTo>
                  <a:lnTo>
                    <a:pt x="772" y="757"/>
                  </a:lnTo>
                  <a:lnTo>
                    <a:pt x="762" y="752"/>
                  </a:lnTo>
                  <a:lnTo>
                    <a:pt x="752" y="746"/>
                  </a:lnTo>
                  <a:lnTo>
                    <a:pt x="740" y="727"/>
                  </a:lnTo>
                  <a:lnTo>
                    <a:pt x="728" y="708"/>
                  </a:lnTo>
                  <a:lnTo>
                    <a:pt x="715" y="689"/>
                  </a:lnTo>
                  <a:lnTo>
                    <a:pt x="703" y="669"/>
                  </a:lnTo>
                  <a:lnTo>
                    <a:pt x="691" y="650"/>
                  </a:lnTo>
                  <a:lnTo>
                    <a:pt x="679" y="631"/>
                  </a:lnTo>
                  <a:lnTo>
                    <a:pt x="666" y="612"/>
                  </a:lnTo>
                  <a:lnTo>
                    <a:pt x="654" y="593"/>
                  </a:lnTo>
                  <a:lnTo>
                    <a:pt x="641" y="577"/>
                  </a:lnTo>
                  <a:lnTo>
                    <a:pt x="629" y="563"/>
                  </a:lnTo>
                  <a:lnTo>
                    <a:pt x="616" y="548"/>
                  </a:lnTo>
                  <a:lnTo>
                    <a:pt x="603" y="534"/>
                  </a:lnTo>
                  <a:lnTo>
                    <a:pt x="591" y="518"/>
                  </a:lnTo>
                  <a:lnTo>
                    <a:pt x="578" y="503"/>
                  </a:lnTo>
                  <a:lnTo>
                    <a:pt x="564" y="488"/>
                  </a:lnTo>
                  <a:lnTo>
                    <a:pt x="553" y="474"/>
                  </a:lnTo>
                  <a:lnTo>
                    <a:pt x="538" y="451"/>
                  </a:lnTo>
                  <a:lnTo>
                    <a:pt x="523" y="427"/>
                  </a:lnTo>
                  <a:lnTo>
                    <a:pt x="508" y="404"/>
                  </a:lnTo>
                  <a:lnTo>
                    <a:pt x="494" y="382"/>
                  </a:lnTo>
                  <a:lnTo>
                    <a:pt x="480" y="359"/>
                  </a:lnTo>
                  <a:lnTo>
                    <a:pt x="466" y="336"/>
                  </a:lnTo>
                  <a:lnTo>
                    <a:pt x="451" y="312"/>
                  </a:lnTo>
                  <a:lnTo>
                    <a:pt x="436" y="291"/>
                  </a:lnTo>
                  <a:lnTo>
                    <a:pt x="426" y="285"/>
                  </a:lnTo>
                  <a:lnTo>
                    <a:pt x="414" y="280"/>
                  </a:lnTo>
                  <a:lnTo>
                    <a:pt x="404" y="275"/>
                  </a:lnTo>
                  <a:lnTo>
                    <a:pt x="393" y="270"/>
                  </a:lnTo>
                  <a:lnTo>
                    <a:pt x="383" y="264"/>
                  </a:lnTo>
                  <a:lnTo>
                    <a:pt x="371" y="259"/>
                  </a:lnTo>
                  <a:lnTo>
                    <a:pt x="361" y="254"/>
                  </a:lnTo>
                  <a:lnTo>
                    <a:pt x="351" y="248"/>
                  </a:lnTo>
                  <a:lnTo>
                    <a:pt x="340" y="243"/>
                  </a:lnTo>
                  <a:lnTo>
                    <a:pt x="330" y="235"/>
                  </a:lnTo>
                  <a:lnTo>
                    <a:pt x="321" y="228"/>
                  </a:lnTo>
                  <a:lnTo>
                    <a:pt x="311" y="221"/>
                  </a:lnTo>
                  <a:lnTo>
                    <a:pt x="301" y="215"/>
                  </a:lnTo>
                  <a:lnTo>
                    <a:pt x="290" y="208"/>
                  </a:lnTo>
                  <a:lnTo>
                    <a:pt x="281" y="200"/>
                  </a:lnTo>
                  <a:lnTo>
                    <a:pt x="271" y="195"/>
                  </a:lnTo>
                  <a:lnTo>
                    <a:pt x="259" y="187"/>
                  </a:lnTo>
                  <a:lnTo>
                    <a:pt x="249" y="182"/>
                  </a:lnTo>
                  <a:lnTo>
                    <a:pt x="237" y="176"/>
                  </a:lnTo>
                  <a:lnTo>
                    <a:pt x="225" y="168"/>
                  </a:lnTo>
                  <a:lnTo>
                    <a:pt x="215" y="163"/>
                  </a:lnTo>
                  <a:lnTo>
                    <a:pt x="203" y="157"/>
                  </a:lnTo>
                  <a:lnTo>
                    <a:pt x="191" y="150"/>
                  </a:lnTo>
                  <a:lnTo>
                    <a:pt x="181" y="144"/>
                  </a:lnTo>
                  <a:lnTo>
                    <a:pt x="169" y="136"/>
                  </a:lnTo>
                  <a:lnTo>
                    <a:pt x="159" y="128"/>
                  </a:lnTo>
                  <a:lnTo>
                    <a:pt x="147" y="120"/>
                  </a:lnTo>
                  <a:lnTo>
                    <a:pt x="137" y="113"/>
                  </a:lnTo>
                  <a:lnTo>
                    <a:pt x="125" y="104"/>
                  </a:lnTo>
                  <a:lnTo>
                    <a:pt x="115" y="97"/>
                  </a:lnTo>
                  <a:lnTo>
                    <a:pt x="103" y="90"/>
                  </a:lnTo>
                  <a:lnTo>
                    <a:pt x="93" y="81"/>
                  </a:lnTo>
                  <a:lnTo>
                    <a:pt x="81" y="71"/>
                  </a:lnTo>
                  <a:lnTo>
                    <a:pt x="69" y="61"/>
                  </a:lnTo>
                  <a:lnTo>
                    <a:pt x="57" y="51"/>
                  </a:lnTo>
                  <a:lnTo>
                    <a:pt x="46" y="40"/>
                  </a:lnTo>
                  <a:lnTo>
                    <a:pt x="34" y="30"/>
                  </a:lnTo>
                  <a:lnTo>
                    <a:pt x="22" y="20"/>
                  </a:lnTo>
                  <a:lnTo>
                    <a:pt x="12" y="10"/>
                  </a:lnTo>
                  <a:lnTo>
                    <a:pt x="0" y="0"/>
                  </a:lnTo>
                  <a:lnTo>
                    <a:pt x="9" y="3"/>
                  </a:lnTo>
                  <a:lnTo>
                    <a:pt x="16" y="6"/>
                  </a:lnTo>
                  <a:lnTo>
                    <a:pt x="25" y="7"/>
                  </a:lnTo>
                  <a:lnTo>
                    <a:pt x="34" y="10"/>
                  </a:lnTo>
                  <a:lnTo>
                    <a:pt x="43" y="13"/>
                  </a:lnTo>
                  <a:lnTo>
                    <a:pt x="51" y="16"/>
                  </a:lnTo>
                  <a:lnTo>
                    <a:pt x="60" y="19"/>
                  </a:lnTo>
                  <a:lnTo>
                    <a:pt x="69" y="22"/>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28" name="Freeform 32"/>
            <p:cNvSpPr>
              <a:spLocks/>
            </p:cNvSpPr>
            <p:nvPr/>
          </p:nvSpPr>
          <p:spPr bwMode="auto">
            <a:xfrm>
              <a:off x="634" y="2525"/>
              <a:ext cx="332" cy="258"/>
            </a:xfrm>
            <a:custGeom>
              <a:avLst/>
              <a:gdLst/>
              <a:ahLst/>
              <a:cxnLst>
                <a:cxn ang="0">
                  <a:pos x="96" y="42"/>
                </a:cxn>
                <a:cxn ang="0">
                  <a:pos x="137" y="68"/>
                </a:cxn>
                <a:cxn ang="0">
                  <a:pos x="178" y="96"/>
                </a:cxn>
                <a:cxn ang="0">
                  <a:pos x="221" y="118"/>
                </a:cxn>
                <a:cxn ang="0">
                  <a:pos x="264" y="139"/>
                </a:cxn>
                <a:cxn ang="0">
                  <a:pos x="308" y="163"/>
                </a:cxn>
                <a:cxn ang="0">
                  <a:pos x="358" y="183"/>
                </a:cxn>
                <a:cxn ang="0">
                  <a:pos x="408" y="205"/>
                </a:cxn>
                <a:cxn ang="0">
                  <a:pos x="442" y="219"/>
                </a:cxn>
                <a:cxn ang="0">
                  <a:pos x="467" y="231"/>
                </a:cxn>
                <a:cxn ang="0">
                  <a:pos x="492" y="243"/>
                </a:cxn>
                <a:cxn ang="0">
                  <a:pos x="507" y="266"/>
                </a:cxn>
                <a:cxn ang="0">
                  <a:pos x="523" y="289"/>
                </a:cxn>
                <a:cxn ang="0">
                  <a:pos x="545" y="317"/>
                </a:cxn>
                <a:cxn ang="0">
                  <a:pos x="578" y="355"/>
                </a:cxn>
                <a:cxn ang="0">
                  <a:pos x="612" y="392"/>
                </a:cxn>
                <a:cxn ang="0">
                  <a:pos x="651" y="436"/>
                </a:cxn>
                <a:cxn ang="0">
                  <a:pos x="696" y="483"/>
                </a:cxn>
                <a:cxn ang="0">
                  <a:pos x="740" y="529"/>
                </a:cxn>
                <a:cxn ang="0">
                  <a:pos x="796" y="577"/>
                </a:cxn>
                <a:cxn ang="0">
                  <a:pos x="852" y="625"/>
                </a:cxn>
                <a:cxn ang="0">
                  <a:pos x="902" y="663"/>
                </a:cxn>
                <a:cxn ang="0">
                  <a:pos x="943" y="680"/>
                </a:cxn>
                <a:cxn ang="0">
                  <a:pos x="983" y="699"/>
                </a:cxn>
                <a:cxn ang="0">
                  <a:pos x="993" y="712"/>
                </a:cxn>
                <a:cxn ang="0">
                  <a:pos x="989" y="723"/>
                </a:cxn>
                <a:cxn ang="0">
                  <a:pos x="985" y="733"/>
                </a:cxn>
                <a:cxn ang="0">
                  <a:pos x="955" y="742"/>
                </a:cxn>
                <a:cxn ang="0">
                  <a:pos x="927" y="750"/>
                </a:cxn>
                <a:cxn ang="0">
                  <a:pos x="900" y="757"/>
                </a:cxn>
                <a:cxn ang="0">
                  <a:pos x="880" y="765"/>
                </a:cxn>
                <a:cxn ang="0">
                  <a:pos x="859" y="772"/>
                </a:cxn>
                <a:cxn ang="0">
                  <a:pos x="833" y="766"/>
                </a:cxn>
                <a:cxn ang="0">
                  <a:pos x="803" y="755"/>
                </a:cxn>
                <a:cxn ang="0">
                  <a:pos x="772" y="744"/>
                </a:cxn>
                <a:cxn ang="0">
                  <a:pos x="734" y="688"/>
                </a:cxn>
                <a:cxn ang="0">
                  <a:pos x="694" y="632"/>
                </a:cxn>
                <a:cxn ang="0">
                  <a:pos x="656" y="580"/>
                </a:cxn>
                <a:cxn ang="0">
                  <a:pos x="619" y="535"/>
                </a:cxn>
                <a:cxn ang="0">
                  <a:pos x="581" y="488"/>
                </a:cxn>
                <a:cxn ang="0">
                  <a:pos x="538" y="426"/>
                </a:cxn>
                <a:cxn ang="0">
                  <a:pos x="494" y="356"/>
                </a:cxn>
                <a:cxn ang="0">
                  <a:pos x="448" y="286"/>
                </a:cxn>
                <a:cxn ang="0">
                  <a:pos x="417" y="270"/>
                </a:cxn>
                <a:cxn ang="0">
                  <a:pos x="386" y="254"/>
                </a:cxn>
                <a:cxn ang="0">
                  <a:pos x="357" y="238"/>
                </a:cxn>
                <a:cxn ang="0">
                  <a:pos x="326" y="221"/>
                </a:cxn>
                <a:cxn ang="0">
                  <a:pos x="295" y="202"/>
                </a:cxn>
                <a:cxn ang="0">
                  <a:pos x="262" y="183"/>
                </a:cxn>
                <a:cxn ang="0">
                  <a:pos x="228" y="163"/>
                </a:cxn>
                <a:cxn ang="0">
                  <a:pos x="194" y="144"/>
                </a:cxn>
                <a:cxn ang="0">
                  <a:pos x="159" y="120"/>
                </a:cxn>
                <a:cxn ang="0">
                  <a:pos x="125" y="97"/>
                </a:cxn>
                <a:cxn ang="0">
                  <a:pos x="88" y="71"/>
                </a:cxn>
                <a:cxn ang="0">
                  <a:pos x="50" y="40"/>
                </a:cxn>
                <a:cxn ang="0">
                  <a:pos x="12" y="10"/>
                </a:cxn>
                <a:cxn ang="0">
                  <a:pos x="16" y="6"/>
                </a:cxn>
                <a:cxn ang="0">
                  <a:pos x="43" y="14"/>
                </a:cxn>
                <a:cxn ang="0">
                  <a:pos x="69" y="24"/>
                </a:cxn>
              </a:cxnLst>
              <a:rect l="0" t="0" r="r" b="b"/>
              <a:pathLst>
                <a:path w="996" h="773">
                  <a:moveTo>
                    <a:pt x="69" y="24"/>
                  </a:moveTo>
                  <a:lnTo>
                    <a:pt x="82" y="33"/>
                  </a:lnTo>
                  <a:lnTo>
                    <a:pt x="96" y="42"/>
                  </a:lnTo>
                  <a:lnTo>
                    <a:pt x="110" y="51"/>
                  </a:lnTo>
                  <a:lnTo>
                    <a:pt x="124" y="59"/>
                  </a:lnTo>
                  <a:lnTo>
                    <a:pt x="137" y="68"/>
                  </a:lnTo>
                  <a:lnTo>
                    <a:pt x="152" y="78"/>
                  </a:lnTo>
                  <a:lnTo>
                    <a:pt x="165" y="87"/>
                  </a:lnTo>
                  <a:lnTo>
                    <a:pt x="178" y="96"/>
                  </a:lnTo>
                  <a:lnTo>
                    <a:pt x="193" y="103"/>
                  </a:lnTo>
                  <a:lnTo>
                    <a:pt x="206" y="110"/>
                  </a:lnTo>
                  <a:lnTo>
                    <a:pt x="221" y="118"/>
                  </a:lnTo>
                  <a:lnTo>
                    <a:pt x="236" y="125"/>
                  </a:lnTo>
                  <a:lnTo>
                    <a:pt x="249" y="132"/>
                  </a:lnTo>
                  <a:lnTo>
                    <a:pt x="264" y="139"/>
                  </a:lnTo>
                  <a:lnTo>
                    <a:pt x="278" y="148"/>
                  </a:lnTo>
                  <a:lnTo>
                    <a:pt x="292" y="155"/>
                  </a:lnTo>
                  <a:lnTo>
                    <a:pt x="308" y="163"/>
                  </a:lnTo>
                  <a:lnTo>
                    <a:pt x="326" y="170"/>
                  </a:lnTo>
                  <a:lnTo>
                    <a:pt x="342" y="177"/>
                  </a:lnTo>
                  <a:lnTo>
                    <a:pt x="358" y="183"/>
                  </a:lnTo>
                  <a:lnTo>
                    <a:pt x="374" y="190"/>
                  </a:lnTo>
                  <a:lnTo>
                    <a:pt x="392" y="198"/>
                  </a:lnTo>
                  <a:lnTo>
                    <a:pt x="408" y="205"/>
                  </a:lnTo>
                  <a:lnTo>
                    <a:pt x="424" y="212"/>
                  </a:lnTo>
                  <a:lnTo>
                    <a:pt x="433" y="216"/>
                  </a:lnTo>
                  <a:lnTo>
                    <a:pt x="442" y="219"/>
                  </a:lnTo>
                  <a:lnTo>
                    <a:pt x="449" y="224"/>
                  </a:lnTo>
                  <a:lnTo>
                    <a:pt x="458" y="227"/>
                  </a:lnTo>
                  <a:lnTo>
                    <a:pt x="467" y="231"/>
                  </a:lnTo>
                  <a:lnTo>
                    <a:pt x="474" y="234"/>
                  </a:lnTo>
                  <a:lnTo>
                    <a:pt x="483" y="238"/>
                  </a:lnTo>
                  <a:lnTo>
                    <a:pt x="492" y="243"/>
                  </a:lnTo>
                  <a:lnTo>
                    <a:pt x="497" y="250"/>
                  </a:lnTo>
                  <a:lnTo>
                    <a:pt x="502" y="257"/>
                  </a:lnTo>
                  <a:lnTo>
                    <a:pt x="507" y="266"/>
                  </a:lnTo>
                  <a:lnTo>
                    <a:pt x="513" y="273"/>
                  </a:lnTo>
                  <a:lnTo>
                    <a:pt x="519" y="280"/>
                  </a:lnTo>
                  <a:lnTo>
                    <a:pt x="523" y="289"/>
                  </a:lnTo>
                  <a:lnTo>
                    <a:pt x="529" y="296"/>
                  </a:lnTo>
                  <a:lnTo>
                    <a:pt x="533" y="304"/>
                  </a:lnTo>
                  <a:lnTo>
                    <a:pt x="545" y="317"/>
                  </a:lnTo>
                  <a:lnTo>
                    <a:pt x="556" y="328"/>
                  </a:lnTo>
                  <a:lnTo>
                    <a:pt x="567" y="342"/>
                  </a:lnTo>
                  <a:lnTo>
                    <a:pt x="578" y="355"/>
                  </a:lnTo>
                  <a:lnTo>
                    <a:pt x="589" y="366"/>
                  </a:lnTo>
                  <a:lnTo>
                    <a:pt x="600" y="379"/>
                  </a:lnTo>
                  <a:lnTo>
                    <a:pt x="612" y="392"/>
                  </a:lnTo>
                  <a:lnTo>
                    <a:pt x="622" y="404"/>
                  </a:lnTo>
                  <a:lnTo>
                    <a:pt x="637" y="420"/>
                  </a:lnTo>
                  <a:lnTo>
                    <a:pt x="651" y="436"/>
                  </a:lnTo>
                  <a:lnTo>
                    <a:pt x="666" y="451"/>
                  </a:lnTo>
                  <a:lnTo>
                    <a:pt x="681" y="467"/>
                  </a:lnTo>
                  <a:lnTo>
                    <a:pt x="696" y="483"/>
                  </a:lnTo>
                  <a:lnTo>
                    <a:pt x="710" y="497"/>
                  </a:lnTo>
                  <a:lnTo>
                    <a:pt x="725" y="513"/>
                  </a:lnTo>
                  <a:lnTo>
                    <a:pt x="740" y="529"/>
                  </a:lnTo>
                  <a:lnTo>
                    <a:pt x="759" y="545"/>
                  </a:lnTo>
                  <a:lnTo>
                    <a:pt x="778" y="561"/>
                  </a:lnTo>
                  <a:lnTo>
                    <a:pt x="796" y="577"/>
                  </a:lnTo>
                  <a:lnTo>
                    <a:pt x="815" y="593"/>
                  </a:lnTo>
                  <a:lnTo>
                    <a:pt x="833" y="609"/>
                  </a:lnTo>
                  <a:lnTo>
                    <a:pt x="852" y="625"/>
                  </a:lnTo>
                  <a:lnTo>
                    <a:pt x="871" y="641"/>
                  </a:lnTo>
                  <a:lnTo>
                    <a:pt x="889" y="657"/>
                  </a:lnTo>
                  <a:lnTo>
                    <a:pt x="902" y="663"/>
                  </a:lnTo>
                  <a:lnTo>
                    <a:pt x="915" y="669"/>
                  </a:lnTo>
                  <a:lnTo>
                    <a:pt x="928" y="675"/>
                  </a:lnTo>
                  <a:lnTo>
                    <a:pt x="943" y="680"/>
                  </a:lnTo>
                  <a:lnTo>
                    <a:pt x="957" y="686"/>
                  </a:lnTo>
                  <a:lnTo>
                    <a:pt x="970" y="694"/>
                  </a:lnTo>
                  <a:lnTo>
                    <a:pt x="983" y="699"/>
                  </a:lnTo>
                  <a:lnTo>
                    <a:pt x="996" y="705"/>
                  </a:lnTo>
                  <a:lnTo>
                    <a:pt x="995" y="708"/>
                  </a:lnTo>
                  <a:lnTo>
                    <a:pt x="993" y="712"/>
                  </a:lnTo>
                  <a:lnTo>
                    <a:pt x="992" y="715"/>
                  </a:lnTo>
                  <a:lnTo>
                    <a:pt x="990" y="718"/>
                  </a:lnTo>
                  <a:lnTo>
                    <a:pt x="989" y="723"/>
                  </a:lnTo>
                  <a:lnTo>
                    <a:pt x="987" y="726"/>
                  </a:lnTo>
                  <a:lnTo>
                    <a:pt x="986" y="728"/>
                  </a:lnTo>
                  <a:lnTo>
                    <a:pt x="985" y="733"/>
                  </a:lnTo>
                  <a:lnTo>
                    <a:pt x="974" y="736"/>
                  </a:lnTo>
                  <a:lnTo>
                    <a:pt x="965" y="739"/>
                  </a:lnTo>
                  <a:lnTo>
                    <a:pt x="955" y="742"/>
                  </a:lnTo>
                  <a:lnTo>
                    <a:pt x="946" y="744"/>
                  </a:lnTo>
                  <a:lnTo>
                    <a:pt x="936" y="747"/>
                  </a:lnTo>
                  <a:lnTo>
                    <a:pt x="927" y="750"/>
                  </a:lnTo>
                  <a:lnTo>
                    <a:pt x="917" y="753"/>
                  </a:lnTo>
                  <a:lnTo>
                    <a:pt x="908" y="756"/>
                  </a:lnTo>
                  <a:lnTo>
                    <a:pt x="900" y="757"/>
                  </a:lnTo>
                  <a:lnTo>
                    <a:pt x="893" y="760"/>
                  </a:lnTo>
                  <a:lnTo>
                    <a:pt x="887" y="762"/>
                  </a:lnTo>
                  <a:lnTo>
                    <a:pt x="880" y="765"/>
                  </a:lnTo>
                  <a:lnTo>
                    <a:pt x="872" y="766"/>
                  </a:lnTo>
                  <a:lnTo>
                    <a:pt x="867" y="769"/>
                  </a:lnTo>
                  <a:lnTo>
                    <a:pt x="859" y="772"/>
                  </a:lnTo>
                  <a:lnTo>
                    <a:pt x="852" y="773"/>
                  </a:lnTo>
                  <a:lnTo>
                    <a:pt x="842" y="771"/>
                  </a:lnTo>
                  <a:lnTo>
                    <a:pt x="833" y="766"/>
                  </a:lnTo>
                  <a:lnTo>
                    <a:pt x="822" y="762"/>
                  </a:lnTo>
                  <a:lnTo>
                    <a:pt x="812" y="759"/>
                  </a:lnTo>
                  <a:lnTo>
                    <a:pt x="803" y="755"/>
                  </a:lnTo>
                  <a:lnTo>
                    <a:pt x="793" y="752"/>
                  </a:lnTo>
                  <a:lnTo>
                    <a:pt x="783" y="747"/>
                  </a:lnTo>
                  <a:lnTo>
                    <a:pt x="772" y="744"/>
                  </a:lnTo>
                  <a:lnTo>
                    <a:pt x="760" y="726"/>
                  </a:lnTo>
                  <a:lnTo>
                    <a:pt x="747" y="707"/>
                  </a:lnTo>
                  <a:lnTo>
                    <a:pt x="734" y="688"/>
                  </a:lnTo>
                  <a:lnTo>
                    <a:pt x="721" y="669"/>
                  </a:lnTo>
                  <a:lnTo>
                    <a:pt x="707" y="651"/>
                  </a:lnTo>
                  <a:lnTo>
                    <a:pt x="694" y="632"/>
                  </a:lnTo>
                  <a:lnTo>
                    <a:pt x="681" y="614"/>
                  </a:lnTo>
                  <a:lnTo>
                    <a:pt x="669" y="595"/>
                  </a:lnTo>
                  <a:lnTo>
                    <a:pt x="656" y="580"/>
                  </a:lnTo>
                  <a:lnTo>
                    <a:pt x="644" y="564"/>
                  </a:lnTo>
                  <a:lnTo>
                    <a:pt x="631" y="550"/>
                  </a:lnTo>
                  <a:lnTo>
                    <a:pt x="619" y="535"/>
                  </a:lnTo>
                  <a:lnTo>
                    <a:pt x="606" y="519"/>
                  </a:lnTo>
                  <a:lnTo>
                    <a:pt x="594" y="504"/>
                  </a:lnTo>
                  <a:lnTo>
                    <a:pt x="581" y="488"/>
                  </a:lnTo>
                  <a:lnTo>
                    <a:pt x="569" y="474"/>
                  </a:lnTo>
                  <a:lnTo>
                    <a:pt x="554" y="451"/>
                  </a:lnTo>
                  <a:lnTo>
                    <a:pt x="538" y="426"/>
                  </a:lnTo>
                  <a:lnTo>
                    <a:pt x="523" y="403"/>
                  </a:lnTo>
                  <a:lnTo>
                    <a:pt x="508" y="379"/>
                  </a:lnTo>
                  <a:lnTo>
                    <a:pt x="494" y="356"/>
                  </a:lnTo>
                  <a:lnTo>
                    <a:pt x="477" y="333"/>
                  </a:lnTo>
                  <a:lnTo>
                    <a:pt x="463" y="310"/>
                  </a:lnTo>
                  <a:lnTo>
                    <a:pt x="448" y="286"/>
                  </a:lnTo>
                  <a:lnTo>
                    <a:pt x="438" y="280"/>
                  </a:lnTo>
                  <a:lnTo>
                    <a:pt x="427" y="275"/>
                  </a:lnTo>
                  <a:lnTo>
                    <a:pt x="417" y="270"/>
                  </a:lnTo>
                  <a:lnTo>
                    <a:pt x="407" y="264"/>
                  </a:lnTo>
                  <a:lnTo>
                    <a:pt x="396" y="260"/>
                  </a:lnTo>
                  <a:lnTo>
                    <a:pt x="386" y="254"/>
                  </a:lnTo>
                  <a:lnTo>
                    <a:pt x="377" y="250"/>
                  </a:lnTo>
                  <a:lnTo>
                    <a:pt x="367" y="244"/>
                  </a:lnTo>
                  <a:lnTo>
                    <a:pt x="357" y="238"/>
                  </a:lnTo>
                  <a:lnTo>
                    <a:pt x="346" y="232"/>
                  </a:lnTo>
                  <a:lnTo>
                    <a:pt x="336" y="227"/>
                  </a:lnTo>
                  <a:lnTo>
                    <a:pt x="326" y="221"/>
                  </a:lnTo>
                  <a:lnTo>
                    <a:pt x="315" y="215"/>
                  </a:lnTo>
                  <a:lnTo>
                    <a:pt x="305" y="208"/>
                  </a:lnTo>
                  <a:lnTo>
                    <a:pt x="295" y="202"/>
                  </a:lnTo>
                  <a:lnTo>
                    <a:pt x="286" y="196"/>
                  </a:lnTo>
                  <a:lnTo>
                    <a:pt x="274" y="190"/>
                  </a:lnTo>
                  <a:lnTo>
                    <a:pt x="262" y="183"/>
                  </a:lnTo>
                  <a:lnTo>
                    <a:pt x="250" y="177"/>
                  </a:lnTo>
                  <a:lnTo>
                    <a:pt x="240" y="170"/>
                  </a:lnTo>
                  <a:lnTo>
                    <a:pt x="228" y="163"/>
                  </a:lnTo>
                  <a:lnTo>
                    <a:pt x="217" y="157"/>
                  </a:lnTo>
                  <a:lnTo>
                    <a:pt x="206" y="150"/>
                  </a:lnTo>
                  <a:lnTo>
                    <a:pt x="194" y="144"/>
                  </a:lnTo>
                  <a:lnTo>
                    <a:pt x="183" y="136"/>
                  </a:lnTo>
                  <a:lnTo>
                    <a:pt x="171" y="128"/>
                  </a:lnTo>
                  <a:lnTo>
                    <a:pt x="159" y="120"/>
                  </a:lnTo>
                  <a:lnTo>
                    <a:pt x="149" y="113"/>
                  </a:lnTo>
                  <a:lnTo>
                    <a:pt x="137" y="104"/>
                  </a:lnTo>
                  <a:lnTo>
                    <a:pt x="125" y="97"/>
                  </a:lnTo>
                  <a:lnTo>
                    <a:pt x="113" y="90"/>
                  </a:lnTo>
                  <a:lnTo>
                    <a:pt x="102" y="81"/>
                  </a:lnTo>
                  <a:lnTo>
                    <a:pt x="88" y="71"/>
                  </a:lnTo>
                  <a:lnTo>
                    <a:pt x="76" y="61"/>
                  </a:lnTo>
                  <a:lnTo>
                    <a:pt x="63" y="51"/>
                  </a:lnTo>
                  <a:lnTo>
                    <a:pt x="50" y="40"/>
                  </a:lnTo>
                  <a:lnTo>
                    <a:pt x="38" y="30"/>
                  </a:lnTo>
                  <a:lnTo>
                    <a:pt x="25" y="20"/>
                  </a:lnTo>
                  <a:lnTo>
                    <a:pt x="12" y="10"/>
                  </a:lnTo>
                  <a:lnTo>
                    <a:pt x="0" y="0"/>
                  </a:lnTo>
                  <a:lnTo>
                    <a:pt x="9" y="3"/>
                  </a:lnTo>
                  <a:lnTo>
                    <a:pt x="16" y="6"/>
                  </a:lnTo>
                  <a:lnTo>
                    <a:pt x="25" y="8"/>
                  </a:lnTo>
                  <a:lnTo>
                    <a:pt x="34" y="11"/>
                  </a:lnTo>
                  <a:lnTo>
                    <a:pt x="43" y="14"/>
                  </a:lnTo>
                  <a:lnTo>
                    <a:pt x="51" y="19"/>
                  </a:lnTo>
                  <a:lnTo>
                    <a:pt x="60" y="22"/>
                  </a:lnTo>
                  <a:lnTo>
                    <a:pt x="69" y="24"/>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29" name="Freeform 33"/>
            <p:cNvSpPr>
              <a:spLocks/>
            </p:cNvSpPr>
            <p:nvPr/>
          </p:nvSpPr>
          <p:spPr bwMode="auto">
            <a:xfrm>
              <a:off x="634" y="2525"/>
              <a:ext cx="322" cy="252"/>
            </a:xfrm>
            <a:custGeom>
              <a:avLst/>
              <a:gdLst/>
              <a:ahLst/>
              <a:cxnLst>
                <a:cxn ang="0">
                  <a:pos x="69" y="26"/>
                </a:cxn>
                <a:cxn ang="0">
                  <a:pos x="174" y="102"/>
                </a:cxn>
                <a:cxn ang="0">
                  <a:pos x="286" y="164"/>
                </a:cxn>
                <a:cxn ang="0">
                  <a:pos x="411" y="219"/>
                </a:cxn>
                <a:cxn ang="0">
                  <a:pos x="480" y="247"/>
                </a:cxn>
                <a:cxn ang="0">
                  <a:pos x="522" y="308"/>
                </a:cxn>
                <a:cxn ang="0">
                  <a:pos x="606" y="411"/>
                </a:cxn>
                <a:cxn ang="0">
                  <a:pos x="731" y="535"/>
                </a:cxn>
                <a:cxn ang="0">
                  <a:pos x="871" y="659"/>
                </a:cxn>
                <a:cxn ang="0">
                  <a:pos x="968" y="707"/>
                </a:cxn>
                <a:cxn ang="0">
                  <a:pos x="961" y="728"/>
                </a:cxn>
                <a:cxn ang="0">
                  <a:pos x="899" y="742"/>
                </a:cxn>
                <a:cxn ang="0">
                  <a:pos x="871" y="756"/>
                </a:cxn>
                <a:cxn ang="0">
                  <a:pos x="794" y="742"/>
                </a:cxn>
                <a:cxn ang="0">
                  <a:pos x="682" y="598"/>
                </a:cxn>
                <a:cxn ang="0">
                  <a:pos x="585" y="474"/>
                </a:cxn>
                <a:cxn ang="0">
                  <a:pos x="460" y="280"/>
                </a:cxn>
                <a:cxn ang="0">
                  <a:pos x="383" y="240"/>
                </a:cxn>
                <a:cxn ang="0">
                  <a:pos x="299" y="199"/>
                </a:cxn>
                <a:cxn ang="0">
                  <a:pos x="209" y="144"/>
                </a:cxn>
                <a:cxn ang="0">
                  <a:pos x="110" y="81"/>
                </a:cxn>
                <a:cxn ang="0">
                  <a:pos x="0" y="0"/>
                </a:cxn>
                <a:cxn ang="0">
                  <a:pos x="69" y="26"/>
                </a:cxn>
              </a:cxnLst>
              <a:rect l="0" t="0" r="r" b="b"/>
              <a:pathLst>
                <a:path w="968" h="756">
                  <a:moveTo>
                    <a:pt x="69" y="26"/>
                  </a:moveTo>
                  <a:lnTo>
                    <a:pt x="174" y="102"/>
                  </a:lnTo>
                  <a:lnTo>
                    <a:pt x="286" y="164"/>
                  </a:lnTo>
                  <a:lnTo>
                    <a:pt x="411" y="219"/>
                  </a:lnTo>
                  <a:lnTo>
                    <a:pt x="480" y="247"/>
                  </a:lnTo>
                  <a:lnTo>
                    <a:pt x="522" y="308"/>
                  </a:lnTo>
                  <a:lnTo>
                    <a:pt x="606" y="411"/>
                  </a:lnTo>
                  <a:lnTo>
                    <a:pt x="731" y="535"/>
                  </a:lnTo>
                  <a:lnTo>
                    <a:pt x="871" y="659"/>
                  </a:lnTo>
                  <a:lnTo>
                    <a:pt x="968" y="707"/>
                  </a:lnTo>
                  <a:lnTo>
                    <a:pt x="961" y="728"/>
                  </a:lnTo>
                  <a:lnTo>
                    <a:pt x="899" y="742"/>
                  </a:lnTo>
                  <a:lnTo>
                    <a:pt x="871" y="756"/>
                  </a:lnTo>
                  <a:lnTo>
                    <a:pt x="794" y="742"/>
                  </a:lnTo>
                  <a:lnTo>
                    <a:pt x="682" y="598"/>
                  </a:lnTo>
                  <a:lnTo>
                    <a:pt x="585" y="474"/>
                  </a:lnTo>
                  <a:lnTo>
                    <a:pt x="460" y="280"/>
                  </a:lnTo>
                  <a:lnTo>
                    <a:pt x="383" y="240"/>
                  </a:lnTo>
                  <a:lnTo>
                    <a:pt x="299" y="199"/>
                  </a:lnTo>
                  <a:lnTo>
                    <a:pt x="209" y="144"/>
                  </a:lnTo>
                  <a:lnTo>
                    <a:pt x="110" y="81"/>
                  </a:lnTo>
                  <a:lnTo>
                    <a:pt x="0" y="0"/>
                  </a:lnTo>
                  <a:lnTo>
                    <a:pt x="69" y="26"/>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30" name="Freeform 34"/>
            <p:cNvSpPr>
              <a:spLocks/>
            </p:cNvSpPr>
            <p:nvPr/>
          </p:nvSpPr>
          <p:spPr bwMode="auto">
            <a:xfrm>
              <a:off x="985" y="2477"/>
              <a:ext cx="112" cy="261"/>
            </a:xfrm>
            <a:custGeom>
              <a:avLst/>
              <a:gdLst/>
              <a:ahLst/>
              <a:cxnLst>
                <a:cxn ang="0">
                  <a:pos x="14" y="696"/>
                </a:cxn>
                <a:cxn ang="0">
                  <a:pos x="77" y="592"/>
                </a:cxn>
                <a:cxn ang="0">
                  <a:pos x="146" y="489"/>
                </a:cxn>
                <a:cxn ang="0">
                  <a:pos x="188" y="421"/>
                </a:cxn>
                <a:cxn ang="0">
                  <a:pos x="195" y="297"/>
                </a:cxn>
                <a:cxn ang="0">
                  <a:pos x="223" y="200"/>
                </a:cxn>
                <a:cxn ang="0">
                  <a:pos x="272" y="96"/>
                </a:cxn>
                <a:cxn ang="0">
                  <a:pos x="335" y="0"/>
                </a:cxn>
                <a:cxn ang="0">
                  <a:pos x="320" y="138"/>
                </a:cxn>
                <a:cxn ang="0">
                  <a:pos x="307" y="234"/>
                </a:cxn>
                <a:cxn ang="0">
                  <a:pos x="292" y="345"/>
                </a:cxn>
                <a:cxn ang="0">
                  <a:pos x="300" y="413"/>
                </a:cxn>
                <a:cxn ang="0">
                  <a:pos x="216" y="572"/>
                </a:cxn>
                <a:cxn ang="0">
                  <a:pos x="132" y="723"/>
                </a:cxn>
                <a:cxn ang="0">
                  <a:pos x="90" y="784"/>
                </a:cxn>
                <a:cxn ang="0">
                  <a:pos x="28" y="777"/>
                </a:cxn>
                <a:cxn ang="0">
                  <a:pos x="0" y="736"/>
                </a:cxn>
                <a:cxn ang="0">
                  <a:pos x="14" y="696"/>
                </a:cxn>
              </a:cxnLst>
              <a:rect l="0" t="0" r="r" b="b"/>
              <a:pathLst>
                <a:path w="335" h="784">
                  <a:moveTo>
                    <a:pt x="14" y="696"/>
                  </a:moveTo>
                  <a:lnTo>
                    <a:pt x="77" y="592"/>
                  </a:lnTo>
                  <a:lnTo>
                    <a:pt x="146" y="489"/>
                  </a:lnTo>
                  <a:lnTo>
                    <a:pt x="188" y="421"/>
                  </a:lnTo>
                  <a:lnTo>
                    <a:pt x="195" y="297"/>
                  </a:lnTo>
                  <a:lnTo>
                    <a:pt x="223" y="200"/>
                  </a:lnTo>
                  <a:lnTo>
                    <a:pt x="272" y="96"/>
                  </a:lnTo>
                  <a:lnTo>
                    <a:pt x="335" y="0"/>
                  </a:lnTo>
                  <a:lnTo>
                    <a:pt x="320" y="138"/>
                  </a:lnTo>
                  <a:lnTo>
                    <a:pt x="307" y="234"/>
                  </a:lnTo>
                  <a:lnTo>
                    <a:pt x="292" y="345"/>
                  </a:lnTo>
                  <a:lnTo>
                    <a:pt x="300" y="413"/>
                  </a:lnTo>
                  <a:lnTo>
                    <a:pt x="216" y="572"/>
                  </a:lnTo>
                  <a:lnTo>
                    <a:pt x="132" y="723"/>
                  </a:lnTo>
                  <a:lnTo>
                    <a:pt x="90" y="784"/>
                  </a:lnTo>
                  <a:lnTo>
                    <a:pt x="28" y="777"/>
                  </a:lnTo>
                  <a:lnTo>
                    <a:pt x="0" y="736"/>
                  </a:lnTo>
                  <a:lnTo>
                    <a:pt x="14" y="696"/>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31" name="Freeform 35"/>
            <p:cNvSpPr>
              <a:spLocks/>
            </p:cNvSpPr>
            <p:nvPr/>
          </p:nvSpPr>
          <p:spPr bwMode="auto">
            <a:xfrm>
              <a:off x="993" y="2497"/>
              <a:ext cx="99" cy="230"/>
            </a:xfrm>
            <a:custGeom>
              <a:avLst/>
              <a:gdLst/>
              <a:ahLst/>
              <a:cxnLst>
                <a:cxn ang="0">
                  <a:pos x="27" y="595"/>
                </a:cxn>
                <a:cxn ang="0">
                  <a:pos x="48" y="560"/>
                </a:cxn>
                <a:cxn ang="0">
                  <a:pos x="68" y="526"/>
                </a:cxn>
                <a:cxn ang="0">
                  <a:pos x="92" y="492"/>
                </a:cxn>
                <a:cxn ang="0">
                  <a:pos x="115" y="457"/>
                </a:cxn>
                <a:cxn ang="0">
                  <a:pos x="135" y="426"/>
                </a:cxn>
                <a:cxn ang="0">
                  <a:pos x="149" y="404"/>
                </a:cxn>
                <a:cxn ang="0">
                  <a:pos x="163" y="381"/>
                </a:cxn>
                <a:cxn ang="0">
                  <a:pos x="168" y="346"/>
                </a:cxn>
                <a:cxn ang="0">
                  <a:pos x="171" y="304"/>
                </a:cxn>
                <a:cxn ang="0">
                  <a:pos x="174" y="263"/>
                </a:cxn>
                <a:cxn ang="0">
                  <a:pos x="183" y="231"/>
                </a:cxn>
                <a:cxn ang="0">
                  <a:pos x="192" y="199"/>
                </a:cxn>
                <a:cxn ang="0">
                  <a:pos x="204" y="166"/>
                </a:cxn>
                <a:cxn ang="0">
                  <a:pos x="220" y="132"/>
                </a:cxn>
                <a:cxn ang="0">
                  <a:pos x="236" y="97"/>
                </a:cxn>
                <a:cxn ang="0">
                  <a:pos x="255" y="64"/>
                </a:cxn>
                <a:cxn ang="0">
                  <a:pos x="276" y="32"/>
                </a:cxn>
                <a:cxn ang="0">
                  <a:pos x="298" y="0"/>
                </a:cxn>
                <a:cxn ang="0">
                  <a:pos x="291" y="45"/>
                </a:cxn>
                <a:cxn ang="0">
                  <a:pos x="283" y="90"/>
                </a:cxn>
                <a:cxn ang="0">
                  <a:pos x="276" y="131"/>
                </a:cxn>
                <a:cxn ang="0">
                  <a:pos x="272" y="164"/>
                </a:cxn>
                <a:cxn ang="0">
                  <a:pos x="267" y="198"/>
                </a:cxn>
                <a:cxn ang="0">
                  <a:pos x="263" y="233"/>
                </a:cxn>
                <a:cxn ang="0">
                  <a:pos x="258" y="269"/>
                </a:cxn>
                <a:cxn ang="0">
                  <a:pos x="254" y="305"/>
                </a:cxn>
                <a:cxn ang="0">
                  <a:pos x="255" y="329"/>
                </a:cxn>
                <a:cxn ang="0">
                  <a:pos x="257" y="352"/>
                </a:cxn>
                <a:cxn ang="0">
                  <a:pos x="248" y="384"/>
                </a:cxn>
                <a:cxn ang="0">
                  <a:pos x="221" y="433"/>
                </a:cxn>
                <a:cxn ang="0">
                  <a:pos x="195" y="484"/>
                </a:cxn>
                <a:cxn ang="0">
                  <a:pos x="167" y="535"/>
                </a:cxn>
                <a:cxn ang="0">
                  <a:pos x="139" y="586"/>
                </a:cxn>
                <a:cxn ang="0">
                  <a:pos x="111" y="637"/>
                </a:cxn>
                <a:cxn ang="0">
                  <a:pos x="98" y="659"/>
                </a:cxn>
                <a:cxn ang="0">
                  <a:pos x="84" y="679"/>
                </a:cxn>
                <a:cxn ang="0">
                  <a:pos x="70" y="692"/>
                </a:cxn>
                <a:cxn ang="0">
                  <a:pos x="50" y="692"/>
                </a:cxn>
                <a:cxn ang="0">
                  <a:pos x="31" y="691"/>
                </a:cxn>
                <a:cxn ang="0">
                  <a:pos x="20" y="682"/>
                </a:cxn>
                <a:cxn ang="0">
                  <a:pos x="9" y="668"/>
                </a:cxn>
                <a:cxn ang="0">
                  <a:pos x="0" y="654"/>
                </a:cxn>
                <a:cxn ang="0">
                  <a:pos x="5" y="640"/>
                </a:cxn>
                <a:cxn ang="0">
                  <a:pos x="9" y="627"/>
                </a:cxn>
              </a:cxnLst>
              <a:rect l="0" t="0" r="r" b="b"/>
              <a:pathLst>
                <a:path w="298" h="692">
                  <a:moveTo>
                    <a:pt x="12" y="618"/>
                  </a:moveTo>
                  <a:lnTo>
                    <a:pt x="20" y="606"/>
                  </a:lnTo>
                  <a:lnTo>
                    <a:pt x="27" y="595"/>
                  </a:lnTo>
                  <a:lnTo>
                    <a:pt x="34" y="583"/>
                  </a:lnTo>
                  <a:lnTo>
                    <a:pt x="40" y="572"/>
                  </a:lnTo>
                  <a:lnTo>
                    <a:pt x="48" y="560"/>
                  </a:lnTo>
                  <a:lnTo>
                    <a:pt x="55" y="548"/>
                  </a:lnTo>
                  <a:lnTo>
                    <a:pt x="61" y="538"/>
                  </a:lnTo>
                  <a:lnTo>
                    <a:pt x="68" y="526"/>
                  </a:lnTo>
                  <a:lnTo>
                    <a:pt x="76" y="515"/>
                  </a:lnTo>
                  <a:lnTo>
                    <a:pt x="84" y="503"/>
                  </a:lnTo>
                  <a:lnTo>
                    <a:pt x="92" y="492"/>
                  </a:lnTo>
                  <a:lnTo>
                    <a:pt x="99" y="480"/>
                  </a:lnTo>
                  <a:lnTo>
                    <a:pt x="107" y="468"/>
                  </a:lnTo>
                  <a:lnTo>
                    <a:pt x="115" y="457"/>
                  </a:lnTo>
                  <a:lnTo>
                    <a:pt x="123" y="445"/>
                  </a:lnTo>
                  <a:lnTo>
                    <a:pt x="130" y="435"/>
                  </a:lnTo>
                  <a:lnTo>
                    <a:pt x="135" y="426"/>
                  </a:lnTo>
                  <a:lnTo>
                    <a:pt x="139" y="419"/>
                  </a:lnTo>
                  <a:lnTo>
                    <a:pt x="145" y="412"/>
                  </a:lnTo>
                  <a:lnTo>
                    <a:pt x="149" y="404"/>
                  </a:lnTo>
                  <a:lnTo>
                    <a:pt x="154" y="396"/>
                  </a:lnTo>
                  <a:lnTo>
                    <a:pt x="158" y="388"/>
                  </a:lnTo>
                  <a:lnTo>
                    <a:pt x="163" y="381"/>
                  </a:lnTo>
                  <a:lnTo>
                    <a:pt x="167" y="374"/>
                  </a:lnTo>
                  <a:lnTo>
                    <a:pt x="168" y="359"/>
                  </a:lnTo>
                  <a:lnTo>
                    <a:pt x="168" y="346"/>
                  </a:lnTo>
                  <a:lnTo>
                    <a:pt x="170" y="332"/>
                  </a:lnTo>
                  <a:lnTo>
                    <a:pt x="171" y="318"/>
                  </a:lnTo>
                  <a:lnTo>
                    <a:pt x="171" y="304"/>
                  </a:lnTo>
                  <a:lnTo>
                    <a:pt x="173" y="291"/>
                  </a:lnTo>
                  <a:lnTo>
                    <a:pt x="173" y="276"/>
                  </a:lnTo>
                  <a:lnTo>
                    <a:pt x="174" y="263"/>
                  </a:lnTo>
                  <a:lnTo>
                    <a:pt x="177" y="253"/>
                  </a:lnTo>
                  <a:lnTo>
                    <a:pt x="180" y="241"/>
                  </a:lnTo>
                  <a:lnTo>
                    <a:pt x="183" y="231"/>
                  </a:lnTo>
                  <a:lnTo>
                    <a:pt x="186" y="221"/>
                  </a:lnTo>
                  <a:lnTo>
                    <a:pt x="189" y="209"/>
                  </a:lnTo>
                  <a:lnTo>
                    <a:pt x="192" y="199"/>
                  </a:lnTo>
                  <a:lnTo>
                    <a:pt x="195" y="188"/>
                  </a:lnTo>
                  <a:lnTo>
                    <a:pt x="198" y="177"/>
                  </a:lnTo>
                  <a:lnTo>
                    <a:pt x="204" y="166"/>
                  </a:lnTo>
                  <a:lnTo>
                    <a:pt x="210" y="154"/>
                  </a:lnTo>
                  <a:lnTo>
                    <a:pt x="214" y="144"/>
                  </a:lnTo>
                  <a:lnTo>
                    <a:pt x="220" y="132"/>
                  </a:lnTo>
                  <a:lnTo>
                    <a:pt x="226" y="121"/>
                  </a:lnTo>
                  <a:lnTo>
                    <a:pt x="230" y="109"/>
                  </a:lnTo>
                  <a:lnTo>
                    <a:pt x="236" y="97"/>
                  </a:lnTo>
                  <a:lnTo>
                    <a:pt x="242" y="86"/>
                  </a:lnTo>
                  <a:lnTo>
                    <a:pt x="249" y="76"/>
                  </a:lnTo>
                  <a:lnTo>
                    <a:pt x="255" y="64"/>
                  </a:lnTo>
                  <a:lnTo>
                    <a:pt x="263" y="54"/>
                  </a:lnTo>
                  <a:lnTo>
                    <a:pt x="270" y="44"/>
                  </a:lnTo>
                  <a:lnTo>
                    <a:pt x="276" y="32"/>
                  </a:lnTo>
                  <a:lnTo>
                    <a:pt x="283" y="22"/>
                  </a:lnTo>
                  <a:lnTo>
                    <a:pt x="291" y="12"/>
                  </a:lnTo>
                  <a:lnTo>
                    <a:pt x="298" y="0"/>
                  </a:lnTo>
                  <a:lnTo>
                    <a:pt x="295" y="16"/>
                  </a:lnTo>
                  <a:lnTo>
                    <a:pt x="292" y="30"/>
                  </a:lnTo>
                  <a:lnTo>
                    <a:pt x="291" y="45"/>
                  </a:lnTo>
                  <a:lnTo>
                    <a:pt x="288" y="61"/>
                  </a:lnTo>
                  <a:lnTo>
                    <a:pt x="285" y="76"/>
                  </a:lnTo>
                  <a:lnTo>
                    <a:pt x="283" y="90"/>
                  </a:lnTo>
                  <a:lnTo>
                    <a:pt x="280" y="105"/>
                  </a:lnTo>
                  <a:lnTo>
                    <a:pt x="279" y="121"/>
                  </a:lnTo>
                  <a:lnTo>
                    <a:pt x="276" y="131"/>
                  </a:lnTo>
                  <a:lnTo>
                    <a:pt x="275" y="142"/>
                  </a:lnTo>
                  <a:lnTo>
                    <a:pt x="273" y="153"/>
                  </a:lnTo>
                  <a:lnTo>
                    <a:pt x="272" y="164"/>
                  </a:lnTo>
                  <a:lnTo>
                    <a:pt x="270" y="174"/>
                  </a:lnTo>
                  <a:lnTo>
                    <a:pt x="269" y="186"/>
                  </a:lnTo>
                  <a:lnTo>
                    <a:pt x="267" y="198"/>
                  </a:lnTo>
                  <a:lnTo>
                    <a:pt x="266" y="208"/>
                  </a:lnTo>
                  <a:lnTo>
                    <a:pt x="264" y="221"/>
                  </a:lnTo>
                  <a:lnTo>
                    <a:pt x="263" y="233"/>
                  </a:lnTo>
                  <a:lnTo>
                    <a:pt x="261" y="244"/>
                  </a:lnTo>
                  <a:lnTo>
                    <a:pt x="260" y="257"/>
                  </a:lnTo>
                  <a:lnTo>
                    <a:pt x="258" y="269"/>
                  </a:lnTo>
                  <a:lnTo>
                    <a:pt x="257" y="282"/>
                  </a:lnTo>
                  <a:lnTo>
                    <a:pt x="255" y="294"/>
                  </a:lnTo>
                  <a:lnTo>
                    <a:pt x="254" y="305"/>
                  </a:lnTo>
                  <a:lnTo>
                    <a:pt x="254" y="314"/>
                  </a:lnTo>
                  <a:lnTo>
                    <a:pt x="254" y="321"/>
                  </a:lnTo>
                  <a:lnTo>
                    <a:pt x="255" y="329"/>
                  </a:lnTo>
                  <a:lnTo>
                    <a:pt x="255" y="336"/>
                  </a:lnTo>
                  <a:lnTo>
                    <a:pt x="255" y="345"/>
                  </a:lnTo>
                  <a:lnTo>
                    <a:pt x="257" y="352"/>
                  </a:lnTo>
                  <a:lnTo>
                    <a:pt x="257" y="359"/>
                  </a:lnTo>
                  <a:lnTo>
                    <a:pt x="257" y="366"/>
                  </a:lnTo>
                  <a:lnTo>
                    <a:pt x="248" y="384"/>
                  </a:lnTo>
                  <a:lnTo>
                    <a:pt x="239" y="400"/>
                  </a:lnTo>
                  <a:lnTo>
                    <a:pt x="230" y="417"/>
                  </a:lnTo>
                  <a:lnTo>
                    <a:pt x="221" y="433"/>
                  </a:lnTo>
                  <a:lnTo>
                    <a:pt x="213" y="451"/>
                  </a:lnTo>
                  <a:lnTo>
                    <a:pt x="204" y="467"/>
                  </a:lnTo>
                  <a:lnTo>
                    <a:pt x="195" y="484"/>
                  </a:lnTo>
                  <a:lnTo>
                    <a:pt x="185" y="500"/>
                  </a:lnTo>
                  <a:lnTo>
                    <a:pt x="176" y="518"/>
                  </a:lnTo>
                  <a:lnTo>
                    <a:pt x="167" y="535"/>
                  </a:lnTo>
                  <a:lnTo>
                    <a:pt x="158" y="553"/>
                  </a:lnTo>
                  <a:lnTo>
                    <a:pt x="148" y="569"/>
                  </a:lnTo>
                  <a:lnTo>
                    <a:pt x="139" y="586"/>
                  </a:lnTo>
                  <a:lnTo>
                    <a:pt x="130" y="604"/>
                  </a:lnTo>
                  <a:lnTo>
                    <a:pt x="120" y="621"/>
                  </a:lnTo>
                  <a:lnTo>
                    <a:pt x="111" y="637"/>
                  </a:lnTo>
                  <a:lnTo>
                    <a:pt x="107" y="644"/>
                  </a:lnTo>
                  <a:lnTo>
                    <a:pt x="102" y="652"/>
                  </a:lnTo>
                  <a:lnTo>
                    <a:pt x="98" y="659"/>
                  </a:lnTo>
                  <a:lnTo>
                    <a:pt x="93" y="665"/>
                  </a:lnTo>
                  <a:lnTo>
                    <a:pt x="89" y="672"/>
                  </a:lnTo>
                  <a:lnTo>
                    <a:pt x="84" y="679"/>
                  </a:lnTo>
                  <a:lnTo>
                    <a:pt x="80" y="685"/>
                  </a:lnTo>
                  <a:lnTo>
                    <a:pt x="76" y="692"/>
                  </a:lnTo>
                  <a:lnTo>
                    <a:pt x="70" y="692"/>
                  </a:lnTo>
                  <a:lnTo>
                    <a:pt x="64" y="692"/>
                  </a:lnTo>
                  <a:lnTo>
                    <a:pt x="56" y="692"/>
                  </a:lnTo>
                  <a:lnTo>
                    <a:pt x="50" y="692"/>
                  </a:lnTo>
                  <a:lnTo>
                    <a:pt x="45" y="691"/>
                  </a:lnTo>
                  <a:lnTo>
                    <a:pt x="37" y="691"/>
                  </a:lnTo>
                  <a:lnTo>
                    <a:pt x="31" y="691"/>
                  </a:lnTo>
                  <a:lnTo>
                    <a:pt x="25" y="691"/>
                  </a:lnTo>
                  <a:lnTo>
                    <a:pt x="22" y="686"/>
                  </a:lnTo>
                  <a:lnTo>
                    <a:pt x="20" y="682"/>
                  </a:lnTo>
                  <a:lnTo>
                    <a:pt x="15" y="678"/>
                  </a:lnTo>
                  <a:lnTo>
                    <a:pt x="12" y="672"/>
                  </a:lnTo>
                  <a:lnTo>
                    <a:pt x="9" y="668"/>
                  </a:lnTo>
                  <a:lnTo>
                    <a:pt x="6" y="663"/>
                  </a:lnTo>
                  <a:lnTo>
                    <a:pt x="3" y="659"/>
                  </a:lnTo>
                  <a:lnTo>
                    <a:pt x="0" y="654"/>
                  </a:lnTo>
                  <a:lnTo>
                    <a:pt x="2" y="650"/>
                  </a:lnTo>
                  <a:lnTo>
                    <a:pt x="3" y="646"/>
                  </a:lnTo>
                  <a:lnTo>
                    <a:pt x="5" y="640"/>
                  </a:lnTo>
                  <a:lnTo>
                    <a:pt x="6" y="636"/>
                  </a:lnTo>
                  <a:lnTo>
                    <a:pt x="8" y="631"/>
                  </a:lnTo>
                  <a:lnTo>
                    <a:pt x="9" y="627"/>
                  </a:lnTo>
                  <a:lnTo>
                    <a:pt x="11" y="622"/>
                  </a:lnTo>
                  <a:lnTo>
                    <a:pt x="12" y="618"/>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32" name="Freeform 36"/>
            <p:cNvSpPr>
              <a:spLocks/>
            </p:cNvSpPr>
            <p:nvPr/>
          </p:nvSpPr>
          <p:spPr bwMode="auto">
            <a:xfrm>
              <a:off x="1002" y="2517"/>
              <a:ext cx="87" cy="202"/>
            </a:xfrm>
            <a:custGeom>
              <a:avLst/>
              <a:gdLst/>
              <a:ahLst/>
              <a:cxnLst>
                <a:cxn ang="0">
                  <a:pos x="24" y="520"/>
                </a:cxn>
                <a:cxn ang="0">
                  <a:pos x="42" y="490"/>
                </a:cxn>
                <a:cxn ang="0">
                  <a:pos x="61" y="459"/>
                </a:cxn>
                <a:cxn ang="0">
                  <a:pos x="82" y="430"/>
                </a:cxn>
                <a:cxn ang="0">
                  <a:pos x="101" y="400"/>
                </a:cxn>
                <a:cxn ang="0">
                  <a:pos x="118" y="373"/>
                </a:cxn>
                <a:cxn ang="0">
                  <a:pos x="132" y="353"/>
                </a:cxn>
                <a:cxn ang="0">
                  <a:pos x="143" y="333"/>
                </a:cxn>
                <a:cxn ang="0">
                  <a:pos x="148" y="302"/>
                </a:cxn>
                <a:cxn ang="0">
                  <a:pos x="151" y="266"/>
                </a:cxn>
                <a:cxn ang="0">
                  <a:pos x="152" y="229"/>
                </a:cxn>
                <a:cxn ang="0">
                  <a:pos x="161" y="202"/>
                </a:cxn>
                <a:cxn ang="0">
                  <a:pos x="168" y="174"/>
                </a:cxn>
                <a:cxn ang="0">
                  <a:pos x="179" y="145"/>
                </a:cxn>
                <a:cxn ang="0">
                  <a:pos x="194" y="114"/>
                </a:cxn>
                <a:cxn ang="0">
                  <a:pos x="207" y="85"/>
                </a:cxn>
                <a:cxn ang="0">
                  <a:pos x="224" y="56"/>
                </a:cxn>
                <a:cxn ang="0">
                  <a:pos x="242" y="29"/>
                </a:cxn>
                <a:cxn ang="0">
                  <a:pos x="261" y="0"/>
                </a:cxn>
                <a:cxn ang="0">
                  <a:pos x="251" y="39"/>
                </a:cxn>
                <a:cxn ang="0">
                  <a:pos x="242" y="77"/>
                </a:cxn>
                <a:cxn ang="0">
                  <a:pos x="235" y="112"/>
                </a:cxn>
                <a:cxn ang="0">
                  <a:pos x="230" y="142"/>
                </a:cxn>
                <a:cxn ang="0">
                  <a:pos x="227" y="171"/>
                </a:cxn>
                <a:cxn ang="0">
                  <a:pos x="223" y="203"/>
                </a:cxn>
                <a:cxn ang="0">
                  <a:pos x="219" y="235"/>
                </a:cxn>
                <a:cxn ang="0">
                  <a:pos x="214" y="267"/>
                </a:cxn>
                <a:cxn ang="0">
                  <a:pos x="214" y="288"/>
                </a:cxn>
                <a:cxn ang="0">
                  <a:pos x="216" y="308"/>
                </a:cxn>
                <a:cxn ang="0">
                  <a:pos x="208" y="334"/>
                </a:cxn>
                <a:cxn ang="0">
                  <a:pos x="185" y="375"/>
                </a:cxn>
                <a:cxn ang="0">
                  <a:pos x="163" y="417"/>
                </a:cxn>
                <a:cxn ang="0">
                  <a:pos x="139" y="461"/>
                </a:cxn>
                <a:cxn ang="0">
                  <a:pos x="114" y="506"/>
                </a:cxn>
                <a:cxn ang="0">
                  <a:pos x="90" y="552"/>
                </a:cxn>
                <a:cxn ang="0">
                  <a:pos x="80" y="570"/>
                </a:cxn>
                <a:cxn ang="0">
                  <a:pos x="68" y="589"/>
                </a:cxn>
                <a:cxn ang="0">
                  <a:pos x="56" y="600"/>
                </a:cxn>
                <a:cxn ang="0">
                  <a:pos x="42" y="602"/>
                </a:cxn>
                <a:cxn ang="0">
                  <a:pos x="27" y="603"/>
                </a:cxn>
                <a:cxn ang="0">
                  <a:pos x="17" y="596"/>
                </a:cxn>
                <a:cxn ang="0">
                  <a:pos x="9" y="584"/>
                </a:cxn>
                <a:cxn ang="0">
                  <a:pos x="0" y="573"/>
                </a:cxn>
                <a:cxn ang="0">
                  <a:pos x="5" y="560"/>
                </a:cxn>
                <a:cxn ang="0">
                  <a:pos x="9" y="548"/>
                </a:cxn>
              </a:cxnLst>
              <a:rect l="0" t="0" r="r" b="b"/>
              <a:pathLst>
                <a:path w="261" h="605">
                  <a:moveTo>
                    <a:pt x="12" y="541"/>
                  </a:moveTo>
                  <a:lnTo>
                    <a:pt x="18" y="530"/>
                  </a:lnTo>
                  <a:lnTo>
                    <a:pt x="24" y="520"/>
                  </a:lnTo>
                  <a:lnTo>
                    <a:pt x="30" y="510"/>
                  </a:lnTo>
                  <a:lnTo>
                    <a:pt x="36" y="500"/>
                  </a:lnTo>
                  <a:lnTo>
                    <a:pt x="42" y="490"/>
                  </a:lnTo>
                  <a:lnTo>
                    <a:pt x="48" y="480"/>
                  </a:lnTo>
                  <a:lnTo>
                    <a:pt x="55" y="469"/>
                  </a:lnTo>
                  <a:lnTo>
                    <a:pt x="61" y="459"/>
                  </a:lnTo>
                  <a:lnTo>
                    <a:pt x="67" y="450"/>
                  </a:lnTo>
                  <a:lnTo>
                    <a:pt x="74" y="440"/>
                  </a:lnTo>
                  <a:lnTo>
                    <a:pt x="82" y="430"/>
                  </a:lnTo>
                  <a:lnTo>
                    <a:pt x="87" y="420"/>
                  </a:lnTo>
                  <a:lnTo>
                    <a:pt x="95" y="410"/>
                  </a:lnTo>
                  <a:lnTo>
                    <a:pt x="101" y="400"/>
                  </a:lnTo>
                  <a:lnTo>
                    <a:pt x="108" y="389"/>
                  </a:lnTo>
                  <a:lnTo>
                    <a:pt x="114" y="379"/>
                  </a:lnTo>
                  <a:lnTo>
                    <a:pt x="118" y="373"/>
                  </a:lnTo>
                  <a:lnTo>
                    <a:pt x="123" y="366"/>
                  </a:lnTo>
                  <a:lnTo>
                    <a:pt x="127" y="360"/>
                  </a:lnTo>
                  <a:lnTo>
                    <a:pt x="132" y="353"/>
                  </a:lnTo>
                  <a:lnTo>
                    <a:pt x="135" y="346"/>
                  </a:lnTo>
                  <a:lnTo>
                    <a:pt x="139" y="340"/>
                  </a:lnTo>
                  <a:lnTo>
                    <a:pt x="143" y="333"/>
                  </a:lnTo>
                  <a:lnTo>
                    <a:pt x="148" y="327"/>
                  </a:lnTo>
                  <a:lnTo>
                    <a:pt x="148" y="314"/>
                  </a:lnTo>
                  <a:lnTo>
                    <a:pt x="148" y="302"/>
                  </a:lnTo>
                  <a:lnTo>
                    <a:pt x="149" y="290"/>
                  </a:lnTo>
                  <a:lnTo>
                    <a:pt x="149" y="277"/>
                  </a:lnTo>
                  <a:lnTo>
                    <a:pt x="151" y="266"/>
                  </a:lnTo>
                  <a:lnTo>
                    <a:pt x="151" y="254"/>
                  </a:lnTo>
                  <a:lnTo>
                    <a:pt x="152" y="242"/>
                  </a:lnTo>
                  <a:lnTo>
                    <a:pt x="152" y="229"/>
                  </a:lnTo>
                  <a:lnTo>
                    <a:pt x="155" y="221"/>
                  </a:lnTo>
                  <a:lnTo>
                    <a:pt x="158" y="210"/>
                  </a:lnTo>
                  <a:lnTo>
                    <a:pt x="161" y="202"/>
                  </a:lnTo>
                  <a:lnTo>
                    <a:pt x="164" y="193"/>
                  </a:lnTo>
                  <a:lnTo>
                    <a:pt x="166" y="183"/>
                  </a:lnTo>
                  <a:lnTo>
                    <a:pt x="168" y="174"/>
                  </a:lnTo>
                  <a:lnTo>
                    <a:pt x="171" y="164"/>
                  </a:lnTo>
                  <a:lnTo>
                    <a:pt x="174" y="155"/>
                  </a:lnTo>
                  <a:lnTo>
                    <a:pt x="179" y="145"/>
                  </a:lnTo>
                  <a:lnTo>
                    <a:pt x="183" y="135"/>
                  </a:lnTo>
                  <a:lnTo>
                    <a:pt x="189" y="125"/>
                  </a:lnTo>
                  <a:lnTo>
                    <a:pt x="194" y="114"/>
                  </a:lnTo>
                  <a:lnTo>
                    <a:pt x="198" y="104"/>
                  </a:lnTo>
                  <a:lnTo>
                    <a:pt x="202" y="96"/>
                  </a:lnTo>
                  <a:lnTo>
                    <a:pt x="207" y="85"/>
                  </a:lnTo>
                  <a:lnTo>
                    <a:pt x="213" y="75"/>
                  </a:lnTo>
                  <a:lnTo>
                    <a:pt x="219" y="65"/>
                  </a:lnTo>
                  <a:lnTo>
                    <a:pt x="224" y="56"/>
                  </a:lnTo>
                  <a:lnTo>
                    <a:pt x="230" y="46"/>
                  </a:lnTo>
                  <a:lnTo>
                    <a:pt x="236" y="37"/>
                  </a:lnTo>
                  <a:lnTo>
                    <a:pt x="242" y="29"/>
                  </a:lnTo>
                  <a:lnTo>
                    <a:pt x="250" y="18"/>
                  </a:lnTo>
                  <a:lnTo>
                    <a:pt x="255" y="10"/>
                  </a:lnTo>
                  <a:lnTo>
                    <a:pt x="261" y="0"/>
                  </a:lnTo>
                  <a:lnTo>
                    <a:pt x="258" y="13"/>
                  </a:lnTo>
                  <a:lnTo>
                    <a:pt x="255" y="26"/>
                  </a:lnTo>
                  <a:lnTo>
                    <a:pt x="251" y="39"/>
                  </a:lnTo>
                  <a:lnTo>
                    <a:pt x="248" y="50"/>
                  </a:lnTo>
                  <a:lnTo>
                    <a:pt x="245" y="64"/>
                  </a:lnTo>
                  <a:lnTo>
                    <a:pt x="242" y="77"/>
                  </a:lnTo>
                  <a:lnTo>
                    <a:pt x="239" y="90"/>
                  </a:lnTo>
                  <a:lnTo>
                    <a:pt x="236" y="103"/>
                  </a:lnTo>
                  <a:lnTo>
                    <a:pt x="235" y="112"/>
                  </a:lnTo>
                  <a:lnTo>
                    <a:pt x="233" y="122"/>
                  </a:lnTo>
                  <a:lnTo>
                    <a:pt x="232" y="132"/>
                  </a:lnTo>
                  <a:lnTo>
                    <a:pt x="230" y="142"/>
                  </a:lnTo>
                  <a:lnTo>
                    <a:pt x="229" y="152"/>
                  </a:lnTo>
                  <a:lnTo>
                    <a:pt x="227" y="162"/>
                  </a:lnTo>
                  <a:lnTo>
                    <a:pt x="227" y="171"/>
                  </a:lnTo>
                  <a:lnTo>
                    <a:pt x="226" y="181"/>
                  </a:lnTo>
                  <a:lnTo>
                    <a:pt x="224" y="193"/>
                  </a:lnTo>
                  <a:lnTo>
                    <a:pt x="223" y="203"/>
                  </a:lnTo>
                  <a:lnTo>
                    <a:pt x="222" y="213"/>
                  </a:lnTo>
                  <a:lnTo>
                    <a:pt x="220" y="225"/>
                  </a:lnTo>
                  <a:lnTo>
                    <a:pt x="219" y="235"/>
                  </a:lnTo>
                  <a:lnTo>
                    <a:pt x="217" y="245"/>
                  </a:lnTo>
                  <a:lnTo>
                    <a:pt x="216" y="257"/>
                  </a:lnTo>
                  <a:lnTo>
                    <a:pt x="214" y="267"/>
                  </a:lnTo>
                  <a:lnTo>
                    <a:pt x="214" y="274"/>
                  </a:lnTo>
                  <a:lnTo>
                    <a:pt x="214" y="280"/>
                  </a:lnTo>
                  <a:lnTo>
                    <a:pt x="214" y="288"/>
                  </a:lnTo>
                  <a:lnTo>
                    <a:pt x="216" y="293"/>
                  </a:lnTo>
                  <a:lnTo>
                    <a:pt x="216" y="301"/>
                  </a:lnTo>
                  <a:lnTo>
                    <a:pt x="216" y="308"/>
                  </a:lnTo>
                  <a:lnTo>
                    <a:pt x="216" y="314"/>
                  </a:lnTo>
                  <a:lnTo>
                    <a:pt x="216" y="321"/>
                  </a:lnTo>
                  <a:lnTo>
                    <a:pt x="208" y="334"/>
                  </a:lnTo>
                  <a:lnTo>
                    <a:pt x="201" y="349"/>
                  </a:lnTo>
                  <a:lnTo>
                    <a:pt x="192" y="362"/>
                  </a:lnTo>
                  <a:lnTo>
                    <a:pt x="185" y="375"/>
                  </a:lnTo>
                  <a:lnTo>
                    <a:pt x="177" y="389"/>
                  </a:lnTo>
                  <a:lnTo>
                    <a:pt x="170" y="402"/>
                  </a:lnTo>
                  <a:lnTo>
                    <a:pt x="163" y="417"/>
                  </a:lnTo>
                  <a:lnTo>
                    <a:pt x="155" y="430"/>
                  </a:lnTo>
                  <a:lnTo>
                    <a:pt x="146" y="445"/>
                  </a:lnTo>
                  <a:lnTo>
                    <a:pt x="139" y="461"/>
                  </a:lnTo>
                  <a:lnTo>
                    <a:pt x="130" y="475"/>
                  </a:lnTo>
                  <a:lnTo>
                    <a:pt x="123" y="491"/>
                  </a:lnTo>
                  <a:lnTo>
                    <a:pt x="114" y="506"/>
                  </a:lnTo>
                  <a:lnTo>
                    <a:pt x="107" y="522"/>
                  </a:lnTo>
                  <a:lnTo>
                    <a:pt x="98" y="536"/>
                  </a:lnTo>
                  <a:lnTo>
                    <a:pt x="90" y="552"/>
                  </a:lnTo>
                  <a:lnTo>
                    <a:pt x="86" y="558"/>
                  </a:lnTo>
                  <a:lnTo>
                    <a:pt x="83" y="564"/>
                  </a:lnTo>
                  <a:lnTo>
                    <a:pt x="80" y="570"/>
                  </a:lnTo>
                  <a:lnTo>
                    <a:pt x="76" y="577"/>
                  </a:lnTo>
                  <a:lnTo>
                    <a:pt x="73" y="583"/>
                  </a:lnTo>
                  <a:lnTo>
                    <a:pt x="68" y="589"/>
                  </a:lnTo>
                  <a:lnTo>
                    <a:pt x="65" y="594"/>
                  </a:lnTo>
                  <a:lnTo>
                    <a:pt x="62" y="600"/>
                  </a:lnTo>
                  <a:lnTo>
                    <a:pt x="56" y="600"/>
                  </a:lnTo>
                  <a:lnTo>
                    <a:pt x="52" y="602"/>
                  </a:lnTo>
                  <a:lnTo>
                    <a:pt x="48" y="602"/>
                  </a:lnTo>
                  <a:lnTo>
                    <a:pt x="42" y="602"/>
                  </a:lnTo>
                  <a:lnTo>
                    <a:pt x="37" y="603"/>
                  </a:lnTo>
                  <a:lnTo>
                    <a:pt x="33" y="603"/>
                  </a:lnTo>
                  <a:lnTo>
                    <a:pt x="27" y="603"/>
                  </a:lnTo>
                  <a:lnTo>
                    <a:pt x="23" y="605"/>
                  </a:lnTo>
                  <a:lnTo>
                    <a:pt x="20" y="600"/>
                  </a:lnTo>
                  <a:lnTo>
                    <a:pt x="17" y="596"/>
                  </a:lnTo>
                  <a:lnTo>
                    <a:pt x="14" y="592"/>
                  </a:lnTo>
                  <a:lnTo>
                    <a:pt x="12" y="589"/>
                  </a:lnTo>
                  <a:lnTo>
                    <a:pt x="9" y="584"/>
                  </a:lnTo>
                  <a:lnTo>
                    <a:pt x="6" y="580"/>
                  </a:lnTo>
                  <a:lnTo>
                    <a:pt x="3" y="576"/>
                  </a:lnTo>
                  <a:lnTo>
                    <a:pt x="0" y="573"/>
                  </a:lnTo>
                  <a:lnTo>
                    <a:pt x="2" y="568"/>
                  </a:lnTo>
                  <a:lnTo>
                    <a:pt x="3" y="564"/>
                  </a:lnTo>
                  <a:lnTo>
                    <a:pt x="5" y="560"/>
                  </a:lnTo>
                  <a:lnTo>
                    <a:pt x="6" y="557"/>
                  </a:lnTo>
                  <a:lnTo>
                    <a:pt x="8" y="552"/>
                  </a:lnTo>
                  <a:lnTo>
                    <a:pt x="9" y="548"/>
                  </a:lnTo>
                  <a:lnTo>
                    <a:pt x="11" y="544"/>
                  </a:lnTo>
                  <a:lnTo>
                    <a:pt x="12" y="541"/>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33" name="Freeform 37"/>
            <p:cNvSpPr>
              <a:spLocks/>
            </p:cNvSpPr>
            <p:nvPr/>
          </p:nvSpPr>
          <p:spPr bwMode="auto">
            <a:xfrm>
              <a:off x="1011" y="2536"/>
              <a:ext cx="74" cy="173"/>
            </a:xfrm>
            <a:custGeom>
              <a:avLst/>
              <a:gdLst/>
              <a:ahLst/>
              <a:cxnLst>
                <a:cxn ang="0">
                  <a:pos x="9" y="464"/>
                </a:cxn>
                <a:cxn ang="0">
                  <a:pos x="50" y="394"/>
                </a:cxn>
                <a:cxn ang="0">
                  <a:pos x="97" y="326"/>
                </a:cxn>
                <a:cxn ang="0">
                  <a:pos x="125" y="279"/>
                </a:cxn>
                <a:cxn ang="0">
                  <a:pos x="130" y="198"/>
                </a:cxn>
                <a:cxn ang="0">
                  <a:pos x="147" y="134"/>
                </a:cxn>
                <a:cxn ang="0">
                  <a:pos x="181" y="64"/>
                </a:cxn>
                <a:cxn ang="0">
                  <a:pos x="223" y="0"/>
                </a:cxn>
                <a:cxn ang="0">
                  <a:pos x="192" y="86"/>
                </a:cxn>
                <a:cxn ang="0">
                  <a:pos x="183" y="156"/>
                </a:cxn>
                <a:cxn ang="0">
                  <a:pos x="174" y="230"/>
                </a:cxn>
                <a:cxn ang="0">
                  <a:pos x="171" y="275"/>
                </a:cxn>
                <a:cxn ang="0">
                  <a:pos x="122" y="361"/>
                </a:cxn>
                <a:cxn ang="0">
                  <a:pos x="66" y="469"/>
                </a:cxn>
                <a:cxn ang="0">
                  <a:pos x="46" y="509"/>
                </a:cxn>
                <a:cxn ang="0">
                  <a:pos x="18" y="518"/>
                </a:cxn>
                <a:cxn ang="0">
                  <a:pos x="0" y="490"/>
                </a:cxn>
                <a:cxn ang="0">
                  <a:pos x="9" y="464"/>
                </a:cxn>
              </a:cxnLst>
              <a:rect l="0" t="0" r="r" b="b"/>
              <a:pathLst>
                <a:path w="223" h="518">
                  <a:moveTo>
                    <a:pt x="9" y="464"/>
                  </a:moveTo>
                  <a:lnTo>
                    <a:pt x="50" y="394"/>
                  </a:lnTo>
                  <a:lnTo>
                    <a:pt x="97" y="326"/>
                  </a:lnTo>
                  <a:lnTo>
                    <a:pt x="125" y="279"/>
                  </a:lnTo>
                  <a:lnTo>
                    <a:pt x="130" y="198"/>
                  </a:lnTo>
                  <a:lnTo>
                    <a:pt x="147" y="134"/>
                  </a:lnTo>
                  <a:lnTo>
                    <a:pt x="181" y="64"/>
                  </a:lnTo>
                  <a:lnTo>
                    <a:pt x="223" y="0"/>
                  </a:lnTo>
                  <a:lnTo>
                    <a:pt x="192" y="86"/>
                  </a:lnTo>
                  <a:lnTo>
                    <a:pt x="183" y="156"/>
                  </a:lnTo>
                  <a:lnTo>
                    <a:pt x="174" y="230"/>
                  </a:lnTo>
                  <a:lnTo>
                    <a:pt x="171" y="275"/>
                  </a:lnTo>
                  <a:lnTo>
                    <a:pt x="122" y="361"/>
                  </a:lnTo>
                  <a:lnTo>
                    <a:pt x="66" y="469"/>
                  </a:lnTo>
                  <a:lnTo>
                    <a:pt x="46" y="509"/>
                  </a:lnTo>
                  <a:lnTo>
                    <a:pt x="18" y="518"/>
                  </a:lnTo>
                  <a:lnTo>
                    <a:pt x="0" y="490"/>
                  </a:lnTo>
                  <a:lnTo>
                    <a:pt x="9" y="464"/>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34" name="Freeform 38"/>
            <p:cNvSpPr>
              <a:spLocks/>
            </p:cNvSpPr>
            <p:nvPr/>
          </p:nvSpPr>
          <p:spPr bwMode="auto">
            <a:xfrm>
              <a:off x="973" y="2759"/>
              <a:ext cx="170" cy="144"/>
            </a:xfrm>
            <a:custGeom>
              <a:avLst/>
              <a:gdLst/>
              <a:ahLst/>
              <a:cxnLst>
                <a:cxn ang="0">
                  <a:pos x="0" y="308"/>
                </a:cxn>
                <a:cxn ang="0">
                  <a:pos x="56" y="232"/>
                </a:cxn>
                <a:cxn ang="0">
                  <a:pos x="189" y="123"/>
                </a:cxn>
                <a:cxn ang="0">
                  <a:pos x="335" y="41"/>
                </a:cxn>
                <a:cxn ang="0">
                  <a:pos x="460" y="0"/>
                </a:cxn>
                <a:cxn ang="0">
                  <a:pos x="508" y="27"/>
                </a:cxn>
                <a:cxn ang="0">
                  <a:pos x="495" y="103"/>
                </a:cxn>
                <a:cxn ang="0">
                  <a:pos x="419" y="247"/>
                </a:cxn>
                <a:cxn ang="0">
                  <a:pos x="342" y="330"/>
                </a:cxn>
                <a:cxn ang="0">
                  <a:pos x="230" y="406"/>
                </a:cxn>
                <a:cxn ang="0">
                  <a:pos x="84" y="433"/>
                </a:cxn>
                <a:cxn ang="0">
                  <a:pos x="0" y="391"/>
                </a:cxn>
                <a:cxn ang="0">
                  <a:pos x="0" y="388"/>
                </a:cxn>
                <a:cxn ang="0">
                  <a:pos x="1" y="378"/>
                </a:cxn>
                <a:cxn ang="0">
                  <a:pos x="1" y="363"/>
                </a:cxn>
                <a:cxn ang="0">
                  <a:pos x="3" y="347"/>
                </a:cxn>
                <a:cxn ang="0">
                  <a:pos x="3" y="331"/>
                </a:cxn>
                <a:cxn ang="0">
                  <a:pos x="3" y="318"/>
                </a:cxn>
                <a:cxn ang="0">
                  <a:pos x="3" y="314"/>
                </a:cxn>
                <a:cxn ang="0">
                  <a:pos x="1" y="311"/>
                </a:cxn>
                <a:cxn ang="0">
                  <a:pos x="1" y="308"/>
                </a:cxn>
                <a:cxn ang="0">
                  <a:pos x="0" y="308"/>
                </a:cxn>
              </a:cxnLst>
              <a:rect l="0" t="0" r="r" b="b"/>
              <a:pathLst>
                <a:path w="508" h="433">
                  <a:moveTo>
                    <a:pt x="0" y="308"/>
                  </a:moveTo>
                  <a:lnTo>
                    <a:pt x="56" y="232"/>
                  </a:lnTo>
                  <a:lnTo>
                    <a:pt x="189" y="123"/>
                  </a:lnTo>
                  <a:lnTo>
                    <a:pt x="335" y="41"/>
                  </a:lnTo>
                  <a:lnTo>
                    <a:pt x="460" y="0"/>
                  </a:lnTo>
                  <a:lnTo>
                    <a:pt x="508" y="27"/>
                  </a:lnTo>
                  <a:lnTo>
                    <a:pt x="495" y="103"/>
                  </a:lnTo>
                  <a:lnTo>
                    <a:pt x="419" y="247"/>
                  </a:lnTo>
                  <a:lnTo>
                    <a:pt x="342" y="330"/>
                  </a:lnTo>
                  <a:lnTo>
                    <a:pt x="230" y="406"/>
                  </a:lnTo>
                  <a:lnTo>
                    <a:pt x="84" y="433"/>
                  </a:lnTo>
                  <a:lnTo>
                    <a:pt x="0" y="391"/>
                  </a:lnTo>
                  <a:lnTo>
                    <a:pt x="0" y="388"/>
                  </a:lnTo>
                  <a:lnTo>
                    <a:pt x="1" y="378"/>
                  </a:lnTo>
                  <a:lnTo>
                    <a:pt x="1" y="363"/>
                  </a:lnTo>
                  <a:lnTo>
                    <a:pt x="3" y="347"/>
                  </a:lnTo>
                  <a:lnTo>
                    <a:pt x="3" y="331"/>
                  </a:lnTo>
                  <a:lnTo>
                    <a:pt x="3" y="318"/>
                  </a:lnTo>
                  <a:lnTo>
                    <a:pt x="3" y="314"/>
                  </a:lnTo>
                  <a:lnTo>
                    <a:pt x="1" y="311"/>
                  </a:lnTo>
                  <a:lnTo>
                    <a:pt x="1" y="308"/>
                  </a:lnTo>
                  <a:lnTo>
                    <a:pt x="0" y="308"/>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35" name="Freeform 39"/>
            <p:cNvSpPr>
              <a:spLocks/>
            </p:cNvSpPr>
            <p:nvPr/>
          </p:nvSpPr>
          <p:spPr bwMode="auto">
            <a:xfrm>
              <a:off x="984" y="2771"/>
              <a:ext cx="150" cy="128"/>
            </a:xfrm>
            <a:custGeom>
              <a:avLst/>
              <a:gdLst/>
              <a:ahLst/>
              <a:cxnLst>
                <a:cxn ang="0">
                  <a:pos x="6" y="267"/>
                </a:cxn>
                <a:cxn ang="0">
                  <a:pos x="19" y="250"/>
                </a:cxn>
                <a:cxn ang="0">
                  <a:pos x="31" y="234"/>
                </a:cxn>
                <a:cxn ang="0">
                  <a:pos x="44" y="216"/>
                </a:cxn>
                <a:cxn ang="0">
                  <a:pos x="65" y="196"/>
                </a:cxn>
                <a:cxn ang="0">
                  <a:pos x="94" y="171"/>
                </a:cxn>
                <a:cxn ang="0">
                  <a:pos x="124" y="147"/>
                </a:cxn>
                <a:cxn ang="0">
                  <a:pos x="153" y="122"/>
                </a:cxn>
                <a:cxn ang="0">
                  <a:pos x="184" y="101"/>
                </a:cxn>
                <a:cxn ang="0">
                  <a:pos x="217" y="83"/>
                </a:cxn>
                <a:cxn ang="0">
                  <a:pos x="249" y="64"/>
                </a:cxn>
                <a:cxn ang="0">
                  <a:pos x="281" y="46"/>
                </a:cxn>
                <a:cxn ang="0">
                  <a:pos x="311" y="32"/>
                </a:cxn>
                <a:cxn ang="0">
                  <a:pos x="339" y="23"/>
                </a:cxn>
                <a:cxn ang="0">
                  <a:pos x="367" y="14"/>
                </a:cxn>
                <a:cxn ang="0">
                  <a:pos x="395" y="4"/>
                </a:cxn>
                <a:cxn ang="0">
                  <a:pos x="414" y="3"/>
                </a:cxn>
                <a:cxn ang="0">
                  <a:pos x="426" y="10"/>
                </a:cxn>
                <a:cxn ang="0">
                  <a:pos x="436" y="16"/>
                </a:cxn>
                <a:cxn ang="0">
                  <a:pos x="447" y="21"/>
                </a:cxn>
                <a:cxn ang="0">
                  <a:pos x="451" y="33"/>
                </a:cxn>
                <a:cxn ang="0">
                  <a:pos x="448" y="49"/>
                </a:cxn>
                <a:cxn ang="0">
                  <a:pos x="445" y="67"/>
                </a:cxn>
                <a:cxn ang="0">
                  <a:pos x="442" y="84"/>
                </a:cxn>
                <a:cxn ang="0">
                  <a:pos x="432" y="107"/>
                </a:cxn>
                <a:cxn ang="0">
                  <a:pos x="414" y="139"/>
                </a:cxn>
                <a:cxn ang="0">
                  <a:pos x="398" y="173"/>
                </a:cxn>
                <a:cxn ang="0">
                  <a:pos x="380" y="205"/>
                </a:cxn>
                <a:cxn ang="0">
                  <a:pos x="364" y="229"/>
                </a:cxn>
                <a:cxn ang="0">
                  <a:pos x="346" y="247"/>
                </a:cxn>
                <a:cxn ang="0">
                  <a:pos x="330" y="266"/>
                </a:cxn>
                <a:cxn ang="0">
                  <a:pos x="312" y="285"/>
                </a:cxn>
                <a:cxn ang="0">
                  <a:pos x="292" y="302"/>
                </a:cxn>
                <a:cxn ang="0">
                  <a:pos x="267" y="318"/>
                </a:cxn>
                <a:cxn ang="0">
                  <a:pos x="242" y="336"/>
                </a:cxn>
                <a:cxn ang="0">
                  <a:pos x="217" y="352"/>
                </a:cxn>
                <a:cxn ang="0">
                  <a:pos x="189" y="363"/>
                </a:cxn>
                <a:cxn ang="0">
                  <a:pos x="156" y="371"/>
                </a:cxn>
                <a:cxn ang="0">
                  <a:pos x="124" y="376"/>
                </a:cxn>
                <a:cxn ang="0">
                  <a:pos x="91" y="382"/>
                </a:cxn>
                <a:cxn ang="0">
                  <a:pos x="65" y="381"/>
                </a:cxn>
                <a:cxn ang="0">
                  <a:pos x="47" y="372"/>
                </a:cxn>
                <a:cxn ang="0">
                  <a:pos x="28" y="362"/>
                </a:cxn>
                <a:cxn ang="0">
                  <a:pos x="10" y="353"/>
                </a:cxn>
                <a:cxn ang="0">
                  <a:pos x="0" y="344"/>
                </a:cxn>
                <a:cxn ang="0">
                  <a:pos x="1" y="324"/>
                </a:cxn>
                <a:cxn ang="0">
                  <a:pos x="3" y="296"/>
                </a:cxn>
                <a:cxn ang="0">
                  <a:pos x="1" y="276"/>
                </a:cxn>
              </a:cxnLst>
              <a:rect l="0" t="0" r="r" b="b"/>
              <a:pathLst>
                <a:path w="452" h="385">
                  <a:moveTo>
                    <a:pt x="0" y="275"/>
                  </a:moveTo>
                  <a:lnTo>
                    <a:pt x="6" y="267"/>
                  </a:lnTo>
                  <a:lnTo>
                    <a:pt x="13" y="259"/>
                  </a:lnTo>
                  <a:lnTo>
                    <a:pt x="19" y="250"/>
                  </a:lnTo>
                  <a:lnTo>
                    <a:pt x="25" y="241"/>
                  </a:lnTo>
                  <a:lnTo>
                    <a:pt x="31" y="234"/>
                  </a:lnTo>
                  <a:lnTo>
                    <a:pt x="37" y="225"/>
                  </a:lnTo>
                  <a:lnTo>
                    <a:pt x="44" y="216"/>
                  </a:lnTo>
                  <a:lnTo>
                    <a:pt x="50" y="208"/>
                  </a:lnTo>
                  <a:lnTo>
                    <a:pt x="65" y="196"/>
                  </a:lnTo>
                  <a:lnTo>
                    <a:pt x="79" y="183"/>
                  </a:lnTo>
                  <a:lnTo>
                    <a:pt x="94" y="171"/>
                  </a:lnTo>
                  <a:lnTo>
                    <a:pt x="109" y="160"/>
                  </a:lnTo>
                  <a:lnTo>
                    <a:pt x="124" y="147"/>
                  </a:lnTo>
                  <a:lnTo>
                    <a:pt x="138" y="135"/>
                  </a:lnTo>
                  <a:lnTo>
                    <a:pt x="153" y="122"/>
                  </a:lnTo>
                  <a:lnTo>
                    <a:pt x="168" y="110"/>
                  </a:lnTo>
                  <a:lnTo>
                    <a:pt x="184" y="101"/>
                  </a:lnTo>
                  <a:lnTo>
                    <a:pt x="200" y="91"/>
                  </a:lnTo>
                  <a:lnTo>
                    <a:pt x="217" y="83"/>
                  </a:lnTo>
                  <a:lnTo>
                    <a:pt x="233" y="74"/>
                  </a:lnTo>
                  <a:lnTo>
                    <a:pt x="249" y="64"/>
                  </a:lnTo>
                  <a:lnTo>
                    <a:pt x="265" y="55"/>
                  </a:lnTo>
                  <a:lnTo>
                    <a:pt x="281" y="46"/>
                  </a:lnTo>
                  <a:lnTo>
                    <a:pt x="298" y="37"/>
                  </a:lnTo>
                  <a:lnTo>
                    <a:pt x="311" y="32"/>
                  </a:lnTo>
                  <a:lnTo>
                    <a:pt x="326" y="27"/>
                  </a:lnTo>
                  <a:lnTo>
                    <a:pt x="339" y="23"/>
                  </a:lnTo>
                  <a:lnTo>
                    <a:pt x="354" y="19"/>
                  </a:lnTo>
                  <a:lnTo>
                    <a:pt x="367" y="14"/>
                  </a:lnTo>
                  <a:lnTo>
                    <a:pt x="382" y="10"/>
                  </a:lnTo>
                  <a:lnTo>
                    <a:pt x="395" y="4"/>
                  </a:lnTo>
                  <a:lnTo>
                    <a:pt x="410" y="0"/>
                  </a:lnTo>
                  <a:lnTo>
                    <a:pt x="414" y="3"/>
                  </a:lnTo>
                  <a:lnTo>
                    <a:pt x="420" y="7"/>
                  </a:lnTo>
                  <a:lnTo>
                    <a:pt x="426" y="10"/>
                  </a:lnTo>
                  <a:lnTo>
                    <a:pt x="430" y="13"/>
                  </a:lnTo>
                  <a:lnTo>
                    <a:pt x="436" y="16"/>
                  </a:lnTo>
                  <a:lnTo>
                    <a:pt x="442" y="19"/>
                  </a:lnTo>
                  <a:lnTo>
                    <a:pt x="447" y="21"/>
                  </a:lnTo>
                  <a:lnTo>
                    <a:pt x="452" y="24"/>
                  </a:lnTo>
                  <a:lnTo>
                    <a:pt x="451" y="33"/>
                  </a:lnTo>
                  <a:lnTo>
                    <a:pt x="449" y="42"/>
                  </a:lnTo>
                  <a:lnTo>
                    <a:pt x="448" y="49"/>
                  </a:lnTo>
                  <a:lnTo>
                    <a:pt x="447" y="58"/>
                  </a:lnTo>
                  <a:lnTo>
                    <a:pt x="445" y="67"/>
                  </a:lnTo>
                  <a:lnTo>
                    <a:pt x="444" y="75"/>
                  </a:lnTo>
                  <a:lnTo>
                    <a:pt x="442" y="84"/>
                  </a:lnTo>
                  <a:lnTo>
                    <a:pt x="441" y="91"/>
                  </a:lnTo>
                  <a:lnTo>
                    <a:pt x="432" y="107"/>
                  </a:lnTo>
                  <a:lnTo>
                    <a:pt x="423" y="123"/>
                  </a:lnTo>
                  <a:lnTo>
                    <a:pt x="414" y="139"/>
                  </a:lnTo>
                  <a:lnTo>
                    <a:pt x="407" y="155"/>
                  </a:lnTo>
                  <a:lnTo>
                    <a:pt x="398" y="173"/>
                  </a:lnTo>
                  <a:lnTo>
                    <a:pt x="389" y="189"/>
                  </a:lnTo>
                  <a:lnTo>
                    <a:pt x="380" y="205"/>
                  </a:lnTo>
                  <a:lnTo>
                    <a:pt x="371" y="221"/>
                  </a:lnTo>
                  <a:lnTo>
                    <a:pt x="364" y="229"/>
                  </a:lnTo>
                  <a:lnTo>
                    <a:pt x="355" y="238"/>
                  </a:lnTo>
                  <a:lnTo>
                    <a:pt x="346" y="247"/>
                  </a:lnTo>
                  <a:lnTo>
                    <a:pt x="337" y="257"/>
                  </a:lnTo>
                  <a:lnTo>
                    <a:pt x="330" y="266"/>
                  </a:lnTo>
                  <a:lnTo>
                    <a:pt x="321" y="275"/>
                  </a:lnTo>
                  <a:lnTo>
                    <a:pt x="312" y="285"/>
                  </a:lnTo>
                  <a:lnTo>
                    <a:pt x="304" y="293"/>
                  </a:lnTo>
                  <a:lnTo>
                    <a:pt x="292" y="302"/>
                  </a:lnTo>
                  <a:lnTo>
                    <a:pt x="278" y="311"/>
                  </a:lnTo>
                  <a:lnTo>
                    <a:pt x="267" y="318"/>
                  </a:lnTo>
                  <a:lnTo>
                    <a:pt x="255" y="327"/>
                  </a:lnTo>
                  <a:lnTo>
                    <a:pt x="242" y="336"/>
                  </a:lnTo>
                  <a:lnTo>
                    <a:pt x="230" y="344"/>
                  </a:lnTo>
                  <a:lnTo>
                    <a:pt x="217" y="352"/>
                  </a:lnTo>
                  <a:lnTo>
                    <a:pt x="205" y="360"/>
                  </a:lnTo>
                  <a:lnTo>
                    <a:pt x="189" y="363"/>
                  </a:lnTo>
                  <a:lnTo>
                    <a:pt x="172" y="366"/>
                  </a:lnTo>
                  <a:lnTo>
                    <a:pt x="156" y="371"/>
                  </a:lnTo>
                  <a:lnTo>
                    <a:pt x="140" y="373"/>
                  </a:lnTo>
                  <a:lnTo>
                    <a:pt x="124" y="376"/>
                  </a:lnTo>
                  <a:lnTo>
                    <a:pt x="107" y="379"/>
                  </a:lnTo>
                  <a:lnTo>
                    <a:pt x="91" y="382"/>
                  </a:lnTo>
                  <a:lnTo>
                    <a:pt x="75" y="385"/>
                  </a:lnTo>
                  <a:lnTo>
                    <a:pt x="65" y="381"/>
                  </a:lnTo>
                  <a:lnTo>
                    <a:pt x="56" y="376"/>
                  </a:lnTo>
                  <a:lnTo>
                    <a:pt x="47" y="372"/>
                  </a:lnTo>
                  <a:lnTo>
                    <a:pt x="37" y="366"/>
                  </a:lnTo>
                  <a:lnTo>
                    <a:pt x="28" y="362"/>
                  </a:lnTo>
                  <a:lnTo>
                    <a:pt x="19" y="357"/>
                  </a:lnTo>
                  <a:lnTo>
                    <a:pt x="10" y="353"/>
                  </a:lnTo>
                  <a:lnTo>
                    <a:pt x="0" y="349"/>
                  </a:lnTo>
                  <a:lnTo>
                    <a:pt x="0" y="344"/>
                  </a:lnTo>
                  <a:lnTo>
                    <a:pt x="1" y="336"/>
                  </a:lnTo>
                  <a:lnTo>
                    <a:pt x="1" y="324"/>
                  </a:lnTo>
                  <a:lnTo>
                    <a:pt x="3" y="309"/>
                  </a:lnTo>
                  <a:lnTo>
                    <a:pt x="3" y="296"/>
                  </a:lnTo>
                  <a:lnTo>
                    <a:pt x="3" y="285"/>
                  </a:lnTo>
                  <a:lnTo>
                    <a:pt x="1" y="276"/>
                  </a:lnTo>
                  <a:lnTo>
                    <a:pt x="0" y="275"/>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36" name="Freeform 40"/>
            <p:cNvSpPr>
              <a:spLocks/>
            </p:cNvSpPr>
            <p:nvPr/>
          </p:nvSpPr>
          <p:spPr bwMode="auto">
            <a:xfrm>
              <a:off x="994" y="2783"/>
              <a:ext cx="132" cy="112"/>
            </a:xfrm>
            <a:custGeom>
              <a:avLst/>
              <a:gdLst/>
              <a:ahLst/>
              <a:cxnLst>
                <a:cxn ang="0">
                  <a:pos x="5" y="233"/>
                </a:cxn>
                <a:cxn ang="0">
                  <a:pos x="17" y="218"/>
                </a:cxn>
                <a:cxn ang="0">
                  <a:pos x="27" y="204"/>
                </a:cxn>
                <a:cxn ang="0">
                  <a:pos x="37" y="189"/>
                </a:cxn>
                <a:cxn ang="0">
                  <a:pos x="56" y="172"/>
                </a:cxn>
                <a:cxn ang="0">
                  <a:pos x="81" y="150"/>
                </a:cxn>
                <a:cxn ang="0">
                  <a:pos x="108" y="128"/>
                </a:cxn>
                <a:cxn ang="0">
                  <a:pos x="133" y="106"/>
                </a:cxn>
                <a:cxn ang="0">
                  <a:pos x="161" y="89"/>
                </a:cxn>
                <a:cxn ang="0">
                  <a:pos x="189" y="73"/>
                </a:cxn>
                <a:cxn ang="0">
                  <a:pos x="217" y="57"/>
                </a:cxn>
                <a:cxn ang="0">
                  <a:pos x="245" y="39"/>
                </a:cxn>
                <a:cxn ang="0">
                  <a:pos x="272" y="28"/>
                </a:cxn>
                <a:cxn ang="0">
                  <a:pos x="297" y="20"/>
                </a:cxn>
                <a:cxn ang="0">
                  <a:pos x="320" y="12"/>
                </a:cxn>
                <a:cxn ang="0">
                  <a:pos x="345" y="4"/>
                </a:cxn>
                <a:cxn ang="0">
                  <a:pos x="363" y="3"/>
                </a:cxn>
                <a:cxn ang="0">
                  <a:pos x="372" y="7"/>
                </a:cxn>
                <a:cxn ang="0">
                  <a:pos x="381" y="13"/>
                </a:cxn>
                <a:cxn ang="0">
                  <a:pos x="391" y="19"/>
                </a:cxn>
                <a:cxn ang="0">
                  <a:pos x="394" y="29"/>
                </a:cxn>
                <a:cxn ang="0">
                  <a:pos x="391" y="44"/>
                </a:cxn>
                <a:cxn ang="0">
                  <a:pos x="388" y="58"/>
                </a:cxn>
                <a:cxn ang="0">
                  <a:pos x="387" y="73"/>
                </a:cxn>
                <a:cxn ang="0">
                  <a:pos x="378" y="95"/>
                </a:cxn>
                <a:cxn ang="0">
                  <a:pos x="363" y="122"/>
                </a:cxn>
                <a:cxn ang="0">
                  <a:pos x="347" y="150"/>
                </a:cxn>
                <a:cxn ang="0">
                  <a:pos x="332" y="179"/>
                </a:cxn>
                <a:cxn ang="0">
                  <a:pos x="317" y="201"/>
                </a:cxn>
                <a:cxn ang="0">
                  <a:pos x="303" y="217"/>
                </a:cxn>
                <a:cxn ang="0">
                  <a:pos x="288" y="233"/>
                </a:cxn>
                <a:cxn ang="0">
                  <a:pos x="273" y="249"/>
                </a:cxn>
                <a:cxn ang="0">
                  <a:pos x="254" y="263"/>
                </a:cxn>
                <a:cxn ang="0">
                  <a:pos x="233" y="279"/>
                </a:cxn>
                <a:cxn ang="0">
                  <a:pos x="211" y="294"/>
                </a:cxn>
                <a:cxn ang="0">
                  <a:pos x="189" y="308"/>
                </a:cxn>
                <a:cxn ang="0">
                  <a:pos x="164" y="319"/>
                </a:cxn>
                <a:cxn ang="0">
                  <a:pos x="136" y="323"/>
                </a:cxn>
                <a:cxn ang="0">
                  <a:pos x="108" y="329"/>
                </a:cxn>
                <a:cxn ang="0">
                  <a:pos x="78" y="335"/>
                </a:cxn>
                <a:cxn ang="0">
                  <a:pos x="56" y="333"/>
                </a:cxn>
                <a:cxn ang="0">
                  <a:pos x="40" y="324"/>
                </a:cxn>
                <a:cxn ang="0">
                  <a:pos x="24" y="317"/>
                </a:cxn>
                <a:cxn ang="0">
                  <a:pos x="8" y="308"/>
                </a:cxn>
                <a:cxn ang="0">
                  <a:pos x="0" y="301"/>
                </a:cxn>
                <a:cxn ang="0">
                  <a:pos x="2" y="284"/>
                </a:cxn>
                <a:cxn ang="0">
                  <a:pos x="2" y="259"/>
                </a:cxn>
                <a:cxn ang="0">
                  <a:pos x="2" y="241"/>
                </a:cxn>
              </a:cxnLst>
              <a:rect l="0" t="0" r="r" b="b"/>
              <a:pathLst>
                <a:path w="395" h="337">
                  <a:moveTo>
                    <a:pt x="0" y="240"/>
                  </a:moveTo>
                  <a:lnTo>
                    <a:pt x="5" y="233"/>
                  </a:lnTo>
                  <a:lnTo>
                    <a:pt x="11" y="225"/>
                  </a:lnTo>
                  <a:lnTo>
                    <a:pt x="17" y="218"/>
                  </a:lnTo>
                  <a:lnTo>
                    <a:pt x="21" y="211"/>
                  </a:lnTo>
                  <a:lnTo>
                    <a:pt x="27" y="204"/>
                  </a:lnTo>
                  <a:lnTo>
                    <a:pt x="33" y="196"/>
                  </a:lnTo>
                  <a:lnTo>
                    <a:pt x="37" y="189"/>
                  </a:lnTo>
                  <a:lnTo>
                    <a:pt x="43" y="182"/>
                  </a:lnTo>
                  <a:lnTo>
                    <a:pt x="56" y="172"/>
                  </a:lnTo>
                  <a:lnTo>
                    <a:pt x="68" y="160"/>
                  </a:lnTo>
                  <a:lnTo>
                    <a:pt x="81" y="150"/>
                  </a:lnTo>
                  <a:lnTo>
                    <a:pt x="95" y="138"/>
                  </a:lnTo>
                  <a:lnTo>
                    <a:pt x="108" y="128"/>
                  </a:lnTo>
                  <a:lnTo>
                    <a:pt x="120" y="118"/>
                  </a:lnTo>
                  <a:lnTo>
                    <a:pt x="133" y="106"/>
                  </a:lnTo>
                  <a:lnTo>
                    <a:pt x="146" y="96"/>
                  </a:lnTo>
                  <a:lnTo>
                    <a:pt x="161" y="89"/>
                  </a:lnTo>
                  <a:lnTo>
                    <a:pt x="174" y="80"/>
                  </a:lnTo>
                  <a:lnTo>
                    <a:pt x="189" y="73"/>
                  </a:lnTo>
                  <a:lnTo>
                    <a:pt x="204" y="64"/>
                  </a:lnTo>
                  <a:lnTo>
                    <a:pt x="217" y="57"/>
                  </a:lnTo>
                  <a:lnTo>
                    <a:pt x="232" y="48"/>
                  </a:lnTo>
                  <a:lnTo>
                    <a:pt x="245" y="39"/>
                  </a:lnTo>
                  <a:lnTo>
                    <a:pt x="260" y="32"/>
                  </a:lnTo>
                  <a:lnTo>
                    <a:pt x="272" y="28"/>
                  </a:lnTo>
                  <a:lnTo>
                    <a:pt x="285" y="23"/>
                  </a:lnTo>
                  <a:lnTo>
                    <a:pt x="297" y="20"/>
                  </a:lnTo>
                  <a:lnTo>
                    <a:pt x="308" y="16"/>
                  </a:lnTo>
                  <a:lnTo>
                    <a:pt x="320" y="12"/>
                  </a:lnTo>
                  <a:lnTo>
                    <a:pt x="333" y="7"/>
                  </a:lnTo>
                  <a:lnTo>
                    <a:pt x="345" y="4"/>
                  </a:lnTo>
                  <a:lnTo>
                    <a:pt x="357" y="0"/>
                  </a:lnTo>
                  <a:lnTo>
                    <a:pt x="363" y="3"/>
                  </a:lnTo>
                  <a:lnTo>
                    <a:pt x="367" y="6"/>
                  </a:lnTo>
                  <a:lnTo>
                    <a:pt x="372" y="7"/>
                  </a:lnTo>
                  <a:lnTo>
                    <a:pt x="376" y="10"/>
                  </a:lnTo>
                  <a:lnTo>
                    <a:pt x="381" y="13"/>
                  </a:lnTo>
                  <a:lnTo>
                    <a:pt x="387" y="16"/>
                  </a:lnTo>
                  <a:lnTo>
                    <a:pt x="391" y="19"/>
                  </a:lnTo>
                  <a:lnTo>
                    <a:pt x="395" y="22"/>
                  </a:lnTo>
                  <a:lnTo>
                    <a:pt x="394" y="29"/>
                  </a:lnTo>
                  <a:lnTo>
                    <a:pt x="392" y="36"/>
                  </a:lnTo>
                  <a:lnTo>
                    <a:pt x="391" y="44"/>
                  </a:lnTo>
                  <a:lnTo>
                    <a:pt x="389" y="51"/>
                  </a:lnTo>
                  <a:lnTo>
                    <a:pt x="388" y="58"/>
                  </a:lnTo>
                  <a:lnTo>
                    <a:pt x="388" y="65"/>
                  </a:lnTo>
                  <a:lnTo>
                    <a:pt x="387" y="73"/>
                  </a:lnTo>
                  <a:lnTo>
                    <a:pt x="385" y="80"/>
                  </a:lnTo>
                  <a:lnTo>
                    <a:pt x="378" y="95"/>
                  </a:lnTo>
                  <a:lnTo>
                    <a:pt x="370" y="108"/>
                  </a:lnTo>
                  <a:lnTo>
                    <a:pt x="363" y="122"/>
                  </a:lnTo>
                  <a:lnTo>
                    <a:pt x="354" y="137"/>
                  </a:lnTo>
                  <a:lnTo>
                    <a:pt x="347" y="150"/>
                  </a:lnTo>
                  <a:lnTo>
                    <a:pt x="339" y="164"/>
                  </a:lnTo>
                  <a:lnTo>
                    <a:pt x="332" y="179"/>
                  </a:lnTo>
                  <a:lnTo>
                    <a:pt x="325" y="192"/>
                  </a:lnTo>
                  <a:lnTo>
                    <a:pt x="317" y="201"/>
                  </a:lnTo>
                  <a:lnTo>
                    <a:pt x="310" y="208"/>
                  </a:lnTo>
                  <a:lnTo>
                    <a:pt x="303" y="217"/>
                  </a:lnTo>
                  <a:lnTo>
                    <a:pt x="295" y="224"/>
                  </a:lnTo>
                  <a:lnTo>
                    <a:pt x="288" y="233"/>
                  </a:lnTo>
                  <a:lnTo>
                    <a:pt x="280" y="240"/>
                  </a:lnTo>
                  <a:lnTo>
                    <a:pt x="273" y="249"/>
                  </a:lnTo>
                  <a:lnTo>
                    <a:pt x="266" y="256"/>
                  </a:lnTo>
                  <a:lnTo>
                    <a:pt x="254" y="263"/>
                  </a:lnTo>
                  <a:lnTo>
                    <a:pt x="244" y="271"/>
                  </a:lnTo>
                  <a:lnTo>
                    <a:pt x="233" y="279"/>
                  </a:lnTo>
                  <a:lnTo>
                    <a:pt x="221" y="287"/>
                  </a:lnTo>
                  <a:lnTo>
                    <a:pt x="211" y="294"/>
                  </a:lnTo>
                  <a:lnTo>
                    <a:pt x="201" y="301"/>
                  </a:lnTo>
                  <a:lnTo>
                    <a:pt x="189" y="308"/>
                  </a:lnTo>
                  <a:lnTo>
                    <a:pt x="179" y="316"/>
                  </a:lnTo>
                  <a:lnTo>
                    <a:pt x="164" y="319"/>
                  </a:lnTo>
                  <a:lnTo>
                    <a:pt x="151" y="321"/>
                  </a:lnTo>
                  <a:lnTo>
                    <a:pt x="136" y="323"/>
                  </a:lnTo>
                  <a:lnTo>
                    <a:pt x="121" y="326"/>
                  </a:lnTo>
                  <a:lnTo>
                    <a:pt x="108" y="329"/>
                  </a:lnTo>
                  <a:lnTo>
                    <a:pt x="93" y="332"/>
                  </a:lnTo>
                  <a:lnTo>
                    <a:pt x="78" y="335"/>
                  </a:lnTo>
                  <a:lnTo>
                    <a:pt x="65" y="337"/>
                  </a:lnTo>
                  <a:lnTo>
                    <a:pt x="56" y="333"/>
                  </a:lnTo>
                  <a:lnTo>
                    <a:pt x="49" y="329"/>
                  </a:lnTo>
                  <a:lnTo>
                    <a:pt x="40" y="324"/>
                  </a:lnTo>
                  <a:lnTo>
                    <a:pt x="33" y="320"/>
                  </a:lnTo>
                  <a:lnTo>
                    <a:pt x="24" y="317"/>
                  </a:lnTo>
                  <a:lnTo>
                    <a:pt x="17" y="313"/>
                  </a:lnTo>
                  <a:lnTo>
                    <a:pt x="8" y="308"/>
                  </a:lnTo>
                  <a:lnTo>
                    <a:pt x="0" y="304"/>
                  </a:lnTo>
                  <a:lnTo>
                    <a:pt x="0" y="301"/>
                  </a:lnTo>
                  <a:lnTo>
                    <a:pt x="0" y="294"/>
                  </a:lnTo>
                  <a:lnTo>
                    <a:pt x="2" y="284"/>
                  </a:lnTo>
                  <a:lnTo>
                    <a:pt x="2" y="271"/>
                  </a:lnTo>
                  <a:lnTo>
                    <a:pt x="2" y="259"/>
                  </a:lnTo>
                  <a:lnTo>
                    <a:pt x="2" y="249"/>
                  </a:lnTo>
                  <a:lnTo>
                    <a:pt x="2" y="241"/>
                  </a:lnTo>
                  <a:lnTo>
                    <a:pt x="0" y="240"/>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37" name="Freeform 41"/>
            <p:cNvSpPr>
              <a:spLocks/>
            </p:cNvSpPr>
            <p:nvPr/>
          </p:nvSpPr>
          <p:spPr bwMode="auto">
            <a:xfrm>
              <a:off x="1005" y="2794"/>
              <a:ext cx="113" cy="97"/>
            </a:xfrm>
            <a:custGeom>
              <a:avLst/>
              <a:gdLst/>
              <a:ahLst/>
              <a:cxnLst>
                <a:cxn ang="0">
                  <a:pos x="5" y="201"/>
                </a:cxn>
                <a:cxn ang="0">
                  <a:pos x="14" y="188"/>
                </a:cxn>
                <a:cxn ang="0">
                  <a:pos x="24" y="176"/>
                </a:cxn>
                <a:cxn ang="0">
                  <a:pos x="33" y="163"/>
                </a:cxn>
                <a:cxn ang="0">
                  <a:pos x="49" y="147"/>
                </a:cxn>
                <a:cxn ang="0">
                  <a:pos x="71" y="129"/>
                </a:cxn>
                <a:cxn ang="0">
                  <a:pos x="93" y="110"/>
                </a:cxn>
                <a:cxn ang="0">
                  <a:pos x="115" y="93"/>
                </a:cxn>
                <a:cxn ang="0">
                  <a:pos x="137" y="76"/>
                </a:cxn>
                <a:cxn ang="0">
                  <a:pos x="162" y="62"/>
                </a:cxn>
                <a:cxn ang="0">
                  <a:pos x="186" y="49"/>
                </a:cxn>
                <a:cxn ang="0">
                  <a:pos x="211" y="35"/>
                </a:cxn>
                <a:cxn ang="0">
                  <a:pos x="233" y="25"/>
                </a:cxn>
                <a:cxn ang="0">
                  <a:pos x="255" y="17"/>
                </a:cxn>
                <a:cxn ang="0">
                  <a:pos x="276" y="12"/>
                </a:cxn>
                <a:cxn ang="0">
                  <a:pos x="297" y="4"/>
                </a:cxn>
                <a:cxn ang="0">
                  <a:pos x="311" y="3"/>
                </a:cxn>
                <a:cxn ang="0">
                  <a:pos x="319" y="7"/>
                </a:cxn>
                <a:cxn ang="0">
                  <a:pos x="328" y="12"/>
                </a:cxn>
                <a:cxn ang="0">
                  <a:pos x="335" y="17"/>
                </a:cxn>
                <a:cxn ang="0">
                  <a:pos x="338" y="25"/>
                </a:cxn>
                <a:cxn ang="0">
                  <a:pos x="336" y="38"/>
                </a:cxn>
                <a:cxn ang="0">
                  <a:pos x="333" y="51"/>
                </a:cxn>
                <a:cxn ang="0">
                  <a:pos x="332" y="62"/>
                </a:cxn>
                <a:cxn ang="0">
                  <a:pos x="323" y="81"/>
                </a:cxn>
                <a:cxn ang="0">
                  <a:pos x="311" y="106"/>
                </a:cxn>
                <a:cxn ang="0">
                  <a:pos x="298" y="129"/>
                </a:cxn>
                <a:cxn ang="0">
                  <a:pos x="285" y="154"/>
                </a:cxn>
                <a:cxn ang="0">
                  <a:pos x="273" y="173"/>
                </a:cxn>
                <a:cxn ang="0">
                  <a:pos x="260" y="186"/>
                </a:cxn>
                <a:cxn ang="0">
                  <a:pos x="246" y="201"/>
                </a:cxn>
                <a:cxn ang="0">
                  <a:pos x="235" y="214"/>
                </a:cxn>
                <a:cxn ang="0">
                  <a:pos x="218" y="227"/>
                </a:cxn>
                <a:cxn ang="0">
                  <a:pos x="199" y="240"/>
                </a:cxn>
                <a:cxn ang="0">
                  <a:pos x="182" y="252"/>
                </a:cxn>
                <a:cxn ang="0">
                  <a:pos x="162" y="265"/>
                </a:cxn>
                <a:cxn ang="0">
                  <a:pos x="142" y="273"/>
                </a:cxn>
                <a:cxn ang="0">
                  <a:pos x="117" y="278"/>
                </a:cxn>
                <a:cxn ang="0">
                  <a:pos x="93" y="282"/>
                </a:cxn>
                <a:cxn ang="0">
                  <a:pos x="68" y="286"/>
                </a:cxn>
                <a:cxn ang="0">
                  <a:pos x="49" y="286"/>
                </a:cxn>
                <a:cxn ang="0">
                  <a:pos x="36" y="279"/>
                </a:cxn>
                <a:cxn ang="0">
                  <a:pos x="21" y="272"/>
                </a:cxn>
                <a:cxn ang="0">
                  <a:pos x="8" y="265"/>
                </a:cxn>
                <a:cxn ang="0">
                  <a:pos x="0" y="259"/>
                </a:cxn>
                <a:cxn ang="0">
                  <a:pos x="2" y="243"/>
                </a:cxn>
                <a:cxn ang="0">
                  <a:pos x="2" y="222"/>
                </a:cxn>
                <a:cxn ang="0">
                  <a:pos x="2" y="208"/>
                </a:cxn>
              </a:cxnLst>
              <a:rect l="0" t="0" r="r" b="b"/>
              <a:pathLst>
                <a:path w="339" h="289">
                  <a:moveTo>
                    <a:pt x="0" y="206"/>
                  </a:moveTo>
                  <a:lnTo>
                    <a:pt x="5" y="201"/>
                  </a:lnTo>
                  <a:lnTo>
                    <a:pt x="9" y="195"/>
                  </a:lnTo>
                  <a:lnTo>
                    <a:pt x="14" y="188"/>
                  </a:lnTo>
                  <a:lnTo>
                    <a:pt x="19" y="182"/>
                  </a:lnTo>
                  <a:lnTo>
                    <a:pt x="24" y="176"/>
                  </a:lnTo>
                  <a:lnTo>
                    <a:pt x="28" y="169"/>
                  </a:lnTo>
                  <a:lnTo>
                    <a:pt x="33" y="163"/>
                  </a:lnTo>
                  <a:lnTo>
                    <a:pt x="37" y="157"/>
                  </a:lnTo>
                  <a:lnTo>
                    <a:pt x="49" y="147"/>
                  </a:lnTo>
                  <a:lnTo>
                    <a:pt x="59" y="138"/>
                  </a:lnTo>
                  <a:lnTo>
                    <a:pt x="71" y="129"/>
                  </a:lnTo>
                  <a:lnTo>
                    <a:pt x="81" y="119"/>
                  </a:lnTo>
                  <a:lnTo>
                    <a:pt x="93" y="110"/>
                  </a:lnTo>
                  <a:lnTo>
                    <a:pt x="103" y="102"/>
                  </a:lnTo>
                  <a:lnTo>
                    <a:pt x="115" y="93"/>
                  </a:lnTo>
                  <a:lnTo>
                    <a:pt x="126" y="83"/>
                  </a:lnTo>
                  <a:lnTo>
                    <a:pt x="137" y="76"/>
                  </a:lnTo>
                  <a:lnTo>
                    <a:pt x="151" y="70"/>
                  </a:lnTo>
                  <a:lnTo>
                    <a:pt x="162" y="62"/>
                  </a:lnTo>
                  <a:lnTo>
                    <a:pt x="174" y="55"/>
                  </a:lnTo>
                  <a:lnTo>
                    <a:pt x="186" y="49"/>
                  </a:lnTo>
                  <a:lnTo>
                    <a:pt x="199" y="42"/>
                  </a:lnTo>
                  <a:lnTo>
                    <a:pt x="211" y="35"/>
                  </a:lnTo>
                  <a:lnTo>
                    <a:pt x="223" y="28"/>
                  </a:lnTo>
                  <a:lnTo>
                    <a:pt x="233" y="25"/>
                  </a:lnTo>
                  <a:lnTo>
                    <a:pt x="243" y="22"/>
                  </a:lnTo>
                  <a:lnTo>
                    <a:pt x="255" y="17"/>
                  </a:lnTo>
                  <a:lnTo>
                    <a:pt x="266" y="14"/>
                  </a:lnTo>
                  <a:lnTo>
                    <a:pt x="276" y="12"/>
                  </a:lnTo>
                  <a:lnTo>
                    <a:pt x="286" y="7"/>
                  </a:lnTo>
                  <a:lnTo>
                    <a:pt x="297" y="4"/>
                  </a:lnTo>
                  <a:lnTo>
                    <a:pt x="307" y="0"/>
                  </a:lnTo>
                  <a:lnTo>
                    <a:pt x="311" y="3"/>
                  </a:lnTo>
                  <a:lnTo>
                    <a:pt x="314" y="6"/>
                  </a:lnTo>
                  <a:lnTo>
                    <a:pt x="319" y="7"/>
                  </a:lnTo>
                  <a:lnTo>
                    <a:pt x="323" y="10"/>
                  </a:lnTo>
                  <a:lnTo>
                    <a:pt x="328" y="12"/>
                  </a:lnTo>
                  <a:lnTo>
                    <a:pt x="332" y="14"/>
                  </a:lnTo>
                  <a:lnTo>
                    <a:pt x="335" y="17"/>
                  </a:lnTo>
                  <a:lnTo>
                    <a:pt x="339" y="19"/>
                  </a:lnTo>
                  <a:lnTo>
                    <a:pt x="338" y="25"/>
                  </a:lnTo>
                  <a:lnTo>
                    <a:pt x="336" y="32"/>
                  </a:lnTo>
                  <a:lnTo>
                    <a:pt x="336" y="38"/>
                  </a:lnTo>
                  <a:lnTo>
                    <a:pt x="335" y="44"/>
                  </a:lnTo>
                  <a:lnTo>
                    <a:pt x="333" y="51"/>
                  </a:lnTo>
                  <a:lnTo>
                    <a:pt x="332" y="57"/>
                  </a:lnTo>
                  <a:lnTo>
                    <a:pt x="332" y="62"/>
                  </a:lnTo>
                  <a:lnTo>
                    <a:pt x="330" y="70"/>
                  </a:lnTo>
                  <a:lnTo>
                    <a:pt x="323" y="81"/>
                  </a:lnTo>
                  <a:lnTo>
                    <a:pt x="317" y="93"/>
                  </a:lnTo>
                  <a:lnTo>
                    <a:pt x="311" y="106"/>
                  </a:lnTo>
                  <a:lnTo>
                    <a:pt x="304" y="118"/>
                  </a:lnTo>
                  <a:lnTo>
                    <a:pt x="298" y="129"/>
                  </a:lnTo>
                  <a:lnTo>
                    <a:pt x="292" y="141"/>
                  </a:lnTo>
                  <a:lnTo>
                    <a:pt x="285" y="154"/>
                  </a:lnTo>
                  <a:lnTo>
                    <a:pt x="279" y="166"/>
                  </a:lnTo>
                  <a:lnTo>
                    <a:pt x="273" y="173"/>
                  </a:lnTo>
                  <a:lnTo>
                    <a:pt x="266" y="179"/>
                  </a:lnTo>
                  <a:lnTo>
                    <a:pt x="260" y="186"/>
                  </a:lnTo>
                  <a:lnTo>
                    <a:pt x="254" y="193"/>
                  </a:lnTo>
                  <a:lnTo>
                    <a:pt x="246" y="201"/>
                  </a:lnTo>
                  <a:lnTo>
                    <a:pt x="241" y="206"/>
                  </a:lnTo>
                  <a:lnTo>
                    <a:pt x="235" y="214"/>
                  </a:lnTo>
                  <a:lnTo>
                    <a:pt x="227" y="221"/>
                  </a:lnTo>
                  <a:lnTo>
                    <a:pt x="218" y="227"/>
                  </a:lnTo>
                  <a:lnTo>
                    <a:pt x="210" y="233"/>
                  </a:lnTo>
                  <a:lnTo>
                    <a:pt x="199" y="240"/>
                  </a:lnTo>
                  <a:lnTo>
                    <a:pt x="190" y="246"/>
                  </a:lnTo>
                  <a:lnTo>
                    <a:pt x="182" y="252"/>
                  </a:lnTo>
                  <a:lnTo>
                    <a:pt x="173" y="259"/>
                  </a:lnTo>
                  <a:lnTo>
                    <a:pt x="162" y="265"/>
                  </a:lnTo>
                  <a:lnTo>
                    <a:pt x="154" y="270"/>
                  </a:lnTo>
                  <a:lnTo>
                    <a:pt x="142" y="273"/>
                  </a:lnTo>
                  <a:lnTo>
                    <a:pt x="129" y="276"/>
                  </a:lnTo>
                  <a:lnTo>
                    <a:pt x="117" y="278"/>
                  </a:lnTo>
                  <a:lnTo>
                    <a:pt x="105" y="281"/>
                  </a:lnTo>
                  <a:lnTo>
                    <a:pt x="93" y="282"/>
                  </a:lnTo>
                  <a:lnTo>
                    <a:pt x="80" y="285"/>
                  </a:lnTo>
                  <a:lnTo>
                    <a:pt x="68" y="286"/>
                  </a:lnTo>
                  <a:lnTo>
                    <a:pt x="56" y="289"/>
                  </a:lnTo>
                  <a:lnTo>
                    <a:pt x="49" y="286"/>
                  </a:lnTo>
                  <a:lnTo>
                    <a:pt x="42" y="282"/>
                  </a:lnTo>
                  <a:lnTo>
                    <a:pt x="36" y="279"/>
                  </a:lnTo>
                  <a:lnTo>
                    <a:pt x="28" y="276"/>
                  </a:lnTo>
                  <a:lnTo>
                    <a:pt x="21" y="272"/>
                  </a:lnTo>
                  <a:lnTo>
                    <a:pt x="14" y="269"/>
                  </a:lnTo>
                  <a:lnTo>
                    <a:pt x="8" y="265"/>
                  </a:lnTo>
                  <a:lnTo>
                    <a:pt x="0" y="262"/>
                  </a:lnTo>
                  <a:lnTo>
                    <a:pt x="0" y="259"/>
                  </a:lnTo>
                  <a:lnTo>
                    <a:pt x="0" y="253"/>
                  </a:lnTo>
                  <a:lnTo>
                    <a:pt x="2" y="243"/>
                  </a:lnTo>
                  <a:lnTo>
                    <a:pt x="2" y="233"/>
                  </a:lnTo>
                  <a:lnTo>
                    <a:pt x="2" y="222"/>
                  </a:lnTo>
                  <a:lnTo>
                    <a:pt x="2" y="214"/>
                  </a:lnTo>
                  <a:lnTo>
                    <a:pt x="2" y="208"/>
                  </a:lnTo>
                  <a:lnTo>
                    <a:pt x="0" y="206"/>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38" name="Freeform 42"/>
            <p:cNvSpPr>
              <a:spLocks/>
            </p:cNvSpPr>
            <p:nvPr/>
          </p:nvSpPr>
          <p:spPr bwMode="auto">
            <a:xfrm>
              <a:off x="1015" y="2806"/>
              <a:ext cx="93" cy="81"/>
            </a:xfrm>
            <a:custGeom>
              <a:avLst/>
              <a:gdLst/>
              <a:ahLst/>
              <a:cxnLst>
                <a:cxn ang="0">
                  <a:pos x="5" y="168"/>
                </a:cxn>
                <a:cxn ang="0">
                  <a:pos x="12" y="156"/>
                </a:cxn>
                <a:cxn ang="0">
                  <a:pos x="19" y="146"/>
                </a:cxn>
                <a:cxn ang="0">
                  <a:pos x="28" y="136"/>
                </a:cxn>
                <a:cxn ang="0">
                  <a:pos x="42" y="122"/>
                </a:cxn>
                <a:cxn ang="0">
                  <a:pos x="59" y="108"/>
                </a:cxn>
                <a:cxn ang="0">
                  <a:pos x="77" y="92"/>
                </a:cxn>
                <a:cxn ang="0">
                  <a:pos x="96" y="77"/>
                </a:cxn>
                <a:cxn ang="0">
                  <a:pos x="115" y="63"/>
                </a:cxn>
                <a:cxn ang="0">
                  <a:pos x="136" y="53"/>
                </a:cxn>
                <a:cxn ang="0">
                  <a:pos x="156" y="41"/>
                </a:cxn>
                <a:cxn ang="0">
                  <a:pos x="176" y="29"/>
                </a:cxn>
                <a:cxn ang="0">
                  <a:pos x="195" y="21"/>
                </a:cxn>
                <a:cxn ang="0">
                  <a:pos x="212" y="15"/>
                </a:cxn>
                <a:cxn ang="0">
                  <a:pos x="230" y="9"/>
                </a:cxn>
                <a:cxn ang="0">
                  <a:pos x="248" y="3"/>
                </a:cxn>
                <a:cxn ang="0">
                  <a:pos x="260" y="2"/>
                </a:cxn>
                <a:cxn ang="0">
                  <a:pos x="267" y="6"/>
                </a:cxn>
                <a:cxn ang="0">
                  <a:pos x="273" y="10"/>
                </a:cxn>
                <a:cxn ang="0">
                  <a:pos x="280" y="13"/>
                </a:cxn>
                <a:cxn ang="0">
                  <a:pos x="282" y="21"/>
                </a:cxn>
                <a:cxn ang="0">
                  <a:pos x="280" y="31"/>
                </a:cxn>
                <a:cxn ang="0">
                  <a:pos x="279" y="42"/>
                </a:cxn>
                <a:cxn ang="0">
                  <a:pos x="276" y="53"/>
                </a:cxn>
                <a:cxn ang="0">
                  <a:pos x="270" y="67"/>
                </a:cxn>
                <a:cxn ang="0">
                  <a:pos x="260" y="88"/>
                </a:cxn>
                <a:cxn ang="0">
                  <a:pos x="249" y="108"/>
                </a:cxn>
                <a:cxn ang="0">
                  <a:pos x="238" y="128"/>
                </a:cxn>
                <a:cxn ang="0">
                  <a:pos x="227" y="144"/>
                </a:cxn>
                <a:cxn ang="0">
                  <a:pos x="217" y="154"/>
                </a:cxn>
                <a:cxn ang="0">
                  <a:pos x="207" y="166"/>
                </a:cxn>
                <a:cxn ang="0">
                  <a:pos x="196" y="178"/>
                </a:cxn>
                <a:cxn ang="0">
                  <a:pos x="183" y="189"/>
                </a:cxn>
                <a:cxn ang="0">
                  <a:pos x="167" y="200"/>
                </a:cxn>
                <a:cxn ang="0">
                  <a:pos x="152" y="210"/>
                </a:cxn>
                <a:cxn ang="0">
                  <a:pos x="136" y="220"/>
                </a:cxn>
                <a:cxn ang="0">
                  <a:pos x="118" y="227"/>
                </a:cxn>
                <a:cxn ang="0">
                  <a:pos x="98" y="232"/>
                </a:cxn>
                <a:cxn ang="0">
                  <a:pos x="77" y="236"/>
                </a:cxn>
                <a:cxn ang="0">
                  <a:pos x="58" y="239"/>
                </a:cxn>
                <a:cxn ang="0">
                  <a:pos x="42" y="239"/>
                </a:cxn>
                <a:cxn ang="0">
                  <a:pos x="30" y="233"/>
                </a:cxn>
                <a:cxn ang="0">
                  <a:pos x="18" y="227"/>
                </a:cxn>
                <a:cxn ang="0">
                  <a:pos x="6" y="221"/>
                </a:cxn>
                <a:cxn ang="0">
                  <a:pos x="0" y="216"/>
                </a:cxn>
                <a:cxn ang="0">
                  <a:pos x="2" y="202"/>
                </a:cxn>
                <a:cxn ang="0">
                  <a:pos x="2" y="185"/>
                </a:cxn>
                <a:cxn ang="0">
                  <a:pos x="2" y="173"/>
                </a:cxn>
              </a:cxnLst>
              <a:rect l="0" t="0" r="r" b="b"/>
              <a:pathLst>
                <a:path w="283" h="242">
                  <a:moveTo>
                    <a:pt x="0" y="172"/>
                  </a:moveTo>
                  <a:lnTo>
                    <a:pt x="5" y="168"/>
                  </a:lnTo>
                  <a:lnTo>
                    <a:pt x="9" y="162"/>
                  </a:lnTo>
                  <a:lnTo>
                    <a:pt x="12" y="156"/>
                  </a:lnTo>
                  <a:lnTo>
                    <a:pt x="16" y="152"/>
                  </a:lnTo>
                  <a:lnTo>
                    <a:pt x="19" y="146"/>
                  </a:lnTo>
                  <a:lnTo>
                    <a:pt x="24" y="141"/>
                  </a:lnTo>
                  <a:lnTo>
                    <a:pt x="28" y="136"/>
                  </a:lnTo>
                  <a:lnTo>
                    <a:pt x="31" y="130"/>
                  </a:lnTo>
                  <a:lnTo>
                    <a:pt x="42" y="122"/>
                  </a:lnTo>
                  <a:lnTo>
                    <a:pt x="50" y="115"/>
                  </a:lnTo>
                  <a:lnTo>
                    <a:pt x="59" y="108"/>
                  </a:lnTo>
                  <a:lnTo>
                    <a:pt x="68" y="99"/>
                  </a:lnTo>
                  <a:lnTo>
                    <a:pt x="77" y="92"/>
                  </a:lnTo>
                  <a:lnTo>
                    <a:pt x="87" y="85"/>
                  </a:lnTo>
                  <a:lnTo>
                    <a:pt x="96" y="77"/>
                  </a:lnTo>
                  <a:lnTo>
                    <a:pt x="105" y="69"/>
                  </a:lnTo>
                  <a:lnTo>
                    <a:pt x="115" y="63"/>
                  </a:lnTo>
                  <a:lnTo>
                    <a:pt x="126" y="57"/>
                  </a:lnTo>
                  <a:lnTo>
                    <a:pt x="136" y="53"/>
                  </a:lnTo>
                  <a:lnTo>
                    <a:pt x="146" y="47"/>
                  </a:lnTo>
                  <a:lnTo>
                    <a:pt x="156" y="41"/>
                  </a:lnTo>
                  <a:lnTo>
                    <a:pt x="167" y="35"/>
                  </a:lnTo>
                  <a:lnTo>
                    <a:pt x="176" y="29"/>
                  </a:lnTo>
                  <a:lnTo>
                    <a:pt x="186" y="24"/>
                  </a:lnTo>
                  <a:lnTo>
                    <a:pt x="195" y="21"/>
                  </a:lnTo>
                  <a:lnTo>
                    <a:pt x="204" y="18"/>
                  </a:lnTo>
                  <a:lnTo>
                    <a:pt x="212" y="15"/>
                  </a:lnTo>
                  <a:lnTo>
                    <a:pt x="221" y="12"/>
                  </a:lnTo>
                  <a:lnTo>
                    <a:pt x="230" y="9"/>
                  </a:lnTo>
                  <a:lnTo>
                    <a:pt x="239" y="6"/>
                  </a:lnTo>
                  <a:lnTo>
                    <a:pt x="248" y="3"/>
                  </a:lnTo>
                  <a:lnTo>
                    <a:pt x="257" y="0"/>
                  </a:lnTo>
                  <a:lnTo>
                    <a:pt x="260" y="2"/>
                  </a:lnTo>
                  <a:lnTo>
                    <a:pt x="263" y="5"/>
                  </a:lnTo>
                  <a:lnTo>
                    <a:pt x="267" y="6"/>
                  </a:lnTo>
                  <a:lnTo>
                    <a:pt x="270" y="8"/>
                  </a:lnTo>
                  <a:lnTo>
                    <a:pt x="273" y="10"/>
                  </a:lnTo>
                  <a:lnTo>
                    <a:pt x="276" y="12"/>
                  </a:lnTo>
                  <a:lnTo>
                    <a:pt x="280" y="13"/>
                  </a:lnTo>
                  <a:lnTo>
                    <a:pt x="283" y="16"/>
                  </a:lnTo>
                  <a:lnTo>
                    <a:pt x="282" y="21"/>
                  </a:lnTo>
                  <a:lnTo>
                    <a:pt x="282" y="26"/>
                  </a:lnTo>
                  <a:lnTo>
                    <a:pt x="280" y="31"/>
                  </a:lnTo>
                  <a:lnTo>
                    <a:pt x="279" y="37"/>
                  </a:lnTo>
                  <a:lnTo>
                    <a:pt x="279" y="42"/>
                  </a:lnTo>
                  <a:lnTo>
                    <a:pt x="277" y="47"/>
                  </a:lnTo>
                  <a:lnTo>
                    <a:pt x="276" y="53"/>
                  </a:lnTo>
                  <a:lnTo>
                    <a:pt x="276" y="57"/>
                  </a:lnTo>
                  <a:lnTo>
                    <a:pt x="270" y="67"/>
                  </a:lnTo>
                  <a:lnTo>
                    <a:pt x="266" y="77"/>
                  </a:lnTo>
                  <a:lnTo>
                    <a:pt x="260" y="88"/>
                  </a:lnTo>
                  <a:lnTo>
                    <a:pt x="254" y="98"/>
                  </a:lnTo>
                  <a:lnTo>
                    <a:pt x="249" y="108"/>
                  </a:lnTo>
                  <a:lnTo>
                    <a:pt x="243" y="118"/>
                  </a:lnTo>
                  <a:lnTo>
                    <a:pt x="238" y="128"/>
                  </a:lnTo>
                  <a:lnTo>
                    <a:pt x="233" y="138"/>
                  </a:lnTo>
                  <a:lnTo>
                    <a:pt x="227" y="144"/>
                  </a:lnTo>
                  <a:lnTo>
                    <a:pt x="223" y="149"/>
                  </a:lnTo>
                  <a:lnTo>
                    <a:pt x="217" y="154"/>
                  </a:lnTo>
                  <a:lnTo>
                    <a:pt x="211" y="160"/>
                  </a:lnTo>
                  <a:lnTo>
                    <a:pt x="207" y="166"/>
                  </a:lnTo>
                  <a:lnTo>
                    <a:pt x="201" y="172"/>
                  </a:lnTo>
                  <a:lnTo>
                    <a:pt x="196" y="178"/>
                  </a:lnTo>
                  <a:lnTo>
                    <a:pt x="190" y="184"/>
                  </a:lnTo>
                  <a:lnTo>
                    <a:pt x="183" y="189"/>
                  </a:lnTo>
                  <a:lnTo>
                    <a:pt x="174" y="194"/>
                  </a:lnTo>
                  <a:lnTo>
                    <a:pt x="167" y="200"/>
                  </a:lnTo>
                  <a:lnTo>
                    <a:pt x="159" y="205"/>
                  </a:lnTo>
                  <a:lnTo>
                    <a:pt x="152" y="210"/>
                  </a:lnTo>
                  <a:lnTo>
                    <a:pt x="143" y="216"/>
                  </a:lnTo>
                  <a:lnTo>
                    <a:pt x="136" y="220"/>
                  </a:lnTo>
                  <a:lnTo>
                    <a:pt x="128" y="226"/>
                  </a:lnTo>
                  <a:lnTo>
                    <a:pt x="118" y="227"/>
                  </a:lnTo>
                  <a:lnTo>
                    <a:pt x="108" y="230"/>
                  </a:lnTo>
                  <a:lnTo>
                    <a:pt x="98" y="232"/>
                  </a:lnTo>
                  <a:lnTo>
                    <a:pt x="87" y="233"/>
                  </a:lnTo>
                  <a:lnTo>
                    <a:pt x="77" y="236"/>
                  </a:lnTo>
                  <a:lnTo>
                    <a:pt x="68" y="237"/>
                  </a:lnTo>
                  <a:lnTo>
                    <a:pt x="58" y="239"/>
                  </a:lnTo>
                  <a:lnTo>
                    <a:pt x="47" y="242"/>
                  </a:lnTo>
                  <a:lnTo>
                    <a:pt x="42" y="239"/>
                  </a:lnTo>
                  <a:lnTo>
                    <a:pt x="36" y="236"/>
                  </a:lnTo>
                  <a:lnTo>
                    <a:pt x="30" y="233"/>
                  </a:lnTo>
                  <a:lnTo>
                    <a:pt x="24" y="230"/>
                  </a:lnTo>
                  <a:lnTo>
                    <a:pt x="18" y="227"/>
                  </a:lnTo>
                  <a:lnTo>
                    <a:pt x="12" y="224"/>
                  </a:lnTo>
                  <a:lnTo>
                    <a:pt x="6" y="221"/>
                  </a:lnTo>
                  <a:lnTo>
                    <a:pt x="0" y="218"/>
                  </a:lnTo>
                  <a:lnTo>
                    <a:pt x="0" y="216"/>
                  </a:lnTo>
                  <a:lnTo>
                    <a:pt x="2" y="210"/>
                  </a:lnTo>
                  <a:lnTo>
                    <a:pt x="2" y="202"/>
                  </a:lnTo>
                  <a:lnTo>
                    <a:pt x="2" y="194"/>
                  </a:lnTo>
                  <a:lnTo>
                    <a:pt x="2" y="185"/>
                  </a:lnTo>
                  <a:lnTo>
                    <a:pt x="2" y="178"/>
                  </a:lnTo>
                  <a:lnTo>
                    <a:pt x="2" y="173"/>
                  </a:lnTo>
                  <a:lnTo>
                    <a:pt x="0" y="172"/>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39" name="Freeform 43"/>
            <p:cNvSpPr>
              <a:spLocks/>
            </p:cNvSpPr>
            <p:nvPr/>
          </p:nvSpPr>
          <p:spPr bwMode="auto">
            <a:xfrm>
              <a:off x="1026" y="2819"/>
              <a:ext cx="75" cy="63"/>
            </a:xfrm>
            <a:custGeom>
              <a:avLst/>
              <a:gdLst/>
              <a:ahLst/>
              <a:cxnLst>
                <a:cxn ang="0">
                  <a:pos x="0" y="136"/>
                </a:cxn>
                <a:cxn ang="0">
                  <a:pos x="23" y="103"/>
                </a:cxn>
                <a:cxn ang="0">
                  <a:pos x="82" y="53"/>
                </a:cxn>
                <a:cxn ang="0">
                  <a:pos x="147" y="17"/>
                </a:cxn>
                <a:cxn ang="0">
                  <a:pos x="203" y="0"/>
                </a:cxn>
                <a:cxn ang="0">
                  <a:pos x="225" y="11"/>
                </a:cxn>
                <a:cxn ang="0">
                  <a:pos x="219" y="45"/>
                </a:cxn>
                <a:cxn ang="0">
                  <a:pos x="185" y="109"/>
                </a:cxn>
                <a:cxn ang="0">
                  <a:pos x="151" y="145"/>
                </a:cxn>
                <a:cxn ang="0">
                  <a:pos x="101" y="180"/>
                </a:cxn>
                <a:cxn ang="0">
                  <a:pos x="37" y="192"/>
                </a:cxn>
                <a:cxn ang="0">
                  <a:pos x="0" y="173"/>
                </a:cxn>
                <a:cxn ang="0">
                  <a:pos x="0" y="171"/>
                </a:cxn>
                <a:cxn ang="0">
                  <a:pos x="0" y="167"/>
                </a:cxn>
                <a:cxn ang="0">
                  <a:pos x="0" y="161"/>
                </a:cxn>
                <a:cxn ang="0">
                  <a:pos x="0" y="154"/>
                </a:cxn>
                <a:cxn ang="0">
                  <a:pos x="1" y="147"/>
                </a:cxn>
                <a:cxn ang="0">
                  <a:pos x="0" y="141"/>
                </a:cxn>
                <a:cxn ang="0">
                  <a:pos x="0" y="138"/>
                </a:cxn>
                <a:cxn ang="0">
                  <a:pos x="0" y="136"/>
                </a:cxn>
              </a:cxnLst>
              <a:rect l="0" t="0" r="r" b="b"/>
              <a:pathLst>
                <a:path w="225" h="192">
                  <a:moveTo>
                    <a:pt x="0" y="136"/>
                  </a:moveTo>
                  <a:lnTo>
                    <a:pt x="23" y="103"/>
                  </a:lnTo>
                  <a:lnTo>
                    <a:pt x="82" y="53"/>
                  </a:lnTo>
                  <a:lnTo>
                    <a:pt x="147" y="17"/>
                  </a:lnTo>
                  <a:lnTo>
                    <a:pt x="203" y="0"/>
                  </a:lnTo>
                  <a:lnTo>
                    <a:pt x="225" y="11"/>
                  </a:lnTo>
                  <a:lnTo>
                    <a:pt x="219" y="45"/>
                  </a:lnTo>
                  <a:lnTo>
                    <a:pt x="185" y="109"/>
                  </a:lnTo>
                  <a:lnTo>
                    <a:pt x="151" y="145"/>
                  </a:lnTo>
                  <a:lnTo>
                    <a:pt x="101" y="180"/>
                  </a:lnTo>
                  <a:lnTo>
                    <a:pt x="37" y="192"/>
                  </a:lnTo>
                  <a:lnTo>
                    <a:pt x="0" y="173"/>
                  </a:lnTo>
                  <a:lnTo>
                    <a:pt x="0" y="171"/>
                  </a:lnTo>
                  <a:lnTo>
                    <a:pt x="0" y="167"/>
                  </a:lnTo>
                  <a:lnTo>
                    <a:pt x="0" y="161"/>
                  </a:lnTo>
                  <a:lnTo>
                    <a:pt x="0" y="154"/>
                  </a:lnTo>
                  <a:lnTo>
                    <a:pt x="1" y="147"/>
                  </a:lnTo>
                  <a:lnTo>
                    <a:pt x="0" y="141"/>
                  </a:lnTo>
                  <a:lnTo>
                    <a:pt x="0" y="138"/>
                  </a:lnTo>
                  <a:lnTo>
                    <a:pt x="0" y="136"/>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40" name="Freeform 44"/>
            <p:cNvSpPr>
              <a:spLocks/>
            </p:cNvSpPr>
            <p:nvPr/>
          </p:nvSpPr>
          <p:spPr bwMode="auto">
            <a:xfrm>
              <a:off x="813" y="2921"/>
              <a:ext cx="143" cy="71"/>
            </a:xfrm>
            <a:custGeom>
              <a:avLst/>
              <a:gdLst/>
              <a:ahLst/>
              <a:cxnLst>
                <a:cxn ang="0">
                  <a:pos x="22" y="89"/>
                </a:cxn>
                <a:cxn ang="0">
                  <a:pos x="80" y="54"/>
                </a:cxn>
                <a:cxn ang="0">
                  <a:pos x="196" y="16"/>
                </a:cxn>
                <a:cxn ang="0">
                  <a:pos x="312" y="0"/>
                </a:cxn>
                <a:cxn ang="0">
                  <a:pos x="407" y="6"/>
                </a:cxn>
                <a:cxn ang="0">
                  <a:pos x="430" y="38"/>
                </a:cxn>
                <a:cxn ang="0">
                  <a:pos x="401" y="83"/>
                </a:cxn>
                <a:cxn ang="0">
                  <a:pos x="312" y="157"/>
                </a:cxn>
                <a:cxn ang="0">
                  <a:pos x="240" y="191"/>
                </a:cxn>
                <a:cxn ang="0">
                  <a:pos x="147" y="211"/>
                </a:cxn>
                <a:cxn ang="0">
                  <a:pos x="44" y="191"/>
                </a:cxn>
                <a:cxn ang="0">
                  <a:pos x="0" y="143"/>
                </a:cxn>
                <a:cxn ang="0">
                  <a:pos x="1" y="140"/>
                </a:cxn>
                <a:cxn ang="0">
                  <a:pos x="4" y="134"/>
                </a:cxn>
                <a:cxn ang="0">
                  <a:pos x="9" y="125"/>
                </a:cxn>
                <a:cxn ang="0">
                  <a:pos x="13" y="113"/>
                </a:cxn>
                <a:cxn ang="0">
                  <a:pos x="18" y="105"/>
                </a:cxn>
                <a:cxn ang="0">
                  <a:pos x="22" y="96"/>
                </a:cxn>
                <a:cxn ang="0">
                  <a:pos x="24" y="90"/>
                </a:cxn>
                <a:cxn ang="0">
                  <a:pos x="22" y="89"/>
                </a:cxn>
              </a:cxnLst>
              <a:rect l="0" t="0" r="r" b="b"/>
              <a:pathLst>
                <a:path w="430" h="211">
                  <a:moveTo>
                    <a:pt x="22" y="89"/>
                  </a:moveTo>
                  <a:lnTo>
                    <a:pt x="80" y="54"/>
                  </a:lnTo>
                  <a:lnTo>
                    <a:pt x="196" y="16"/>
                  </a:lnTo>
                  <a:lnTo>
                    <a:pt x="312" y="0"/>
                  </a:lnTo>
                  <a:lnTo>
                    <a:pt x="407" y="6"/>
                  </a:lnTo>
                  <a:lnTo>
                    <a:pt x="430" y="38"/>
                  </a:lnTo>
                  <a:lnTo>
                    <a:pt x="401" y="83"/>
                  </a:lnTo>
                  <a:lnTo>
                    <a:pt x="312" y="157"/>
                  </a:lnTo>
                  <a:lnTo>
                    <a:pt x="240" y="191"/>
                  </a:lnTo>
                  <a:lnTo>
                    <a:pt x="147" y="211"/>
                  </a:lnTo>
                  <a:lnTo>
                    <a:pt x="44" y="191"/>
                  </a:lnTo>
                  <a:lnTo>
                    <a:pt x="0" y="143"/>
                  </a:lnTo>
                  <a:lnTo>
                    <a:pt x="1" y="140"/>
                  </a:lnTo>
                  <a:lnTo>
                    <a:pt x="4" y="134"/>
                  </a:lnTo>
                  <a:lnTo>
                    <a:pt x="9" y="125"/>
                  </a:lnTo>
                  <a:lnTo>
                    <a:pt x="13" y="113"/>
                  </a:lnTo>
                  <a:lnTo>
                    <a:pt x="18" y="105"/>
                  </a:lnTo>
                  <a:lnTo>
                    <a:pt x="22" y="96"/>
                  </a:lnTo>
                  <a:lnTo>
                    <a:pt x="24" y="90"/>
                  </a:lnTo>
                  <a:lnTo>
                    <a:pt x="22" y="89"/>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41" name="Freeform 45"/>
            <p:cNvSpPr>
              <a:spLocks/>
            </p:cNvSpPr>
            <p:nvPr/>
          </p:nvSpPr>
          <p:spPr bwMode="auto">
            <a:xfrm>
              <a:off x="821" y="2928"/>
              <a:ext cx="128" cy="61"/>
            </a:xfrm>
            <a:custGeom>
              <a:avLst/>
              <a:gdLst/>
              <a:ahLst/>
              <a:cxnLst>
                <a:cxn ang="0">
                  <a:pos x="25" y="74"/>
                </a:cxn>
                <a:cxn ang="0">
                  <a:pos x="38" y="67"/>
                </a:cxn>
                <a:cxn ang="0">
                  <a:pos x="50" y="60"/>
                </a:cxn>
                <a:cxn ang="0">
                  <a:pos x="63" y="51"/>
                </a:cxn>
                <a:cxn ang="0">
                  <a:pos x="82" y="44"/>
                </a:cxn>
                <a:cxn ang="0">
                  <a:pos x="107" y="35"/>
                </a:cxn>
                <a:cxn ang="0">
                  <a:pos x="134" y="26"/>
                </a:cxn>
                <a:cxn ang="0">
                  <a:pos x="159" y="19"/>
                </a:cxn>
                <a:cxn ang="0">
                  <a:pos x="185" y="13"/>
                </a:cxn>
                <a:cxn ang="0">
                  <a:pos x="212" y="9"/>
                </a:cxn>
                <a:cxn ang="0">
                  <a:pos x="238" y="6"/>
                </a:cxn>
                <a:cxn ang="0">
                  <a:pos x="263" y="3"/>
                </a:cxn>
                <a:cxn ang="0">
                  <a:pos x="287" y="1"/>
                </a:cxn>
                <a:cxn ang="0">
                  <a:pos x="308" y="3"/>
                </a:cxn>
                <a:cxn ang="0">
                  <a:pos x="328" y="4"/>
                </a:cxn>
                <a:cxn ang="0">
                  <a:pos x="349" y="4"/>
                </a:cxn>
                <a:cxn ang="0">
                  <a:pos x="362" y="9"/>
                </a:cxn>
                <a:cxn ang="0">
                  <a:pos x="368" y="16"/>
                </a:cxn>
                <a:cxn ang="0">
                  <a:pos x="374" y="23"/>
                </a:cxn>
                <a:cxn ang="0">
                  <a:pos x="378" y="29"/>
                </a:cxn>
                <a:cxn ang="0">
                  <a:pos x="378" y="38"/>
                </a:cxn>
                <a:cxn ang="0">
                  <a:pos x="372" y="48"/>
                </a:cxn>
                <a:cxn ang="0">
                  <a:pos x="365" y="58"/>
                </a:cxn>
                <a:cxn ang="0">
                  <a:pos x="359" y="68"/>
                </a:cxn>
                <a:cxn ang="0">
                  <a:pos x="346" y="81"/>
                </a:cxn>
                <a:cxn ang="0">
                  <a:pos x="325" y="99"/>
                </a:cxn>
                <a:cxn ang="0">
                  <a:pos x="306" y="115"/>
                </a:cxn>
                <a:cxn ang="0">
                  <a:pos x="285" y="131"/>
                </a:cxn>
                <a:cxn ang="0">
                  <a:pos x="268" y="144"/>
                </a:cxn>
                <a:cxn ang="0">
                  <a:pos x="252" y="151"/>
                </a:cxn>
                <a:cxn ang="0">
                  <a:pos x="237" y="158"/>
                </a:cxn>
                <a:cxn ang="0">
                  <a:pos x="221" y="166"/>
                </a:cxn>
                <a:cxn ang="0">
                  <a:pos x="201" y="172"/>
                </a:cxn>
                <a:cxn ang="0">
                  <a:pos x="181" y="176"/>
                </a:cxn>
                <a:cxn ang="0">
                  <a:pos x="160" y="182"/>
                </a:cxn>
                <a:cxn ang="0">
                  <a:pos x="140" y="186"/>
                </a:cxn>
                <a:cxn ang="0">
                  <a:pos x="117" y="186"/>
                </a:cxn>
                <a:cxn ang="0">
                  <a:pos x="95" y="182"/>
                </a:cxn>
                <a:cxn ang="0">
                  <a:pos x="72" y="176"/>
                </a:cxn>
                <a:cxn ang="0">
                  <a:pos x="50" y="172"/>
                </a:cxn>
                <a:cxn ang="0">
                  <a:pos x="33" y="164"/>
                </a:cxn>
                <a:cxn ang="0">
                  <a:pos x="23" y="154"/>
                </a:cxn>
                <a:cxn ang="0">
                  <a:pos x="13" y="142"/>
                </a:cxn>
                <a:cxn ang="0">
                  <a:pos x="4" y="132"/>
                </a:cxn>
                <a:cxn ang="0">
                  <a:pos x="0" y="124"/>
                </a:cxn>
                <a:cxn ang="0">
                  <a:pos x="7" y="110"/>
                </a:cxn>
                <a:cxn ang="0">
                  <a:pos x="14" y="93"/>
                </a:cxn>
                <a:cxn ang="0">
                  <a:pos x="19" y="80"/>
                </a:cxn>
              </a:cxnLst>
              <a:rect l="0" t="0" r="r" b="b"/>
              <a:pathLst>
                <a:path w="381" h="188">
                  <a:moveTo>
                    <a:pt x="19" y="78"/>
                  </a:moveTo>
                  <a:lnTo>
                    <a:pt x="25" y="74"/>
                  </a:lnTo>
                  <a:lnTo>
                    <a:pt x="30" y="71"/>
                  </a:lnTo>
                  <a:lnTo>
                    <a:pt x="38" y="67"/>
                  </a:lnTo>
                  <a:lnTo>
                    <a:pt x="44" y="62"/>
                  </a:lnTo>
                  <a:lnTo>
                    <a:pt x="50" y="60"/>
                  </a:lnTo>
                  <a:lnTo>
                    <a:pt x="57" y="55"/>
                  </a:lnTo>
                  <a:lnTo>
                    <a:pt x="63" y="51"/>
                  </a:lnTo>
                  <a:lnTo>
                    <a:pt x="69" y="48"/>
                  </a:lnTo>
                  <a:lnTo>
                    <a:pt x="82" y="44"/>
                  </a:lnTo>
                  <a:lnTo>
                    <a:pt x="95" y="39"/>
                  </a:lnTo>
                  <a:lnTo>
                    <a:pt x="107" y="35"/>
                  </a:lnTo>
                  <a:lnTo>
                    <a:pt x="120" y="30"/>
                  </a:lnTo>
                  <a:lnTo>
                    <a:pt x="134" y="26"/>
                  </a:lnTo>
                  <a:lnTo>
                    <a:pt x="147" y="23"/>
                  </a:lnTo>
                  <a:lnTo>
                    <a:pt x="159" y="19"/>
                  </a:lnTo>
                  <a:lnTo>
                    <a:pt x="172" y="14"/>
                  </a:lnTo>
                  <a:lnTo>
                    <a:pt x="185" y="13"/>
                  </a:lnTo>
                  <a:lnTo>
                    <a:pt x="199" y="10"/>
                  </a:lnTo>
                  <a:lnTo>
                    <a:pt x="212" y="9"/>
                  </a:lnTo>
                  <a:lnTo>
                    <a:pt x="225" y="7"/>
                  </a:lnTo>
                  <a:lnTo>
                    <a:pt x="238" y="6"/>
                  </a:lnTo>
                  <a:lnTo>
                    <a:pt x="252" y="4"/>
                  </a:lnTo>
                  <a:lnTo>
                    <a:pt x="263" y="3"/>
                  </a:lnTo>
                  <a:lnTo>
                    <a:pt x="277" y="0"/>
                  </a:lnTo>
                  <a:lnTo>
                    <a:pt x="287" y="1"/>
                  </a:lnTo>
                  <a:lnTo>
                    <a:pt x="297" y="1"/>
                  </a:lnTo>
                  <a:lnTo>
                    <a:pt x="308" y="3"/>
                  </a:lnTo>
                  <a:lnTo>
                    <a:pt x="318" y="3"/>
                  </a:lnTo>
                  <a:lnTo>
                    <a:pt x="328" y="4"/>
                  </a:lnTo>
                  <a:lnTo>
                    <a:pt x="339" y="4"/>
                  </a:lnTo>
                  <a:lnTo>
                    <a:pt x="349" y="4"/>
                  </a:lnTo>
                  <a:lnTo>
                    <a:pt x="359" y="6"/>
                  </a:lnTo>
                  <a:lnTo>
                    <a:pt x="362" y="9"/>
                  </a:lnTo>
                  <a:lnTo>
                    <a:pt x="365" y="13"/>
                  </a:lnTo>
                  <a:lnTo>
                    <a:pt x="368" y="16"/>
                  </a:lnTo>
                  <a:lnTo>
                    <a:pt x="371" y="19"/>
                  </a:lnTo>
                  <a:lnTo>
                    <a:pt x="374" y="23"/>
                  </a:lnTo>
                  <a:lnTo>
                    <a:pt x="375" y="26"/>
                  </a:lnTo>
                  <a:lnTo>
                    <a:pt x="378" y="29"/>
                  </a:lnTo>
                  <a:lnTo>
                    <a:pt x="381" y="33"/>
                  </a:lnTo>
                  <a:lnTo>
                    <a:pt x="378" y="38"/>
                  </a:lnTo>
                  <a:lnTo>
                    <a:pt x="375" y="44"/>
                  </a:lnTo>
                  <a:lnTo>
                    <a:pt x="372" y="48"/>
                  </a:lnTo>
                  <a:lnTo>
                    <a:pt x="368" y="54"/>
                  </a:lnTo>
                  <a:lnTo>
                    <a:pt x="365" y="58"/>
                  </a:lnTo>
                  <a:lnTo>
                    <a:pt x="362" y="64"/>
                  </a:lnTo>
                  <a:lnTo>
                    <a:pt x="359" y="68"/>
                  </a:lnTo>
                  <a:lnTo>
                    <a:pt x="355" y="74"/>
                  </a:lnTo>
                  <a:lnTo>
                    <a:pt x="346" y="81"/>
                  </a:lnTo>
                  <a:lnTo>
                    <a:pt x="336" y="90"/>
                  </a:lnTo>
                  <a:lnTo>
                    <a:pt x="325" y="99"/>
                  </a:lnTo>
                  <a:lnTo>
                    <a:pt x="316" y="106"/>
                  </a:lnTo>
                  <a:lnTo>
                    <a:pt x="306" y="115"/>
                  </a:lnTo>
                  <a:lnTo>
                    <a:pt x="296" y="124"/>
                  </a:lnTo>
                  <a:lnTo>
                    <a:pt x="285" y="131"/>
                  </a:lnTo>
                  <a:lnTo>
                    <a:pt x="277" y="140"/>
                  </a:lnTo>
                  <a:lnTo>
                    <a:pt x="268" y="144"/>
                  </a:lnTo>
                  <a:lnTo>
                    <a:pt x="260" y="147"/>
                  </a:lnTo>
                  <a:lnTo>
                    <a:pt x="252" y="151"/>
                  </a:lnTo>
                  <a:lnTo>
                    <a:pt x="244" y="154"/>
                  </a:lnTo>
                  <a:lnTo>
                    <a:pt x="237" y="158"/>
                  </a:lnTo>
                  <a:lnTo>
                    <a:pt x="228" y="163"/>
                  </a:lnTo>
                  <a:lnTo>
                    <a:pt x="221" y="166"/>
                  </a:lnTo>
                  <a:lnTo>
                    <a:pt x="212" y="170"/>
                  </a:lnTo>
                  <a:lnTo>
                    <a:pt x="201" y="172"/>
                  </a:lnTo>
                  <a:lnTo>
                    <a:pt x="191" y="174"/>
                  </a:lnTo>
                  <a:lnTo>
                    <a:pt x="181" y="176"/>
                  </a:lnTo>
                  <a:lnTo>
                    <a:pt x="171" y="179"/>
                  </a:lnTo>
                  <a:lnTo>
                    <a:pt x="160" y="182"/>
                  </a:lnTo>
                  <a:lnTo>
                    <a:pt x="150" y="183"/>
                  </a:lnTo>
                  <a:lnTo>
                    <a:pt x="140" y="186"/>
                  </a:lnTo>
                  <a:lnTo>
                    <a:pt x="129" y="188"/>
                  </a:lnTo>
                  <a:lnTo>
                    <a:pt x="117" y="186"/>
                  </a:lnTo>
                  <a:lnTo>
                    <a:pt x="106" y="183"/>
                  </a:lnTo>
                  <a:lnTo>
                    <a:pt x="95" y="182"/>
                  </a:lnTo>
                  <a:lnTo>
                    <a:pt x="84" y="179"/>
                  </a:lnTo>
                  <a:lnTo>
                    <a:pt x="72" y="176"/>
                  </a:lnTo>
                  <a:lnTo>
                    <a:pt x="60" y="174"/>
                  </a:lnTo>
                  <a:lnTo>
                    <a:pt x="50" y="172"/>
                  </a:lnTo>
                  <a:lnTo>
                    <a:pt x="38" y="170"/>
                  </a:lnTo>
                  <a:lnTo>
                    <a:pt x="33" y="164"/>
                  </a:lnTo>
                  <a:lnTo>
                    <a:pt x="28" y="158"/>
                  </a:lnTo>
                  <a:lnTo>
                    <a:pt x="23" y="154"/>
                  </a:lnTo>
                  <a:lnTo>
                    <a:pt x="19" y="148"/>
                  </a:lnTo>
                  <a:lnTo>
                    <a:pt x="13" y="142"/>
                  </a:lnTo>
                  <a:lnTo>
                    <a:pt x="8" y="137"/>
                  </a:lnTo>
                  <a:lnTo>
                    <a:pt x="4" y="132"/>
                  </a:lnTo>
                  <a:lnTo>
                    <a:pt x="0" y="126"/>
                  </a:lnTo>
                  <a:lnTo>
                    <a:pt x="0" y="124"/>
                  </a:lnTo>
                  <a:lnTo>
                    <a:pt x="2" y="119"/>
                  </a:lnTo>
                  <a:lnTo>
                    <a:pt x="7" y="110"/>
                  </a:lnTo>
                  <a:lnTo>
                    <a:pt x="11" y="102"/>
                  </a:lnTo>
                  <a:lnTo>
                    <a:pt x="14" y="93"/>
                  </a:lnTo>
                  <a:lnTo>
                    <a:pt x="17" y="84"/>
                  </a:lnTo>
                  <a:lnTo>
                    <a:pt x="19" y="80"/>
                  </a:lnTo>
                  <a:lnTo>
                    <a:pt x="19" y="78"/>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42" name="Freeform 46"/>
            <p:cNvSpPr>
              <a:spLocks/>
            </p:cNvSpPr>
            <p:nvPr/>
          </p:nvSpPr>
          <p:spPr bwMode="auto">
            <a:xfrm>
              <a:off x="828" y="2934"/>
              <a:ext cx="112" cy="55"/>
            </a:xfrm>
            <a:custGeom>
              <a:avLst/>
              <a:gdLst/>
              <a:ahLst/>
              <a:cxnLst>
                <a:cxn ang="0">
                  <a:pos x="22" y="65"/>
                </a:cxn>
                <a:cxn ang="0">
                  <a:pos x="34" y="58"/>
                </a:cxn>
                <a:cxn ang="0">
                  <a:pos x="44" y="52"/>
                </a:cxn>
                <a:cxn ang="0">
                  <a:pos x="56" y="45"/>
                </a:cxn>
                <a:cxn ang="0">
                  <a:pos x="72" y="38"/>
                </a:cxn>
                <a:cxn ang="0">
                  <a:pos x="95" y="30"/>
                </a:cxn>
                <a:cxn ang="0">
                  <a:pos x="118" y="23"/>
                </a:cxn>
                <a:cxn ang="0">
                  <a:pos x="140" y="16"/>
                </a:cxn>
                <a:cxn ang="0">
                  <a:pos x="163" y="11"/>
                </a:cxn>
                <a:cxn ang="0">
                  <a:pos x="185" y="9"/>
                </a:cxn>
                <a:cxn ang="0">
                  <a:pos x="209" y="4"/>
                </a:cxn>
                <a:cxn ang="0">
                  <a:pos x="231" y="1"/>
                </a:cxn>
                <a:cxn ang="0">
                  <a:pos x="252" y="1"/>
                </a:cxn>
                <a:cxn ang="0">
                  <a:pos x="269" y="1"/>
                </a:cxn>
                <a:cxn ang="0">
                  <a:pos x="289" y="3"/>
                </a:cxn>
                <a:cxn ang="0">
                  <a:pos x="306" y="4"/>
                </a:cxn>
                <a:cxn ang="0">
                  <a:pos x="318" y="9"/>
                </a:cxn>
                <a:cxn ang="0">
                  <a:pos x="322" y="14"/>
                </a:cxn>
                <a:cxn ang="0">
                  <a:pos x="327" y="20"/>
                </a:cxn>
                <a:cxn ang="0">
                  <a:pos x="331" y="26"/>
                </a:cxn>
                <a:cxn ang="0">
                  <a:pos x="331" y="33"/>
                </a:cxn>
                <a:cxn ang="0">
                  <a:pos x="325" y="42"/>
                </a:cxn>
                <a:cxn ang="0">
                  <a:pos x="319" y="51"/>
                </a:cxn>
                <a:cxn ang="0">
                  <a:pos x="314" y="59"/>
                </a:cxn>
                <a:cxn ang="0">
                  <a:pos x="303" y="71"/>
                </a:cxn>
                <a:cxn ang="0">
                  <a:pos x="286" y="86"/>
                </a:cxn>
                <a:cxn ang="0">
                  <a:pos x="268" y="100"/>
                </a:cxn>
                <a:cxn ang="0">
                  <a:pos x="250" y="115"/>
                </a:cxn>
                <a:cxn ang="0">
                  <a:pos x="235" y="125"/>
                </a:cxn>
                <a:cxn ang="0">
                  <a:pos x="221" y="132"/>
                </a:cxn>
                <a:cxn ang="0">
                  <a:pos x="207" y="138"/>
                </a:cxn>
                <a:cxn ang="0">
                  <a:pos x="193" y="145"/>
                </a:cxn>
                <a:cxn ang="0">
                  <a:pos x="177" y="151"/>
                </a:cxn>
                <a:cxn ang="0">
                  <a:pos x="159" y="154"/>
                </a:cxn>
                <a:cxn ang="0">
                  <a:pos x="141" y="158"/>
                </a:cxn>
                <a:cxn ang="0">
                  <a:pos x="122" y="163"/>
                </a:cxn>
                <a:cxn ang="0">
                  <a:pos x="103" y="163"/>
                </a:cxn>
                <a:cxn ang="0">
                  <a:pos x="84" y="158"/>
                </a:cxn>
                <a:cxn ang="0">
                  <a:pos x="63" y="154"/>
                </a:cxn>
                <a:cxn ang="0">
                  <a:pos x="44" y="151"/>
                </a:cxn>
                <a:cxn ang="0">
                  <a:pos x="29" y="144"/>
                </a:cxn>
                <a:cxn ang="0">
                  <a:pos x="20" y="134"/>
                </a:cxn>
                <a:cxn ang="0">
                  <a:pos x="13" y="125"/>
                </a:cxn>
                <a:cxn ang="0">
                  <a:pos x="4" y="115"/>
                </a:cxn>
                <a:cxn ang="0">
                  <a:pos x="1" y="109"/>
                </a:cxn>
                <a:cxn ang="0">
                  <a:pos x="6" y="97"/>
                </a:cxn>
                <a:cxn ang="0">
                  <a:pos x="13" y="81"/>
                </a:cxn>
                <a:cxn ang="0">
                  <a:pos x="17" y="70"/>
                </a:cxn>
              </a:cxnLst>
              <a:rect l="0" t="0" r="r" b="b"/>
              <a:pathLst>
                <a:path w="334" h="164">
                  <a:moveTo>
                    <a:pt x="17" y="68"/>
                  </a:moveTo>
                  <a:lnTo>
                    <a:pt x="22" y="65"/>
                  </a:lnTo>
                  <a:lnTo>
                    <a:pt x="28" y="62"/>
                  </a:lnTo>
                  <a:lnTo>
                    <a:pt x="34" y="58"/>
                  </a:lnTo>
                  <a:lnTo>
                    <a:pt x="39" y="55"/>
                  </a:lnTo>
                  <a:lnTo>
                    <a:pt x="44" y="52"/>
                  </a:lnTo>
                  <a:lnTo>
                    <a:pt x="50" y="48"/>
                  </a:lnTo>
                  <a:lnTo>
                    <a:pt x="56" y="45"/>
                  </a:lnTo>
                  <a:lnTo>
                    <a:pt x="62" y="42"/>
                  </a:lnTo>
                  <a:lnTo>
                    <a:pt x="72" y="38"/>
                  </a:lnTo>
                  <a:lnTo>
                    <a:pt x="84" y="35"/>
                  </a:lnTo>
                  <a:lnTo>
                    <a:pt x="95" y="30"/>
                  </a:lnTo>
                  <a:lnTo>
                    <a:pt x="106" y="27"/>
                  </a:lnTo>
                  <a:lnTo>
                    <a:pt x="118" y="23"/>
                  </a:lnTo>
                  <a:lnTo>
                    <a:pt x="129" y="20"/>
                  </a:lnTo>
                  <a:lnTo>
                    <a:pt x="140" y="16"/>
                  </a:lnTo>
                  <a:lnTo>
                    <a:pt x="151" y="13"/>
                  </a:lnTo>
                  <a:lnTo>
                    <a:pt x="163" y="11"/>
                  </a:lnTo>
                  <a:lnTo>
                    <a:pt x="174" y="10"/>
                  </a:lnTo>
                  <a:lnTo>
                    <a:pt x="185" y="9"/>
                  </a:lnTo>
                  <a:lnTo>
                    <a:pt x="197" y="6"/>
                  </a:lnTo>
                  <a:lnTo>
                    <a:pt x="209" y="4"/>
                  </a:lnTo>
                  <a:lnTo>
                    <a:pt x="219" y="3"/>
                  </a:lnTo>
                  <a:lnTo>
                    <a:pt x="231" y="1"/>
                  </a:lnTo>
                  <a:lnTo>
                    <a:pt x="243" y="0"/>
                  </a:lnTo>
                  <a:lnTo>
                    <a:pt x="252" y="1"/>
                  </a:lnTo>
                  <a:lnTo>
                    <a:pt x="261" y="1"/>
                  </a:lnTo>
                  <a:lnTo>
                    <a:pt x="269" y="1"/>
                  </a:lnTo>
                  <a:lnTo>
                    <a:pt x="280" y="3"/>
                  </a:lnTo>
                  <a:lnTo>
                    <a:pt x="289" y="3"/>
                  </a:lnTo>
                  <a:lnTo>
                    <a:pt x="297" y="4"/>
                  </a:lnTo>
                  <a:lnTo>
                    <a:pt x="306" y="4"/>
                  </a:lnTo>
                  <a:lnTo>
                    <a:pt x="315" y="4"/>
                  </a:lnTo>
                  <a:lnTo>
                    <a:pt x="318" y="9"/>
                  </a:lnTo>
                  <a:lnTo>
                    <a:pt x="319" y="11"/>
                  </a:lnTo>
                  <a:lnTo>
                    <a:pt x="322" y="14"/>
                  </a:lnTo>
                  <a:lnTo>
                    <a:pt x="325" y="17"/>
                  </a:lnTo>
                  <a:lnTo>
                    <a:pt x="327" y="20"/>
                  </a:lnTo>
                  <a:lnTo>
                    <a:pt x="330" y="23"/>
                  </a:lnTo>
                  <a:lnTo>
                    <a:pt x="331" y="26"/>
                  </a:lnTo>
                  <a:lnTo>
                    <a:pt x="334" y="29"/>
                  </a:lnTo>
                  <a:lnTo>
                    <a:pt x="331" y="33"/>
                  </a:lnTo>
                  <a:lnTo>
                    <a:pt x="328" y="38"/>
                  </a:lnTo>
                  <a:lnTo>
                    <a:pt x="325" y="42"/>
                  </a:lnTo>
                  <a:lnTo>
                    <a:pt x="322" y="46"/>
                  </a:lnTo>
                  <a:lnTo>
                    <a:pt x="319" y="51"/>
                  </a:lnTo>
                  <a:lnTo>
                    <a:pt x="317" y="55"/>
                  </a:lnTo>
                  <a:lnTo>
                    <a:pt x="314" y="59"/>
                  </a:lnTo>
                  <a:lnTo>
                    <a:pt x="312" y="64"/>
                  </a:lnTo>
                  <a:lnTo>
                    <a:pt x="303" y="71"/>
                  </a:lnTo>
                  <a:lnTo>
                    <a:pt x="294" y="78"/>
                  </a:lnTo>
                  <a:lnTo>
                    <a:pt x="286" y="86"/>
                  </a:lnTo>
                  <a:lnTo>
                    <a:pt x="277" y="93"/>
                  </a:lnTo>
                  <a:lnTo>
                    <a:pt x="268" y="100"/>
                  </a:lnTo>
                  <a:lnTo>
                    <a:pt x="259" y="107"/>
                  </a:lnTo>
                  <a:lnTo>
                    <a:pt x="250" y="115"/>
                  </a:lnTo>
                  <a:lnTo>
                    <a:pt x="243" y="122"/>
                  </a:lnTo>
                  <a:lnTo>
                    <a:pt x="235" y="125"/>
                  </a:lnTo>
                  <a:lnTo>
                    <a:pt x="228" y="129"/>
                  </a:lnTo>
                  <a:lnTo>
                    <a:pt x="221" y="132"/>
                  </a:lnTo>
                  <a:lnTo>
                    <a:pt x="215" y="135"/>
                  </a:lnTo>
                  <a:lnTo>
                    <a:pt x="207" y="138"/>
                  </a:lnTo>
                  <a:lnTo>
                    <a:pt x="200" y="142"/>
                  </a:lnTo>
                  <a:lnTo>
                    <a:pt x="193" y="145"/>
                  </a:lnTo>
                  <a:lnTo>
                    <a:pt x="185" y="148"/>
                  </a:lnTo>
                  <a:lnTo>
                    <a:pt x="177" y="151"/>
                  </a:lnTo>
                  <a:lnTo>
                    <a:pt x="168" y="153"/>
                  </a:lnTo>
                  <a:lnTo>
                    <a:pt x="159" y="154"/>
                  </a:lnTo>
                  <a:lnTo>
                    <a:pt x="150" y="157"/>
                  </a:lnTo>
                  <a:lnTo>
                    <a:pt x="141" y="158"/>
                  </a:lnTo>
                  <a:lnTo>
                    <a:pt x="132" y="160"/>
                  </a:lnTo>
                  <a:lnTo>
                    <a:pt x="122" y="163"/>
                  </a:lnTo>
                  <a:lnTo>
                    <a:pt x="113" y="164"/>
                  </a:lnTo>
                  <a:lnTo>
                    <a:pt x="103" y="163"/>
                  </a:lnTo>
                  <a:lnTo>
                    <a:pt x="94" y="160"/>
                  </a:lnTo>
                  <a:lnTo>
                    <a:pt x="84" y="158"/>
                  </a:lnTo>
                  <a:lnTo>
                    <a:pt x="73" y="157"/>
                  </a:lnTo>
                  <a:lnTo>
                    <a:pt x="63" y="154"/>
                  </a:lnTo>
                  <a:lnTo>
                    <a:pt x="53" y="153"/>
                  </a:lnTo>
                  <a:lnTo>
                    <a:pt x="44" y="151"/>
                  </a:lnTo>
                  <a:lnTo>
                    <a:pt x="34" y="148"/>
                  </a:lnTo>
                  <a:lnTo>
                    <a:pt x="29" y="144"/>
                  </a:lnTo>
                  <a:lnTo>
                    <a:pt x="25" y="139"/>
                  </a:lnTo>
                  <a:lnTo>
                    <a:pt x="20" y="134"/>
                  </a:lnTo>
                  <a:lnTo>
                    <a:pt x="16" y="129"/>
                  </a:lnTo>
                  <a:lnTo>
                    <a:pt x="13" y="125"/>
                  </a:lnTo>
                  <a:lnTo>
                    <a:pt x="8" y="121"/>
                  </a:lnTo>
                  <a:lnTo>
                    <a:pt x="4" y="115"/>
                  </a:lnTo>
                  <a:lnTo>
                    <a:pt x="0" y="110"/>
                  </a:lnTo>
                  <a:lnTo>
                    <a:pt x="1" y="109"/>
                  </a:lnTo>
                  <a:lnTo>
                    <a:pt x="3" y="103"/>
                  </a:lnTo>
                  <a:lnTo>
                    <a:pt x="6" y="97"/>
                  </a:lnTo>
                  <a:lnTo>
                    <a:pt x="10" y="89"/>
                  </a:lnTo>
                  <a:lnTo>
                    <a:pt x="13" y="81"/>
                  </a:lnTo>
                  <a:lnTo>
                    <a:pt x="16" y="74"/>
                  </a:lnTo>
                  <a:lnTo>
                    <a:pt x="17" y="70"/>
                  </a:lnTo>
                  <a:lnTo>
                    <a:pt x="17" y="68"/>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43" name="Freeform 47"/>
            <p:cNvSpPr>
              <a:spLocks/>
            </p:cNvSpPr>
            <p:nvPr/>
          </p:nvSpPr>
          <p:spPr bwMode="auto">
            <a:xfrm>
              <a:off x="835" y="2940"/>
              <a:ext cx="96" cy="47"/>
            </a:xfrm>
            <a:custGeom>
              <a:avLst/>
              <a:gdLst/>
              <a:ahLst/>
              <a:cxnLst>
                <a:cxn ang="0">
                  <a:pos x="19" y="55"/>
                </a:cxn>
                <a:cxn ang="0">
                  <a:pos x="29" y="49"/>
                </a:cxn>
                <a:cxn ang="0">
                  <a:pos x="38" y="43"/>
                </a:cxn>
                <a:cxn ang="0">
                  <a:pos x="48" y="39"/>
                </a:cxn>
                <a:cxn ang="0">
                  <a:pos x="63" y="32"/>
                </a:cxn>
                <a:cxn ang="0">
                  <a:pos x="82" y="26"/>
                </a:cxn>
                <a:cxn ang="0">
                  <a:pos x="101" y="20"/>
                </a:cxn>
                <a:cxn ang="0">
                  <a:pos x="121" y="14"/>
                </a:cxn>
                <a:cxn ang="0">
                  <a:pos x="140" y="10"/>
                </a:cxn>
                <a:cxn ang="0">
                  <a:pos x="159" y="7"/>
                </a:cxn>
                <a:cxn ang="0">
                  <a:pos x="180" y="4"/>
                </a:cxn>
                <a:cxn ang="0">
                  <a:pos x="199" y="1"/>
                </a:cxn>
                <a:cxn ang="0">
                  <a:pos x="216" y="1"/>
                </a:cxn>
                <a:cxn ang="0">
                  <a:pos x="233" y="1"/>
                </a:cxn>
                <a:cxn ang="0">
                  <a:pos x="247" y="3"/>
                </a:cxn>
                <a:cxn ang="0">
                  <a:pos x="264" y="4"/>
                </a:cxn>
                <a:cxn ang="0">
                  <a:pos x="272" y="7"/>
                </a:cxn>
                <a:cxn ang="0">
                  <a:pos x="277" y="11"/>
                </a:cxn>
                <a:cxn ang="0">
                  <a:pos x="281" y="17"/>
                </a:cxn>
                <a:cxn ang="0">
                  <a:pos x="286" y="22"/>
                </a:cxn>
                <a:cxn ang="0">
                  <a:pos x="284" y="29"/>
                </a:cxn>
                <a:cxn ang="0">
                  <a:pos x="280" y="36"/>
                </a:cxn>
                <a:cxn ang="0">
                  <a:pos x="275" y="43"/>
                </a:cxn>
                <a:cxn ang="0">
                  <a:pos x="269" y="51"/>
                </a:cxn>
                <a:cxn ang="0">
                  <a:pos x="261" y="61"/>
                </a:cxn>
                <a:cxn ang="0">
                  <a:pos x="246" y="74"/>
                </a:cxn>
                <a:cxn ang="0">
                  <a:pos x="231" y="86"/>
                </a:cxn>
                <a:cxn ang="0">
                  <a:pos x="215" y="99"/>
                </a:cxn>
                <a:cxn ang="0">
                  <a:pos x="202" y="107"/>
                </a:cxn>
                <a:cxn ang="0">
                  <a:pos x="190" y="113"/>
                </a:cxn>
                <a:cxn ang="0">
                  <a:pos x="178" y="119"/>
                </a:cxn>
                <a:cxn ang="0">
                  <a:pos x="166" y="125"/>
                </a:cxn>
                <a:cxn ang="0">
                  <a:pos x="152" y="129"/>
                </a:cxn>
                <a:cxn ang="0">
                  <a:pos x="137" y="132"/>
                </a:cxn>
                <a:cxn ang="0">
                  <a:pos x="121" y="135"/>
                </a:cxn>
                <a:cxn ang="0">
                  <a:pos x="106" y="139"/>
                </a:cxn>
                <a:cxn ang="0">
                  <a:pos x="90" y="139"/>
                </a:cxn>
                <a:cxn ang="0">
                  <a:pos x="72" y="135"/>
                </a:cxn>
                <a:cxn ang="0">
                  <a:pos x="54" y="132"/>
                </a:cxn>
                <a:cxn ang="0">
                  <a:pos x="38" y="129"/>
                </a:cxn>
                <a:cxn ang="0">
                  <a:pos x="25" y="123"/>
                </a:cxn>
                <a:cxn ang="0">
                  <a:pos x="19" y="115"/>
                </a:cxn>
                <a:cxn ang="0">
                  <a:pos x="12" y="107"/>
                </a:cxn>
                <a:cxn ang="0">
                  <a:pos x="4" y="99"/>
                </a:cxn>
                <a:cxn ang="0">
                  <a:pos x="1" y="93"/>
                </a:cxn>
                <a:cxn ang="0">
                  <a:pos x="6" y="83"/>
                </a:cxn>
                <a:cxn ang="0">
                  <a:pos x="12" y="70"/>
                </a:cxn>
                <a:cxn ang="0">
                  <a:pos x="16" y="59"/>
                </a:cxn>
              </a:cxnLst>
              <a:rect l="0" t="0" r="r" b="b"/>
              <a:pathLst>
                <a:path w="287" h="141">
                  <a:moveTo>
                    <a:pt x="14" y="58"/>
                  </a:moveTo>
                  <a:lnTo>
                    <a:pt x="19" y="55"/>
                  </a:lnTo>
                  <a:lnTo>
                    <a:pt x="25" y="52"/>
                  </a:lnTo>
                  <a:lnTo>
                    <a:pt x="29" y="49"/>
                  </a:lnTo>
                  <a:lnTo>
                    <a:pt x="34" y="46"/>
                  </a:lnTo>
                  <a:lnTo>
                    <a:pt x="38" y="43"/>
                  </a:lnTo>
                  <a:lnTo>
                    <a:pt x="44" y="42"/>
                  </a:lnTo>
                  <a:lnTo>
                    <a:pt x="48" y="39"/>
                  </a:lnTo>
                  <a:lnTo>
                    <a:pt x="53" y="36"/>
                  </a:lnTo>
                  <a:lnTo>
                    <a:pt x="63" y="32"/>
                  </a:lnTo>
                  <a:lnTo>
                    <a:pt x="72" y="29"/>
                  </a:lnTo>
                  <a:lnTo>
                    <a:pt x="82" y="26"/>
                  </a:lnTo>
                  <a:lnTo>
                    <a:pt x="91" y="23"/>
                  </a:lnTo>
                  <a:lnTo>
                    <a:pt x="101" y="20"/>
                  </a:lnTo>
                  <a:lnTo>
                    <a:pt x="110" y="17"/>
                  </a:lnTo>
                  <a:lnTo>
                    <a:pt x="121" y="14"/>
                  </a:lnTo>
                  <a:lnTo>
                    <a:pt x="131" y="10"/>
                  </a:lnTo>
                  <a:lnTo>
                    <a:pt x="140" y="10"/>
                  </a:lnTo>
                  <a:lnTo>
                    <a:pt x="150" y="8"/>
                  </a:lnTo>
                  <a:lnTo>
                    <a:pt x="159" y="7"/>
                  </a:lnTo>
                  <a:lnTo>
                    <a:pt x="169" y="6"/>
                  </a:lnTo>
                  <a:lnTo>
                    <a:pt x="180" y="4"/>
                  </a:lnTo>
                  <a:lnTo>
                    <a:pt x="188" y="3"/>
                  </a:lnTo>
                  <a:lnTo>
                    <a:pt x="199" y="1"/>
                  </a:lnTo>
                  <a:lnTo>
                    <a:pt x="209" y="0"/>
                  </a:lnTo>
                  <a:lnTo>
                    <a:pt x="216" y="1"/>
                  </a:lnTo>
                  <a:lnTo>
                    <a:pt x="224" y="1"/>
                  </a:lnTo>
                  <a:lnTo>
                    <a:pt x="233" y="1"/>
                  </a:lnTo>
                  <a:lnTo>
                    <a:pt x="240" y="3"/>
                  </a:lnTo>
                  <a:lnTo>
                    <a:pt x="247" y="3"/>
                  </a:lnTo>
                  <a:lnTo>
                    <a:pt x="255" y="3"/>
                  </a:lnTo>
                  <a:lnTo>
                    <a:pt x="264" y="4"/>
                  </a:lnTo>
                  <a:lnTo>
                    <a:pt x="271" y="4"/>
                  </a:lnTo>
                  <a:lnTo>
                    <a:pt x="272" y="7"/>
                  </a:lnTo>
                  <a:lnTo>
                    <a:pt x="275" y="10"/>
                  </a:lnTo>
                  <a:lnTo>
                    <a:pt x="277" y="11"/>
                  </a:lnTo>
                  <a:lnTo>
                    <a:pt x="278" y="14"/>
                  </a:lnTo>
                  <a:lnTo>
                    <a:pt x="281" y="17"/>
                  </a:lnTo>
                  <a:lnTo>
                    <a:pt x="283" y="20"/>
                  </a:lnTo>
                  <a:lnTo>
                    <a:pt x="286" y="22"/>
                  </a:lnTo>
                  <a:lnTo>
                    <a:pt x="287" y="24"/>
                  </a:lnTo>
                  <a:lnTo>
                    <a:pt x="284" y="29"/>
                  </a:lnTo>
                  <a:lnTo>
                    <a:pt x="283" y="32"/>
                  </a:lnTo>
                  <a:lnTo>
                    <a:pt x="280" y="36"/>
                  </a:lnTo>
                  <a:lnTo>
                    <a:pt x="277" y="40"/>
                  </a:lnTo>
                  <a:lnTo>
                    <a:pt x="275" y="43"/>
                  </a:lnTo>
                  <a:lnTo>
                    <a:pt x="272" y="48"/>
                  </a:lnTo>
                  <a:lnTo>
                    <a:pt x="269" y="51"/>
                  </a:lnTo>
                  <a:lnTo>
                    <a:pt x="268" y="55"/>
                  </a:lnTo>
                  <a:lnTo>
                    <a:pt x="261" y="61"/>
                  </a:lnTo>
                  <a:lnTo>
                    <a:pt x="253" y="68"/>
                  </a:lnTo>
                  <a:lnTo>
                    <a:pt x="246" y="74"/>
                  </a:lnTo>
                  <a:lnTo>
                    <a:pt x="239" y="80"/>
                  </a:lnTo>
                  <a:lnTo>
                    <a:pt x="231" y="86"/>
                  </a:lnTo>
                  <a:lnTo>
                    <a:pt x="222" y="93"/>
                  </a:lnTo>
                  <a:lnTo>
                    <a:pt x="215" y="99"/>
                  </a:lnTo>
                  <a:lnTo>
                    <a:pt x="208" y="104"/>
                  </a:lnTo>
                  <a:lnTo>
                    <a:pt x="202" y="107"/>
                  </a:lnTo>
                  <a:lnTo>
                    <a:pt x="196" y="110"/>
                  </a:lnTo>
                  <a:lnTo>
                    <a:pt x="190" y="113"/>
                  </a:lnTo>
                  <a:lnTo>
                    <a:pt x="184" y="116"/>
                  </a:lnTo>
                  <a:lnTo>
                    <a:pt x="178" y="119"/>
                  </a:lnTo>
                  <a:lnTo>
                    <a:pt x="172" y="122"/>
                  </a:lnTo>
                  <a:lnTo>
                    <a:pt x="166" y="125"/>
                  </a:lnTo>
                  <a:lnTo>
                    <a:pt x="160" y="128"/>
                  </a:lnTo>
                  <a:lnTo>
                    <a:pt x="152" y="129"/>
                  </a:lnTo>
                  <a:lnTo>
                    <a:pt x="144" y="131"/>
                  </a:lnTo>
                  <a:lnTo>
                    <a:pt x="137" y="132"/>
                  </a:lnTo>
                  <a:lnTo>
                    <a:pt x="129" y="134"/>
                  </a:lnTo>
                  <a:lnTo>
                    <a:pt x="121" y="135"/>
                  </a:lnTo>
                  <a:lnTo>
                    <a:pt x="113" y="138"/>
                  </a:lnTo>
                  <a:lnTo>
                    <a:pt x="106" y="139"/>
                  </a:lnTo>
                  <a:lnTo>
                    <a:pt x="98" y="141"/>
                  </a:lnTo>
                  <a:lnTo>
                    <a:pt x="90" y="139"/>
                  </a:lnTo>
                  <a:lnTo>
                    <a:pt x="81" y="138"/>
                  </a:lnTo>
                  <a:lnTo>
                    <a:pt x="72" y="135"/>
                  </a:lnTo>
                  <a:lnTo>
                    <a:pt x="63" y="134"/>
                  </a:lnTo>
                  <a:lnTo>
                    <a:pt x="54" y="132"/>
                  </a:lnTo>
                  <a:lnTo>
                    <a:pt x="47" y="131"/>
                  </a:lnTo>
                  <a:lnTo>
                    <a:pt x="38" y="129"/>
                  </a:lnTo>
                  <a:lnTo>
                    <a:pt x="29" y="128"/>
                  </a:lnTo>
                  <a:lnTo>
                    <a:pt x="25" y="123"/>
                  </a:lnTo>
                  <a:lnTo>
                    <a:pt x="22" y="119"/>
                  </a:lnTo>
                  <a:lnTo>
                    <a:pt x="19" y="115"/>
                  </a:lnTo>
                  <a:lnTo>
                    <a:pt x="14" y="110"/>
                  </a:lnTo>
                  <a:lnTo>
                    <a:pt x="12" y="107"/>
                  </a:lnTo>
                  <a:lnTo>
                    <a:pt x="7" y="103"/>
                  </a:lnTo>
                  <a:lnTo>
                    <a:pt x="4" y="99"/>
                  </a:lnTo>
                  <a:lnTo>
                    <a:pt x="0" y="94"/>
                  </a:lnTo>
                  <a:lnTo>
                    <a:pt x="1" y="93"/>
                  </a:lnTo>
                  <a:lnTo>
                    <a:pt x="3" y="88"/>
                  </a:lnTo>
                  <a:lnTo>
                    <a:pt x="6" y="83"/>
                  </a:lnTo>
                  <a:lnTo>
                    <a:pt x="9" y="75"/>
                  </a:lnTo>
                  <a:lnTo>
                    <a:pt x="12" y="70"/>
                  </a:lnTo>
                  <a:lnTo>
                    <a:pt x="14" y="64"/>
                  </a:lnTo>
                  <a:lnTo>
                    <a:pt x="16" y="59"/>
                  </a:lnTo>
                  <a:lnTo>
                    <a:pt x="14" y="58"/>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44" name="Freeform 48"/>
            <p:cNvSpPr>
              <a:spLocks/>
            </p:cNvSpPr>
            <p:nvPr/>
          </p:nvSpPr>
          <p:spPr bwMode="auto">
            <a:xfrm>
              <a:off x="843" y="2947"/>
              <a:ext cx="80" cy="38"/>
            </a:xfrm>
            <a:custGeom>
              <a:avLst/>
              <a:gdLst/>
              <a:ahLst/>
              <a:cxnLst>
                <a:cxn ang="0">
                  <a:pos x="17" y="46"/>
                </a:cxn>
                <a:cxn ang="0">
                  <a:pos x="24" y="42"/>
                </a:cxn>
                <a:cxn ang="0">
                  <a:pos x="31" y="36"/>
                </a:cxn>
                <a:cxn ang="0">
                  <a:pos x="40" y="32"/>
                </a:cxn>
                <a:cxn ang="0">
                  <a:pos x="52" y="27"/>
                </a:cxn>
                <a:cxn ang="0">
                  <a:pos x="68" y="21"/>
                </a:cxn>
                <a:cxn ang="0">
                  <a:pos x="84" y="17"/>
                </a:cxn>
                <a:cxn ang="0">
                  <a:pos x="101" y="11"/>
                </a:cxn>
                <a:cxn ang="0">
                  <a:pos x="117" y="7"/>
                </a:cxn>
                <a:cxn ang="0">
                  <a:pos x="133" y="5"/>
                </a:cxn>
                <a:cxn ang="0">
                  <a:pos x="149" y="4"/>
                </a:cxn>
                <a:cxn ang="0">
                  <a:pos x="165" y="1"/>
                </a:cxn>
                <a:cxn ang="0">
                  <a:pos x="180" y="1"/>
                </a:cxn>
                <a:cxn ang="0">
                  <a:pos x="193" y="1"/>
                </a:cxn>
                <a:cxn ang="0">
                  <a:pos x="207" y="3"/>
                </a:cxn>
                <a:cxn ang="0">
                  <a:pos x="218" y="3"/>
                </a:cxn>
                <a:cxn ang="0">
                  <a:pos x="227" y="5"/>
                </a:cxn>
                <a:cxn ang="0">
                  <a:pos x="230" y="10"/>
                </a:cxn>
                <a:cxn ang="0">
                  <a:pos x="233" y="14"/>
                </a:cxn>
                <a:cxn ang="0">
                  <a:pos x="238" y="19"/>
                </a:cxn>
                <a:cxn ang="0">
                  <a:pos x="238" y="23"/>
                </a:cxn>
                <a:cxn ang="0">
                  <a:pos x="233" y="30"/>
                </a:cxn>
                <a:cxn ang="0">
                  <a:pos x="229" y="36"/>
                </a:cxn>
                <a:cxn ang="0">
                  <a:pos x="224" y="43"/>
                </a:cxn>
                <a:cxn ang="0">
                  <a:pos x="217" y="51"/>
                </a:cxn>
                <a:cxn ang="0">
                  <a:pos x="204" y="61"/>
                </a:cxn>
                <a:cxn ang="0">
                  <a:pos x="192" y="71"/>
                </a:cxn>
                <a:cxn ang="0">
                  <a:pos x="179" y="83"/>
                </a:cxn>
                <a:cxn ang="0">
                  <a:pos x="168" y="90"/>
                </a:cxn>
                <a:cxn ang="0">
                  <a:pos x="158" y="94"/>
                </a:cxn>
                <a:cxn ang="0">
                  <a:pos x="148" y="99"/>
                </a:cxn>
                <a:cxn ang="0">
                  <a:pos x="137" y="103"/>
                </a:cxn>
                <a:cxn ang="0">
                  <a:pos x="127" y="107"/>
                </a:cxn>
                <a:cxn ang="0">
                  <a:pos x="114" y="110"/>
                </a:cxn>
                <a:cxn ang="0">
                  <a:pos x="101" y="113"/>
                </a:cxn>
                <a:cxn ang="0">
                  <a:pos x="87" y="116"/>
                </a:cxn>
                <a:cxn ang="0">
                  <a:pos x="74" y="116"/>
                </a:cxn>
                <a:cxn ang="0">
                  <a:pos x="59" y="113"/>
                </a:cxn>
                <a:cxn ang="0">
                  <a:pos x="46" y="110"/>
                </a:cxn>
                <a:cxn ang="0">
                  <a:pos x="31" y="107"/>
                </a:cxn>
                <a:cxn ang="0">
                  <a:pos x="21" y="103"/>
                </a:cxn>
                <a:cxn ang="0">
                  <a:pos x="15" y="96"/>
                </a:cxn>
                <a:cxn ang="0">
                  <a:pos x="9" y="88"/>
                </a:cxn>
                <a:cxn ang="0">
                  <a:pos x="3" y="83"/>
                </a:cxn>
                <a:cxn ang="0">
                  <a:pos x="0" y="77"/>
                </a:cxn>
                <a:cxn ang="0">
                  <a:pos x="5" y="69"/>
                </a:cxn>
                <a:cxn ang="0">
                  <a:pos x="9" y="58"/>
                </a:cxn>
                <a:cxn ang="0">
                  <a:pos x="12" y="49"/>
                </a:cxn>
              </a:cxnLst>
              <a:rect l="0" t="0" r="r" b="b"/>
              <a:pathLst>
                <a:path w="239" h="117">
                  <a:moveTo>
                    <a:pt x="12" y="49"/>
                  </a:moveTo>
                  <a:lnTo>
                    <a:pt x="17" y="46"/>
                  </a:lnTo>
                  <a:lnTo>
                    <a:pt x="19" y="43"/>
                  </a:lnTo>
                  <a:lnTo>
                    <a:pt x="24" y="42"/>
                  </a:lnTo>
                  <a:lnTo>
                    <a:pt x="28" y="39"/>
                  </a:lnTo>
                  <a:lnTo>
                    <a:pt x="31" y="36"/>
                  </a:lnTo>
                  <a:lnTo>
                    <a:pt x="36" y="35"/>
                  </a:lnTo>
                  <a:lnTo>
                    <a:pt x="40" y="32"/>
                  </a:lnTo>
                  <a:lnTo>
                    <a:pt x="43" y="29"/>
                  </a:lnTo>
                  <a:lnTo>
                    <a:pt x="52" y="27"/>
                  </a:lnTo>
                  <a:lnTo>
                    <a:pt x="59" y="24"/>
                  </a:lnTo>
                  <a:lnTo>
                    <a:pt x="68" y="21"/>
                  </a:lnTo>
                  <a:lnTo>
                    <a:pt x="75" y="19"/>
                  </a:lnTo>
                  <a:lnTo>
                    <a:pt x="84" y="17"/>
                  </a:lnTo>
                  <a:lnTo>
                    <a:pt x="92" y="14"/>
                  </a:lnTo>
                  <a:lnTo>
                    <a:pt x="101" y="11"/>
                  </a:lnTo>
                  <a:lnTo>
                    <a:pt x="108" y="8"/>
                  </a:lnTo>
                  <a:lnTo>
                    <a:pt x="117" y="7"/>
                  </a:lnTo>
                  <a:lnTo>
                    <a:pt x="124" y="7"/>
                  </a:lnTo>
                  <a:lnTo>
                    <a:pt x="133" y="5"/>
                  </a:lnTo>
                  <a:lnTo>
                    <a:pt x="140" y="4"/>
                  </a:lnTo>
                  <a:lnTo>
                    <a:pt x="149" y="4"/>
                  </a:lnTo>
                  <a:lnTo>
                    <a:pt x="157" y="3"/>
                  </a:lnTo>
                  <a:lnTo>
                    <a:pt x="165" y="1"/>
                  </a:lnTo>
                  <a:lnTo>
                    <a:pt x="174" y="0"/>
                  </a:lnTo>
                  <a:lnTo>
                    <a:pt x="180" y="1"/>
                  </a:lnTo>
                  <a:lnTo>
                    <a:pt x="186" y="1"/>
                  </a:lnTo>
                  <a:lnTo>
                    <a:pt x="193" y="1"/>
                  </a:lnTo>
                  <a:lnTo>
                    <a:pt x="199" y="1"/>
                  </a:lnTo>
                  <a:lnTo>
                    <a:pt x="207" y="3"/>
                  </a:lnTo>
                  <a:lnTo>
                    <a:pt x="213" y="3"/>
                  </a:lnTo>
                  <a:lnTo>
                    <a:pt x="218" y="3"/>
                  </a:lnTo>
                  <a:lnTo>
                    <a:pt x="226" y="4"/>
                  </a:lnTo>
                  <a:lnTo>
                    <a:pt x="227" y="5"/>
                  </a:lnTo>
                  <a:lnTo>
                    <a:pt x="229" y="7"/>
                  </a:lnTo>
                  <a:lnTo>
                    <a:pt x="230" y="10"/>
                  </a:lnTo>
                  <a:lnTo>
                    <a:pt x="232" y="11"/>
                  </a:lnTo>
                  <a:lnTo>
                    <a:pt x="233" y="14"/>
                  </a:lnTo>
                  <a:lnTo>
                    <a:pt x="236" y="16"/>
                  </a:lnTo>
                  <a:lnTo>
                    <a:pt x="238" y="19"/>
                  </a:lnTo>
                  <a:lnTo>
                    <a:pt x="239" y="20"/>
                  </a:lnTo>
                  <a:lnTo>
                    <a:pt x="238" y="23"/>
                  </a:lnTo>
                  <a:lnTo>
                    <a:pt x="235" y="27"/>
                  </a:lnTo>
                  <a:lnTo>
                    <a:pt x="233" y="30"/>
                  </a:lnTo>
                  <a:lnTo>
                    <a:pt x="230" y="33"/>
                  </a:lnTo>
                  <a:lnTo>
                    <a:pt x="229" y="36"/>
                  </a:lnTo>
                  <a:lnTo>
                    <a:pt x="227" y="39"/>
                  </a:lnTo>
                  <a:lnTo>
                    <a:pt x="224" y="43"/>
                  </a:lnTo>
                  <a:lnTo>
                    <a:pt x="223" y="46"/>
                  </a:lnTo>
                  <a:lnTo>
                    <a:pt x="217" y="51"/>
                  </a:lnTo>
                  <a:lnTo>
                    <a:pt x="210" y="56"/>
                  </a:lnTo>
                  <a:lnTo>
                    <a:pt x="204" y="61"/>
                  </a:lnTo>
                  <a:lnTo>
                    <a:pt x="198" y="67"/>
                  </a:lnTo>
                  <a:lnTo>
                    <a:pt x="192" y="71"/>
                  </a:lnTo>
                  <a:lnTo>
                    <a:pt x="186" y="77"/>
                  </a:lnTo>
                  <a:lnTo>
                    <a:pt x="179" y="83"/>
                  </a:lnTo>
                  <a:lnTo>
                    <a:pt x="173" y="87"/>
                  </a:lnTo>
                  <a:lnTo>
                    <a:pt x="168" y="90"/>
                  </a:lnTo>
                  <a:lnTo>
                    <a:pt x="162" y="91"/>
                  </a:lnTo>
                  <a:lnTo>
                    <a:pt x="158" y="94"/>
                  </a:lnTo>
                  <a:lnTo>
                    <a:pt x="154" y="97"/>
                  </a:lnTo>
                  <a:lnTo>
                    <a:pt x="148" y="99"/>
                  </a:lnTo>
                  <a:lnTo>
                    <a:pt x="143" y="101"/>
                  </a:lnTo>
                  <a:lnTo>
                    <a:pt x="137" y="103"/>
                  </a:lnTo>
                  <a:lnTo>
                    <a:pt x="133" y="106"/>
                  </a:lnTo>
                  <a:lnTo>
                    <a:pt x="127" y="107"/>
                  </a:lnTo>
                  <a:lnTo>
                    <a:pt x="120" y="109"/>
                  </a:lnTo>
                  <a:lnTo>
                    <a:pt x="114" y="110"/>
                  </a:lnTo>
                  <a:lnTo>
                    <a:pt x="106" y="112"/>
                  </a:lnTo>
                  <a:lnTo>
                    <a:pt x="101" y="113"/>
                  </a:lnTo>
                  <a:lnTo>
                    <a:pt x="95" y="115"/>
                  </a:lnTo>
                  <a:lnTo>
                    <a:pt x="87" y="116"/>
                  </a:lnTo>
                  <a:lnTo>
                    <a:pt x="81" y="117"/>
                  </a:lnTo>
                  <a:lnTo>
                    <a:pt x="74" y="116"/>
                  </a:lnTo>
                  <a:lnTo>
                    <a:pt x="67" y="115"/>
                  </a:lnTo>
                  <a:lnTo>
                    <a:pt x="59" y="113"/>
                  </a:lnTo>
                  <a:lnTo>
                    <a:pt x="52" y="112"/>
                  </a:lnTo>
                  <a:lnTo>
                    <a:pt x="46" y="110"/>
                  </a:lnTo>
                  <a:lnTo>
                    <a:pt x="39" y="109"/>
                  </a:lnTo>
                  <a:lnTo>
                    <a:pt x="31" y="107"/>
                  </a:lnTo>
                  <a:lnTo>
                    <a:pt x="24" y="106"/>
                  </a:lnTo>
                  <a:lnTo>
                    <a:pt x="21" y="103"/>
                  </a:lnTo>
                  <a:lnTo>
                    <a:pt x="18" y="99"/>
                  </a:lnTo>
                  <a:lnTo>
                    <a:pt x="15" y="96"/>
                  </a:lnTo>
                  <a:lnTo>
                    <a:pt x="12" y="93"/>
                  </a:lnTo>
                  <a:lnTo>
                    <a:pt x="9" y="88"/>
                  </a:lnTo>
                  <a:lnTo>
                    <a:pt x="6" y="85"/>
                  </a:lnTo>
                  <a:lnTo>
                    <a:pt x="3" y="83"/>
                  </a:lnTo>
                  <a:lnTo>
                    <a:pt x="0" y="78"/>
                  </a:lnTo>
                  <a:lnTo>
                    <a:pt x="0" y="77"/>
                  </a:lnTo>
                  <a:lnTo>
                    <a:pt x="2" y="74"/>
                  </a:lnTo>
                  <a:lnTo>
                    <a:pt x="5" y="69"/>
                  </a:lnTo>
                  <a:lnTo>
                    <a:pt x="8" y="64"/>
                  </a:lnTo>
                  <a:lnTo>
                    <a:pt x="9" y="58"/>
                  </a:lnTo>
                  <a:lnTo>
                    <a:pt x="12" y="53"/>
                  </a:lnTo>
                  <a:lnTo>
                    <a:pt x="12" y="49"/>
                  </a:lnTo>
                  <a:lnTo>
                    <a:pt x="12" y="49"/>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45" name="Freeform 49"/>
            <p:cNvSpPr>
              <a:spLocks/>
            </p:cNvSpPr>
            <p:nvPr/>
          </p:nvSpPr>
          <p:spPr bwMode="auto">
            <a:xfrm>
              <a:off x="850" y="2953"/>
              <a:ext cx="64" cy="30"/>
            </a:xfrm>
            <a:custGeom>
              <a:avLst/>
              <a:gdLst/>
              <a:ahLst/>
              <a:cxnLst>
                <a:cxn ang="0">
                  <a:pos x="11" y="39"/>
                </a:cxn>
                <a:cxn ang="0">
                  <a:pos x="36" y="23"/>
                </a:cxn>
                <a:cxn ang="0">
                  <a:pos x="87" y="7"/>
                </a:cxn>
                <a:cxn ang="0">
                  <a:pos x="139" y="0"/>
                </a:cxn>
                <a:cxn ang="0">
                  <a:pos x="180" y="2"/>
                </a:cxn>
                <a:cxn ang="0">
                  <a:pos x="192" y="16"/>
                </a:cxn>
                <a:cxn ang="0">
                  <a:pos x="179" y="36"/>
                </a:cxn>
                <a:cxn ang="0">
                  <a:pos x="139" y="69"/>
                </a:cxn>
                <a:cxn ang="0">
                  <a:pos x="107" y="84"/>
                </a:cxn>
                <a:cxn ang="0">
                  <a:pos x="65" y="94"/>
                </a:cxn>
                <a:cxn ang="0">
                  <a:pos x="20" y="84"/>
                </a:cxn>
                <a:cxn ang="0">
                  <a:pos x="0" y="64"/>
                </a:cxn>
                <a:cxn ang="0">
                  <a:pos x="0" y="62"/>
                </a:cxn>
                <a:cxn ang="0">
                  <a:pos x="2" y="59"/>
                </a:cxn>
                <a:cxn ang="0">
                  <a:pos x="5" y="55"/>
                </a:cxn>
                <a:cxn ang="0">
                  <a:pos x="6" y="50"/>
                </a:cxn>
                <a:cxn ang="0">
                  <a:pos x="8" y="46"/>
                </a:cxn>
                <a:cxn ang="0">
                  <a:pos x="9" y="42"/>
                </a:cxn>
                <a:cxn ang="0">
                  <a:pos x="11" y="40"/>
                </a:cxn>
                <a:cxn ang="0">
                  <a:pos x="11" y="39"/>
                </a:cxn>
              </a:cxnLst>
              <a:rect l="0" t="0" r="r" b="b"/>
              <a:pathLst>
                <a:path w="192" h="94">
                  <a:moveTo>
                    <a:pt x="11" y="39"/>
                  </a:moveTo>
                  <a:lnTo>
                    <a:pt x="36" y="23"/>
                  </a:lnTo>
                  <a:lnTo>
                    <a:pt x="87" y="7"/>
                  </a:lnTo>
                  <a:lnTo>
                    <a:pt x="139" y="0"/>
                  </a:lnTo>
                  <a:lnTo>
                    <a:pt x="180" y="2"/>
                  </a:lnTo>
                  <a:lnTo>
                    <a:pt x="192" y="16"/>
                  </a:lnTo>
                  <a:lnTo>
                    <a:pt x="179" y="36"/>
                  </a:lnTo>
                  <a:lnTo>
                    <a:pt x="139" y="69"/>
                  </a:lnTo>
                  <a:lnTo>
                    <a:pt x="107" y="84"/>
                  </a:lnTo>
                  <a:lnTo>
                    <a:pt x="65" y="94"/>
                  </a:lnTo>
                  <a:lnTo>
                    <a:pt x="20" y="84"/>
                  </a:lnTo>
                  <a:lnTo>
                    <a:pt x="0" y="64"/>
                  </a:lnTo>
                  <a:lnTo>
                    <a:pt x="0" y="62"/>
                  </a:lnTo>
                  <a:lnTo>
                    <a:pt x="2" y="59"/>
                  </a:lnTo>
                  <a:lnTo>
                    <a:pt x="5" y="55"/>
                  </a:lnTo>
                  <a:lnTo>
                    <a:pt x="6" y="50"/>
                  </a:lnTo>
                  <a:lnTo>
                    <a:pt x="8" y="46"/>
                  </a:lnTo>
                  <a:lnTo>
                    <a:pt x="9" y="42"/>
                  </a:lnTo>
                  <a:lnTo>
                    <a:pt x="11" y="40"/>
                  </a:lnTo>
                  <a:lnTo>
                    <a:pt x="11" y="39"/>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46" name="Freeform 50"/>
            <p:cNvSpPr>
              <a:spLocks/>
            </p:cNvSpPr>
            <p:nvPr/>
          </p:nvSpPr>
          <p:spPr bwMode="auto">
            <a:xfrm>
              <a:off x="688" y="2708"/>
              <a:ext cx="469" cy="262"/>
            </a:xfrm>
            <a:custGeom>
              <a:avLst/>
              <a:gdLst/>
              <a:ahLst/>
              <a:cxnLst>
                <a:cxn ang="0">
                  <a:pos x="1403" y="54"/>
                </a:cxn>
                <a:cxn ang="0">
                  <a:pos x="1279" y="90"/>
                </a:cxn>
                <a:cxn ang="0">
                  <a:pos x="1008" y="180"/>
                </a:cxn>
                <a:cxn ang="0">
                  <a:pos x="896" y="262"/>
                </a:cxn>
                <a:cxn ang="0">
                  <a:pos x="827" y="345"/>
                </a:cxn>
                <a:cxn ang="0">
                  <a:pos x="715" y="461"/>
                </a:cxn>
                <a:cxn ang="0">
                  <a:pos x="584" y="489"/>
                </a:cxn>
                <a:cxn ang="0">
                  <a:pos x="436" y="524"/>
                </a:cxn>
                <a:cxn ang="0">
                  <a:pos x="311" y="599"/>
                </a:cxn>
                <a:cxn ang="0">
                  <a:pos x="165" y="710"/>
                </a:cxn>
                <a:cxn ang="0">
                  <a:pos x="28" y="784"/>
                </a:cxn>
                <a:cxn ang="0">
                  <a:pos x="25" y="783"/>
                </a:cxn>
                <a:cxn ang="0">
                  <a:pos x="3" y="785"/>
                </a:cxn>
                <a:cxn ang="0">
                  <a:pos x="0" y="783"/>
                </a:cxn>
                <a:cxn ang="0">
                  <a:pos x="178" y="601"/>
                </a:cxn>
                <a:cxn ang="0">
                  <a:pos x="228" y="566"/>
                </a:cxn>
                <a:cxn ang="0">
                  <a:pos x="251" y="535"/>
                </a:cxn>
                <a:cxn ang="0">
                  <a:pos x="343" y="487"/>
                </a:cxn>
                <a:cxn ang="0">
                  <a:pos x="398" y="471"/>
                </a:cxn>
                <a:cxn ang="0">
                  <a:pos x="436" y="449"/>
                </a:cxn>
                <a:cxn ang="0">
                  <a:pos x="519" y="400"/>
                </a:cxn>
                <a:cxn ang="0">
                  <a:pos x="631" y="324"/>
                </a:cxn>
                <a:cxn ang="0">
                  <a:pos x="705" y="292"/>
                </a:cxn>
                <a:cxn ang="0">
                  <a:pos x="755" y="279"/>
                </a:cxn>
                <a:cxn ang="0">
                  <a:pos x="828" y="257"/>
                </a:cxn>
                <a:cxn ang="0">
                  <a:pos x="964" y="201"/>
                </a:cxn>
                <a:cxn ang="0">
                  <a:pos x="993" y="163"/>
                </a:cxn>
                <a:cxn ang="0">
                  <a:pos x="1007" y="148"/>
                </a:cxn>
                <a:cxn ang="0">
                  <a:pos x="1004" y="130"/>
                </a:cxn>
                <a:cxn ang="0">
                  <a:pos x="993" y="119"/>
                </a:cxn>
                <a:cxn ang="0">
                  <a:pos x="963" y="119"/>
                </a:cxn>
                <a:cxn ang="0">
                  <a:pos x="1114" y="66"/>
                </a:cxn>
                <a:cxn ang="0">
                  <a:pos x="1229" y="38"/>
                </a:cxn>
                <a:cxn ang="0">
                  <a:pos x="1402" y="0"/>
                </a:cxn>
                <a:cxn ang="0">
                  <a:pos x="1402" y="16"/>
                </a:cxn>
                <a:cxn ang="0">
                  <a:pos x="1396" y="22"/>
                </a:cxn>
                <a:cxn ang="0">
                  <a:pos x="1403" y="54"/>
                </a:cxn>
              </a:cxnLst>
              <a:rect l="0" t="0" r="r" b="b"/>
              <a:pathLst>
                <a:path w="1403" h="785">
                  <a:moveTo>
                    <a:pt x="1403" y="54"/>
                  </a:moveTo>
                  <a:lnTo>
                    <a:pt x="1279" y="90"/>
                  </a:lnTo>
                  <a:lnTo>
                    <a:pt x="1008" y="180"/>
                  </a:lnTo>
                  <a:lnTo>
                    <a:pt x="896" y="262"/>
                  </a:lnTo>
                  <a:lnTo>
                    <a:pt x="827" y="345"/>
                  </a:lnTo>
                  <a:lnTo>
                    <a:pt x="715" y="461"/>
                  </a:lnTo>
                  <a:lnTo>
                    <a:pt x="584" y="489"/>
                  </a:lnTo>
                  <a:lnTo>
                    <a:pt x="436" y="524"/>
                  </a:lnTo>
                  <a:lnTo>
                    <a:pt x="311" y="599"/>
                  </a:lnTo>
                  <a:lnTo>
                    <a:pt x="165" y="710"/>
                  </a:lnTo>
                  <a:lnTo>
                    <a:pt x="28" y="784"/>
                  </a:lnTo>
                  <a:lnTo>
                    <a:pt x="25" y="783"/>
                  </a:lnTo>
                  <a:lnTo>
                    <a:pt x="3" y="785"/>
                  </a:lnTo>
                  <a:lnTo>
                    <a:pt x="0" y="783"/>
                  </a:lnTo>
                  <a:lnTo>
                    <a:pt x="178" y="601"/>
                  </a:lnTo>
                  <a:lnTo>
                    <a:pt x="228" y="566"/>
                  </a:lnTo>
                  <a:lnTo>
                    <a:pt x="251" y="535"/>
                  </a:lnTo>
                  <a:lnTo>
                    <a:pt x="343" y="487"/>
                  </a:lnTo>
                  <a:lnTo>
                    <a:pt x="398" y="471"/>
                  </a:lnTo>
                  <a:lnTo>
                    <a:pt x="436" y="449"/>
                  </a:lnTo>
                  <a:lnTo>
                    <a:pt x="519" y="400"/>
                  </a:lnTo>
                  <a:lnTo>
                    <a:pt x="631" y="324"/>
                  </a:lnTo>
                  <a:lnTo>
                    <a:pt x="705" y="292"/>
                  </a:lnTo>
                  <a:lnTo>
                    <a:pt x="755" y="279"/>
                  </a:lnTo>
                  <a:lnTo>
                    <a:pt x="828" y="257"/>
                  </a:lnTo>
                  <a:lnTo>
                    <a:pt x="964" y="201"/>
                  </a:lnTo>
                  <a:lnTo>
                    <a:pt x="993" y="163"/>
                  </a:lnTo>
                  <a:lnTo>
                    <a:pt x="1007" y="148"/>
                  </a:lnTo>
                  <a:lnTo>
                    <a:pt x="1004" y="130"/>
                  </a:lnTo>
                  <a:lnTo>
                    <a:pt x="993" y="119"/>
                  </a:lnTo>
                  <a:lnTo>
                    <a:pt x="963" y="119"/>
                  </a:lnTo>
                  <a:lnTo>
                    <a:pt x="1114" y="66"/>
                  </a:lnTo>
                  <a:lnTo>
                    <a:pt x="1229" y="38"/>
                  </a:lnTo>
                  <a:lnTo>
                    <a:pt x="1402" y="0"/>
                  </a:lnTo>
                  <a:lnTo>
                    <a:pt x="1402" y="16"/>
                  </a:lnTo>
                  <a:lnTo>
                    <a:pt x="1396" y="22"/>
                  </a:lnTo>
                  <a:lnTo>
                    <a:pt x="1403" y="54"/>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47" name="Freeform 51"/>
            <p:cNvSpPr>
              <a:spLocks/>
            </p:cNvSpPr>
            <p:nvPr/>
          </p:nvSpPr>
          <p:spPr bwMode="auto">
            <a:xfrm>
              <a:off x="688" y="2708"/>
              <a:ext cx="469" cy="262"/>
            </a:xfrm>
            <a:custGeom>
              <a:avLst/>
              <a:gdLst/>
              <a:ahLst/>
              <a:cxnLst>
                <a:cxn ang="0">
                  <a:pos x="1307" y="58"/>
                </a:cxn>
                <a:cxn ang="0">
                  <a:pos x="1194" y="99"/>
                </a:cxn>
                <a:cxn ang="0">
                  <a:pos x="1061" y="157"/>
                </a:cxn>
                <a:cxn ang="0">
                  <a:pos x="965" y="207"/>
                </a:cxn>
                <a:cxn ang="0">
                  <a:pos x="893" y="252"/>
                </a:cxn>
                <a:cxn ang="0">
                  <a:pos x="843" y="297"/>
                </a:cxn>
                <a:cxn ang="0">
                  <a:pos x="786" y="345"/>
                </a:cxn>
                <a:cxn ang="0">
                  <a:pos x="715" y="397"/>
                </a:cxn>
                <a:cxn ang="0">
                  <a:pos x="644" y="431"/>
                </a:cxn>
                <a:cxn ang="0">
                  <a:pos x="569" y="460"/>
                </a:cxn>
                <a:cxn ang="0">
                  <a:pos x="479" y="486"/>
                </a:cxn>
                <a:cxn ang="0">
                  <a:pos x="386" y="528"/>
                </a:cxn>
                <a:cxn ang="0">
                  <a:pos x="290" y="582"/>
                </a:cxn>
                <a:cxn ang="0">
                  <a:pos x="199" y="659"/>
                </a:cxn>
                <a:cxn ang="0">
                  <a:pos x="115" y="726"/>
                </a:cxn>
                <a:cxn ang="0">
                  <a:pos x="43" y="775"/>
                </a:cxn>
                <a:cxn ang="0">
                  <a:pos x="27" y="784"/>
                </a:cxn>
                <a:cxn ang="0">
                  <a:pos x="22" y="784"/>
                </a:cxn>
                <a:cxn ang="0">
                  <a:pos x="9" y="785"/>
                </a:cxn>
                <a:cxn ang="0">
                  <a:pos x="1" y="785"/>
                </a:cxn>
                <a:cxn ang="0">
                  <a:pos x="0" y="783"/>
                </a:cxn>
                <a:cxn ang="0">
                  <a:pos x="111" y="669"/>
                </a:cxn>
                <a:cxn ang="0">
                  <a:pos x="190" y="592"/>
                </a:cxn>
                <a:cxn ang="0">
                  <a:pos x="223" y="570"/>
                </a:cxn>
                <a:cxn ang="0">
                  <a:pos x="240" y="550"/>
                </a:cxn>
                <a:cxn ang="0">
                  <a:pos x="262" y="529"/>
                </a:cxn>
                <a:cxn ang="0">
                  <a:pos x="321" y="499"/>
                </a:cxn>
                <a:cxn ang="0">
                  <a:pos x="364" y="481"/>
                </a:cxn>
                <a:cxn ang="0">
                  <a:pos x="398" y="471"/>
                </a:cxn>
                <a:cxn ang="0">
                  <a:pos x="422" y="458"/>
                </a:cxn>
                <a:cxn ang="0">
                  <a:pos x="457" y="438"/>
                </a:cxn>
                <a:cxn ang="0">
                  <a:pos x="509" y="406"/>
                </a:cxn>
                <a:cxn ang="0">
                  <a:pos x="575" y="362"/>
                </a:cxn>
                <a:cxn ang="0">
                  <a:pos x="640" y="320"/>
                </a:cxn>
                <a:cxn ang="0">
                  <a:pos x="685" y="301"/>
                </a:cxn>
                <a:cxn ang="0">
                  <a:pos x="724" y="288"/>
                </a:cxn>
                <a:cxn ang="0">
                  <a:pos x="755" y="279"/>
                </a:cxn>
                <a:cxn ang="0">
                  <a:pos x="800" y="266"/>
                </a:cxn>
                <a:cxn ang="0">
                  <a:pos x="859" y="244"/>
                </a:cxn>
                <a:cxn ang="0">
                  <a:pos x="937" y="208"/>
                </a:cxn>
                <a:cxn ang="0">
                  <a:pos x="974" y="182"/>
                </a:cxn>
                <a:cxn ang="0">
                  <a:pos x="995" y="162"/>
                </a:cxn>
                <a:cxn ang="0">
                  <a:pos x="1004" y="151"/>
                </a:cxn>
                <a:cxn ang="0">
                  <a:pos x="1005" y="141"/>
                </a:cxn>
                <a:cxn ang="0">
                  <a:pos x="1004" y="130"/>
                </a:cxn>
                <a:cxn ang="0">
                  <a:pos x="998" y="124"/>
                </a:cxn>
                <a:cxn ang="0">
                  <a:pos x="986" y="119"/>
                </a:cxn>
                <a:cxn ang="0">
                  <a:pos x="965" y="119"/>
                </a:cxn>
                <a:cxn ang="0">
                  <a:pos x="1038" y="93"/>
                </a:cxn>
                <a:cxn ang="0">
                  <a:pos x="1129" y="63"/>
                </a:cxn>
                <a:cxn ang="0">
                  <a:pos x="1201" y="45"/>
                </a:cxn>
                <a:cxn ang="0">
                  <a:pos x="1294" y="23"/>
                </a:cxn>
                <a:cxn ang="0">
                  <a:pos x="1402" y="0"/>
                </a:cxn>
                <a:cxn ang="0">
                  <a:pos x="1402" y="10"/>
                </a:cxn>
                <a:cxn ang="0">
                  <a:pos x="1400" y="18"/>
                </a:cxn>
                <a:cxn ang="0">
                  <a:pos x="1396" y="22"/>
                </a:cxn>
                <a:cxn ang="0">
                  <a:pos x="1396" y="26"/>
                </a:cxn>
              </a:cxnLst>
              <a:rect l="0" t="0" r="r" b="b"/>
              <a:pathLst>
                <a:path w="1402" h="785">
                  <a:moveTo>
                    <a:pt x="1396" y="29"/>
                  </a:moveTo>
                  <a:lnTo>
                    <a:pt x="1374" y="36"/>
                  </a:lnTo>
                  <a:lnTo>
                    <a:pt x="1352" y="44"/>
                  </a:lnTo>
                  <a:lnTo>
                    <a:pt x="1330" y="51"/>
                  </a:lnTo>
                  <a:lnTo>
                    <a:pt x="1307" y="58"/>
                  </a:lnTo>
                  <a:lnTo>
                    <a:pt x="1287" y="66"/>
                  </a:lnTo>
                  <a:lnTo>
                    <a:pt x="1265" y="73"/>
                  </a:lnTo>
                  <a:lnTo>
                    <a:pt x="1243" y="80"/>
                  </a:lnTo>
                  <a:lnTo>
                    <a:pt x="1221" y="87"/>
                  </a:lnTo>
                  <a:lnTo>
                    <a:pt x="1194" y="99"/>
                  </a:lnTo>
                  <a:lnTo>
                    <a:pt x="1167" y="111"/>
                  </a:lnTo>
                  <a:lnTo>
                    <a:pt x="1141" y="122"/>
                  </a:lnTo>
                  <a:lnTo>
                    <a:pt x="1114" y="134"/>
                  </a:lnTo>
                  <a:lnTo>
                    <a:pt x="1088" y="146"/>
                  </a:lnTo>
                  <a:lnTo>
                    <a:pt x="1061" y="157"/>
                  </a:lnTo>
                  <a:lnTo>
                    <a:pt x="1035" y="169"/>
                  </a:lnTo>
                  <a:lnTo>
                    <a:pt x="1008" y="180"/>
                  </a:lnTo>
                  <a:lnTo>
                    <a:pt x="993" y="189"/>
                  </a:lnTo>
                  <a:lnTo>
                    <a:pt x="979" y="198"/>
                  </a:lnTo>
                  <a:lnTo>
                    <a:pt x="965" y="207"/>
                  </a:lnTo>
                  <a:lnTo>
                    <a:pt x="951" y="215"/>
                  </a:lnTo>
                  <a:lnTo>
                    <a:pt x="936" y="225"/>
                  </a:lnTo>
                  <a:lnTo>
                    <a:pt x="921" y="234"/>
                  </a:lnTo>
                  <a:lnTo>
                    <a:pt x="908" y="243"/>
                  </a:lnTo>
                  <a:lnTo>
                    <a:pt x="893" y="252"/>
                  </a:lnTo>
                  <a:lnTo>
                    <a:pt x="883" y="260"/>
                  </a:lnTo>
                  <a:lnTo>
                    <a:pt x="873" y="271"/>
                  </a:lnTo>
                  <a:lnTo>
                    <a:pt x="864" y="279"/>
                  </a:lnTo>
                  <a:lnTo>
                    <a:pt x="853" y="288"/>
                  </a:lnTo>
                  <a:lnTo>
                    <a:pt x="843" y="297"/>
                  </a:lnTo>
                  <a:lnTo>
                    <a:pt x="833" y="307"/>
                  </a:lnTo>
                  <a:lnTo>
                    <a:pt x="823" y="316"/>
                  </a:lnTo>
                  <a:lnTo>
                    <a:pt x="814" y="324"/>
                  </a:lnTo>
                  <a:lnTo>
                    <a:pt x="799" y="335"/>
                  </a:lnTo>
                  <a:lnTo>
                    <a:pt x="786" y="345"/>
                  </a:lnTo>
                  <a:lnTo>
                    <a:pt x="771" y="355"/>
                  </a:lnTo>
                  <a:lnTo>
                    <a:pt x="758" y="365"/>
                  </a:lnTo>
                  <a:lnTo>
                    <a:pt x="743" y="375"/>
                  </a:lnTo>
                  <a:lnTo>
                    <a:pt x="730" y="385"/>
                  </a:lnTo>
                  <a:lnTo>
                    <a:pt x="715" y="397"/>
                  </a:lnTo>
                  <a:lnTo>
                    <a:pt x="702" y="407"/>
                  </a:lnTo>
                  <a:lnTo>
                    <a:pt x="687" y="413"/>
                  </a:lnTo>
                  <a:lnTo>
                    <a:pt x="672" y="419"/>
                  </a:lnTo>
                  <a:lnTo>
                    <a:pt x="659" y="425"/>
                  </a:lnTo>
                  <a:lnTo>
                    <a:pt x="644" y="431"/>
                  </a:lnTo>
                  <a:lnTo>
                    <a:pt x="629" y="436"/>
                  </a:lnTo>
                  <a:lnTo>
                    <a:pt x="615" y="442"/>
                  </a:lnTo>
                  <a:lnTo>
                    <a:pt x="601" y="449"/>
                  </a:lnTo>
                  <a:lnTo>
                    <a:pt x="587" y="455"/>
                  </a:lnTo>
                  <a:lnTo>
                    <a:pt x="569" y="460"/>
                  </a:lnTo>
                  <a:lnTo>
                    <a:pt x="551" y="465"/>
                  </a:lnTo>
                  <a:lnTo>
                    <a:pt x="534" y="470"/>
                  </a:lnTo>
                  <a:lnTo>
                    <a:pt x="514" y="476"/>
                  </a:lnTo>
                  <a:lnTo>
                    <a:pt x="497" y="480"/>
                  </a:lnTo>
                  <a:lnTo>
                    <a:pt x="479" y="486"/>
                  </a:lnTo>
                  <a:lnTo>
                    <a:pt x="461" y="492"/>
                  </a:lnTo>
                  <a:lnTo>
                    <a:pt x="444" y="496"/>
                  </a:lnTo>
                  <a:lnTo>
                    <a:pt x="425" y="506"/>
                  </a:lnTo>
                  <a:lnTo>
                    <a:pt x="405" y="518"/>
                  </a:lnTo>
                  <a:lnTo>
                    <a:pt x="386" y="528"/>
                  </a:lnTo>
                  <a:lnTo>
                    <a:pt x="367" y="540"/>
                  </a:lnTo>
                  <a:lnTo>
                    <a:pt x="348" y="550"/>
                  </a:lnTo>
                  <a:lnTo>
                    <a:pt x="329" y="560"/>
                  </a:lnTo>
                  <a:lnTo>
                    <a:pt x="310" y="572"/>
                  </a:lnTo>
                  <a:lnTo>
                    <a:pt x="290" y="582"/>
                  </a:lnTo>
                  <a:lnTo>
                    <a:pt x="273" y="598"/>
                  </a:lnTo>
                  <a:lnTo>
                    <a:pt x="254" y="612"/>
                  </a:lnTo>
                  <a:lnTo>
                    <a:pt x="236" y="628"/>
                  </a:lnTo>
                  <a:lnTo>
                    <a:pt x="217" y="644"/>
                  </a:lnTo>
                  <a:lnTo>
                    <a:pt x="199" y="659"/>
                  </a:lnTo>
                  <a:lnTo>
                    <a:pt x="181" y="675"/>
                  </a:lnTo>
                  <a:lnTo>
                    <a:pt x="162" y="691"/>
                  </a:lnTo>
                  <a:lnTo>
                    <a:pt x="144" y="705"/>
                  </a:lnTo>
                  <a:lnTo>
                    <a:pt x="130" y="716"/>
                  </a:lnTo>
                  <a:lnTo>
                    <a:pt x="115" y="726"/>
                  </a:lnTo>
                  <a:lnTo>
                    <a:pt x="100" y="736"/>
                  </a:lnTo>
                  <a:lnTo>
                    <a:pt x="87" y="745"/>
                  </a:lnTo>
                  <a:lnTo>
                    <a:pt x="72" y="755"/>
                  </a:lnTo>
                  <a:lnTo>
                    <a:pt x="57" y="765"/>
                  </a:lnTo>
                  <a:lnTo>
                    <a:pt x="43" y="775"/>
                  </a:lnTo>
                  <a:lnTo>
                    <a:pt x="28" y="784"/>
                  </a:lnTo>
                  <a:lnTo>
                    <a:pt x="28" y="784"/>
                  </a:lnTo>
                  <a:lnTo>
                    <a:pt x="28" y="784"/>
                  </a:lnTo>
                  <a:lnTo>
                    <a:pt x="28" y="784"/>
                  </a:lnTo>
                  <a:lnTo>
                    <a:pt x="27" y="784"/>
                  </a:lnTo>
                  <a:lnTo>
                    <a:pt x="27" y="784"/>
                  </a:lnTo>
                  <a:lnTo>
                    <a:pt x="27" y="784"/>
                  </a:lnTo>
                  <a:lnTo>
                    <a:pt x="25" y="784"/>
                  </a:lnTo>
                  <a:lnTo>
                    <a:pt x="25" y="783"/>
                  </a:lnTo>
                  <a:lnTo>
                    <a:pt x="22" y="784"/>
                  </a:lnTo>
                  <a:lnTo>
                    <a:pt x="19" y="784"/>
                  </a:lnTo>
                  <a:lnTo>
                    <a:pt x="16" y="784"/>
                  </a:lnTo>
                  <a:lnTo>
                    <a:pt x="15" y="784"/>
                  </a:lnTo>
                  <a:lnTo>
                    <a:pt x="12" y="785"/>
                  </a:lnTo>
                  <a:lnTo>
                    <a:pt x="9" y="785"/>
                  </a:lnTo>
                  <a:lnTo>
                    <a:pt x="6" y="785"/>
                  </a:lnTo>
                  <a:lnTo>
                    <a:pt x="3" y="785"/>
                  </a:lnTo>
                  <a:lnTo>
                    <a:pt x="3" y="785"/>
                  </a:lnTo>
                  <a:lnTo>
                    <a:pt x="1" y="785"/>
                  </a:lnTo>
                  <a:lnTo>
                    <a:pt x="1" y="785"/>
                  </a:lnTo>
                  <a:lnTo>
                    <a:pt x="1" y="784"/>
                  </a:lnTo>
                  <a:lnTo>
                    <a:pt x="1" y="784"/>
                  </a:lnTo>
                  <a:lnTo>
                    <a:pt x="0" y="784"/>
                  </a:lnTo>
                  <a:lnTo>
                    <a:pt x="0" y="784"/>
                  </a:lnTo>
                  <a:lnTo>
                    <a:pt x="0" y="783"/>
                  </a:lnTo>
                  <a:lnTo>
                    <a:pt x="22" y="761"/>
                  </a:lnTo>
                  <a:lnTo>
                    <a:pt x="44" y="737"/>
                  </a:lnTo>
                  <a:lnTo>
                    <a:pt x="66" y="714"/>
                  </a:lnTo>
                  <a:lnTo>
                    <a:pt x="88" y="692"/>
                  </a:lnTo>
                  <a:lnTo>
                    <a:pt x="111" y="669"/>
                  </a:lnTo>
                  <a:lnTo>
                    <a:pt x="133" y="646"/>
                  </a:lnTo>
                  <a:lnTo>
                    <a:pt x="156" y="624"/>
                  </a:lnTo>
                  <a:lnTo>
                    <a:pt x="178" y="601"/>
                  </a:lnTo>
                  <a:lnTo>
                    <a:pt x="184" y="596"/>
                  </a:lnTo>
                  <a:lnTo>
                    <a:pt x="190" y="592"/>
                  </a:lnTo>
                  <a:lnTo>
                    <a:pt x="198" y="588"/>
                  </a:lnTo>
                  <a:lnTo>
                    <a:pt x="203" y="583"/>
                  </a:lnTo>
                  <a:lnTo>
                    <a:pt x="209" y="579"/>
                  </a:lnTo>
                  <a:lnTo>
                    <a:pt x="217" y="575"/>
                  </a:lnTo>
                  <a:lnTo>
                    <a:pt x="223" y="570"/>
                  </a:lnTo>
                  <a:lnTo>
                    <a:pt x="228" y="566"/>
                  </a:lnTo>
                  <a:lnTo>
                    <a:pt x="231" y="561"/>
                  </a:lnTo>
                  <a:lnTo>
                    <a:pt x="234" y="559"/>
                  </a:lnTo>
                  <a:lnTo>
                    <a:pt x="237" y="554"/>
                  </a:lnTo>
                  <a:lnTo>
                    <a:pt x="240" y="550"/>
                  </a:lnTo>
                  <a:lnTo>
                    <a:pt x="243" y="547"/>
                  </a:lnTo>
                  <a:lnTo>
                    <a:pt x="246" y="543"/>
                  </a:lnTo>
                  <a:lnTo>
                    <a:pt x="248" y="538"/>
                  </a:lnTo>
                  <a:lnTo>
                    <a:pt x="251" y="535"/>
                  </a:lnTo>
                  <a:lnTo>
                    <a:pt x="262" y="529"/>
                  </a:lnTo>
                  <a:lnTo>
                    <a:pt x="274" y="524"/>
                  </a:lnTo>
                  <a:lnTo>
                    <a:pt x="286" y="518"/>
                  </a:lnTo>
                  <a:lnTo>
                    <a:pt x="298" y="511"/>
                  </a:lnTo>
                  <a:lnTo>
                    <a:pt x="310" y="505"/>
                  </a:lnTo>
                  <a:lnTo>
                    <a:pt x="321" y="499"/>
                  </a:lnTo>
                  <a:lnTo>
                    <a:pt x="332" y="493"/>
                  </a:lnTo>
                  <a:lnTo>
                    <a:pt x="343" y="487"/>
                  </a:lnTo>
                  <a:lnTo>
                    <a:pt x="351" y="486"/>
                  </a:lnTo>
                  <a:lnTo>
                    <a:pt x="357" y="483"/>
                  </a:lnTo>
                  <a:lnTo>
                    <a:pt x="364" y="481"/>
                  </a:lnTo>
                  <a:lnTo>
                    <a:pt x="371" y="480"/>
                  </a:lnTo>
                  <a:lnTo>
                    <a:pt x="377" y="477"/>
                  </a:lnTo>
                  <a:lnTo>
                    <a:pt x="385" y="476"/>
                  </a:lnTo>
                  <a:lnTo>
                    <a:pt x="392" y="474"/>
                  </a:lnTo>
                  <a:lnTo>
                    <a:pt x="398" y="471"/>
                  </a:lnTo>
                  <a:lnTo>
                    <a:pt x="402" y="468"/>
                  </a:lnTo>
                  <a:lnTo>
                    <a:pt x="408" y="465"/>
                  </a:lnTo>
                  <a:lnTo>
                    <a:pt x="413" y="464"/>
                  </a:lnTo>
                  <a:lnTo>
                    <a:pt x="417" y="461"/>
                  </a:lnTo>
                  <a:lnTo>
                    <a:pt x="422" y="458"/>
                  </a:lnTo>
                  <a:lnTo>
                    <a:pt x="427" y="455"/>
                  </a:lnTo>
                  <a:lnTo>
                    <a:pt x="432" y="452"/>
                  </a:lnTo>
                  <a:lnTo>
                    <a:pt x="436" y="449"/>
                  </a:lnTo>
                  <a:lnTo>
                    <a:pt x="447" y="444"/>
                  </a:lnTo>
                  <a:lnTo>
                    <a:pt x="457" y="438"/>
                  </a:lnTo>
                  <a:lnTo>
                    <a:pt x="467" y="431"/>
                  </a:lnTo>
                  <a:lnTo>
                    <a:pt x="478" y="425"/>
                  </a:lnTo>
                  <a:lnTo>
                    <a:pt x="488" y="419"/>
                  </a:lnTo>
                  <a:lnTo>
                    <a:pt x="498" y="412"/>
                  </a:lnTo>
                  <a:lnTo>
                    <a:pt x="509" y="406"/>
                  </a:lnTo>
                  <a:lnTo>
                    <a:pt x="519" y="400"/>
                  </a:lnTo>
                  <a:lnTo>
                    <a:pt x="534" y="390"/>
                  </a:lnTo>
                  <a:lnTo>
                    <a:pt x="547" y="381"/>
                  </a:lnTo>
                  <a:lnTo>
                    <a:pt x="562" y="371"/>
                  </a:lnTo>
                  <a:lnTo>
                    <a:pt x="575" y="362"/>
                  </a:lnTo>
                  <a:lnTo>
                    <a:pt x="590" y="352"/>
                  </a:lnTo>
                  <a:lnTo>
                    <a:pt x="603" y="343"/>
                  </a:lnTo>
                  <a:lnTo>
                    <a:pt x="618" y="333"/>
                  </a:lnTo>
                  <a:lnTo>
                    <a:pt x="631" y="324"/>
                  </a:lnTo>
                  <a:lnTo>
                    <a:pt x="640" y="320"/>
                  </a:lnTo>
                  <a:lnTo>
                    <a:pt x="649" y="316"/>
                  </a:lnTo>
                  <a:lnTo>
                    <a:pt x="659" y="313"/>
                  </a:lnTo>
                  <a:lnTo>
                    <a:pt x="668" y="308"/>
                  </a:lnTo>
                  <a:lnTo>
                    <a:pt x="677" y="304"/>
                  </a:lnTo>
                  <a:lnTo>
                    <a:pt x="685" y="301"/>
                  </a:lnTo>
                  <a:lnTo>
                    <a:pt x="696" y="297"/>
                  </a:lnTo>
                  <a:lnTo>
                    <a:pt x="705" y="292"/>
                  </a:lnTo>
                  <a:lnTo>
                    <a:pt x="710" y="291"/>
                  </a:lnTo>
                  <a:lnTo>
                    <a:pt x="716" y="289"/>
                  </a:lnTo>
                  <a:lnTo>
                    <a:pt x="724" y="288"/>
                  </a:lnTo>
                  <a:lnTo>
                    <a:pt x="730" y="287"/>
                  </a:lnTo>
                  <a:lnTo>
                    <a:pt x="736" y="285"/>
                  </a:lnTo>
                  <a:lnTo>
                    <a:pt x="743" y="284"/>
                  </a:lnTo>
                  <a:lnTo>
                    <a:pt x="749" y="281"/>
                  </a:lnTo>
                  <a:lnTo>
                    <a:pt x="755" y="279"/>
                  </a:lnTo>
                  <a:lnTo>
                    <a:pt x="764" y="276"/>
                  </a:lnTo>
                  <a:lnTo>
                    <a:pt x="774" y="275"/>
                  </a:lnTo>
                  <a:lnTo>
                    <a:pt x="783" y="272"/>
                  </a:lnTo>
                  <a:lnTo>
                    <a:pt x="792" y="269"/>
                  </a:lnTo>
                  <a:lnTo>
                    <a:pt x="800" y="266"/>
                  </a:lnTo>
                  <a:lnTo>
                    <a:pt x="809" y="263"/>
                  </a:lnTo>
                  <a:lnTo>
                    <a:pt x="820" y="260"/>
                  </a:lnTo>
                  <a:lnTo>
                    <a:pt x="828" y="257"/>
                  </a:lnTo>
                  <a:lnTo>
                    <a:pt x="845" y="250"/>
                  </a:lnTo>
                  <a:lnTo>
                    <a:pt x="859" y="244"/>
                  </a:lnTo>
                  <a:lnTo>
                    <a:pt x="876" y="237"/>
                  </a:lnTo>
                  <a:lnTo>
                    <a:pt x="890" y="230"/>
                  </a:lnTo>
                  <a:lnTo>
                    <a:pt x="907" y="223"/>
                  </a:lnTo>
                  <a:lnTo>
                    <a:pt x="923" y="215"/>
                  </a:lnTo>
                  <a:lnTo>
                    <a:pt x="937" y="208"/>
                  </a:lnTo>
                  <a:lnTo>
                    <a:pt x="954" y="201"/>
                  </a:lnTo>
                  <a:lnTo>
                    <a:pt x="958" y="196"/>
                  </a:lnTo>
                  <a:lnTo>
                    <a:pt x="964" y="192"/>
                  </a:lnTo>
                  <a:lnTo>
                    <a:pt x="968" y="188"/>
                  </a:lnTo>
                  <a:lnTo>
                    <a:pt x="974" y="182"/>
                  </a:lnTo>
                  <a:lnTo>
                    <a:pt x="979" y="178"/>
                  </a:lnTo>
                  <a:lnTo>
                    <a:pt x="985" y="173"/>
                  </a:lnTo>
                  <a:lnTo>
                    <a:pt x="989" y="169"/>
                  </a:lnTo>
                  <a:lnTo>
                    <a:pt x="993" y="163"/>
                  </a:lnTo>
                  <a:lnTo>
                    <a:pt x="995" y="162"/>
                  </a:lnTo>
                  <a:lnTo>
                    <a:pt x="998" y="160"/>
                  </a:lnTo>
                  <a:lnTo>
                    <a:pt x="999" y="157"/>
                  </a:lnTo>
                  <a:lnTo>
                    <a:pt x="1001" y="156"/>
                  </a:lnTo>
                  <a:lnTo>
                    <a:pt x="1002" y="154"/>
                  </a:lnTo>
                  <a:lnTo>
                    <a:pt x="1004" y="151"/>
                  </a:lnTo>
                  <a:lnTo>
                    <a:pt x="1005" y="150"/>
                  </a:lnTo>
                  <a:lnTo>
                    <a:pt x="1007" y="148"/>
                  </a:lnTo>
                  <a:lnTo>
                    <a:pt x="1007" y="146"/>
                  </a:lnTo>
                  <a:lnTo>
                    <a:pt x="1005" y="143"/>
                  </a:lnTo>
                  <a:lnTo>
                    <a:pt x="1005" y="141"/>
                  </a:lnTo>
                  <a:lnTo>
                    <a:pt x="1005" y="138"/>
                  </a:lnTo>
                  <a:lnTo>
                    <a:pt x="1004" y="137"/>
                  </a:lnTo>
                  <a:lnTo>
                    <a:pt x="1004" y="134"/>
                  </a:lnTo>
                  <a:lnTo>
                    <a:pt x="1004" y="131"/>
                  </a:lnTo>
                  <a:lnTo>
                    <a:pt x="1004" y="130"/>
                  </a:lnTo>
                  <a:lnTo>
                    <a:pt x="1002" y="128"/>
                  </a:lnTo>
                  <a:lnTo>
                    <a:pt x="1001" y="127"/>
                  </a:lnTo>
                  <a:lnTo>
                    <a:pt x="999" y="125"/>
                  </a:lnTo>
                  <a:lnTo>
                    <a:pt x="999" y="125"/>
                  </a:lnTo>
                  <a:lnTo>
                    <a:pt x="998" y="124"/>
                  </a:lnTo>
                  <a:lnTo>
                    <a:pt x="996" y="122"/>
                  </a:lnTo>
                  <a:lnTo>
                    <a:pt x="995" y="121"/>
                  </a:lnTo>
                  <a:lnTo>
                    <a:pt x="993" y="119"/>
                  </a:lnTo>
                  <a:lnTo>
                    <a:pt x="991" y="119"/>
                  </a:lnTo>
                  <a:lnTo>
                    <a:pt x="986" y="119"/>
                  </a:lnTo>
                  <a:lnTo>
                    <a:pt x="982" y="119"/>
                  </a:lnTo>
                  <a:lnTo>
                    <a:pt x="979" y="119"/>
                  </a:lnTo>
                  <a:lnTo>
                    <a:pt x="974" y="119"/>
                  </a:lnTo>
                  <a:lnTo>
                    <a:pt x="970" y="119"/>
                  </a:lnTo>
                  <a:lnTo>
                    <a:pt x="965" y="119"/>
                  </a:lnTo>
                  <a:lnTo>
                    <a:pt x="963" y="119"/>
                  </a:lnTo>
                  <a:lnTo>
                    <a:pt x="982" y="114"/>
                  </a:lnTo>
                  <a:lnTo>
                    <a:pt x="1001" y="106"/>
                  </a:lnTo>
                  <a:lnTo>
                    <a:pt x="1020" y="99"/>
                  </a:lnTo>
                  <a:lnTo>
                    <a:pt x="1038" y="93"/>
                  </a:lnTo>
                  <a:lnTo>
                    <a:pt x="1057" y="86"/>
                  </a:lnTo>
                  <a:lnTo>
                    <a:pt x="1076" y="80"/>
                  </a:lnTo>
                  <a:lnTo>
                    <a:pt x="1095" y="73"/>
                  </a:lnTo>
                  <a:lnTo>
                    <a:pt x="1114" y="66"/>
                  </a:lnTo>
                  <a:lnTo>
                    <a:pt x="1129" y="63"/>
                  </a:lnTo>
                  <a:lnTo>
                    <a:pt x="1144" y="58"/>
                  </a:lnTo>
                  <a:lnTo>
                    <a:pt x="1157" y="55"/>
                  </a:lnTo>
                  <a:lnTo>
                    <a:pt x="1172" y="52"/>
                  </a:lnTo>
                  <a:lnTo>
                    <a:pt x="1187" y="48"/>
                  </a:lnTo>
                  <a:lnTo>
                    <a:pt x="1201" y="45"/>
                  </a:lnTo>
                  <a:lnTo>
                    <a:pt x="1215" y="41"/>
                  </a:lnTo>
                  <a:lnTo>
                    <a:pt x="1229" y="38"/>
                  </a:lnTo>
                  <a:lnTo>
                    <a:pt x="1251" y="34"/>
                  </a:lnTo>
                  <a:lnTo>
                    <a:pt x="1272" y="28"/>
                  </a:lnTo>
                  <a:lnTo>
                    <a:pt x="1294" y="23"/>
                  </a:lnTo>
                  <a:lnTo>
                    <a:pt x="1316" y="19"/>
                  </a:lnTo>
                  <a:lnTo>
                    <a:pt x="1337" y="15"/>
                  </a:lnTo>
                  <a:lnTo>
                    <a:pt x="1359" y="9"/>
                  </a:lnTo>
                  <a:lnTo>
                    <a:pt x="1380" y="4"/>
                  </a:lnTo>
                  <a:lnTo>
                    <a:pt x="1402" y="0"/>
                  </a:lnTo>
                  <a:lnTo>
                    <a:pt x="1402" y="2"/>
                  </a:lnTo>
                  <a:lnTo>
                    <a:pt x="1402" y="4"/>
                  </a:lnTo>
                  <a:lnTo>
                    <a:pt x="1402" y="6"/>
                  </a:lnTo>
                  <a:lnTo>
                    <a:pt x="1402" y="7"/>
                  </a:lnTo>
                  <a:lnTo>
                    <a:pt x="1402" y="10"/>
                  </a:lnTo>
                  <a:lnTo>
                    <a:pt x="1402" y="12"/>
                  </a:lnTo>
                  <a:lnTo>
                    <a:pt x="1402" y="13"/>
                  </a:lnTo>
                  <a:lnTo>
                    <a:pt x="1402" y="16"/>
                  </a:lnTo>
                  <a:lnTo>
                    <a:pt x="1402" y="16"/>
                  </a:lnTo>
                  <a:lnTo>
                    <a:pt x="1400" y="18"/>
                  </a:lnTo>
                  <a:lnTo>
                    <a:pt x="1399" y="18"/>
                  </a:lnTo>
                  <a:lnTo>
                    <a:pt x="1399" y="19"/>
                  </a:lnTo>
                  <a:lnTo>
                    <a:pt x="1397" y="19"/>
                  </a:lnTo>
                  <a:lnTo>
                    <a:pt x="1397" y="20"/>
                  </a:lnTo>
                  <a:lnTo>
                    <a:pt x="1396" y="22"/>
                  </a:lnTo>
                  <a:lnTo>
                    <a:pt x="1396" y="22"/>
                  </a:lnTo>
                  <a:lnTo>
                    <a:pt x="1396" y="23"/>
                  </a:lnTo>
                  <a:lnTo>
                    <a:pt x="1396" y="23"/>
                  </a:lnTo>
                  <a:lnTo>
                    <a:pt x="1396" y="25"/>
                  </a:lnTo>
                  <a:lnTo>
                    <a:pt x="1396" y="26"/>
                  </a:lnTo>
                  <a:lnTo>
                    <a:pt x="1396" y="26"/>
                  </a:lnTo>
                  <a:lnTo>
                    <a:pt x="1396" y="28"/>
                  </a:lnTo>
                  <a:lnTo>
                    <a:pt x="1396" y="29"/>
                  </a:lnTo>
                  <a:lnTo>
                    <a:pt x="1396" y="29"/>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48" name="Freeform 52"/>
            <p:cNvSpPr>
              <a:spLocks/>
            </p:cNvSpPr>
            <p:nvPr/>
          </p:nvSpPr>
          <p:spPr bwMode="auto">
            <a:xfrm>
              <a:off x="688" y="2708"/>
              <a:ext cx="469" cy="262"/>
            </a:xfrm>
            <a:custGeom>
              <a:avLst/>
              <a:gdLst/>
              <a:ahLst/>
              <a:cxnLst>
                <a:cxn ang="0">
                  <a:pos x="1389" y="6"/>
                </a:cxn>
                <a:cxn ang="0">
                  <a:pos x="1162" y="83"/>
                </a:cxn>
                <a:cxn ang="0">
                  <a:pos x="1008" y="180"/>
                </a:cxn>
                <a:cxn ang="0">
                  <a:pos x="890" y="241"/>
                </a:cxn>
                <a:cxn ang="0">
                  <a:pos x="799" y="304"/>
                </a:cxn>
                <a:cxn ang="0">
                  <a:pos x="687" y="352"/>
                </a:cxn>
                <a:cxn ang="0">
                  <a:pos x="590" y="420"/>
                </a:cxn>
                <a:cxn ang="0">
                  <a:pos x="451" y="468"/>
                </a:cxn>
                <a:cxn ang="0">
                  <a:pos x="270" y="564"/>
                </a:cxn>
                <a:cxn ang="0">
                  <a:pos x="124" y="703"/>
                </a:cxn>
                <a:cxn ang="0">
                  <a:pos x="28" y="784"/>
                </a:cxn>
                <a:cxn ang="0">
                  <a:pos x="25" y="783"/>
                </a:cxn>
                <a:cxn ang="0">
                  <a:pos x="3" y="785"/>
                </a:cxn>
                <a:cxn ang="0">
                  <a:pos x="0" y="783"/>
                </a:cxn>
                <a:cxn ang="0">
                  <a:pos x="178" y="601"/>
                </a:cxn>
                <a:cxn ang="0">
                  <a:pos x="228" y="566"/>
                </a:cxn>
                <a:cxn ang="0">
                  <a:pos x="251" y="535"/>
                </a:cxn>
                <a:cxn ang="0">
                  <a:pos x="343" y="487"/>
                </a:cxn>
                <a:cxn ang="0">
                  <a:pos x="398" y="471"/>
                </a:cxn>
                <a:cxn ang="0">
                  <a:pos x="436" y="449"/>
                </a:cxn>
                <a:cxn ang="0">
                  <a:pos x="519" y="400"/>
                </a:cxn>
                <a:cxn ang="0">
                  <a:pos x="631" y="324"/>
                </a:cxn>
                <a:cxn ang="0">
                  <a:pos x="705" y="292"/>
                </a:cxn>
                <a:cxn ang="0">
                  <a:pos x="755" y="279"/>
                </a:cxn>
                <a:cxn ang="0">
                  <a:pos x="828" y="257"/>
                </a:cxn>
                <a:cxn ang="0">
                  <a:pos x="943" y="201"/>
                </a:cxn>
                <a:cxn ang="0">
                  <a:pos x="993" y="163"/>
                </a:cxn>
                <a:cxn ang="0">
                  <a:pos x="1007" y="148"/>
                </a:cxn>
                <a:cxn ang="0">
                  <a:pos x="1004" y="130"/>
                </a:cxn>
                <a:cxn ang="0">
                  <a:pos x="993" y="119"/>
                </a:cxn>
                <a:cxn ang="0">
                  <a:pos x="963" y="119"/>
                </a:cxn>
                <a:cxn ang="0">
                  <a:pos x="1114" y="66"/>
                </a:cxn>
                <a:cxn ang="0">
                  <a:pos x="1229" y="38"/>
                </a:cxn>
                <a:cxn ang="0">
                  <a:pos x="1402" y="0"/>
                </a:cxn>
                <a:cxn ang="0">
                  <a:pos x="1402" y="16"/>
                </a:cxn>
                <a:cxn ang="0">
                  <a:pos x="1396" y="22"/>
                </a:cxn>
                <a:cxn ang="0">
                  <a:pos x="1389" y="6"/>
                </a:cxn>
              </a:cxnLst>
              <a:rect l="0" t="0" r="r" b="b"/>
              <a:pathLst>
                <a:path w="1402" h="785">
                  <a:moveTo>
                    <a:pt x="1389" y="6"/>
                  </a:moveTo>
                  <a:lnTo>
                    <a:pt x="1162" y="83"/>
                  </a:lnTo>
                  <a:lnTo>
                    <a:pt x="1008" y="180"/>
                  </a:lnTo>
                  <a:lnTo>
                    <a:pt x="890" y="241"/>
                  </a:lnTo>
                  <a:lnTo>
                    <a:pt x="799" y="304"/>
                  </a:lnTo>
                  <a:lnTo>
                    <a:pt x="687" y="352"/>
                  </a:lnTo>
                  <a:lnTo>
                    <a:pt x="590" y="420"/>
                  </a:lnTo>
                  <a:lnTo>
                    <a:pt x="451" y="468"/>
                  </a:lnTo>
                  <a:lnTo>
                    <a:pt x="270" y="564"/>
                  </a:lnTo>
                  <a:lnTo>
                    <a:pt x="124" y="703"/>
                  </a:lnTo>
                  <a:lnTo>
                    <a:pt x="28" y="784"/>
                  </a:lnTo>
                  <a:lnTo>
                    <a:pt x="25" y="783"/>
                  </a:lnTo>
                  <a:lnTo>
                    <a:pt x="3" y="785"/>
                  </a:lnTo>
                  <a:lnTo>
                    <a:pt x="0" y="783"/>
                  </a:lnTo>
                  <a:lnTo>
                    <a:pt x="178" y="601"/>
                  </a:lnTo>
                  <a:lnTo>
                    <a:pt x="228" y="566"/>
                  </a:lnTo>
                  <a:lnTo>
                    <a:pt x="251" y="535"/>
                  </a:lnTo>
                  <a:lnTo>
                    <a:pt x="343" y="487"/>
                  </a:lnTo>
                  <a:lnTo>
                    <a:pt x="398" y="471"/>
                  </a:lnTo>
                  <a:lnTo>
                    <a:pt x="436" y="449"/>
                  </a:lnTo>
                  <a:lnTo>
                    <a:pt x="519" y="400"/>
                  </a:lnTo>
                  <a:lnTo>
                    <a:pt x="631" y="324"/>
                  </a:lnTo>
                  <a:lnTo>
                    <a:pt x="705" y="292"/>
                  </a:lnTo>
                  <a:lnTo>
                    <a:pt x="755" y="279"/>
                  </a:lnTo>
                  <a:lnTo>
                    <a:pt x="828" y="257"/>
                  </a:lnTo>
                  <a:lnTo>
                    <a:pt x="943" y="201"/>
                  </a:lnTo>
                  <a:lnTo>
                    <a:pt x="993" y="163"/>
                  </a:lnTo>
                  <a:lnTo>
                    <a:pt x="1007" y="148"/>
                  </a:lnTo>
                  <a:lnTo>
                    <a:pt x="1004" y="130"/>
                  </a:lnTo>
                  <a:lnTo>
                    <a:pt x="993" y="119"/>
                  </a:lnTo>
                  <a:lnTo>
                    <a:pt x="963" y="119"/>
                  </a:lnTo>
                  <a:lnTo>
                    <a:pt x="1114" y="66"/>
                  </a:lnTo>
                  <a:lnTo>
                    <a:pt x="1229" y="38"/>
                  </a:lnTo>
                  <a:lnTo>
                    <a:pt x="1402" y="0"/>
                  </a:lnTo>
                  <a:lnTo>
                    <a:pt x="1402" y="16"/>
                  </a:lnTo>
                  <a:lnTo>
                    <a:pt x="1396" y="22"/>
                  </a:lnTo>
                  <a:lnTo>
                    <a:pt x="1389" y="6"/>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49" name="Freeform 53"/>
            <p:cNvSpPr>
              <a:spLocks noEditPoints="1"/>
            </p:cNvSpPr>
            <p:nvPr/>
          </p:nvSpPr>
          <p:spPr bwMode="auto">
            <a:xfrm>
              <a:off x="628" y="2974"/>
              <a:ext cx="164" cy="77"/>
            </a:xfrm>
            <a:custGeom>
              <a:avLst/>
              <a:gdLst/>
              <a:ahLst/>
              <a:cxnLst>
                <a:cxn ang="0">
                  <a:pos x="221" y="0"/>
                </a:cxn>
                <a:cxn ang="0">
                  <a:pos x="172" y="48"/>
                </a:cxn>
                <a:cxn ang="0">
                  <a:pos x="157" y="90"/>
                </a:cxn>
                <a:cxn ang="0">
                  <a:pos x="193" y="96"/>
                </a:cxn>
                <a:cxn ang="0">
                  <a:pos x="157" y="151"/>
                </a:cxn>
                <a:cxn ang="0">
                  <a:pos x="228" y="186"/>
                </a:cxn>
                <a:cxn ang="0">
                  <a:pos x="253" y="181"/>
                </a:cxn>
                <a:cxn ang="0">
                  <a:pos x="250" y="205"/>
                </a:cxn>
                <a:cxn ang="0">
                  <a:pos x="244" y="210"/>
                </a:cxn>
                <a:cxn ang="0">
                  <a:pos x="113" y="229"/>
                </a:cxn>
                <a:cxn ang="0">
                  <a:pos x="91" y="229"/>
                </a:cxn>
                <a:cxn ang="0">
                  <a:pos x="79" y="216"/>
                </a:cxn>
                <a:cxn ang="0">
                  <a:pos x="57" y="226"/>
                </a:cxn>
                <a:cxn ang="0">
                  <a:pos x="47" y="226"/>
                </a:cxn>
                <a:cxn ang="0">
                  <a:pos x="41" y="210"/>
                </a:cxn>
                <a:cxn ang="0">
                  <a:pos x="41" y="208"/>
                </a:cxn>
                <a:cxn ang="0">
                  <a:pos x="34" y="200"/>
                </a:cxn>
                <a:cxn ang="0">
                  <a:pos x="0" y="208"/>
                </a:cxn>
                <a:cxn ang="0">
                  <a:pos x="25" y="183"/>
                </a:cxn>
                <a:cxn ang="0">
                  <a:pos x="50" y="145"/>
                </a:cxn>
                <a:cxn ang="0">
                  <a:pos x="22" y="129"/>
                </a:cxn>
                <a:cxn ang="0">
                  <a:pos x="110" y="69"/>
                </a:cxn>
                <a:cxn ang="0">
                  <a:pos x="210" y="5"/>
                </a:cxn>
                <a:cxn ang="0">
                  <a:pos x="212" y="4"/>
                </a:cxn>
                <a:cxn ang="0">
                  <a:pos x="215" y="4"/>
                </a:cxn>
                <a:cxn ang="0">
                  <a:pos x="216" y="2"/>
                </a:cxn>
                <a:cxn ang="0">
                  <a:pos x="216" y="2"/>
                </a:cxn>
                <a:cxn ang="0">
                  <a:pos x="218" y="1"/>
                </a:cxn>
                <a:cxn ang="0">
                  <a:pos x="219" y="1"/>
                </a:cxn>
                <a:cxn ang="0">
                  <a:pos x="219" y="0"/>
                </a:cxn>
                <a:cxn ang="0">
                  <a:pos x="221" y="0"/>
                </a:cxn>
                <a:cxn ang="0">
                  <a:pos x="317" y="171"/>
                </a:cxn>
                <a:cxn ang="0">
                  <a:pos x="353" y="165"/>
                </a:cxn>
                <a:cxn ang="0">
                  <a:pos x="471" y="171"/>
                </a:cxn>
                <a:cxn ang="0">
                  <a:pos x="493" y="177"/>
                </a:cxn>
                <a:cxn ang="0">
                  <a:pos x="467" y="178"/>
                </a:cxn>
                <a:cxn ang="0">
                  <a:pos x="445" y="189"/>
                </a:cxn>
                <a:cxn ang="0">
                  <a:pos x="395" y="192"/>
                </a:cxn>
                <a:cxn ang="0">
                  <a:pos x="343" y="205"/>
                </a:cxn>
                <a:cxn ang="0">
                  <a:pos x="318" y="205"/>
                </a:cxn>
                <a:cxn ang="0">
                  <a:pos x="314" y="208"/>
                </a:cxn>
                <a:cxn ang="0">
                  <a:pos x="317" y="171"/>
                </a:cxn>
              </a:cxnLst>
              <a:rect l="0" t="0" r="r" b="b"/>
              <a:pathLst>
                <a:path w="493" h="229">
                  <a:moveTo>
                    <a:pt x="221" y="0"/>
                  </a:moveTo>
                  <a:lnTo>
                    <a:pt x="172" y="48"/>
                  </a:lnTo>
                  <a:lnTo>
                    <a:pt x="157" y="90"/>
                  </a:lnTo>
                  <a:lnTo>
                    <a:pt x="193" y="96"/>
                  </a:lnTo>
                  <a:lnTo>
                    <a:pt x="157" y="151"/>
                  </a:lnTo>
                  <a:lnTo>
                    <a:pt x="228" y="186"/>
                  </a:lnTo>
                  <a:lnTo>
                    <a:pt x="253" y="181"/>
                  </a:lnTo>
                  <a:lnTo>
                    <a:pt x="250" y="205"/>
                  </a:lnTo>
                  <a:lnTo>
                    <a:pt x="244" y="210"/>
                  </a:lnTo>
                  <a:lnTo>
                    <a:pt x="113" y="229"/>
                  </a:lnTo>
                  <a:lnTo>
                    <a:pt x="91" y="229"/>
                  </a:lnTo>
                  <a:lnTo>
                    <a:pt x="79" y="216"/>
                  </a:lnTo>
                  <a:lnTo>
                    <a:pt x="57" y="226"/>
                  </a:lnTo>
                  <a:lnTo>
                    <a:pt x="47" y="226"/>
                  </a:lnTo>
                  <a:lnTo>
                    <a:pt x="41" y="210"/>
                  </a:lnTo>
                  <a:lnTo>
                    <a:pt x="41" y="208"/>
                  </a:lnTo>
                  <a:lnTo>
                    <a:pt x="34" y="200"/>
                  </a:lnTo>
                  <a:lnTo>
                    <a:pt x="0" y="208"/>
                  </a:lnTo>
                  <a:lnTo>
                    <a:pt x="25" y="183"/>
                  </a:lnTo>
                  <a:lnTo>
                    <a:pt x="50" y="145"/>
                  </a:lnTo>
                  <a:lnTo>
                    <a:pt x="22" y="129"/>
                  </a:lnTo>
                  <a:lnTo>
                    <a:pt x="110" y="69"/>
                  </a:lnTo>
                  <a:lnTo>
                    <a:pt x="210" y="5"/>
                  </a:lnTo>
                  <a:lnTo>
                    <a:pt x="212" y="4"/>
                  </a:lnTo>
                  <a:lnTo>
                    <a:pt x="215" y="4"/>
                  </a:lnTo>
                  <a:lnTo>
                    <a:pt x="216" y="2"/>
                  </a:lnTo>
                  <a:lnTo>
                    <a:pt x="216" y="2"/>
                  </a:lnTo>
                  <a:lnTo>
                    <a:pt x="218" y="1"/>
                  </a:lnTo>
                  <a:lnTo>
                    <a:pt x="219" y="1"/>
                  </a:lnTo>
                  <a:lnTo>
                    <a:pt x="219" y="0"/>
                  </a:lnTo>
                  <a:lnTo>
                    <a:pt x="221" y="0"/>
                  </a:lnTo>
                  <a:close/>
                  <a:moveTo>
                    <a:pt x="317" y="171"/>
                  </a:moveTo>
                  <a:lnTo>
                    <a:pt x="353" y="165"/>
                  </a:lnTo>
                  <a:lnTo>
                    <a:pt x="471" y="171"/>
                  </a:lnTo>
                  <a:lnTo>
                    <a:pt x="493" y="177"/>
                  </a:lnTo>
                  <a:lnTo>
                    <a:pt x="467" y="178"/>
                  </a:lnTo>
                  <a:lnTo>
                    <a:pt x="445" y="189"/>
                  </a:lnTo>
                  <a:lnTo>
                    <a:pt x="395" y="192"/>
                  </a:lnTo>
                  <a:lnTo>
                    <a:pt x="343" y="205"/>
                  </a:lnTo>
                  <a:lnTo>
                    <a:pt x="318" y="205"/>
                  </a:lnTo>
                  <a:lnTo>
                    <a:pt x="314" y="208"/>
                  </a:lnTo>
                  <a:lnTo>
                    <a:pt x="317" y="171"/>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50" name="Freeform 54"/>
            <p:cNvSpPr>
              <a:spLocks/>
            </p:cNvSpPr>
            <p:nvPr/>
          </p:nvSpPr>
          <p:spPr bwMode="auto">
            <a:xfrm>
              <a:off x="1275" y="2688"/>
              <a:ext cx="56" cy="33"/>
            </a:xfrm>
            <a:custGeom>
              <a:avLst/>
              <a:gdLst/>
              <a:ahLst/>
              <a:cxnLst>
                <a:cxn ang="0">
                  <a:pos x="6" y="46"/>
                </a:cxn>
                <a:cxn ang="0">
                  <a:pos x="27" y="19"/>
                </a:cxn>
                <a:cxn ang="0">
                  <a:pos x="72" y="6"/>
                </a:cxn>
                <a:cxn ang="0">
                  <a:pos x="121" y="0"/>
                </a:cxn>
                <a:cxn ang="0">
                  <a:pos x="147" y="14"/>
                </a:cxn>
                <a:cxn ang="0">
                  <a:pos x="167" y="43"/>
                </a:cxn>
                <a:cxn ang="0">
                  <a:pos x="164" y="63"/>
                </a:cxn>
                <a:cxn ang="0">
                  <a:pos x="130" y="98"/>
                </a:cxn>
                <a:cxn ang="0">
                  <a:pos x="41" y="101"/>
                </a:cxn>
                <a:cxn ang="0">
                  <a:pos x="15" y="91"/>
                </a:cxn>
                <a:cxn ang="0">
                  <a:pos x="0" y="66"/>
                </a:cxn>
                <a:cxn ang="0">
                  <a:pos x="6" y="46"/>
                </a:cxn>
              </a:cxnLst>
              <a:rect l="0" t="0" r="r" b="b"/>
              <a:pathLst>
                <a:path w="167" h="101">
                  <a:moveTo>
                    <a:pt x="6" y="46"/>
                  </a:moveTo>
                  <a:lnTo>
                    <a:pt x="27" y="19"/>
                  </a:lnTo>
                  <a:lnTo>
                    <a:pt x="72" y="6"/>
                  </a:lnTo>
                  <a:lnTo>
                    <a:pt x="121" y="0"/>
                  </a:lnTo>
                  <a:lnTo>
                    <a:pt x="147" y="14"/>
                  </a:lnTo>
                  <a:lnTo>
                    <a:pt x="167" y="43"/>
                  </a:lnTo>
                  <a:lnTo>
                    <a:pt x="164" y="63"/>
                  </a:lnTo>
                  <a:lnTo>
                    <a:pt x="130" y="98"/>
                  </a:lnTo>
                  <a:lnTo>
                    <a:pt x="41" y="101"/>
                  </a:lnTo>
                  <a:lnTo>
                    <a:pt x="15" y="91"/>
                  </a:lnTo>
                  <a:lnTo>
                    <a:pt x="0" y="66"/>
                  </a:lnTo>
                  <a:lnTo>
                    <a:pt x="6" y="46"/>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51" name="Freeform 55"/>
            <p:cNvSpPr>
              <a:spLocks/>
            </p:cNvSpPr>
            <p:nvPr/>
          </p:nvSpPr>
          <p:spPr bwMode="auto">
            <a:xfrm>
              <a:off x="1280" y="2691"/>
              <a:ext cx="48" cy="29"/>
            </a:xfrm>
            <a:custGeom>
              <a:avLst/>
              <a:gdLst/>
              <a:ahLst/>
              <a:cxnLst>
                <a:cxn ang="0">
                  <a:pos x="6" y="35"/>
                </a:cxn>
                <a:cxn ang="0">
                  <a:pos x="11" y="31"/>
                </a:cxn>
                <a:cxn ang="0">
                  <a:pos x="15" y="25"/>
                </a:cxn>
                <a:cxn ang="0">
                  <a:pos x="19" y="19"/>
                </a:cxn>
                <a:cxn ang="0">
                  <a:pos x="27" y="15"/>
                </a:cxn>
                <a:cxn ang="0">
                  <a:pos x="37" y="12"/>
                </a:cxn>
                <a:cxn ang="0">
                  <a:pos x="46" y="9"/>
                </a:cxn>
                <a:cxn ang="0">
                  <a:pos x="56" y="6"/>
                </a:cxn>
                <a:cxn ang="0">
                  <a:pos x="67" y="5"/>
                </a:cxn>
                <a:cxn ang="0">
                  <a:pos x="77" y="3"/>
                </a:cxn>
                <a:cxn ang="0">
                  <a:pos x="87" y="2"/>
                </a:cxn>
                <a:cxn ang="0">
                  <a:pos x="98" y="0"/>
                </a:cxn>
                <a:cxn ang="0">
                  <a:pos x="105" y="2"/>
                </a:cxn>
                <a:cxn ang="0">
                  <a:pos x="111" y="5"/>
                </a:cxn>
                <a:cxn ang="0">
                  <a:pos x="117" y="6"/>
                </a:cxn>
                <a:cxn ang="0">
                  <a:pos x="123" y="9"/>
                </a:cxn>
                <a:cxn ang="0">
                  <a:pos x="127" y="13"/>
                </a:cxn>
                <a:cxn ang="0">
                  <a:pos x="131" y="21"/>
                </a:cxn>
                <a:cxn ang="0">
                  <a:pos x="134" y="26"/>
                </a:cxn>
                <a:cxn ang="0">
                  <a:pos x="139" y="32"/>
                </a:cxn>
                <a:cxn ang="0">
                  <a:pos x="140" y="38"/>
                </a:cxn>
                <a:cxn ang="0">
                  <a:pos x="140" y="42"/>
                </a:cxn>
                <a:cxn ang="0">
                  <a:pos x="140" y="47"/>
                </a:cxn>
                <a:cxn ang="0">
                  <a:pos x="140" y="51"/>
                </a:cxn>
                <a:cxn ang="0">
                  <a:pos x="136" y="57"/>
                </a:cxn>
                <a:cxn ang="0">
                  <a:pos x="128" y="64"/>
                </a:cxn>
                <a:cxn ang="0">
                  <a:pos x="121" y="71"/>
                </a:cxn>
                <a:cxn ang="0">
                  <a:pos x="114" y="79"/>
                </a:cxn>
                <a:cxn ang="0">
                  <a:pos x="100" y="83"/>
                </a:cxn>
                <a:cxn ang="0">
                  <a:pos x="81" y="83"/>
                </a:cxn>
                <a:cxn ang="0">
                  <a:pos x="62" y="85"/>
                </a:cxn>
                <a:cxn ang="0">
                  <a:pos x="43" y="85"/>
                </a:cxn>
                <a:cxn ang="0">
                  <a:pos x="31" y="85"/>
                </a:cxn>
                <a:cxn ang="0">
                  <a:pos x="25" y="82"/>
                </a:cxn>
                <a:cxn ang="0">
                  <a:pos x="21" y="80"/>
                </a:cxn>
                <a:cxn ang="0">
                  <a:pos x="15" y="77"/>
                </a:cxn>
                <a:cxn ang="0">
                  <a:pos x="11" y="74"/>
                </a:cxn>
                <a:cxn ang="0">
                  <a:pos x="8" y="69"/>
                </a:cxn>
                <a:cxn ang="0">
                  <a:pos x="5" y="64"/>
                </a:cxn>
                <a:cxn ang="0">
                  <a:pos x="2" y="58"/>
                </a:cxn>
                <a:cxn ang="0">
                  <a:pos x="0" y="54"/>
                </a:cxn>
                <a:cxn ang="0">
                  <a:pos x="2" y="50"/>
                </a:cxn>
                <a:cxn ang="0">
                  <a:pos x="3" y="45"/>
                </a:cxn>
                <a:cxn ang="0">
                  <a:pos x="3" y="41"/>
                </a:cxn>
              </a:cxnLst>
              <a:rect l="0" t="0" r="r" b="b"/>
              <a:pathLst>
                <a:path w="142" h="86">
                  <a:moveTo>
                    <a:pt x="5" y="38"/>
                  </a:moveTo>
                  <a:lnTo>
                    <a:pt x="6" y="35"/>
                  </a:lnTo>
                  <a:lnTo>
                    <a:pt x="9" y="32"/>
                  </a:lnTo>
                  <a:lnTo>
                    <a:pt x="11" y="31"/>
                  </a:lnTo>
                  <a:lnTo>
                    <a:pt x="13" y="28"/>
                  </a:lnTo>
                  <a:lnTo>
                    <a:pt x="15" y="25"/>
                  </a:lnTo>
                  <a:lnTo>
                    <a:pt x="18" y="22"/>
                  </a:lnTo>
                  <a:lnTo>
                    <a:pt x="19" y="19"/>
                  </a:lnTo>
                  <a:lnTo>
                    <a:pt x="22" y="16"/>
                  </a:lnTo>
                  <a:lnTo>
                    <a:pt x="27" y="15"/>
                  </a:lnTo>
                  <a:lnTo>
                    <a:pt x="31" y="13"/>
                  </a:lnTo>
                  <a:lnTo>
                    <a:pt x="37" y="12"/>
                  </a:lnTo>
                  <a:lnTo>
                    <a:pt x="41" y="10"/>
                  </a:lnTo>
                  <a:lnTo>
                    <a:pt x="46" y="9"/>
                  </a:lnTo>
                  <a:lnTo>
                    <a:pt x="52" y="7"/>
                  </a:lnTo>
                  <a:lnTo>
                    <a:pt x="56" y="6"/>
                  </a:lnTo>
                  <a:lnTo>
                    <a:pt x="61" y="5"/>
                  </a:lnTo>
                  <a:lnTo>
                    <a:pt x="67" y="5"/>
                  </a:lnTo>
                  <a:lnTo>
                    <a:pt x="71" y="3"/>
                  </a:lnTo>
                  <a:lnTo>
                    <a:pt x="77" y="3"/>
                  </a:lnTo>
                  <a:lnTo>
                    <a:pt x="81" y="3"/>
                  </a:lnTo>
                  <a:lnTo>
                    <a:pt x="87" y="2"/>
                  </a:lnTo>
                  <a:lnTo>
                    <a:pt x="92" y="2"/>
                  </a:lnTo>
                  <a:lnTo>
                    <a:pt x="98" y="0"/>
                  </a:lnTo>
                  <a:lnTo>
                    <a:pt x="102" y="0"/>
                  </a:lnTo>
                  <a:lnTo>
                    <a:pt x="105" y="2"/>
                  </a:lnTo>
                  <a:lnTo>
                    <a:pt x="108" y="3"/>
                  </a:lnTo>
                  <a:lnTo>
                    <a:pt x="111" y="5"/>
                  </a:lnTo>
                  <a:lnTo>
                    <a:pt x="114" y="6"/>
                  </a:lnTo>
                  <a:lnTo>
                    <a:pt x="117" y="6"/>
                  </a:lnTo>
                  <a:lnTo>
                    <a:pt x="120" y="7"/>
                  </a:lnTo>
                  <a:lnTo>
                    <a:pt x="123" y="9"/>
                  </a:lnTo>
                  <a:lnTo>
                    <a:pt x="124" y="10"/>
                  </a:lnTo>
                  <a:lnTo>
                    <a:pt x="127" y="13"/>
                  </a:lnTo>
                  <a:lnTo>
                    <a:pt x="128" y="16"/>
                  </a:lnTo>
                  <a:lnTo>
                    <a:pt x="131" y="21"/>
                  </a:lnTo>
                  <a:lnTo>
                    <a:pt x="133" y="23"/>
                  </a:lnTo>
                  <a:lnTo>
                    <a:pt x="134" y="26"/>
                  </a:lnTo>
                  <a:lnTo>
                    <a:pt x="137" y="29"/>
                  </a:lnTo>
                  <a:lnTo>
                    <a:pt x="139" y="32"/>
                  </a:lnTo>
                  <a:lnTo>
                    <a:pt x="142" y="35"/>
                  </a:lnTo>
                  <a:lnTo>
                    <a:pt x="140" y="38"/>
                  </a:lnTo>
                  <a:lnTo>
                    <a:pt x="140" y="39"/>
                  </a:lnTo>
                  <a:lnTo>
                    <a:pt x="140" y="42"/>
                  </a:lnTo>
                  <a:lnTo>
                    <a:pt x="140" y="44"/>
                  </a:lnTo>
                  <a:lnTo>
                    <a:pt x="140" y="47"/>
                  </a:lnTo>
                  <a:lnTo>
                    <a:pt x="140" y="48"/>
                  </a:lnTo>
                  <a:lnTo>
                    <a:pt x="140" y="51"/>
                  </a:lnTo>
                  <a:lnTo>
                    <a:pt x="140" y="53"/>
                  </a:lnTo>
                  <a:lnTo>
                    <a:pt x="136" y="57"/>
                  </a:lnTo>
                  <a:lnTo>
                    <a:pt x="133" y="60"/>
                  </a:lnTo>
                  <a:lnTo>
                    <a:pt x="128" y="64"/>
                  </a:lnTo>
                  <a:lnTo>
                    <a:pt x="124" y="67"/>
                  </a:lnTo>
                  <a:lnTo>
                    <a:pt x="121" y="71"/>
                  </a:lnTo>
                  <a:lnTo>
                    <a:pt x="117" y="74"/>
                  </a:lnTo>
                  <a:lnTo>
                    <a:pt x="114" y="79"/>
                  </a:lnTo>
                  <a:lnTo>
                    <a:pt x="109" y="83"/>
                  </a:lnTo>
                  <a:lnTo>
                    <a:pt x="100" y="83"/>
                  </a:lnTo>
                  <a:lnTo>
                    <a:pt x="92" y="83"/>
                  </a:lnTo>
                  <a:lnTo>
                    <a:pt x="81" y="83"/>
                  </a:lnTo>
                  <a:lnTo>
                    <a:pt x="72" y="85"/>
                  </a:lnTo>
                  <a:lnTo>
                    <a:pt x="62" y="85"/>
                  </a:lnTo>
                  <a:lnTo>
                    <a:pt x="53" y="85"/>
                  </a:lnTo>
                  <a:lnTo>
                    <a:pt x="43" y="85"/>
                  </a:lnTo>
                  <a:lnTo>
                    <a:pt x="34" y="86"/>
                  </a:lnTo>
                  <a:lnTo>
                    <a:pt x="31" y="85"/>
                  </a:lnTo>
                  <a:lnTo>
                    <a:pt x="28" y="83"/>
                  </a:lnTo>
                  <a:lnTo>
                    <a:pt x="25" y="82"/>
                  </a:lnTo>
                  <a:lnTo>
                    <a:pt x="22" y="82"/>
                  </a:lnTo>
                  <a:lnTo>
                    <a:pt x="21" y="80"/>
                  </a:lnTo>
                  <a:lnTo>
                    <a:pt x="18" y="79"/>
                  </a:lnTo>
                  <a:lnTo>
                    <a:pt x="15" y="77"/>
                  </a:lnTo>
                  <a:lnTo>
                    <a:pt x="12" y="76"/>
                  </a:lnTo>
                  <a:lnTo>
                    <a:pt x="11" y="74"/>
                  </a:lnTo>
                  <a:lnTo>
                    <a:pt x="9" y="71"/>
                  </a:lnTo>
                  <a:lnTo>
                    <a:pt x="8" y="69"/>
                  </a:lnTo>
                  <a:lnTo>
                    <a:pt x="6" y="66"/>
                  </a:lnTo>
                  <a:lnTo>
                    <a:pt x="5" y="64"/>
                  </a:lnTo>
                  <a:lnTo>
                    <a:pt x="3" y="61"/>
                  </a:lnTo>
                  <a:lnTo>
                    <a:pt x="2" y="58"/>
                  </a:lnTo>
                  <a:lnTo>
                    <a:pt x="0" y="55"/>
                  </a:lnTo>
                  <a:lnTo>
                    <a:pt x="0" y="54"/>
                  </a:lnTo>
                  <a:lnTo>
                    <a:pt x="2" y="51"/>
                  </a:lnTo>
                  <a:lnTo>
                    <a:pt x="2" y="50"/>
                  </a:lnTo>
                  <a:lnTo>
                    <a:pt x="2" y="47"/>
                  </a:lnTo>
                  <a:lnTo>
                    <a:pt x="3" y="45"/>
                  </a:lnTo>
                  <a:lnTo>
                    <a:pt x="3" y="42"/>
                  </a:lnTo>
                  <a:lnTo>
                    <a:pt x="3" y="41"/>
                  </a:lnTo>
                  <a:lnTo>
                    <a:pt x="5" y="38"/>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52" name="Freeform 56"/>
            <p:cNvSpPr>
              <a:spLocks/>
            </p:cNvSpPr>
            <p:nvPr/>
          </p:nvSpPr>
          <p:spPr bwMode="auto">
            <a:xfrm>
              <a:off x="1285" y="2695"/>
              <a:ext cx="39" cy="23"/>
            </a:xfrm>
            <a:custGeom>
              <a:avLst/>
              <a:gdLst/>
              <a:ahLst/>
              <a:cxnLst>
                <a:cxn ang="0">
                  <a:pos x="6" y="29"/>
                </a:cxn>
                <a:cxn ang="0">
                  <a:pos x="9" y="25"/>
                </a:cxn>
                <a:cxn ang="0">
                  <a:pos x="13" y="20"/>
                </a:cxn>
                <a:cxn ang="0">
                  <a:pos x="16" y="14"/>
                </a:cxn>
                <a:cxn ang="0">
                  <a:pos x="22" y="12"/>
                </a:cxn>
                <a:cxn ang="0">
                  <a:pos x="31" y="9"/>
                </a:cxn>
                <a:cxn ang="0">
                  <a:pos x="38" y="7"/>
                </a:cxn>
                <a:cxn ang="0">
                  <a:pos x="47" y="4"/>
                </a:cxn>
                <a:cxn ang="0">
                  <a:pos x="54" y="3"/>
                </a:cxn>
                <a:cxn ang="0">
                  <a:pos x="63" y="1"/>
                </a:cxn>
                <a:cxn ang="0">
                  <a:pos x="72" y="1"/>
                </a:cxn>
                <a:cxn ang="0">
                  <a:pos x="81" y="0"/>
                </a:cxn>
                <a:cxn ang="0">
                  <a:pos x="87" y="0"/>
                </a:cxn>
                <a:cxn ang="0">
                  <a:pos x="91" y="3"/>
                </a:cxn>
                <a:cxn ang="0">
                  <a:pos x="97" y="4"/>
                </a:cxn>
                <a:cxn ang="0">
                  <a:pos x="102" y="7"/>
                </a:cxn>
                <a:cxn ang="0">
                  <a:pos x="105" y="10"/>
                </a:cxn>
                <a:cxn ang="0">
                  <a:pos x="109" y="16"/>
                </a:cxn>
                <a:cxn ang="0">
                  <a:pos x="112" y="20"/>
                </a:cxn>
                <a:cxn ang="0">
                  <a:pos x="115" y="26"/>
                </a:cxn>
                <a:cxn ang="0">
                  <a:pos x="116" y="30"/>
                </a:cxn>
                <a:cxn ang="0">
                  <a:pos x="116" y="33"/>
                </a:cxn>
                <a:cxn ang="0">
                  <a:pos x="116" y="38"/>
                </a:cxn>
                <a:cxn ang="0">
                  <a:pos x="116" y="41"/>
                </a:cxn>
                <a:cxn ang="0">
                  <a:pos x="113" y="46"/>
                </a:cxn>
                <a:cxn ang="0">
                  <a:pos x="106" y="52"/>
                </a:cxn>
                <a:cxn ang="0">
                  <a:pos x="100" y="58"/>
                </a:cxn>
                <a:cxn ang="0">
                  <a:pos x="94" y="64"/>
                </a:cxn>
                <a:cxn ang="0">
                  <a:pos x="84" y="68"/>
                </a:cxn>
                <a:cxn ang="0">
                  <a:pos x="68" y="68"/>
                </a:cxn>
                <a:cxn ang="0">
                  <a:pos x="52" y="68"/>
                </a:cxn>
                <a:cxn ang="0">
                  <a:pos x="37" y="70"/>
                </a:cxn>
                <a:cxn ang="0">
                  <a:pos x="26" y="68"/>
                </a:cxn>
                <a:cxn ang="0">
                  <a:pos x="22" y="67"/>
                </a:cxn>
                <a:cxn ang="0">
                  <a:pos x="16" y="65"/>
                </a:cxn>
                <a:cxn ang="0">
                  <a:pos x="12" y="64"/>
                </a:cxn>
                <a:cxn ang="0">
                  <a:pos x="9" y="61"/>
                </a:cxn>
                <a:cxn ang="0">
                  <a:pos x="6" y="57"/>
                </a:cxn>
                <a:cxn ang="0">
                  <a:pos x="4" y="52"/>
                </a:cxn>
                <a:cxn ang="0">
                  <a:pos x="1" y="48"/>
                </a:cxn>
                <a:cxn ang="0">
                  <a:pos x="0" y="44"/>
                </a:cxn>
                <a:cxn ang="0">
                  <a:pos x="1" y="41"/>
                </a:cxn>
                <a:cxn ang="0">
                  <a:pos x="3" y="36"/>
                </a:cxn>
                <a:cxn ang="0">
                  <a:pos x="3" y="33"/>
                </a:cxn>
              </a:cxnLst>
              <a:rect l="0" t="0" r="r" b="b"/>
              <a:pathLst>
                <a:path w="116" h="70">
                  <a:moveTo>
                    <a:pt x="4" y="30"/>
                  </a:moveTo>
                  <a:lnTo>
                    <a:pt x="6" y="29"/>
                  </a:lnTo>
                  <a:lnTo>
                    <a:pt x="7" y="26"/>
                  </a:lnTo>
                  <a:lnTo>
                    <a:pt x="9" y="25"/>
                  </a:lnTo>
                  <a:lnTo>
                    <a:pt x="12" y="22"/>
                  </a:lnTo>
                  <a:lnTo>
                    <a:pt x="13" y="20"/>
                  </a:lnTo>
                  <a:lnTo>
                    <a:pt x="15" y="17"/>
                  </a:lnTo>
                  <a:lnTo>
                    <a:pt x="16" y="14"/>
                  </a:lnTo>
                  <a:lnTo>
                    <a:pt x="19" y="13"/>
                  </a:lnTo>
                  <a:lnTo>
                    <a:pt x="22" y="12"/>
                  </a:lnTo>
                  <a:lnTo>
                    <a:pt x="26" y="10"/>
                  </a:lnTo>
                  <a:lnTo>
                    <a:pt x="31" y="9"/>
                  </a:lnTo>
                  <a:lnTo>
                    <a:pt x="35" y="9"/>
                  </a:lnTo>
                  <a:lnTo>
                    <a:pt x="38" y="7"/>
                  </a:lnTo>
                  <a:lnTo>
                    <a:pt x="43" y="6"/>
                  </a:lnTo>
                  <a:lnTo>
                    <a:pt x="47" y="4"/>
                  </a:lnTo>
                  <a:lnTo>
                    <a:pt x="50" y="3"/>
                  </a:lnTo>
                  <a:lnTo>
                    <a:pt x="54" y="3"/>
                  </a:lnTo>
                  <a:lnTo>
                    <a:pt x="59" y="3"/>
                  </a:lnTo>
                  <a:lnTo>
                    <a:pt x="63" y="1"/>
                  </a:lnTo>
                  <a:lnTo>
                    <a:pt x="68" y="1"/>
                  </a:lnTo>
                  <a:lnTo>
                    <a:pt x="72" y="1"/>
                  </a:lnTo>
                  <a:lnTo>
                    <a:pt x="77" y="0"/>
                  </a:lnTo>
                  <a:lnTo>
                    <a:pt x="81" y="0"/>
                  </a:lnTo>
                  <a:lnTo>
                    <a:pt x="85" y="0"/>
                  </a:lnTo>
                  <a:lnTo>
                    <a:pt x="87" y="0"/>
                  </a:lnTo>
                  <a:lnTo>
                    <a:pt x="90" y="1"/>
                  </a:lnTo>
                  <a:lnTo>
                    <a:pt x="91" y="3"/>
                  </a:lnTo>
                  <a:lnTo>
                    <a:pt x="94" y="4"/>
                  </a:lnTo>
                  <a:lnTo>
                    <a:pt x="97" y="4"/>
                  </a:lnTo>
                  <a:lnTo>
                    <a:pt x="99" y="6"/>
                  </a:lnTo>
                  <a:lnTo>
                    <a:pt x="102" y="7"/>
                  </a:lnTo>
                  <a:lnTo>
                    <a:pt x="103" y="9"/>
                  </a:lnTo>
                  <a:lnTo>
                    <a:pt x="105" y="10"/>
                  </a:lnTo>
                  <a:lnTo>
                    <a:pt x="108" y="13"/>
                  </a:lnTo>
                  <a:lnTo>
                    <a:pt x="109" y="16"/>
                  </a:lnTo>
                  <a:lnTo>
                    <a:pt x="111" y="19"/>
                  </a:lnTo>
                  <a:lnTo>
                    <a:pt x="112" y="20"/>
                  </a:lnTo>
                  <a:lnTo>
                    <a:pt x="113" y="23"/>
                  </a:lnTo>
                  <a:lnTo>
                    <a:pt x="115" y="26"/>
                  </a:lnTo>
                  <a:lnTo>
                    <a:pt x="116" y="29"/>
                  </a:lnTo>
                  <a:lnTo>
                    <a:pt x="116" y="30"/>
                  </a:lnTo>
                  <a:lnTo>
                    <a:pt x="116" y="32"/>
                  </a:lnTo>
                  <a:lnTo>
                    <a:pt x="116" y="33"/>
                  </a:lnTo>
                  <a:lnTo>
                    <a:pt x="116" y="36"/>
                  </a:lnTo>
                  <a:lnTo>
                    <a:pt x="116" y="38"/>
                  </a:lnTo>
                  <a:lnTo>
                    <a:pt x="116" y="39"/>
                  </a:lnTo>
                  <a:lnTo>
                    <a:pt x="116" y="41"/>
                  </a:lnTo>
                  <a:lnTo>
                    <a:pt x="116" y="44"/>
                  </a:lnTo>
                  <a:lnTo>
                    <a:pt x="113" y="46"/>
                  </a:lnTo>
                  <a:lnTo>
                    <a:pt x="109" y="49"/>
                  </a:lnTo>
                  <a:lnTo>
                    <a:pt x="106" y="52"/>
                  </a:lnTo>
                  <a:lnTo>
                    <a:pt x="103" y="55"/>
                  </a:lnTo>
                  <a:lnTo>
                    <a:pt x="100" y="58"/>
                  </a:lnTo>
                  <a:lnTo>
                    <a:pt x="97" y="61"/>
                  </a:lnTo>
                  <a:lnTo>
                    <a:pt x="94" y="64"/>
                  </a:lnTo>
                  <a:lnTo>
                    <a:pt x="91" y="67"/>
                  </a:lnTo>
                  <a:lnTo>
                    <a:pt x="84" y="68"/>
                  </a:lnTo>
                  <a:lnTo>
                    <a:pt x="75" y="68"/>
                  </a:lnTo>
                  <a:lnTo>
                    <a:pt x="68" y="68"/>
                  </a:lnTo>
                  <a:lnTo>
                    <a:pt x="60" y="68"/>
                  </a:lnTo>
                  <a:lnTo>
                    <a:pt x="52" y="68"/>
                  </a:lnTo>
                  <a:lnTo>
                    <a:pt x="44" y="70"/>
                  </a:lnTo>
                  <a:lnTo>
                    <a:pt x="37" y="70"/>
                  </a:lnTo>
                  <a:lnTo>
                    <a:pt x="28" y="70"/>
                  </a:lnTo>
                  <a:lnTo>
                    <a:pt x="26" y="68"/>
                  </a:lnTo>
                  <a:lnTo>
                    <a:pt x="24" y="68"/>
                  </a:lnTo>
                  <a:lnTo>
                    <a:pt x="22" y="67"/>
                  </a:lnTo>
                  <a:lnTo>
                    <a:pt x="19" y="67"/>
                  </a:lnTo>
                  <a:lnTo>
                    <a:pt x="16" y="65"/>
                  </a:lnTo>
                  <a:lnTo>
                    <a:pt x="15" y="64"/>
                  </a:lnTo>
                  <a:lnTo>
                    <a:pt x="12" y="64"/>
                  </a:lnTo>
                  <a:lnTo>
                    <a:pt x="10" y="62"/>
                  </a:lnTo>
                  <a:lnTo>
                    <a:pt x="9" y="61"/>
                  </a:lnTo>
                  <a:lnTo>
                    <a:pt x="7" y="58"/>
                  </a:lnTo>
                  <a:lnTo>
                    <a:pt x="6" y="57"/>
                  </a:lnTo>
                  <a:lnTo>
                    <a:pt x="4" y="54"/>
                  </a:lnTo>
                  <a:lnTo>
                    <a:pt x="4" y="52"/>
                  </a:lnTo>
                  <a:lnTo>
                    <a:pt x="3" y="49"/>
                  </a:lnTo>
                  <a:lnTo>
                    <a:pt x="1" y="48"/>
                  </a:lnTo>
                  <a:lnTo>
                    <a:pt x="0" y="45"/>
                  </a:lnTo>
                  <a:lnTo>
                    <a:pt x="0" y="44"/>
                  </a:lnTo>
                  <a:lnTo>
                    <a:pt x="1" y="42"/>
                  </a:lnTo>
                  <a:lnTo>
                    <a:pt x="1" y="41"/>
                  </a:lnTo>
                  <a:lnTo>
                    <a:pt x="1" y="38"/>
                  </a:lnTo>
                  <a:lnTo>
                    <a:pt x="3" y="36"/>
                  </a:lnTo>
                  <a:lnTo>
                    <a:pt x="3" y="35"/>
                  </a:lnTo>
                  <a:lnTo>
                    <a:pt x="3" y="33"/>
                  </a:lnTo>
                  <a:lnTo>
                    <a:pt x="4" y="30"/>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53" name="Freeform 57"/>
            <p:cNvSpPr>
              <a:spLocks/>
            </p:cNvSpPr>
            <p:nvPr/>
          </p:nvSpPr>
          <p:spPr bwMode="auto">
            <a:xfrm>
              <a:off x="1290" y="2696"/>
              <a:ext cx="30" cy="20"/>
            </a:xfrm>
            <a:custGeom>
              <a:avLst/>
              <a:gdLst/>
              <a:ahLst/>
              <a:cxnLst>
                <a:cxn ang="0">
                  <a:pos x="4" y="23"/>
                </a:cxn>
                <a:cxn ang="0">
                  <a:pos x="7" y="21"/>
                </a:cxn>
                <a:cxn ang="0">
                  <a:pos x="10" y="16"/>
                </a:cxn>
                <a:cxn ang="0">
                  <a:pos x="13" y="13"/>
                </a:cxn>
                <a:cxn ang="0">
                  <a:pos x="19" y="10"/>
                </a:cxn>
                <a:cxn ang="0">
                  <a:pos x="25" y="9"/>
                </a:cxn>
                <a:cxn ang="0">
                  <a:pos x="31" y="6"/>
                </a:cxn>
                <a:cxn ang="0">
                  <a:pos x="37" y="5"/>
                </a:cxn>
                <a:cxn ang="0">
                  <a:pos x="44" y="3"/>
                </a:cxn>
                <a:cxn ang="0">
                  <a:pos x="51" y="3"/>
                </a:cxn>
                <a:cxn ang="0">
                  <a:pos x="57" y="2"/>
                </a:cxn>
                <a:cxn ang="0">
                  <a:pos x="65" y="2"/>
                </a:cxn>
                <a:cxn ang="0">
                  <a:pos x="69" y="2"/>
                </a:cxn>
                <a:cxn ang="0">
                  <a:pos x="73" y="3"/>
                </a:cxn>
                <a:cxn ang="0">
                  <a:pos x="76" y="5"/>
                </a:cxn>
                <a:cxn ang="0">
                  <a:pos x="81" y="6"/>
                </a:cxn>
                <a:cxn ang="0">
                  <a:pos x="84" y="9"/>
                </a:cxn>
                <a:cxn ang="0">
                  <a:pos x="87" y="13"/>
                </a:cxn>
                <a:cxn ang="0">
                  <a:pos x="90" y="18"/>
                </a:cxn>
                <a:cxn ang="0">
                  <a:pos x="91" y="22"/>
                </a:cxn>
                <a:cxn ang="0">
                  <a:pos x="93" y="25"/>
                </a:cxn>
                <a:cxn ang="0">
                  <a:pos x="93" y="28"/>
                </a:cxn>
                <a:cxn ang="0">
                  <a:pos x="93" y="31"/>
                </a:cxn>
                <a:cxn ang="0">
                  <a:pos x="93" y="34"/>
                </a:cxn>
                <a:cxn ang="0">
                  <a:pos x="90" y="38"/>
                </a:cxn>
                <a:cxn ang="0">
                  <a:pos x="85" y="42"/>
                </a:cxn>
                <a:cxn ang="0">
                  <a:pos x="79" y="47"/>
                </a:cxn>
                <a:cxn ang="0">
                  <a:pos x="75" y="53"/>
                </a:cxn>
                <a:cxn ang="0">
                  <a:pos x="66" y="55"/>
                </a:cxn>
                <a:cxn ang="0">
                  <a:pos x="54" y="55"/>
                </a:cxn>
                <a:cxn ang="0">
                  <a:pos x="41" y="55"/>
                </a:cxn>
                <a:cxn ang="0">
                  <a:pos x="29" y="57"/>
                </a:cxn>
                <a:cxn ang="0">
                  <a:pos x="20" y="55"/>
                </a:cxn>
                <a:cxn ang="0">
                  <a:pos x="17" y="54"/>
                </a:cxn>
                <a:cxn ang="0">
                  <a:pos x="13" y="53"/>
                </a:cxn>
                <a:cxn ang="0">
                  <a:pos x="10" y="51"/>
                </a:cxn>
                <a:cxn ang="0">
                  <a:pos x="7" y="50"/>
                </a:cxn>
                <a:cxn ang="0">
                  <a:pos x="6" y="45"/>
                </a:cxn>
                <a:cxn ang="0">
                  <a:pos x="3" y="42"/>
                </a:cxn>
                <a:cxn ang="0">
                  <a:pos x="1" y="39"/>
                </a:cxn>
                <a:cxn ang="0">
                  <a:pos x="1" y="35"/>
                </a:cxn>
                <a:cxn ang="0">
                  <a:pos x="1" y="32"/>
                </a:cxn>
                <a:cxn ang="0">
                  <a:pos x="3" y="29"/>
                </a:cxn>
                <a:cxn ang="0">
                  <a:pos x="3" y="26"/>
                </a:cxn>
              </a:cxnLst>
              <a:rect l="0" t="0" r="r" b="b"/>
              <a:pathLst>
                <a:path w="93" h="57">
                  <a:moveTo>
                    <a:pt x="3" y="25"/>
                  </a:moveTo>
                  <a:lnTo>
                    <a:pt x="4" y="23"/>
                  </a:lnTo>
                  <a:lnTo>
                    <a:pt x="6" y="22"/>
                  </a:lnTo>
                  <a:lnTo>
                    <a:pt x="7" y="21"/>
                  </a:lnTo>
                  <a:lnTo>
                    <a:pt x="9" y="19"/>
                  </a:lnTo>
                  <a:lnTo>
                    <a:pt x="10" y="16"/>
                  </a:lnTo>
                  <a:lnTo>
                    <a:pt x="11" y="15"/>
                  </a:lnTo>
                  <a:lnTo>
                    <a:pt x="13" y="13"/>
                  </a:lnTo>
                  <a:lnTo>
                    <a:pt x="14" y="12"/>
                  </a:lnTo>
                  <a:lnTo>
                    <a:pt x="19" y="10"/>
                  </a:lnTo>
                  <a:lnTo>
                    <a:pt x="22" y="9"/>
                  </a:lnTo>
                  <a:lnTo>
                    <a:pt x="25" y="9"/>
                  </a:lnTo>
                  <a:lnTo>
                    <a:pt x="28" y="7"/>
                  </a:lnTo>
                  <a:lnTo>
                    <a:pt x="31" y="6"/>
                  </a:lnTo>
                  <a:lnTo>
                    <a:pt x="34" y="6"/>
                  </a:lnTo>
                  <a:lnTo>
                    <a:pt x="37" y="5"/>
                  </a:lnTo>
                  <a:lnTo>
                    <a:pt x="41" y="3"/>
                  </a:lnTo>
                  <a:lnTo>
                    <a:pt x="44" y="3"/>
                  </a:lnTo>
                  <a:lnTo>
                    <a:pt x="47" y="3"/>
                  </a:lnTo>
                  <a:lnTo>
                    <a:pt x="51" y="3"/>
                  </a:lnTo>
                  <a:lnTo>
                    <a:pt x="54" y="2"/>
                  </a:lnTo>
                  <a:lnTo>
                    <a:pt x="57" y="2"/>
                  </a:lnTo>
                  <a:lnTo>
                    <a:pt x="62" y="2"/>
                  </a:lnTo>
                  <a:lnTo>
                    <a:pt x="65" y="2"/>
                  </a:lnTo>
                  <a:lnTo>
                    <a:pt x="68" y="0"/>
                  </a:lnTo>
                  <a:lnTo>
                    <a:pt x="69" y="2"/>
                  </a:lnTo>
                  <a:lnTo>
                    <a:pt x="72" y="2"/>
                  </a:lnTo>
                  <a:lnTo>
                    <a:pt x="73" y="3"/>
                  </a:lnTo>
                  <a:lnTo>
                    <a:pt x="75" y="5"/>
                  </a:lnTo>
                  <a:lnTo>
                    <a:pt x="76" y="5"/>
                  </a:lnTo>
                  <a:lnTo>
                    <a:pt x="79" y="6"/>
                  </a:lnTo>
                  <a:lnTo>
                    <a:pt x="81" y="6"/>
                  </a:lnTo>
                  <a:lnTo>
                    <a:pt x="82" y="7"/>
                  </a:lnTo>
                  <a:lnTo>
                    <a:pt x="84" y="9"/>
                  </a:lnTo>
                  <a:lnTo>
                    <a:pt x="85" y="12"/>
                  </a:lnTo>
                  <a:lnTo>
                    <a:pt x="87" y="13"/>
                  </a:lnTo>
                  <a:lnTo>
                    <a:pt x="88" y="16"/>
                  </a:lnTo>
                  <a:lnTo>
                    <a:pt x="90" y="18"/>
                  </a:lnTo>
                  <a:lnTo>
                    <a:pt x="91" y="19"/>
                  </a:lnTo>
                  <a:lnTo>
                    <a:pt x="91" y="22"/>
                  </a:lnTo>
                  <a:lnTo>
                    <a:pt x="93" y="23"/>
                  </a:lnTo>
                  <a:lnTo>
                    <a:pt x="93" y="25"/>
                  </a:lnTo>
                  <a:lnTo>
                    <a:pt x="93" y="26"/>
                  </a:lnTo>
                  <a:lnTo>
                    <a:pt x="93" y="28"/>
                  </a:lnTo>
                  <a:lnTo>
                    <a:pt x="93" y="29"/>
                  </a:lnTo>
                  <a:lnTo>
                    <a:pt x="93" y="31"/>
                  </a:lnTo>
                  <a:lnTo>
                    <a:pt x="93" y="32"/>
                  </a:lnTo>
                  <a:lnTo>
                    <a:pt x="93" y="34"/>
                  </a:lnTo>
                  <a:lnTo>
                    <a:pt x="93" y="35"/>
                  </a:lnTo>
                  <a:lnTo>
                    <a:pt x="90" y="38"/>
                  </a:lnTo>
                  <a:lnTo>
                    <a:pt x="87" y="39"/>
                  </a:lnTo>
                  <a:lnTo>
                    <a:pt x="85" y="42"/>
                  </a:lnTo>
                  <a:lnTo>
                    <a:pt x="82" y="45"/>
                  </a:lnTo>
                  <a:lnTo>
                    <a:pt x="79" y="47"/>
                  </a:lnTo>
                  <a:lnTo>
                    <a:pt x="78" y="50"/>
                  </a:lnTo>
                  <a:lnTo>
                    <a:pt x="75" y="53"/>
                  </a:lnTo>
                  <a:lnTo>
                    <a:pt x="72" y="54"/>
                  </a:lnTo>
                  <a:lnTo>
                    <a:pt x="66" y="55"/>
                  </a:lnTo>
                  <a:lnTo>
                    <a:pt x="60" y="55"/>
                  </a:lnTo>
                  <a:lnTo>
                    <a:pt x="54" y="55"/>
                  </a:lnTo>
                  <a:lnTo>
                    <a:pt x="48" y="55"/>
                  </a:lnTo>
                  <a:lnTo>
                    <a:pt x="41" y="55"/>
                  </a:lnTo>
                  <a:lnTo>
                    <a:pt x="35" y="55"/>
                  </a:lnTo>
                  <a:lnTo>
                    <a:pt x="29" y="57"/>
                  </a:lnTo>
                  <a:lnTo>
                    <a:pt x="23" y="57"/>
                  </a:lnTo>
                  <a:lnTo>
                    <a:pt x="20" y="55"/>
                  </a:lnTo>
                  <a:lnTo>
                    <a:pt x="19" y="55"/>
                  </a:lnTo>
                  <a:lnTo>
                    <a:pt x="17" y="54"/>
                  </a:lnTo>
                  <a:lnTo>
                    <a:pt x="16" y="54"/>
                  </a:lnTo>
                  <a:lnTo>
                    <a:pt x="13" y="53"/>
                  </a:lnTo>
                  <a:lnTo>
                    <a:pt x="11" y="53"/>
                  </a:lnTo>
                  <a:lnTo>
                    <a:pt x="10" y="51"/>
                  </a:lnTo>
                  <a:lnTo>
                    <a:pt x="9" y="51"/>
                  </a:lnTo>
                  <a:lnTo>
                    <a:pt x="7" y="50"/>
                  </a:lnTo>
                  <a:lnTo>
                    <a:pt x="6" y="47"/>
                  </a:lnTo>
                  <a:lnTo>
                    <a:pt x="6" y="45"/>
                  </a:lnTo>
                  <a:lnTo>
                    <a:pt x="4" y="44"/>
                  </a:lnTo>
                  <a:lnTo>
                    <a:pt x="3" y="42"/>
                  </a:lnTo>
                  <a:lnTo>
                    <a:pt x="3" y="41"/>
                  </a:lnTo>
                  <a:lnTo>
                    <a:pt x="1" y="39"/>
                  </a:lnTo>
                  <a:lnTo>
                    <a:pt x="0" y="37"/>
                  </a:lnTo>
                  <a:lnTo>
                    <a:pt x="1" y="35"/>
                  </a:lnTo>
                  <a:lnTo>
                    <a:pt x="1" y="34"/>
                  </a:lnTo>
                  <a:lnTo>
                    <a:pt x="1" y="32"/>
                  </a:lnTo>
                  <a:lnTo>
                    <a:pt x="1" y="31"/>
                  </a:lnTo>
                  <a:lnTo>
                    <a:pt x="3" y="29"/>
                  </a:lnTo>
                  <a:lnTo>
                    <a:pt x="3" y="28"/>
                  </a:lnTo>
                  <a:lnTo>
                    <a:pt x="3" y="26"/>
                  </a:lnTo>
                  <a:lnTo>
                    <a:pt x="3" y="25"/>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54" name="Freeform 58"/>
            <p:cNvSpPr>
              <a:spLocks/>
            </p:cNvSpPr>
            <p:nvPr/>
          </p:nvSpPr>
          <p:spPr bwMode="auto">
            <a:xfrm>
              <a:off x="1296" y="2699"/>
              <a:ext cx="21" cy="15"/>
            </a:xfrm>
            <a:custGeom>
              <a:avLst/>
              <a:gdLst/>
              <a:ahLst/>
              <a:cxnLst>
                <a:cxn ang="0">
                  <a:pos x="1" y="19"/>
                </a:cxn>
                <a:cxn ang="0">
                  <a:pos x="10" y="7"/>
                </a:cxn>
                <a:cxn ang="0">
                  <a:pos x="29" y="1"/>
                </a:cxn>
                <a:cxn ang="0">
                  <a:pos x="50" y="0"/>
                </a:cxn>
                <a:cxn ang="0">
                  <a:pos x="60" y="4"/>
                </a:cxn>
                <a:cxn ang="0">
                  <a:pos x="68" y="17"/>
                </a:cxn>
                <a:cxn ang="0">
                  <a:pos x="68" y="25"/>
                </a:cxn>
                <a:cxn ang="0">
                  <a:pos x="53" y="39"/>
                </a:cxn>
                <a:cxn ang="0">
                  <a:pos x="16" y="41"/>
                </a:cxn>
                <a:cxn ang="0">
                  <a:pos x="6" y="36"/>
                </a:cxn>
                <a:cxn ang="0">
                  <a:pos x="0" y="26"/>
                </a:cxn>
                <a:cxn ang="0">
                  <a:pos x="1" y="19"/>
                </a:cxn>
              </a:cxnLst>
              <a:rect l="0" t="0" r="r" b="b"/>
              <a:pathLst>
                <a:path w="68" h="41">
                  <a:moveTo>
                    <a:pt x="1" y="19"/>
                  </a:moveTo>
                  <a:lnTo>
                    <a:pt x="10" y="7"/>
                  </a:lnTo>
                  <a:lnTo>
                    <a:pt x="29" y="1"/>
                  </a:lnTo>
                  <a:lnTo>
                    <a:pt x="50" y="0"/>
                  </a:lnTo>
                  <a:lnTo>
                    <a:pt x="60" y="4"/>
                  </a:lnTo>
                  <a:lnTo>
                    <a:pt x="68" y="17"/>
                  </a:lnTo>
                  <a:lnTo>
                    <a:pt x="68" y="25"/>
                  </a:lnTo>
                  <a:lnTo>
                    <a:pt x="53" y="39"/>
                  </a:lnTo>
                  <a:lnTo>
                    <a:pt x="16" y="41"/>
                  </a:lnTo>
                  <a:lnTo>
                    <a:pt x="6" y="36"/>
                  </a:lnTo>
                  <a:lnTo>
                    <a:pt x="0" y="26"/>
                  </a:lnTo>
                  <a:lnTo>
                    <a:pt x="1" y="19"/>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55" name="Freeform 59"/>
            <p:cNvSpPr>
              <a:spLocks noEditPoints="1"/>
            </p:cNvSpPr>
            <p:nvPr/>
          </p:nvSpPr>
          <p:spPr bwMode="auto">
            <a:xfrm>
              <a:off x="485" y="2426"/>
              <a:ext cx="349" cy="457"/>
            </a:xfrm>
            <a:custGeom>
              <a:avLst/>
              <a:gdLst/>
              <a:ahLst/>
              <a:cxnLst>
                <a:cxn ang="0">
                  <a:pos x="198" y="96"/>
                </a:cxn>
                <a:cxn ang="0">
                  <a:pos x="137" y="7"/>
                </a:cxn>
                <a:cxn ang="0">
                  <a:pos x="240" y="160"/>
                </a:cxn>
                <a:cxn ang="0">
                  <a:pos x="229" y="151"/>
                </a:cxn>
                <a:cxn ang="0">
                  <a:pos x="162" y="161"/>
                </a:cxn>
                <a:cxn ang="0">
                  <a:pos x="77" y="16"/>
                </a:cxn>
                <a:cxn ang="0">
                  <a:pos x="117" y="196"/>
                </a:cxn>
                <a:cxn ang="0">
                  <a:pos x="120" y="224"/>
                </a:cxn>
                <a:cxn ang="0">
                  <a:pos x="120" y="235"/>
                </a:cxn>
                <a:cxn ang="0">
                  <a:pos x="128" y="170"/>
                </a:cxn>
                <a:cxn ang="0">
                  <a:pos x="139" y="312"/>
                </a:cxn>
                <a:cxn ang="0">
                  <a:pos x="123" y="356"/>
                </a:cxn>
                <a:cxn ang="0">
                  <a:pos x="133" y="389"/>
                </a:cxn>
                <a:cxn ang="0">
                  <a:pos x="186" y="417"/>
                </a:cxn>
                <a:cxn ang="0">
                  <a:pos x="195" y="434"/>
                </a:cxn>
                <a:cxn ang="0">
                  <a:pos x="71" y="327"/>
                </a:cxn>
                <a:cxn ang="0">
                  <a:pos x="151" y="477"/>
                </a:cxn>
                <a:cxn ang="0">
                  <a:pos x="239" y="513"/>
                </a:cxn>
                <a:cxn ang="0">
                  <a:pos x="319" y="567"/>
                </a:cxn>
                <a:cxn ang="0">
                  <a:pos x="348" y="586"/>
                </a:cxn>
                <a:cxn ang="0">
                  <a:pos x="367" y="605"/>
                </a:cxn>
                <a:cxn ang="0">
                  <a:pos x="161" y="466"/>
                </a:cxn>
                <a:cxn ang="0">
                  <a:pos x="447" y="657"/>
                </a:cxn>
                <a:cxn ang="0">
                  <a:pos x="454" y="669"/>
                </a:cxn>
                <a:cxn ang="0">
                  <a:pos x="451" y="638"/>
                </a:cxn>
                <a:cxn ang="0">
                  <a:pos x="513" y="730"/>
                </a:cxn>
                <a:cxn ang="0">
                  <a:pos x="523" y="740"/>
                </a:cxn>
                <a:cxn ang="0">
                  <a:pos x="525" y="757"/>
                </a:cxn>
                <a:cxn ang="0">
                  <a:pos x="529" y="811"/>
                </a:cxn>
                <a:cxn ang="0">
                  <a:pos x="543" y="836"/>
                </a:cxn>
                <a:cxn ang="0">
                  <a:pos x="556" y="852"/>
                </a:cxn>
                <a:cxn ang="0">
                  <a:pos x="552" y="869"/>
                </a:cxn>
                <a:cxn ang="0">
                  <a:pos x="559" y="880"/>
                </a:cxn>
                <a:cxn ang="0">
                  <a:pos x="488" y="816"/>
                </a:cxn>
                <a:cxn ang="0">
                  <a:pos x="687" y="922"/>
                </a:cxn>
                <a:cxn ang="0">
                  <a:pos x="702" y="951"/>
                </a:cxn>
                <a:cxn ang="0">
                  <a:pos x="562" y="946"/>
                </a:cxn>
                <a:cxn ang="0">
                  <a:pos x="692" y="1009"/>
                </a:cxn>
                <a:cxn ang="0">
                  <a:pos x="650" y="1038"/>
                </a:cxn>
                <a:cxn ang="0">
                  <a:pos x="714" y="1066"/>
                </a:cxn>
                <a:cxn ang="0">
                  <a:pos x="724" y="1079"/>
                </a:cxn>
                <a:cxn ang="0">
                  <a:pos x="720" y="1096"/>
                </a:cxn>
                <a:cxn ang="0">
                  <a:pos x="755" y="1122"/>
                </a:cxn>
                <a:cxn ang="0">
                  <a:pos x="787" y="1138"/>
                </a:cxn>
                <a:cxn ang="0">
                  <a:pos x="666" y="1103"/>
                </a:cxn>
                <a:cxn ang="0">
                  <a:pos x="774" y="1165"/>
                </a:cxn>
                <a:cxn ang="0">
                  <a:pos x="779" y="1185"/>
                </a:cxn>
                <a:cxn ang="0">
                  <a:pos x="814" y="1211"/>
                </a:cxn>
                <a:cxn ang="0">
                  <a:pos x="807" y="1214"/>
                </a:cxn>
                <a:cxn ang="0">
                  <a:pos x="780" y="1157"/>
                </a:cxn>
                <a:cxn ang="0">
                  <a:pos x="796" y="1231"/>
                </a:cxn>
                <a:cxn ang="0">
                  <a:pos x="863" y="1279"/>
                </a:cxn>
                <a:cxn ang="0">
                  <a:pos x="982" y="1281"/>
                </a:cxn>
                <a:cxn ang="0">
                  <a:pos x="1045" y="1266"/>
                </a:cxn>
                <a:cxn ang="0">
                  <a:pos x="930" y="1325"/>
                </a:cxn>
                <a:cxn ang="0">
                  <a:pos x="1020" y="1284"/>
                </a:cxn>
                <a:cxn ang="0">
                  <a:pos x="798" y="1229"/>
                </a:cxn>
              </a:cxnLst>
              <a:rect l="0" t="0" r="r" b="b"/>
              <a:pathLst>
                <a:path w="1045" h="1371">
                  <a:moveTo>
                    <a:pt x="235" y="77"/>
                  </a:moveTo>
                  <a:lnTo>
                    <a:pt x="202" y="77"/>
                  </a:lnTo>
                  <a:lnTo>
                    <a:pt x="202" y="81"/>
                  </a:lnTo>
                  <a:lnTo>
                    <a:pt x="202" y="84"/>
                  </a:lnTo>
                  <a:lnTo>
                    <a:pt x="201" y="87"/>
                  </a:lnTo>
                  <a:lnTo>
                    <a:pt x="199" y="91"/>
                  </a:lnTo>
                  <a:lnTo>
                    <a:pt x="198" y="96"/>
                  </a:lnTo>
                  <a:lnTo>
                    <a:pt x="196" y="98"/>
                  </a:lnTo>
                  <a:lnTo>
                    <a:pt x="195" y="103"/>
                  </a:lnTo>
                  <a:lnTo>
                    <a:pt x="193" y="107"/>
                  </a:lnTo>
                  <a:lnTo>
                    <a:pt x="168" y="75"/>
                  </a:lnTo>
                  <a:lnTo>
                    <a:pt x="140" y="26"/>
                  </a:lnTo>
                  <a:lnTo>
                    <a:pt x="137" y="16"/>
                  </a:lnTo>
                  <a:lnTo>
                    <a:pt x="137" y="7"/>
                  </a:lnTo>
                  <a:lnTo>
                    <a:pt x="152" y="0"/>
                  </a:lnTo>
                  <a:lnTo>
                    <a:pt x="195" y="36"/>
                  </a:lnTo>
                  <a:lnTo>
                    <a:pt x="235" y="77"/>
                  </a:lnTo>
                  <a:close/>
                  <a:moveTo>
                    <a:pt x="229" y="151"/>
                  </a:moveTo>
                  <a:lnTo>
                    <a:pt x="233" y="154"/>
                  </a:lnTo>
                  <a:lnTo>
                    <a:pt x="238" y="157"/>
                  </a:lnTo>
                  <a:lnTo>
                    <a:pt x="240" y="160"/>
                  </a:lnTo>
                  <a:lnTo>
                    <a:pt x="243" y="162"/>
                  </a:lnTo>
                  <a:lnTo>
                    <a:pt x="246" y="165"/>
                  </a:lnTo>
                  <a:lnTo>
                    <a:pt x="249" y="168"/>
                  </a:lnTo>
                  <a:lnTo>
                    <a:pt x="251" y="170"/>
                  </a:lnTo>
                  <a:lnTo>
                    <a:pt x="251" y="173"/>
                  </a:lnTo>
                  <a:lnTo>
                    <a:pt x="239" y="164"/>
                  </a:lnTo>
                  <a:lnTo>
                    <a:pt x="229" y="151"/>
                  </a:lnTo>
                  <a:close/>
                  <a:moveTo>
                    <a:pt x="232" y="173"/>
                  </a:moveTo>
                  <a:lnTo>
                    <a:pt x="220" y="171"/>
                  </a:lnTo>
                  <a:lnTo>
                    <a:pt x="210" y="168"/>
                  </a:lnTo>
                  <a:lnTo>
                    <a:pt x="198" y="167"/>
                  </a:lnTo>
                  <a:lnTo>
                    <a:pt x="186" y="165"/>
                  </a:lnTo>
                  <a:lnTo>
                    <a:pt x="174" y="162"/>
                  </a:lnTo>
                  <a:lnTo>
                    <a:pt x="162" y="161"/>
                  </a:lnTo>
                  <a:lnTo>
                    <a:pt x="151" y="160"/>
                  </a:lnTo>
                  <a:lnTo>
                    <a:pt x="140" y="160"/>
                  </a:lnTo>
                  <a:lnTo>
                    <a:pt x="139" y="161"/>
                  </a:lnTo>
                  <a:lnTo>
                    <a:pt x="99" y="117"/>
                  </a:lnTo>
                  <a:lnTo>
                    <a:pt x="67" y="42"/>
                  </a:lnTo>
                  <a:lnTo>
                    <a:pt x="67" y="23"/>
                  </a:lnTo>
                  <a:lnTo>
                    <a:pt x="77" y="16"/>
                  </a:lnTo>
                  <a:lnTo>
                    <a:pt x="86" y="16"/>
                  </a:lnTo>
                  <a:lnTo>
                    <a:pt x="232" y="173"/>
                  </a:lnTo>
                  <a:close/>
                  <a:moveTo>
                    <a:pt x="128" y="170"/>
                  </a:moveTo>
                  <a:lnTo>
                    <a:pt x="118" y="180"/>
                  </a:lnTo>
                  <a:lnTo>
                    <a:pt x="118" y="186"/>
                  </a:lnTo>
                  <a:lnTo>
                    <a:pt x="118" y="190"/>
                  </a:lnTo>
                  <a:lnTo>
                    <a:pt x="117" y="196"/>
                  </a:lnTo>
                  <a:lnTo>
                    <a:pt x="115" y="200"/>
                  </a:lnTo>
                  <a:lnTo>
                    <a:pt x="114" y="206"/>
                  </a:lnTo>
                  <a:lnTo>
                    <a:pt x="112" y="212"/>
                  </a:lnTo>
                  <a:lnTo>
                    <a:pt x="112" y="216"/>
                  </a:lnTo>
                  <a:lnTo>
                    <a:pt x="112" y="222"/>
                  </a:lnTo>
                  <a:lnTo>
                    <a:pt x="115" y="222"/>
                  </a:lnTo>
                  <a:lnTo>
                    <a:pt x="120" y="224"/>
                  </a:lnTo>
                  <a:lnTo>
                    <a:pt x="124" y="226"/>
                  </a:lnTo>
                  <a:lnTo>
                    <a:pt x="130" y="228"/>
                  </a:lnTo>
                  <a:lnTo>
                    <a:pt x="134" y="231"/>
                  </a:lnTo>
                  <a:lnTo>
                    <a:pt x="139" y="234"/>
                  </a:lnTo>
                  <a:lnTo>
                    <a:pt x="143" y="235"/>
                  </a:lnTo>
                  <a:lnTo>
                    <a:pt x="146" y="235"/>
                  </a:lnTo>
                  <a:lnTo>
                    <a:pt x="120" y="235"/>
                  </a:lnTo>
                  <a:lnTo>
                    <a:pt x="108" y="226"/>
                  </a:lnTo>
                  <a:lnTo>
                    <a:pt x="44" y="151"/>
                  </a:lnTo>
                  <a:lnTo>
                    <a:pt x="9" y="96"/>
                  </a:lnTo>
                  <a:lnTo>
                    <a:pt x="0" y="42"/>
                  </a:lnTo>
                  <a:lnTo>
                    <a:pt x="16" y="42"/>
                  </a:lnTo>
                  <a:lnTo>
                    <a:pt x="93" y="126"/>
                  </a:lnTo>
                  <a:lnTo>
                    <a:pt x="128" y="170"/>
                  </a:lnTo>
                  <a:close/>
                  <a:moveTo>
                    <a:pt x="154" y="279"/>
                  </a:moveTo>
                  <a:lnTo>
                    <a:pt x="154" y="286"/>
                  </a:lnTo>
                  <a:lnTo>
                    <a:pt x="151" y="292"/>
                  </a:lnTo>
                  <a:lnTo>
                    <a:pt x="149" y="298"/>
                  </a:lnTo>
                  <a:lnTo>
                    <a:pt x="146" y="304"/>
                  </a:lnTo>
                  <a:lnTo>
                    <a:pt x="143" y="308"/>
                  </a:lnTo>
                  <a:lnTo>
                    <a:pt x="139" y="312"/>
                  </a:lnTo>
                  <a:lnTo>
                    <a:pt x="136" y="318"/>
                  </a:lnTo>
                  <a:lnTo>
                    <a:pt x="131" y="322"/>
                  </a:lnTo>
                  <a:lnTo>
                    <a:pt x="105" y="305"/>
                  </a:lnTo>
                  <a:lnTo>
                    <a:pt x="12" y="212"/>
                  </a:lnTo>
                  <a:lnTo>
                    <a:pt x="0" y="180"/>
                  </a:lnTo>
                  <a:lnTo>
                    <a:pt x="154" y="279"/>
                  </a:lnTo>
                  <a:close/>
                  <a:moveTo>
                    <a:pt x="123" y="356"/>
                  </a:moveTo>
                  <a:lnTo>
                    <a:pt x="124" y="360"/>
                  </a:lnTo>
                  <a:lnTo>
                    <a:pt x="126" y="366"/>
                  </a:lnTo>
                  <a:lnTo>
                    <a:pt x="127" y="370"/>
                  </a:lnTo>
                  <a:lnTo>
                    <a:pt x="128" y="376"/>
                  </a:lnTo>
                  <a:lnTo>
                    <a:pt x="130" y="381"/>
                  </a:lnTo>
                  <a:lnTo>
                    <a:pt x="131" y="385"/>
                  </a:lnTo>
                  <a:lnTo>
                    <a:pt x="133" y="389"/>
                  </a:lnTo>
                  <a:lnTo>
                    <a:pt x="133" y="394"/>
                  </a:lnTo>
                  <a:lnTo>
                    <a:pt x="140" y="397"/>
                  </a:lnTo>
                  <a:lnTo>
                    <a:pt x="149" y="401"/>
                  </a:lnTo>
                  <a:lnTo>
                    <a:pt x="158" y="405"/>
                  </a:lnTo>
                  <a:lnTo>
                    <a:pt x="168" y="410"/>
                  </a:lnTo>
                  <a:lnTo>
                    <a:pt x="177" y="414"/>
                  </a:lnTo>
                  <a:lnTo>
                    <a:pt x="186" y="417"/>
                  </a:lnTo>
                  <a:lnTo>
                    <a:pt x="195" y="420"/>
                  </a:lnTo>
                  <a:lnTo>
                    <a:pt x="202" y="421"/>
                  </a:lnTo>
                  <a:lnTo>
                    <a:pt x="202" y="423"/>
                  </a:lnTo>
                  <a:lnTo>
                    <a:pt x="201" y="426"/>
                  </a:lnTo>
                  <a:lnTo>
                    <a:pt x="199" y="429"/>
                  </a:lnTo>
                  <a:lnTo>
                    <a:pt x="198" y="432"/>
                  </a:lnTo>
                  <a:lnTo>
                    <a:pt x="195" y="434"/>
                  </a:lnTo>
                  <a:lnTo>
                    <a:pt x="192" y="437"/>
                  </a:lnTo>
                  <a:lnTo>
                    <a:pt x="189" y="440"/>
                  </a:lnTo>
                  <a:lnTo>
                    <a:pt x="186" y="445"/>
                  </a:lnTo>
                  <a:lnTo>
                    <a:pt x="50" y="350"/>
                  </a:lnTo>
                  <a:lnTo>
                    <a:pt x="28" y="312"/>
                  </a:lnTo>
                  <a:lnTo>
                    <a:pt x="28" y="305"/>
                  </a:lnTo>
                  <a:lnTo>
                    <a:pt x="71" y="327"/>
                  </a:lnTo>
                  <a:lnTo>
                    <a:pt x="123" y="356"/>
                  </a:lnTo>
                  <a:close/>
                  <a:moveTo>
                    <a:pt x="161" y="466"/>
                  </a:moveTo>
                  <a:lnTo>
                    <a:pt x="159" y="468"/>
                  </a:lnTo>
                  <a:lnTo>
                    <a:pt x="156" y="471"/>
                  </a:lnTo>
                  <a:lnTo>
                    <a:pt x="155" y="472"/>
                  </a:lnTo>
                  <a:lnTo>
                    <a:pt x="154" y="475"/>
                  </a:lnTo>
                  <a:lnTo>
                    <a:pt x="151" y="477"/>
                  </a:lnTo>
                  <a:lnTo>
                    <a:pt x="149" y="480"/>
                  </a:lnTo>
                  <a:lnTo>
                    <a:pt x="148" y="481"/>
                  </a:lnTo>
                  <a:lnTo>
                    <a:pt x="146" y="482"/>
                  </a:lnTo>
                  <a:lnTo>
                    <a:pt x="170" y="487"/>
                  </a:lnTo>
                  <a:lnTo>
                    <a:pt x="193" y="494"/>
                  </a:lnTo>
                  <a:lnTo>
                    <a:pt x="217" y="503"/>
                  </a:lnTo>
                  <a:lnTo>
                    <a:pt x="239" y="513"/>
                  </a:lnTo>
                  <a:lnTo>
                    <a:pt x="261" y="525"/>
                  </a:lnTo>
                  <a:lnTo>
                    <a:pt x="282" y="536"/>
                  </a:lnTo>
                  <a:lnTo>
                    <a:pt x="302" y="548"/>
                  </a:lnTo>
                  <a:lnTo>
                    <a:pt x="322" y="558"/>
                  </a:lnTo>
                  <a:lnTo>
                    <a:pt x="320" y="561"/>
                  </a:lnTo>
                  <a:lnTo>
                    <a:pt x="320" y="564"/>
                  </a:lnTo>
                  <a:lnTo>
                    <a:pt x="319" y="567"/>
                  </a:lnTo>
                  <a:lnTo>
                    <a:pt x="317" y="568"/>
                  </a:lnTo>
                  <a:lnTo>
                    <a:pt x="316" y="571"/>
                  </a:lnTo>
                  <a:lnTo>
                    <a:pt x="316" y="574"/>
                  </a:lnTo>
                  <a:lnTo>
                    <a:pt x="314" y="577"/>
                  </a:lnTo>
                  <a:lnTo>
                    <a:pt x="314" y="578"/>
                  </a:lnTo>
                  <a:lnTo>
                    <a:pt x="330" y="581"/>
                  </a:lnTo>
                  <a:lnTo>
                    <a:pt x="348" y="586"/>
                  </a:lnTo>
                  <a:lnTo>
                    <a:pt x="367" y="590"/>
                  </a:lnTo>
                  <a:lnTo>
                    <a:pt x="386" y="594"/>
                  </a:lnTo>
                  <a:lnTo>
                    <a:pt x="404" y="600"/>
                  </a:lnTo>
                  <a:lnTo>
                    <a:pt x="422" y="608"/>
                  </a:lnTo>
                  <a:lnTo>
                    <a:pt x="438" y="615"/>
                  </a:lnTo>
                  <a:lnTo>
                    <a:pt x="450" y="624"/>
                  </a:lnTo>
                  <a:lnTo>
                    <a:pt x="367" y="605"/>
                  </a:lnTo>
                  <a:lnTo>
                    <a:pt x="236" y="551"/>
                  </a:lnTo>
                  <a:lnTo>
                    <a:pt x="229" y="544"/>
                  </a:lnTo>
                  <a:lnTo>
                    <a:pt x="217" y="544"/>
                  </a:lnTo>
                  <a:lnTo>
                    <a:pt x="130" y="475"/>
                  </a:lnTo>
                  <a:lnTo>
                    <a:pt x="124" y="466"/>
                  </a:lnTo>
                  <a:lnTo>
                    <a:pt x="124" y="459"/>
                  </a:lnTo>
                  <a:lnTo>
                    <a:pt x="161" y="466"/>
                  </a:lnTo>
                  <a:close/>
                  <a:moveTo>
                    <a:pt x="451" y="638"/>
                  </a:moveTo>
                  <a:lnTo>
                    <a:pt x="451" y="641"/>
                  </a:lnTo>
                  <a:lnTo>
                    <a:pt x="450" y="645"/>
                  </a:lnTo>
                  <a:lnTo>
                    <a:pt x="448" y="648"/>
                  </a:lnTo>
                  <a:lnTo>
                    <a:pt x="448" y="651"/>
                  </a:lnTo>
                  <a:lnTo>
                    <a:pt x="447" y="654"/>
                  </a:lnTo>
                  <a:lnTo>
                    <a:pt x="447" y="657"/>
                  </a:lnTo>
                  <a:lnTo>
                    <a:pt x="447" y="660"/>
                  </a:lnTo>
                  <a:lnTo>
                    <a:pt x="447" y="661"/>
                  </a:lnTo>
                  <a:lnTo>
                    <a:pt x="448" y="663"/>
                  </a:lnTo>
                  <a:lnTo>
                    <a:pt x="450" y="664"/>
                  </a:lnTo>
                  <a:lnTo>
                    <a:pt x="451" y="666"/>
                  </a:lnTo>
                  <a:lnTo>
                    <a:pt x="453" y="667"/>
                  </a:lnTo>
                  <a:lnTo>
                    <a:pt x="454" y="669"/>
                  </a:lnTo>
                  <a:lnTo>
                    <a:pt x="456" y="672"/>
                  </a:lnTo>
                  <a:lnTo>
                    <a:pt x="457" y="673"/>
                  </a:lnTo>
                  <a:lnTo>
                    <a:pt x="459" y="674"/>
                  </a:lnTo>
                  <a:lnTo>
                    <a:pt x="456" y="673"/>
                  </a:lnTo>
                  <a:lnTo>
                    <a:pt x="280" y="589"/>
                  </a:lnTo>
                  <a:lnTo>
                    <a:pt x="398" y="629"/>
                  </a:lnTo>
                  <a:lnTo>
                    <a:pt x="451" y="638"/>
                  </a:lnTo>
                  <a:close/>
                  <a:moveTo>
                    <a:pt x="481" y="698"/>
                  </a:moveTo>
                  <a:lnTo>
                    <a:pt x="487" y="704"/>
                  </a:lnTo>
                  <a:lnTo>
                    <a:pt x="493" y="709"/>
                  </a:lnTo>
                  <a:lnTo>
                    <a:pt x="498" y="715"/>
                  </a:lnTo>
                  <a:lnTo>
                    <a:pt x="503" y="721"/>
                  </a:lnTo>
                  <a:lnTo>
                    <a:pt x="509" y="725"/>
                  </a:lnTo>
                  <a:lnTo>
                    <a:pt x="513" y="730"/>
                  </a:lnTo>
                  <a:lnTo>
                    <a:pt x="519" y="734"/>
                  </a:lnTo>
                  <a:lnTo>
                    <a:pt x="523" y="737"/>
                  </a:lnTo>
                  <a:lnTo>
                    <a:pt x="523" y="738"/>
                  </a:lnTo>
                  <a:lnTo>
                    <a:pt x="523" y="738"/>
                  </a:lnTo>
                  <a:lnTo>
                    <a:pt x="523" y="738"/>
                  </a:lnTo>
                  <a:lnTo>
                    <a:pt x="523" y="740"/>
                  </a:lnTo>
                  <a:lnTo>
                    <a:pt x="523" y="740"/>
                  </a:lnTo>
                  <a:lnTo>
                    <a:pt x="523" y="741"/>
                  </a:lnTo>
                  <a:lnTo>
                    <a:pt x="523" y="741"/>
                  </a:lnTo>
                  <a:lnTo>
                    <a:pt x="523" y="741"/>
                  </a:lnTo>
                  <a:lnTo>
                    <a:pt x="434" y="698"/>
                  </a:lnTo>
                  <a:lnTo>
                    <a:pt x="407" y="670"/>
                  </a:lnTo>
                  <a:lnTo>
                    <a:pt x="481" y="698"/>
                  </a:lnTo>
                  <a:close/>
                  <a:moveTo>
                    <a:pt x="525" y="757"/>
                  </a:moveTo>
                  <a:lnTo>
                    <a:pt x="525" y="766"/>
                  </a:lnTo>
                  <a:lnTo>
                    <a:pt x="525" y="775"/>
                  </a:lnTo>
                  <a:lnTo>
                    <a:pt x="526" y="784"/>
                  </a:lnTo>
                  <a:lnTo>
                    <a:pt x="526" y="791"/>
                  </a:lnTo>
                  <a:lnTo>
                    <a:pt x="526" y="798"/>
                  </a:lnTo>
                  <a:lnTo>
                    <a:pt x="528" y="805"/>
                  </a:lnTo>
                  <a:lnTo>
                    <a:pt x="529" y="811"/>
                  </a:lnTo>
                  <a:lnTo>
                    <a:pt x="532" y="818"/>
                  </a:lnTo>
                  <a:lnTo>
                    <a:pt x="529" y="818"/>
                  </a:lnTo>
                  <a:lnTo>
                    <a:pt x="478" y="789"/>
                  </a:lnTo>
                  <a:lnTo>
                    <a:pt x="450" y="736"/>
                  </a:lnTo>
                  <a:lnTo>
                    <a:pt x="450" y="730"/>
                  </a:lnTo>
                  <a:lnTo>
                    <a:pt x="525" y="757"/>
                  </a:lnTo>
                  <a:close/>
                  <a:moveTo>
                    <a:pt x="543" y="836"/>
                  </a:moveTo>
                  <a:lnTo>
                    <a:pt x="544" y="839"/>
                  </a:lnTo>
                  <a:lnTo>
                    <a:pt x="546" y="840"/>
                  </a:lnTo>
                  <a:lnTo>
                    <a:pt x="547" y="843"/>
                  </a:lnTo>
                  <a:lnTo>
                    <a:pt x="549" y="845"/>
                  </a:lnTo>
                  <a:lnTo>
                    <a:pt x="552" y="848"/>
                  </a:lnTo>
                  <a:lnTo>
                    <a:pt x="553" y="849"/>
                  </a:lnTo>
                  <a:lnTo>
                    <a:pt x="556" y="852"/>
                  </a:lnTo>
                  <a:lnTo>
                    <a:pt x="557" y="853"/>
                  </a:lnTo>
                  <a:lnTo>
                    <a:pt x="557" y="856"/>
                  </a:lnTo>
                  <a:lnTo>
                    <a:pt x="557" y="859"/>
                  </a:lnTo>
                  <a:lnTo>
                    <a:pt x="556" y="862"/>
                  </a:lnTo>
                  <a:lnTo>
                    <a:pt x="554" y="865"/>
                  </a:lnTo>
                  <a:lnTo>
                    <a:pt x="553" y="866"/>
                  </a:lnTo>
                  <a:lnTo>
                    <a:pt x="552" y="869"/>
                  </a:lnTo>
                  <a:lnTo>
                    <a:pt x="552" y="872"/>
                  </a:lnTo>
                  <a:lnTo>
                    <a:pt x="552" y="875"/>
                  </a:lnTo>
                  <a:lnTo>
                    <a:pt x="553" y="875"/>
                  </a:lnTo>
                  <a:lnTo>
                    <a:pt x="554" y="877"/>
                  </a:lnTo>
                  <a:lnTo>
                    <a:pt x="556" y="877"/>
                  </a:lnTo>
                  <a:lnTo>
                    <a:pt x="557" y="878"/>
                  </a:lnTo>
                  <a:lnTo>
                    <a:pt x="559" y="880"/>
                  </a:lnTo>
                  <a:lnTo>
                    <a:pt x="560" y="880"/>
                  </a:lnTo>
                  <a:lnTo>
                    <a:pt x="563" y="881"/>
                  </a:lnTo>
                  <a:lnTo>
                    <a:pt x="565" y="881"/>
                  </a:lnTo>
                  <a:lnTo>
                    <a:pt x="562" y="881"/>
                  </a:lnTo>
                  <a:lnTo>
                    <a:pt x="529" y="868"/>
                  </a:lnTo>
                  <a:lnTo>
                    <a:pt x="494" y="830"/>
                  </a:lnTo>
                  <a:lnTo>
                    <a:pt x="488" y="816"/>
                  </a:lnTo>
                  <a:lnTo>
                    <a:pt x="525" y="833"/>
                  </a:lnTo>
                  <a:lnTo>
                    <a:pt x="543" y="836"/>
                  </a:lnTo>
                  <a:close/>
                  <a:moveTo>
                    <a:pt x="655" y="912"/>
                  </a:moveTo>
                  <a:lnTo>
                    <a:pt x="664" y="914"/>
                  </a:lnTo>
                  <a:lnTo>
                    <a:pt x="671" y="917"/>
                  </a:lnTo>
                  <a:lnTo>
                    <a:pt x="680" y="919"/>
                  </a:lnTo>
                  <a:lnTo>
                    <a:pt x="687" y="922"/>
                  </a:lnTo>
                  <a:lnTo>
                    <a:pt x="693" y="923"/>
                  </a:lnTo>
                  <a:lnTo>
                    <a:pt x="700" y="926"/>
                  </a:lnTo>
                  <a:lnTo>
                    <a:pt x="706" y="928"/>
                  </a:lnTo>
                  <a:lnTo>
                    <a:pt x="711" y="929"/>
                  </a:lnTo>
                  <a:lnTo>
                    <a:pt x="708" y="938"/>
                  </a:lnTo>
                  <a:lnTo>
                    <a:pt x="705" y="944"/>
                  </a:lnTo>
                  <a:lnTo>
                    <a:pt x="702" y="951"/>
                  </a:lnTo>
                  <a:lnTo>
                    <a:pt x="700" y="958"/>
                  </a:lnTo>
                  <a:lnTo>
                    <a:pt x="697" y="964"/>
                  </a:lnTo>
                  <a:lnTo>
                    <a:pt x="696" y="971"/>
                  </a:lnTo>
                  <a:lnTo>
                    <a:pt x="694" y="977"/>
                  </a:lnTo>
                  <a:lnTo>
                    <a:pt x="693" y="983"/>
                  </a:lnTo>
                  <a:lnTo>
                    <a:pt x="593" y="962"/>
                  </a:lnTo>
                  <a:lnTo>
                    <a:pt x="562" y="946"/>
                  </a:lnTo>
                  <a:lnTo>
                    <a:pt x="529" y="900"/>
                  </a:lnTo>
                  <a:lnTo>
                    <a:pt x="529" y="884"/>
                  </a:lnTo>
                  <a:lnTo>
                    <a:pt x="587" y="903"/>
                  </a:lnTo>
                  <a:lnTo>
                    <a:pt x="655" y="912"/>
                  </a:lnTo>
                  <a:close/>
                  <a:moveTo>
                    <a:pt x="692" y="996"/>
                  </a:moveTo>
                  <a:lnTo>
                    <a:pt x="692" y="1002"/>
                  </a:lnTo>
                  <a:lnTo>
                    <a:pt x="692" y="1009"/>
                  </a:lnTo>
                  <a:lnTo>
                    <a:pt x="693" y="1016"/>
                  </a:lnTo>
                  <a:lnTo>
                    <a:pt x="694" y="1022"/>
                  </a:lnTo>
                  <a:lnTo>
                    <a:pt x="696" y="1029"/>
                  </a:lnTo>
                  <a:lnTo>
                    <a:pt x="699" y="1035"/>
                  </a:lnTo>
                  <a:lnTo>
                    <a:pt x="702" y="1042"/>
                  </a:lnTo>
                  <a:lnTo>
                    <a:pt x="705" y="1050"/>
                  </a:lnTo>
                  <a:lnTo>
                    <a:pt x="650" y="1038"/>
                  </a:lnTo>
                  <a:lnTo>
                    <a:pt x="618" y="1028"/>
                  </a:lnTo>
                  <a:lnTo>
                    <a:pt x="587" y="994"/>
                  </a:lnTo>
                  <a:lnTo>
                    <a:pt x="577" y="976"/>
                  </a:lnTo>
                  <a:lnTo>
                    <a:pt x="574" y="971"/>
                  </a:lnTo>
                  <a:lnTo>
                    <a:pt x="659" y="994"/>
                  </a:lnTo>
                  <a:lnTo>
                    <a:pt x="692" y="996"/>
                  </a:lnTo>
                  <a:close/>
                  <a:moveTo>
                    <a:pt x="714" y="1066"/>
                  </a:moveTo>
                  <a:lnTo>
                    <a:pt x="715" y="1067"/>
                  </a:lnTo>
                  <a:lnTo>
                    <a:pt x="717" y="1069"/>
                  </a:lnTo>
                  <a:lnTo>
                    <a:pt x="718" y="1071"/>
                  </a:lnTo>
                  <a:lnTo>
                    <a:pt x="720" y="1073"/>
                  </a:lnTo>
                  <a:lnTo>
                    <a:pt x="721" y="1074"/>
                  </a:lnTo>
                  <a:lnTo>
                    <a:pt x="722" y="1077"/>
                  </a:lnTo>
                  <a:lnTo>
                    <a:pt x="724" y="1079"/>
                  </a:lnTo>
                  <a:lnTo>
                    <a:pt x="725" y="1080"/>
                  </a:lnTo>
                  <a:lnTo>
                    <a:pt x="725" y="1083"/>
                  </a:lnTo>
                  <a:lnTo>
                    <a:pt x="724" y="1086"/>
                  </a:lnTo>
                  <a:lnTo>
                    <a:pt x="722" y="1089"/>
                  </a:lnTo>
                  <a:lnTo>
                    <a:pt x="721" y="1092"/>
                  </a:lnTo>
                  <a:lnTo>
                    <a:pt x="721" y="1093"/>
                  </a:lnTo>
                  <a:lnTo>
                    <a:pt x="720" y="1096"/>
                  </a:lnTo>
                  <a:lnTo>
                    <a:pt x="718" y="1099"/>
                  </a:lnTo>
                  <a:lnTo>
                    <a:pt x="718" y="1102"/>
                  </a:lnTo>
                  <a:lnTo>
                    <a:pt x="724" y="1105"/>
                  </a:lnTo>
                  <a:lnTo>
                    <a:pt x="731" y="1109"/>
                  </a:lnTo>
                  <a:lnTo>
                    <a:pt x="739" y="1114"/>
                  </a:lnTo>
                  <a:lnTo>
                    <a:pt x="748" y="1118"/>
                  </a:lnTo>
                  <a:lnTo>
                    <a:pt x="755" y="1122"/>
                  </a:lnTo>
                  <a:lnTo>
                    <a:pt x="764" y="1125"/>
                  </a:lnTo>
                  <a:lnTo>
                    <a:pt x="773" y="1128"/>
                  </a:lnTo>
                  <a:lnTo>
                    <a:pt x="781" y="1130"/>
                  </a:lnTo>
                  <a:lnTo>
                    <a:pt x="787" y="1135"/>
                  </a:lnTo>
                  <a:lnTo>
                    <a:pt x="787" y="1137"/>
                  </a:lnTo>
                  <a:lnTo>
                    <a:pt x="787" y="1138"/>
                  </a:lnTo>
                  <a:lnTo>
                    <a:pt x="787" y="1138"/>
                  </a:lnTo>
                  <a:lnTo>
                    <a:pt x="787" y="1140"/>
                  </a:lnTo>
                  <a:lnTo>
                    <a:pt x="787" y="1141"/>
                  </a:lnTo>
                  <a:lnTo>
                    <a:pt x="787" y="1143"/>
                  </a:lnTo>
                  <a:lnTo>
                    <a:pt x="787" y="1143"/>
                  </a:lnTo>
                  <a:lnTo>
                    <a:pt x="786" y="1144"/>
                  </a:lnTo>
                  <a:lnTo>
                    <a:pt x="711" y="1130"/>
                  </a:lnTo>
                  <a:lnTo>
                    <a:pt x="666" y="1103"/>
                  </a:lnTo>
                  <a:lnTo>
                    <a:pt x="631" y="1054"/>
                  </a:lnTo>
                  <a:lnTo>
                    <a:pt x="653" y="1054"/>
                  </a:lnTo>
                  <a:lnTo>
                    <a:pt x="714" y="1066"/>
                  </a:lnTo>
                  <a:close/>
                  <a:moveTo>
                    <a:pt x="780" y="1157"/>
                  </a:moveTo>
                  <a:lnTo>
                    <a:pt x="779" y="1160"/>
                  </a:lnTo>
                  <a:lnTo>
                    <a:pt x="777" y="1162"/>
                  </a:lnTo>
                  <a:lnTo>
                    <a:pt x="774" y="1165"/>
                  </a:lnTo>
                  <a:lnTo>
                    <a:pt x="773" y="1167"/>
                  </a:lnTo>
                  <a:lnTo>
                    <a:pt x="771" y="1169"/>
                  </a:lnTo>
                  <a:lnTo>
                    <a:pt x="770" y="1172"/>
                  </a:lnTo>
                  <a:lnTo>
                    <a:pt x="768" y="1175"/>
                  </a:lnTo>
                  <a:lnTo>
                    <a:pt x="767" y="1178"/>
                  </a:lnTo>
                  <a:lnTo>
                    <a:pt x="773" y="1181"/>
                  </a:lnTo>
                  <a:lnTo>
                    <a:pt x="779" y="1185"/>
                  </a:lnTo>
                  <a:lnTo>
                    <a:pt x="784" y="1189"/>
                  </a:lnTo>
                  <a:lnTo>
                    <a:pt x="792" y="1194"/>
                  </a:lnTo>
                  <a:lnTo>
                    <a:pt x="798" y="1199"/>
                  </a:lnTo>
                  <a:lnTo>
                    <a:pt x="804" y="1204"/>
                  </a:lnTo>
                  <a:lnTo>
                    <a:pt x="811" y="1208"/>
                  </a:lnTo>
                  <a:lnTo>
                    <a:pt x="815" y="1211"/>
                  </a:lnTo>
                  <a:lnTo>
                    <a:pt x="814" y="1211"/>
                  </a:lnTo>
                  <a:lnTo>
                    <a:pt x="812" y="1211"/>
                  </a:lnTo>
                  <a:lnTo>
                    <a:pt x="812" y="1213"/>
                  </a:lnTo>
                  <a:lnTo>
                    <a:pt x="811" y="1213"/>
                  </a:lnTo>
                  <a:lnTo>
                    <a:pt x="809" y="1213"/>
                  </a:lnTo>
                  <a:lnTo>
                    <a:pt x="809" y="1213"/>
                  </a:lnTo>
                  <a:lnTo>
                    <a:pt x="808" y="1214"/>
                  </a:lnTo>
                  <a:lnTo>
                    <a:pt x="807" y="1214"/>
                  </a:lnTo>
                  <a:lnTo>
                    <a:pt x="807" y="1214"/>
                  </a:lnTo>
                  <a:lnTo>
                    <a:pt x="779" y="1208"/>
                  </a:lnTo>
                  <a:lnTo>
                    <a:pt x="736" y="1185"/>
                  </a:lnTo>
                  <a:lnTo>
                    <a:pt x="708" y="1151"/>
                  </a:lnTo>
                  <a:lnTo>
                    <a:pt x="703" y="1147"/>
                  </a:lnTo>
                  <a:lnTo>
                    <a:pt x="740" y="1151"/>
                  </a:lnTo>
                  <a:lnTo>
                    <a:pt x="780" y="1157"/>
                  </a:lnTo>
                  <a:close/>
                  <a:moveTo>
                    <a:pt x="798" y="1229"/>
                  </a:moveTo>
                  <a:lnTo>
                    <a:pt x="798" y="1229"/>
                  </a:lnTo>
                  <a:lnTo>
                    <a:pt x="798" y="1229"/>
                  </a:lnTo>
                  <a:lnTo>
                    <a:pt x="796" y="1230"/>
                  </a:lnTo>
                  <a:lnTo>
                    <a:pt x="796" y="1230"/>
                  </a:lnTo>
                  <a:lnTo>
                    <a:pt x="796" y="1230"/>
                  </a:lnTo>
                  <a:lnTo>
                    <a:pt x="796" y="1231"/>
                  </a:lnTo>
                  <a:lnTo>
                    <a:pt x="795" y="1231"/>
                  </a:lnTo>
                  <a:lnTo>
                    <a:pt x="795" y="1231"/>
                  </a:lnTo>
                  <a:lnTo>
                    <a:pt x="807" y="1246"/>
                  </a:lnTo>
                  <a:lnTo>
                    <a:pt x="818" y="1256"/>
                  </a:lnTo>
                  <a:lnTo>
                    <a:pt x="832" y="1266"/>
                  </a:lnTo>
                  <a:lnTo>
                    <a:pt x="846" y="1274"/>
                  </a:lnTo>
                  <a:lnTo>
                    <a:pt x="863" y="1279"/>
                  </a:lnTo>
                  <a:lnTo>
                    <a:pt x="879" y="1284"/>
                  </a:lnTo>
                  <a:lnTo>
                    <a:pt x="895" y="1285"/>
                  </a:lnTo>
                  <a:lnTo>
                    <a:pt x="913" y="1287"/>
                  </a:lnTo>
                  <a:lnTo>
                    <a:pt x="930" y="1287"/>
                  </a:lnTo>
                  <a:lnTo>
                    <a:pt x="948" y="1285"/>
                  </a:lnTo>
                  <a:lnTo>
                    <a:pt x="964" y="1284"/>
                  </a:lnTo>
                  <a:lnTo>
                    <a:pt x="982" y="1281"/>
                  </a:lnTo>
                  <a:lnTo>
                    <a:pt x="998" y="1277"/>
                  </a:lnTo>
                  <a:lnTo>
                    <a:pt x="1016" y="1271"/>
                  </a:lnTo>
                  <a:lnTo>
                    <a:pt x="1031" y="1266"/>
                  </a:lnTo>
                  <a:lnTo>
                    <a:pt x="1045" y="1259"/>
                  </a:lnTo>
                  <a:lnTo>
                    <a:pt x="1045" y="1262"/>
                  </a:lnTo>
                  <a:lnTo>
                    <a:pt x="1045" y="1263"/>
                  </a:lnTo>
                  <a:lnTo>
                    <a:pt x="1045" y="1266"/>
                  </a:lnTo>
                  <a:lnTo>
                    <a:pt x="1045" y="1268"/>
                  </a:lnTo>
                  <a:lnTo>
                    <a:pt x="1045" y="1271"/>
                  </a:lnTo>
                  <a:lnTo>
                    <a:pt x="1045" y="1272"/>
                  </a:lnTo>
                  <a:lnTo>
                    <a:pt x="1045" y="1275"/>
                  </a:lnTo>
                  <a:lnTo>
                    <a:pt x="1045" y="1277"/>
                  </a:lnTo>
                  <a:lnTo>
                    <a:pt x="979" y="1314"/>
                  </a:lnTo>
                  <a:lnTo>
                    <a:pt x="930" y="1325"/>
                  </a:lnTo>
                  <a:lnTo>
                    <a:pt x="854" y="1371"/>
                  </a:lnTo>
                  <a:lnTo>
                    <a:pt x="845" y="1330"/>
                  </a:lnTo>
                  <a:lnTo>
                    <a:pt x="823" y="1293"/>
                  </a:lnTo>
                  <a:lnTo>
                    <a:pt x="873" y="1301"/>
                  </a:lnTo>
                  <a:lnTo>
                    <a:pt x="911" y="1314"/>
                  </a:lnTo>
                  <a:lnTo>
                    <a:pt x="1001" y="1295"/>
                  </a:lnTo>
                  <a:lnTo>
                    <a:pt x="1020" y="1284"/>
                  </a:lnTo>
                  <a:lnTo>
                    <a:pt x="1013" y="1277"/>
                  </a:lnTo>
                  <a:lnTo>
                    <a:pt x="960" y="1293"/>
                  </a:lnTo>
                  <a:lnTo>
                    <a:pt x="880" y="1293"/>
                  </a:lnTo>
                  <a:lnTo>
                    <a:pt x="807" y="1271"/>
                  </a:lnTo>
                  <a:lnTo>
                    <a:pt x="771" y="1227"/>
                  </a:lnTo>
                  <a:lnTo>
                    <a:pt x="784" y="1227"/>
                  </a:lnTo>
                  <a:lnTo>
                    <a:pt x="798" y="1229"/>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56" name="Freeform 60"/>
            <p:cNvSpPr>
              <a:spLocks noEditPoints="1"/>
            </p:cNvSpPr>
            <p:nvPr/>
          </p:nvSpPr>
          <p:spPr bwMode="auto">
            <a:xfrm>
              <a:off x="865" y="2423"/>
              <a:ext cx="272" cy="278"/>
            </a:xfrm>
            <a:custGeom>
              <a:avLst/>
              <a:gdLst/>
              <a:ahLst/>
              <a:cxnLst>
                <a:cxn ang="0">
                  <a:pos x="103" y="752"/>
                </a:cxn>
                <a:cxn ang="0">
                  <a:pos x="117" y="734"/>
                </a:cxn>
                <a:cxn ang="0">
                  <a:pos x="19" y="660"/>
                </a:cxn>
                <a:cxn ang="0">
                  <a:pos x="148" y="826"/>
                </a:cxn>
                <a:cxn ang="0">
                  <a:pos x="103" y="774"/>
                </a:cxn>
                <a:cxn ang="0">
                  <a:pos x="95" y="682"/>
                </a:cxn>
                <a:cxn ang="0">
                  <a:pos x="97" y="667"/>
                </a:cxn>
                <a:cxn ang="0">
                  <a:pos x="125" y="667"/>
                </a:cxn>
                <a:cxn ang="0">
                  <a:pos x="31" y="606"/>
                </a:cxn>
                <a:cxn ang="0">
                  <a:pos x="114" y="718"/>
                </a:cxn>
                <a:cxn ang="0">
                  <a:pos x="97" y="586"/>
                </a:cxn>
                <a:cxn ang="0">
                  <a:pos x="61" y="541"/>
                </a:cxn>
                <a:cxn ang="0">
                  <a:pos x="114" y="567"/>
                </a:cxn>
                <a:cxn ang="0">
                  <a:pos x="114" y="532"/>
                </a:cxn>
                <a:cxn ang="0">
                  <a:pos x="139" y="521"/>
                </a:cxn>
                <a:cxn ang="0">
                  <a:pos x="95" y="468"/>
                </a:cxn>
                <a:cxn ang="0">
                  <a:pos x="158" y="494"/>
                </a:cxn>
                <a:cxn ang="0">
                  <a:pos x="143" y="442"/>
                </a:cxn>
                <a:cxn ang="0">
                  <a:pos x="180" y="423"/>
                </a:cxn>
                <a:cxn ang="0">
                  <a:pos x="159" y="393"/>
                </a:cxn>
                <a:cxn ang="0">
                  <a:pos x="192" y="417"/>
                </a:cxn>
                <a:cxn ang="0">
                  <a:pos x="204" y="378"/>
                </a:cxn>
                <a:cxn ang="0">
                  <a:pos x="220" y="361"/>
                </a:cxn>
                <a:cxn ang="0">
                  <a:pos x="248" y="378"/>
                </a:cxn>
                <a:cxn ang="0">
                  <a:pos x="207" y="311"/>
                </a:cxn>
                <a:cxn ang="0">
                  <a:pos x="255" y="356"/>
                </a:cxn>
                <a:cxn ang="0">
                  <a:pos x="254" y="295"/>
                </a:cxn>
                <a:cxn ang="0">
                  <a:pos x="266" y="285"/>
                </a:cxn>
                <a:cxn ang="0">
                  <a:pos x="305" y="286"/>
                </a:cxn>
                <a:cxn ang="0">
                  <a:pos x="314" y="279"/>
                </a:cxn>
                <a:cxn ang="0">
                  <a:pos x="267" y="222"/>
                </a:cxn>
                <a:cxn ang="0">
                  <a:pos x="329" y="266"/>
                </a:cxn>
                <a:cxn ang="0">
                  <a:pos x="348" y="235"/>
                </a:cxn>
                <a:cxn ang="0">
                  <a:pos x="373" y="198"/>
                </a:cxn>
                <a:cxn ang="0">
                  <a:pos x="447" y="196"/>
                </a:cxn>
                <a:cxn ang="0">
                  <a:pos x="475" y="201"/>
                </a:cxn>
                <a:cxn ang="0">
                  <a:pos x="498" y="208"/>
                </a:cxn>
                <a:cxn ang="0">
                  <a:pos x="404" y="230"/>
                </a:cxn>
                <a:cxn ang="0">
                  <a:pos x="510" y="202"/>
                </a:cxn>
                <a:cxn ang="0">
                  <a:pos x="519" y="193"/>
                </a:cxn>
                <a:cxn ang="0">
                  <a:pos x="538" y="151"/>
                </a:cxn>
                <a:cxn ang="0">
                  <a:pos x="565" y="157"/>
                </a:cxn>
                <a:cxn ang="0">
                  <a:pos x="593" y="167"/>
                </a:cxn>
                <a:cxn ang="0">
                  <a:pos x="503" y="192"/>
                </a:cxn>
                <a:cxn ang="0">
                  <a:pos x="627" y="144"/>
                </a:cxn>
                <a:cxn ang="0">
                  <a:pos x="650" y="132"/>
                </a:cxn>
                <a:cxn ang="0">
                  <a:pos x="653" y="155"/>
                </a:cxn>
                <a:cxn ang="0">
                  <a:pos x="663" y="151"/>
                </a:cxn>
                <a:cxn ang="0">
                  <a:pos x="650" y="22"/>
                </a:cxn>
                <a:cxn ang="0">
                  <a:pos x="692" y="131"/>
                </a:cxn>
                <a:cxn ang="0">
                  <a:pos x="722" y="103"/>
                </a:cxn>
                <a:cxn ang="0">
                  <a:pos x="745" y="122"/>
                </a:cxn>
                <a:cxn ang="0">
                  <a:pos x="809" y="7"/>
                </a:cxn>
                <a:cxn ang="0">
                  <a:pos x="786" y="0"/>
                </a:cxn>
              </a:cxnLst>
              <a:rect l="0" t="0" r="r" b="b"/>
              <a:pathLst>
                <a:path w="818" h="835">
                  <a:moveTo>
                    <a:pt x="103" y="774"/>
                  </a:moveTo>
                  <a:lnTo>
                    <a:pt x="100" y="768"/>
                  </a:lnTo>
                  <a:lnTo>
                    <a:pt x="100" y="763"/>
                  </a:lnTo>
                  <a:lnTo>
                    <a:pt x="99" y="759"/>
                  </a:lnTo>
                  <a:lnTo>
                    <a:pt x="100" y="756"/>
                  </a:lnTo>
                  <a:lnTo>
                    <a:pt x="103" y="752"/>
                  </a:lnTo>
                  <a:lnTo>
                    <a:pt x="108" y="749"/>
                  </a:lnTo>
                  <a:lnTo>
                    <a:pt x="112" y="747"/>
                  </a:lnTo>
                  <a:lnTo>
                    <a:pt x="115" y="745"/>
                  </a:lnTo>
                  <a:lnTo>
                    <a:pt x="117" y="742"/>
                  </a:lnTo>
                  <a:lnTo>
                    <a:pt x="118" y="739"/>
                  </a:lnTo>
                  <a:lnTo>
                    <a:pt x="117" y="734"/>
                  </a:lnTo>
                  <a:lnTo>
                    <a:pt x="117" y="730"/>
                  </a:lnTo>
                  <a:lnTo>
                    <a:pt x="83" y="707"/>
                  </a:lnTo>
                  <a:lnTo>
                    <a:pt x="47" y="673"/>
                  </a:lnTo>
                  <a:lnTo>
                    <a:pt x="41" y="673"/>
                  </a:lnTo>
                  <a:lnTo>
                    <a:pt x="39" y="676"/>
                  </a:lnTo>
                  <a:lnTo>
                    <a:pt x="19" y="660"/>
                  </a:lnTo>
                  <a:lnTo>
                    <a:pt x="9" y="660"/>
                  </a:lnTo>
                  <a:lnTo>
                    <a:pt x="0" y="679"/>
                  </a:lnTo>
                  <a:lnTo>
                    <a:pt x="0" y="692"/>
                  </a:lnTo>
                  <a:lnTo>
                    <a:pt x="153" y="835"/>
                  </a:lnTo>
                  <a:lnTo>
                    <a:pt x="152" y="832"/>
                  </a:lnTo>
                  <a:lnTo>
                    <a:pt x="148" y="826"/>
                  </a:lnTo>
                  <a:lnTo>
                    <a:pt x="140" y="816"/>
                  </a:lnTo>
                  <a:lnTo>
                    <a:pt x="130" y="804"/>
                  </a:lnTo>
                  <a:lnTo>
                    <a:pt x="120" y="794"/>
                  </a:lnTo>
                  <a:lnTo>
                    <a:pt x="112" y="784"/>
                  </a:lnTo>
                  <a:lnTo>
                    <a:pt x="105" y="777"/>
                  </a:lnTo>
                  <a:lnTo>
                    <a:pt x="103" y="774"/>
                  </a:lnTo>
                  <a:close/>
                  <a:moveTo>
                    <a:pt x="114" y="718"/>
                  </a:moveTo>
                  <a:lnTo>
                    <a:pt x="111" y="711"/>
                  </a:lnTo>
                  <a:lnTo>
                    <a:pt x="108" y="704"/>
                  </a:lnTo>
                  <a:lnTo>
                    <a:pt x="103" y="697"/>
                  </a:lnTo>
                  <a:lnTo>
                    <a:pt x="97" y="689"/>
                  </a:lnTo>
                  <a:lnTo>
                    <a:pt x="95" y="682"/>
                  </a:lnTo>
                  <a:lnTo>
                    <a:pt x="92" y="676"/>
                  </a:lnTo>
                  <a:lnTo>
                    <a:pt x="92" y="673"/>
                  </a:lnTo>
                  <a:lnTo>
                    <a:pt x="92" y="672"/>
                  </a:lnTo>
                  <a:lnTo>
                    <a:pt x="93" y="670"/>
                  </a:lnTo>
                  <a:lnTo>
                    <a:pt x="96" y="670"/>
                  </a:lnTo>
                  <a:lnTo>
                    <a:pt x="97" y="667"/>
                  </a:lnTo>
                  <a:lnTo>
                    <a:pt x="100" y="667"/>
                  </a:lnTo>
                  <a:lnTo>
                    <a:pt x="106" y="667"/>
                  </a:lnTo>
                  <a:lnTo>
                    <a:pt x="112" y="667"/>
                  </a:lnTo>
                  <a:lnTo>
                    <a:pt x="118" y="667"/>
                  </a:lnTo>
                  <a:lnTo>
                    <a:pt x="124" y="667"/>
                  </a:lnTo>
                  <a:lnTo>
                    <a:pt x="125" y="667"/>
                  </a:lnTo>
                  <a:lnTo>
                    <a:pt x="127" y="666"/>
                  </a:lnTo>
                  <a:lnTo>
                    <a:pt x="128" y="665"/>
                  </a:lnTo>
                  <a:lnTo>
                    <a:pt x="128" y="663"/>
                  </a:lnTo>
                  <a:lnTo>
                    <a:pt x="117" y="657"/>
                  </a:lnTo>
                  <a:lnTo>
                    <a:pt x="53" y="611"/>
                  </a:lnTo>
                  <a:lnTo>
                    <a:pt x="31" y="606"/>
                  </a:lnTo>
                  <a:lnTo>
                    <a:pt x="22" y="606"/>
                  </a:lnTo>
                  <a:lnTo>
                    <a:pt x="13" y="622"/>
                  </a:lnTo>
                  <a:lnTo>
                    <a:pt x="22" y="644"/>
                  </a:lnTo>
                  <a:lnTo>
                    <a:pt x="61" y="670"/>
                  </a:lnTo>
                  <a:lnTo>
                    <a:pt x="67" y="682"/>
                  </a:lnTo>
                  <a:lnTo>
                    <a:pt x="114" y="718"/>
                  </a:lnTo>
                  <a:close/>
                  <a:moveTo>
                    <a:pt x="125" y="651"/>
                  </a:moveTo>
                  <a:lnTo>
                    <a:pt x="109" y="621"/>
                  </a:lnTo>
                  <a:lnTo>
                    <a:pt x="100" y="602"/>
                  </a:lnTo>
                  <a:lnTo>
                    <a:pt x="99" y="595"/>
                  </a:lnTo>
                  <a:lnTo>
                    <a:pt x="97" y="590"/>
                  </a:lnTo>
                  <a:lnTo>
                    <a:pt x="97" y="586"/>
                  </a:lnTo>
                  <a:lnTo>
                    <a:pt x="97" y="585"/>
                  </a:lnTo>
                  <a:lnTo>
                    <a:pt x="100" y="582"/>
                  </a:lnTo>
                  <a:lnTo>
                    <a:pt x="106" y="582"/>
                  </a:lnTo>
                  <a:lnTo>
                    <a:pt x="111" y="580"/>
                  </a:lnTo>
                  <a:lnTo>
                    <a:pt x="114" y="577"/>
                  </a:lnTo>
                  <a:lnTo>
                    <a:pt x="61" y="541"/>
                  </a:lnTo>
                  <a:lnTo>
                    <a:pt x="53" y="541"/>
                  </a:lnTo>
                  <a:lnTo>
                    <a:pt x="47" y="557"/>
                  </a:lnTo>
                  <a:lnTo>
                    <a:pt x="50" y="590"/>
                  </a:lnTo>
                  <a:lnTo>
                    <a:pt x="86" y="622"/>
                  </a:lnTo>
                  <a:lnTo>
                    <a:pt x="125" y="651"/>
                  </a:lnTo>
                  <a:close/>
                  <a:moveTo>
                    <a:pt x="114" y="567"/>
                  </a:moveTo>
                  <a:lnTo>
                    <a:pt x="114" y="563"/>
                  </a:lnTo>
                  <a:lnTo>
                    <a:pt x="114" y="557"/>
                  </a:lnTo>
                  <a:lnTo>
                    <a:pt x="114" y="551"/>
                  </a:lnTo>
                  <a:lnTo>
                    <a:pt x="114" y="544"/>
                  </a:lnTo>
                  <a:lnTo>
                    <a:pt x="114" y="538"/>
                  </a:lnTo>
                  <a:lnTo>
                    <a:pt x="114" y="532"/>
                  </a:lnTo>
                  <a:lnTo>
                    <a:pt x="115" y="528"/>
                  </a:lnTo>
                  <a:lnTo>
                    <a:pt x="117" y="523"/>
                  </a:lnTo>
                  <a:lnTo>
                    <a:pt x="121" y="522"/>
                  </a:lnTo>
                  <a:lnTo>
                    <a:pt x="127" y="522"/>
                  </a:lnTo>
                  <a:lnTo>
                    <a:pt x="133" y="522"/>
                  </a:lnTo>
                  <a:lnTo>
                    <a:pt x="139" y="521"/>
                  </a:lnTo>
                  <a:lnTo>
                    <a:pt x="145" y="521"/>
                  </a:lnTo>
                  <a:lnTo>
                    <a:pt x="151" y="521"/>
                  </a:lnTo>
                  <a:lnTo>
                    <a:pt x="155" y="519"/>
                  </a:lnTo>
                  <a:lnTo>
                    <a:pt x="161" y="519"/>
                  </a:lnTo>
                  <a:lnTo>
                    <a:pt x="105" y="473"/>
                  </a:lnTo>
                  <a:lnTo>
                    <a:pt x="95" y="468"/>
                  </a:lnTo>
                  <a:lnTo>
                    <a:pt x="77" y="490"/>
                  </a:lnTo>
                  <a:lnTo>
                    <a:pt x="69" y="516"/>
                  </a:lnTo>
                  <a:lnTo>
                    <a:pt x="77" y="541"/>
                  </a:lnTo>
                  <a:lnTo>
                    <a:pt x="114" y="567"/>
                  </a:lnTo>
                  <a:close/>
                  <a:moveTo>
                    <a:pt x="159" y="499"/>
                  </a:moveTo>
                  <a:lnTo>
                    <a:pt x="158" y="494"/>
                  </a:lnTo>
                  <a:lnTo>
                    <a:pt x="155" y="484"/>
                  </a:lnTo>
                  <a:lnTo>
                    <a:pt x="151" y="470"/>
                  </a:lnTo>
                  <a:lnTo>
                    <a:pt x="146" y="455"/>
                  </a:lnTo>
                  <a:lnTo>
                    <a:pt x="143" y="443"/>
                  </a:lnTo>
                  <a:lnTo>
                    <a:pt x="140" y="438"/>
                  </a:lnTo>
                  <a:lnTo>
                    <a:pt x="143" y="442"/>
                  </a:lnTo>
                  <a:lnTo>
                    <a:pt x="148" y="458"/>
                  </a:lnTo>
                  <a:lnTo>
                    <a:pt x="180" y="423"/>
                  </a:lnTo>
                  <a:lnTo>
                    <a:pt x="180" y="423"/>
                  </a:lnTo>
                  <a:lnTo>
                    <a:pt x="180" y="423"/>
                  </a:lnTo>
                  <a:lnTo>
                    <a:pt x="180" y="423"/>
                  </a:lnTo>
                  <a:lnTo>
                    <a:pt x="180" y="423"/>
                  </a:lnTo>
                  <a:lnTo>
                    <a:pt x="180" y="423"/>
                  </a:lnTo>
                  <a:lnTo>
                    <a:pt x="180" y="423"/>
                  </a:lnTo>
                  <a:lnTo>
                    <a:pt x="180" y="423"/>
                  </a:lnTo>
                  <a:lnTo>
                    <a:pt x="180" y="423"/>
                  </a:lnTo>
                  <a:lnTo>
                    <a:pt x="165" y="406"/>
                  </a:lnTo>
                  <a:lnTo>
                    <a:pt x="159" y="393"/>
                  </a:lnTo>
                  <a:lnTo>
                    <a:pt x="146" y="384"/>
                  </a:lnTo>
                  <a:lnTo>
                    <a:pt x="121" y="414"/>
                  </a:lnTo>
                  <a:lnTo>
                    <a:pt x="121" y="465"/>
                  </a:lnTo>
                  <a:lnTo>
                    <a:pt x="159" y="499"/>
                  </a:lnTo>
                  <a:close/>
                  <a:moveTo>
                    <a:pt x="189" y="419"/>
                  </a:moveTo>
                  <a:lnTo>
                    <a:pt x="192" y="417"/>
                  </a:lnTo>
                  <a:lnTo>
                    <a:pt x="195" y="414"/>
                  </a:lnTo>
                  <a:lnTo>
                    <a:pt x="196" y="411"/>
                  </a:lnTo>
                  <a:lnTo>
                    <a:pt x="198" y="407"/>
                  </a:lnTo>
                  <a:lnTo>
                    <a:pt x="201" y="398"/>
                  </a:lnTo>
                  <a:lnTo>
                    <a:pt x="202" y="388"/>
                  </a:lnTo>
                  <a:lnTo>
                    <a:pt x="204" y="378"/>
                  </a:lnTo>
                  <a:lnTo>
                    <a:pt x="207" y="369"/>
                  </a:lnTo>
                  <a:lnTo>
                    <a:pt x="209" y="366"/>
                  </a:lnTo>
                  <a:lnTo>
                    <a:pt x="211" y="363"/>
                  </a:lnTo>
                  <a:lnTo>
                    <a:pt x="214" y="362"/>
                  </a:lnTo>
                  <a:lnTo>
                    <a:pt x="218" y="362"/>
                  </a:lnTo>
                  <a:lnTo>
                    <a:pt x="220" y="361"/>
                  </a:lnTo>
                  <a:lnTo>
                    <a:pt x="223" y="362"/>
                  </a:lnTo>
                  <a:lnTo>
                    <a:pt x="229" y="366"/>
                  </a:lnTo>
                  <a:lnTo>
                    <a:pt x="235" y="369"/>
                  </a:lnTo>
                  <a:lnTo>
                    <a:pt x="240" y="374"/>
                  </a:lnTo>
                  <a:lnTo>
                    <a:pt x="245" y="377"/>
                  </a:lnTo>
                  <a:lnTo>
                    <a:pt x="248" y="378"/>
                  </a:lnTo>
                  <a:lnTo>
                    <a:pt x="249" y="378"/>
                  </a:lnTo>
                  <a:lnTo>
                    <a:pt x="251" y="377"/>
                  </a:lnTo>
                  <a:lnTo>
                    <a:pt x="251" y="375"/>
                  </a:lnTo>
                  <a:lnTo>
                    <a:pt x="209" y="321"/>
                  </a:lnTo>
                  <a:lnTo>
                    <a:pt x="209" y="314"/>
                  </a:lnTo>
                  <a:lnTo>
                    <a:pt x="207" y="311"/>
                  </a:lnTo>
                  <a:lnTo>
                    <a:pt x="198" y="311"/>
                  </a:lnTo>
                  <a:lnTo>
                    <a:pt x="171" y="355"/>
                  </a:lnTo>
                  <a:lnTo>
                    <a:pt x="179" y="406"/>
                  </a:lnTo>
                  <a:lnTo>
                    <a:pt x="189" y="419"/>
                  </a:lnTo>
                  <a:close/>
                  <a:moveTo>
                    <a:pt x="254" y="365"/>
                  </a:moveTo>
                  <a:lnTo>
                    <a:pt x="255" y="356"/>
                  </a:lnTo>
                  <a:lnTo>
                    <a:pt x="255" y="345"/>
                  </a:lnTo>
                  <a:lnTo>
                    <a:pt x="254" y="331"/>
                  </a:lnTo>
                  <a:lnTo>
                    <a:pt x="252" y="320"/>
                  </a:lnTo>
                  <a:lnTo>
                    <a:pt x="252" y="308"/>
                  </a:lnTo>
                  <a:lnTo>
                    <a:pt x="252" y="298"/>
                  </a:lnTo>
                  <a:lnTo>
                    <a:pt x="254" y="295"/>
                  </a:lnTo>
                  <a:lnTo>
                    <a:pt x="255" y="294"/>
                  </a:lnTo>
                  <a:lnTo>
                    <a:pt x="257" y="292"/>
                  </a:lnTo>
                  <a:lnTo>
                    <a:pt x="260" y="292"/>
                  </a:lnTo>
                  <a:lnTo>
                    <a:pt x="261" y="289"/>
                  </a:lnTo>
                  <a:lnTo>
                    <a:pt x="263" y="286"/>
                  </a:lnTo>
                  <a:lnTo>
                    <a:pt x="266" y="285"/>
                  </a:lnTo>
                  <a:lnTo>
                    <a:pt x="268" y="285"/>
                  </a:lnTo>
                  <a:lnTo>
                    <a:pt x="276" y="285"/>
                  </a:lnTo>
                  <a:lnTo>
                    <a:pt x="285" y="286"/>
                  </a:lnTo>
                  <a:lnTo>
                    <a:pt x="294" y="286"/>
                  </a:lnTo>
                  <a:lnTo>
                    <a:pt x="301" y="286"/>
                  </a:lnTo>
                  <a:lnTo>
                    <a:pt x="305" y="286"/>
                  </a:lnTo>
                  <a:lnTo>
                    <a:pt x="308" y="285"/>
                  </a:lnTo>
                  <a:lnTo>
                    <a:pt x="310" y="282"/>
                  </a:lnTo>
                  <a:lnTo>
                    <a:pt x="311" y="279"/>
                  </a:lnTo>
                  <a:lnTo>
                    <a:pt x="313" y="279"/>
                  </a:lnTo>
                  <a:lnTo>
                    <a:pt x="313" y="279"/>
                  </a:lnTo>
                  <a:lnTo>
                    <a:pt x="314" y="279"/>
                  </a:lnTo>
                  <a:lnTo>
                    <a:pt x="314" y="279"/>
                  </a:lnTo>
                  <a:lnTo>
                    <a:pt x="314" y="279"/>
                  </a:lnTo>
                  <a:lnTo>
                    <a:pt x="316" y="279"/>
                  </a:lnTo>
                  <a:lnTo>
                    <a:pt x="316" y="279"/>
                  </a:lnTo>
                  <a:lnTo>
                    <a:pt x="316" y="279"/>
                  </a:lnTo>
                  <a:lnTo>
                    <a:pt x="267" y="222"/>
                  </a:lnTo>
                  <a:lnTo>
                    <a:pt x="239" y="260"/>
                  </a:lnTo>
                  <a:lnTo>
                    <a:pt x="229" y="298"/>
                  </a:lnTo>
                  <a:lnTo>
                    <a:pt x="236" y="343"/>
                  </a:lnTo>
                  <a:lnTo>
                    <a:pt x="254" y="365"/>
                  </a:lnTo>
                  <a:close/>
                  <a:moveTo>
                    <a:pt x="329" y="278"/>
                  </a:moveTo>
                  <a:lnTo>
                    <a:pt x="329" y="266"/>
                  </a:lnTo>
                  <a:lnTo>
                    <a:pt x="330" y="256"/>
                  </a:lnTo>
                  <a:lnTo>
                    <a:pt x="332" y="249"/>
                  </a:lnTo>
                  <a:lnTo>
                    <a:pt x="335" y="243"/>
                  </a:lnTo>
                  <a:lnTo>
                    <a:pt x="339" y="240"/>
                  </a:lnTo>
                  <a:lnTo>
                    <a:pt x="342" y="237"/>
                  </a:lnTo>
                  <a:lnTo>
                    <a:pt x="348" y="235"/>
                  </a:lnTo>
                  <a:lnTo>
                    <a:pt x="352" y="237"/>
                  </a:lnTo>
                  <a:lnTo>
                    <a:pt x="363" y="240"/>
                  </a:lnTo>
                  <a:lnTo>
                    <a:pt x="376" y="244"/>
                  </a:lnTo>
                  <a:lnTo>
                    <a:pt x="388" y="250"/>
                  </a:lnTo>
                  <a:lnTo>
                    <a:pt x="401" y="256"/>
                  </a:lnTo>
                  <a:lnTo>
                    <a:pt x="373" y="198"/>
                  </a:lnTo>
                  <a:lnTo>
                    <a:pt x="335" y="163"/>
                  </a:lnTo>
                  <a:lnTo>
                    <a:pt x="319" y="173"/>
                  </a:lnTo>
                  <a:lnTo>
                    <a:pt x="305" y="198"/>
                  </a:lnTo>
                  <a:lnTo>
                    <a:pt x="316" y="249"/>
                  </a:lnTo>
                  <a:lnTo>
                    <a:pt x="329" y="278"/>
                  </a:lnTo>
                  <a:close/>
                  <a:moveTo>
                    <a:pt x="447" y="196"/>
                  </a:moveTo>
                  <a:lnTo>
                    <a:pt x="453" y="193"/>
                  </a:lnTo>
                  <a:lnTo>
                    <a:pt x="457" y="193"/>
                  </a:lnTo>
                  <a:lnTo>
                    <a:pt x="462" y="193"/>
                  </a:lnTo>
                  <a:lnTo>
                    <a:pt x="464" y="193"/>
                  </a:lnTo>
                  <a:lnTo>
                    <a:pt x="470" y="196"/>
                  </a:lnTo>
                  <a:lnTo>
                    <a:pt x="475" y="201"/>
                  </a:lnTo>
                  <a:lnTo>
                    <a:pt x="479" y="205"/>
                  </a:lnTo>
                  <a:lnTo>
                    <a:pt x="485" y="209"/>
                  </a:lnTo>
                  <a:lnTo>
                    <a:pt x="488" y="209"/>
                  </a:lnTo>
                  <a:lnTo>
                    <a:pt x="491" y="211"/>
                  </a:lnTo>
                  <a:lnTo>
                    <a:pt x="494" y="209"/>
                  </a:lnTo>
                  <a:lnTo>
                    <a:pt x="498" y="208"/>
                  </a:lnTo>
                  <a:lnTo>
                    <a:pt x="478" y="154"/>
                  </a:lnTo>
                  <a:lnTo>
                    <a:pt x="451" y="113"/>
                  </a:lnTo>
                  <a:lnTo>
                    <a:pt x="442" y="105"/>
                  </a:lnTo>
                  <a:lnTo>
                    <a:pt x="426" y="105"/>
                  </a:lnTo>
                  <a:lnTo>
                    <a:pt x="407" y="129"/>
                  </a:lnTo>
                  <a:lnTo>
                    <a:pt x="404" y="230"/>
                  </a:lnTo>
                  <a:lnTo>
                    <a:pt x="447" y="196"/>
                  </a:lnTo>
                  <a:close/>
                  <a:moveTo>
                    <a:pt x="506" y="203"/>
                  </a:moveTo>
                  <a:lnTo>
                    <a:pt x="507" y="203"/>
                  </a:lnTo>
                  <a:lnTo>
                    <a:pt x="509" y="202"/>
                  </a:lnTo>
                  <a:lnTo>
                    <a:pt x="509" y="202"/>
                  </a:lnTo>
                  <a:lnTo>
                    <a:pt x="510" y="202"/>
                  </a:lnTo>
                  <a:lnTo>
                    <a:pt x="512" y="201"/>
                  </a:lnTo>
                  <a:lnTo>
                    <a:pt x="512" y="201"/>
                  </a:lnTo>
                  <a:lnTo>
                    <a:pt x="513" y="201"/>
                  </a:lnTo>
                  <a:lnTo>
                    <a:pt x="515" y="199"/>
                  </a:lnTo>
                  <a:lnTo>
                    <a:pt x="516" y="199"/>
                  </a:lnTo>
                  <a:lnTo>
                    <a:pt x="519" y="193"/>
                  </a:lnTo>
                  <a:lnTo>
                    <a:pt x="522" y="186"/>
                  </a:lnTo>
                  <a:lnTo>
                    <a:pt x="526" y="177"/>
                  </a:lnTo>
                  <a:lnTo>
                    <a:pt x="529" y="167"/>
                  </a:lnTo>
                  <a:lnTo>
                    <a:pt x="534" y="160"/>
                  </a:lnTo>
                  <a:lnTo>
                    <a:pt x="537" y="154"/>
                  </a:lnTo>
                  <a:lnTo>
                    <a:pt x="538" y="151"/>
                  </a:lnTo>
                  <a:lnTo>
                    <a:pt x="543" y="148"/>
                  </a:lnTo>
                  <a:lnTo>
                    <a:pt x="546" y="147"/>
                  </a:lnTo>
                  <a:lnTo>
                    <a:pt x="549" y="147"/>
                  </a:lnTo>
                  <a:lnTo>
                    <a:pt x="551" y="148"/>
                  </a:lnTo>
                  <a:lnTo>
                    <a:pt x="559" y="151"/>
                  </a:lnTo>
                  <a:lnTo>
                    <a:pt x="565" y="157"/>
                  </a:lnTo>
                  <a:lnTo>
                    <a:pt x="571" y="163"/>
                  </a:lnTo>
                  <a:lnTo>
                    <a:pt x="578" y="167"/>
                  </a:lnTo>
                  <a:lnTo>
                    <a:pt x="581" y="169"/>
                  </a:lnTo>
                  <a:lnTo>
                    <a:pt x="585" y="170"/>
                  </a:lnTo>
                  <a:lnTo>
                    <a:pt x="588" y="169"/>
                  </a:lnTo>
                  <a:lnTo>
                    <a:pt x="593" y="167"/>
                  </a:lnTo>
                  <a:lnTo>
                    <a:pt x="585" y="107"/>
                  </a:lnTo>
                  <a:lnTo>
                    <a:pt x="574" y="54"/>
                  </a:lnTo>
                  <a:lnTo>
                    <a:pt x="566" y="46"/>
                  </a:lnTo>
                  <a:lnTo>
                    <a:pt x="557" y="46"/>
                  </a:lnTo>
                  <a:lnTo>
                    <a:pt x="526" y="89"/>
                  </a:lnTo>
                  <a:lnTo>
                    <a:pt x="503" y="192"/>
                  </a:lnTo>
                  <a:lnTo>
                    <a:pt x="506" y="203"/>
                  </a:lnTo>
                  <a:close/>
                  <a:moveTo>
                    <a:pt x="602" y="161"/>
                  </a:moveTo>
                  <a:lnTo>
                    <a:pt x="607" y="157"/>
                  </a:lnTo>
                  <a:lnTo>
                    <a:pt x="613" y="153"/>
                  </a:lnTo>
                  <a:lnTo>
                    <a:pt x="621" y="148"/>
                  </a:lnTo>
                  <a:lnTo>
                    <a:pt x="627" y="144"/>
                  </a:lnTo>
                  <a:lnTo>
                    <a:pt x="633" y="139"/>
                  </a:lnTo>
                  <a:lnTo>
                    <a:pt x="638" y="135"/>
                  </a:lnTo>
                  <a:lnTo>
                    <a:pt x="644" y="129"/>
                  </a:lnTo>
                  <a:lnTo>
                    <a:pt x="650" y="123"/>
                  </a:lnTo>
                  <a:lnTo>
                    <a:pt x="650" y="128"/>
                  </a:lnTo>
                  <a:lnTo>
                    <a:pt x="650" y="132"/>
                  </a:lnTo>
                  <a:lnTo>
                    <a:pt x="650" y="135"/>
                  </a:lnTo>
                  <a:lnTo>
                    <a:pt x="652" y="139"/>
                  </a:lnTo>
                  <a:lnTo>
                    <a:pt x="652" y="144"/>
                  </a:lnTo>
                  <a:lnTo>
                    <a:pt x="653" y="147"/>
                  </a:lnTo>
                  <a:lnTo>
                    <a:pt x="653" y="151"/>
                  </a:lnTo>
                  <a:lnTo>
                    <a:pt x="653" y="155"/>
                  </a:lnTo>
                  <a:lnTo>
                    <a:pt x="655" y="154"/>
                  </a:lnTo>
                  <a:lnTo>
                    <a:pt x="658" y="154"/>
                  </a:lnTo>
                  <a:lnTo>
                    <a:pt x="659" y="153"/>
                  </a:lnTo>
                  <a:lnTo>
                    <a:pt x="661" y="153"/>
                  </a:lnTo>
                  <a:lnTo>
                    <a:pt x="662" y="153"/>
                  </a:lnTo>
                  <a:lnTo>
                    <a:pt x="663" y="151"/>
                  </a:lnTo>
                  <a:lnTo>
                    <a:pt x="666" y="150"/>
                  </a:lnTo>
                  <a:lnTo>
                    <a:pt x="668" y="150"/>
                  </a:lnTo>
                  <a:lnTo>
                    <a:pt x="681" y="46"/>
                  </a:lnTo>
                  <a:lnTo>
                    <a:pt x="681" y="35"/>
                  </a:lnTo>
                  <a:lnTo>
                    <a:pt x="659" y="22"/>
                  </a:lnTo>
                  <a:lnTo>
                    <a:pt x="650" y="22"/>
                  </a:lnTo>
                  <a:lnTo>
                    <a:pt x="618" y="70"/>
                  </a:lnTo>
                  <a:lnTo>
                    <a:pt x="599" y="145"/>
                  </a:lnTo>
                  <a:lnTo>
                    <a:pt x="602" y="161"/>
                  </a:lnTo>
                  <a:close/>
                  <a:moveTo>
                    <a:pt x="677" y="144"/>
                  </a:moveTo>
                  <a:lnTo>
                    <a:pt x="684" y="138"/>
                  </a:lnTo>
                  <a:lnTo>
                    <a:pt x="692" y="131"/>
                  </a:lnTo>
                  <a:lnTo>
                    <a:pt x="696" y="123"/>
                  </a:lnTo>
                  <a:lnTo>
                    <a:pt x="702" y="116"/>
                  </a:lnTo>
                  <a:lnTo>
                    <a:pt x="708" y="109"/>
                  </a:lnTo>
                  <a:lnTo>
                    <a:pt x="715" y="105"/>
                  </a:lnTo>
                  <a:lnTo>
                    <a:pt x="718" y="103"/>
                  </a:lnTo>
                  <a:lnTo>
                    <a:pt x="722" y="103"/>
                  </a:lnTo>
                  <a:lnTo>
                    <a:pt x="728" y="103"/>
                  </a:lnTo>
                  <a:lnTo>
                    <a:pt x="733" y="103"/>
                  </a:lnTo>
                  <a:lnTo>
                    <a:pt x="734" y="107"/>
                  </a:lnTo>
                  <a:lnTo>
                    <a:pt x="737" y="112"/>
                  </a:lnTo>
                  <a:lnTo>
                    <a:pt x="740" y="116"/>
                  </a:lnTo>
                  <a:lnTo>
                    <a:pt x="745" y="122"/>
                  </a:lnTo>
                  <a:lnTo>
                    <a:pt x="748" y="128"/>
                  </a:lnTo>
                  <a:lnTo>
                    <a:pt x="750" y="134"/>
                  </a:lnTo>
                  <a:lnTo>
                    <a:pt x="753" y="138"/>
                  </a:lnTo>
                  <a:lnTo>
                    <a:pt x="753" y="141"/>
                  </a:lnTo>
                  <a:lnTo>
                    <a:pt x="818" y="22"/>
                  </a:lnTo>
                  <a:lnTo>
                    <a:pt x="809" y="7"/>
                  </a:lnTo>
                  <a:lnTo>
                    <a:pt x="796" y="0"/>
                  </a:lnTo>
                  <a:lnTo>
                    <a:pt x="798" y="0"/>
                  </a:lnTo>
                  <a:lnTo>
                    <a:pt x="796" y="0"/>
                  </a:lnTo>
                  <a:lnTo>
                    <a:pt x="790" y="0"/>
                  </a:lnTo>
                  <a:lnTo>
                    <a:pt x="787" y="0"/>
                  </a:lnTo>
                  <a:lnTo>
                    <a:pt x="786" y="0"/>
                  </a:lnTo>
                  <a:lnTo>
                    <a:pt x="787" y="0"/>
                  </a:lnTo>
                  <a:lnTo>
                    <a:pt x="755" y="13"/>
                  </a:lnTo>
                  <a:lnTo>
                    <a:pt x="708" y="67"/>
                  </a:lnTo>
                  <a:lnTo>
                    <a:pt x="678" y="135"/>
                  </a:lnTo>
                  <a:lnTo>
                    <a:pt x="677" y="144"/>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57" name="Freeform 61"/>
            <p:cNvSpPr>
              <a:spLocks/>
            </p:cNvSpPr>
            <p:nvPr/>
          </p:nvSpPr>
          <p:spPr bwMode="auto">
            <a:xfrm>
              <a:off x="590" y="2974"/>
              <a:ext cx="120" cy="106"/>
            </a:xfrm>
            <a:custGeom>
              <a:avLst/>
              <a:gdLst/>
              <a:ahLst/>
              <a:cxnLst>
                <a:cxn ang="0">
                  <a:pos x="192" y="7"/>
                </a:cxn>
                <a:cxn ang="0">
                  <a:pos x="201" y="18"/>
                </a:cxn>
                <a:cxn ang="0">
                  <a:pos x="209" y="27"/>
                </a:cxn>
                <a:cxn ang="0">
                  <a:pos x="173" y="33"/>
                </a:cxn>
                <a:cxn ang="0">
                  <a:pos x="139" y="45"/>
                </a:cxn>
                <a:cxn ang="0">
                  <a:pos x="121" y="48"/>
                </a:cxn>
                <a:cxn ang="0">
                  <a:pos x="128" y="52"/>
                </a:cxn>
                <a:cxn ang="0">
                  <a:pos x="137" y="55"/>
                </a:cxn>
                <a:cxn ang="0">
                  <a:pos x="140" y="59"/>
                </a:cxn>
                <a:cxn ang="0">
                  <a:pos x="145" y="68"/>
                </a:cxn>
                <a:cxn ang="0">
                  <a:pos x="146" y="75"/>
                </a:cxn>
                <a:cxn ang="0">
                  <a:pos x="123" y="82"/>
                </a:cxn>
                <a:cxn ang="0">
                  <a:pos x="99" y="93"/>
                </a:cxn>
                <a:cxn ang="0">
                  <a:pos x="77" y="103"/>
                </a:cxn>
                <a:cxn ang="0">
                  <a:pos x="74" y="110"/>
                </a:cxn>
                <a:cxn ang="0">
                  <a:pos x="71" y="119"/>
                </a:cxn>
                <a:cxn ang="0">
                  <a:pos x="77" y="130"/>
                </a:cxn>
                <a:cxn ang="0">
                  <a:pos x="62" y="135"/>
                </a:cxn>
                <a:cxn ang="0">
                  <a:pos x="43" y="145"/>
                </a:cxn>
                <a:cxn ang="0">
                  <a:pos x="40" y="154"/>
                </a:cxn>
                <a:cxn ang="0">
                  <a:pos x="59" y="157"/>
                </a:cxn>
                <a:cxn ang="0">
                  <a:pos x="78" y="158"/>
                </a:cxn>
                <a:cxn ang="0">
                  <a:pos x="62" y="165"/>
                </a:cxn>
                <a:cxn ang="0">
                  <a:pos x="21" y="186"/>
                </a:cxn>
                <a:cxn ang="0">
                  <a:pos x="3" y="203"/>
                </a:cxn>
                <a:cxn ang="0">
                  <a:pos x="0" y="213"/>
                </a:cxn>
                <a:cxn ang="0">
                  <a:pos x="3" y="221"/>
                </a:cxn>
                <a:cxn ang="0">
                  <a:pos x="6" y="231"/>
                </a:cxn>
                <a:cxn ang="0">
                  <a:pos x="31" y="244"/>
                </a:cxn>
                <a:cxn ang="0">
                  <a:pos x="31" y="242"/>
                </a:cxn>
                <a:cxn ang="0">
                  <a:pos x="15" y="240"/>
                </a:cxn>
                <a:cxn ang="0">
                  <a:pos x="3" y="248"/>
                </a:cxn>
                <a:cxn ang="0">
                  <a:pos x="2" y="264"/>
                </a:cxn>
                <a:cxn ang="0">
                  <a:pos x="16" y="270"/>
                </a:cxn>
                <a:cxn ang="0">
                  <a:pos x="64" y="266"/>
                </a:cxn>
                <a:cxn ang="0">
                  <a:pos x="105" y="261"/>
                </a:cxn>
                <a:cxn ang="0">
                  <a:pos x="95" y="266"/>
                </a:cxn>
                <a:cxn ang="0">
                  <a:pos x="86" y="273"/>
                </a:cxn>
                <a:cxn ang="0">
                  <a:pos x="84" y="295"/>
                </a:cxn>
                <a:cxn ang="0">
                  <a:pos x="139" y="299"/>
                </a:cxn>
                <a:cxn ang="0">
                  <a:pos x="133" y="305"/>
                </a:cxn>
                <a:cxn ang="0">
                  <a:pos x="133" y="317"/>
                </a:cxn>
                <a:cxn ang="0">
                  <a:pos x="177" y="317"/>
                </a:cxn>
                <a:cxn ang="0">
                  <a:pos x="227" y="314"/>
                </a:cxn>
                <a:cxn ang="0">
                  <a:pos x="246" y="306"/>
                </a:cxn>
                <a:cxn ang="0">
                  <a:pos x="263" y="302"/>
                </a:cxn>
                <a:cxn ang="0">
                  <a:pos x="288" y="299"/>
                </a:cxn>
                <a:cxn ang="0">
                  <a:pos x="314" y="295"/>
                </a:cxn>
                <a:cxn ang="0">
                  <a:pos x="209" y="248"/>
                </a:cxn>
                <a:cxn ang="0">
                  <a:pos x="145" y="238"/>
                </a:cxn>
                <a:cxn ang="0">
                  <a:pos x="75" y="210"/>
                </a:cxn>
                <a:cxn ang="0">
                  <a:pos x="120" y="170"/>
                </a:cxn>
                <a:cxn ang="0">
                  <a:pos x="114" y="146"/>
                </a:cxn>
                <a:cxn ang="0">
                  <a:pos x="136" y="107"/>
                </a:cxn>
                <a:cxn ang="0">
                  <a:pos x="199" y="0"/>
                </a:cxn>
              </a:cxnLst>
              <a:rect l="0" t="0" r="r" b="b"/>
              <a:pathLst>
                <a:path w="358" h="317">
                  <a:moveTo>
                    <a:pt x="189" y="1"/>
                  </a:moveTo>
                  <a:lnTo>
                    <a:pt x="189" y="4"/>
                  </a:lnTo>
                  <a:lnTo>
                    <a:pt x="192" y="7"/>
                  </a:lnTo>
                  <a:lnTo>
                    <a:pt x="193" y="11"/>
                  </a:lnTo>
                  <a:lnTo>
                    <a:pt x="196" y="14"/>
                  </a:lnTo>
                  <a:lnTo>
                    <a:pt x="201" y="18"/>
                  </a:lnTo>
                  <a:lnTo>
                    <a:pt x="204" y="21"/>
                  </a:lnTo>
                  <a:lnTo>
                    <a:pt x="207" y="24"/>
                  </a:lnTo>
                  <a:lnTo>
                    <a:pt x="209" y="27"/>
                  </a:lnTo>
                  <a:lnTo>
                    <a:pt x="196" y="29"/>
                  </a:lnTo>
                  <a:lnTo>
                    <a:pt x="184" y="30"/>
                  </a:lnTo>
                  <a:lnTo>
                    <a:pt x="173" y="33"/>
                  </a:lnTo>
                  <a:lnTo>
                    <a:pt x="161" y="37"/>
                  </a:lnTo>
                  <a:lnTo>
                    <a:pt x="151" y="42"/>
                  </a:lnTo>
                  <a:lnTo>
                    <a:pt x="139" y="45"/>
                  </a:lnTo>
                  <a:lnTo>
                    <a:pt x="128" y="48"/>
                  </a:lnTo>
                  <a:lnTo>
                    <a:pt x="118" y="48"/>
                  </a:lnTo>
                  <a:lnTo>
                    <a:pt x="121" y="48"/>
                  </a:lnTo>
                  <a:lnTo>
                    <a:pt x="124" y="49"/>
                  </a:lnTo>
                  <a:lnTo>
                    <a:pt x="127" y="50"/>
                  </a:lnTo>
                  <a:lnTo>
                    <a:pt x="128" y="52"/>
                  </a:lnTo>
                  <a:lnTo>
                    <a:pt x="131" y="52"/>
                  </a:lnTo>
                  <a:lnTo>
                    <a:pt x="134" y="53"/>
                  </a:lnTo>
                  <a:lnTo>
                    <a:pt x="137" y="55"/>
                  </a:lnTo>
                  <a:lnTo>
                    <a:pt x="139" y="55"/>
                  </a:lnTo>
                  <a:lnTo>
                    <a:pt x="140" y="58"/>
                  </a:lnTo>
                  <a:lnTo>
                    <a:pt x="140" y="59"/>
                  </a:lnTo>
                  <a:lnTo>
                    <a:pt x="142" y="62"/>
                  </a:lnTo>
                  <a:lnTo>
                    <a:pt x="143" y="65"/>
                  </a:lnTo>
                  <a:lnTo>
                    <a:pt x="145" y="68"/>
                  </a:lnTo>
                  <a:lnTo>
                    <a:pt x="145" y="71"/>
                  </a:lnTo>
                  <a:lnTo>
                    <a:pt x="146" y="72"/>
                  </a:lnTo>
                  <a:lnTo>
                    <a:pt x="146" y="75"/>
                  </a:lnTo>
                  <a:lnTo>
                    <a:pt x="139" y="77"/>
                  </a:lnTo>
                  <a:lnTo>
                    <a:pt x="130" y="78"/>
                  </a:lnTo>
                  <a:lnTo>
                    <a:pt x="123" y="82"/>
                  </a:lnTo>
                  <a:lnTo>
                    <a:pt x="115" y="85"/>
                  </a:lnTo>
                  <a:lnTo>
                    <a:pt x="108" y="90"/>
                  </a:lnTo>
                  <a:lnTo>
                    <a:pt x="99" y="93"/>
                  </a:lnTo>
                  <a:lnTo>
                    <a:pt x="92" y="96"/>
                  </a:lnTo>
                  <a:lnTo>
                    <a:pt x="84" y="96"/>
                  </a:lnTo>
                  <a:lnTo>
                    <a:pt x="77" y="103"/>
                  </a:lnTo>
                  <a:lnTo>
                    <a:pt x="77" y="106"/>
                  </a:lnTo>
                  <a:lnTo>
                    <a:pt x="75" y="109"/>
                  </a:lnTo>
                  <a:lnTo>
                    <a:pt x="74" y="110"/>
                  </a:lnTo>
                  <a:lnTo>
                    <a:pt x="72" y="113"/>
                  </a:lnTo>
                  <a:lnTo>
                    <a:pt x="72" y="116"/>
                  </a:lnTo>
                  <a:lnTo>
                    <a:pt x="71" y="119"/>
                  </a:lnTo>
                  <a:lnTo>
                    <a:pt x="69" y="120"/>
                  </a:lnTo>
                  <a:lnTo>
                    <a:pt x="69" y="123"/>
                  </a:lnTo>
                  <a:lnTo>
                    <a:pt x="77" y="130"/>
                  </a:lnTo>
                  <a:lnTo>
                    <a:pt x="72" y="130"/>
                  </a:lnTo>
                  <a:lnTo>
                    <a:pt x="68" y="132"/>
                  </a:lnTo>
                  <a:lnTo>
                    <a:pt x="62" y="135"/>
                  </a:lnTo>
                  <a:lnTo>
                    <a:pt x="56" y="138"/>
                  </a:lnTo>
                  <a:lnTo>
                    <a:pt x="49" y="142"/>
                  </a:lnTo>
                  <a:lnTo>
                    <a:pt x="43" y="145"/>
                  </a:lnTo>
                  <a:lnTo>
                    <a:pt x="39" y="148"/>
                  </a:lnTo>
                  <a:lnTo>
                    <a:pt x="34" y="151"/>
                  </a:lnTo>
                  <a:lnTo>
                    <a:pt x="40" y="154"/>
                  </a:lnTo>
                  <a:lnTo>
                    <a:pt x="46" y="155"/>
                  </a:lnTo>
                  <a:lnTo>
                    <a:pt x="53" y="157"/>
                  </a:lnTo>
                  <a:lnTo>
                    <a:pt x="59" y="157"/>
                  </a:lnTo>
                  <a:lnTo>
                    <a:pt x="65" y="158"/>
                  </a:lnTo>
                  <a:lnTo>
                    <a:pt x="72" y="158"/>
                  </a:lnTo>
                  <a:lnTo>
                    <a:pt x="78" y="158"/>
                  </a:lnTo>
                  <a:lnTo>
                    <a:pt x="84" y="158"/>
                  </a:lnTo>
                  <a:lnTo>
                    <a:pt x="74" y="161"/>
                  </a:lnTo>
                  <a:lnTo>
                    <a:pt x="62" y="165"/>
                  </a:lnTo>
                  <a:lnTo>
                    <a:pt x="47" y="171"/>
                  </a:lnTo>
                  <a:lnTo>
                    <a:pt x="34" y="177"/>
                  </a:lnTo>
                  <a:lnTo>
                    <a:pt x="21" y="186"/>
                  </a:lnTo>
                  <a:lnTo>
                    <a:pt x="11" y="193"/>
                  </a:lnTo>
                  <a:lnTo>
                    <a:pt x="6" y="199"/>
                  </a:lnTo>
                  <a:lnTo>
                    <a:pt x="3" y="203"/>
                  </a:lnTo>
                  <a:lnTo>
                    <a:pt x="0" y="208"/>
                  </a:lnTo>
                  <a:lnTo>
                    <a:pt x="0" y="213"/>
                  </a:lnTo>
                  <a:lnTo>
                    <a:pt x="0" y="213"/>
                  </a:lnTo>
                  <a:lnTo>
                    <a:pt x="2" y="215"/>
                  </a:lnTo>
                  <a:lnTo>
                    <a:pt x="2" y="218"/>
                  </a:lnTo>
                  <a:lnTo>
                    <a:pt x="3" y="221"/>
                  </a:lnTo>
                  <a:lnTo>
                    <a:pt x="5" y="224"/>
                  </a:lnTo>
                  <a:lnTo>
                    <a:pt x="6" y="228"/>
                  </a:lnTo>
                  <a:lnTo>
                    <a:pt x="6" y="231"/>
                  </a:lnTo>
                  <a:lnTo>
                    <a:pt x="8" y="234"/>
                  </a:lnTo>
                  <a:lnTo>
                    <a:pt x="24" y="241"/>
                  </a:lnTo>
                  <a:lnTo>
                    <a:pt x="31" y="244"/>
                  </a:lnTo>
                  <a:lnTo>
                    <a:pt x="33" y="244"/>
                  </a:lnTo>
                  <a:lnTo>
                    <a:pt x="33" y="242"/>
                  </a:lnTo>
                  <a:lnTo>
                    <a:pt x="31" y="242"/>
                  </a:lnTo>
                  <a:lnTo>
                    <a:pt x="30" y="241"/>
                  </a:lnTo>
                  <a:lnTo>
                    <a:pt x="22" y="240"/>
                  </a:lnTo>
                  <a:lnTo>
                    <a:pt x="15" y="240"/>
                  </a:lnTo>
                  <a:lnTo>
                    <a:pt x="11" y="242"/>
                  </a:lnTo>
                  <a:lnTo>
                    <a:pt x="6" y="244"/>
                  </a:lnTo>
                  <a:lnTo>
                    <a:pt x="3" y="248"/>
                  </a:lnTo>
                  <a:lnTo>
                    <a:pt x="0" y="254"/>
                  </a:lnTo>
                  <a:lnTo>
                    <a:pt x="0" y="261"/>
                  </a:lnTo>
                  <a:lnTo>
                    <a:pt x="2" y="264"/>
                  </a:lnTo>
                  <a:lnTo>
                    <a:pt x="6" y="267"/>
                  </a:lnTo>
                  <a:lnTo>
                    <a:pt x="11" y="269"/>
                  </a:lnTo>
                  <a:lnTo>
                    <a:pt x="16" y="270"/>
                  </a:lnTo>
                  <a:lnTo>
                    <a:pt x="31" y="270"/>
                  </a:lnTo>
                  <a:lnTo>
                    <a:pt x="47" y="269"/>
                  </a:lnTo>
                  <a:lnTo>
                    <a:pt x="64" y="266"/>
                  </a:lnTo>
                  <a:lnTo>
                    <a:pt x="80" y="264"/>
                  </a:lnTo>
                  <a:lnTo>
                    <a:pt x="95" y="261"/>
                  </a:lnTo>
                  <a:lnTo>
                    <a:pt x="105" y="261"/>
                  </a:lnTo>
                  <a:lnTo>
                    <a:pt x="102" y="261"/>
                  </a:lnTo>
                  <a:lnTo>
                    <a:pt x="99" y="263"/>
                  </a:lnTo>
                  <a:lnTo>
                    <a:pt x="95" y="266"/>
                  </a:lnTo>
                  <a:lnTo>
                    <a:pt x="92" y="267"/>
                  </a:lnTo>
                  <a:lnTo>
                    <a:pt x="89" y="270"/>
                  </a:lnTo>
                  <a:lnTo>
                    <a:pt x="86" y="273"/>
                  </a:lnTo>
                  <a:lnTo>
                    <a:pt x="84" y="274"/>
                  </a:lnTo>
                  <a:lnTo>
                    <a:pt x="84" y="274"/>
                  </a:lnTo>
                  <a:lnTo>
                    <a:pt x="84" y="295"/>
                  </a:lnTo>
                  <a:lnTo>
                    <a:pt x="146" y="295"/>
                  </a:lnTo>
                  <a:lnTo>
                    <a:pt x="142" y="298"/>
                  </a:lnTo>
                  <a:lnTo>
                    <a:pt x="139" y="299"/>
                  </a:lnTo>
                  <a:lnTo>
                    <a:pt x="136" y="301"/>
                  </a:lnTo>
                  <a:lnTo>
                    <a:pt x="134" y="304"/>
                  </a:lnTo>
                  <a:lnTo>
                    <a:pt x="133" y="305"/>
                  </a:lnTo>
                  <a:lnTo>
                    <a:pt x="133" y="308"/>
                  </a:lnTo>
                  <a:lnTo>
                    <a:pt x="133" y="311"/>
                  </a:lnTo>
                  <a:lnTo>
                    <a:pt x="133" y="317"/>
                  </a:lnTo>
                  <a:lnTo>
                    <a:pt x="145" y="317"/>
                  </a:lnTo>
                  <a:lnTo>
                    <a:pt x="159" y="317"/>
                  </a:lnTo>
                  <a:lnTo>
                    <a:pt x="177" y="317"/>
                  </a:lnTo>
                  <a:lnTo>
                    <a:pt x="195" y="317"/>
                  </a:lnTo>
                  <a:lnTo>
                    <a:pt x="211" y="315"/>
                  </a:lnTo>
                  <a:lnTo>
                    <a:pt x="227" y="314"/>
                  </a:lnTo>
                  <a:lnTo>
                    <a:pt x="235" y="311"/>
                  </a:lnTo>
                  <a:lnTo>
                    <a:pt x="240" y="309"/>
                  </a:lnTo>
                  <a:lnTo>
                    <a:pt x="246" y="306"/>
                  </a:lnTo>
                  <a:lnTo>
                    <a:pt x="251" y="302"/>
                  </a:lnTo>
                  <a:lnTo>
                    <a:pt x="255" y="302"/>
                  </a:lnTo>
                  <a:lnTo>
                    <a:pt x="263" y="302"/>
                  </a:lnTo>
                  <a:lnTo>
                    <a:pt x="270" y="301"/>
                  </a:lnTo>
                  <a:lnTo>
                    <a:pt x="279" y="299"/>
                  </a:lnTo>
                  <a:lnTo>
                    <a:pt x="288" y="299"/>
                  </a:lnTo>
                  <a:lnTo>
                    <a:pt x="296" y="298"/>
                  </a:lnTo>
                  <a:lnTo>
                    <a:pt x="305" y="296"/>
                  </a:lnTo>
                  <a:lnTo>
                    <a:pt x="314" y="295"/>
                  </a:lnTo>
                  <a:lnTo>
                    <a:pt x="352" y="270"/>
                  </a:lnTo>
                  <a:lnTo>
                    <a:pt x="358" y="226"/>
                  </a:lnTo>
                  <a:lnTo>
                    <a:pt x="209" y="248"/>
                  </a:lnTo>
                  <a:lnTo>
                    <a:pt x="183" y="235"/>
                  </a:lnTo>
                  <a:lnTo>
                    <a:pt x="180" y="238"/>
                  </a:lnTo>
                  <a:lnTo>
                    <a:pt x="145" y="238"/>
                  </a:lnTo>
                  <a:lnTo>
                    <a:pt x="142" y="221"/>
                  </a:lnTo>
                  <a:lnTo>
                    <a:pt x="92" y="226"/>
                  </a:lnTo>
                  <a:lnTo>
                    <a:pt x="75" y="210"/>
                  </a:lnTo>
                  <a:lnTo>
                    <a:pt x="117" y="184"/>
                  </a:lnTo>
                  <a:lnTo>
                    <a:pt x="117" y="178"/>
                  </a:lnTo>
                  <a:lnTo>
                    <a:pt x="120" y="170"/>
                  </a:lnTo>
                  <a:lnTo>
                    <a:pt x="139" y="157"/>
                  </a:lnTo>
                  <a:lnTo>
                    <a:pt x="131" y="146"/>
                  </a:lnTo>
                  <a:lnTo>
                    <a:pt x="114" y="146"/>
                  </a:lnTo>
                  <a:lnTo>
                    <a:pt x="106" y="141"/>
                  </a:lnTo>
                  <a:lnTo>
                    <a:pt x="103" y="135"/>
                  </a:lnTo>
                  <a:lnTo>
                    <a:pt x="136" y="107"/>
                  </a:lnTo>
                  <a:lnTo>
                    <a:pt x="211" y="62"/>
                  </a:lnTo>
                  <a:lnTo>
                    <a:pt x="301" y="2"/>
                  </a:lnTo>
                  <a:lnTo>
                    <a:pt x="199" y="0"/>
                  </a:lnTo>
                  <a:lnTo>
                    <a:pt x="189" y="1"/>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58" name="Freeform 62"/>
            <p:cNvSpPr>
              <a:spLocks noEditPoints="1"/>
            </p:cNvSpPr>
            <p:nvPr/>
          </p:nvSpPr>
          <p:spPr bwMode="auto">
            <a:xfrm>
              <a:off x="552" y="2979"/>
              <a:ext cx="84" cy="128"/>
            </a:xfrm>
            <a:custGeom>
              <a:avLst/>
              <a:gdLst/>
              <a:ahLst/>
              <a:cxnLst>
                <a:cxn ang="0">
                  <a:pos x="169" y="28"/>
                </a:cxn>
                <a:cxn ang="0">
                  <a:pos x="113" y="44"/>
                </a:cxn>
                <a:cxn ang="0">
                  <a:pos x="100" y="52"/>
                </a:cxn>
                <a:cxn ang="0">
                  <a:pos x="104" y="60"/>
                </a:cxn>
                <a:cxn ang="0">
                  <a:pos x="106" y="68"/>
                </a:cxn>
                <a:cxn ang="0">
                  <a:pos x="101" y="71"/>
                </a:cxn>
                <a:cxn ang="0">
                  <a:pos x="94" y="77"/>
                </a:cxn>
                <a:cxn ang="0">
                  <a:pos x="93" y="89"/>
                </a:cxn>
                <a:cxn ang="0">
                  <a:pos x="93" y="127"/>
                </a:cxn>
                <a:cxn ang="0">
                  <a:pos x="65" y="138"/>
                </a:cxn>
                <a:cxn ang="0">
                  <a:pos x="41" y="153"/>
                </a:cxn>
                <a:cxn ang="0">
                  <a:pos x="44" y="160"/>
                </a:cxn>
                <a:cxn ang="0">
                  <a:pos x="59" y="167"/>
                </a:cxn>
                <a:cxn ang="0">
                  <a:pos x="70" y="172"/>
                </a:cxn>
                <a:cxn ang="0">
                  <a:pos x="73" y="182"/>
                </a:cxn>
                <a:cxn ang="0">
                  <a:pos x="76" y="192"/>
                </a:cxn>
                <a:cxn ang="0">
                  <a:pos x="76" y="202"/>
                </a:cxn>
                <a:cxn ang="0">
                  <a:pos x="69" y="214"/>
                </a:cxn>
                <a:cxn ang="0">
                  <a:pos x="63" y="227"/>
                </a:cxn>
                <a:cxn ang="0">
                  <a:pos x="16" y="228"/>
                </a:cxn>
                <a:cxn ang="0">
                  <a:pos x="51" y="212"/>
                </a:cxn>
                <a:cxn ang="0">
                  <a:pos x="22" y="164"/>
                </a:cxn>
                <a:cxn ang="0">
                  <a:pos x="66" y="121"/>
                </a:cxn>
                <a:cxn ang="0">
                  <a:pos x="57" y="74"/>
                </a:cxn>
                <a:cxn ang="0">
                  <a:pos x="57" y="243"/>
                </a:cxn>
                <a:cxn ang="0">
                  <a:pos x="57" y="244"/>
                </a:cxn>
                <a:cxn ang="0">
                  <a:pos x="57" y="246"/>
                </a:cxn>
                <a:cxn ang="0">
                  <a:pos x="60" y="249"/>
                </a:cxn>
                <a:cxn ang="0">
                  <a:pos x="67" y="256"/>
                </a:cxn>
                <a:cxn ang="0">
                  <a:pos x="75" y="260"/>
                </a:cxn>
                <a:cxn ang="0">
                  <a:pos x="19" y="281"/>
                </a:cxn>
                <a:cxn ang="0">
                  <a:pos x="57" y="244"/>
                </a:cxn>
                <a:cxn ang="0">
                  <a:pos x="112" y="300"/>
                </a:cxn>
                <a:cxn ang="0">
                  <a:pos x="141" y="307"/>
                </a:cxn>
                <a:cxn ang="0">
                  <a:pos x="169" y="319"/>
                </a:cxn>
                <a:cxn ang="0">
                  <a:pos x="76" y="319"/>
                </a:cxn>
                <a:cxn ang="0">
                  <a:pos x="212" y="338"/>
                </a:cxn>
                <a:cxn ang="0">
                  <a:pos x="222" y="342"/>
                </a:cxn>
                <a:cxn ang="0">
                  <a:pos x="233" y="348"/>
                </a:cxn>
                <a:cxn ang="0">
                  <a:pos x="238" y="352"/>
                </a:cxn>
                <a:cxn ang="0">
                  <a:pos x="236" y="361"/>
                </a:cxn>
                <a:cxn ang="0">
                  <a:pos x="231" y="368"/>
                </a:cxn>
                <a:cxn ang="0">
                  <a:pos x="240" y="378"/>
                </a:cxn>
                <a:cxn ang="0">
                  <a:pos x="244" y="378"/>
                </a:cxn>
                <a:cxn ang="0">
                  <a:pos x="249" y="381"/>
                </a:cxn>
                <a:cxn ang="0">
                  <a:pos x="181" y="375"/>
                </a:cxn>
                <a:cxn ang="0">
                  <a:pos x="212" y="338"/>
                </a:cxn>
              </a:cxnLst>
              <a:rect l="0" t="0" r="r" b="b"/>
              <a:pathLst>
                <a:path w="250" h="384">
                  <a:moveTo>
                    <a:pt x="197" y="0"/>
                  </a:moveTo>
                  <a:lnTo>
                    <a:pt x="197" y="20"/>
                  </a:lnTo>
                  <a:lnTo>
                    <a:pt x="169" y="28"/>
                  </a:lnTo>
                  <a:lnTo>
                    <a:pt x="191" y="2"/>
                  </a:lnTo>
                  <a:lnTo>
                    <a:pt x="197" y="0"/>
                  </a:lnTo>
                  <a:close/>
                  <a:moveTo>
                    <a:pt x="113" y="44"/>
                  </a:moveTo>
                  <a:lnTo>
                    <a:pt x="98" y="48"/>
                  </a:lnTo>
                  <a:lnTo>
                    <a:pt x="100" y="50"/>
                  </a:lnTo>
                  <a:lnTo>
                    <a:pt x="100" y="52"/>
                  </a:lnTo>
                  <a:lnTo>
                    <a:pt x="101" y="55"/>
                  </a:lnTo>
                  <a:lnTo>
                    <a:pt x="103" y="58"/>
                  </a:lnTo>
                  <a:lnTo>
                    <a:pt x="104" y="60"/>
                  </a:lnTo>
                  <a:lnTo>
                    <a:pt x="104" y="63"/>
                  </a:lnTo>
                  <a:lnTo>
                    <a:pt x="106" y="66"/>
                  </a:lnTo>
                  <a:lnTo>
                    <a:pt x="106" y="68"/>
                  </a:lnTo>
                  <a:lnTo>
                    <a:pt x="106" y="68"/>
                  </a:lnTo>
                  <a:lnTo>
                    <a:pt x="104" y="70"/>
                  </a:lnTo>
                  <a:lnTo>
                    <a:pt x="101" y="71"/>
                  </a:lnTo>
                  <a:lnTo>
                    <a:pt x="98" y="73"/>
                  </a:lnTo>
                  <a:lnTo>
                    <a:pt x="97" y="74"/>
                  </a:lnTo>
                  <a:lnTo>
                    <a:pt x="94" y="77"/>
                  </a:lnTo>
                  <a:lnTo>
                    <a:pt x="93" y="80"/>
                  </a:lnTo>
                  <a:lnTo>
                    <a:pt x="93" y="82"/>
                  </a:lnTo>
                  <a:lnTo>
                    <a:pt x="93" y="89"/>
                  </a:lnTo>
                  <a:lnTo>
                    <a:pt x="106" y="109"/>
                  </a:lnTo>
                  <a:lnTo>
                    <a:pt x="98" y="124"/>
                  </a:lnTo>
                  <a:lnTo>
                    <a:pt x="93" y="127"/>
                  </a:lnTo>
                  <a:lnTo>
                    <a:pt x="84" y="130"/>
                  </a:lnTo>
                  <a:lnTo>
                    <a:pt x="75" y="134"/>
                  </a:lnTo>
                  <a:lnTo>
                    <a:pt x="65" y="138"/>
                  </a:lnTo>
                  <a:lnTo>
                    <a:pt x="56" y="143"/>
                  </a:lnTo>
                  <a:lnTo>
                    <a:pt x="47" y="147"/>
                  </a:lnTo>
                  <a:lnTo>
                    <a:pt x="41" y="153"/>
                  </a:lnTo>
                  <a:lnTo>
                    <a:pt x="37" y="157"/>
                  </a:lnTo>
                  <a:lnTo>
                    <a:pt x="39" y="159"/>
                  </a:lnTo>
                  <a:lnTo>
                    <a:pt x="44" y="160"/>
                  </a:lnTo>
                  <a:lnTo>
                    <a:pt x="48" y="162"/>
                  </a:lnTo>
                  <a:lnTo>
                    <a:pt x="54" y="164"/>
                  </a:lnTo>
                  <a:lnTo>
                    <a:pt x="59" y="167"/>
                  </a:lnTo>
                  <a:lnTo>
                    <a:pt x="63" y="169"/>
                  </a:lnTo>
                  <a:lnTo>
                    <a:pt x="67" y="170"/>
                  </a:lnTo>
                  <a:lnTo>
                    <a:pt x="70" y="172"/>
                  </a:lnTo>
                  <a:lnTo>
                    <a:pt x="72" y="175"/>
                  </a:lnTo>
                  <a:lnTo>
                    <a:pt x="72" y="178"/>
                  </a:lnTo>
                  <a:lnTo>
                    <a:pt x="73" y="182"/>
                  </a:lnTo>
                  <a:lnTo>
                    <a:pt x="75" y="185"/>
                  </a:lnTo>
                  <a:lnTo>
                    <a:pt x="76" y="189"/>
                  </a:lnTo>
                  <a:lnTo>
                    <a:pt x="76" y="192"/>
                  </a:lnTo>
                  <a:lnTo>
                    <a:pt x="78" y="196"/>
                  </a:lnTo>
                  <a:lnTo>
                    <a:pt x="78" y="199"/>
                  </a:lnTo>
                  <a:lnTo>
                    <a:pt x="76" y="202"/>
                  </a:lnTo>
                  <a:lnTo>
                    <a:pt x="73" y="207"/>
                  </a:lnTo>
                  <a:lnTo>
                    <a:pt x="72" y="211"/>
                  </a:lnTo>
                  <a:lnTo>
                    <a:pt x="69" y="214"/>
                  </a:lnTo>
                  <a:lnTo>
                    <a:pt x="67" y="218"/>
                  </a:lnTo>
                  <a:lnTo>
                    <a:pt x="65" y="223"/>
                  </a:lnTo>
                  <a:lnTo>
                    <a:pt x="63" y="227"/>
                  </a:lnTo>
                  <a:lnTo>
                    <a:pt x="62" y="231"/>
                  </a:lnTo>
                  <a:lnTo>
                    <a:pt x="57" y="228"/>
                  </a:lnTo>
                  <a:lnTo>
                    <a:pt x="16" y="228"/>
                  </a:lnTo>
                  <a:lnTo>
                    <a:pt x="13" y="224"/>
                  </a:lnTo>
                  <a:lnTo>
                    <a:pt x="41" y="208"/>
                  </a:lnTo>
                  <a:lnTo>
                    <a:pt x="51" y="212"/>
                  </a:lnTo>
                  <a:lnTo>
                    <a:pt x="57" y="202"/>
                  </a:lnTo>
                  <a:lnTo>
                    <a:pt x="57" y="186"/>
                  </a:lnTo>
                  <a:lnTo>
                    <a:pt x="22" y="164"/>
                  </a:lnTo>
                  <a:lnTo>
                    <a:pt x="19" y="156"/>
                  </a:lnTo>
                  <a:lnTo>
                    <a:pt x="65" y="121"/>
                  </a:lnTo>
                  <a:lnTo>
                    <a:pt x="66" y="121"/>
                  </a:lnTo>
                  <a:lnTo>
                    <a:pt x="76" y="111"/>
                  </a:lnTo>
                  <a:lnTo>
                    <a:pt x="57" y="86"/>
                  </a:lnTo>
                  <a:lnTo>
                    <a:pt x="57" y="74"/>
                  </a:lnTo>
                  <a:lnTo>
                    <a:pt x="90" y="48"/>
                  </a:lnTo>
                  <a:lnTo>
                    <a:pt x="113" y="44"/>
                  </a:lnTo>
                  <a:close/>
                  <a:moveTo>
                    <a:pt x="57" y="243"/>
                  </a:moveTo>
                  <a:lnTo>
                    <a:pt x="57" y="244"/>
                  </a:lnTo>
                  <a:lnTo>
                    <a:pt x="57" y="244"/>
                  </a:lnTo>
                  <a:lnTo>
                    <a:pt x="57" y="244"/>
                  </a:lnTo>
                  <a:lnTo>
                    <a:pt x="57" y="244"/>
                  </a:lnTo>
                  <a:lnTo>
                    <a:pt x="57" y="246"/>
                  </a:lnTo>
                  <a:lnTo>
                    <a:pt x="57" y="246"/>
                  </a:lnTo>
                  <a:lnTo>
                    <a:pt x="57" y="246"/>
                  </a:lnTo>
                  <a:lnTo>
                    <a:pt x="57" y="247"/>
                  </a:lnTo>
                  <a:lnTo>
                    <a:pt x="60" y="249"/>
                  </a:lnTo>
                  <a:lnTo>
                    <a:pt x="63" y="252"/>
                  </a:lnTo>
                  <a:lnTo>
                    <a:pt x="65" y="255"/>
                  </a:lnTo>
                  <a:lnTo>
                    <a:pt x="67" y="256"/>
                  </a:lnTo>
                  <a:lnTo>
                    <a:pt x="70" y="258"/>
                  </a:lnTo>
                  <a:lnTo>
                    <a:pt x="73" y="259"/>
                  </a:lnTo>
                  <a:lnTo>
                    <a:pt x="75" y="260"/>
                  </a:lnTo>
                  <a:lnTo>
                    <a:pt x="78" y="260"/>
                  </a:lnTo>
                  <a:lnTo>
                    <a:pt x="78" y="275"/>
                  </a:lnTo>
                  <a:lnTo>
                    <a:pt x="19" y="281"/>
                  </a:lnTo>
                  <a:lnTo>
                    <a:pt x="0" y="275"/>
                  </a:lnTo>
                  <a:lnTo>
                    <a:pt x="22" y="256"/>
                  </a:lnTo>
                  <a:lnTo>
                    <a:pt x="57" y="244"/>
                  </a:lnTo>
                  <a:lnTo>
                    <a:pt x="57" y="243"/>
                  </a:lnTo>
                  <a:close/>
                  <a:moveTo>
                    <a:pt x="103" y="297"/>
                  </a:moveTo>
                  <a:lnTo>
                    <a:pt x="112" y="300"/>
                  </a:lnTo>
                  <a:lnTo>
                    <a:pt x="122" y="301"/>
                  </a:lnTo>
                  <a:lnTo>
                    <a:pt x="131" y="304"/>
                  </a:lnTo>
                  <a:lnTo>
                    <a:pt x="141" y="307"/>
                  </a:lnTo>
                  <a:lnTo>
                    <a:pt x="150" y="311"/>
                  </a:lnTo>
                  <a:lnTo>
                    <a:pt x="160" y="314"/>
                  </a:lnTo>
                  <a:lnTo>
                    <a:pt x="169" y="319"/>
                  </a:lnTo>
                  <a:lnTo>
                    <a:pt x="180" y="323"/>
                  </a:lnTo>
                  <a:lnTo>
                    <a:pt x="150" y="324"/>
                  </a:lnTo>
                  <a:lnTo>
                    <a:pt x="76" y="319"/>
                  </a:lnTo>
                  <a:lnTo>
                    <a:pt x="66" y="319"/>
                  </a:lnTo>
                  <a:lnTo>
                    <a:pt x="103" y="297"/>
                  </a:lnTo>
                  <a:close/>
                  <a:moveTo>
                    <a:pt x="212" y="338"/>
                  </a:moveTo>
                  <a:lnTo>
                    <a:pt x="216" y="339"/>
                  </a:lnTo>
                  <a:lnTo>
                    <a:pt x="219" y="340"/>
                  </a:lnTo>
                  <a:lnTo>
                    <a:pt x="222" y="342"/>
                  </a:lnTo>
                  <a:lnTo>
                    <a:pt x="227" y="343"/>
                  </a:lnTo>
                  <a:lnTo>
                    <a:pt x="230" y="346"/>
                  </a:lnTo>
                  <a:lnTo>
                    <a:pt x="233" y="348"/>
                  </a:lnTo>
                  <a:lnTo>
                    <a:pt x="236" y="349"/>
                  </a:lnTo>
                  <a:lnTo>
                    <a:pt x="238" y="351"/>
                  </a:lnTo>
                  <a:lnTo>
                    <a:pt x="238" y="352"/>
                  </a:lnTo>
                  <a:lnTo>
                    <a:pt x="237" y="355"/>
                  </a:lnTo>
                  <a:lnTo>
                    <a:pt x="236" y="358"/>
                  </a:lnTo>
                  <a:lnTo>
                    <a:pt x="236" y="361"/>
                  </a:lnTo>
                  <a:lnTo>
                    <a:pt x="234" y="362"/>
                  </a:lnTo>
                  <a:lnTo>
                    <a:pt x="233" y="365"/>
                  </a:lnTo>
                  <a:lnTo>
                    <a:pt x="231" y="368"/>
                  </a:lnTo>
                  <a:lnTo>
                    <a:pt x="231" y="371"/>
                  </a:lnTo>
                  <a:lnTo>
                    <a:pt x="238" y="378"/>
                  </a:lnTo>
                  <a:lnTo>
                    <a:pt x="240" y="378"/>
                  </a:lnTo>
                  <a:lnTo>
                    <a:pt x="241" y="378"/>
                  </a:lnTo>
                  <a:lnTo>
                    <a:pt x="243" y="378"/>
                  </a:lnTo>
                  <a:lnTo>
                    <a:pt x="244" y="378"/>
                  </a:lnTo>
                  <a:lnTo>
                    <a:pt x="246" y="380"/>
                  </a:lnTo>
                  <a:lnTo>
                    <a:pt x="247" y="380"/>
                  </a:lnTo>
                  <a:lnTo>
                    <a:pt x="249" y="381"/>
                  </a:lnTo>
                  <a:lnTo>
                    <a:pt x="250" y="381"/>
                  </a:lnTo>
                  <a:lnTo>
                    <a:pt x="216" y="384"/>
                  </a:lnTo>
                  <a:lnTo>
                    <a:pt x="181" y="375"/>
                  </a:lnTo>
                  <a:lnTo>
                    <a:pt x="172" y="367"/>
                  </a:lnTo>
                  <a:lnTo>
                    <a:pt x="168" y="367"/>
                  </a:lnTo>
                  <a:lnTo>
                    <a:pt x="212" y="338"/>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59" name="Freeform 63"/>
            <p:cNvSpPr>
              <a:spLocks noEditPoints="1"/>
            </p:cNvSpPr>
            <p:nvPr/>
          </p:nvSpPr>
          <p:spPr bwMode="auto">
            <a:xfrm>
              <a:off x="653" y="2962"/>
              <a:ext cx="307" cy="89"/>
            </a:xfrm>
            <a:custGeom>
              <a:avLst/>
              <a:gdLst/>
              <a:ahLst/>
              <a:cxnLst>
                <a:cxn ang="0">
                  <a:pos x="109" y="155"/>
                </a:cxn>
                <a:cxn ang="0">
                  <a:pos x="112" y="164"/>
                </a:cxn>
                <a:cxn ang="0">
                  <a:pos x="115" y="168"/>
                </a:cxn>
                <a:cxn ang="0">
                  <a:pos x="141" y="167"/>
                </a:cxn>
                <a:cxn ang="0">
                  <a:pos x="174" y="161"/>
                </a:cxn>
                <a:cxn ang="0">
                  <a:pos x="186" y="192"/>
                </a:cxn>
                <a:cxn ang="0">
                  <a:pos x="169" y="248"/>
                </a:cxn>
                <a:cxn ang="0">
                  <a:pos x="4" y="254"/>
                </a:cxn>
                <a:cxn ang="0">
                  <a:pos x="15" y="228"/>
                </a:cxn>
                <a:cxn ang="0">
                  <a:pos x="50" y="193"/>
                </a:cxn>
                <a:cxn ang="0">
                  <a:pos x="97" y="154"/>
                </a:cxn>
                <a:cxn ang="0">
                  <a:pos x="100" y="151"/>
                </a:cxn>
                <a:cxn ang="0">
                  <a:pos x="103" y="151"/>
                </a:cxn>
                <a:cxn ang="0">
                  <a:pos x="107" y="151"/>
                </a:cxn>
                <a:cxn ang="0">
                  <a:pos x="314" y="145"/>
                </a:cxn>
                <a:cxn ang="0">
                  <a:pos x="360" y="139"/>
                </a:cxn>
                <a:cxn ang="0">
                  <a:pos x="401" y="125"/>
                </a:cxn>
                <a:cxn ang="0">
                  <a:pos x="284" y="145"/>
                </a:cxn>
                <a:cxn ang="0">
                  <a:pos x="501" y="100"/>
                </a:cxn>
                <a:cxn ang="0">
                  <a:pos x="505" y="103"/>
                </a:cxn>
                <a:cxn ang="0">
                  <a:pos x="508" y="107"/>
                </a:cxn>
                <a:cxn ang="0">
                  <a:pos x="522" y="107"/>
                </a:cxn>
                <a:cxn ang="0">
                  <a:pos x="553" y="112"/>
                </a:cxn>
                <a:cxn ang="0">
                  <a:pos x="578" y="116"/>
                </a:cxn>
                <a:cxn ang="0">
                  <a:pos x="600" y="126"/>
                </a:cxn>
                <a:cxn ang="0">
                  <a:pos x="844" y="51"/>
                </a:cxn>
                <a:cxn ang="0">
                  <a:pos x="917" y="1"/>
                </a:cxn>
                <a:cxn ang="0">
                  <a:pos x="921" y="0"/>
                </a:cxn>
                <a:cxn ang="0">
                  <a:pos x="924" y="0"/>
                </a:cxn>
                <a:cxn ang="0">
                  <a:pos x="671" y="154"/>
                </a:cxn>
                <a:cxn ang="0">
                  <a:pos x="533" y="183"/>
                </a:cxn>
                <a:cxn ang="0">
                  <a:pos x="392" y="216"/>
                </a:cxn>
                <a:cxn ang="0">
                  <a:pos x="268" y="243"/>
                </a:cxn>
                <a:cxn ang="0">
                  <a:pos x="246" y="154"/>
                </a:cxn>
                <a:cxn ang="0">
                  <a:pos x="357" y="157"/>
                </a:cxn>
                <a:cxn ang="0">
                  <a:pos x="498" y="100"/>
                </a:cxn>
                <a:cxn ang="0">
                  <a:pos x="696" y="91"/>
                </a:cxn>
                <a:cxn ang="0">
                  <a:pos x="741" y="71"/>
                </a:cxn>
                <a:cxn ang="0">
                  <a:pos x="790" y="59"/>
                </a:cxn>
                <a:cxn ang="0">
                  <a:pos x="685" y="100"/>
                </a:cxn>
                <a:cxn ang="0">
                  <a:pos x="819" y="42"/>
                </a:cxn>
                <a:cxn ang="0">
                  <a:pos x="840" y="30"/>
                </a:cxn>
                <a:cxn ang="0">
                  <a:pos x="859" y="20"/>
                </a:cxn>
                <a:cxn ang="0">
                  <a:pos x="870" y="10"/>
                </a:cxn>
                <a:cxn ang="0">
                  <a:pos x="877" y="10"/>
                </a:cxn>
                <a:cxn ang="0">
                  <a:pos x="884" y="8"/>
                </a:cxn>
                <a:cxn ang="0">
                  <a:pos x="815" y="46"/>
                </a:cxn>
              </a:cxnLst>
              <a:rect l="0" t="0" r="r" b="b"/>
              <a:pathLst>
                <a:path w="924" h="267">
                  <a:moveTo>
                    <a:pt x="107" y="151"/>
                  </a:moveTo>
                  <a:lnTo>
                    <a:pt x="107" y="152"/>
                  </a:lnTo>
                  <a:lnTo>
                    <a:pt x="109" y="155"/>
                  </a:lnTo>
                  <a:lnTo>
                    <a:pt x="109" y="158"/>
                  </a:lnTo>
                  <a:lnTo>
                    <a:pt x="110" y="161"/>
                  </a:lnTo>
                  <a:lnTo>
                    <a:pt x="112" y="164"/>
                  </a:lnTo>
                  <a:lnTo>
                    <a:pt x="113" y="166"/>
                  </a:lnTo>
                  <a:lnTo>
                    <a:pt x="113" y="167"/>
                  </a:lnTo>
                  <a:lnTo>
                    <a:pt x="115" y="168"/>
                  </a:lnTo>
                  <a:lnTo>
                    <a:pt x="122" y="168"/>
                  </a:lnTo>
                  <a:lnTo>
                    <a:pt x="131" y="167"/>
                  </a:lnTo>
                  <a:lnTo>
                    <a:pt x="141" y="167"/>
                  </a:lnTo>
                  <a:lnTo>
                    <a:pt x="153" y="166"/>
                  </a:lnTo>
                  <a:lnTo>
                    <a:pt x="163" y="164"/>
                  </a:lnTo>
                  <a:lnTo>
                    <a:pt x="174" y="161"/>
                  </a:lnTo>
                  <a:lnTo>
                    <a:pt x="181" y="158"/>
                  </a:lnTo>
                  <a:lnTo>
                    <a:pt x="187" y="155"/>
                  </a:lnTo>
                  <a:lnTo>
                    <a:pt x="186" y="192"/>
                  </a:lnTo>
                  <a:lnTo>
                    <a:pt x="178" y="208"/>
                  </a:lnTo>
                  <a:lnTo>
                    <a:pt x="175" y="243"/>
                  </a:lnTo>
                  <a:lnTo>
                    <a:pt x="169" y="248"/>
                  </a:lnTo>
                  <a:lnTo>
                    <a:pt x="38" y="267"/>
                  </a:lnTo>
                  <a:lnTo>
                    <a:pt x="16" y="267"/>
                  </a:lnTo>
                  <a:lnTo>
                    <a:pt x="4" y="254"/>
                  </a:lnTo>
                  <a:lnTo>
                    <a:pt x="0" y="256"/>
                  </a:lnTo>
                  <a:lnTo>
                    <a:pt x="7" y="241"/>
                  </a:lnTo>
                  <a:lnTo>
                    <a:pt x="15" y="228"/>
                  </a:lnTo>
                  <a:lnTo>
                    <a:pt x="25" y="216"/>
                  </a:lnTo>
                  <a:lnTo>
                    <a:pt x="37" y="205"/>
                  </a:lnTo>
                  <a:lnTo>
                    <a:pt x="50" y="193"/>
                  </a:lnTo>
                  <a:lnTo>
                    <a:pt x="65" y="180"/>
                  </a:lnTo>
                  <a:lnTo>
                    <a:pt x="79" y="168"/>
                  </a:lnTo>
                  <a:lnTo>
                    <a:pt x="97" y="154"/>
                  </a:lnTo>
                  <a:lnTo>
                    <a:pt x="97" y="151"/>
                  </a:lnTo>
                  <a:lnTo>
                    <a:pt x="99" y="151"/>
                  </a:lnTo>
                  <a:lnTo>
                    <a:pt x="100" y="151"/>
                  </a:lnTo>
                  <a:lnTo>
                    <a:pt x="100" y="151"/>
                  </a:lnTo>
                  <a:lnTo>
                    <a:pt x="102" y="151"/>
                  </a:lnTo>
                  <a:lnTo>
                    <a:pt x="103" y="151"/>
                  </a:lnTo>
                  <a:lnTo>
                    <a:pt x="105" y="151"/>
                  </a:lnTo>
                  <a:lnTo>
                    <a:pt x="106" y="151"/>
                  </a:lnTo>
                  <a:lnTo>
                    <a:pt x="107" y="151"/>
                  </a:lnTo>
                  <a:close/>
                  <a:moveTo>
                    <a:pt x="283" y="144"/>
                  </a:moveTo>
                  <a:lnTo>
                    <a:pt x="299" y="145"/>
                  </a:lnTo>
                  <a:lnTo>
                    <a:pt x="314" y="145"/>
                  </a:lnTo>
                  <a:lnTo>
                    <a:pt x="330" y="145"/>
                  </a:lnTo>
                  <a:lnTo>
                    <a:pt x="345" y="142"/>
                  </a:lnTo>
                  <a:lnTo>
                    <a:pt x="360" y="139"/>
                  </a:lnTo>
                  <a:lnTo>
                    <a:pt x="373" y="135"/>
                  </a:lnTo>
                  <a:lnTo>
                    <a:pt x="386" y="131"/>
                  </a:lnTo>
                  <a:lnTo>
                    <a:pt x="401" y="125"/>
                  </a:lnTo>
                  <a:lnTo>
                    <a:pt x="367" y="145"/>
                  </a:lnTo>
                  <a:lnTo>
                    <a:pt x="323" y="155"/>
                  </a:lnTo>
                  <a:lnTo>
                    <a:pt x="284" y="145"/>
                  </a:lnTo>
                  <a:lnTo>
                    <a:pt x="283" y="144"/>
                  </a:lnTo>
                  <a:close/>
                  <a:moveTo>
                    <a:pt x="498" y="100"/>
                  </a:moveTo>
                  <a:lnTo>
                    <a:pt x="501" y="100"/>
                  </a:lnTo>
                  <a:lnTo>
                    <a:pt x="503" y="102"/>
                  </a:lnTo>
                  <a:lnTo>
                    <a:pt x="504" y="103"/>
                  </a:lnTo>
                  <a:lnTo>
                    <a:pt x="505" y="103"/>
                  </a:lnTo>
                  <a:lnTo>
                    <a:pt x="507" y="104"/>
                  </a:lnTo>
                  <a:lnTo>
                    <a:pt x="507" y="106"/>
                  </a:lnTo>
                  <a:lnTo>
                    <a:pt x="508" y="107"/>
                  </a:lnTo>
                  <a:lnTo>
                    <a:pt x="508" y="110"/>
                  </a:lnTo>
                  <a:lnTo>
                    <a:pt x="514" y="109"/>
                  </a:lnTo>
                  <a:lnTo>
                    <a:pt x="522" y="107"/>
                  </a:lnTo>
                  <a:lnTo>
                    <a:pt x="532" y="109"/>
                  </a:lnTo>
                  <a:lnTo>
                    <a:pt x="542" y="110"/>
                  </a:lnTo>
                  <a:lnTo>
                    <a:pt x="553" y="112"/>
                  </a:lnTo>
                  <a:lnTo>
                    <a:pt x="563" y="113"/>
                  </a:lnTo>
                  <a:lnTo>
                    <a:pt x="572" y="115"/>
                  </a:lnTo>
                  <a:lnTo>
                    <a:pt x="578" y="116"/>
                  </a:lnTo>
                  <a:lnTo>
                    <a:pt x="567" y="116"/>
                  </a:lnTo>
                  <a:lnTo>
                    <a:pt x="559" y="126"/>
                  </a:lnTo>
                  <a:lnTo>
                    <a:pt x="600" y="126"/>
                  </a:lnTo>
                  <a:lnTo>
                    <a:pt x="650" y="122"/>
                  </a:lnTo>
                  <a:lnTo>
                    <a:pt x="730" y="97"/>
                  </a:lnTo>
                  <a:lnTo>
                    <a:pt x="844" y="51"/>
                  </a:lnTo>
                  <a:lnTo>
                    <a:pt x="914" y="1"/>
                  </a:lnTo>
                  <a:lnTo>
                    <a:pt x="915" y="1"/>
                  </a:lnTo>
                  <a:lnTo>
                    <a:pt x="917" y="1"/>
                  </a:lnTo>
                  <a:lnTo>
                    <a:pt x="918" y="1"/>
                  </a:lnTo>
                  <a:lnTo>
                    <a:pt x="920" y="1"/>
                  </a:lnTo>
                  <a:lnTo>
                    <a:pt x="921" y="0"/>
                  </a:lnTo>
                  <a:lnTo>
                    <a:pt x="921" y="0"/>
                  </a:lnTo>
                  <a:lnTo>
                    <a:pt x="923" y="0"/>
                  </a:lnTo>
                  <a:lnTo>
                    <a:pt x="924" y="0"/>
                  </a:lnTo>
                  <a:lnTo>
                    <a:pt x="828" y="84"/>
                  </a:lnTo>
                  <a:lnTo>
                    <a:pt x="737" y="135"/>
                  </a:lnTo>
                  <a:lnTo>
                    <a:pt x="671" y="154"/>
                  </a:lnTo>
                  <a:lnTo>
                    <a:pt x="610" y="167"/>
                  </a:lnTo>
                  <a:lnTo>
                    <a:pt x="581" y="167"/>
                  </a:lnTo>
                  <a:lnTo>
                    <a:pt x="533" y="183"/>
                  </a:lnTo>
                  <a:lnTo>
                    <a:pt x="491" y="192"/>
                  </a:lnTo>
                  <a:lnTo>
                    <a:pt x="430" y="214"/>
                  </a:lnTo>
                  <a:lnTo>
                    <a:pt x="392" y="216"/>
                  </a:lnTo>
                  <a:lnTo>
                    <a:pt x="370" y="227"/>
                  </a:lnTo>
                  <a:lnTo>
                    <a:pt x="320" y="230"/>
                  </a:lnTo>
                  <a:lnTo>
                    <a:pt x="268" y="243"/>
                  </a:lnTo>
                  <a:lnTo>
                    <a:pt x="243" y="243"/>
                  </a:lnTo>
                  <a:lnTo>
                    <a:pt x="239" y="246"/>
                  </a:lnTo>
                  <a:lnTo>
                    <a:pt x="246" y="154"/>
                  </a:lnTo>
                  <a:lnTo>
                    <a:pt x="249" y="151"/>
                  </a:lnTo>
                  <a:lnTo>
                    <a:pt x="293" y="163"/>
                  </a:lnTo>
                  <a:lnTo>
                    <a:pt x="357" y="157"/>
                  </a:lnTo>
                  <a:lnTo>
                    <a:pt x="438" y="129"/>
                  </a:lnTo>
                  <a:lnTo>
                    <a:pt x="498" y="100"/>
                  </a:lnTo>
                  <a:lnTo>
                    <a:pt x="498" y="100"/>
                  </a:lnTo>
                  <a:close/>
                  <a:moveTo>
                    <a:pt x="665" y="104"/>
                  </a:moveTo>
                  <a:lnTo>
                    <a:pt x="679" y="99"/>
                  </a:lnTo>
                  <a:lnTo>
                    <a:pt x="696" y="91"/>
                  </a:lnTo>
                  <a:lnTo>
                    <a:pt x="710" y="84"/>
                  </a:lnTo>
                  <a:lnTo>
                    <a:pt x="727" y="77"/>
                  </a:lnTo>
                  <a:lnTo>
                    <a:pt x="741" y="71"/>
                  </a:lnTo>
                  <a:lnTo>
                    <a:pt x="758" y="65"/>
                  </a:lnTo>
                  <a:lnTo>
                    <a:pt x="774" y="62"/>
                  </a:lnTo>
                  <a:lnTo>
                    <a:pt x="790" y="59"/>
                  </a:lnTo>
                  <a:lnTo>
                    <a:pt x="762" y="72"/>
                  </a:lnTo>
                  <a:lnTo>
                    <a:pt x="718" y="88"/>
                  </a:lnTo>
                  <a:lnTo>
                    <a:pt x="685" y="100"/>
                  </a:lnTo>
                  <a:lnTo>
                    <a:pt x="665" y="104"/>
                  </a:lnTo>
                  <a:close/>
                  <a:moveTo>
                    <a:pt x="815" y="46"/>
                  </a:moveTo>
                  <a:lnTo>
                    <a:pt x="819" y="42"/>
                  </a:lnTo>
                  <a:lnTo>
                    <a:pt x="825" y="39"/>
                  </a:lnTo>
                  <a:lnTo>
                    <a:pt x="833" y="35"/>
                  </a:lnTo>
                  <a:lnTo>
                    <a:pt x="840" y="30"/>
                  </a:lnTo>
                  <a:lnTo>
                    <a:pt x="846" y="27"/>
                  </a:lnTo>
                  <a:lnTo>
                    <a:pt x="853" y="23"/>
                  </a:lnTo>
                  <a:lnTo>
                    <a:pt x="859" y="20"/>
                  </a:lnTo>
                  <a:lnTo>
                    <a:pt x="864" y="17"/>
                  </a:lnTo>
                  <a:lnTo>
                    <a:pt x="867" y="10"/>
                  </a:lnTo>
                  <a:lnTo>
                    <a:pt x="870" y="10"/>
                  </a:lnTo>
                  <a:lnTo>
                    <a:pt x="871" y="10"/>
                  </a:lnTo>
                  <a:lnTo>
                    <a:pt x="874" y="10"/>
                  </a:lnTo>
                  <a:lnTo>
                    <a:pt x="877" y="10"/>
                  </a:lnTo>
                  <a:lnTo>
                    <a:pt x="878" y="8"/>
                  </a:lnTo>
                  <a:lnTo>
                    <a:pt x="881" y="8"/>
                  </a:lnTo>
                  <a:lnTo>
                    <a:pt x="884" y="8"/>
                  </a:lnTo>
                  <a:lnTo>
                    <a:pt x="887" y="7"/>
                  </a:lnTo>
                  <a:lnTo>
                    <a:pt x="877" y="16"/>
                  </a:lnTo>
                  <a:lnTo>
                    <a:pt x="815" y="46"/>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60" name="Freeform 64"/>
            <p:cNvSpPr>
              <a:spLocks/>
            </p:cNvSpPr>
            <p:nvPr/>
          </p:nvSpPr>
          <p:spPr bwMode="auto">
            <a:xfrm>
              <a:off x="628" y="2995"/>
              <a:ext cx="84" cy="56"/>
            </a:xfrm>
            <a:custGeom>
              <a:avLst/>
              <a:gdLst/>
              <a:ahLst/>
              <a:cxnLst>
                <a:cxn ang="0">
                  <a:pos x="116" y="4"/>
                </a:cxn>
                <a:cxn ang="0">
                  <a:pos x="107" y="13"/>
                </a:cxn>
                <a:cxn ang="0">
                  <a:pos x="98" y="23"/>
                </a:cxn>
                <a:cxn ang="0">
                  <a:pos x="91" y="32"/>
                </a:cxn>
                <a:cxn ang="0">
                  <a:pos x="93" y="38"/>
                </a:cxn>
                <a:cxn ang="0">
                  <a:pos x="101" y="39"/>
                </a:cxn>
                <a:cxn ang="0">
                  <a:pos x="110" y="41"/>
                </a:cxn>
                <a:cxn ang="0">
                  <a:pos x="119" y="42"/>
                </a:cxn>
                <a:cxn ang="0">
                  <a:pos x="118" y="50"/>
                </a:cxn>
                <a:cxn ang="0">
                  <a:pos x="106" y="60"/>
                </a:cxn>
                <a:cxn ang="0">
                  <a:pos x="94" y="68"/>
                </a:cxn>
                <a:cxn ang="0">
                  <a:pos x="81" y="76"/>
                </a:cxn>
                <a:cxn ang="0">
                  <a:pos x="76" y="80"/>
                </a:cxn>
                <a:cxn ang="0">
                  <a:pos x="81" y="82"/>
                </a:cxn>
                <a:cxn ang="0">
                  <a:pos x="85" y="82"/>
                </a:cxn>
                <a:cxn ang="0">
                  <a:pos x="90" y="82"/>
                </a:cxn>
                <a:cxn ang="0">
                  <a:pos x="90" y="83"/>
                </a:cxn>
                <a:cxn ang="0">
                  <a:pos x="84" y="87"/>
                </a:cxn>
                <a:cxn ang="0">
                  <a:pos x="79" y="92"/>
                </a:cxn>
                <a:cxn ang="0">
                  <a:pos x="76" y="96"/>
                </a:cxn>
                <a:cxn ang="0">
                  <a:pos x="75" y="100"/>
                </a:cxn>
                <a:cxn ang="0">
                  <a:pos x="78" y="103"/>
                </a:cxn>
                <a:cxn ang="0">
                  <a:pos x="81" y="108"/>
                </a:cxn>
                <a:cxn ang="0">
                  <a:pos x="84" y="112"/>
                </a:cxn>
                <a:cxn ang="0">
                  <a:pos x="116" y="114"/>
                </a:cxn>
                <a:cxn ang="0">
                  <a:pos x="121" y="131"/>
                </a:cxn>
                <a:cxn ang="0">
                  <a:pos x="128" y="134"/>
                </a:cxn>
                <a:cxn ang="0">
                  <a:pos x="135" y="135"/>
                </a:cxn>
                <a:cxn ang="0">
                  <a:pos x="144" y="137"/>
                </a:cxn>
                <a:cxn ang="0">
                  <a:pos x="150" y="138"/>
                </a:cxn>
                <a:cxn ang="0">
                  <a:pos x="172" y="141"/>
                </a:cxn>
                <a:cxn ang="0">
                  <a:pos x="203" y="141"/>
                </a:cxn>
                <a:cxn ang="0">
                  <a:pos x="237" y="141"/>
                </a:cxn>
                <a:cxn ang="0">
                  <a:pos x="250" y="143"/>
                </a:cxn>
                <a:cxn ang="0">
                  <a:pos x="113" y="167"/>
                </a:cxn>
                <a:cxn ang="0">
                  <a:pos x="79" y="154"/>
                </a:cxn>
                <a:cxn ang="0">
                  <a:pos x="47" y="164"/>
                </a:cxn>
                <a:cxn ang="0">
                  <a:pos x="41" y="146"/>
                </a:cxn>
                <a:cxn ang="0">
                  <a:pos x="0" y="146"/>
                </a:cxn>
                <a:cxn ang="0">
                  <a:pos x="50" y="83"/>
                </a:cxn>
                <a:cxn ang="0">
                  <a:pos x="110" y="7"/>
                </a:cxn>
              </a:cxnLst>
              <a:rect l="0" t="0" r="r" b="b"/>
              <a:pathLst>
                <a:path w="252" h="167">
                  <a:moveTo>
                    <a:pt x="122" y="0"/>
                  </a:moveTo>
                  <a:lnTo>
                    <a:pt x="116" y="4"/>
                  </a:lnTo>
                  <a:lnTo>
                    <a:pt x="112" y="9"/>
                  </a:lnTo>
                  <a:lnTo>
                    <a:pt x="107" y="13"/>
                  </a:lnTo>
                  <a:lnTo>
                    <a:pt x="103" y="18"/>
                  </a:lnTo>
                  <a:lnTo>
                    <a:pt x="98" y="23"/>
                  </a:lnTo>
                  <a:lnTo>
                    <a:pt x="94" y="28"/>
                  </a:lnTo>
                  <a:lnTo>
                    <a:pt x="91" y="32"/>
                  </a:lnTo>
                  <a:lnTo>
                    <a:pt x="88" y="38"/>
                  </a:lnTo>
                  <a:lnTo>
                    <a:pt x="93" y="38"/>
                  </a:lnTo>
                  <a:lnTo>
                    <a:pt x="97" y="39"/>
                  </a:lnTo>
                  <a:lnTo>
                    <a:pt x="101" y="39"/>
                  </a:lnTo>
                  <a:lnTo>
                    <a:pt x="106" y="41"/>
                  </a:lnTo>
                  <a:lnTo>
                    <a:pt x="110" y="41"/>
                  </a:lnTo>
                  <a:lnTo>
                    <a:pt x="115" y="42"/>
                  </a:lnTo>
                  <a:lnTo>
                    <a:pt x="119" y="42"/>
                  </a:lnTo>
                  <a:lnTo>
                    <a:pt x="124" y="44"/>
                  </a:lnTo>
                  <a:lnTo>
                    <a:pt x="118" y="50"/>
                  </a:lnTo>
                  <a:lnTo>
                    <a:pt x="112" y="54"/>
                  </a:lnTo>
                  <a:lnTo>
                    <a:pt x="106" y="60"/>
                  </a:lnTo>
                  <a:lnTo>
                    <a:pt x="100" y="64"/>
                  </a:lnTo>
                  <a:lnTo>
                    <a:pt x="94" y="68"/>
                  </a:lnTo>
                  <a:lnTo>
                    <a:pt x="87" y="73"/>
                  </a:lnTo>
                  <a:lnTo>
                    <a:pt x="81" y="76"/>
                  </a:lnTo>
                  <a:lnTo>
                    <a:pt x="75" y="79"/>
                  </a:lnTo>
                  <a:lnTo>
                    <a:pt x="76" y="80"/>
                  </a:lnTo>
                  <a:lnTo>
                    <a:pt x="79" y="80"/>
                  </a:lnTo>
                  <a:lnTo>
                    <a:pt x="81" y="82"/>
                  </a:lnTo>
                  <a:lnTo>
                    <a:pt x="84" y="82"/>
                  </a:lnTo>
                  <a:lnTo>
                    <a:pt x="85" y="82"/>
                  </a:lnTo>
                  <a:lnTo>
                    <a:pt x="87" y="82"/>
                  </a:lnTo>
                  <a:lnTo>
                    <a:pt x="90" y="82"/>
                  </a:lnTo>
                  <a:lnTo>
                    <a:pt x="91" y="82"/>
                  </a:lnTo>
                  <a:lnTo>
                    <a:pt x="90" y="83"/>
                  </a:lnTo>
                  <a:lnTo>
                    <a:pt x="87" y="84"/>
                  </a:lnTo>
                  <a:lnTo>
                    <a:pt x="84" y="87"/>
                  </a:lnTo>
                  <a:lnTo>
                    <a:pt x="82" y="89"/>
                  </a:lnTo>
                  <a:lnTo>
                    <a:pt x="79" y="92"/>
                  </a:lnTo>
                  <a:lnTo>
                    <a:pt x="78" y="95"/>
                  </a:lnTo>
                  <a:lnTo>
                    <a:pt x="76" y="96"/>
                  </a:lnTo>
                  <a:lnTo>
                    <a:pt x="75" y="99"/>
                  </a:lnTo>
                  <a:lnTo>
                    <a:pt x="75" y="100"/>
                  </a:lnTo>
                  <a:lnTo>
                    <a:pt x="76" y="102"/>
                  </a:lnTo>
                  <a:lnTo>
                    <a:pt x="78" y="103"/>
                  </a:lnTo>
                  <a:lnTo>
                    <a:pt x="79" y="106"/>
                  </a:lnTo>
                  <a:lnTo>
                    <a:pt x="81" y="108"/>
                  </a:lnTo>
                  <a:lnTo>
                    <a:pt x="84" y="109"/>
                  </a:lnTo>
                  <a:lnTo>
                    <a:pt x="84" y="112"/>
                  </a:lnTo>
                  <a:lnTo>
                    <a:pt x="85" y="114"/>
                  </a:lnTo>
                  <a:lnTo>
                    <a:pt x="116" y="114"/>
                  </a:lnTo>
                  <a:lnTo>
                    <a:pt x="116" y="130"/>
                  </a:lnTo>
                  <a:lnTo>
                    <a:pt x="121" y="131"/>
                  </a:lnTo>
                  <a:lnTo>
                    <a:pt x="124" y="132"/>
                  </a:lnTo>
                  <a:lnTo>
                    <a:pt x="128" y="134"/>
                  </a:lnTo>
                  <a:lnTo>
                    <a:pt x="132" y="135"/>
                  </a:lnTo>
                  <a:lnTo>
                    <a:pt x="135" y="135"/>
                  </a:lnTo>
                  <a:lnTo>
                    <a:pt x="140" y="137"/>
                  </a:lnTo>
                  <a:lnTo>
                    <a:pt x="144" y="137"/>
                  </a:lnTo>
                  <a:lnTo>
                    <a:pt x="147" y="137"/>
                  </a:lnTo>
                  <a:lnTo>
                    <a:pt x="150" y="138"/>
                  </a:lnTo>
                  <a:lnTo>
                    <a:pt x="159" y="140"/>
                  </a:lnTo>
                  <a:lnTo>
                    <a:pt x="172" y="141"/>
                  </a:lnTo>
                  <a:lnTo>
                    <a:pt x="187" y="141"/>
                  </a:lnTo>
                  <a:lnTo>
                    <a:pt x="203" y="141"/>
                  </a:lnTo>
                  <a:lnTo>
                    <a:pt x="221" y="141"/>
                  </a:lnTo>
                  <a:lnTo>
                    <a:pt x="237" y="141"/>
                  </a:lnTo>
                  <a:lnTo>
                    <a:pt x="252" y="141"/>
                  </a:lnTo>
                  <a:lnTo>
                    <a:pt x="250" y="143"/>
                  </a:lnTo>
                  <a:lnTo>
                    <a:pt x="244" y="148"/>
                  </a:lnTo>
                  <a:lnTo>
                    <a:pt x="113" y="167"/>
                  </a:lnTo>
                  <a:lnTo>
                    <a:pt x="91" y="167"/>
                  </a:lnTo>
                  <a:lnTo>
                    <a:pt x="79" y="154"/>
                  </a:lnTo>
                  <a:lnTo>
                    <a:pt x="57" y="164"/>
                  </a:lnTo>
                  <a:lnTo>
                    <a:pt x="47" y="164"/>
                  </a:lnTo>
                  <a:lnTo>
                    <a:pt x="41" y="148"/>
                  </a:lnTo>
                  <a:lnTo>
                    <a:pt x="41" y="146"/>
                  </a:lnTo>
                  <a:lnTo>
                    <a:pt x="34" y="138"/>
                  </a:lnTo>
                  <a:lnTo>
                    <a:pt x="0" y="146"/>
                  </a:lnTo>
                  <a:lnTo>
                    <a:pt x="25" y="121"/>
                  </a:lnTo>
                  <a:lnTo>
                    <a:pt x="50" y="83"/>
                  </a:lnTo>
                  <a:lnTo>
                    <a:pt x="22" y="67"/>
                  </a:lnTo>
                  <a:lnTo>
                    <a:pt x="110" y="7"/>
                  </a:lnTo>
                  <a:lnTo>
                    <a:pt x="122" y="0"/>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61" name="Freeform 65"/>
            <p:cNvSpPr>
              <a:spLocks/>
            </p:cNvSpPr>
            <p:nvPr/>
          </p:nvSpPr>
          <p:spPr bwMode="auto">
            <a:xfrm>
              <a:off x="1336" y="2693"/>
              <a:ext cx="75" cy="27"/>
            </a:xfrm>
            <a:custGeom>
              <a:avLst/>
              <a:gdLst/>
              <a:ahLst/>
              <a:cxnLst>
                <a:cxn ang="0">
                  <a:pos x="25" y="0"/>
                </a:cxn>
                <a:cxn ang="0">
                  <a:pos x="26" y="42"/>
                </a:cxn>
                <a:cxn ang="0">
                  <a:pos x="22" y="58"/>
                </a:cxn>
                <a:cxn ang="0">
                  <a:pos x="41" y="68"/>
                </a:cxn>
                <a:cxn ang="0">
                  <a:pos x="93" y="69"/>
                </a:cxn>
                <a:cxn ang="0">
                  <a:pos x="132" y="69"/>
                </a:cxn>
                <a:cxn ang="0">
                  <a:pos x="225" y="84"/>
                </a:cxn>
                <a:cxn ang="0">
                  <a:pos x="62" y="78"/>
                </a:cxn>
                <a:cxn ang="0">
                  <a:pos x="0" y="74"/>
                </a:cxn>
                <a:cxn ang="0">
                  <a:pos x="16" y="46"/>
                </a:cxn>
                <a:cxn ang="0">
                  <a:pos x="25" y="0"/>
                </a:cxn>
                <a:cxn ang="0">
                  <a:pos x="25" y="0"/>
                </a:cxn>
              </a:cxnLst>
              <a:rect l="0" t="0" r="r" b="b"/>
              <a:pathLst>
                <a:path w="225" h="84">
                  <a:moveTo>
                    <a:pt x="25" y="0"/>
                  </a:moveTo>
                  <a:lnTo>
                    <a:pt x="26" y="42"/>
                  </a:lnTo>
                  <a:lnTo>
                    <a:pt x="22" y="58"/>
                  </a:lnTo>
                  <a:lnTo>
                    <a:pt x="41" y="68"/>
                  </a:lnTo>
                  <a:lnTo>
                    <a:pt x="93" y="69"/>
                  </a:lnTo>
                  <a:lnTo>
                    <a:pt x="132" y="69"/>
                  </a:lnTo>
                  <a:lnTo>
                    <a:pt x="225" y="84"/>
                  </a:lnTo>
                  <a:lnTo>
                    <a:pt x="62" y="78"/>
                  </a:lnTo>
                  <a:lnTo>
                    <a:pt x="0" y="74"/>
                  </a:lnTo>
                  <a:lnTo>
                    <a:pt x="16" y="46"/>
                  </a:lnTo>
                  <a:lnTo>
                    <a:pt x="25" y="0"/>
                  </a:lnTo>
                  <a:lnTo>
                    <a:pt x="25" y="0"/>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62" name="Freeform 66"/>
            <p:cNvSpPr>
              <a:spLocks/>
            </p:cNvSpPr>
            <p:nvPr/>
          </p:nvSpPr>
          <p:spPr bwMode="auto">
            <a:xfrm>
              <a:off x="1164" y="2709"/>
              <a:ext cx="23" cy="43"/>
            </a:xfrm>
            <a:custGeom>
              <a:avLst/>
              <a:gdLst/>
              <a:ahLst/>
              <a:cxnLst>
                <a:cxn ang="0">
                  <a:pos x="32" y="2"/>
                </a:cxn>
                <a:cxn ang="0">
                  <a:pos x="28" y="8"/>
                </a:cxn>
                <a:cxn ang="0">
                  <a:pos x="23" y="14"/>
                </a:cxn>
                <a:cxn ang="0">
                  <a:pos x="19" y="18"/>
                </a:cxn>
                <a:cxn ang="0">
                  <a:pos x="18" y="23"/>
                </a:cxn>
                <a:cxn ang="0">
                  <a:pos x="18" y="27"/>
                </a:cxn>
                <a:cxn ang="0">
                  <a:pos x="19" y="32"/>
                </a:cxn>
                <a:cxn ang="0">
                  <a:pos x="20" y="36"/>
                </a:cxn>
                <a:cxn ang="0">
                  <a:pos x="20" y="39"/>
                </a:cxn>
                <a:cxn ang="0">
                  <a:pos x="19" y="43"/>
                </a:cxn>
                <a:cxn ang="0">
                  <a:pos x="16" y="48"/>
                </a:cxn>
                <a:cxn ang="0">
                  <a:pos x="15" y="53"/>
                </a:cxn>
                <a:cxn ang="0">
                  <a:pos x="31" y="55"/>
                </a:cxn>
                <a:cxn ang="0">
                  <a:pos x="31" y="62"/>
                </a:cxn>
                <a:cxn ang="0">
                  <a:pos x="29" y="68"/>
                </a:cxn>
                <a:cxn ang="0">
                  <a:pos x="28" y="75"/>
                </a:cxn>
                <a:cxn ang="0">
                  <a:pos x="28" y="82"/>
                </a:cxn>
                <a:cxn ang="0">
                  <a:pos x="35" y="82"/>
                </a:cxn>
                <a:cxn ang="0">
                  <a:pos x="35" y="87"/>
                </a:cxn>
                <a:cxn ang="0">
                  <a:pos x="37" y="94"/>
                </a:cxn>
                <a:cxn ang="0">
                  <a:pos x="38" y="100"/>
                </a:cxn>
                <a:cxn ang="0">
                  <a:pos x="38" y="106"/>
                </a:cxn>
                <a:cxn ang="0">
                  <a:pos x="47" y="107"/>
                </a:cxn>
                <a:cxn ang="0">
                  <a:pos x="56" y="112"/>
                </a:cxn>
                <a:cxn ang="0">
                  <a:pos x="65" y="119"/>
                </a:cxn>
                <a:cxn ang="0">
                  <a:pos x="69" y="126"/>
                </a:cxn>
                <a:cxn ang="0">
                  <a:pos x="59" y="129"/>
                </a:cxn>
                <a:cxn ang="0">
                  <a:pos x="50" y="126"/>
                </a:cxn>
                <a:cxn ang="0">
                  <a:pos x="41" y="120"/>
                </a:cxn>
                <a:cxn ang="0">
                  <a:pos x="35" y="113"/>
                </a:cxn>
                <a:cxn ang="0">
                  <a:pos x="32" y="109"/>
                </a:cxn>
                <a:cxn ang="0">
                  <a:pos x="26" y="107"/>
                </a:cxn>
                <a:cxn ang="0">
                  <a:pos x="22" y="104"/>
                </a:cxn>
                <a:cxn ang="0">
                  <a:pos x="16" y="103"/>
                </a:cxn>
                <a:cxn ang="0">
                  <a:pos x="15" y="101"/>
                </a:cxn>
                <a:cxn ang="0">
                  <a:pos x="16" y="97"/>
                </a:cxn>
                <a:cxn ang="0">
                  <a:pos x="19" y="94"/>
                </a:cxn>
                <a:cxn ang="0">
                  <a:pos x="22" y="90"/>
                </a:cxn>
                <a:cxn ang="0">
                  <a:pos x="23" y="84"/>
                </a:cxn>
                <a:cxn ang="0">
                  <a:pos x="22" y="75"/>
                </a:cxn>
                <a:cxn ang="0">
                  <a:pos x="19" y="66"/>
                </a:cxn>
                <a:cxn ang="0">
                  <a:pos x="13" y="59"/>
                </a:cxn>
                <a:cxn ang="0">
                  <a:pos x="10" y="55"/>
                </a:cxn>
                <a:cxn ang="0">
                  <a:pos x="7" y="48"/>
                </a:cxn>
                <a:cxn ang="0">
                  <a:pos x="4" y="40"/>
                </a:cxn>
                <a:cxn ang="0">
                  <a:pos x="1" y="33"/>
                </a:cxn>
                <a:cxn ang="0">
                  <a:pos x="1" y="30"/>
                </a:cxn>
                <a:cxn ang="0">
                  <a:pos x="4" y="27"/>
                </a:cxn>
                <a:cxn ang="0">
                  <a:pos x="6" y="24"/>
                </a:cxn>
                <a:cxn ang="0">
                  <a:pos x="9" y="21"/>
                </a:cxn>
                <a:cxn ang="0">
                  <a:pos x="10" y="7"/>
                </a:cxn>
                <a:cxn ang="0">
                  <a:pos x="35" y="0"/>
                </a:cxn>
              </a:cxnLst>
              <a:rect l="0" t="0" r="r" b="b"/>
              <a:pathLst>
                <a:path w="69" h="130">
                  <a:moveTo>
                    <a:pt x="35" y="0"/>
                  </a:moveTo>
                  <a:lnTo>
                    <a:pt x="32" y="2"/>
                  </a:lnTo>
                  <a:lnTo>
                    <a:pt x="31" y="5"/>
                  </a:lnTo>
                  <a:lnTo>
                    <a:pt x="28" y="8"/>
                  </a:lnTo>
                  <a:lnTo>
                    <a:pt x="26" y="11"/>
                  </a:lnTo>
                  <a:lnTo>
                    <a:pt x="23" y="14"/>
                  </a:lnTo>
                  <a:lnTo>
                    <a:pt x="20" y="16"/>
                  </a:lnTo>
                  <a:lnTo>
                    <a:pt x="19" y="18"/>
                  </a:lnTo>
                  <a:lnTo>
                    <a:pt x="18" y="20"/>
                  </a:lnTo>
                  <a:lnTo>
                    <a:pt x="18" y="23"/>
                  </a:lnTo>
                  <a:lnTo>
                    <a:pt x="18" y="24"/>
                  </a:lnTo>
                  <a:lnTo>
                    <a:pt x="18" y="27"/>
                  </a:lnTo>
                  <a:lnTo>
                    <a:pt x="19" y="30"/>
                  </a:lnTo>
                  <a:lnTo>
                    <a:pt x="19" y="32"/>
                  </a:lnTo>
                  <a:lnTo>
                    <a:pt x="20" y="34"/>
                  </a:lnTo>
                  <a:lnTo>
                    <a:pt x="20" y="36"/>
                  </a:lnTo>
                  <a:lnTo>
                    <a:pt x="20" y="37"/>
                  </a:lnTo>
                  <a:lnTo>
                    <a:pt x="20" y="39"/>
                  </a:lnTo>
                  <a:lnTo>
                    <a:pt x="19" y="40"/>
                  </a:lnTo>
                  <a:lnTo>
                    <a:pt x="19" y="43"/>
                  </a:lnTo>
                  <a:lnTo>
                    <a:pt x="18" y="46"/>
                  </a:lnTo>
                  <a:lnTo>
                    <a:pt x="16" y="48"/>
                  </a:lnTo>
                  <a:lnTo>
                    <a:pt x="15" y="50"/>
                  </a:lnTo>
                  <a:lnTo>
                    <a:pt x="15" y="53"/>
                  </a:lnTo>
                  <a:lnTo>
                    <a:pt x="13" y="55"/>
                  </a:lnTo>
                  <a:lnTo>
                    <a:pt x="31" y="55"/>
                  </a:lnTo>
                  <a:lnTo>
                    <a:pt x="31" y="58"/>
                  </a:lnTo>
                  <a:lnTo>
                    <a:pt x="31" y="62"/>
                  </a:lnTo>
                  <a:lnTo>
                    <a:pt x="29" y="65"/>
                  </a:lnTo>
                  <a:lnTo>
                    <a:pt x="29" y="68"/>
                  </a:lnTo>
                  <a:lnTo>
                    <a:pt x="29" y="71"/>
                  </a:lnTo>
                  <a:lnTo>
                    <a:pt x="28" y="75"/>
                  </a:lnTo>
                  <a:lnTo>
                    <a:pt x="28" y="78"/>
                  </a:lnTo>
                  <a:lnTo>
                    <a:pt x="28" y="82"/>
                  </a:lnTo>
                  <a:lnTo>
                    <a:pt x="31" y="82"/>
                  </a:lnTo>
                  <a:lnTo>
                    <a:pt x="35" y="82"/>
                  </a:lnTo>
                  <a:lnTo>
                    <a:pt x="35" y="84"/>
                  </a:lnTo>
                  <a:lnTo>
                    <a:pt x="35" y="87"/>
                  </a:lnTo>
                  <a:lnTo>
                    <a:pt x="35" y="91"/>
                  </a:lnTo>
                  <a:lnTo>
                    <a:pt x="37" y="94"/>
                  </a:lnTo>
                  <a:lnTo>
                    <a:pt x="37" y="97"/>
                  </a:lnTo>
                  <a:lnTo>
                    <a:pt x="38" y="100"/>
                  </a:lnTo>
                  <a:lnTo>
                    <a:pt x="38" y="103"/>
                  </a:lnTo>
                  <a:lnTo>
                    <a:pt x="38" y="106"/>
                  </a:lnTo>
                  <a:lnTo>
                    <a:pt x="43" y="106"/>
                  </a:lnTo>
                  <a:lnTo>
                    <a:pt x="47" y="107"/>
                  </a:lnTo>
                  <a:lnTo>
                    <a:pt x="51" y="110"/>
                  </a:lnTo>
                  <a:lnTo>
                    <a:pt x="56" y="112"/>
                  </a:lnTo>
                  <a:lnTo>
                    <a:pt x="60" y="116"/>
                  </a:lnTo>
                  <a:lnTo>
                    <a:pt x="65" y="119"/>
                  </a:lnTo>
                  <a:lnTo>
                    <a:pt x="68" y="123"/>
                  </a:lnTo>
                  <a:lnTo>
                    <a:pt x="69" y="126"/>
                  </a:lnTo>
                  <a:lnTo>
                    <a:pt x="62" y="130"/>
                  </a:lnTo>
                  <a:lnTo>
                    <a:pt x="59" y="129"/>
                  </a:lnTo>
                  <a:lnTo>
                    <a:pt x="54" y="128"/>
                  </a:lnTo>
                  <a:lnTo>
                    <a:pt x="50" y="126"/>
                  </a:lnTo>
                  <a:lnTo>
                    <a:pt x="46" y="123"/>
                  </a:lnTo>
                  <a:lnTo>
                    <a:pt x="41" y="120"/>
                  </a:lnTo>
                  <a:lnTo>
                    <a:pt x="38" y="117"/>
                  </a:lnTo>
                  <a:lnTo>
                    <a:pt x="35" y="113"/>
                  </a:lnTo>
                  <a:lnTo>
                    <a:pt x="35" y="109"/>
                  </a:lnTo>
                  <a:lnTo>
                    <a:pt x="32" y="109"/>
                  </a:lnTo>
                  <a:lnTo>
                    <a:pt x="29" y="109"/>
                  </a:lnTo>
                  <a:lnTo>
                    <a:pt x="26" y="107"/>
                  </a:lnTo>
                  <a:lnTo>
                    <a:pt x="23" y="106"/>
                  </a:lnTo>
                  <a:lnTo>
                    <a:pt x="22" y="104"/>
                  </a:lnTo>
                  <a:lnTo>
                    <a:pt x="19" y="103"/>
                  </a:lnTo>
                  <a:lnTo>
                    <a:pt x="16" y="103"/>
                  </a:lnTo>
                  <a:lnTo>
                    <a:pt x="13" y="103"/>
                  </a:lnTo>
                  <a:lnTo>
                    <a:pt x="15" y="101"/>
                  </a:lnTo>
                  <a:lnTo>
                    <a:pt x="15" y="100"/>
                  </a:lnTo>
                  <a:lnTo>
                    <a:pt x="16" y="97"/>
                  </a:lnTo>
                  <a:lnTo>
                    <a:pt x="18" y="96"/>
                  </a:lnTo>
                  <a:lnTo>
                    <a:pt x="19" y="94"/>
                  </a:lnTo>
                  <a:lnTo>
                    <a:pt x="20" y="91"/>
                  </a:lnTo>
                  <a:lnTo>
                    <a:pt x="22" y="90"/>
                  </a:lnTo>
                  <a:lnTo>
                    <a:pt x="23" y="88"/>
                  </a:lnTo>
                  <a:lnTo>
                    <a:pt x="23" y="84"/>
                  </a:lnTo>
                  <a:lnTo>
                    <a:pt x="23" y="80"/>
                  </a:lnTo>
                  <a:lnTo>
                    <a:pt x="22" y="75"/>
                  </a:lnTo>
                  <a:lnTo>
                    <a:pt x="20" y="71"/>
                  </a:lnTo>
                  <a:lnTo>
                    <a:pt x="19" y="66"/>
                  </a:lnTo>
                  <a:lnTo>
                    <a:pt x="16" y="62"/>
                  </a:lnTo>
                  <a:lnTo>
                    <a:pt x="13" y="59"/>
                  </a:lnTo>
                  <a:lnTo>
                    <a:pt x="10" y="58"/>
                  </a:lnTo>
                  <a:lnTo>
                    <a:pt x="10" y="55"/>
                  </a:lnTo>
                  <a:lnTo>
                    <a:pt x="9" y="52"/>
                  </a:lnTo>
                  <a:lnTo>
                    <a:pt x="7" y="48"/>
                  </a:lnTo>
                  <a:lnTo>
                    <a:pt x="6" y="45"/>
                  </a:lnTo>
                  <a:lnTo>
                    <a:pt x="4" y="40"/>
                  </a:lnTo>
                  <a:lnTo>
                    <a:pt x="3" y="36"/>
                  </a:lnTo>
                  <a:lnTo>
                    <a:pt x="1" y="33"/>
                  </a:lnTo>
                  <a:lnTo>
                    <a:pt x="0" y="30"/>
                  </a:lnTo>
                  <a:lnTo>
                    <a:pt x="1" y="30"/>
                  </a:lnTo>
                  <a:lnTo>
                    <a:pt x="3" y="29"/>
                  </a:lnTo>
                  <a:lnTo>
                    <a:pt x="4" y="27"/>
                  </a:lnTo>
                  <a:lnTo>
                    <a:pt x="4" y="26"/>
                  </a:lnTo>
                  <a:lnTo>
                    <a:pt x="6" y="24"/>
                  </a:lnTo>
                  <a:lnTo>
                    <a:pt x="7" y="23"/>
                  </a:lnTo>
                  <a:lnTo>
                    <a:pt x="9" y="21"/>
                  </a:lnTo>
                  <a:lnTo>
                    <a:pt x="10" y="20"/>
                  </a:lnTo>
                  <a:lnTo>
                    <a:pt x="10" y="7"/>
                  </a:lnTo>
                  <a:lnTo>
                    <a:pt x="13" y="2"/>
                  </a:lnTo>
                  <a:lnTo>
                    <a:pt x="35" y="0"/>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63" name="Freeform 67"/>
            <p:cNvSpPr>
              <a:spLocks/>
            </p:cNvSpPr>
            <p:nvPr/>
          </p:nvSpPr>
          <p:spPr bwMode="auto">
            <a:xfrm>
              <a:off x="1186" y="2663"/>
              <a:ext cx="93" cy="43"/>
            </a:xfrm>
            <a:custGeom>
              <a:avLst/>
              <a:gdLst/>
              <a:ahLst/>
              <a:cxnLst>
                <a:cxn ang="0">
                  <a:pos x="281" y="0"/>
                </a:cxn>
                <a:cxn ang="0">
                  <a:pos x="275" y="4"/>
                </a:cxn>
                <a:cxn ang="0">
                  <a:pos x="269" y="10"/>
                </a:cxn>
                <a:cxn ang="0">
                  <a:pos x="264" y="16"/>
                </a:cxn>
                <a:cxn ang="0">
                  <a:pos x="259" y="22"/>
                </a:cxn>
                <a:cxn ang="0">
                  <a:pos x="255" y="29"/>
                </a:cxn>
                <a:cxn ang="0">
                  <a:pos x="250" y="35"/>
                </a:cxn>
                <a:cxn ang="0">
                  <a:pos x="249" y="39"/>
                </a:cxn>
                <a:cxn ang="0">
                  <a:pos x="247" y="43"/>
                </a:cxn>
                <a:cxn ang="0">
                  <a:pos x="246" y="43"/>
                </a:cxn>
                <a:cxn ang="0">
                  <a:pos x="244" y="45"/>
                </a:cxn>
                <a:cxn ang="0">
                  <a:pos x="243" y="46"/>
                </a:cxn>
                <a:cxn ang="0">
                  <a:pos x="241" y="49"/>
                </a:cxn>
                <a:cxn ang="0">
                  <a:pos x="240" y="51"/>
                </a:cxn>
                <a:cxn ang="0">
                  <a:pos x="239" y="54"/>
                </a:cxn>
                <a:cxn ang="0">
                  <a:pos x="237" y="55"/>
                </a:cxn>
                <a:cxn ang="0">
                  <a:pos x="237" y="57"/>
                </a:cxn>
                <a:cxn ang="0">
                  <a:pos x="234" y="57"/>
                </a:cxn>
                <a:cxn ang="0">
                  <a:pos x="230" y="62"/>
                </a:cxn>
                <a:cxn ang="0">
                  <a:pos x="224" y="67"/>
                </a:cxn>
                <a:cxn ang="0">
                  <a:pos x="218" y="71"/>
                </a:cxn>
                <a:cxn ang="0">
                  <a:pos x="212" y="75"/>
                </a:cxn>
                <a:cxn ang="0">
                  <a:pos x="206" y="80"/>
                </a:cxn>
                <a:cxn ang="0">
                  <a:pos x="200" y="84"/>
                </a:cxn>
                <a:cxn ang="0">
                  <a:pos x="194" y="87"/>
                </a:cxn>
                <a:cxn ang="0">
                  <a:pos x="188" y="91"/>
                </a:cxn>
                <a:cxn ang="0">
                  <a:pos x="188" y="94"/>
                </a:cxn>
                <a:cxn ang="0">
                  <a:pos x="180" y="100"/>
                </a:cxn>
                <a:cxn ang="0">
                  <a:pos x="169" y="105"/>
                </a:cxn>
                <a:cxn ang="0">
                  <a:pos x="159" y="109"/>
                </a:cxn>
                <a:cxn ang="0">
                  <a:pos x="147" y="110"/>
                </a:cxn>
                <a:cxn ang="0">
                  <a:pos x="124" y="113"/>
                </a:cxn>
                <a:cxn ang="0">
                  <a:pos x="98" y="113"/>
                </a:cxn>
                <a:cxn ang="0">
                  <a:pos x="73" y="113"/>
                </a:cxn>
                <a:cxn ang="0">
                  <a:pos x="50" y="115"/>
                </a:cxn>
                <a:cxn ang="0">
                  <a:pos x="40" y="116"/>
                </a:cxn>
                <a:cxn ang="0">
                  <a:pos x="29" y="118"/>
                </a:cxn>
                <a:cxn ang="0">
                  <a:pos x="19" y="122"/>
                </a:cxn>
                <a:cxn ang="0">
                  <a:pos x="12" y="126"/>
                </a:cxn>
                <a:cxn ang="0">
                  <a:pos x="12" y="129"/>
                </a:cxn>
                <a:cxn ang="0">
                  <a:pos x="0" y="128"/>
                </a:cxn>
                <a:cxn ang="0">
                  <a:pos x="0" y="122"/>
                </a:cxn>
                <a:cxn ang="0">
                  <a:pos x="85" y="107"/>
                </a:cxn>
                <a:cxn ang="0">
                  <a:pos x="162" y="91"/>
                </a:cxn>
                <a:cxn ang="0">
                  <a:pos x="200" y="70"/>
                </a:cxn>
                <a:cxn ang="0">
                  <a:pos x="267" y="7"/>
                </a:cxn>
                <a:cxn ang="0">
                  <a:pos x="281" y="0"/>
                </a:cxn>
              </a:cxnLst>
              <a:rect l="0" t="0" r="r" b="b"/>
              <a:pathLst>
                <a:path w="281" h="129">
                  <a:moveTo>
                    <a:pt x="281" y="0"/>
                  </a:moveTo>
                  <a:lnTo>
                    <a:pt x="275" y="4"/>
                  </a:lnTo>
                  <a:lnTo>
                    <a:pt x="269" y="10"/>
                  </a:lnTo>
                  <a:lnTo>
                    <a:pt x="264" y="16"/>
                  </a:lnTo>
                  <a:lnTo>
                    <a:pt x="259" y="22"/>
                  </a:lnTo>
                  <a:lnTo>
                    <a:pt x="255" y="29"/>
                  </a:lnTo>
                  <a:lnTo>
                    <a:pt x="250" y="35"/>
                  </a:lnTo>
                  <a:lnTo>
                    <a:pt x="249" y="39"/>
                  </a:lnTo>
                  <a:lnTo>
                    <a:pt x="247" y="43"/>
                  </a:lnTo>
                  <a:lnTo>
                    <a:pt x="246" y="43"/>
                  </a:lnTo>
                  <a:lnTo>
                    <a:pt x="244" y="45"/>
                  </a:lnTo>
                  <a:lnTo>
                    <a:pt x="243" y="46"/>
                  </a:lnTo>
                  <a:lnTo>
                    <a:pt x="241" y="49"/>
                  </a:lnTo>
                  <a:lnTo>
                    <a:pt x="240" y="51"/>
                  </a:lnTo>
                  <a:lnTo>
                    <a:pt x="239" y="54"/>
                  </a:lnTo>
                  <a:lnTo>
                    <a:pt x="237" y="55"/>
                  </a:lnTo>
                  <a:lnTo>
                    <a:pt x="237" y="57"/>
                  </a:lnTo>
                  <a:lnTo>
                    <a:pt x="234" y="57"/>
                  </a:lnTo>
                  <a:lnTo>
                    <a:pt x="230" y="62"/>
                  </a:lnTo>
                  <a:lnTo>
                    <a:pt x="224" y="67"/>
                  </a:lnTo>
                  <a:lnTo>
                    <a:pt x="218" y="71"/>
                  </a:lnTo>
                  <a:lnTo>
                    <a:pt x="212" y="75"/>
                  </a:lnTo>
                  <a:lnTo>
                    <a:pt x="206" y="80"/>
                  </a:lnTo>
                  <a:lnTo>
                    <a:pt x="200" y="84"/>
                  </a:lnTo>
                  <a:lnTo>
                    <a:pt x="194" y="87"/>
                  </a:lnTo>
                  <a:lnTo>
                    <a:pt x="188" y="91"/>
                  </a:lnTo>
                  <a:lnTo>
                    <a:pt x="188" y="94"/>
                  </a:lnTo>
                  <a:lnTo>
                    <a:pt x="180" y="100"/>
                  </a:lnTo>
                  <a:lnTo>
                    <a:pt x="169" y="105"/>
                  </a:lnTo>
                  <a:lnTo>
                    <a:pt x="159" y="109"/>
                  </a:lnTo>
                  <a:lnTo>
                    <a:pt x="147" y="110"/>
                  </a:lnTo>
                  <a:lnTo>
                    <a:pt x="124" y="113"/>
                  </a:lnTo>
                  <a:lnTo>
                    <a:pt x="98" y="113"/>
                  </a:lnTo>
                  <a:lnTo>
                    <a:pt x="73" y="113"/>
                  </a:lnTo>
                  <a:lnTo>
                    <a:pt x="50" y="115"/>
                  </a:lnTo>
                  <a:lnTo>
                    <a:pt x="40" y="116"/>
                  </a:lnTo>
                  <a:lnTo>
                    <a:pt x="29" y="118"/>
                  </a:lnTo>
                  <a:lnTo>
                    <a:pt x="19" y="122"/>
                  </a:lnTo>
                  <a:lnTo>
                    <a:pt x="12" y="126"/>
                  </a:lnTo>
                  <a:lnTo>
                    <a:pt x="12" y="129"/>
                  </a:lnTo>
                  <a:lnTo>
                    <a:pt x="0" y="128"/>
                  </a:lnTo>
                  <a:lnTo>
                    <a:pt x="0" y="122"/>
                  </a:lnTo>
                  <a:lnTo>
                    <a:pt x="85" y="107"/>
                  </a:lnTo>
                  <a:lnTo>
                    <a:pt x="162" y="91"/>
                  </a:lnTo>
                  <a:lnTo>
                    <a:pt x="200" y="70"/>
                  </a:lnTo>
                  <a:lnTo>
                    <a:pt x="267" y="7"/>
                  </a:lnTo>
                  <a:lnTo>
                    <a:pt x="281" y="0"/>
                  </a:lnTo>
                  <a:close/>
                </a:path>
              </a:pathLst>
            </a:custGeom>
            <a:solidFill>
              <a:srgbClr val="FFFF99"/>
            </a:solidFill>
            <a:ln w="0" cap="flat">
              <a:noFill/>
              <a:prstDash val="solid"/>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sp>
        <p:nvSpPr>
          <p:cNvPr id="106564" name="Line 68"/>
          <p:cNvSpPr>
            <a:spLocks noChangeShapeType="1"/>
          </p:cNvSpPr>
          <p:nvPr/>
        </p:nvSpPr>
        <p:spPr bwMode="auto">
          <a:xfrm>
            <a:off x="2114550" y="2286000"/>
            <a:ext cx="735013" cy="0"/>
          </a:xfrm>
          <a:prstGeom prst="line">
            <a:avLst/>
          </a:prstGeom>
          <a:noFill/>
          <a:ln w="57150">
            <a:solidFill>
              <a:srgbClr val="FFD52F"/>
            </a:solidFill>
            <a:round/>
            <a:headEnd/>
            <a:tailEnd type="triangle" w="med" len="med"/>
          </a:ln>
          <a:effectLst>
            <a:outerShdw dist="107763" dir="8100000" algn="ctr" rotWithShape="0">
              <a:schemeClr val="bg2"/>
            </a:outerShdw>
          </a:effectLst>
        </p:spPr>
        <p:txBody>
          <a:bodyPr/>
          <a:lstStyle/>
          <a:p>
            <a:pPr rtl="1" fontAlgn="base">
              <a:spcBef>
                <a:spcPct val="0"/>
              </a:spcBef>
              <a:spcAft>
                <a:spcPct val="0"/>
              </a:spcAft>
              <a:defRPr/>
            </a:pPr>
            <a:endParaRPr lang="en-US" sz="3900" b="1">
              <a:solidFill>
                <a:srgbClr val="000066"/>
              </a:solidFill>
            </a:endParaRPr>
          </a:p>
        </p:txBody>
      </p:sp>
      <p:grpSp>
        <p:nvGrpSpPr>
          <p:cNvPr id="6149" name="Group 69"/>
          <p:cNvGrpSpPr>
            <a:grpSpLocks/>
          </p:cNvGrpSpPr>
          <p:nvPr/>
        </p:nvGrpSpPr>
        <p:grpSpPr bwMode="auto">
          <a:xfrm>
            <a:off x="3446466" y="1587501"/>
            <a:ext cx="555625" cy="1095375"/>
            <a:chOff x="4433" y="1541"/>
            <a:chExt cx="792" cy="2000"/>
          </a:xfrm>
        </p:grpSpPr>
        <p:sp>
          <p:nvSpPr>
            <p:cNvPr id="106566" name="Freeform 70"/>
            <p:cNvSpPr>
              <a:spLocks/>
            </p:cNvSpPr>
            <p:nvPr/>
          </p:nvSpPr>
          <p:spPr bwMode="auto">
            <a:xfrm flipH="1">
              <a:off x="4433" y="1891"/>
              <a:ext cx="792" cy="1650"/>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F9900"/>
            </a:solidFill>
            <a:ln w="9525">
              <a:no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67" name="Freeform 71"/>
            <p:cNvSpPr>
              <a:spLocks/>
            </p:cNvSpPr>
            <p:nvPr/>
          </p:nvSpPr>
          <p:spPr bwMode="auto">
            <a:xfrm flipH="1">
              <a:off x="4641" y="1541"/>
              <a:ext cx="355" cy="341"/>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F9900"/>
            </a:solidFill>
            <a:ln w="9525">
              <a:no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150" name="Group 72"/>
          <p:cNvGrpSpPr>
            <a:grpSpLocks/>
          </p:cNvGrpSpPr>
          <p:nvPr/>
        </p:nvGrpSpPr>
        <p:grpSpPr bwMode="auto">
          <a:xfrm>
            <a:off x="6019803" y="1460501"/>
            <a:ext cx="301625" cy="1828271"/>
            <a:chOff x="3752" y="768"/>
            <a:chExt cx="342" cy="1463"/>
          </a:xfrm>
        </p:grpSpPr>
        <p:grpSp>
          <p:nvGrpSpPr>
            <p:cNvPr id="6322" name="Group 73"/>
            <p:cNvGrpSpPr>
              <a:grpSpLocks/>
            </p:cNvGrpSpPr>
            <p:nvPr/>
          </p:nvGrpSpPr>
          <p:grpSpPr bwMode="auto">
            <a:xfrm>
              <a:off x="3792" y="1824"/>
              <a:ext cx="302" cy="407"/>
              <a:chOff x="4433" y="1541"/>
              <a:chExt cx="792" cy="2000"/>
            </a:xfrm>
          </p:grpSpPr>
          <p:sp>
            <p:nvSpPr>
              <p:cNvPr id="106570" name="Freeform 74"/>
              <p:cNvSpPr>
                <a:spLocks/>
              </p:cNvSpPr>
              <p:nvPr/>
            </p:nvSpPr>
            <p:spPr bwMode="auto">
              <a:xfrm flipH="1">
                <a:off x="4432" y="1892"/>
                <a:ext cx="793" cy="1649"/>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46101"/>
              </a:solidFill>
              <a:ln w="9525">
                <a:no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71" name="Freeform 75"/>
              <p:cNvSpPr>
                <a:spLocks/>
              </p:cNvSpPr>
              <p:nvPr/>
            </p:nvSpPr>
            <p:spPr bwMode="auto">
              <a:xfrm flipH="1">
                <a:off x="4640" y="1543"/>
                <a:ext cx="354" cy="338"/>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46101"/>
              </a:solidFill>
              <a:ln w="9525">
                <a:no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323" name="Group 76"/>
            <p:cNvGrpSpPr>
              <a:grpSpLocks/>
            </p:cNvGrpSpPr>
            <p:nvPr/>
          </p:nvGrpSpPr>
          <p:grpSpPr bwMode="auto">
            <a:xfrm>
              <a:off x="3779" y="1296"/>
              <a:ext cx="301" cy="414"/>
              <a:chOff x="4433" y="1541"/>
              <a:chExt cx="792" cy="2000"/>
            </a:xfrm>
          </p:grpSpPr>
          <p:sp>
            <p:nvSpPr>
              <p:cNvPr id="106573" name="Freeform 77"/>
              <p:cNvSpPr>
                <a:spLocks/>
              </p:cNvSpPr>
              <p:nvPr/>
            </p:nvSpPr>
            <p:spPr bwMode="auto">
              <a:xfrm flipH="1">
                <a:off x="4433" y="1890"/>
                <a:ext cx="791"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46101"/>
              </a:solidFill>
              <a:ln w="9525">
                <a:no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74" name="Freeform 78"/>
              <p:cNvSpPr>
                <a:spLocks/>
              </p:cNvSpPr>
              <p:nvPr/>
            </p:nvSpPr>
            <p:spPr bwMode="auto">
              <a:xfrm flipH="1">
                <a:off x="4641" y="1542"/>
                <a:ext cx="355" cy="338"/>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46101"/>
              </a:solidFill>
              <a:ln w="9525">
                <a:no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324" name="Group 79"/>
            <p:cNvGrpSpPr>
              <a:grpSpLocks/>
            </p:cNvGrpSpPr>
            <p:nvPr/>
          </p:nvGrpSpPr>
          <p:grpSpPr bwMode="auto">
            <a:xfrm>
              <a:off x="3752" y="768"/>
              <a:ext cx="325" cy="395"/>
              <a:chOff x="4433" y="1541"/>
              <a:chExt cx="792" cy="2000"/>
            </a:xfrm>
          </p:grpSpPr>
          <p:sp>
            <p:nvSpPr>
              <p:cNvPr id="106576" name="Freeform 80"/>
              <p:cNvSpPr>
                <a:spLocks/>
              </p:cNvSpPr>
              <p:nvPr/>
            </p:nvSpPr>
            <p:spPr bwMode="auto">
              <a:xfrm flipH="1">
                <a:off x="4433" y="1889"/>
                <a:ext cx="794" cy="1651"/>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46101"/>
              </a:solidFill>
              <a:ln w="9525">
                <a:no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577" name="Freeform 81"/>
              <p:cNvSpPr>
                <a:spLocks/>
              </p:cNvSpPr>
              <p:nvPr/>
            </p:nvSpPr>
            <p:spPr bwMode="auto">
              <a:xfrm flipH="1">
                <a:off x="4644" y="1541"/>
                <a:ext cx="355" cy="338"/>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46101"/>
              </a:solidFill>
              <a:ln w="9525">
                <a:no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51" name="Group 82"/>
          <p:cNvGrpSpPr>
            <a:grpSpLocks/>
          </p:cNvGrpSpPr>
          <p:nvPr/>
        </p:nvGrpSpPr>
        <p:grpSpPr bwMode="auto">
          <a:xfrm>
            <a:off x="4510088" y="1778000"/>
            <a:ext cx="1143000" cy="1198563"/>
            <a:chOff x="3312" y="1373"/>
            <a:chExt cx="342" cy="772"/>
          </a:xfrm>
        </p:grpSpPr>
        <p:sp>
          <p:nvSpPr>
            <p:cNvPr id="106579" name="Line 83"/>
            <p:cNvSpPr>
              <a:spLocks noChangeShapeType="1"/>
            </p:cNvSpPr>
            <p:nvPr/>
          </p:nvSpPr>
          <p:spPr bwMode="auto">
            <a:xfrm flipH="1">
              <a:off x="3329" y="1373"/>
              <a:ext cx="282" cy="223"/>
            </a:xfrm>
            <a:prstGeom prst="line">
              <a:avLst/>
            </a:prstGeom>
            <a:noFill/>
            <a:ln w="57150">
              <a:solidFill>
                <a:srgbClr val="FF6600"/>
              </a:solidFill>
              <a:round/>
              <a:headEnd type="triangle" w="med" len="med"/>
              <a:tailEnd/>
            </a:ln>
            <a:effectLst>
              <a:outerShdw dist="107763" dir="8100000" algn="ctr" rotWithShape="0">
                <a:schemeClr val="bg2"/>
              </a:outerShdw>
            </a:effectLst>
          </p:spPr>
          <p:txBody>
            <a:bodyPr/>
            <a:lstStyle/>
            <a:p>
              <a:pPr rtl="1" fontAlgn="base">
                <a:spcBef>
                  <a:spcPct val="0"/>
                </a:spcBef>
                <a:spcAft>
                  <a:spcPct val="0"/>
                </a:spcAft>
                <a:defRPr/>
              </a:pPr>
              <a:endParaRPr lang="en-US" sz="3900" b="1">
                <a:solidFill>
                  <a:srgbClr val="000066"/>
                </a:solidFill>
              </a:endParaRPr>
            </a:p>
          </p:txBody>
        </p:sp>
        <p:sp>
          <p:nvSpPr>
            <p:cNvPr id="106580" name="Line 84"/>
            <p:cNvSpPr>
              <a:spLocks noChangeShapeType="1"/>
            </p:cNvSpPr>
            <p:nvPr/>
          </p:nvSpPr>
          <p:spPr bwMode="auto">
            <a:xfrm flipH="1" flipV="1">
              <a:off x="3312" y="1789"/>
              <a:ext cx="341" cy="0"/>
            </a:xfrm>
            <a:prstGeom prst="line">
              <a:avLst/>
            </a:prstGeom>
            <a:noFill/>
            <a:ln w="57150">
              <a:solidFill>
                <a:srgbClr val="FF6600"/>
              </a:solidFill>
              <a:round/>
              <a:headEnd type="triangle" w="med" len="med"/>
              <a:tailEnd/>
            </a:ln>
            <a:effectLst>
              <a:outerShdw dist="107763" dir="8100000" algn="ctr" rotWithShape="0">
                <a:schemeClr val="bg2"/>
              </a:outerShdw>
            </a:effectLst>
          </p:spPr>
          <p:txBody>
            <a:bodyPr/>
            <a:lstStyle/>
            <a:p>
              <a:pPr rtl="1" fontAlgn="base">
                <a:spcBef>
                  <a:spcPct val="0"/>
                </a:spcBef>
                <a:spcAft>
                  <a:spcPct val="0"/>
                </a:spcAft>
                <a:defRPr/>
              </a:pPr>
              <a:endParaRPr lang="en-US" sz="3900" b="1">
                <a:solidFill>
                  <a:srgbClr val="000066"/>
                </a:solidFill>
              </a:endParaRPr>
            </a:p>
          </p:txBody>
        </p:sp>
        <p:sp>
          <p:nvSpPr>
            <p:cNvPr id="106581" name="Line 85"/>
            <p:cNvSpPr>
              <a:spLocks noChangeShapeType="1"/>
            </p:cNvSpPr>
            <p:nvPr/>
          </p:nvSpPr>
          <p:spPr bwMode="auto">
            <a:xfrm flipH="1" flipV="1">
              <a:off x="3313" y="1994"/>
              <a:ext cx="341" cy="151"/>
            </a:xfrm>
            <a:prstGeom prst="line">
              <a:avLst/>
            </a:prstGeom>
            <a:noFill/>
            <a:ln w="57150">
              <a:solidFill>
                <a:srgbClr val="FF6600"/>
              </a:solidFill>
              <a:round/>
              <a:headEnd type="triangle" w="med" len="med"/>
              <a:tailEnd/>
            </a:ln>
            <a:effectLst>
              <a:outerShdw dist="107763" dir="8100000" algn="ctr" rotWithShape="0">
                <a:schemeClr val="bg2"/>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152" name="Group 86"/>
          <p:cNvGrpSpPr>
            <a:grpSpLocks/>
          </p:cNvGrpSpPr>
          <p:nvPr/>
        </p:nvGrpSpPr>
        <p:grpSpPr bwMode="auto">
          <a:xfrm>
            <a:off x="6705600" y="1587501"/>
            <a:ext cx="687388" cy="1702594"/>
            <a:chOff x="3949" y="2635"/>
            <a:chExt cx="563" cy="1404"/>
          </a:xfrm>
        </p:grpSpPr>
        <p:sp>
          <p:nvSpPr>
            <p:cNvPr id="106583" name="Line 87"/>
            <p:cNvSpPr>
              <a:spLocks noChangeShapeType="1"/>
            </p:cNvSpPr>
            <p:nvPr/>
          </p:nvSpPr>
          <p:spPr bwMode="auto">
            <a:xfrm flipH="1">
              <a:off x="4045" y="2635"/>
              <a:ext cx="404" cy="70"/>
            </a:xfrm>
            <a:prstGeom prst="line">
              <a:avLst/>
            </a:prstGeom>
            <a:noFill/>
            <a:ln w="57150">
              <a:solidFill>
                <a:srgbClr val="EF0202"/>
              </a:solidFill>
              <a:round/>
              <a:headEnd type="triangle" w="med" len="med"/>
              <a:tailEnd/>
            </a:ln>
            <a:effectLst>
              <a:outerShdw dist="107763" dir="8100000" algn="ctr" rotWithShape="0">
                <a:schemeClr val="bg2"/>
              </a:outerShdw>
            </a:effectLst>
          </p:spPr>
          <p:txBody>
            <a:bodyPr/>
            <a:lstStyle/>
            <a:p>
              <a:pPr rtl="1" fontAlgn="base">
                <a:spcBef>
                  <a:spcPct val="0"/>
                </a:spcBef>
                <a:spcAft>
                  <a:spcPct val="0"/>
                </a:spcAft>
                <a:defRPr/>
              </a:pPr>
              <a:endParaRPr lang="en-US" sz="3900" b="1">
                <a:solidFill>
                  <a:srgbClr val="000066"/>
                </a:solidFill>
              </a:endParaRPr>
            </a:p>
          </p:txBody>
        </p:sp>
        <p:sp>
          <p:nvSpPr>
            <p:cNvPr id="106584" name="Line 88"/>
            <p:cNvSpPr>
              <a:spLocks noChangeShapeType="1"/>
            </p:cNvSpPr>
            <p:nvPr/>
          </p:nvSpPr>
          <p:spPr bwMode="auto">
            <a:xfrm flipH="1" flipV="1">
              <a:off x="4021" y="2767"/>
              <a:ext cx="490" cy="0"/>
            </a:xfrm>
            <a:prstGeom prst="line">
              <a:avLst/>
            </a:prstGeom>
            <a:noFill/>
            <a:ln w="57150">
              <a:solidFill>
                <a:srgbClr val="EF0202"/>
              </a:solidFill>
              <a:round/>
              <a:headEnd type="triangle" w="med" len="med"/>
              <a:tailEnd/>
            </a:ln>
            <a:effectLst>
              <a:outerShdw dist="107763" dir="8100000" algn="ctr" rotWithShape="0">
                <a:schemeClr val="bg2"/>
              </a:outerShdw>
            </a:effectLst>
          </p:spPr>
          <p:txBody>
            <a:bodyPr/>
            <a:lstStyle/>
            <a:p>
              <a:pPr rtl="1" fontAlgn="base">
                <a:spcBef>
                  <a:spcPct val="0"/>
                </a:spcBef>
                <a:spcAft>
                  <a:spcPct val="0"/>
                </a:spcAft>
                <a:defRPr/>
              </a:pPr>
              <a:endParaRPr lang="en-US" sz="3900" b="1">
                <a:solidFill>
                  <a:srgbClr val="000066"/>
                </a:solidFill>
              </a:endParaRPr>
            </a:p>
          </p:txBody>
        </p:sp>
        <p:sp>
          <p:nvSpPr>
            <p:cNvPr id="106585" name="Line 89"/>
            <p:cNvSpPr>
              <a:spLocks noChangeShapeType="1"/>
            </p:cNvSpPr>
            <p:nvPr/>
          </p:nvSpPr>
          <p:spPr bwMode="auto">
            <a:xfrm flipH="1" flipV="1">
              <a:off x="4022" y="2832"/>
              <a:ext cx="490" cy="48"/>
            </a:xfrm>
            <a:prstGeom prst="line">
              <a:avLst/>
            </a:prstGeom>
            <a:noFill/>
            <a:ln w="57150">
              <a:solidFill>
                <a:srgbClr val="EF0202"/>
              </a:solidFill>
              <a:round/>
              <a:headEnd type="triangle" w="med" len="med"/>
              <a:tailEnd/>
            </a:ln>
            <a:effectLst>
              <a:outerShdw dist="107763" dir="8100000" algn="ctr" rotWithShape="0">
                <a:schemeClr val="bg2"/>
              </a:outerShdw>
            </a:effectLst>
          </p:spPr>
          <p:txBody>
            <a:bodyPr/>
            <a:lstStyle/>
            <a:p>
              <a:pPr rtl="1" fontAlgn="base">
                <a:spcBef>
                  <a:spcPct val="0"/>
                </a:spcBef>
                <a:spcAft>
                  <a:spcPct val="0"/>
                </a:spcAft>
                <a:defRPr/>
              </a:pPr>
              <a:endParaRPr lang="en-US" sz="3900" b="1">
                <a:solidFill>
                  <a:srgbClr val="000066"/>
                </a:solidFill>
              </a:endParaRPr>
            </a:p>
          </p:txBody>
        </p:sp>
        <p:sp>
          <p:nvSpPr>
            <p:cNvPr id="106586" name="Line 90"/>
            <p:cNvSpPr>
              <a:spLocks noChangeShapeType="1"/>
            </p:cNvSpPr>
            <p:nvPr/>
          </p:nvSpPr>
          <p:spPr bwMode="auto">
            <a:xfrm flipH="1">
              <a:off x="3972" y="3251"/>
              <a:ext cx="406" cy="68"/>
            </a:xfrm>
            <a:prstGeom prst="line">
              <a:avLst/>
            </a:prstGeom>
            <a:noFill/>
            <a:ln w="57150">
              <a:solidFill>
                <a:srgbClr val="EF0202"/>
              </a:solidFill>
              <a:round/>
              <a:headEnd type="triangle" w="med" len="med"/>
              <a:tailEnd/>
            </a:ln>
            <a:effectLst>
              <a:outerShdw dist="107763" dir="8100000" algn="ctr" rotWithShape="0">
                <a:schemeClr val="bg2"/>
              </a:outerShdw>
            </a:effectLst>
          </p:spPr>
          <p:txBody>
            <a:bodyPr/>
            <a:lstStyle/>
            <a:p>
              <a:pPr rtl="1" fontAlgn="base">
                <a:spcBef>
                  <a:spcPct val="0"/>
                </a:spcBef>
                <a:spcAft>
                  <a:spcPct val="0"/>
                </a:spcAft>
                <a:defRPr/>
              </a:pPr>
              <a:endParaRPr lang="en-US" sz="3900" b="1">
                <a:solidFill>
                  <a:srgbClr val="000066"/>
                </a:solidFill>
              </a:endParaRPr>
            </a:p>
          </p:txBody>
        </p:sp>
        <p:sp>
          <p:nvSpPr>
            <p:cNvPr id="106587" name="Line 91"/>
            <p:cNvSpPr>
              <a:spLocks noChangeShapeType="1"/>
            </p:cNvSpPr>
            <p:nvPr/>
          </p:nvSpPr>
          <p:spPr bwMode="auto">
            <a:xfrm flipH="1" flipV="1">
              <a:off x="3949" y="3379"/>
              <a:ext cx="490" cy="0"/>
            </a:xfrm>
            <a:prstGeom prst="line">
              <a:avLst/>
            </a:prstGeom>
            <a:noFill/>
            <a:ln w="57150">
              <a:solidFill>
                <a:srgbClr val="EF0202"/>
              </a:solidFill>
              <a:round/>
              <a:headEnd type="triangle" w="med" len="med"/>
              <a:tailEnd/>
            </a:ln>
            <a:effectLst>
              <a:outerShdw dist="107763" dir="8100000" algn="ctr" rotWithShape="0">
                <a:schemeClr val="bg2"/>
              </a:outerShdw>
            </a:effectLst>
          </p:spPr>
          <p:txBody>
            <a:bodyPr/>
            <a:lstStyle/>
            <a:p>
              <a:pPr rtl="1" fontAlgn="base">
                <a:spcBef>
                  <a:spcPct val="0"/>
                </a:spcBef>
                <a:spcAft>
                  <a:spcPct val="0"/>
                </a:spcAft>
                <a:defRPr/>
              </a:pPr>
              <a:endParaRPr lang="en-US" sz="3900" b="1">
                <a:solidFill>
                  <a:srgbClr val="000066"/>
                </a:solidFill>
              </a:endParaRPr>
            </a:p>
          </p:txBody>
        </p:sp>
        <p:sp>
          <p:nvSpPr>
            <p:cNvPr id="106588" name="Line 92"/>
            <p:cNvSpPr>
              <a:spLocks noChangeShapeType="1"/>
            </p:cNvSpPr>
            <p:nvPr/>
          </p:nvSpPr>
          <p:spPr bwMode="auto">
            <a:xfrm flipH="1" flipV="1">
              <a:off x="3950" y="3443"/>
              <a:ext cx="490" cy="45"/>
            </a:xfrm>
            <a:prstGeom prst="line">
              <a:avLst/>
            </a:prstGeom>
            <a:noFill/>
            <a:ln w="57150">
              <a:solidFill>
                <a:srgbClr val="EF0202"/>
              </a:solidFill>
              <a:round/>
              <a:headEnd type="triangle" w="med" len="med"/>
              <a:tailEnd/>
            </a:ln>
            <a:effectLst>
              <a:outerShdw dist="107763" dir="8100000" algn="ctr" rotWithShape="0">
                <a:schemeClr val="bg2"/>
              </a:outerShdw>
            </a:effectLst>
          </p:spPr>
          <p:txBody>
            <a:bodyPr/>
            <a:lstStyle/>
            <a:p>
              <a:pPr rtl="1" fontAlgn="base">
                <a:spcBef>
                  <a:spcPct val="0"/>
                </a:spcBef>
                <a:spcAft>
                  <a:spcPct val="0"/>
                </a:spcAft>
                <a:defRPr/>
              </a:pPr>
              <a:endParaRPr lang="en-US" sz="3900" b="1">
                <a:solidFill>
                  <a:srgbClr val="000066"/>
                </a:solidFill>
              </a:endParaRPr>
            </a:p>
          </p:txBody>
        </p:sp>
        <p:sp>
          <p:nvSpPr>
            <p:cNvPr id="106589" name="Line 93"/>
            <p:cNvSpPr>
              <a:spLocks noChangeShapeType="1"/>
            </p:cNvSpPr>
            <p:nvPr/>
          </p:nvSpPr>
          <p:spPr bwMode="auto">
            <a:xfrm flipH="1">
              <a:off x="3972" y="3794"/>
              <a:ext cx="406" cy="71"/>
            </a:xfrm>
            <a:prstGeom prst="line">
              <a:avLst/>
            </a:prstGeom>
            <a:noFill/>
            <a:ln w="57150">
              <a:solidFill>
                <a:srgbClr val="EF0202"/>
              </a:solidFill>
              <a:round/>
              <a:headEnd type="triangle" w="med" len="med"/>
              <a:tailEnd/>
            </a:ln>
            <a:effectLst>
              <a:outerShdw dist="107763" dir="8100000" algn="ctr" rotWithShape="0">
                <a:schemeClr val="bg2"/>
              </a:outerShdw>
            </a:effectLst>
          </p:spPr>
          <p:txBody>
            <a:bodyPr/>
            <a:lstStyle/>
            <a:p>
              <a:pPr rtl="1" fontAlgn="base">
                <a:spcBef>
                  <a:spcPct val="0"/>
                </a:spcBef>
                <a:spcAft>
                  <a:spcPct val="0"/>
                </a:spcAft>
                <a:defRPr/>
              </a:pPr>
              <a:endParaRPr lang="en-US" sz="3900" b="1">
                <a:solidFill>
                  <a:srgbClr val="000066"/>
                </a:solidFill>
              </a:endParaRPr>
            </a:p>
          </p:txBody>
        </p:sp>
        <p:sp>
          <p:nvSpPr>
            <p:cNvPr id="106590" name="Line 94"/>
            <p:cNvSpPr>
              <a:spLocks noChangeShapeType="1"/>
            </p:cNvSpPr>
            <p:nvPr/>
          </p:nvSpPr>
          <p:spPr bwMode="auto">
            <a:xfrm flipH="1" flipV="1">
              <a:off x="3949" y="3926"/>
              <a:ext cx="490" cy="0"/>
            </a:xfrm>
            <a:prstGeom prst="line">
              <a:avLst/>
            </a:prstGeom>
            <a:noFill/>
            <a:ln w="57150">
              <a:solidFill>
                <a:srgbClr val="EF0202"/>
              </a:solidFill>
              <a:round/>
              <a:headEnd type="triangle" w="med" len="med"/>
              <a:tailEnd/>
            </a:ln>
            <a:effectLst>
              <a:outerShdw dist="107763" dir="8100000" algn="ctr" rotWithShape="0">
                <a:schemeClr val="bg2"/>
              </a:outerShdw>
            </a:effectLst>
          </p:spPr>
          <p:txBody>
            <a:bodyPr/>
            <a:lstStyle/>
            <a:p>
              <a:pPr rtl="1" fontAlgn="base">
                <a:spcBef>
                  <a:spcPct val="0"/>
                </a:spcBef>
                <a:spcAft>
                  <a:spcPct val="0"/>
                </a:spcAft>
                <a:defRPr/>
              </a:pPr>
              <a:endParaRPr lang="en-US" sz="3900" b="1">
                <a:solidFill>
                  <a:srgbClr val="000066"/>
                </a:solidFill>
              </a:endParaRPr>
            </a:p>
          </p:txBody>
        </p:sp>
        <p:sp>
          <p:nvSpPr>
            <p:cNvPr id="106591" name="Line 95"/>
            <p:cNvSpPr>
              <a:spLocks noChangeShapeType="1"/>
            </p:cNvSpPr>
            <p:nvPr/>
          </p:nvSpPr>
          <p:spPr bwMode="auto">
            <a:xfrm flipH="1" flipV="1">
              <a:off x="3950" y="3992"/>
              <a:ext cx="490" cy="47"/>
            </a:xfrm>
            <a:prstGeom prst="line">
              <a:avLst/>
            </a:prstGeom>
            <a:noFill/>
            <a:ln w="57150">
              <a:solidFill>
                <a:srgbClr val="EF0202"/>
              </a:solidFill>
              <a:round/>
              <a:headEnd type="triangle" w="med" len="med"/>
              <a:tailEnd/>
            </a:ln>
            <a:effectLst>
              <a:outerShdw dist="107763" dir="8100000" algn="ctr" rotWithShape="0">
                <a:schemeClr val="bg2"/>
              </a:outerShdw>
            </a:effectLst>
          </p:spPr>
          <p:txBody>
            <a:bodyPr/>
            <a:lstStyle/>
            <a:p>
              <a:pPr rtl="1" fontAlgn="base">
                <a:spcBef>
                  <a:spcPct val="0"/>
                </a:spcBef>
                <a:spcAft>
                  <a:spcPct val="0"/>
                </a:spcAft>
                <a:defRPr/>
              </a:pPr>
              <a:endParaRPr lang="en-US" sz="3900" b="1">
                <a:solidFill>
                  <a:srgbClr val="000066"/>
                </a:solidFill>
              </a:endParaRPr>
            </a:p>
          </p:txBody>
        </p:sp>
      </p:grpSp>
      <p:sp>
        <p:nvSpPr>
          <p:cNvPr id="6153" name="Freeform 96"/>
          <p:cNvSpPr>
            <a:spLocks/>
          </p:cNvSpPr>
          <p:nvPr/>
        </p:nvSpPr>
        <p:spPr bwMode="auto">
          <a:xfrm>
            <a:off x="2192338" y="1524000"/>
            <a:ext cx="785812" cy="363803"/>
          </a:xfrm>
          <a:custGeom>
            <a:avLst/>
            <a:gdLst>
              <a:gd name="T0" fmla="*/ 209 w 958"/>
              <a:gd name="T1" fmla="*/ 303 h 766"/>
              <a:gd name="T2" fmla="*/ 234 w 958"/>
              <a:gd name="T3" fmla="*/ 339 h 766"/>
              <a:gd name="T4" fmla="*/ 278 w 958"/>
              <a:gd name="T5" fmla="*/ 426 h 766"/>
              <a:gd name="T6" fmla="*/ 298 w 958"/>
              <a:gd name="T7" fmla="*/ 561 h 766"/>
              <a:gd name="T8" fmla="*/ 338 w 958"/>
              <a:gd name="T9" fmla="*/ 487 h 766"/>
              <a:gd name="T10" fmla="*/ 388 w 958"/>
              <a:gd name="T11" fmla="*/ 417 h 766"/>
              <a:gd name="T12" fmla="*/ 420 w 958"/>
              <a:gd name="T13" fmla="*/ 373 h 766"/>
              <a:gd name="T14" fmla="*/ 445 w 958"/>
              <a:gd name="T15" fmla="*/ 341 h 766"/>
              <a:gd name="T16" fmla="*/ 473 w 958"/>
              <a:gd name="T17" fmla="*/ 312 h 766"/>
              <a:gd name="T18" fmla="*/ 502 w 958"/>
              <a:gd name="T19" fmla="*/ 284 h 766"/>
              <a:gd name="T20" fmla="*/ 530 w 958"/>
              <a:gd name="T21" fmla="*/ 255 h 766"/>
              <a:gd name="T22" fmla="*/ 559 w 958"/>
              <a:gd name="T23" fmla="*/ 228 h 766"/>
              <a:gd name="T24" fmla="*/ 591 w 958"/>
              <a:gd name="T25" fmla="*/ 202 h 766"/>
              <a:gd name="T26" fmla="*/ 623 w 958"/>
              <a:gd name="T27" fmla="*/ 177 h 766"/>
              <a:gd name="T28" fmla="*/ 656 w 958"/>
              <a:gd name="T29" fmla="*/ 154 h 766"/>
              <a:gd name="T30" fmla="*/ 690 w 958"/>
              <a:gd name="T31" fmla="*/ 131 h 766"/>
              <a:gd name="T32" fmla="*/ 726 w 958"/>
              <a:gd name="T33" fmla="*/ 109 h 766"/>
              <a:gd name="T34" fmla="*/ 760 w 958"/>
              <a:gd name="T35" fmla="*/ 90 h 766"/>
              <a:gd name="T36" fmla="*/ 798 w 958"/>
              <a:gd name="T37" fmla="*/ 71 h 766"/>
              <a:gd name="T38" fmla="*/ 838 w 958"/>
              <a:gd name="T39" fmla="*/ 52 h 766"/>
              <a:gd name="T40" fmla="*/ 874 w 958"/>
              <a:gd name="T41" fmla="*/ 33 h 766"/>
              <a:gd name="T42" fmla="*/ 916 w 958"/>
              <a:gd name="T43" fmla="*/ 17 h 766"/>
              <a:gd name="T44" fmla="*/ 943 w 958"/>
              <a:gd name="T45" fmla="*/ 8 h 766"/>
              <a:gd name="T46" fmla="*/ 905 w 958"/>
              <a:gd name="T47" fmla="*/ 27 h 766"/>
              <a:gd name="T48" fmla="*/ 857 w 958"/>
              <a:gd name="T49" fmla="*/ 54 h 766"/>
              <a:gd name="T50" fmla="*/ 815 w 958"/>
              <a:gd name="T51" fmla="*/ 76 h 766"/>
              <a:gd name="T52" fmla="*/ 783 w 958"/>
              <a:gd name="T53" fmla="*/ 97 h 766"/>
              <a:gd name="T54" fmla="*/ 749 w 958"/>
              <a:gd name="T55" fmla="*/ 122 h 766"/>
              <a:gd name="T56" fmla="*/ 713 w 958"/>
              <a:gd name="T57" fmla="*/ 147 h 766"/>
              <a:gd name="T58" fmla="*/ 673 w 958"/>
              <a:gd name="T59" fmla="*/ 179 h 766"/>
              <a:gd name="T60" fmla="*/ 641 w 958"/>
              <a:gd name="T61" fmla="*/ 206 h 766"/>
              <a:gd name="T62" fmla="*/ 622 w 958"/>
              <a:gd name="T63" fmla="*/ 225 h 766"/>
              <a:gd name="T64" fmla="*/ 601 w 958"/>
              <a:gd name="T65" fmla="*/ 244 h 766"/>
              <a:gd name="T66" fmla="*/ 580 w 958"/>
              <a:gd name="T67" fmla="*/ 263 h 766"/>
              <a:gd name="T68" fmla="*/ 559 w 958"/>
              <a:gd name="T69" fmla="*/ 284 h 766"/>
              <a:gd name="T70" fmla="*/ 538 w 958"/>
              <a:gd name="T71" fmla="*/ 306 h 766"/>
              <a:gd name="T72" fmla="*/ 517 w 958"/>
              <a:gd name="T73" fmla="*/ 329 h 766"/>
              <a:gd name="T74" fmla="*/ 498 w 958"/>
              <a:gd name="T75" fmla="*/ 354 h 766"/>
              <a:gd name="T76" fmla="*/ 477 w 958"/>
              <a:gd name="T77" fmla="*/ 379 h 766"/>
              <a:gd name="T78" fmla="*/ 456 w 958"/>
              <a:gd name="T79" fmla="*/ 405 h 766"/>
              <a:gd name="T80" fmla="*/ 416 w 958"/>
              <a:gd name="T81" fmla="*/ 462 h 766"/>
              <a:gd name="T82" fmla="*/ 376 w 958"/>
              <a:gd name="T83" fmla="*/ 523 h 766"/>
              <a:gd name="T84" fmla="*/ 338 w 958"/>
              <a:gd name="T85" fmla="*/ 590 h 766"/>
              <a:gd name="T86" fmla="*/ 300 w 958"/>
              <a:gd name="T87" fmla="*/ 662 h 766"/>
              <a:gd name="T88" fmla="*/ 264 w 958"/>
              <a:gd name="T89" fmla="*/ 740 h 766"/>
              <a:gd name="T90" fmla="*/ 236 w 958"/>
              <a:gd name="T91" fmla="*/ 688 h 766"/>
              <a:gd name="T92" fmla="*/ 215 w 958"/>
              <a:gd name="T93" fmla="*/ 616 h 766"/>
              <a:gd name="T94" fmla="*/ 196 w 958"/>
              <a:gd name="T95" fmla="*/ 565 h 766"/>
              <a:gd name="T96" fmla="*/ 158 w 958"/>
              <a:gd name="T97" fmla="*/ 487 h 766"/>
              <a:gd name="T98" fmla="*/ 105 w 958"/>
              <a:gd name="T99" fmla="*/ 407 h 766"/>
              <a:gd name="T100" fmla="*/ 89 w 958"/>
              <a:gd name="T101" fmla="*/ 390 h 766"/>
              <a:gd name="T102" fmla="*/ 67 w 958"/>
              <a:gd name="T103" fmla="*/ 363 h 766"/>
              <a:gd name="T104" fmla="*/ 32 w 958"/>
              <a:gd name="T105" fmla="*/ 335 h 766"/>
              <a:gd name="T106" fmla="*/ 0 w 958"/>
              <a:gd name="T107" fmla="*/ 312 h 7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8"/>
              <a:gd name="T163" fmla="*/ 0 h 766"/>
              <a:gd name="T164" fmla="*/ 958 w 958"/>
              <a:gd name="T165" fmla="*/ 766 h 7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8" h="766">
                <a:moveTo>
                  <a:pt x="0" y="312"/>
                </a:moveTo>
                <a:lnTo>
                  <a:pt x="205" y="299"/>
                </a:lnTo>
                <a:lnTo>
                  <a:pt x="209" y="303"/>
                </a:lnTo>
                <a:lnTo>
                  <a:pt x="213" y="308"/>
                </a:lnTo>
                <a:lnTo>
                  <a:pt x="219" y="316"/>
                </a:lnTo>
                <a:lnTo>
                  <a:pt x="234" y="339"/>
                </a:lnTo>
                <a:lnTo>
                  <a:pt x="253" y="369"/>
                </a:lnTo>
                <a:lnTo>
                  <a:pt x="270" y="407"/>
                </a:lnTo>
                <a:lnTo>
                  <a:pt x="278" y="426"/>
                </a:lnTo>
                <a:lnTo>
                  <a:pt x="285" y="451"/>
                </a:lnTo>
                <a:lnTo>
                  <a:pt x="295" y="504"/>
                </a:lnTo>
                <a:lnTo>
                  <a:pt x="298" y="561"/>
                </a:lnTo>
                <a:lnTo>
                  <a:pt x="312" y="536"/>
                </a:lnTo>
                <a:lnTo>
                  <a:pt x="325" y="512"/>
                </a:lnTo>
                <a:lnTo>
                  <a:pt x="338" y="487"/>
                </a:lnTo>
                <a:lnTo>
                  <a:pt x="354" y="462"/>
                </a:lnTo>
                <a:lnTo>
                  <a:pt x="371" y="439"/>
                </a:lnTo>
                <a:lnTo>
                  <a:pt x="388" y="417"/>
                </a:lnTo>
                <a:lnTo>
                  <a:pt x="403" y="394"/>
                </a:lnTo>
                <a:lnTo>
                  <a:pt x="411" y="382"/>
                </a:lnTo>
                <a:lnTo>
                  <a:pt x="420" y="373"/>
                </a:lnTo>
                <a:lnTo>
                  <a:pt x="428" y="363"/>
                </a:lnTo>
                <a:lnTo>
                  <a:pt x="437" y="352"/>
                </a:lnTo>
                <a:lnTo>
                  <a:pt x="445" y="341"/>
                </a:lnTo>
                <a:lnTo>
                  <a:pt x="454" y="331"/>
                </a:lnTo>
                <a:lnTo>
                  <a:pt x="464" y="322"/>
                </a:lnTo>
                <a:lnTo>
                  <a:pt x="473" y="312"/>
                </a:lnTo>
                <a:lnTo>
                  <a:pt x="483" y="301"/>
                </a:lnTo>
                <a:lnTo>
                  <a:pt x="492" y="293"/>
                </a:lnTo>
                <a:lnTo>
                  <a:pt x="502" y="284"/>
                </a:lnTo>
                <a:lnTo>
                  <a:pt x="511" y="272"/>
                </a:lnTo>
                <a:lnTo>
                  <a:pt x="521" y="263"/>
                </a:lnTo>
                <a:lnTo>
                  <a:pt x="530" y="255"/>
                </a:lnTo>
                <a:lnTo>
                  <a:pt x="540" y="245"/>
                </a:lnTo>
                <a:lnTo>
                  <a:pt x="549" y="236"/>
                </a:lnTo>
                <a:lnTo>
                  <a:pt x="559" y="228"/>
                </a:lnTo>
                <a:lnTo>
                  <a:pt x="570" y="219"/>
                </a:lnTo>
                <a:lnTo>
                  <a:pt x="580" y="209"/>
                </a:lnTo>
                <a:lnTo>
                  <a:pt x="591" y="202"/>
                </a:lnTo>
                <a:lnTo>
                  <a:pt x="603" y="194"/>
                </a:lnTo>
                <a:lnTo>
                  <a:pt x="612" y="187"/>
                </a:lnTo>
                <a:lnTo>
                  <a:pt x="623" y="177"/>
                </a:lnTo>
                <a:lnTo>
                  <a:pt x="635" y="169"/>
                </a:lnTo>
                <a:lnTo>
                  <a:pt x="646" y="162"/>
                </a:lnTo>
                <a:lnTo>
                  <a:pt x="656" y="154"/>
                </a:lnTo>
                <a:lnTo>
                  <a:pt x="667" y="147"/>
                </a:lnTo>
                <a:lnTo>
                  <a:pt x="679" y="139"/>
                </a:lnTo>
                <a:lnTo>
                  <a:pt x="690" y="131"/>
                </a:lnTo>
                <a:lnTo>
                  <a:pt x="703" y="124"/>
                </a:lnTo>
                <a:lnTo>
                  <a:pt x="713" y="116"/>
                </a:lnTo>
                <a:lnTo>
                  <a:pt x="726" y="109"/>
                </a:lnTo>
                <a:lnTo>
                  <a:pt x="737" y="103"/>
                </a:lnTo>
                <a:lnTo>
                  <a:pt x="751" y="95"/>
                </a:lnTo>
                <a:lnTo>
                  <a:pt x="760" y="90"/>
                </a:lnTo>
                <a:lnTo>
                  <a:pt x="776" y="82"/>
                </a:lnTo>
                <a:lnTo>
                  <a:pt x="787" y="74"/>
                </a:lnTo>
                <a:lnTo>
                  <a:pt x="798" y="71"/>
                </a:lnTo>
                <a:lnTo>
                  <a:pt x="812" y="63"/>
                </a:lnTo>
                <a:lnTo>
                  <a:pt x="823" y="57"/>
                </a:lnTo>
                <a:lnTo>
                  <a:pt x="838" y="52"/>
                </a:lnTo>
                <a:lnTo>
                  <a:pt x="850" y="46"/>
                </a:lnTo>
                <a:lnTo>
                  <a:pt x="863" y="38"/>
                </a:lnTo>
                <a:lnTo>
                  <a:pt x="874" y="33"/>
                </a:lnTo>
                <a:lnTo>
                  <a:pt x="890" y="27"/>
                </a:lnTo>
                <a:lnTo>
                  <a:pt x="903" y="23"/>
                </a:lnTo>
                <a:lnTo>
                  <a:pt x="916" y="17"/>
                </a:lnTo>
                <a:lnTo>
                  <a:pt x="928" y="12"/>
                </a:lnTo>
                <a:lnTo>
                  <a:pt x="958" y="0"/>
                </a:lnTo>
                <a:lnTo>
                  <a:pt x="943" y="8"/>
                </a:lnTo>
                <a:lnTo>
                  <a:pt x="931" y="14"/>
                </a:lnTo>
                <a:lnTo>
                  <a:pt x="918" y="19"/>
                </a:lnTo>
                <a:lnTo>
                  <a:pt x="905" y="27"/>
                </a:lnTo>
                <a:lnTo>
                  <a:pt x="890" y="34"/>
                </a:lnTo>
                <a:lnTo>
                  <a:pt x="874" y="44"/>
                </a:lnTo>
                <a:lnTo>
                  <a:pt x="857" y="54"/>
                </a:lnTo>
                <a:lnTo>
                  <a:pt x="838" y="65"/>
                </a:lnTo>
                <a:lnTo>
                  <a:pt x="827" y="71"/>
                </a:lnTo>
                <a:lnTo>
                  <a:pt x="815" y="76"/>
                </a:lnTo>
                <a:lnTo>
                  <a:pt x="806" y="84"/>
                </a:lnTo>
                <a:lnTo>
                  <a:pt x="795" y="90"/>
                </a:lnTo>
                <a:lnTo>
                  <a:pt x="783" y="97"/>
                </a:lnTo>
                <a:lnTo>
                  <a:pt x="772" y="105"/>
                </a:lnTo>
                <a:lnTo>
                  <a:pt x="760" y="114"/>
                </a:lnTo>
                <a:lnTo>
                  <a:pt x="749" y="122"/>
                </a:lnTo>
                <a:lnTo>
                  <a:pt x="737" y="130"/>
                </a:lnTo>
                <a:lnTo>
                  <a:pt x="724" y="139"/>
                </a:lnTo>
                <a:lnTo>
                  <a:pt x="713" y="147"/>
                </a:lnTo>
                <a:lnTo>
                  <a:pt x="698" y="158"/>
                </a:lnTo>
                <a:lnTo>
                  <a:pt x="686" y="168"/>
                </a:lnTo>
                <a:lnTo>
                  <a:pt x="673" y="179"/>
                </a:lnTo>
                <a:lnTo>
                  <a:pt x="660" y="190"/>
                </a:lnTo>
                <a:lnTo>
                  <a:pt x="646" y="202"/>
                </a:lnTo>
                <a:lnTo>
                  <a:pt x="641" y="206"/>
                </a:lnTo>
                <a:lnTo>
                  <a:pt x="633" y="213"/>
                </a:lnTo>
                <a:lnTo>
                  <a:pt x="625" y="219"/>
                </a:lnTo>
                <a:lnTo>
                  <a:pt x="622" y="225"/>
                </a:lnTo>
                <a:lnTo>
                  <a:pt x="614" y="230"/>
                </a:lnTo>
                <a:lnTo>
                  <a:pt x="606" y="238"/>
                </a:lnTo>
                <a:lnTo>
                  <a:pt x="601" y="244"/>
                </a:lnTo>
                <a:lnTo>
                  <a:pt x="593" y="249"/>
                </a:lnTo>
                <a:lnTo>
                  <a:pt x="587" y="257"/>
                </a:lnTo>
                <a:lnTo>
                  <a:pt x="580" y="263"/>
                </a:lnTo>
                <a:lnTo>
                  <a:pt x="574" y="270"/>
                </a:lnTo>
                <a:lnTo>
                  <a:pt x="566" y="278"/>
                </a:lnTo>
                <a:lnTo>
                  <a:pt x="559" y="284"/>
                </a:lnTo>
                <a:lnTo>
                  <a:pt x="553" y="293"/>
                </a:lnTo>
                <a:lnTo>
                  <a:pt x="546" y="299"/>
                </a:lnTo>
                <a:lnTo>
                  <a:pt x="538" y="306"/>
                </a:lnTo>
                <a:lnTo>
                  <a:pt x="532" y="314"/>
                </a:lnTo>
                <a:lnTo>
                  <a:pt x="527" y="322"/>
                </a:lnTo>
                <a:lnTo>
                  <a:pt x="517" y="329"/>
                </a:lnTo>
                <a:lnTo>
                  <a:pt x="511" y="337"/>
                </a:lnTo>
                <a:lnTo>
                  <a:pt x="504" y="344"/>
                </a:lnTo>
                <a:lnTo>
                  <a:pt x="498" y="354"/>
                </a:lnTo>
                <a:lnTo>
                  <a:pt x="490" y="363"/>
                </a:lnTo>
                <a:lnTo>
                  <a:pt x="483" y="371"/>
                </a:lnTo>
                <a:lnTo>
                  <a:pt x="477" y="379"/>
                </a:lnTo>
                <a:lnTo>
                  <a:pt x="469" y="388"/>
                </a:lnTo>
                <a:lnTo>
                  <a:pt x="464" y="398"/>
                </a:lnTo>
                <a:lnTo>
                  <a:pt x="456" y="405"/>
                </a:lnTo>
                <a:lnTo>
                  <a:pt x="443" y="424"/>
                </a:lnTo>
                <a:lnTo>
                  <a:pt x="430" y="443"/>
                </a:lnTo>
                <a:lnTo>
                  <a:pt x="416" y="462"/>
                </a:lnTo>
                <a:lnTo>
                  <a:pt x="401" y="483"/>
                </a:lnTo>
                <a:lnTo>
                  <a:pt x="390" y="504"/>
                </a:lnTo>
                <a:lnTo>
                  <a:pt x="376" y="523"/>
                </a:lnTo>
                <a:lnTo>
                  <a:pt x="363" y="546"/>
                </a:lnTo>
                <a:lnTo>
                  <a:pt x="350" y="567"/>
                </a:lnTo>
                <a:lnTo>
                  <a:pt x="338" y="590"/>
                </a:lnTo>
                <a:lnTo>
                  <a:pt x="325" y="614"/>
                </a:lnTo>
                <a:lnTo>
                  <a:pt x="312" y="637"/>
                </a:lnTo>
                <a:lnTo>
                  <a:pt x="300" y="662"/>
                </a:lnTo>
                <a:lnTo>
                  <a:pt x="287" y="686"/>
                </a:lnTo>
                <a:lnTo>
                  <a:pt x="278" y="713"/>
                </a:lnTo>
                <a:lnTo>
                  <a:pt x="264" y="740"/>
                </a:lnTo>
                <a:lnTo>
                  <a:pt x="253" y="766"/>
                </a:lnTo>
                <a:lnTo>
                  <a:pt x="245" y="726"/>
                </a:lnTo>
                <a:lnTo>
                  <a:pt x="236" y="688"/>
                </a:lnTo>
                <a:lnTo>
                  <a:pt x="224" y="652"/>
                </a:lnTo>
                <a:lnTo>
                  <a:pt x="219" y="633"/>
                </a:lnTo>
                <a:lnTo>
                  <a:pt x="215" y="616"/>
                </a:lnTo>
                <a:lnTo>
                  <a:pt x="209" y="599"/>
                </a:lnTo>
                <a:lnTo>
                  <a:pt x="201" y="580"/>
                </a:lnTo>
                <a:lnTo>
                  <a:pt x="196" y="565"/>
                </a:lnTo>
                <a:lnTo>
                  <a:pt x="188" y="548"/>
                </a:lnTo>
                <a:lnTo>
                  <a:pt x="173" y="517"/>
                </a:lnTo>
                <a:lnTo>
                  <a:pt x="158" y="487"/>
                </a:lnTo>
                <a:lnTo>
                  <a:pt x="143" y="460"/>
                </a:lnTo>
                <a:lnTo>
                  <a:pt x="124" y="432"/>
                </a:lnTo>
                <a:lnTo>
                  <a:pt x="105" y="407"/>
                </a:lnTo>
                <a:lnTo>
                  <a:pt x="101" y="403"/>
                </a:lnTo>
                <a:lnTo>
                  <a:pt x="95" y="396"/>
                </a:lnTo>
                <a:lnTo>
                  <a:pt x="89" y="390"/>
                </a:lnTo>
                <a:lnTo>
                  <a:pt x="86" y="384"/>
                </a:lnTo>
                <a:lnTo>
                  <a:pt x="76" y="373"/>
                </a:lnTo>
                <a:lnTo>
                  <a:pt x="67" y="363"/>
                </a:lnTo>
                <a:lnTo>
                  <a:pt x="55" y="354"/>
                </a:lnTo>
                <a:lnTo>
                  <a:pt x="44" y="344"/>
                </a:lnTo>
                <a:lnTo>
                  <a:pt x="32" y="335"/>
                </a:lnTo>
                <a:lnTo>
                  <a:pt x="23" y="327"/>
                </a:lnTo>
                <a:lnTo>
                  <a:pt x="11" y="320"/>
                </a:lnTo>
                <a:lnTo>
                  <a:pt x="0" y="3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rtl="1" eaLnBrk="1" fontAlgn="base" hangingPunct="1">
              <a:spcBef>
                <a:spcPct val="0"/>
              </a:spcBef>
              <a:spcAft>
                <a:spcPct val="0"/>
              </a:spcAft>
            </a:pPr>
            <a:endParaRPr lang="nb-NO" altLang="nb-NO" smtClean="0"/>
          </a:p>
        </p:txBody>
      </p:sp>
      <p:sp>
        <p:nvSpPr>
          <p:cNvPr id="6154" name="Text Box 97"/>
          <p:cNvSpPr txBox="1">
            <a:spLocks noChangeArrowheads="1"/>
          </p:cNvSpPr>
          <p:nvPr/>
        </p:nvSpPr>
        <p:spPr bwMode="auto">
          <a:xfrm>
            <a:off x="4357688" y="1333501"/>
            <a:ext cx="671512" cy="77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900" b="1">
                <a:solidFill>
                  <a:srgbClr val="000066"/>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900" b="1">
                <a:solidFill>
                  <a:srgbClr val="000066"/>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900" b="1">
                <a:solidFill>
                  <a:srgbClr val="000066"/>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900" b="1">
                <a:solidFill>
                  <a:srgbClr val="000066"/>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900" b="1">
                <a:solidFill>
                  <a:srgbClr val="000066"/>
                </a:solidFill>
                <a:latin typeface="Arial" charset="0"/>
                <a:cs typeface="Arial" charset="0"/>
              </a:defRPr>
            </a:lvl5pPr>
            <a:lvl6pPr marL="2514600" indent="-228600" rtl="1"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900" b="1">
                <a:solidFill>
                  <a:srgbClr val="000066"/>
                </a:solidFill>
                <a:latin typeface="Arial" charset="0"/>
                <a:cs typeface="Arial" charset="0"/>
              </a:defRPr>
            </a:lvl6pPr>
            <a:lvl7pPr marL="2971800" indent="-228600" rtl="1"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900" b="1">
                <a:solidFill>
                  <a:srgbClr val="000066"/>
                </a:solidFill>
                <a:latin typeface="Arial" charset="0"/>
                <a:cs typeface="Arial" charset="0"/>
              </a:defRPr>
            </a:lvl7pPr>
            <a:lvl8pPr marL="3429000" indent="-228600" rtl="1"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900" b="1">
                <a:solidFill>
                  <a:srgbClr val="000066"/>
                </a:solidFill>
                <a:latin typeface="Arial" charset="0"/>
                <a:cs typeface="Arial" charset="0"/>
              </a:defRPr>
            </a:lvl8pPr>
            <a:lvl9pPr marL="3886200" indent="-228600" rtl="1"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900" b="1">
                <a:solidFill>
                  <a:srgbClr val="000066"/>
                </a:solidFill>
                <a:latin typeface="Arial" charset="0"/>
                <a:cs typeface="Arial" charset="0"/>
              </a:defRPr>
            </a:lvl9pPr>
          </a:lstStyle>
          <a:p>
            <a:pPr algn="ctr" eaLnBrk="1" fontAlgn="base" hangingPunct="1">
              <a:spcBef>
                <a:spcPct val="0"/>
              </a:spcBef>
              <a:spcAft>
                <a:spcPct val="0"/>
              </a:spcAft>
              <a:buClr>
                <a:srgbClr val="FF0000"/>
              </a:buClr>
              <a:buSzPct val="100000"/>
              <a:buFont typeface="Arial" charset="0"/>
              <a:buNone/>
            </a:pPr>
            <a:r>
              <a:rPr lang="en-GB" altLang="nb-NO" sz="4400" smtClean="0">
                <a:solidFill>
                  <a:srgbClr val="FF9966"/>
                </a:solidFill>
                <a:latin typeface="Times New Roman" pitchFamily="18" charset="0"/>
              </a:rPr>
              <a:t>?</a:t>
            </a:r>
            <a:endParaRPr lang="en-GB" altLang="nb-NO" sz="4400" i="1" smtClean="0">
              <a:solidFill>
                <a:srgbClr val="FF0000"/>
              </a:solidFill>
              <a:latin typeface="Times New Roman" pitchFamily="18" charset="0"/>
            </a:endParaRPr>
          </a:p>
        </p:txBody>
      </p:sp>
      <p:grpSp>
        <p:nvGrpSpPr>
          <p:cNvPr id="6155" name="Group 101"/>
          <p:cNvGrpSpPr>
            <a:grpSpLocks/>
          </p:cNvGrpSpPr>
          <p:nvPr/>
        </p:nvGrpSpPr>
        <p:grpSpPr bwMode="auto">
          <a:xfrm>
            <a:off x="7620000" y="1397000"/>
            <a:ext cx="685800" cy="2032000"/>
            <a:chOff x="4800" y="1296"/>
            <a:chExt cx="432" cy="1536"/>
          </a:xfrm>
        </p:grpSpPr>
        <p:grpSp>
          <p:nvGrpSpPr>
            <p:cNvPr id="6160" name="Group 102"/>
            <p:cNvGrpSpPr>
              <a:grpSpLocks/>
            </p:cNvGrpSpPr>
            <p:nvPr/>
          </p:nvGrpSpPr>
          <p:grpSpPr bwMode="auto">
            <a:xfrm flipH="1">
              <a:off x="4800" y="1296"/>
              <a:ext cx="48" cy="432"/>
              <a:chOff x="3752" y="768"/>
              <a:chExt cx="342" cy="1463"/>
            </a:xfrm>
          </p:grpSpPr>
          <p:grpSp>
            <p:nvGrpSpPr>
              <p:cNvPr id="6301" name="Group 103"/>
              <p:cNvGrpSpPr>
                <a:grpSpLocks/>
              </p:cNvGrpSpPr>
              <p:nvPr/>
            </p:nvGrpSpPr>
            <p:grpSpPr bwMode="auto">
              <a:xfrm>
                <a:off x="3792" y="1824"/>
                <a:ext cx="302" cy="407"/>
                <a:chOff x="4433" y="1541"/>
                <a:chExt cx="792" cy="2000"/>
              </a:xfrm>
            </p:grpSpPr>
            <p:sp>
              <p:nvSpPr>
                <p:cNvPr id="106600" name="Freeform 10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01" name="Freeform 10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302" name="Group 106"/>
              <p:cNvGrpSpPr>
                <a:grpSpLocks/>
              </p:cNvGrpSpPr>
              <p:nvPr/>
            </p:nvGrpSpPr>
            <p:grpSpPr bwMode="auto">
              <a:xfrm>
                <a:off x="3779" y="1296"/>
                <a:ext cx="301" cy="414"/>
                <a:chOff x="4433" y="1541"/>
                <a:chExt cx="792" cy="2000"/>
              </a:xfrm>
            </p:grpSpPr>
            <p:sp>
              <p:nvSpPr>
                <p:cNvPr id="106603" name="Freeform 10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04" name="Freeform 10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303" name="Group 109"/>
              <p:cNvGrpSpPr>
                <a:grpSpLocks/>
              </p:cNvGrpSpPr>
              <p:nvPr/>
            </p:nvGrpSpPr>
            <p:grpSpPr bwMode="auto">
              <a:xfrm>
                <a:off x="3752" y="768"/>
                <a:ext cx="325" cy="395"/>
                <a:chOff x="4433" y="1541"/>
                <a:chExt cx="792" cy="2000"/>
              </a:xfrm>
            </p:grpSpPr>
            <p:sp>
              <p:nvSpPr>
                <p:cNvPr id="106606" name="Freeform 11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07" name="Freeform 11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61" name="Group 112"/>
            <p:cNvGrpSpPr>
              <a:grpSpLocks/>
            </p:cNvGrpSpPr>
            <p:nvPr/>
          </p:nvGrpSpPr>
          <p:grpSpPr bwMode="auto">
            <a:xfrm flipH="1">
              <a:off x="4896" y="1296"/>
              <a:ext cx="48" cy="432"/>
              <a:chOff x="3752" y="768"/>
              <a:chExt cx="342" cy="1463"/>
            </a:xfrm>
          </p:grpSpPr>
          <p:grpSp>
            <p:nvGrpSpPr>
              <p:cNvPr id="6292" name="Group 113"/>
              <p:cNvGrpSpPr>
                <a:grpSpLocks/>
              </p:cNvGrpSpPr>
              <p:nvPr/>
            </p:nvGrpSpPr>
            <p:grpSpPr bwMode="auto">
              <a:xfrm>
                <a:off x="3792" y="1824"/>
                <a:ext cx="302" cy="407"/>
                <a:chOff x="4433" y="1541"/>
                <a:chExt cx="792" cy="2000"/>
              </a:xfrm>
            </p:grpSpPr>
            <p:sp>
              <p:nvSpPr>
                <p:cNvPr id="106610" name="Freeform 11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11" name="Freeform 11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93" name="Group 116"/>
              <p:cNvGrpSpPr>
                <a:grpSpLocks/>
              </p:cNvGrpSpPr>
              <p:nvPr/>
            </p:nvGrpSpPr>
            <p:grpSpPr bwMode="auto">
              <a:xfrm>
                <a:off x="3779" y="1296"/>
                <a:ext cx="301" cy="414"/>
                <a:chOff x="4433" y="1541"/>
                <a:chExt cx="792" cy="2000"/>
              </a:xfrm>
            </p:grpSpPr>
            <p:sp>
              <p:nvSpPr>
                <p:cNvPr id="106613" name="Freeform 11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14" name="Freeform 11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94" name="Group 119"/>
              <p:cNvGrpSpPr>
                <a:grpSpLocks/>
              </p:cNvGrpSpPr>
              <p:nvPr/>
            </p:nvGrpSpPr>
            <p:grpSpPr bwMode="auto">
              <a:xfrm>
                <a:off x="3752" y="768"/>
                <a:ext cx="325" cy="395"/>
                <a:chOff x="4433" y="1541"/>
                <a:chExt cx="792" cy="2000"/>
              </a:xfrm>
            </p:grpSpPr>
            <p:sp>
              <p:nvSpPr>
                <p:cNvPr id="106616" name="Freeform 12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17" name="Freeform 12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62" name="Group 122"/>
            <p:cNvGrpSpPr>
              <a:grpSpLocks/>
            </p:cNvGrpSpPr>
            <p:nvPr/>
          </p:nvGrpSpPr>
          <p:grpSpPr bwMode="auto">
            <a:xfrm flipH="1">
              <a:off x="4800" y="1872"/>
              <a:ext cx="48" cy="432"/>
              <a:chOff x="3752" y="768"/>
              <a:chExt cx="342" cy="1463"/>
            </a:xfrm>
          </p:grpSpPr>
          <p:grpSp>
            <p:nvGrpSpPr>
              <p:cNvPr id="6283" name="Group 123"/>
              <p:cNvGrpSpPr>
                <a:grpSpLocks/>
              </p:cNvGrpSpPr>
              <p:nvPr/>
            </p:nvGrpSpPr>
            <p:grpSpPr bwMode="auto">
              <a:xfrm>
                <a:off x="3792" y="1824"/>
                <a:ext cx="302" cy="407"/>
                <a:chOff x="4433" y="1541"/>
                <a:chExt cx="792" cy="2000"/>
              </a:xfrm>
            </p:grpSpPr>
            <p:sp>
              <p:nvSpPr>
                <p:cNvPr id="106620" name="Freeform 12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21" name="Freeform 12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84" name="Group 126"/>
              <p:cNvGrpSpPr>
                <a:grpSpLocks/>
              </p:cNvGrpSpPr>
              <p:nvPr/>
            </p:nvGrpSpPr>
            <p:grpSpPr bwMode="auto">
              <a:xfrm>
                <a:off x="3779" y="1296"/>
                <a:ext cx="301" cy="414"/>
                <a:chOff x="4433" y="1541"/>
                <a:chExt cx="792" cy="2000"/>
              </a:xfrm>
            </p:grpSpPr>
            <p:sp>
              <p:nvSpPr>
                <p:cNvPr id="106623" name="Freeform 12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24" name="Freeform 12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85" name="Group 129"/>
              <p:cNvGrpSpPr>
                <a:grpSpLocks/>
              </p:cNvGrpSpPr>
              <p:nvPr/>
            </p:nvGrpSpPr>
            <p:grpSpPr bwMode="auto">
              <a:xfrm>
                <a:off x="3752" y="768"/>
                <a:ext cx="325" cy="395"/>
                <a:chOff x="4433" y="1541"/>
                <a:chExt cx="792" cy="2000"/>
              </a:xfrm>
            </p:grpSpPr>
            <p:sp>
              <p:nvSpPr>
                <p:cNvPr id="106626" name="Freeform 13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27" name="Freeform 13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63" name="Group 132"/>
            <p:cNvGrpSpPr>
              <a:grpSpLocks/>
            </p:cNvGrpSpPr>
            <p:nvPr/>
          </p:nvGrpSpPr>
          <p:grpSpPr bwMode="auto">
            <a:xfrm flipH="1">
              <a:off x="4896" y="1872"/>
              <a:ext cx="48" cy="432"/>
              <a:chOff x="3752" y="768"/>
              <a:chExt cx="342" cy="1463"/>
            </a:xfrm>
          </p:grpSpPr>
          <p:grpSp>
            <p:nvGrpSpPr>
              <p:cNvPr id="6274" name="Group 133"/>
              <p:cNvGrpSpPr>
                <a:grpSpLocks/>
              </p:cNvGrpSpPr>
              <p:nvPr/>
            </p:nvGrpSpPr>
            <p:grpSpPr bwMode="auto">
              <a:xfrm>
                <a:off x="3792" y="1824"/>
                <a:ext cx="302" cy="407"/>
                <a:chOff x="4433" y="1541"/>
                <a:chExt cx="792" cy="2000"/>
              </a:xfrm>
            </p:grpSpPr>
            <p:sp>
              <p:nvSpPr>
                <p:cNvPr id="106630" name="Freeform 13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31" name="Freeform 13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75" name="Group 136"/>
              <p:cNvGrpSpPr>
                <a:grpSpLocks/>
              </p:cNvGrpSpPr>
              <p:nvPr/>
            </p:nvGrpSpPr>
            <p:grpSpPr bwMode="auto">
              <a:xfrm>
                <a:off x="3779" y="1296"/>
                <a:ext cx="301" cy="414"/>
                <a:chOff x="4433" y="1541"/>
                <a:chExt cx="792" cy="2000"/>
              </a:xfrm>
            </p:grpSpPr>
            <p:sp>
              <p:nvSpPr>
                <p:cNvPr id="106633" name="Freeform 13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34" name="Freeform 13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76" name="Group 139"/>
              <p:cNvGrpSpPr>
                <a:grpSpLocks/>
              </p:cNvGrpSpPr>
              <p:nvPr/>
            </p:nvGrpSpPr>
            <p:grpSpPr bwMode="auto">
              <a:xfrm>
                <a:off x="3752" y="768"/>
                <a:ext cx="325" cy="395"/>
                <a:chOff x="4433" y="1541"/>
                <a:chExt cx="792" cy="2000"/>
              </a:xfrm>
            </p:grpSpPr>
            <p:sp>
              <p:nvSpPr>
                <p:cNvPr id="106636" name="Freeform 14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37" name="Freeform 14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64" name="Group 142"/>
            <p:cNvGrpSpPr>
              <a:grpSpLocks/>
            </p:cNvGrpSpPr>
            <p:nvPr/>
          </p:nvGrpSpPr>
          <p:grpSpPr bwMode="auto">
            <a:xfrm flipH="1">
              <a:off x="4800" y="2400"/>
              <a:ext cx="48" cy="432"/>
              <a:chOff x="3752" y="768"/>
              <a:chExt cx="342" cy="1463"/>
            </a:xfrm>
          </p:grpSpPr>
          <p:grpSp>
            <p:nvGrpSpPr>
              <p:cNvPr id="6265" name="Group 143"/>
              <p:cNvGrpSpPr>
                <a:grpSpLocks/>
              </p:cNvGrpSpPr>
              <p:nvPr/>
            </p:nvGrpSpPr>
            <p:grpSpPr bwMode="auto">
              <a:xfrm>
                <a:off x="3792" y="1824"/>
                <a:ext cx="302" cy="407"/>
                <a:chOff x="4433" y="1541"/>
                <a:chExt cx="792" cy="2000"/>
              </a:xfrm>
            </p:grpSpPr>
            <p:sp>
              <p:nvSpPr>
                <p:cNvPr id="106640" name="Freeform 14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41" name="Freeform 14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66" name="Group 146"/>
              <p:cNvGrpSpPr>
                <a:grpSpLocks/>
              </p:cNvGrpSpPr>
              <p:nvPr/>
            </p:nvGrpSpPr>
            <p:grpSpPr bwMode="auto">
              <a:xfrm>
                <a:off x="3779" y="1296"/>
                <a:ext cx="301" cy="414"/>
                <a:chOff x="4433" y="1541"/>
                <a:chExt cx="792" cy="2000"/>
              </a:xfrm>
            </p:grpSpPr>
            <p:sp>
              <p:nvSpPr>
                <p:cNvPr id="106643" name="Freeform 14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44" name="Freeform 14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67" name="Group 149"/>
              <p:cNvGrpSpPr>
                <a:grpSpLocks/>
              </p:cNvGrpSpPr>
              <p:nvPr/>
            </p:nvGrpSpPr>
            <p:grpSpPr bwMode="auto">
              <a:xfrm>
                <a:off x="3752" y="768"/>
                <a:ext cx="325" cy="395"/>
                <a:chOff x="4433" y="1541"/>
                <a:chExt cx="792" cy="2000"/>
              </a:xfrm>
            </p:grpSpPr>
            <p:sp>
              <p:nvSpPr>
                <p:cNvPr id="106646" name="Freeform 15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47" name="Freeform 15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65" name="Group 152"/>
            <p:cNvGrpSpPr>
              <a:grpSpLocks/>
            </p:cNvGrpSpPr>
            <p:nvPr/>
          </p:nvGrpSpPr>
          <p:grpSpPr bwMode="auto">
            <a:xfrm flipH="1">
              <a:off x="4896" y="2400"/>
              <a:ext cx="48" cy="432"/>
              <a:chOff x="3752" y="768"/>
              <a:chExt cx="342" cy="1463"/>
            </a:xfrm>
          </p:grpSpPr>
          <p:grpSp>
            <p:nvGrpSpPr>
              <p:cNvPr id="6256" name="Group 153"/>
              <p:cNvGrpSpPr>
                <a:grpSpLocks/>
              </p:cNvGrpSpPr>
              <p:nvPr/>
            </p:nvGrpSpPr>
            <p:grpSpPr bwMode="auto">
              <a:xfrm>
                <a:off x="3792" y="1824"/>
                <a:ext cx="302" cy="407"/>
                <a:chOff x="4433" y="1541"/>
                <a:chExt cx="792" cy="2000"/>
              </a:xfrm>
            </p:grpSpPr>
            <p:sp>
              <p:nvSpPr>
                <p:cNvPr id="106650" name="Freeform 15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51" name="Freeform 15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57" name="Group 156"/>
              <p:cNvGrpSpPr>
                <a:grpSpLocks/>
              </p:cNvGrpSpPr>
              <p:nvPr/>
            </p:nvGrpSpPr>
            <p:grpSpPr bwMode="auto">
              <a:xfrm>
                <a:off x="3779" y="1296"/>
                <a:ext cx="301" cy="414"/>
                <a:chOff x="4433" y="1541"/>
                <a:chExt cx="792" cy="2000"/>
              </a:xfrm>
            </p:grpSpPr>
            <p:sp>
              <p:nvSpPr>
                <p:cNvPr id="106653" name="Freeform 15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54" name="Freeform 15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58" name="Group 159"/>
              <p:cNvGrpSpPr>
                <a:grpSpLocks/>
              </p:cNvGrpSpPr>
              <p:nvPr/>
            </p:nvGrpSpPr>
            <p:grpSpPr bwMode="auto">
              <a:xfrm>
                <a:off x="3752" y="768"/>
                <a:ext cx="325" cy="395"/>
                <a:chOff x="4433" y="1541"/>
                <a:chExt cx="792" cy="2000"/>
              </a:xfrm>
            </p:grpSpPr>
            <p:sp>
              <p:nvSpPr>
                <p:cNvPr id="106656" name="Freeform 16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57" name="Freeform 16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66" name="Group 162"/>
            <p:cNvGrpSpPr>
              <a:grpSpLocks/>
            </p:cNvGrpSpPr>
            <p:nvPr/>
          </p:nvGrpSpPr>
          <p:grpSpPr bwMode="auto">
            <a:xfrm flipH="1">
              <a:off x="4992" y="1296"/>
              <a:ext cx="48" cy="432"/>
              <a:chOff x="3752" y="768"/>
              <a:chExt cx="342" cy="1463"/>
            </a:xfrm>
          </p:grpSpPr>
          <p:grpSp>
            <p:nvGrpSpPr>
              <p:cNvPr id="6247" name="Group 163"/>
              <p:cNvGrpSpPr>
                <a:grpSpLocks/>
              </p:cNvGrpSpPr>
              <p:nvPr/>
            </p:nvGrpSpPr>
            <p:grpSpPr bwMode="auto">
              <a:xfrm>
                <a:off x="3792" y="1824"/>
                <a:ext cx="302" cy="407"/>
                <a:chOff x="4433" y="1541"/>
                <a:chExt cx="792" cy="2000"/>
              </a:xfrm>
            </p:grpSpPr>
            <p:sp>
              <p:nvSpPr>
                <p:cNvPr id="106660" name="Freeform 16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61" name="Freeform 16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48" name="Group 166"/>
              <p:cNvGrpSpPr>
                <a:grpSpLocks/>
              </p:cNvGrpSpPr>
              <p:nvPr/>
            </p:nvGrpSpPr>
            <p:grpSpPr bwMode="auto">
              <a:xfrm>
                <a:off x="3779" y="1296"/>
                <a:ext cx="301" cy="414"/>
                <a:chOff x="4433" y="1541"/>
                <a:chExt cx="792" cy="2000"/>
              </a:xfrm>
            </p:grpSpPr>
            <p:sp>
              <p:nvSpPr>
                <p:cNvPr id="106663" name="Freeform 16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64" name="Freeform 16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49" name="Group 169"/>
              <p:cNvGrpSpPr>
                <a:grpSpLocks/>
              </p:cNvGrpSpPr>
              <p:nvPr/>
            </p:nvGrpSpPr>
            <p:grpSpPr bwMode="auto">
              <a:xfrm>
                <a:off x="3752" y="768"/>
                <a:ext cx="325" cy="395"/>
                <a:chOff x="4433" y="1541"/>
                <a:chExt cx="792" cy="2000"/>
              </a:xfrm>
            </p:grpSpPr>
            <p:sp>
              <p:nvSpPr>
                <p:cNvPr id="106666" name="Freeform 17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67" name="Freeform 17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67" name="Group 172"/>
            <p:cNvGrpSpPr>
              <a:grpSpLocks/>
            </p:cNvGrpSpPr>
            <p:nvPr/>
          </p:nvGrpSpPr>
          <p:grpSpPr bwMode="auto">
            <a:xfrm flipH="1">
              <a:off x="4992" y="1872"/>
              <a:ext cx="48" cy="432"/>
              <a:chOff x="3752" y="768"/>
              <a:chExt cx="342" cy="1463"/>
            </a:xfrm>
          </p:grpSpPr>
          <p:grpSp>
            <p:nvGrpSpPr>
              <p:cNvPr id="6238" name="Group 173"/>
              <p:cNvGrpSpPr>
                <a:grpSpLocks/>
              </p:cNvGrpSpPr>
              <p:nvPr/>
            </p:nvGrpSpPr>
            <p:grpSpPr bwMode="auto">
              <a:xfrm>
                <a:off x="3792" y="1824"/>
                <a:ext cx="302" cy="407"/>
                <a:chOff x="4433" y="1541"/>
                <a:chExt cx="792" cy="2000"/>
              </a:xfrm>
            </p:grpSpPr>
            <p:sp>
              <p:nvSpPr>
                <p:cNvPr id="106670" name="Freeform 17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71" name="Freeform 17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39" name="Group 176"/>
              <p:cNvGrpSpPr>
                <a:grpSpLocks/>
              </p:cNvGrpSpPr>
              <p:nvPr/>
            </p:nvGrpSpPr>
            <p:grpSpPr bwMode="auto">
              <a:xfrm>
                <a:off x="3779" y="1296"/>
                <a:ext cx="301" cy="414"/>
                <a:chOff x="4433" y="1541"/>
                <a:chExt cx="792" cy="2000"/>
              </a:xfrm>
            </p:grpSpPr>
            <p:sp>
              <p:nvSpPr>
                <p:cNvPr id="106673" name="Freeform 17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74" name="Freeform 17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40" name="Group 179"/>
              <p:cNvGrpSpPr>
                <a:grpSpLocks/>
              </p:cNvGrpSpPr>
              <p:nvPr/>
            </p:nvGrpSpPr>
            <p:grpSpPr bwMode="auto">
              <a:xfrm>
                <a:off x="3752" y="768"/>
                <a:ext cx="325" cy="395"/>
                <a:chOff x="4433" y="1541"/>
                <a:chExt cx="792" cy="2000"/>
              </a:xfrm>
            </p:grpSpPr>
            <p:sp>
              <p:nvSpPr>
                <p:cNvPr id="106676" name="Freeform 18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77" name="Freeform 18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68" name="Group 182"/>
            <p:cNvGrpSpPr>
              <a:grpSpLocks/>
            </p:cNvGrpSpPr>
            <p:nvPr/>
          </p:nvGrpSpPr>
          <p:grpSpPr bwMode="auto">
            <a:xfrm flipH="1">
              <a:off x="4992" y="2400"/>
              <a:ext cx="48" cy="432"/>
              <a:chOff x="3752" y="768"/>
              <a:chExt cx="342" cy="1463"/>
            </a:xfrm>
          </p:grpSpPr>
          <p:grpSp>
            <p:nvGrpSpPr>
              <p:cNvPr id="6229" name="Group 183"/>
              <p:cNvGrpSpPr>
                <a:grpSpLocks/>
              </p:cNvGrpSpPr>
              <p:nvPr/>
            </p:nvGrpSpPr>
            <p:grpSpPr bwMode="auto">
              <a:xfrm>
                <a:off x="3792" y="1824"/>
                <a:ext cx="302" cy="407"/>
                <a:chOff x="4433" y="1541"/>
                <a:chExt cx="792" cy="2000"/>
              </a:xfrm>
            </p:grpSpPr>
            <p:sp>
              <p:nvSpPr>
                <p:cNvPr id="106680" name="Freeform 18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81" name="Freeform 18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30" name="Group 186"/>
              <p:cNvGrpSpPr>
                <a:grpSpLocks/>
              </p:cNvGrpSpPr>
              <p:nvPr/>
            </p:nvGrpSpPr>
            <p:grpSpPr bwMode="auto">
              <a:xfrm>
                <a:off x="3779" y="1296"/>
                <a:ext cx="301" cy="414"/>
                <a:chOff x="4433" y="1541"/>
                <a:chExt cx="792" cy="2000"/>
              </a:xfrm>
            </p:grpSpPr>
            <p:sp>
              <p:nvSpPr>
                <p:cNvPr id="106683" name="Freeform 18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84" name="Freeform 18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31" name="Group 189"/>
              <p:cNvGrpSpPr>
                <a:grpSpLocks/>
              </p:cNvGrpSpPr>
              <p:nvPr/>
            </p:nvGrpSpPr>
            <p:grpSpPr bwMode="auto">
              <a:xfrm>
                <a:off x="3752" y="768"/>
                <a:ext cx="325" cy="395"/>
                <a:chOff x="4433" y="1541"/>
                <a:chExt cx="792" cy="2000"/>
              </a:xfrm>
            </p:grpSpPr>
            <p:sp>
              <p:nvSpPr>
                <p:cNvPr id="106686" name="Freeform 19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87" name="Freeform 19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69" name="Group 192"/>
            <p:cNvGrpSpPr>
              <a:grpSpLocks/>
            </p:cNvGrpSpPr>
            <p:nvPr/>
          </p:nvGrpSpPr>
          <p:grpSpPr bwMode="auto">
            <a:xfrm flipH="1">
              <a:off x="5088" y="1296"/>
              <a:ext cx="48" cy="432"/>
              <a:chOff x="3752" y="768"/>
              <a:chExt cx="342" cy="1463"/>
            </a:xfrm>
          </p:grpSpPr>
          <p:grpSp>
            <p:nvGrpSpPr>
              <p:cNvPr id="6220" name="Group 193"/>
              <p:cNvGrpSpPr>
                <a:grpSpLocks/>
              </p:cNvGrpSpPr>
              <p:nvPr/>
            </p:nvGrpSpPr>
            <p:grpSpPr bwMode="auto">
              <a:xfrm>
                <a:off x="3792" y="1824"/>
                <a:ext cx="302" cy="407"/>
                <a:chOff x="4433" y="1541"/>
                <a:chExt cx="792" cy="2000"/>
              </a:xfrm>
            </p:grpSpPr>
            <p:sp>
              <p:nvSpPr>
                <p:cNvPr id="106690" name="Freeform 19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91" name="Freeform 19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21" name="Group 196"/>
              <p:cNvGrpSpPr>
                <a:grpSpLocks/>
              </p:cNvGrpSpPr>
              <p:nvPr/>
            </p:nvGrpSpPr>
            <p:grpSpPr bwMode="auto">
              <a:xfrm>
                <a:off x="3779" y="1296"/>
                <a:ext cx="301" cy="414"/>
                <a:chOff x="4433" y="1541"/>
                <a:chExt cx="792" cy="2000"/>
              </a:xfrm>
            </p:grpSpPr>
            <p:sp>
              <p:nvSpPr>
                <p:cNvPr id="106693" name="Freeform 19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94" name="Freeform 19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22" name="Group 199"/>
              <p:cNvGrpSpPr>
                <a:grpSpLocks/>
              </p:cNvGrpSpPr>
              <p:nvPr/>
            </p:nvGrpSpPr>
            <p:grpSpPr bwMode="auto">
              <a:xfrm>
                <a:off x="3752" y="768"/>
                <a:ext cx="325" cy="395"/>
                <a:chOff x="4433" y="1541"/>
                <a:chExt cx="792" cy="2000"/>
              </a:xfrm>
            </p:grpSpPr>
            <p:sp>
              <p:nvSpPr>
                <p:cNvPr id="106696" name="Freeform 20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697" name="Freeform 20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70" name="Group 202"/>
            <p:cNvGrpSpPr>
              <a:grpSpLocks/>
            </p:cNvGrpSpPr>
            <p:nvPr/>
          </p:nvGrpSpPr>
          <p:grpSpPr bwMode="auto">
            <a:xfrm flipH="1">
              <a:off x="5184" y="1296"/>
              <a:ext cx="48" cy="432"/>
              <a:chOff x="3752" y="768"/>
              <a:chExt cx="342" cy="1463"/>
            </a:xfrm>
          </p:grpSpPr>
          <p:grpSp>
            <p:nvGrpSpPr>
              <p:cNvPr id="6211" name="Group 203"/>
              <p:cNvGrpSpPr>
                <a:grpSpLocks/>
              </p:cNvGrpSpPr>
              <p:nvPr/>
            </p:nvGrpSpPr>
            <p:grpSpPr bwMode="auto">
              <a:xfrm>
                <a:off x="3792" y="1824"/>
                <a:ext cx="302" cy="407"/>
                <a:chOff x="4433" y="1541"/>
                <a:chExt cx="792" cy="2000"/>
              </a:xfrm>
            </p:grpSpPr>
            <p:sp>
              <p:nvSpPr>
                <p:cNvPr id="106700" name="Freeform 20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01" name="Freeform 20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12" name="Group 206"/>
              <p:cNvGrpSpPr>
                <a:grpSpLocks/>
              </p:cNvGrpSpPr>
              <p:nvPr/>
            </p:nvGrpSpPr>
            <p:grpSpPr bwMode="auto">
              <a:xfrm>
                <a:off x="3779" y="1296"/>
                <a:ext cx="301" cy="414"/>
                <a:chOff x="4433" y="1541"/>
                <a:chExt cx="792" cy="2000"/>
              </a:xfrm>
            </p:grpSpPr>
            <p:sp>
              <p:nvSpPr>
                <p:cNvPr id="106703" name="Freeform 20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04" name="Freeform 20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13" name="Group 209"/>
              <p:cNvGrpSpPr>
                <a:grpSpLocks/>
              </p:cNvGrpSpPr>
              <p:nvPr/>
            </p:nvGrpSpPr>
            <p:grpSpPr bwMode="auto">
              <a:xfrm>
                <a:off x="3752" y="768"/>
                <a:ext cx="325" cy="395"/>
                <a:chOff x="4433" y="1541"/>
                <a:chExt cx="792" cy="2000"/>
              </a:xfrm>
            </p:grpSpPr>
            <p:sp>
              <p:nvSpPr>
                <p:cNvPr id="106706" name="Freeform 21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07" name="Freeform 21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71" name="Group 212"/>
            <p:cNvGrpSpPr>
              <a:grpSpLocks/>
            </p:cNvGrpSpPr>
            <p:nvPr/>
          </p:nvGrpSpPr>
          <p:grpSpPr bwMode="auto">
            <a:xfrm flipH="1">
              <a:off x="5088" y="1872"/>
              <a:ext cx="48" cy="432"/>
              <a:chOff x="3752" y="768"/>
              <a:chExt cx="342" cy="1463"/>
            </a:xfrm>
          </p:grpSpPr>
          <p:grpSp>
            <p:nvGrpSpPr>
              <p:cNvPr id="6202" name="Group 213"/>
              <p:cNvGrpSpPr>
                <a:grpSpLocks/>
              </p:cNvGrpSpPr>
              <p:nvPr/>
            </p:nvGrpSpPr>
            <p:grpSpPr bwMode="auto">
              <a:xfrm>
                <a:off x="3792" y="1824"/>
                <a:ext cx="302" cy="407"/>
                <a:chOff x="4433" y="1541"/>
                <a:chExt cx="792" cy="2000"/>
              </a:xfrm>
            </p:grpSpPr>
            <p:sp>
              <p:nvSpPr>
                <p:cNvPr id="106710" name="Freeform 21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11" name="Freeform 21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03" name="Group 216"/>
              <p:cNvGrpSpPr>
                <a:grpSpLocks/>
              </p:cNvGrpSpPr>
              <p:nvPr/>
            </p:nvGrpSpPr>
            <p:grpSpPr bwMode="auto">
              <a:xfrm>
                <a:off x="3779" y="1296"/>
                <a:ext cx="301" cy="414"/>
                <a:chOff x="4433" y="1541"/>
                <a:chExt cx="792" cy="2000"/>
              </a:xfrm>
            </p:grpSpPr>
            <p:sp>
              <p:nvSpPr>
                <p:cNvPr id="106713" name="Freeform 21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14" name="Freeform 21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204" name="Group 219"/>
              <p:cNvGrpSpPr>
                <a:grpSpLocks/>
              </p:cNvGrpSpPr>
              <p:nvPr/>
            </p:nvGrpSpPr>
            <p:grpSpPr bwMode="auto">
              <a:xfrm>
                <a:off x="3752" y="768"/>
                <a:ext cx="325" cy="395"/>
                <a:chOff x="4433" y="1541"/>
                <a:chExt cx="792" cy="2000"/>
              </a:xfrm>
            </p:grpSpPr>
            <p:sp>
              <p:nvSpPr>
                <p:cNvPr id="106716" name="Freeform 22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17" name="Freeform 22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72" name="Group 222"/>
            <p:cNvGrpSpPr>
              <a:grpSpLocks/>
            </p:cNvGrpSpPr>
            <p:nvPr/>
          </p:nvGrpSpPr>
          <p:grpSpPr bwMode="auto">
            <a:xfrm flipH="1">
              <a:off x="5184" y="1872"/>
              <a:ext cx="48" cy="432"/>
              <a:chOff x="3752" y="768"/>
              <a:chExt cx="342" cy="1463"/>
            </a:xfrm>
          </p:grpSpPr>
          <p:grpSp>
            <p:nvGrpSpPr>
              <p:cNvPr id="6193" name="Group 223"/>
              <p:cNvGrpSpPr>
                <a:grpSpLocks/>
              </p:cNvGrpSpPr>
              <p:nvPr/>
            </p:nvGrpSpPr>
            <p:grpSpPr bwMode="auto">
              <a:xfrm>
                <a:off x="3792" y="1824"/>
                <a:ext cx="302" cy="407"/>
                <a:chOff x="4433" y="1541"/>
                <a:chExt cx="792" cy="2000"/>
              </a:xfrm>
            </p:grpSpPr>
            <p:sp>
              <p:nvSpPr>
                <p:cNvPr id="106720" name="Freeform 22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21" name="Freeform 22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194" name="Group 226"/>
              <p:cNvGrpSpPr>
                <a:grpSpLocks/>
              </p:cNvGrpSpPr>
              <p:nvPr/>
            </p:nvGrpSpPr>
            <p:grpSpPr bwMode="auto">
              <a:xfrm>
                <a:off x="3779" y="1296"/>
                <a:ext cx="301" cy="414"/>
                <a:chOff x="4433" y="1541"/>
                <a:chExt cx="792" cy="2000"/>
              </a:xfrm>
            </p:grpSpPr>
            <p:sp>
              <p:nvSpPr>
                <p:cNvPr id="106723" name="Freeform 22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24" name="Freeform 22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195" name="Group 229"/>
              <p:cNvGrpSpPr>
                <a:grpSpLocks/>
              </p:cNvGrpSpPr>
              <p:nvPr/>
            </p:nvGrpSpPr>
            <p:grpSpPr bwMode="auto">
              <a:xfrm>
                <a:off x="3752" y="768"/>
                <a:ext cx="325" cy="395"/>
                <a:chOff x="4433" y="1541"/>
                <a:chExt cx="792" cy="2000"/>
              </a:xfrm>
            </p:grpSpPr>
            <p:sp>
              <p:nvSpPr>
                <p:cNvPr id="106726" name="Freeform 23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27" name="Freeform 23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73" name="Group 232"/>
            <p:cNvGrpSpPr>
              <a:grpSpLocks/>
            </p:cNvGrpSpPr>
            <p:nvPr/>
          </p:nvGrpSpPr>
          <p:grpSpPr bwMode="auto">
            <a:xfrm flipH="1">
              <a:off x="5088" y="2400"/>
              <a:ext cx="48" cy="432"/>
              <a:chOff x="3752" y="768"/>
              <a:chExt cx="342" cy="1463"/>
            </a:xfrm>
          </p:grpSpPr>
          <p:grpSp>
            <p:nvGrpSpPr>
              <p:cNvPr id="6184" name="Group 233"/>
              <p:cNvGrpSpPr>
                <a:grpSpLocks/>
              </p:cNvGrpSpPr>
              <p:nvPr/>
            </p:nvGrpSpPr>
            <p:grpSpPr bwMode="auto">
              <a:xfrm>
                <a:off x="3792" y="1824"/>
                <a:ext cx="302" cy="407"/>
                <a:chOff x="4433" y="1541"/>
                <a:chExt cx="792" cy="2000"/>
              </a:xfrm>
            </p:grpSpPr>
            <p:sp>
              <p:nvSpPr>
                <p:cNvPr id="106730" name="Freeform 23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31" name="Freeform 23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185" name="Group 236"/>
              <p:cNvGrpSpPr>
                <a:grpSpLocks/>
              </p:cNvGrpSpPr>
              <p:nvPr/>
            </p:nvGrpSpPr>
            <p:grpSpPr bwMode="auto">
              <a:xfrm>
                <a:off x="3779" y="1296"/>
                <a:ext cx="301" cy="414"/>
                <a:chOff x="4433" y="1541"/>
                <a:chExt cx="792" cy="2000"/>
              </a:xfrm>
            </p:grpSpPr>
            <p:sp>
              <p:nvSpPr>
                <p:cNvPr id="106733" name="Freeform 23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34" name="Freeform 23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186" name="Group 239"/>
              <p:cNvGrpSpPr>
                <a:grpSpLocks/>
              </p:cNvGrpSpPr>
              <p:nvPr/>
            </p:nvGrpSpPr>
            <p:grpSpPr bwMode="auto">
              <a:xfrm>
                <a:off x="3752" y="768"/>
                <a:ext cx="325" cy="395"/>
                <a:chOff x="4433" y="1541"/>
                <a:chExt cx="792" cy="2000"/>
              </a:xfrm>
            </p:grpSpPr>
            <p:sp>
              <p:nvSpPr>
                <p:cNvPr id="106736" name="Freeform 24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37" name="Freeform 24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nvGrpSpPr>
            <p:cNvPr id="6174" name="Group 242"/>
            <p:cNvGrpSpPr>
              <a:grpSpLocks/>
            </p:cNvGrpSpPr>
            <p:nvPr/>
          </p:nvGrpSpPr>
          <p:grpSpPr bwMode="auto">
            <a:xfrm flipH="1">
              <a:off x="5184" y="2400"/>
              <a:ext cx="48" cy="432"/>
              <a:chOff x="3752" y="768"/>
              <a:chExt cx="342" cy="1463"/>
            </a:xfrm>
          </p:grpSpPr>
          <p:grpSp>
            <p:nvGrpSpPr>
              <p:cNvPr id="6175" name="Group 243"/>
              <p:cNvGrpSpPr>
                <a:grpSpLocks/>
              </p:cNvGrpSpPr>
              <p:nvPr/>
            </p:nvGrpSpPr>
            <p:grpSpPr bwMode="auto">
              <a:xfrm>
                <a:off x="3792" y="1824"/>
                <a:ext cx="302" cy="407"/>
                <a:chOff x="4433" y="1541"/>
                <a:chExt cx="792" cy="2000"/>
              </a:xfrm>
            </p:grpSpPr>
            <p:sp>
              <p:nvSpPr>
                <p:cNvPr id="106740" name="Freeform 244"/>
                <p:cNvSpPr>
                  <a:spLocks/>
                </p:cNvSpPr>
                <p:nvPr/>
              </p:nvSpPr>
              <p:spPr bwMode="auto">
                <a:xfrm flipH="1">
                  <a:off x="4440" y="1893"/>
                  <a:ext cx="785" cy="1648"/>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41" name="Freeform 245"/>
                <p:cNvSpPr>
                  <a:spLocks/>
                </p:cNvSpPr>
                <p:nvPr/>
              </p:nvSpPr>
              <p:spPr bwMode="auto">
                <a:xfrm flipH="1">
                  <a:off x="4646" y="1544"/>
                  <a:ext cx="355" cy="33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176" name="Group 246"/>
              <p:cNvGrpSpPr>
                <a:grpSpLocks/>
              </p:cNvGrpSpPr>
              <p:nvPr/>
            </p:nvGrpSpPr>
            <p:grpSpPr bwMode="auto">
              <a:xfrm>
                <a:off x="3779" y="1296"/>
                <a:ext cx="301" cy="414"/>
                <a:chOff x="4433" y="1541"/>
                <a:chExt cx="792" cy="2000"/>
              </a:xfrm>
            </p:grpSpPr>
            <p:sp>
              <p:nvSpPr>
                <p:cNvPr id="106743" name="Freeform 247"/>
                <p:cNvSpPr>
                  <a:spLocks/>
                </p:cNvSpPr>
                <p:nvPr/>
              </p:nvSpPr>
              <p:spPr bwMode="auto">
                <a:xfrm flipH="1">
                  <a:off x="4437" y="1886"/>
                  <a:ext cx="787" cy="1652"/>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44" name="Freeform 248"/>
                <p:cNvSpPr>
                  <a:spLocks/>
                </p:cNvSpPr>
                <p:nvPr/>
              </p:nvSpPr>
              <p:spPr bwMode="auto">
                <a:xfrm flipH="1">
                  <a:off x="4643" y="1542"/>
                  <a:ext cx="356" cy="344"/>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nvGrpSpPr>
              <p:cNvPr id="6177" name="Group 249"/>
              <p:cNvGrpSpPr>
                <a:grpSpLocks/>
              </p:cNvGrpSpPr>
              <p:nvPr/>
            </p:nvGrpSpPr>
            <p:grpSpPr bwMode="auto">
              <a:xfrm>
                <a:off x="3752" y="768"/>
                <a:ext cx="325" cy="395"/>
                <a:chOff x="4433" y="1541"/>
                <a:chExt cx="792" cy="2000"/>
              </a:xfrm>
            </p:grpSpPr>
            <p:sp>
              <p:nvSpPr>
                <p:cNvPr id="106746" name="Freeform 250"/>
                <p:cNvSpPr>
                  <a:spLocks/>
                </p:cNvSpPr>
                <p:nvPr/>
              </p:nvSpPr>
              <p:spPr bwMode="auto">
                <a:xfrm flipH="1">
                  <a:off x="4433" y="1884"/>
                  <a:ext cx="799" cy="1663"/>
                </a:xfrm>
                <a:custGeom>
                  <a:avLst/>
                  <a:gdLst/>
                  <a:ahLst/>
                  <a:cxnLst>
                    <a:cxn ang="0">
                      <a:pos x="4" y="269"/>
                    </a:cxn>
                    <a:cxn ang="0">
                      <a:pos x="27" y="175"/>
                    </a:cxn>
                    <a:cxn ang="0">
                      <a:pos x="65" y="101"/>
                    </a:cxn>
                    <a:cxn ang="0">
                      <a:pos x="119" y="47"/>
                    </a:cxn>
                    <a:cxn ang="0">
                      <a:pos x="193" y="13"/>
                    </a:cxn>
                    <a:cxn ang="0">
                      <a:pos x="285" y="0"/>
                    </a:cxn>
                    <a:cxn ang="0">
                      <a:pos x="949" y="9"/>
                    </a:cxn>
                    <a:cxn ang="0">
                      <a:pos x="1027" y="40"/>
                    </a:cxn>
                    <a:cxn ang="0">
                      <a:pos x="1084" y="87"/>
                    </a:cxn>
                    <a:cxn ang="0">
                      <a:pos x="1123" y="152"/>
                    </a:cxn>
                    <a:cxn ang="0">
                      <a:pos x="1148" y="230"/>
                    </a:cxn>
                    <a:cxn ang="0">
                      <a:pos x="1156" y="1067"/>
                    </a:cxn>
                    <a:cxn ang="0">
                      <a:pos x="1138" y="1126"/>
                    </a:cxn>
                    <a:cxn ang="0">
                      <a:pos x="1091" y="1161"/>
                    </a:cxn>
                    <a:cxn ang="0">
                      <a:pos x="1035" y="1170"/>
                    </a:cxn>
                    <a:cxn ang="0">
                      <a:pos x="982" y="1153"/>
                    </a:cxn>
                    <a:cxn ang="0">
                      <a:pos x="952" y="1106"/>
                    </a:cxn>
                    <a:cxn ang="0">
                      <a:pos x="947" y="413"/>
                    </a:cxn>
                    <a:cxn ang="0">
                      <a:pos x="924" y="403"/>
                    </a:cxn>
                    <a:cxn ang="0">
                      <a:pos x="906" y="413"/>
                    </a:cxn>
                    <a:cxn ang="0">
                      <a:pos x="901" y="2411"/>
                    </a:cxn>
                    <a:cxn ang="0">
                      <a:pos x="855" y="2468"/>
                    </a:cxn>
                    <a:cxn ang="0">
                      <a:pos x="779" y="2494"/>
                    </a:cxn>
                    <a:cxn ang="0">
                      <a:pos x="696" y="2487"/>
                    </a:cxn>
                    <a:cxn ang="0">
                      <a:pos x="630" y="2449"/>
                    </a:cxn>
                    <a:cxn ang="0">
                      <a:pos x="605" y="2377"/>
                    </a:cxn>
                    <a:cxn ang="0">
                      <a:pos x="602" y="1156"/>
                    </a:cxn>
                    <a:cxn ang="0">
                      <a:pos x="576" y="1149"/>
                    </a:cxn>
                    <a:cxn ang="0">
                      <a:pos x="561" y="1170"/>
                    </a:cxn>
                    <a:cxn ang="0">
                      <a:pos x="549" y="2434"/>
                    </a:cxn>
                    <a:cxn ang="0">
                      <a:pos x="491" y="2479"/>
                    </a:cxn>
                    <a:cxn ang="0">
                      <a:pos x="408" y="2493"/>
                    </a:cxn>
                    <a:cxn ang="0">
                      <a:pos x="324" y="2473"/>
                    </a:cxn>
                    <a:cxn ang="0">
                      <a:pos x="269" y="2419"/>
                    </a:cxn>
                    <a:cxn ang="0">
                      <a:pos x="257" y="424"/>
                    </a:cxn>
                    <a:cxn ang="0">
                      <a:pos x="241" y="406"/>
                    </a:cxn>
                    <a:cxn ang="0">
                      <a:pos x="218" y="411"/>
                    </a:cxn>
                    <a:cxn ang="0">
                      <a:pos x="212" y="1069"/>
                    </a:cxn>
                    <a:cxn ang="0">
                      <a:pos x="190" y="1126"/>
                    </a:cxn>
                    <a:cxn ang="0">
                      <a:pos x="142" y="1160"/>
                    </a:cxn>
                    <a:cxn ang="0">
                      <a:pos x="83" y="1167"/>
                    </a:cxn>
                    <a:cxn ang="0">
                      <a:pos x="31" y="1147"/>
                    </a:cxn>
                    <a:cxn ang="0">
                      <a:pos x="1" y="1098"/>
                    </a:cxn>
                  </a:cxnLst>
                  <a:rect l="0" t="0" r="r" b="b"/>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sp>
              <p:nvSpPr>
                <p:cNvPr id="106747" name="Freeform 251"/>
                <p:cNvSpPr>
                  <a:spLocks/>
                </p:cNvSpPr>
                <p:nvPr/>
              </p:nvSpPr>
              <p:spPr bwMode="auto">
                <a:xfrm flipH="1">
                  <a:off x="4641" y="1541"/>
                  <a:ext cx="365" cy="343"/>
                </a:xfrm>
                <a:custGeom>
                  <a:avLst/>
                  <a:gdLst/>
                  <a:ahLst/>
                  <a:cxnLst>
                    <a:cxn ang="0">
                      <a:pos x="282" y="1"/>
                    </a:cxn>
                    <a:cxn ang="0">
                      <a:pos x="333" y="11"/>
                    </a:cxn>
                    <a:cxn ang="0">
                      <a:pos x="379" y="30"/>
                    </a:cxn>
                    <a:cxn ang="0">
                      <a:pos x="420" y="59"/>
                    </a:cxn>
                    <a:cxn ang="0">
                      <a:pos x="455" y="92"/>
                    </a:cxn>
                    <a:cxn ang="0">
                      <a:pos x="482" y="134"/>
                    </a:cxn>
                    <a:cxn ang="0">
                      <a:pos x="502" y="181"/>
                    </a:cxn>
                    <a:cxn ang="0">
                      <a:pos x="512" y="230"/>
                    </a:cxn>
                    <a:cxn ang="0">
                      <a:pos x="512" y="283"/>
                    </a:cxn>
                    <a:cxn ang="0">
                      <a:pos x="502" y="333"/>
                    </a:cxn>
                    <a:cxn ang="0">
                      <a:pos x="482" y="380"/>
                    </a:cxn>
                    <a:cxn ang="0">
                      <a:pos x="455" y="422"/>
                    </a:cxn>
                    <a:cxn ang="0">
                      <a:pos x="420" y="456"/>
                    </a:cxn>
                    <a:cxn ang="0">
                      <a:pos x="379" y="485"/>
                    </a:cxn>
                    <a:cxn ang="0">
                      <a:pos x="333" y="505"/>
                    </a:cxn>
                    <a:cxn ang="0">
                      <a:pos x="282" y="515"/>
                    </a:cxn>
                    <a:cxn ang="0">
                      <a:pos x="230" y="515"/>
                    </a:cxn>
                    <a:cxn ang="0">
                      <a:pos x="182" y="505"/>
                    </a:cxn>
                    <a:cxn ang="0">
                      <a:pos x="134" y="485"/>
                    </a:cxn>
                    <a:cxn ang="0">
                      <a:pos x="94" y="456"/>
                    </a:cxn>
                    <a:cxn ang="0">
                      <a:pos x="60" y="422"/>
                    </a:cxn>
                    <a:cxn ang="0">
                      <a:pos x="31" y="380"/>
                    </a:cxn>
                    <a:cxn ang="0">
                      <a:pos x="11" y="333"/>
                    </a:cxn>
                    <a:cxn ang="0">
                      <a:pos x="1" y="283"/>
                    </a:cxn>
                    <a:cxn ang="0">
                      <a:pos x="1" y="230"/>
                    </a:cxn>
                    <a:cxn ang="0">
                      <a:pos x="11" y="181"/>
                    </a:cxn>
                    <a:cxn ang="0">
                      <a:pos x="31" y="134"/>
                    </a:cxn>
                    <a:cxn ang="0">
                      <a:pos x="60" y="92"/>
                    </a:cxn>
                    <a:cxn ang="0">
                      <a:pos x="94" y="59"/>
                    </a:cxn>
                    <a:cxn ang="0">
                      <a:pos x="134" y="30"/>
                    </a:cxn>
                    <a:cxn ang="0">
                      <a:pos x="182" y="11"/>
                    </a:cxn>
                    <a:cxn ang="0">
                      <a:pos x="230" y="1"/>
                    </a:cxn>
                  </a:cxnLst>
                  <a:rect l="0" t="0" r="r" b="b"/>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EF0202"/>
                </a:solidFill>
                <a:ln w="9525">
                  <a:solidFill>
                    <a:srgbClr val="000080"/>
                  </a:solidFill>
                  <a:round/>
                  <a:headEnd/>
                  <a:tailEnd/>
                </a:ln>
                <a:effectLst>
                  <a:outerShdw dist="107763" dir="8100000" algn="ctr" rotWithShape="0">
                    <a:srgbClr val="808080"/>
                  </a:outerShdw>
                </a:effectLst>
              </p:spPr>
              <p:txBody>
                <a:bodyPr/>
                <a:lstStyle/>
                <a:p>
                  <a:pPr rtl="1" fontAlgn="base">
                    <a:spcBef>
                      <a:spcPct val="0"/>
                    </a:spcBef>
                    <a:spcAft>
                      <a:spcPct val="0"/>
                    </a:spcAft>
                    <a:defRPr/>
                  </a:pPr>
                  <a:endParaRPr lang="en-US" sz="3900" b="1">
                    <a:solidFill>
                      <a:srgbClr val="000066"/>
                    </a:solidFill>
                  </a:endParaRPr>
                </a:p>
              </p:txBody>
            </p:sp>
          </p:grpSp>
        </p:grpSp>
      </p:grpSp>
      <p:sp>
        <p:nvSpPr>
          <p:cNvPr id="6156" name="Text Box 252"/>
          <p:cNvSpPr txBox="1">
            <a:spLocks noChangeArrowheads="1"/>
          </p:cNvSpPr>
          <p:nvPr/>
        </p:nvSpPr>
        <p:spPr bwMode="auto">
          <a:xfrm>
            <a:off x="152400" y="3296721"/>
            <a:ext cx="2590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5720" rIns="45720">
            <a:spAutoFit/>
          </a:bodyPr>
          <a:lstStyle>
            <a:lvl1pPr marL="177800" indent="-177800"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buFontTx/>
              <a:buChar char="•"/>
            </a:pPr>
            <a:r>
              <a:rPr lang="en-US" altLang="nb-NO" sz="1600" dirty="0" smtClean="0">
                <a:solidFill>
                  <a:srgbClr val="000000"/>
                </a:solidFill>
              </a:rPr>
              <a:t>Circulating in wild birds, poultry and pigs</a:t>
            </a:r>
          </a:p>
          <a:p>
            <a:pPr eaLnBrk="1" fontAlgn="base" hangingPunct="1">
              <a:spcBef>
                <a:spcPct val="0"/>
              </a:spcBef>
              <a:spcAft>
                <a:spcPct val="0"/>
              </a:spcAft>
              <a:buFontTx/>
              <a:buChar char="•"/>
            </a:pPr>
            <a:r>
              <a:rPr lang="en-US" altLang="nb-NO" sz="1600" dirty="0" smtClean="0">
                <a:solidFill>
                  <a:srgbClr val="000000"/>
                </a:solidFill>
              </a:rPr>
              <a:t>Highly contagious / deadly among birds</a:t>
            </a:r>
          </a:p>
          <a:p>
            <a:pPr eaLnBrk="1" fontAlgn="base" hangingPunct="1">
              <a:spcBef>
                <a:spcPct val="0"/>
              </a:spcBef>
              <a:spcAft>
                <a:spcPct val="0"/>
              </a:spcAft>
              <a:buFontTx/>
              <a:buChar char="•"/>
            </a:pPr>
            <a:r>
              <a:rPr lang="en-US" altLang="nb-NO" sz="1600" dirty="0" smtClean="0">
                <a:solidFill>
                  <a:srgbClr val="000000"/>
                </a:solidFill>
              </a:rPr>
              <a:t>Spreading from Asia to Europe, Middle East and Africa</a:t>
            </a:r>
            <a:endParaRPr lang="en-US" altLang="nb-NO" sz="1800" dirty="0" smtClean="0">
              <a:solidFill>
                <a:srgbClr val="000000"/>
              </a:solidFill>
            </a:endParaRPr>
          </a:p>
        </p:txBody>
      </p:sp>
      <p:sp>
        <p:nvSpPr>
          <p:cNvPr id="6157" name="Text Box 253"/>
          <p:cNvSpPr txBox="1">
            <a:spLocks noChangeArrowheads="1"/>
          </p:cNvSpPr>
          <p:nvPr/>
        </p:nvSpPr>
        <p:spPr bwMode="auto">
          <a:xfrm>
            <a:off x="223212" y="2876578"/>
            <a:ext cx="266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5720" rIns="45720">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50000"/>
              </a:spcBef>
              <a:spcAft>
                <a:spcPct val="0"/>
              </a:spcAft>
            </a:pPr>
            <a:r>
              <a:rPr lang="en-US" altLang="nb-NO" sz="2400" dirty="0" smtClean="0">
                <a:solidFill>
                  <a:srgbClr val="000000"/>
                </a:solidFill>
              </a:rPr>
              <a:t>Animal Influenza</a:t>
            </a:r>
            <a:endParaRPr lang="en-US" altLang="nb-NO" sz="1800" dirty="0" smtClean="0">
              <a:solidFill>
                <a:srgbClr val="000000"/>
              </a:solidFill>
            </a:endParaRPr>
          </a:p>
        </p:txBody>
      </p:sp>
      <p:sp>
        <p:nvSpPr>
          <p:cNvPr id="6158" name="Text Box 254"/>
          <p:cNvSpPr txBox="1">
            <a:spLocks noChangeArrowheads="1"/>
          </p:cNvSpPr>
          <p:nvPr/>
        </p:nvSpPr>
        <p:spPr bwMode="auto">
          <a:xfrm>
            <a:off x="3103240" y="3622293"/>
            <a:ext cx="2667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5720" rIns="45720">
            <a:spAutoFit/>
          </a:bodyPr>
          <a:lstStyle>
            <a:lvl1pPr marL="177800" indent="-177800"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buFontTx/>
              <a:buChar char="•"/>
            </a:pPr>
            <a:r>
              <a:rPr lang="en-US" altLang="nb-NO" sz="1600" dirty="0" smtClean="0">
                <a:solidFill>
                  <a:srgbClr val="000000"/>
                </a:solidFill>
              </a:rPr>
              <a:t>Has infected humans in rare instances - resulting from close exposure to sick birds and/or their droppings</a:t>
            </a:r>
            <a:endParaRPr lang="en-US" altLang="nb-NO" sz="1800" dirty="0" smtClean="0">
              <a:solidFill>
                <a:srgbClr val="000000"/>
              </a:solidFill>
            </a:endParaRPr>
          </a:p>
        </p:txBody>
      </p:sp>
      <p:sp>
        <p:nvSpPr>
          <p:cNvPr id="6159" name="Text Box 255"/>
          <p:cNvSpPr txBox="1">
            <a:spLocks noChangeArrowheads="1"/>
          </p:cNvSpPr>
          <p:nvPr/>
        </p:nvSpPr>
        <p:spPr bwMode="auto">
          <a:xfrm>
            <a:off x="5868516" y="3539769"/>
            <a:ext cx="3124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5720" rIns="45720">
            <a:spAutoFit/>
          </a:bodyPr>
          <a:lstStyle>
            <a:lvl1pPr marL="177800" indent="-177800"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buFontTx/>
              <a:buChar char="•"/>
            </a:pPr>
            <a:r>
              <a:rPr lang="en-US" altLang="nb-NO" sz="1600" dirty="0" smtClean="0">
                <a:solidFill>
                  <a:srgbClr val="000000"/>
                </a:solidFill>
              </a:rPr>
              <a:t>If the virus evolves into a human virus it could cause a human influenza pandemic</a:t>
            </a:r>
          </a:p>
          <a:p>
            <a:pPr eaLnBrk="1" fontAlgn="base" hangingPunct="1">
              <a:spcBef>
                <a:spcPct val="0"/>
              </a:spcBef>
              <a:spcAft>
                <a:spcPct val="0"/>
              </a:spcAft>
              <a:buFontTx/>
              <a:buChar char="•"/>
            </a:pPr>
            <a:r>
              <a:rPr lang="en-US" altLang="nb-NO" sz="1600" dirty="0" smtClean="0">
                <a:solidFill>
                  <a:srgbClr val="FF0000"/>
                </a:solidFill>
              </a:rPr>
              <a:t>Also possibility that these viruses (such as H5N1) never evolve into a human virus</a:t>
            </a:r>
            <a:endParaRPr lang="en-US" altLang="nb-NO" sz="1800" dirty="0" smtClean="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3" y="823066"/>
            <a:ext cx="862647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5719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24084"/>
            <a:ext cx="8208000" cy="556179"/>
          </a:xfrm>
        </p:spPr>
        <p:txBody>
          <a:bodyPr/>
          <a:lstStyle/>
          <a:p>
            <a:r>
              <a:rPr lang="nb-NO" sz="3000" dirty="0" err="1" smtClean="0"/>
              <a:t>WHOs</a:t>
            </a:r>
            <a:r>
              <a:rPr lang="nb-NO" sz="3000" dirty="0" smtClean="0"/>
              <a:t> nye faseinndeling</a:t>
            </a:r>
            <a:endParaRPr lang="nb-NO" sz="3000" dirty="0"/>
          </a:p>
        </p:txBody>
      </p:sp>
      <p:pic>
        <p:nvPicPr>
          <p:cNvPr id="4" name="Bilde 5"/>
          <p:cNvPicPr>
            <a:picLocks noGrp="1"/>
          </p:cNvPicPr>
          <p:nvPr>
            <p:ph idx="1"/>
          </p:nvPr>
        </p:nvPicPr>
        <p:blipFill rotWithShape="1">
          <a:blip r:embed="rId2">
            <a:extLst>
              <a:ext uri="{28A0092B-C50C-407E-A947-70E740481C1C}">
                <a14:useLocalDpi xmlns:a14="http://schemas.microsoft.com/office/drawing/2010/main" val="0"/>
              </a:ext>
            </a:extLst>
          </a:blip>
          <a:stretch/>
        </p:blipFill>
        <p:spPr bwMode="auto">
          <a:xfrm>
            <a:off x="1619672" y="891594"/>
            <a:ext cx="6039693" cy="2381583"/>
          </a:xfrm>
          <a:prstGeom prst="rect">
            <a:avLst/>
          </a:prstGeom>
          <a:noFill/>
          <a:ln>
            <a:noFill/>
          </a:ln>
        </p:spPr>
      </p:pic>
      <p:sp>
        <p:nvSpPr>
          <p:cNvPr id="5" name="TextBox 4"/>
          <p:cNvSpPr txBox="1"/>
          <p:nvPr/>
        </p:nvSpPr>
        <p:spPr>
          <a:xfrm>
            <a:off x="827584" y="3289548"/>
            <a:ext cx="8064896" cy="1477328"/>
          </a:xfrm>
          <a:prstGeom prst="rect">
            <a:avLst/>
          </a:prstGeom>
          <a:noFill/>
        </p:spPr>
        <p:txBody>
          <a:bodyPr wrap="square" rtlCol="0">
            <a:spAutoFit/>
          </a:bodyPr>
          <a:lstStyle/>
          <a:p>
            <a:r>
              <a:rPr lang="nb-NO" dirty="0" smtClean="0"/>
              <a:t>Overgangen fra </a:t>
            </a:r>
            <a:r>
              <a:rPr lang="nb-NO" i="1" dirty="0" err="1" smtClean="0"/>
              <a:t>interpandemisk</a:t>
            </a:r>
            <a:r>
              <a:rPr lang="nb-NO" i="1" dirty="0" smtClean="0"/>
              <a:t> fase </a:t>
            </a:r>
            <a:r>
              <a:rPr lang="nb-NO" dirty="0" smtClean="0"/>
              <a:t>til </a:t>
            </a:r>
            <a:r>
              <a:rPr lang="nb-NO" i="1" dirty="0" smtClean="0"/>
              <a:t>høynet beredskapsfase </a:t>
            </a:r>
            <a:r>
              <a:rPr lang="nb-NO" dirty="0" smtClean="0"/>
              <a:t>(Alert fase) er glidende og kan være forskjellig fra land til land og region til region. Nye virus følges nøye med tanke på smitte fra dyr til menneske og eventuell utvikling av vedvarende smitte mellom mennesker. Hvert land gjør sine risikovurderinger og velger selv når man vil øke beredskapen. </a:t>
            </a:r>
          </a:p>
        </p:txBody>
      </p:sp>
      <p:cxnSp>
        <p:nvCxnSpPr>
          <p:cNvPr id="7" name="Straight Connector 6"/>
          <p:cNvCxnSpPr/>
          <p:nvPr/>
        </p:nvCxnSpPr>
        <p:spPr>
          <a:xfrm>
            <a:off x="0" y="934151"/>
            <a:ext cx="9540552" cy="0"/>
          </a:xfrm>
          <a:prstGeom prst="line">
            <a:avLst/>
          </a:prstGeom>
          <a:ln>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 y="2267347"/>
            <a:ext cx="1956885" cy="307777"/>
          </a:xfrm>
          <a:prstGeom prst="rect">
            <a:avLst/>
          </a:prstGeom>
          <a:noFill/>
        </p:spPr>
        <p:txBody>
          <a:bodyPr wrap="square" rtlCol="0">
            <a:spAutoFit/>
          </a:bodyPr>
          <a:lstStyle/>
          <a:p>
            <a:r>
              <a:rPr lang="nb-NO" sz="1400" dirty="0" smtClean="0">
                <a:solidFill>
                  <a:srgbClr val="FF0000"/>
                </a:solidFill>
              </a:rPr>
              <a:t>Interpandemisk</a:t>
            </a:r>
            <a:r>
              <a:rPr lang="nb-NO" sz="1400" dirty="0" smtClean="0"/>
              <a:t> </a:t>
            </a:r>
            <a:r>
              <a:rPr lang="nb-NO" sz="1400" dirty="0" smtClean="0">
                <a:solidFill>
                  <a:srgbClr val="FF0000"/>
                </a:solidFill>
              </a:rPr>
              <a:t>fase</a:t>
            </a:r>
            <a:endParaRPr lang="nb-NO" sz="1400" dirty="0">
              <a:solidFill>
                <a:srgbClr val="FF0000"/>
              </a:solidFill>
            </a:endParaRPr>
          </a:p>
        </p:txBody>
      </p:sp>
      <p:sp>
        <p:nvSpPr>
          <p:cNvPr id="8" name="TextBox 7"/>
          <p:cNvSpPr txBox="1"/>
          <p:nvPr/>
        </p:nvSpPr>
        <p:spPr>
          <a:xfrm>
            <a:off x="7461607" y="2248694"/>
            <a:ext cx="1956885" cy="307777"/>
          </a:xfrm>
          <a:prstGeom prst="rect">
            <a:avLst/>
          </a:prstGeom>
          <a:noFill/>
        </p:spPr>
        <p:txBody>
          <a:bodyPr wrap="square" rtlCol="0">
            <a:spAutoFit/>
          </a:bodyPr>
          <a:lstStyle/>
          <a:p>
            <a:r>
              <a:rPr lang="nb-NO" sz="1400" dirty="0" smtClean="0">
                <a:solidFill>
                  <a:srgbClr val="FF0000"/>
                </a:solidFill>
              </a:rPr>
              <a:t>Interpandemisk</a:t>
            </a:r>
            <a:r>
              <a:rPr lang="nb-NO" sz="1400" dirty="0" smtClean="0"/>
              <a:t> </a:t>
            </a:r>
            <a:r>
              <a:rPr lang="nb-NO" sz="1400" dirty="0" smtClean="0">
                <a:solidFill>
                  <a:srgbClr val="FF0000"/>
                </a:solidFill>
              </a:rPr>
              <a:t>fase</a:t>
            </a:r>
            <a:endParaRPr lang="nb-NO" sz="1400" dirty="0">
              <a:solidFill>
                <a:srgbClr val="FF0000"/>
              </a:solidFill>
            </a:endParaRPr>
          </a:p>
        </p:txBody>
      </p:sp>
      <p:sp>
        <p:nvSpPr>
          <p:cNvPr id="9" name="TextBox 8"/>
          <p:cNvSpPr txBox="1"/>
          <p:nvPr/>
        </p:nvSpPr>
        <p:spPr>
          <a:xfrm>
            <a:off x="978441" y="1633364"/>
            <a:ext cx="1956885" cy="307777"/>
          </a:xfrm>
          <a:prstGeom prst="rect">
            <a:avLst/>
          </a:prstGeom>
          <a:noFill/>
        </p:spPr>
        <p:txBody>
          <a:bodyPr wrap="square" rtlCol="0">
            <a:spAutoFit/>
          </a:bodyPr>
          <a:lstStyle/>
          <a:p>
            <a:r>
              <a:rPr lang="nb-NO" sz="1400" dirty="0" smtClean="0">
                <a:solidFill>
                  <a:srgbClr val="FF0000"/>
                </a:solidFill>
              </a:rPr>
              <a:t>Høynet</a:t>
            </a:r>
            <a:r>
              <a:rPr lang="nb-NO" sz="1400" dirty="0" smtClean="0"/>
              <a:t> </a:t>
            </a:r>
            <a:r>
              <a:rPr lang="nb-NO" sz="1400" dirty="0" smtClean="0">
                <a:solidFill>
                  <a:srgbClr val="FF0000"/>
                </a:solidFill>
              </a:rPr>
              <a:t>beredskapsfase</a:t>
            </a:r>
            <a:endParaRPr lang="nb-NO" sz="1400" dirty="0">
              <a:solidFill>
                <a:srgbClr val="FF0000"/>
              </a:solidFill>
            </a:endParaRPr>
          </a:p>
        </p:txBody>
      </p:sp>
      <p:sp>
        <p:nvSpPr>
          <p:cNvPr id="10" name="TextBox 9"/>
          <p:cNvSpPr txBox="1"/>
          <p:nvPr/>
        </p:nvSpPr>
        <p:spPr>
          <a:xfrm>
            <a:off x="3419871" y="780262"/>
            <a:ext cx="1956885" cy="307777"/>
          </a:xfrm>
          <a:prstGeom prst="rect">
            <a:avLst/>
          </a:prstGeom>
          <a:noFill/>
        </p:spPr>
        <p:txBody>
          <a:bodyPr wrap="square" rtlCol="0">
            <a:spAutoFit/>
          </a:bodyPr>
          <a:lstStyle/>
          <a:p>
            <a:r>
              <a:rPr lang="nb-NO" sz="1400" dirty="0">
                <a:solidFill>
                  <a:srgbClr val="FF0000"/>
                </a:solidFill>
              </a:rPr>
              <a:t>P</a:t>
            </a:r>
            <a:r>
              <a:rPr lang="nb-NO" sz="1400" dirty="0" smtClean="0">
                <a:solidFill>
                  <a:srgbClr val="FF0000"/>
                </a:solidFill>
              </a:rPr>
              <a:t>andemisk fase</a:t>
            </a:r>
            <a:endParaRPr lang="nb-NO" sz="1400" dirty="0">
              <a:solidFill>
                <a:srgbClr val="FF0000"/>
              </a:solidFill>
            </a:endParaRPr>
          </a:p>
        </p:txBody>
      </p:sp>
      <p:sp>
        <p:nvSpPr>
          <p:cNvPr id="11" name="TextBox 10"/>
          <p:cNvSpPr txBox="1"/>
          <p:nvPr/>
        </p:nvSpPr>
        <p:spPr>
          <a:xfrm>
            <a:off x="4868466" y="1420520"/>
            <a:ext cx="1956885" cy="307777"/>
          </a:xfrm>
          <a:prstGeom prst="rect">
            <a:avLst/>
          </a:prstGeom>
          <a:noFill/>
        </p:spPr>
        <p:txBody>
          <a:bodyPr wrap="square" rtlCol="0">
            <a:spAutoFit/>
          </a:bodyPr>
          <a:lstStyle/>
          <a:p>
            <a:r>
              <a:rPr lang="nb-NO" sz="1400" dirty="0" smtClean="0">
                <a:solidFill>
                  <a:srgbClr val="FF0000"/>
                </a:solidFill>
              </a:rPr>
              <a:t>Overgangsfase</a:t>
            </a:r>
            <a:endParaRPr lang="nb-NO" sz="1400" dirty="0">
              <a:solidFill>
                <a:srgbClr val="FF0000"/>
              </a:solidFill>
            </a:endParaRPr>
          </a:p>
        </p:txBody>
      </p:sp>
    </p:spTree>
    <p:extLst>
      <p:ext uri="{BB962C8B-B14F-4D97-AF65-F5344CB8AC3E}">
        <p14:creationId xmlns:p14="http://schemas.microsoft.com/office/powerpoint/2010/main" val="390684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316417"/>
            <a:ext cx="8208000" cy="617734"/>
          </a:xfrm>
        </p:spPr>
        <p:txBody>
          <a:bodyPr/>
          <a:lstStyle/>
          <a:p>
            <a:r>
              <a:rPr lang="nb-NO" dirty="0" smtClean="0"/>
              <a:t>Risikovurderinger </a:t>
            </a:r>
            <a:endParaRPr lang="nb-NO" dirty="0"/>
          </a:p>
        </p:txBody>
      </p:sp>
      <p:pic>
        <p:nvPicPr>
          <p:cNvPr id="4" name="Bilde 5"/>
          <p:cNvPicPr>
            <a:picLocks noGrp="1"/>
          </p:cNvPicPr>
          <p:nvPr>
            <p:ph idx="1"/>
          </p:nvPr>
        </p:nvPicPr>
        <p:blipFill rotWithShape="1">
          <a:blip r:embed="rId2">
            <a:extLst>
              <a:ext uri="{28A0092B-C50C-407E-A947-70E740481C1C}">
                <a14:useLocalDpi xmlns:a14="http://schemas.microsoft.com/office/drawing/2010/main" val="0"/>
              </a:ext>
            </a:extLst>
          </a:blip>
          <a:srcRect t="61708"/>
          <a:stretch/>
        </p:blipFill>
        <p:spPr bwMode="auto">
          <a:xfrm>
            <a:off x="1187624" y="1273324"/>
            <a:ext cx="6768752" cy="1029072"/>
          </a:xfrm>
          <a:prstGeom prst="rect">
            <a:avLst/>
          </a:prstGeom>
          <a:noFill/>
          <a:ln>
            <a:noFill/>
          </a:ln>
        </p:spPr>
      </p:pic>
      <p:sp>
        <p:nvSpPr>
          <p:cNvPr id="6" name="TextBox 5"/>
          <p:cNvSpPr txBox="1"/>
          <p:nvPr/>
        </p:nvSpPr>
        <p:spPr>
          <a:xfrm>
            <a:off x="847875" y="2287934"/>
            <a:ext cx="8064896" cy="4247317"/>
          </a:xfrm>
          <a:prstGeom prst="rect">
            <a:avLst/>
          </a:prstGeom>
          <a:noFill/>
        </p:spPr>
        <p:txBody>
          <a:bodyPr wrap="square" rtlCol="0">
            <a:spAutoFit/>
          </a:bodyPr>
          <a:lstStyle/>
          <a:p>
            <a:r>
              <a:rPr lang="nb-NO" dirty="0" smtClean="0"/>
              <a:t>Myndighetene bygger i den </a:t>
            </a:r>
            <a:r>
              <a:rPr lang="nb-NO" dirty="0" err="1" smtClean="0"/>
              <a:t>interpandemiske</a:t>
            </a:r>
            <a:r>
              <a:rPr lang="nb-NO" dirty="0" smtClean="0"/>
              <a:t> fase opp beredskapen og overvåker virus kontinuerlig  med tanke på risiko.</a:t>
            </a:r>
          </a:p>
          <a:p>
            <a:endParaRPr lang="nb-NO" dirty="0" smtClean="0"/>
          </a:p>
          <a:p>
            <a:r>
              <a:rPr lang="nb-NO" dirty="0" smtClean="0"/>
              <a:t>Den nasjonale risikovurderingen vil ligge til grunn for når en nasjonal stat vil </a:t>
            </a:r>
          </a:p>
          <a:p>
            <a:r>
              <a:rPr lang="nb-NO" dirty="0" smtClean="0"/>
              <a:t>øke beredskapen og bevege seg mot en høynet beredskapsfase og eventuelt over i en responsfase.</a:t>
            </a:r>
            <a:r>
              <a:rPr lang="en-US" dirty="0"/>
              <a:t> </a:t>
            </a:r>
            <a:endParaRPr lang="en-US" dirty="0" smtClean="0"/>
          </a:p>
          <a:p>
            <a:endParaRPr lang="en-US" dirty="0"/>
          </a:p>
          <a:p>
            <a:r>
              <a:rPr lang="en-US" sz="1600" dirty="0" smtClean="0"/>
              <a:t>As </a:t>
            </a:r>
            <a:r>
              <a:rPr lang="en-US" sz="1600" dirty="0"/>
              <a:t>pandemic viruses emerge, countries and regions face different risks at different times. For that reason, countries are strongly advised to develop their own national risk assessments based on local circumstances, taking into consideration the information provided by the global assessments produced by WHO. </a:t>
            </a:r>
            <a:endParaRPr lang="nb-NO" sz="1600" dirty="0"/>
          </a:p>
          <a:p>
            <a:endParaRPr lang="nb-NO" sz="1600" dirty="0" smtClean="0"/>
          </a:p>
          <a:p>
            <a:endParaRPr lang="nb-NO" dirty="0"/>
          </a:p>
          <a:p>
            <a:endParaRPr lang="nb-NO" dirty="0" smtClean="0"/>
          </a:p>
          <a:p>
            <a:endParaRPr lang="nb-NO" dirty="0"/>
          </a:p>
        </p:txBody>
      </p:sp>
      <p:cxnSp>
        <p:nvCxnSpPr>
          <p:cNvPr id="8" name="Straight Connector 7"/>
          <p:cNvCxnSpPr/>
          <p:nvPr/>
        </p:nvCxnSpPr>
        <p:spPr>
          <a:xfrm>
            <a:off x="0" y="934151"/>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0528" y="944377"/>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81758" y="2012960"/>
            <a:ext cx="1440160" cy="338554"/>
          </a:xfrm>
          <a:prstGeom prst="rect">
            <a:avLst/>
          </a:prstGeom>
          <a:noFill/>
        </p:spPr>
        <p:txBody>
          <a:bodyPr wrap="square" rtlCol="0">
            <a:spAutoFit/>
          </a:bodyPr>
          <a:lstStyle/>
          <a:p>
            <a:r>
              <a:rPr lang="nb-NO" sz="1600" dirty="0">
                <a:solidFill>
                  <a:srgbClr val="FF0000"/>
                </a:solidFill>
              </a:rPr>
              <a:t>F</a:t>
            </a:r>
            <a:r>
              <a:rPr lang="nb-NO" sz="1600" dirty="0" smtClean="0">
                <a:solidFill>
                  <a:srgbClr val="FF0000"/>
                </a:solidFill>
              </a:rPr>
              <a:t>orberedelse</a:t>
            </a:r>
            <a:endParaRPr lang="nb-NO" sz="1600" dirty="0">
              <a:solidFill>
                <a:srgbClr val="FF0000"/>
              </a:solidFill>
            </a:endParaRPr>
          </a:p>
        </p:txBody>
      </p:sp>
      <p:sp>
        <p:nvSpPr>
          <p:cNvPr id="10" name="TextBox 9"/>
          <p:cNvSpPr txBox="1"/>
          <p:nvPr/>
        </p:nvSpPr>
        <p:spPr>
          <a:xfrm>
            <a:off x="3131840" y="2012960"/>
            <a:ext cx="936104" cy="338554"/>
          </a:xfrm>
          <a:prstGeom prst="rect">
            <a:avLst/>
          </a:prstGeom>
          <a:noFill/>
        </p:spPr>
        <p:txBody>
          <a:bodyPr wrap="square" rtlCol="0">
            <a:spAutoFit/>
          </a:bodyPr>
          <a:lstStyle/>
          <a:p>
            <a:r>
              <a:rPr lang="nb-NO" sz="1600" dirty="0" smtClean="0">
                <a:solidFill>
                  <a:srgbClr val="FF0000"/>
                </a:solidFill>
              </a:rPr>
              <a:t>Respons</a:t>
            </a:r>
            <a:endParaRPr lang="nb-NO" sz="1600" dirty="0">
              <a:solidFill>
                <a:srgbClr val="FF0000"/>
              </a:solidFill>
            </a:endParaRPr>
          </a:p>
        </p:txBody>
      </p:sp>
      <p:sp>
        <p:nvSpPr>
          <p:cNvPr id="11" name="TextBox 10"/>
          <p:cNvSpPr txBox="1"/>
          <p:nvPr/>
        </p:nvSpPr>
        <p:spPr>
          <a:xfrm>
            <a:off x="4880323" y="2015639"/>
            <a:ext cx="1656184" cy="338554"/>
          </a:xfrm>
          <a:prstGeom prst="rect">
            <a:avLst/>
          </a:prstGeom>
          <a:noFill/>
        </p:spPr>
        <p:txBody>
          <a:bodyPr wrap="square" rtlCol="0">
            <a:spAutoFit/>
          </a:bodyPr>
          <a:lstStyle/>
          <a:p>
            <a:r>
              <a:rPr lang="nb-NO" sz="1600" dirty="0">
                <a:solidFill>
                  <a:srgbClr val="FF0000"/>
                </a:solidFill>
              </a:rPr>
              <a:t>G</a:t>
            </a:r>
            <a:r>
              <a:rPr lang="nb-NO" sz="1600" dirty="0" smtClean="0">
                <a:solidFill>
                  <a:srgbClr val="FF0000"/>
                </a:solidFill>
              </a:rPr>
              <a:t>jenoppbygging</a:t>
            </a:r>
            <a:endParaRPr lang="nb-NO" sz="1600" dirty="0">
              <a:solidFill>
                <a:srgbClr val="FF0000"/>
              </a:solidFill>
            </a:endParaRPr>
          </a:p>
        </p:txBody>
      </p:sp>
      <p:sp>
        <p:nvSpPr>
          <p:cNvPr id="12" name="TextBox 11"/>
          <p:cNvSpPr txBox="1"/>
          <p:nvPr/>
        </p:nvSpPr>
        <p:spPr>
          <a:xfrm>
            <a:off x="6516216" y="2015639"/>
            <a:ext cx="1440160" cy="338554"/>
          </a:xfrm>
          <a:prstGeom prst="rect">
            <a:avLst/>
          </a:prstGeom>
          <a:noFill/>
        </p:spPr>
        <p:txBody>
          <a:bodyPr wrap="square" rtlCol="0">
            <a:spAutoFit/>
          </a:bodyPr>
          <a:lstStyle/>
          <a:p>
            <a:r>
              <a:rPr lang="nb-NO" sz="1600" dirty="0" smtClean="0">
                <a:solidFill>
                  <a:srgbClr val="FF0000"/>
                </a:solidFill>
              </a:rPr>
              <a:t>forberedelse</a:t>
            </a:r>
            <a:endParaRPr lang="nb-NO" sz="1600" dirty="0">
              <a:solidFill>
                <a:srgbClr val="FF0000"/>
              </a:solidFill>
            </a:endParaRPr>
          </a:p>
        </p:txBody>
      </p:sp>
    </p:spTree>
    <p:extLst>
      <p:ext uri="{BB962C8B-B14F-4D97-AF65-F5344CB8AC3E}">
        <p14:creationId xmlns:p14="http://schemas.microsoft.com/office/powerpoint/2010/main" val="4166565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b-NO" dirty="0"/>
              <a:t>Smittekjeden: følg smittestoffet</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093179"/>
            <a:ext cx="5410200" cy="279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 Box 4"/>
          <p:cNvSpPr txBox="1">
            <a:spLocks noChangeArrowheads="1"/>
          </p:cNvSpPr>
          <p:nvPr/>
        </p:nvSpPr>
        <p:spPr bwMode="auto">
          <a:xfrm>
            <a:off x="1600200" y="4508500"/>
            <a:ext cx="59436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nb-NO" i="1" dirty="0" smtClean="0"/>
          </a:p>
          <a:p>
            <a:pPr algn="ctr">
              <a:spcBef>
                <a:spcPct val="50000"/>
              </a:spcBef>
            </a:pPr>
            <a:r>
              <a:rPr lang="nb-NO" i="1" dirty="0" smtClean="0"/>
              <a:t>Alle </a:t>
            </a:r>
            <a:r>
              <a:rPr lang="nb-NO" i="1" dirty="0"/>
              <a:t>seks ledd må være til stede for at smittestoff skal spre seg</a:t>
            </a:r>
          </a:p>
        </p:txBody>
      </p:sp>
      <p:sp>
        <p:nvSpPr>
          <p:cNvPr id="2" name="TekstSylinder 1"/>
          <p:cNvSpPr txBox="1"/>
          <p:nvPr/>
        </p:nvSpPr>
        <p:spPr>
          <a:xfrm>
            <a:off x="6588224" y="3217540"/>
            <a:ext cx="2083134" cy="1754326"/>
          </a:xfrm>
          <a:prstGeom prst="rect">
            <a:avLst/>
          </a:prstGeom>
          <a:noFill/>
        </p:spPr>
        <p:txBody>
          <a:bodyPr wrap="none" rtlCol="0">
            <a:spAutoFit/>
          </a:bodyPr>
          <a:lstStyle/>
          <a:p>
            <a:r>
              <a:rPr lang="nb-NO" sz="1200" dirty="0" smtClean="0"/>
              <a:t>Luftveissekreter: nese/ munn</a:t>
            </a:r>
          </a:p>
          <a:p>
            <a:r>
              <a:rPr lang="nb-NO" sz="1200" dirty="0"/>
              <a:t> Avføring 	</a:t>
            </a:r>
            <a:r>
              <a:rPr lang="nb-NO" sz="1200" dirty="0" smtClean="0"/>
              <a:t>--&gt; </a:t>
            </a:r>
            <a:r>
              <a:rPr lang="nb-NO" sz="1200" dirty="0"/>
              <a:t>endetarmen</a:t>
            </a:r>
          </a:p>
          <a:p>
            <a:r>
              <a:rPr lang="nb-NO" sz="1200" dirty="0" smtClean="0"/>
              <a:t>Urin</a:t>
            </a:r>
            <a:r>
              <a:rPr lang="nb-NO" sz="1200" dirty="0"/>
              <a:t>	--&gt; urinrør</a:t>
            </a:r>
          </a:p>
          <a:p>
            <a:endParaRPr lang="nb-NO" sz="1200" dirty="0"/>
          </a:p>
          <a:p>
            <a:r>
              <a:rPr lang="nb-NO" sz="1200" dirty="0"/>
              <a:t>Blod</a:t>
            </a:r>
            <a:r>
              <a:rPr lang="nb-NO" sz="1200" dirty="0" smtClean="0"/>
              <a:t>?</a:t>
            </a:r>
            <a:r>
              <a:rPr lang="nb-NO" sz="1200" dirty="0"/>
              <a:t>	--&gt; sår</a:t>
            </a:r>
          </a:p>
          <a:p>
            <a:r>
              <a:rPr lang="nb-NO" sz="1200" dirty="0"/>
              <a:t>Sæd</a:t>
            </a:r>
            <a:r>
              <a:rPr lang="nb-NO" sz="1200" dirty="0" smtClean="0"/>
              <a:t>?</a:t>
            </a:r>
            <a:r>
              <a:rPr lang="nb-NO" sz="1200" dirty="0"/>
              <a:t>	--&gt; urinrør</a:t>
            </a:r>
          </a:p>
          <a:p>
            <a:r>
              <a:rPr lang="nb-NO" sz="1200" dirty="0"/>
              <a:t>Svette</a:t>
            </a:r>
            <a:r>
              <a:rPr lang="nb-NO" sz="1200" dirty="0" smtClean="0"/>
              <a:t>?</a:t>
            </a:r>
            <a:r>
              <a:rPr lang="nb-NO" sz="1200" dirty="0"/>
              <a:t>	 </a:t>
            </a:r>
            <a:r>
              <a:rPr lang="nb-NO" sz="1200" dirty="0" smtClean="0"/>
              <a:t>--&gt; </a:t>
            </a:r>
            <a:r>
              <a:rPr lang="nb-NO" sz="1200" dirty="0"/>
              <a:t>hud</a:t>
            </a:r>
          </a:p>
          <a:p>
            <a:r>
              <a:rPr lang="nb-NO" sz="1200" dirty="0"/>
              <a:t>Genitale </a:t>
            </a:r>
            <a:r>
              <a:rPr lang="nb-NO" sz="1200" dirty="0" smtClean="0"/>
              <a:t>sekreter--&gt; </a:t>
            </a:r>
            <a:r>
              <a:rPr lang="nb-NO" sz="1200" dirty="0" err="1"/>
              <a:t>genitalia</a:t>
            </a:r>
            <a:endParaRPr lang="nb-NO" sz="1200" dirty="0"/>
          </a:p>
          <a:p>
            <a:endParaRPr lang="nb-NO" sz="1200" dirty="0"/>
          </a:p>
        </p:txBody>
      </p:sp>
      <p:sp>
        <p:nvSpPr>
          <p:cNvPr id="6" name="TekstSylinder 5"/>
          <p:cNvSpPr txBox="1"/>
          <p:nvPr/>
        </p:nvSpPr>
        <p:spPr>
          <a:xfrm>
            <a:off x="323528" y="3157534"/>
            <a:ext cx="1872372" cy="1015663"/>
          </a:xfrm>
          <a:prstGeom prst="rect">
            <a:avLst/>
          </a:prstGeom>
          <a:noFill/>
        </p:spPr>
        <p:txBody>
          <a:bodyPr wrap="none" rtlCol="0">
            <a:spAutoFit/>
          </a:bodyPr>
          <a:lstStyle/>
          <a:p>
            <a:r>
              <a:rPr lang="nb-NO" sz="1200" dirty="0"/>
              <a:t>Nese og munn</a:t>
            </a:r>
          </a:p>
          <a:p>
            <a:r>
              <a:rPr lang="nb-NO" sz="1200" dirty="0"/>
              <a:t>Øyeslimhinne</a:t>
            </a:r>
          </a:p>
          <a:p>
            <a:r>
              <a:rPr lang="nb-NO" sz="1200" dirty="0" smtClean="0"/>
              <a:t>Perkutant/ gjennom huden</a:t>
            </a:r>
            <a:endParaRPr lang="nb-NO" sz="1200" dirty="0"/>
          </a:p>
          <a:p>
            <a:endParaRPr lang="nb-NO" sz="1200" dirty="0"/>
          </a:p>
          <a:p>
            <a:r>
              <a:rPr lang="nb-NO" sz="1200" dirty="0"/>
              <a:t>Andre slimhinner (genitalt</a:t>
            </a:r>
            <a:r>
              <a:rPr lang="nb-NO" sz="1200" dirty="0" smtClean="0"/>
              <a:t>)</a:t>
            </a:r>
            <a:endParaRPr lang="nb-NO" sz="1200" dirty="0"/>
          </a:p>
        </p:txBody>
      </p:sp>
    </p:spTree>
    <p:extLst>
      <p:ext uri="{BB962C8B-B14F-4D97-AF65-F5344CB8AC3E}">
        <p14:creationId xmlns:p14="http://schemas.microsoft.com/office/powerpoint/2010/main" val="9104500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ssholder for dato 3"/>
          <p:cNvSpPr>
            <a:spLocks noGrp="1"/>
          </p:cNvSpPr>
          <p:nvPr>
            <p:ph type="dt" sz="quarter" idx="4294967295"/>
          </p:nvPr>
        </p:nvSpPr>
        <p:spPr>
          <a:xfrm>
            <a:off x="6084168" y="5493556"/>
            <a:ext cx="981472" cy="184258"/>
          </a:xfrm>
          <a:prstGeom prst="rect">
            <a:avLst/>
          </a:prstGeom>
          <a:noFill/>
        </p:spPr>
        <p:txBody>
          <a:bodyPr/>
          <a:lstStyle/>
          <a:p>
            <a:endParaRPr lang="nb-NO" sz="1400" dirty="0">
              <a:latin typeface="Arial" charset="0"/>
            </a:endParaRPr>
          </a:p>
        </p:txBody>
      </p:sp>
      <p:sp>
        <p:nvSpPr>
          <p:cNvPr id="47107" name="Plassholder for bunntekst 4"/>
          <p:cNvSpPr>
            <a:spLocks noGrp="1"/>
          </p:cNvSpPr>
          <p:nvPr>
            <p:ph type="ftr" sz="quarter" idx="4294967295"/>
          </p:nvPr>
        </p:nvSpPr>
        <p:spPr>
          <a:xfrm>
            <a:off x="6068888" y="5296960"/>
            <a:ext cx="2895600" cy="181206"/>
          </a:xfrm>
          <a:prstGeom prst="rect">
            <a:avLst/>
          </a:prstGeom>
          <a:noFill/>
        </p:spPr>
        <p:txBody>
          <a:bodyPr/>
          <a:lstStyle/>
          <a:p>
            <a:r>
              <a:rPr lang="en-US" dirty="0" smtClean="0">
                <a:latin typeface="Arial" charset="0"/>
              </a:rPr>
              <a:t>|</a:t>
            </a:r>
            <a:endParaRPr lang="nb-NO" dirty="0">
              <a:latin typeface="Arial" charset="0"/>
            </a:endParaRPr>
          </a:p>
        </p:txBody>
      </p:sp>
      <p:sp>
        <p:nvSpPr>
          <p:cNvPr id="47108" name="Plassholder for lysbildenummer 5"/>
          <p:cNvSpPr>
            <a:spLocks noGrp="1"/>
          </p:cNvSpPr>
          <p:nvPr>
            <p:ph type="sldNum" sz="quarter" idx="4294967295"/>
          </p:nvPr>
        </p:nvSpPr>
        <p:spPr>
          <a:xfrm>
            <a:off x="7281664" y="5496608"/>
            <a:ext cx="586408" cy="181206"/>
          </a:xfrm>
          <a:prstGeom prst="rect">
            <a:avLst/>
          </a:prstGeom>
          <a:noFill/>
        </p:spPr>
        <p:txBody>
          <a:bodyPr/>
          <a:lstStyle/>
          <a:p>
            <a:endParaRPr lang="nb-NO" sz="1400" dirty="0">
              <a:latin typeface="Arial" charset="0"/>
            </a:endParaRPr>
          </a:p>
        </p:txBody>
      </p:sp>
      <p:sp>
        <p:nvSpPr>
          <p:cNvPr id="47109" name="Rectangle 2"/>
          <p:cNvSpPr>
            <a:spLocks noGrp="1" noChangeArrowheads="1"/>
          </p:cNvSpPr>
          <p:nvPr>
            <p:ph type="title"/>
          </p:nvPr>
        </p:nvSpPr>
        <p:spPr>
          <a:xfrm>
            <a:off x="468000" y="594506"/>
            <a:ext cx="8208000" cy="648512"/>
          </a:xfrm>
        </p:spPr>
        <p:txBody>
          <a:bodyPr/>
          <a:lstStyle/>
          <a:p>
            <a:r>
              <a:rPr lang="nb-NO" sz="3600" dirty="0" smtClean="0">
                <a:solidFill>
                  <a:schemeClr val="tx2"/>
                </a:solidFill>
                <a:ea typeface="ＭＳ Ｐゴシック" pitchFamily="34" charset="-128"/>
              </a:rPr>
              <a:t>2009 Epidemien i Norge:</a:t>
            </a:r>
          </a:p>
        </p:txBody>
      </p:sp>
      <p:sp>
        <p:nvSpPr>
          <p:cNvPr id="47110" name="Rectangle 3"/>
          <p:cNvSpPr>
            <a:spLocks noGrp="1" noChangeArrowheads="1"/>
          </p:cNvSpPr>
          <p:nvPr>
            <p:ph type="body" idx="1"/>
          </p:nvPr>
        </p:nvSpPr>
        <p:spPr>
          <a:xfrm>
            <a:off x="685800" y="1333500"/>
            <a:ext cx="8062664" cy="3804708"/>
          </a:xfrm>
        </p:spPr>
        <p:txBody>
          <a:bodyPr/>
          <a:lstStyle/>
          <a:p>
            <a:r>
              <a:rPr lang="nb-NO" dirty="0" smtClean="0">
                <a:ea typeface="ＭＳ Ｐゴシック" pitchFamily="34" charset="-128"/>
              </a:rPr>
              <a:t>900.000 antatt syke, 13000 bekreftet virologisk</a:t>
            </a:r>
          </a:p>
          <a:p>
            <a:r>
              <a:rPr lang="nb-NO" dirty="0" smtClean="0">
                <a:ea typeface="ＭＳ Ｐゴシック" pitchFamily="34" charset="-128"/>
              </a:rPr>
              <a:t>Totalt 1325 innleggelser hvorav 181 på intensivavdeling fra 01.09.09 til 18.01.10</a:t>
            </a:r>
          </a:p>
          <a:p>
            <a:r>
              <a:rPr lang="nb-NO" dirty="0" smtClean="0">
                <a:ea typeface="ＭＳ Ｐゴシック" pitchFamily="34" charset="-128"/>
              </a:rPr>
              <a:t>70% av pasientene har vært yngre enn 30 år</a:t>
            </a:r>
          </a:p>
          <a:p>
            <a:r>
              <a:rPr lang="nb-NO" dirty="0" smtClean="0">
                <a:ea typeface="ＭＳ Ｐゴシック" pitchFamily="34" charset="-128"/>
              </a:rPr>
              <a:t>29 dødsfall hvorav 23 i definerte risikogrupper</a:t>
            </a:r>
          </a:p>
          <a:p>
            <a:r>
              <a:rPr lang="nb-NO" dirty="0" smtClean="0">
                <a:ea typeface="ＭＳ Ｐゴシック" pitchFamily="34" charset="-128"/>
              </a:rPr>
              <a:t>Belastning på legekontor: 14% av alle konsultasjoner var influensa relatert i uke 43</a:t>
            </a:r>
          </a:p>
          <a:p>
            <a:pPr marL="0" indent="0">
              <a:buNone/>
            </a:pPr>
            <a:endParaRPr lang="nb-NO" dirty="0" smtClean="0">
              <a:ea typeface="ＭＳ Ｐゴシック" pitchFamily="34" charset="-128"/>
            </a:endParaRPr>
          </a:p>
        </p:txBody>
      </p:sp>
    </p:spTree>
    <p:extLst>
      <p:ext uri="{BB962C8B-B14F-4D97-AF65-F5344CB8AC3E}">
        <p14:creationId xmlns:p14="http://schemas.microsoft.com/office/powerpoint/2010/main" val="4079342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17307"/>
            <a:ext cx="7772400" cy="4381500"/>
          </a:xfrm>
        </p:spPr>
        <p:txBody>
          <a:bodyPr/>
          <a:lstStyle/>
          <a:p>
            <a:r>
              <a:rPr lang="nb-NO" sz="2000" dirty="0" smtClean="0"/>
              <a:t>Pandemier er vanskelige å forutse -kan komme når som helst.</a:t>
            </a:r>
          </a:p>
          <a:p>
            <a:r>
              <a:rPr lang="nb-NO" sz="2000" dirty="0" smtClean="0"/>
              <a:t>H1N1 var en relativt mild </a:t>
            </a:r>
            <a:r>
              <a:rPr lang="nb-NO" sz="2000" dirty="0" smtClean="0"/>
              <a:t>pandemi. </a:t>
            </a:r>
            <a:endParaRPr lang="nb-NO" sz="2000" dirty="0" smtClean="0"/>
          </a:p>
          <a:p>
            <a:r>
              <a:rPr lang="nb-NO" sz="2000" dirty="0" smtClean="0"/>
              <a:t>De fleste land tenker seg således en plan med ulike tiltak for milde, moderate eller alvorlige pandemier. </a:t>
            </a:r>
          </a:p>
          <a:p>
            <a:r>
              <a:rPr lang="nb-NO" sz="2000" dirty="0" smtClean="0"/>
              <a:t>Pandemier er aldri mer enn en flyreise unna-spredningen skjer i løpet av få uker / måneder. Tiltak for å stoppe utbredelsen har vært lite effektive. </a:t>
            </a:r>
          </a:p>
          <a:p>
            <a:r>
              <a:rPr lang="nb-NO" sz="2000" dirty="0" smtClean="0"/>
              <a:t>Smittsomhet, sykelighet og alvorsgrad blir kartlagt først etter de første ukene under pandemien, og er avgjørende for valg av tiltak.</a:t>
            </a:r>
          </a:p>
          <a:p>
            <a:pPr marL="0" indent="0">
              <a:buNone/>
            </a:pPr>
            <a:endParaRPr lang="nb-NO" sz="2000" dirty="0" smtClean="0"/>
          </a:p>
          <a:p>
            <a:endParaRPr lang="nb-NO" sz="2000" dirty="0" smtClean="0"/>
          </a:p>
          <a:p>
            <a:endParaRPr lang="nb-NO" sz="2000" dirty="0" smtClean="0"/>
          </a:p>
          <a:p>
            <a:endParaRPr lang="nb-NO" sz="2000" dirty="0" smtClean="0"/>
          </a:p>
          <a:p>
            <a:endParaRPr lang="nb-NO" sz="2000" dirty="0" smtClean="0"/>
          </a:p>
          <a:p>
            <a:endParaRPr lang="nb-NO" sz="2000" dirty="0" smtClean="0"/>
          </a:p>
          <a:p>
            <a:endParaRPr lang="nb-NO" sz="2000" dirty="0" smtClean="0"/>
          </a:p>
          <a:p>
            <a:endParaRPr lang="nb-NO" sz="2000" dirty="0" smtClean="0"/>
          </a:p>
          <a:p>
            <a:pPr>
              <a:buNone/>
            </a:pPr>
            <a:endParaRPr lang="nb-NO" sz="1200" dirty="0"/>
          </a:p>
        </p:txBody>
      </p:sp>
      <p:sp>
        <p:nvSpPr>
          <p:cNvPr id="5" name="Slide Number Placeholder 4"/>
          <p:cNvSpPr>
            <a:spLocks noGrp="1"/>
          </p:cNvSpPr>
          <p:nvPr>
            <p:ph type="sldNum" sz="quarter" idx="4294967295"/>
          </p:nvPr>
        </p:nvSpPr>
        <p:spPr>
          <a:xfrm>
            <a:off x="8077200" y="5334000"/>
            <a:ext cx="685800" cy="254000"/>
          </a:xfrm>
          <a:prstGeom prst="rect">
            <a:avLst/>
          </a:prstGeom>
        </p:spPr>
        <p:txBody>
          <a:bodyPr/>
          <a:lstStyle/>
          <a:p>
            <a:pPr>
              <a:defRPr/>
            </a:pPr>
            <a:r>
              <a:rPr lang="nb-NO" smtClean="0"/>
              <a:t>| </a:t>
            </a:r>
            <a:fld id="{C9ED38F7-5F99-4E08-B775-3F73D56AB78D}" type="slidenum">
              <a:rPr lang="nb-NO" smtClean="0"/>
              <a:pPr>
                <a:defRPr/>
              </a:pPr>
              <a:t>16</a:t>
            </a:fld>
            <a:endParaRPr lang="nb-NO" sz="1400"/>
          </a:p>
        </p:txBody>
      </p:sp>
      <p:sp>
        <p:nvSpPr>
          <p:cNvPr id="7" name="Title 6"/>
          <p:cNvSpPr>
            <a:spLocks noGrp="1"/>
          </p:cNvSpPr>
          <p:nvPr>
            <p:ph type="title"/>
          </p:nvPr>
        </p:nvSpPr>
        <p:spPr/>
        <p:txBody>
          <a:bodyPr/>
          <a:lstStyle/>
          <a:p>
            <a:r>
              <a:rPr lang="nb-NO" dirty="0" smtClean="0"/>
              <a:t>Lærdom fra svineinfluensa pandemien</a:t>
            </a:r>
            <a:endParaRPr lang="nb-NO" dirty="0"/>
          </a:p>
        </p:txBody>
      </p:sp>
    </p:spTree>
    <p:extLst>
      <p:ext uri="{BB962C8B-B14F-4D97-AF65-F5344CB8AC3E}">
        <p14:creationId xmlns:p14="http://schemas.microsoft.com/office/powerpoint/2010/main" val="4181325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Mer lærdom..</a:t>
            </a:r>
            <a:endParaRPr lang="nb-NO" dirty="0"/>
          </a:p>
        </p:txBody>
      </p:sp>
      <p:sp>
        <p:nvSpPr>
          <p:cNvPr id="3" name="Content Placeholder 2"/>
          <p:cNvSpPr>
            <a:spLocks noGrp="1"/>
          </p:cNvSpPr>
          <p:nvPr>
            <p:ph idx="1"/>
          </p:nvPr>
        </p:nvSpPr>
        <p:spPr/>
        <p:txBody>
          <a:bodyPr/>
          <a:lstStyle/>
          <a:p>
            <a:r>
              <a:rPr lang="nb-NO" sz="2000" dirty="0" smtClean="0"/>
              <a:t>Selvisolering og antiviral behandling av syke kan ha dempet smittespredningen og redusert alvorlig sydom og død i fasen før vaksine ble tilgjengelig.</a:t>
            </a:r>
          </a:p>
          <a:p>
            <a:pPr lvl="0"/>
            <a:r>
              <a:rPr lang="nb-NO" sz="2000" dirty="0" smtClean="0"/>
              <a:t>Det kan forekomme uventete regionale forskjeller med dertil hørende belastninger på helsetjenesten.</a:t>
            </a:r>
          </a:p>
          <a:p>
            <a:pPr lvl="0"/>
            <a:r>
              <a:rPr lang="nb-NO" sz="2000" dirty="0" smtClean="0"/>
              <a:t>I helsetjenesten var forståelsen av regelverket for lagerholdning og bruk av antiviralia og antibiotika uklare </a:t>
            </a:r>
          </a:p>
          <a:p>
            <a:pPr lvl="0"/>
            <a:r>
              <a:rPr lang="nb-NO" sz="2000" dirty="0" smtClean="0"/>
              <a:t>Smittespredning i sykehus/helseinstitusjoner - sannsynligvis også på legekontorer var ofte ikke til å unngå. Denne situasjonen har man ved mild sykdom godtatt </a:t>
            </a:r>
            <a:r>
              <a:rPr lang="nb-NO" sz="2000" dirty="0" err="1" smtClean="0"/>
              <a:t>pga</a:t>
            </a:r>
            <a:r>
              <a:rPr lang="nb-NO" sz="2000" dirty="0" smtClean="0"/>
              <a:t> overbelastning av helsetjenestene. </a:t>
            </a:r>
            <a:endParaRPr lang="nb-NO" sz="2000" dirty="0"/>
          </a:p>
        </p:txBody>
      </p:sp>
      <p:sp>
        <p:nvSpPr>
          <p:cNvPr id="4" name="Footer Placeholder 3"/>
          <p:cNvSpPr>
            <a:spLocks noGrp="1"/>
          </p:cNvSpPr>
          <p:nvPr>
            <p:ph type="ftr" sz="quarter" idx="4294967295"/>
          </p:nvPr>
        </p:nvSpPr>
        <p:spPr>
          <a:xfrm>
            <a:off x="1547814" y="5334000"/>
            <a:ext cx="5386387" cy="254000"/>
          </a:xfrm>
          <a:prstGeom prst="rect">
            <a:avLst/>
          </a:prstGeom>
        </p:spPr>
        <p:txBody>
          <a:bodyPr/>
          <a:lstStyle/>
          <a:p>
            <a:pPr>
              <a:defRPr/>
            </a:pPr>
            <a:r>
              <a:rPr lang="en-US" smtClean="0"/>
              <a:t>| </a:t>
            </a:r>
            <a:endParaRPr lang="nb-NO"/>
          </a:p>
        </p:txBody>
      </p:sp>
      <p:sp>
        <p:nvSpPr>
          <p:cNvPr id="5" name="Slide Number Placeholder 4"/>
          <p:cNvSpPr>
            <a:spLocks noGrp="1"/>
          </p:cNvSpPr>
          <p:nvPr>
            <p:ph type="sldNum" sz="quarter" idx="4294967295"/>
          </p:nvPr>
        </p:nvSpPr>
        <p:spPr>
          <a:xfrm>
            <a:off x="8077200" y="5334000"/>
            <a:ext cx="685800" cy="254000"/>
          </a:xfrm>
          <a:prstGeom prst="rect">
            <a:avLst/>
          </a:prstGeom>
        </p:spPr>
        <p:txBody>
          <a:bodyPr/>
          <a:lstStyle/>
          <a:p>
            <a:pPr>
              <a:defRPr/>
            </a:pPr>
            <a:r>
              <a:rPr lang="nb-NO" smtClean="0"/>
              <a:t>| </a:t>
            </a:r>
            <a:fld id="{C9ED38F7-5F99-4E08-B775-3F73D56AB78D}" type="slidenum">
              <a:rPr lang="nb-NO" smtClean="0"/>
              <a:pPr>
                <a:defRPr/>
              </a:pPr>
              <a:t>17</a:t>
            </a:fld>
            <a:endParaRPr lang="nb-NO" sz="1400"/>
          </a:p>
        </p:txBody>
      </p:sp>
    </p:spTree>
    <p:extLst>
      <p:ext uri="{BB962C8B-B14F-4D97-AF65-F5344CB8AC3E}">
        <p14:creationId xmlns:p14="http://schemas.microsoft.com/office/powerpoint/2010/main" val="77297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6"/>
          <p:cNvSpPr>
            <a:spLocks noGrp="1" noChangeArrowheads="1"/>
          </p:cNvSpPr>
          <p:nvPr>
            <p:ph type="title"/>
          </p:nvPr>
        </p:nvSpPr>
        <p:spPr>
          <a:xfrm>
            <a:off x="323975" y="121196"/>
            <a:ext cx="8062664" cy="956288"/>
          </a:xfrm>
        </p:spPr>
        <p:txBody>
          <a:bodyPr/>
          <a:lstStyle/>
          <a:p>
            <a:r>
              <a:rPr lang="en-GB" sz="2800" dirty="0" smtClean="0">
                <a:solidFill>
                  <a:schemeClr val="tx1"/>
                </a:solidFill>
                <a:ea typeface="ＭＳ Ｐゴシック" pitchFamily="34" charset="-128"/>
              </a:rPr>
              <a:t>Initial </a:t>
            </a:r>
            <a:r>
              <a:rPr lang="en-GB" sz="2800" dirty="0" err="1" smtClean="0">
                <a:solidFill>
                  <a:schemeClr val="tx1"/>
                </a:solidFill>
                <a:ea typeface="ＭＳ Ｐゴシック" pitchFamily="34" charset="-128"/>
              </a:rPr>
              <a:t>respons</a:t>
            </a:r>
            <a:r>
              <a:rPr lang="en-GB" sz="2800" dirty="0" smtClean="0">
                <a:solidFill>
                  <a:schemeClr val="tx1"/>
                </a:solidFill>
                <a:ea typeface="ＭＳ Ｐゴシック" pitchFamily="34" charset="-128"/>
              </a:rPr>
              <a:t> : </a:t>
            </a:r>
            <a:r>
              <a:rPr lang="en-GB" sz="2800" dirty="0" err="1" smtClean="0">
                <a:solidFill>
                  <a:schemeClr val="tx1"/>
                </a:solidFill>
                <a:ea typeface="ＭＳ Ｐゴシック" pitchFamily="34" charset="-128"/>
              </a:rPr>
              <a:t>begrense</a:t>
            </a:r>
            <a:r>
              <a:rPr lang="en-GB" sz="2800" dirty="0" smtClean="0">
                <a:solidFill>
                  <a:schemeClr val="tx1"/>
                </a:solidFill>
                <a:ea typeface="ＭＳ Ｐゴシック" pitchFamily="34" charset="-128"/>
              </a:rPr>
              <a:t> </a:t>
            </a:r>
            <a:r>
              <a:rPr lang="en-GB" sz="2800" dirty="0" err="1" smtClean="0">
                <a:solidFill>
                  <a:schemeClr val="tx1"/>
                </a:solidFill>
                <a:ea typeface="ＭＳ Ｐゴシック" pitchFamily="34" charset="-128"/>
              </a:rPr>
              <a:t>smitte</a:t>
            </a:r>
            <a:r>
              <a:rPr lang="en-GB" sz="2800" dirty="0" smtClean="0">
                <a:solidFill>
                  <a:schemeClr val="tx1"/>
                </a:solidFill>
                <a:ea typeface="ＭＳ Ｐゴシック" pitchFamily="34" charset="-128"/>
              </a:rPr>
              <a:t>- </a:t>
            </a:r>
            <a:r>
              <a:rPr lang="en-GB" sz="2800" dirty="0" err="1" smtClean="0">
                <a:solidFill>
                  <a:schemeClr val="tx1"/>
                </a:solidFill>
                <a:ea typeface="ＭＳ Ｐゴシック" pitchFamily="34" charset="-128"/>
              </a:rPr>
              <a:t>hygieneråd</a:t>
            </a:r>
            <a:r>
              <a:rPr lang="en-GB" sz="2800" dirty="0" smtClean="0">
                <a:solidFill>
                  <a:schemeClr val="tx1"/>
                </a:solidFill>
                <a:ea typeface="ＭＳ Ｐゴシック" pitchFamily="34" charset="-128"/>
              </a:rPr>
              <a:t> , </a:t>
            </a:r>
            <a:r>
              <a:rPr lang="en-GB" sz="2800" dirty="0" err="1" smtClean="0">
                <a:solidFill>
                  <a:schemeClr val="tx1"/>
                </a:solidFill>
                <a:ea typeface="ＭＳ Ｐゴシック" pitchFamily="34" charset="-128"/>
              </a:rPr>
              <a:t>antiviralia</a:t>
            </a:r>
            <a:r>
              <a:rPr lang="en-GB" sz="2800" dirty="0" smtClean="0">
                <a:solidFill>
                  <a:schemeClr val="tx1"/>
                </a:solidFill>
                <a:ea typeface="ＭＳ Ｐゴシック" pitchFamily="34" charset="-128"/>
              </a:rPr>
              <a:t>, </a:t>
            </a:r>
            <a:r>
              <a:rPr lang="en-GB" sz="2800" dirty="0" err="1" smtClean="0">
                <a:solidFill>
                  <a:schemeClr val="tx1"/>
                </a:solidFill>
                <a:ea typeface="ＭＳ Ｐゴシック" pitchFamily="34" charset="-128"/>
              </a:rPr>
              <a:t>isolering</a:t>
            </a:r>
            <a:r>
              <a:rPr lang="en-GB" sz="2800" dirty="0" smtClean="0">
                <a:solidFill>
                  <a:schemeClr val="tx1"/>
                </a:solidFill>
                <a:ea typeface="ＭＳ Ｐゴシック" pitchFamily="34" charset="-128"/>
              </a:rPr>
              <a:t> </a:t>
            </a:r>
            <a:r>
              <a:rPr lang="en-GB" sz="2800" dirty="0" err="1" smtClean="0">
                <a:solidFill>
                  <a:schemeClr val="tx1"/>
                </a:solidFill>
                <a:ea typeface="ＭＳ Ｐゴシック" pitchFamily="34" charset="-128"/>
              </a:rPr>
              <a:t>av</a:t>
            </a:r>
            <a:r>
              <a:rPr lang="en-GB" sz="2800" dirty="0" smtClean="0">
                <a:solidFill>
                  <a:schemeClr val="tx1"/>
                </a:solidFill>
                <a:ea typeface="ＭＳ Ｐゴシック" pitchFamily="34" charset="-128"/>
              </a:rPr>
              <a:t> </a:t>
            </a:r>
            <a:r>
              <a:rPr lang="en-GB" sz="2800" dirty="0" err="1" smtClean="0">
                <a:solidFill>
                  <a:schemeClr val="tx1"/>
                </a:solidFill>
                <a:ea typeface="ＭＳ Ｐゴシック" pitchFamily="34" charset="-128"/>
              </a:rPr>
              <a:t>syke</a:t>
            </a:r>
            <a:r>
              <a:rPr lang="en-GB" sz="2800" dirty="0" smtClean="0">
                <a:solidFill>
                  <a:schemeClr val="tx1"/>
                </a:solidFill>
                <a:ea typeface="ＭＳ Ｐゴシック" pitchFamily="34" charset="-128"/>
              </a:rPr>
              <a:t> </a:t>
            </a:r>
            <a:r>
              <a:rPr lang="en-GB" sz="2800" dirty="0" err="1" smtClean="0">
                <a:solidFill>
                  <a:schemeClr val="tx1"/>
                </a:solidFill>
                <a:ea typeface="ＭＳ Ｐゴシック" pitchFamily="34" charset="-128"/>
              </a:rPr>
              <a:t>i</a:t>
            </a:r>
            <a:r>
              <a:rPr lang="en-GB" sz="2800" dirty="0" smtClean="0">
                <a:solidFill>
                  <a:schemeClr val="tx1"/>
                </a:solidFill>
                <a:ea typeface="ＭＳ Ｐゴシック" pitchFamily="34" charset="-128"/>
              </a:rPr>
              <a:t> </a:t>
            </a:r>
            <a:r>
              <a:rPr lang="en-GB" sz="2800" dirty="0" err="1" smtClean="0">
                <a:solidFill>
                  <a:schemeClr val="tx1"/>
                </a:solidFill>
                <a:ea typeface="ＭＳ Ｐゴシック" pitchFamily="34" charset="-128"/>
              </a:rPr>
              <a:t>påvente</a:t>
            </a:r>
            <a:r>
              <a:rPr lang="en-GB" sz="2800" dirty="0" smtClean="0">
                <a:solidFill>
                  <a:schemeClr val="tx1"/>
                </a:solidFill>
                <a:ea typeface="ＭＳ Ｐゴシック" pitchFamily="34" charset="-128"/>
              </a:rPr>
              <a:t> </a:t>
            </a:r>
            <a:r>
              <a:rPr lang="en-GB" sz="2800" dirty="0" err="1" smtClean="0">
                <a:solidFill>
                  <a:schemeClr val="tx1"/>
                </a:solidFill>
                <a:ea typeface="ＭＳ Ｐゴシック" pitchFamily="34" charset="-128"/>
              </a:rPr>
              <a:t>av</a:t>
            </a:r>
            <a:r>
              <a:rPr lang="en-GB" sz="2800" dirty="0" smtClean="0">
                <a:solidFill>
                  <a:schemeClr val="tx1"/>
                </a:solidFill>
                <a:ea typeface="ＭＳ Ｐゴシック" pitchFamily="34" charset="-128"/>
              </a:rPr>
              <a:t> </a:t>
            </a:r>
            <a:r>
              <a:rPr lang="en-GB" sz="2800" dirty="0" err="1" smtClean="0">
                <a:solidFill>
                  <a:schemeClr val="tx1"/>
                </a:solidFill>
                <a:ea typeface="ＭＳ Ｐゴシック" pitchFamily="34" charset="-128"/>
              </a:rPr>
              <a:t>vaksine</a:t>
            </a:r>
            <a:endParaRPr lang="en-GB" sz="2800" dirty="0" smtClean="0">
              <a:solidFill>
                <a:schemeClr val="tx1"/>
              </a:solidFill>
              <a:ea typeface="ＭＳ Ｐゴシック" pitchFamily="34" charset="-128"/>
            </a:endParaRPr>
          </a:p>
        </p:txBody>
      </p:sp>
      <p:sp>
        <p:nvSpPr>
          <p:cNvPr id="51208" name="Rectangle 7"/>
          <p:cNvSpPr>
            <a:spLocks noGrp="1" noChangeArrowheads="1"/>
          </p:cNvSpPr>
          <p:nvPr>
            <p:ph sz="half" idx="1"/>
          </p:nvPr>
        </p:nvSpPr>
        <p:spPr>
          <a:xfrm>
            <a:off x="395536" y="1237320"/>
            <a:ext cx="5688632" cy="3619500"/>
          </a:xfrm>
        </p:spPr>
        <p:txBody>
          <a:bodyPr/>
          <a:lstStyle/>
          <a:p>
            <a:pPr>
              <a:lnSpc>
                <a:spcPct val="80000"/>
              </a:lnSpc>
              <a:spcAft>
                <a:spcPct val="10000"/>
              </a:spcAft>
            </a:pPr>
            <a:r>
              <a:rPr lang="en-GB" sz="2000" dirty="0" err="1" smtClean="0">
                <a:ea typeface="ＭＳ Ｐゴシック" pitchFamily="34" charset="-128"/>
              </a:rPr>
              <a:t>Mest</a:t>
            </a:r>
            <a:r>
              <a:rPr lang="en-GB" sz="2000" dirty="0" smtClean="0">
                <a:ea typeface="ＭＳ Ｐゴシック" pitchFamily="34" charset="-128"/>
              </a:rPr>
              <a:t> </a:t>
            </a:r>
            <a:r>
              <a:rPr lang="en-GB" sz="2000" dirty="0" err="1" smtClean="0">
                <a:ea typeface="ＭＳ Ｐゴシック" pitchFamily="34" charset="-128"/>
              </a:rPr>
              <a:t>mulig</a:t>
            </a:r>
            <a:r>
              <a:rPr lang="en-GB" sz="2000" dirty="0" smtClean="0">
                <a:ea typeface="ＭＳ Ｐゴシック" pitchFamily="34" charset="-128"/>
              </a:rPr>
              <a:t> normal </a:t>
            </a:r>
            <a:r>
              <a:rPr lang="en-GB" sz="2000" dirty="0" err="1" smtClean="0">
                <a:ea typeface="ＭＳ Ｐゴシック" pitchFamily="34" charset="-128"/>
              </a:rPr>
              <a:t>aktivitet</a:t>
            </a:r>
            <a:r>
              <a:rPr lang="en-GB" sz="2000" dirty="0" smtClean="0">
                <a:ea typeface="ＭＳ Ｐゴシック" pitchFamily="34" charset="-128"/>
              </a:rPr>
              <a:t>. </a:t>
            </a:r>
          </a:p>
          <a:p>
            <a:pPr>
              <a:lnSpc>
                <a:spcPct val="80000"/>
              </a:lnSpc>
              <a:spcAft>
                <a:spcPct val="10000"/>
              </a:spcAft>
            </a:pPr>
            <a:r>
              <a:rPr lang="en-GB" sz="2000" dirty="0" err="1" smtClean="0">
                <a:ea typeface="ＭＳ Ｐゴシック" pitchFamily="34" charset="-128"/>
              </a:rPr>
              <a:t>Utsette</a:t>
            </a:r>
            <a:r>
              <a:rPr lang="en-GB" sz="2000" dirty="0" smtClean="0">
                <a:ea typeface="ＭＳ Ｐゴシック" pitchFamily="34" charset="-128"/>
              </a:rPr>
              <a:t> </a:t>
            </a:r>
            <a:r>
              <a:rPr lang="en-GB" sz="2000" dirty="0" err="1" smtClean="0">
                <a:ea typeface="ＭＳ Ｐゴシック" pitchFamily="34" charset="-128"/>
              </a:rPr>
              <a:t>og</a:t>
            </a:r>
            <a:r>
              <a:rPr lang="en-GB" sz="2000" dirty="0" smtClean="0">
                <a:ea typeface="ＭＳ Ｐゴシック" pitchFamily="34" charset="-128"/>
              </a:rPr>
              <a:t> </a:t>
            </a:r>
            <a:r>
              <a:rPr lang="en-GB" sz="2000" dirty="0" err="1" smtClean="0">
                <a:ea typeface="ＭＳ Ｐゴシック" pitchFamily="34" charset="-128"/>
              </a:rPr>
              <a:t>avflate</a:t>
            </a:r>
            <a:r>
              <a:rPr lang="en-GB" sz="2000" dirty="0" smtClean="0">
                <a:ea typeface="ＭＳ Ｐゴシック" pitchFamily="34" charset="-128"/>
              </a:rPr>
              <a:t> den </a:t>
            </a:r>
            <a:r>
              <a:rPr lang="en-GB" sz="2000" dirty="0" err="1" smtClean="0">
                <a:ea typeface="ＭＳ Ｐゴシック" pitchFamily="34" charset="-128"/>
              </a:rPr>
              <a:t>epidemiske</a:t>
            </a:r>
            <a:r>
              <a:rPr lang="en-GB" sz="2000" dirty="0" smtClean="0">
                <a:ea typeface="ＭＳ Ｐゴシック" pitchFamily="34" charset="-128"/>
              </a:rPr>
              <a:t> </a:t>
            </a:r>
            <a:r>
              <a:rPr lang="en-GB" sz="2000" dirty="0" err="1" smtClean="0">
                <a:ea typeface="ＭＳ Ｐゴシック" pitchFamily="34" charset="-128"/>
              </a:rPr>
              <a:t>bølgetopp</a:t>
            </a:r>
            <a:r>
              <a:rPr lang="en-GB" sz="2000" dirty="0" smtClean="0">
                <a:ea typeface="ＭＳ Ｐゴシック" pitchFamily="34" charset="-128"/>
              </a:rPr>
              <a:t>.</a:t>
            </a:r>
          </a:p>
          <a:p>
            <a:pPr>
              <a:lnSpc>
                <a:spcPct val="80000"/>
              </a:lnSpc>
              <a:spcAft>
                <a:spcPct val="10000"/>
              </a:spcAft>
            </a:pPr>
            <a:r>
              <a:rPr lang="en-GB" sz="2000" dirty="0" err="1" smtClean="0">
                <a:ea typeface="ＭＳ Ｐゴシック" pitchFamily="34" charset="-128"/>
              </a:rPr>
              <a:t>Redusere</a:t>
            </a:r>
            <a:r>
              <a:rPr lang="en-GB" sz="2000" dirty="0" smtClean="0">
                <a:ea typeface="ＭＳ Ｐゴシック" pitchFamily="34" charset="-128"/>
              </a:rPr>
              <a:t> </a:t>
            </a:r>
            <a:r>
              <a:rPr lang="en-GB" sz="2000" dirty="0" err="1" smtClean="0">
                <a:ea typeface="ＭＳ Ｐゴシック" pitchFamily="34" charset="-128"/>
              </a:rPr>
              <a:t>bølgens</a:t>
            </a:r>
            <a:r>
              <a:rPr lang="en-GB" sz="2000" dirty="0" smtClean="0">
                <a:ea typeface="ＭＳ Ｐゴシック" pitchFamily="34" charset="-128"/>
              </a:rPr>
              <a:t> </a:t>
            </a:r>
            <a:r>
              <a:rPr lang="en-GB" sz="2000" dirty="0" err="1" smtClean="0">
                <a:ea typeface="ＭＳ Ｐゴシック" pitchFamily="34" charset="-128"/>
              </a:rPr>
              <a:t>trykk</a:t>
            </a:r>
            <a:r>
              <a:rPr lang="en-GB" sz="2000" dirty="0" smtClean="0">
                <a:ea typeface="ＭＳ Ｐゴシック" pitchFamily="34" charset="-128"/>
              </a:rPr>
              <a:t> </a:t>
            </a:r>
            <a:r>
              <a:rPr lang="en-GB" sz="2000" dirty="0" err="1" smtClean="0">
                <a:ea typeface="ＭＳ Ｐゴシック" pitchFamily="34" charset="-128"/>
              </a:rPr>
              <a:t>på</a:t>
            </a:r>
            <a:r>
              <a:rPr lang="en-GB" sz="2000" dirty="0" smtClean="0">
                <a:ea typeface="ＭＳ Ｐゴシック" pitchFamily="34" charset="-128"/>
              </a:rPr>
              <a:t> </a:t>
            </a:r>
            <a:r>
              <a:rPr lang="en-GB" sz="2000" dirty="0" err="1" smtClean="0">
                <a:ea typeface="ＭＳ Ｐゴシック" pitchFamily="34" charset="-128"/>
              </a:rPr>
              <a:t>helsetjenesten</a:t>
            </a:r>
            <a:r>
              <a:rPr lang="en-GB" sz="2000" dirty="0" smtClean="0">
                <a:ea typeface="ＭＳ Ｐゴシック" pitchFamily="34" charset="-128"/>
              </a:rPr>
              <a:t> </a:t>
            </a:r>
            <a:r>
              <a:rPr lang="en-GB" sz="2000" dirty="0" err="1" smtClean="0">
                <a:ea typeface="ＭＳ Ｐゴシック" pitchFamily="34" charset="-128"/>
              </a:rPr>
              <a:t>og</a:t>
            </a:r>
            <a:r>
              <a:rPr lang="en-GB" sz="2000" dirty="0" smtClean="0">
                <a:ea typeface="ＭＳ Ｐゴシック" pitchFamily="34" charset="-128"/>
              </a:rPr>
              <a:t> </a:t>
            </a:r>
            <a:r>
              <a:rPr lang="en-GB" sz="2000" dirty="0" err="1" smtClean="0">
                <a:ea typeface="ＭＳ Ｐゴシック" pitchFamily="34" charset="-128"/>
              </a:rPr>
              <a:t>trusler</a:t>
            </a:r>
            <a:r>
              <a:rPr lang="en-GB" sz="2000" dirty="0" smtClean="0">
                <a:ea typeface="ＭＳ Ｐゴシック" pitchFamily="34" charset="-128"/>
              </a:rPr>
              <a:t> mot </a:t>
            </a:r>
            <a:r>
              <a:rPr lang="en-GB" sz="2000" dirty="0" err="1" smtClean="0">
                <a:ea typeface="ＭＳ Ｐゴシック" pitchFamily="34" charset="-128"/>
              </a:rPr>
              <a:t>denne</a:t>
            </a:r>
            <a:r>
              <a:rPr lang="en-GB" sz="2000" dirty="0" smtClean="0">
                <a:ea typeface="ＭＳ Ｐゴシック" pitchFamily="34" charset="-128"/>
              </a:rPr>
              <a:t>.</a:t>
            </a:r>
          </a:p>
          <a:p>
            <a:pPr>
              <a:lnSpc>
                <a:spcPct val="80000"/>
              </a:lnSpc>
              <a:spcAft>
                <a:spcPct val="10000"/>
              </a:spcAft>
            </a:pPr>
            <a:r>
              <a:rPr lang="en-GB" sz="2000" dirty="0" err="1" smtClean="0">
                <a:ea typeface="ＭＳ Ｐゴシック" pitchFamily="34" charset="-128"/>
              </a:rPr>
              <a:t>Forsøk</a:t>
            </a:r>
            <a:r>
              <a:rPr lang="en-GB" sz="2000" dirty="0" smtClean="0">
                <a:ea typeface="ＭＳ Ｐゴシック" pitchFamily="34" charset="-128"/>
              </a:rPr>
              <a:t> </a:t>
            </a:r>
            <a:r>
              <a:rPr lang="en-GB" sz="2000" dirty="0" err="1" smtClean="0">
                <a:ea typeface="ＭＳ Ｐゴシック" pitchFamily="34" charset="-128"/>
              </a:rPr>
              <a:t>på</a:t>
            </a:r>
            <a:r>
              <a:rPr lang="en-GB" sz="2000" dirty="0" smtClean="0">
                <a:ea typeface="ＭＳ Ｐゴシック" pitchFamily="34" charset="-128"/>
              </a:rPr>
              <a:t> å </a:t>
            </a:r>
            <a:r>
              <a:rPr lang="en-GB" sz="2000" dirty="0" err="1" smtClean="0">
                <a:ea typeface="ＭＳ Ｐゴシック" pitchFamily="34" charset="-128"/>
              </a:rPr>
              <a:t>redusere</a:t>
            </a:r>
            <a:r>
              <a:rPr lang="en-GB" sz="2000" dirty="0" smtClean="0">
                <a:ea typeface="ＭＳ Ｐゴシック" pitchFamily="34" charset="-128"/>
              </a:rPr>
              <a:t> </a:t>
            </a:r>
            <a:r>
              <a:rPr lang="en-GB" sz="2000" dirty="0" err="1" smtClean="0">
                <a:ea typeface="ＭＳ Ｐゴシック" pitchFamily="34" charset="-128"/>
              </a:rPr>
              <a:t>totalantallet</a:t>
            </a:r>
            <a:r>
              <a:rPr lang="en-GB" sz="2000" dirty="0" smtClean="0">
                <a:ea typeface="ＭＳ Ｐゴシック" pitchFamily="34" charset="-128"/>
              </a:rPr>
              <a:t> </a:t>
            </a:r>
            <a:r>
              <a:rPr lang="en-GB" sz="2000" dirty="0" err="1" smtClean="0">
                <a:ea typeface="ＭＳ Ｐゴシック" pitchFamily="34" charset="-128"/>
              </a:rPr>
              <a:t>av</a:t>
            </a:r>
            <a:r>
              <a:rPr lang="en-GB" sz="2000" dirty="0" smtClean="0">
                <a:ea typeface="ＭＳ Ｐゴシック" pitchFamily="34" charset="-128"/>
              </a:rPr>
              <a:t> </a:t>
            </a:r>
            <a:r>
              <a:rPr lang="en-GB" sz="2000" dirty="0" err="1" smtClean="0">
                <a:ea typeface="ＭＳ Ｐゴシック" pitchFamily="34" charset="-128"/>
              </a:rPr>
              <a:t>influensatilfeller</a:t>
            </a:r>
            <a:r>
              <a:rPr lang="en-GB" sz="2000" dirty="0" smtClean="0">
                <a:ea typeface="ＭＳ Ｐゴシック" pitchFamily="34" charset="-128"/>
              </a:rPr>
              <a:t>.</a:t>
            </a:r>
          </a:p>
          <a:p>
            <a:pPr>
              <a:lnSpc>
                <a:spcPct val="80000"/>
              </a:lnSpc>
              <a:spcAft>
                <a:spcPct val="10000"/>
              </a:spcAft>
            </a:pPr>
            <a:r>
              <a:rPr lang="en-GB" sz="2000" dirty="0" err="1" smtClean="0">
                <a:ea typeface="ＭＳ Ｐゴシック" pitchFamily="34" charset="-128"/>
              </a:rPr>
              <a:t>Kjøpe</a:t>
            </a:r>
            <a:r>
              <a:rPr lang="en-GB" sz="2000" dirty="0" smtClean="0">
                <a:ea typeface="ＭＳ Ｐゴシック" pitchFamily="34" charset="-128"/>
              </a:rPr>
              <a:t> </a:t>
            </a:r>
            <a:r>
              <a:rPr lang="en-GB" sz="2000" dirty="0" err="1" smtClean="0">
                <a:ea typeface="ＭＳ Ｐゴシック" pitchFamily="34" charset="-128"/>
              </a:rPr>
              <a:t>litt</a:t>
            </a:r>
            <a:r>
              <a:rPr lang="en-GB" sz="2000" dirty="0" smtClean="0">
                <a:ea typeface="ＭＳ Ｐゴシック" pitchFamily="34" charset="-128"/>
              </a:rPr>
              <a:t> </a:t>
            </a:r>
            <a:r>
              <a:rPr lang="en-GB" sz="2000" dirty="0" err="1" smtClean="0">
                <a:ea typeface="ＭＳ Ｐゴシック" pitchFamily="34" charset="-128"/>
              </a:rPr>
              <a:t>tid</a:t>
            </a:r>
            <a:r>
              <a:rPr lang="en-GB" sz="2000" dirty="0" smtClean="0">
                <a:ea typeface="ＭＳ Ｐゴシック" pitchFamily="34" charset="-128"/>
              </a:rPr>
              <a:t>.</a:t>
            </a:r>
            <a:endParaRPr lang="en-GB" dirty="0" smtClean="0">
              <a:ea typeface="ＭＳ Ｐゴシック" pitchFamily="34" charset="-128"/>
            </a:endParaRPr>
          </a:p>
        </p:txBody>
      </p:sp>
      <p:sp>
        <p:nvSpPr>
          <p:cNvPr id="51202" name="Plassholder for dato 3"/>
          <p:cNvSpPr>
            <a:spLocks noGrp="1"/>
          </p:cNvSpPr>
          <p:nvPr>
            <p:ph type="dt" sz="half" idx="4294967295"/>
          </p:nvPr>
        </p:nvSpPr>
        <p:spPr>
          <a:xfrm>
            <a:off x="609601" y="5334000"/>
            <a:ext cx="938213" cy="254000"/>
          </a:xfrm>
          <a:prstGeom prst="rect">
            <a:avLst/>
          </a:prstGeom>
          <a:noFill/>
        </p:spPr>
        <p:txBody>
          <a:bodyPr/>
          <a:lstStyle/>
          <a:p>
            <a:endParaRPr lang="nb-NO" sz="1400" dirty="0">
              <a:latin typeface="Arial" charset="0"/>
            </a:endParaRPr>
          </a:p>
        </p:txBody>
      </p:sp>
      <p:sp>
        <p:nvSpPr>
          <p:cNvPr id="51203" name="Plassholder for bunntekst 4"/>
          <p:cNvSpPr>
            <a:spLocks noGrp="1"/>
          </p:cNvSpPr>
          <p:nvPr>
            <p:ph type="ftr" sz="quarter" idx="11"/>
          </p:nvPr>
        </p:nvSpPr>
        <p:spPr>
          <a:noFill/>
        </p:spPr>
        <p:txBody>
          <a:bodyPr/>
          <a:lstStyle/>
          <a:p>
            <a:endParaRPr lang="nb-NO" dirty="0">
              <a:latin typeface="Arial" charset="0"/>
            </a:endParaRPr>
          </a:p>
        </p:txBody>
      </p:sp>
      <p:sp>
        <p:nvSpPr>
          <p:cNvPr id="51204" name="Plassholder for lysbildenummer 5"/>
          <p:cNvSpPr>
            <a:spLocks noGrp="1"/>
          </p:cNvSpPr>
          <p:nvPr>
            <p:ph type="sldNum" sz="quarter" idx="4294967295"/>
          </p:nvPr>
        </p:nvSpPr>
        <p:spPr>
          <a:xfrm>
            <a:off x="8077200" y="5334000"/>
            <a:ext cx="685800" cy="254000"/>
          </a:xfrm>
          <a:prstGeom prst="rect">
            <a:avLst/>
          </a:prstGeom>
          <a:noFill/>
        </p:spPr>
        <p:txBody>
          <a:bodyPr/>
          <a:lstStyle/>
          <a:p>
            <a:r>
              <a:rPr lang="nb-NO">
                <a:latin typeface="Arial" charset="0"/>
              </a:rPr>
              <a:t>| </a:t>
            </a:r>
            <a:fld id="{B4C85B70-7748-4237-A109-4E3E25A3FB01}" type="slidenum">
              <a:rPr lang="nb-NO">
                <a:latin typeface="Arial" charset="0"/>
              </a:rPr>
              <a:pPr/>
              <a:t>18</a:t>
            </a:fld>
            <a:endParaRPr lang="nb-NO" sz="1400">
              <a:latin typeface="Arial" charset="0"/>
            </a:endParaRPr>
          </a:p>
        </p:txBody>
      </p:sp>
      <p:sp>
        <p:nvSpPr>
          <p:cNvPr id="51205" name="Freeform 2"/>
          <p:cNvSpPr>
            <a:spLocks/>
          </p:cNvSpPr>
          <p:nvPr/>
        </p:nvSpPr>
        <p:spPr bwMode="auto">
          <a:xfrm>
            <a:off x="1187451" y="2618052"/>
            <a:ext cx="4708525" cy="2237052"/>
          </a:xfrm>
          <a:custGeom>
            <a:avLst/>
            <a:gdLst>
              <a:gd name="T0" fmla="*/ 0 w 2916"/>
              <a:gd name="T1" fmla="*/ 2684462 h 1647"/>
              <a:gd name="T2" fmla="*/ 673338 w 2916"/>
              <a:gd name="T3" fmla="*/ 2601337 h 1647"/>
              <a:gd name="T4" fmla="*/ 891326 w 2916"/>
              <a:gd name="T5" fmla="*/ 2534510 h 1647"/>
              <a:gd name="T6" fmla="*/ 1072174 w 2916"/>
              <a:gd name="T7" fmla="*/ 2351960 h 1647"/>
              <a:gd name="T8" fmla="*/ 1319227 w 2916"/>
              <a:gd name="T9" fmla="*/ 1996640 h 1647"/>
              <a:gd name="T10" fmla="*/ 1527526 w 2916"/>
              <a:gd name="T11" fmla="*/ 1603832 h 1647"/>
              <a:gd name="T12" fmla="*/ 2372024 w 2916"/>
              <a:gd name="T13" fmla="*/ 4890 h 1647"/>
              <a:gd name="T14" fmla="*/ 3235900 w 2916"/>
              <a:gd name="T15" fmla="*/ 1576123 h 1647"/>
              <a:gd name="T16" fmla="*/ 3407060 w 2916"/>
              <a:gd name="T17" fmla="*/ 1911885 h 1647"/>
              <a:gd name="T18" fmla="*/ 3691251 w 2916"/>
              <a:gd name="T19" fmla="*/ 2342181 h 1647"/>
              <a:gd name="T20" fmla="*/ 3901165 w 2916"/>
              <a:gd name="T21" fmla="*/ 2524731 h 1647"/>
              <a:gd name="T22" fmla="*/ 4165979 w 2916"/>
              <a:gd name="T23" fmla="*/ 2629045 h 1647"/>
              <a:gd name="T24" fmla="*/ 4708525 w 2916"/>
              <a:gd name="T25" fmla="*/ 2684462 h 1647"/>
              <a:gd name="T26" fmla="*/ 0 w 2916"/>
              <a:gd name="T27" fmla="*/ 2684462 h 16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16" h="1647">
                <a:moveTo>
                  <a:pt x="0" y="1647"/>
                </a:moveTo>
                <a:cubicBezTo>
                  <a:pt x="69" y="1639"/>
                  <a:pt x="325" y="1611"/>
                  <a:pt x="417" y="1596"/>
                </a:cubicBezTo>
                <a:cubicBezTo>
                  <a:pt x="509" y="1581"/>
                  <a:pt x="511" y="1581"/>
                  <a:pt x="552" y="1555"/>
                </a:cubicBezTo>
                <a:cubicBezTo>
                  <a:pt x="593" y="1529"/>
                  <a:pt x="620" y="1498"/>
                  <a:pt x="664" y="1443"/>
                </a:cubicBezTo>
                <a:cubicBezTo>
                  <a:pt x="708" y="1388"/>
                  <a:pt x="770" y="1301"/>
                  <a:pt x="817" y="1225"/>
                </a:cubicBezTo>
                <a:cubicBezTo>
                  <a:pt x="864" y="1149"/>
                  <a:pt x="837" y="1188"/>
                  <a:pt x="946" y="984"/>
                </a:cubicBezTo>
                <a:cubicBezTo>
                  <a:pt x="1055" y="780"/>
                  <a:pt x="1293" y="6"/>
                  <a:pt x="1469" y="3"/>
                </a:cubicBezTo>
                <a:cubicBezTo>
                  <a:pt x="1645" y="0"/>
                  <a:pt x="1897" y="772"/>
                  <a:pt x="2004" y="967"/>
                </a:cubicBezTo>
                <a:cubicBezTo>
                  <a:pt x="2111" y="1162"/>
                  <a:pt x="2063" y="1095"/>
                  <a:pt x="2110" y="1173"/>
                </a:cubicBezTo>
                <a:cubicBezTo>
                  <a:pt x="2157" y="1251"/>
                  <a:pt x="2235" y="1374"/>
                  <a:pt x="2286" y="1437"/>
                </a:cubicBezTo>
                <a:cubicBezTo>
                  <a:pt x="2337" y="1500"/>
                  <a:pt x="2367" y="1520"/>
                  <a:pt x="2416" y="1549"/>
                </a:cubicBezTo>
                <a:cubicBezTo>
                  <a:pt x="2465" y="1578"/>
                  <a:pt x="2497" y="1597"/>
                  <a:pt x="2580" y="1613"/>
                </a:cubicBezTo>
                <a:cubicBezTo>
                  <a:pt x="2663" y="1629"/>
                  <a:pt x="2846" y="1640"/>
                  <a:pt x="2916" y="1647"/>
                </a:cubicBezTo>
                <a:cubicBezTo>
                  <a:pt x="2916" y="1647"/>
                  <a:pt x="0" y="1647"/>
                  <a:pt x="0" y="1647"/>
                </a:cubicBezTo>
                <a:close/>
              </a:path>
            </a:pathLst>
          </a:custGeom>
          <a:solidFill>
            <a:srgbClr val="69AE23"/>
          </a:solidFill>
          <a:ln w="34925">
            <a:solidFill>
              <a:srgbClr val="008000"/>
            </a:solidFill>
            <a:round/>
            <a:headEnd/>
            <a:tailEnd/>
          </a:ln>
          <a:effectLst/>
        </p:spPr>
        <p:txBody>
          <a:bodyPr/>
          <a:lstStyle/>
          <a:p>
            <a:endParaRPr lang="nb-NO"/>
          </a:p>
        </p:txBody>
      </p:sp>
      <p:grpSp>
        <p:nvGrpSpPr>
          <p:cNvPr id="2" name="Group 3"/>
          <p:cNvGrpSpPr>
            <a:grpSpLocks/>
          </p:cNvGrpSpPr>
          <p:nvPr/>
        </p:nvGrpSpPr>
        <p:grpSpPr bwMode="auto">
          <a:xfrm>
            <a:off x="1116014" y="3694907"/>
            <a:ext cx="6332537" cy="1144323"/>
            <a:chOff x="733" y="2767"/>
            <a:chExt cx="3989" cy="865"/>
          </a:xfrm>
        </p:grpSpPr>
        <p:sp>
          <p:nvSpPr>
            <p:cNvPr id="51216" name="Freeform 4"/>
            <p:cNvSpPr>
              <a:spLocks/>
            </p:cNvSpPr>
            <p:nvPr/>
          </p:nvSpPr>
          <p:spPr bwMode="auto">
            <a:xfrm>
              <a:off x="733" y="2767"/>
              <a:ext cx="3989" cy="865"/>
            </a:xfrm>
            <a:custGeom>
              <a:avLst/>
              <a:gdLst>
                <a:gd name="T0" fmla="*/ 0 w 3945"/>
                <a:gd name="T1" fmla="*/ 856 h 827"/>
                <a:gd name="T2" fmla="*/ 788 w 3945"/>
                <a:gd name="T3" fmla="*/ 839 h 827"/>
                <a:gd name="T4" fmla="*/ 1186 w 3945"/>
                <a:gd name="T5" fmla="*/ 698 h 827"/>
                <a:gd name="T6" fmla="*/ 2273 w 3945"/>
                <a:gd name="T7" fmla="*/ 8 h 827"/>
                <a:gd name="T8" fmla="*/ 3384 w 3945"/>
                <a:gd name="T9" fmla="*/ 648 h 827"/>
                <a:gd name="T10" fmla="*/ 3989 w 3945"/>
                <a:gd name="T11" fmla="*/ 862 h 827"/>
                <a:gd name="T12" fmla="*/ 0 w 3945"/>
                <a:gd name="T13" fmla="*/ 856 h 8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45" h="827">
                  <a:moveTo>
                    <a:pt x="0" y="818"/>
                  </a:moveTo>
                  <a:cubicBezTo>
                    <a:pt x="130" y="816"/>
                    <a:pt x="584" y="827"/>
                    <a:pt x="779" y="802"/>
                  </a:cubicBezTo>
                  <a:cubicBezTo>
                    <a:pt x="974" y="777"/>
                    <a:pt x="928" y="799"/>
                    <a:pt x="1173" y="667"/>
                  </a:cubicBezTo>
                  <a:cubicBezTo>
                    <a:pt x="1418" y="535"/>
                    <a:pt x="1886" y="16"/>
                    <a:pt x="2248" y="8"/>
                  </a:cubicBezTo>
                  <a:cubicBezTo>
                    <a:pt x="2610" y="0"/>
                    <a:pt x="3064" y="484"/>
                    <a:pt x="3347" y="620"/>
                  </a:cubicBezTo>
                  <a:cubicBezTo>
                    <a:pt x="3630" y="756"/>
                    <a:pt x="3821" y="782"/>
                    <a:pt x="3945" y="824"/>
                  </a:cubicBezTo>
                  <a:cubicBezTo>
                    <a:pt x="3945" y="824"/>
                    <a:pt x="0" y="818"/>
                    <a:pt x="0" y="818"/>
                  </a:cubicBezTo>
                  <a:close/>
                </a:path>
              </a:pathLst>
            </a:custGeom>
            <a:solidFill>
              <a:srgbClr val="99CCFF">
                <a:alpha val="79999"/>
              </a:srgbClr>
            </a:solidFill>
            <a:ln w="31750">
              <a:solidFill>
                <a:srgbClr val="99CCFF"/>
              </a:solidFill>
              <a:round/>
              <a:headEnd/>
              <a:tailEnd/>
            </a:ln>
            <a:effectLst/>
          </p:spPr>
          <p:txBody>
            <a:bodyPr/>
            <a:lstStyle/>
            <a:p>
              <a:endParaRPr lang="nb-NO"/>
            </a:p>
          </p:txBody>
        </p:sp>
        <p:sp>
          <p:nvSpPr>
            <p:cNvPr id="51217" name="Text Box 5"/>
            <p:cNvSpPr txBox="1">
              <a:spLocks noChangeArrowheads="1"/>
            </p:cNvSpPr>
            <p:nvPr/>
          </p:nvSpPr>
          <p:spPr bwMode="auto">
            <a:xfrm>
              <a:off x="3046" y="2996"/>
              <a:ext cx="1388" cy="279"/>
            </a:xfrm>
            <a:prstGeom prst="rect">
              <a:avLst/>
            </a:prstGeom>
            <a:noFill/>
            <a:ln w="9525">
              <a:noFill/>
              <a:miter lim="800000"/>
              <a:headEnd/>
              <a:tailEnd/>
            </a:ln>
            <a:effectLst/>
          </p:spPr>
          <p:txBody>
            <a:bodyPr wrap="none">
              <a:spAutoFit/>
            </a:bodyPr>
            <a:lstStyle/>
            <a:p>
              <a:pPr eaLnBrk="1" hangingPunct="1"/>
              <a:r>
                <a:rPr lang="en-US" sz="1800" b="1" dirty="0">
                  <a:solidFill>
                    <a:srgbClr val="336699"/>
                  </a:solidFill>
                  <a:latin typeface="Tahoma" pitchFamily="34" charset="0"/>
                </a:rPr>
                <a:t>Med </a:t>
              </a:r>
              <a:r>
                <a:rPr lang="en-US" sz="1800" b="1" dirty="0" err="1">
                  <a:solidFill>
                    <a:srgbClr val="336699"/>
                  </a:solidFill>
                  <a:latin typeface="Tahoma" pitchFamily="34" charset="0"/>
                </a:rPr>
                <a:t>intervensjon</a:t>
              </a:r>
              <a:endParaRPr lang="en-US" sz="1800" b="1" dirty="0">
                <a:solidFill>
                  <a:srgbClr val="336699"/>
                </a:solidFill>
                <a:latin typeface="Tahoma" pitchFamily="34" charset="0"/>
              </a:endParaRPr>
            </a:p>
          </p:txBody>
        </p:sp>
      </p:grpSp>
      <p:sp>
        <p:nvSpPr>
          <p:cNvPr id="51209" name="Line 8"/>
          <p:cNvSpPr>
            <a:spLocks noChangeShapeType="1"/>
          </p:cNvSpPr>
          <p:nvPr/>
        </p:nvSpPr>
        <p:spPr bwMode="auto">
          <a:xfrm flipV="1">
            <a:off x="1116013" y="2436812"/>
            <a:ext cx="0" cy="2641865"/>
          </a:xfrm>
          <a:prstGeom prst="line">
            <a:avLst/>
          </a:prstGeom>
          <a:noFill/>
          <a:ln w="9525">
            <a:solidFill>
              <a:schemeClr val="tx1"/>
            </a:solidFill>
            <a:round/>
            <a:headEnd/>
            <a:tailEnd/>
          </a:ln>
          <a:effectLst/>
        </p:spPr>
        <p:txBody>
          <a:bodyPr/>
          <a:lstStyle/>
          <a:p>
            <a:endParaRPr lang="nb-NO"/>
          </a:p>
        </p:txBody>
      </p:sp>
      <p:sp>
        <p:nvSpPr>
          <p:cNvPr id="51210" name="Text Box 9"/>
          <p:cNvSpPr txBox="1">
            <a:spLocks noChangeArrowheads="1"/>
          </p:cNvSpPr>
          <p:nvPr/>
        </p:nvSpPr>
        <p:spPr bwMode="auto">
          <a:xfrm>
            <a:off x="179388" y="2917032"/>
            <a:ext cx="849312" cy="720989"/>
          </a:xfrm>
          <a:prstGeom prst="rect">
            <a:avLst/>
          </a:prstGeom>
          <a:noFill/>
          <a:ln w="9525">
            <a:noFill/>
            <a:miter lim="800000"/>
            <a:headEnd/>
            <a:tailEnd/>
          </a:ln>
          <a:effectLst/>
        </p:spPr>
        <p:txBody>
          <a:bodyPr lIns="0" tIns="0" rIns="0"/>
          <a:lstStyle/>
          <a:p>
            <a:pPr eaLnBrk="1" hangingPunct="1">
              <a:lnSpc>
                <a:spcPct val="80000"/>
              </a:lnSpc>
            </a:pPr>
            <a:endParaRPr lang="en-US" sz="1800" dirty="0">
              <a:latin typeface="Tahoma" pitchFamily="34" charset="0"/>
            </a:endParaRPr>
          </a:p>
        </p:txBody>
      </p:sp>
      <p:sp>
        <p:nvSpPr>
          <p:cNvPr id="51211" name="Rectangle 10"/>
          <p:cNvSpPr>
            <a:spLocks noChangeArrowheads="1"/>
          </p:cNvSpPr>
          <p:nvPr/>
        </p:nvSpPr>
        <p:spPr bwMode="auto">
          <a:xfrm>
            <a:off x="1187450" y="4958292"/>
            <a:ext cx="6408738" cy="478896"/>
          </a:xfrm>
          <a:prstGeom prst="rect">
            <a:avLst/>
          </a:prstGeom>
          <a:noFill/>
          <a:ln w="9525">
            <a:noFill/>
            <a:miter lim="800000"/>
            <a:headEnd/>
            <a:tailEnd/>
          </a:ln>
          <a:effectLst/>
        </p:spPr>
        <p:txBody>
          <a:bodyPr lIns="0" tIns="0" rIns="0"/>
          <a:lstStyle/>
          <a:p>
            <a:pPr algn="ctr" eaLnBrk="1" hangingPunct="1">
              <a:lnSpc>
                <a:spcPct val="80000"/>
              </a:lnSpc>
            </a:pPr>
            <a:endParaRPr lang="en-US" sz="1800" dirty="0">
              <a:latin typeface="Tahoma" pitchFamily="34" charset="0"/>
            </a:endParaRPr>
          </a:p>
        </p:txBody>
      </p:sp>
      <p:sp>
        <p:nvSpPr>
          <p:cNvPr id="51212" name="Text Box 11"/>
          <p:cNvSpPr txBox="1">
            <a:spLocks noChangeArrowheads="1"/>
          </p:cNvSpPr>
          <p:nvPr/>
        </p:nvSpPr>
        <p:spPr bwMode="auto">
          <a:xfrm>
            <a:off x="827584" y="3757600"/>
            <a:ext cx="1645002" cy="646331"/>
          </a:xfrm>
          <a:prstGeom prst="rect">
            <a:avLst/>
          </a:prstGeom>
          <a:noFill/>
          <a:ln w="9525">
            <a:noFill/>
            <a:miter lim="800000"/>
            <a:headEnd/>
            <a:tailEnd/>
          </a:ln>
          <a:effectLst/>
        </p:spPr>
        <p:txBody>
          <a:bodyPr wrap="none">
            <a:spAutoFit/>
          </a:bodyPr>
          <a:lstStyle/>
          <a:p>
            <a:pPr eaLnBrk="1" hangingPunct="1"/>
            <a:r>
              <a:rPr lang="en-US" sz="1800" b="1" dirty="0" err="1">
                <a:solidFill>
                  <a:srgbClr val="69AE23"/>
                </a:solidFill>
                <a:latin typeface="Tahoma" pitchFamily="34" charset="0"/>
              </a:rPr>
              <a:t>Ingen</a:t>
            </a:r>
            <a:endParaRPr lang="en-US" sz="1800" b="1" dirty="0">
              <a:solidFill>
                <a:srgbClr val="69AE23"/>
              </a:solidFill>
              <a:latin typeface="Tahoma" pitchFamily="34" charset="0"/>
            </a:endParaRPr>
          </a:p>
          <a:p>
            <a:pPr eaLnBrk="1" hangingPunct="1"/>
            <a:r>
              <a:rPr lang="en-US" sz="1800" b="1" dirty="0" err="1">
                <a:solidFill>
                  <a:srgbClr val="69AE23"/>
                </a:solidFill>
                <a:latin typeface="Tahoma" pitchFamily="34" charset="0"/>
              </a:rPr>
              <a:t>intervensjon</a:t>
            </a:r>
            <a:endParaRPr lang="en-US" sz="1800" b="1" dirty="0">
              <a:solidFill>
                <a:srgbClr val="69AE23"/>
              </a:solidFill>
              <a:latin typeface="Tahoma" pitchFamily="34" charset="0"/>
            </a:endParaRPr>
          </a:p>
        </p:txBody>
      </p:sp>
      <p:sp>
        <p:nvSpPr>
          <p:cNvPr id="51213" name="Rectangle 12"/>
          <p:cNvSpPr>
            <a:spLocks noChangeArrowheads="1"/>
          </p:cNvSpPr>
          <p:nvPr/>
        </p:nvSpPr>
        <p:spPr bwMode="auto">
          <a:xfrm>
            <a:off x="6334125" y="5434396"/>
            <a:ext cx="2044727" cy="200055"/>
          </a:xfrm>
          <a:prstGeom prst="rect">
            <a:avLst/>
          </a:prstGeom>
          <a:noFill/>
          <a:ln w="38100" algn="ctr">
            <a:noFill/>
            <a:miter lim="800000"/>
            <a:headEnd/>
            <a:tailEnd/>
          </a:ln>
          <a:effectLst/>
        </p:spPr>
        <p:txBody>
          <a:bodyPr wrap="none" lIns="0" tIns="0" rIns="0" bIns="0" anchor="ctr">
            <a:spAutoFit/>
          </a:bodyPr>
          <a:lstStyle/>
          <a:p>
            <a:r>
              <a:rPr lang="de-DE" sz="1300" b="1">
                <a:solidFill>
                  <a:schemeClr val="bg1"/>
                </a:solidFill>
                <a:latin typeface="Tahoma" pitchFamily="34" charset="0"/>
              </a:rPr>
              <a:t>Animated slide:</a:t>
            </a:r>
            <a:r>
              <a:rPr lang="de-DE" sz="1300">
                <a:solidFill>
                  <a:schemeClr val="bg1"/>
                </a:solidFill>
                <a:latin typeface="Tahoma" pitchFamily="34" charset="0"/>
              </a:rPr>
              <a:t> Press key</a:t>
            </a:r>
          </a:p>
        </p:txBody>
      </p:sp>
      <p:sp>
        <p:nvSpPr>
          <p:cNvPr id="51214" name="Line 13"/>
          <p:cNvSpPr>
            <a:spLocks noChangeShapeType="1"/>
          </p:cNvSpPr>
          <p:nvPr/>
        </p:nvSpPr>
        <p:spPr bwMode="auto">
          <a:xfrm>
            <a:off x="1116014" y="4837907"/>
            <a:ext cx="6478587" cy="0"/>
          </a:xfrm>
          <a:prstGeom prst="line">
            <a:avLst/>
          </a:prstGeom>
          <a:noFill/>
          <a:ln w="9525">
            <a:solidFill>
              <a:schemeClr val="tx1"/>
            </a:solidFill>
            <a:round/>
            <a:headEnd/>
            <a:tailEnd/>
          </a:ln>
          <a:effectLst/>
        </p:spPr>
        <p:txBody>
          <a:bodyPr/>
          <a:lstStyle/>
          <a:p>
            <a:endParaRPr lang="nb-NO"/>
          </a:p>
        </p:txBody>
      </p:sp>
      <p:pic>
        <p:nvPicPr>
          <p:cNvPr id="20" name="Picture 4"/>
          <p:cNvPicPr>
            <a:picLocks noGrp="1" noChangeAspect="1" noChangeArrowheads="1"/>
          </p:cNvPicPr>
          <p:nvPr>
            <p:ph sz="half" idx="2"/>
          </p:nvPr>
        </p:nvPicPr>
        <p:blipFill>
          <a:blip r:embed="rId3" cstate="print"/>
          <a:srcRect/>
          <a:stretch>
            <a:fillRect/>
          </a:stretch>
        </p:blipFill>
        <p:spPr bwMode="auto">
          <a:xfrm>
            <a:off x="6991351" y="1107282"/>
            <a:ext cx="2193579" cy="3619500"/>
          </a:xfrm>
          <a:prstGeom prst="rect">
            <a:avLst/>
          </a:prstGeom>
          <a:noFill/>
          <a:ln w="9525">
            <a:noFill/>
            <a:miter lim="800000"/>
            <a:headEnd/>
            <a:tailEnd/>
          </a:ln>
          <a:effectLst/>
        </p:spPr>
      </p:pic>
    </p:spTree>
    <p:extLst>
      <p:ext uri="{BB962C8B-B14F-4D97-AF65-F5344CB8AC3E}">
        <p14:creationId xmlns:p14="http://schemas.microsoft.com/office/powerpoint/2010/main" val="3916990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Ved toppen av pandemien</a:t>
            </a:r>
            <a:endParaRPr lang="nb-NO" dirty="0"/>
          </a:p>
        </p:txBody>
      </p:sp>
      <p:sp>
        <p:nvSpPr>
          <p:cNvPr id="3" name="Content Placeholder 2"/>
          <p:cNvSpPr>
            <a:spLocks noGrp="1"/>
          </p:cNvSpPr>
          <p:nvPr>
            <p:ph idx="1"/>
          </p:nvPr>
        </p:nvSpPr>
        <p:spPr/>
        <p:txBody>
          <a:bodyPr/>
          <a:lstStyle/>
          <a:p>
            <a:pPr marL="271463" lvl="1" indent="-7938">
              <a:buNone/>
            </a:pPr>
            <a:r>
              <a:rPr lang="nb-NO" sz="2000" dirty="0" smtClean="0"/>
              <a:t>Stort sykefravær samtidig kan slå ut mindre kommuner og true   opprettholdelsen av samfunnskritiske funksjoner:</a:t>
            </a:r>
          </a:p>
          <a:p>
            <a:pPr marL="271463" lvl="1" indent="-7938">
              <a:buNone/>
            </a:pPr>
            <a:r>
              <a:rPr lang="nb-NO" sz="2000" dirty="0" smtClean="0"/>
              <a:t>Energi, vann, avfall, mat, transport, </a:t>
            </a:r>
            <a:r>
              <a:rPr lang="nb-NO" sz="2000" dirty="0" smtClean="0"/>
              <a:t>IT</a:t>
            </a:r>
            <a:r>
              <a:rPr lang="nb-NO" sz="2000" dirty="0" smtClean="0"/>
              <a:t>, finans, Forsvar , toll, politi</a:t>
            </a:r>
            <a:endParaRPr lang="nb-NO" sz="2000" dirty="0" smtClean="0"/>
          </a:p>
          <a:p>
            <a:pPr marL="263525" lvl="1" indent="-263525">
              <a:buNone/>
            </a:pPr>
            <a:endParaRPr lang="nb-NO" sz="2000" dirty="0" smtClean="0"/>
          </a:p>
          <a:p>
            <a:pPr marL="263525" lvl="1" indent="-263525"/>
            <a:r>
              <a:rPr lang="nb-NO" sz="2000" dirty="0" smtClean="0"/>
              <a:t>Fravær av helsepersonell pga egen sykdom, sykdom i familie/skole/ barnehage eller andre grunner kan allerede ved moderate pandemier rask bli et stort problem. Dette gjelder spesielt for det begrensede antall personell med spesialkompetanse. Selv en relativ mild pandemi vil ved stor smittsomhet kunne føre til stor sykelighet av personell. Det er behov for å øke personellets kompetanse/ ha øvelser mht smittefarlig sykdom og å ha skolerte ansatte i reserve</a:t>
            </a:r>
          </a:p>
          <a:p>
            <a:endParaRPr lang="nb-NO" dirty="0"/>
          </a:p>
        </p:txBody>
      </p:sp>
      <p:sp>
        <p:nvSpPr>
          <p:cNvPr id="4" name="Footer Placeholder 3"/>
          <p:cNvSpPr>
            <a:spLocks noGrp="1"/>
          </p:cNvSpPr>
          <p:nvPr>
            <p:ph type="ftr" sz="quarter" idx="4294967295"/>
          </p:nvPr>
        </p:nvSpPr>
        <p:spPr>
          <a:xfrm>
            <a:off x="1547814" y="5334000"/>
            <a:ext cx="5386387" cy="254000"/>
          </a:xfrm>
          <a:prstGeom prst="rect">
            <a:avLst/>
          </a:prstGeom>
        </p:spPr>
        <p:txBody>
          <a:bodyPr/>
          <a:lstStyle/>
          <a:p>
            <a:pPr>
              <a:defRPr/>
            </a:pPr>
            <a:r>
              <a:rPr lang="en-US" dirty="0" smtClean="0"/>
              <a:t> </a:t>
            </a:r>
            <a:endParaRPr lang="nb-NO" dirty="0"/>
          </a:p>
        </p:txBody>
      </p:sp>
      <p:sp>
        <p:nvSpPr>
          <p:cNvPr id="5" name="Slide Number Placeholder 4"/>
          <p:cNvSpPr>
            <a:spLocks noGrp="1"/>
          </p:cNvSpPr>
          <p:nvPr>
            <p:ph type="sldNum" sz="quarter" idx="4294967295"/>
          </p:nvPr>
        </p:nvSpPr>
        <p:spPr>
          <a:xfrm>
            <a:off x="8077200" y="5334000"/>
            <a:ext cx="685800" cy="254000"/>
          </a:xfrm>
          <a:prstGeom prst="rect">
            <a:avLst/>
          </a:prstGeom>
        </p:spPr>
        <p:txBody>
          <a:bodyPr/>
          <a:lstStyle/>
          <a:p>
            <a:pPr>
              <a:defRPr/>
            </a:pPr>
            <a:r>
              <a:rPr lang="nb-NO" smtClean="0"/>
              <a:t>| </a:t>
            </a:r>
            <a:fld id="{C9ED38F7-5F99-4E08-B775-3F73D56AB78D}" type="slidenum">
              <a:rPr lang="nb-NO" smtClean="0"/>
              <a:pPr>
                <a:defRPr/>
              </a:pPr>
              <a:t>19</a:t>
            </a:fld>
            <a:endParaRPr lang="nb-NO" sz="1400"/>
          </a:p>
        </p:txBody>
      </p:sp>
    </p:spTree>
    <p:extLst>
      <p:ext uri="{BB962C8B-B14F-4D97-AF65-F5344CB8AC3E}">
        <p14:creationId xmlns:p14="http://schemas.microsoft.com/office/powerpoint/2010/main" val="146993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b-NO" dirty="0" smtClean="0"/>
              <a:t>Influensaviruset</a:t>
            </a:r>
          </a:p>
        </p:txBody>
      </p:sp>
      <p:sp>
        <p:nvSpPr>
          <p:cNvPr id="6147" name="Rectangle 3"/>
          <p:cNvSpPr>
            <a:spLocks noGrp="1" noChangeArrowheads="1"/>
          </p:cNvSpPr>
          <p:nvPr>
            <p:ph type="body" sz="half" idx="1"/>
          </p:nvPr>
        </p:nvSpPr>
        <p:spPr>
          <a:xfrm>
            <a:off x="381000" y="2017448"/>
            <a:ext cx="3543300" cy="3062552"/>
          </a:xfrm>
        </p:spPr>
        <p:txBody>
          <a:bodyPr/>
          <a:lstStyle/>
          <a:p>
            <a:pPr eaLnBrk="1" hangingPunct="1"/>
            <a:r>
              <a:rPr lang="nb-NO" sz="2600" dirty="0" smtClean="0"/>
              <a:t>Overflatestrukturer</a:t>
            </a:r>
          </a:p>
          <a:p>
            <a:pPr lvl="1" eaLnBrk="1" hangingPunct="1"/>
            <a:r>
              <a:rPr lang="nb-NO" sz="2200" dirty="0" err="1" smtClean="0"/>
              <a:t>Hemagglutinin</a:t>
            </a:r>
            <a:r>
              <a:rPr lang="nb-NO" sz="2200" smtClean="0"/>
              <a:t> (H), </a:t>
            </a:r>
          </a:p>
          <a:p>
            <a:pPr lvl="1" eaLnBrk="1" hangingPunct="1"/>
            <a:r>
              <a:rPr lang="nb-NO" sz="2200" smtClean="0"/>
              <a:t>Nevraminidase (N)</a:t>
            </a:r>
          </a:p>
          <a:p>
            <a:pPr eaLnBrk="1" hangingPunct="1"/>
            <a:r>
              <a:rPr lang="nb-NO" sz="2600" smtClean="0"/>
              <a:t>RNA (arvestoff)</a:t>
            </a:r>
          </a:p>
          <a:p>
            <a:pPr lvl="1" eaLnBrk="1" hangingPunct="1"/>
            <a:r>
              <a:rPr lang="nb-NO" sz="2200" smtClean="0"/>
              <a:t>8 fragmenter</a:t>
            </a:r>
          </a:p>
        </p:txBody>
      </p:sp>
      <p:graphicFrame>
        <p:nvGraphicFramePr>
          <p:cNvPr id="6148" name="Object 4"/>
          <p:cNvGraphicFramePr>
            <a:graphicFrameLocks noGrp="1" noChangeAspect="1"/>
          </p:cNvGraphicFramePr>
          <p:nvPr>
            <p:ph type="clipArt" sz="half" idx="2"/>
          </p:nvPr>
        </p:nvGraphicFramePr>
        <p:xfrm>
          <a:off x="3779838" y="1665553"/>
          <a:ext cx="5364162" cy="3832489"/>
        </p:xfrm>
        <a:graphic>
          <a:graphicData uri="http://schemas.openxmlformats.org/presentationml/2006/ole">
            <mc:AlternateContent xmlns:mc="http://schemas.openxmlformats.org/markup-compatibility/2006">
              <mc:Choice xmlns:v="urn:schemas-microsoft-com:vml" Requires="v">
                <p:oleObj spid="_x0000_s1027" name="Photo Editor-bilde" r:id="rId3" imgW="3715269" imgH="2734057" progId="MSPhotoEd.3">
                  <p:embed/>
                </p:oleObj>
              </mc:Choice>
              <mc:Fallback>
                <p:oleObj name="Photo Editor-bilde" r:id="rId3" imgW="3715269" imgH="273405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4625" b="12160"/>
                      <a:stretch>
                        <a:fillRect/>
                      </a:stretch>
                    </p:blipFill>
                    <p:spPr bwMode="auto">
                      <a:xfrm>
                        <a:off x="3779838" y="1665553"/>
                        <a:ext cx="5364162" cy="383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17472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9004"/>
            <a:ext cx="8208000" cy="956288"/>
          </a:xfrm>
        </p:spPr>
        <p:txBody>
          <a:bodyPr/>
          <a:lstStyle/>
          <a:p>
            <a:r>
              <a:rPr lang="nb-NO" sz="2800" b="1" dirty="0" smtClean="0"/>
              <a:t>Momentliste</a:t>
            </a:r>
            <a:r>
              <a:rPr lang="nb-NO" sz="2800" b="1" dirty="0"/>
              <a:t>, kommunal </a:t>
            </a:r>
            <a:r>
              <a:rPr lang="nb-NO" sz="2800" b="1" dirty="0" smtClean="0"/>
              <a:t>smitteberedskapsplan ved pandemisk </a:t>
            </a:r>
            <a:r>
              <a:rPr lang="nb-NO" sz="2800" b="1" dirty="0"/>
              <a:t>influensa</a:t>
            </a:r>
            <a:endParaRPr lang="en-US" sz="2800" dirty="0"/>
          </a:p>
        </p:txBody>
      </p:sp>
      <p:sp>
        <p:nvSpPr>
          <p:cNvPr id="3" name="Plassholder for innhold 2"/>
          <p:cNvSpPr>
            <a:spLocks noGrp="1"/>
          </p:cNvSpPr>
          <p:nvPr>
            <p:ph idx="1"/>
          </p:nvPr>
        </p:nvSpPr>
        <p:spPr/>
        <p:txBody>
          <a:bodyPr>
            <a:normAutofit lnSpcReduction="10000"/>
          </a:bodyPr>
          <a:lstStyle/>
          <a:p>
            <a:r>
              <a:rPr lang="nb-NO" sz="2400" dirty="0" smtClean="0"/>
              <a:t>Kommunen </a:t>
            </a:r>
            <a:r>
              <a:rPr lang="nb-NO" sz="2400" dirty="0"/>
              <a:t>skal samarbeide og samordne seg med myndigheter som har oppgaver av betydning for vern mot og behandling av smittsomme sykdommer. </a:t>
            </a:r>
            <a:endParaRPr lang="nb-NO" sz="2400" dirty="0" smtClean="0"/>
          </a:p>
          <a:p>
            <a:r>
              <a:rPr lang="nb-NO" sz="2400" dirty="0" smtClean="0"/>
              <a:t>I </a:t>
            </a:r>
            <a:r>
              <a:rPr lang="nb-NO" sz="2400" dirty="0"/>
              <a:t>en pandemisituasjon er god samhandling mellom kommunal helsetjeneste og spesialisthelsetjenesten av særlig viktighet</a:t>
            </a:r>
            <a:r>
              <a:rPr lang="nb-NO" sz="2400" dirty="0" smtClean="0"/>
              <a:t>.</a:t>
            </a:r>
          </a:p>
          <a:p>
            <a:r>
              <a:rPr lang="nb-NO" sz="2400" dirty="0" smtClean="0"/>
              <a:t>Fastlegenes rolle?</a:t>
            </a:r>
            <a:r>
              <a:rPr lang="nb-NO" sz="2400" dirty="0"/>
              <a:t> Fastlegenes rolle i håndteringen av pandemien på lokalt nivå må avklares mellom kommunen og fastlegene</a:t>
            </a:r>
            <a:endParaRPr lang="nb-NO" sz="2400" dirty="0" smtClean="0"/>
          </a:p>
          <a:p>
            <a:r>
              <a:rPr lang="nb-NO" sz="2400" dirty="0" smtClean="0"/>
              <a:t>Bedriftshelsetjeneste?</a:t>
            </a:r>
          </a:p>
          <a:p>
            <a:r>
              <a:rPr lang="nb-NO" sz="2400" dirty="0" smtClean="0"/>
              <a:t>Massevaksinasjonsplan ?</a:t>
            </a:r>
            <a:endParaRPr lang="nb-NO" sz="2400" dirty="0"/>
          </a:p>
        </p:txBody>
      </p:sp>
      <p:sp>
        <p:nvSpPr>
          <p:cNvPr id="4" name="Plassholder for dato 3"/>
          <p:cNvSpPr>
            <a:spLocks noGrp="1"/>
          </p:cNvSpPr>
          <p:nvPr>
            <p:ph type="dt" sz="half" idx="2"/>
          </p:nvPr>
        </p:nvSpPr>
        <p:spPr/>
        <p:txBody>
          <a:bodyPr/>
          <a:lstStyle/>
          <a:p>
            <a:r>
              <a:rPr lang="nb-NO" smtClean="0"/>
              <a:t>28.03.2014</a:t>
            </a:r>
            <a:endParaRPr lang="nb-NO" dirty="0"/>
          </a:p>
        </p:txBody>
      </p:sp>
      <p:sp>
        <p:nvSpPr>
          <p:cNvPr id="5" name="Plassholder for bunntekst 4"/>
          <p:cNvSpPr>
            <a:spLocks noGrp="1"/>
          </p:cNvSpPr>
          <p:nvPr>
            <p:ph type="ftr" sz="quarter" idx="3"/>
          </p:nvPr>
        </p:nvSpPr>
        <p:spPr/>
        <p:txBody>
          <a:bodyPr/>
          <a:lstStyle/>
          <a:p>
            <a:r>
              <a:rPr lang="nb-NO" smtClean="0"/>
              <a:t>Pandemiplanrevisjonen 2014</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20</a:t>
            </a:fld>
            <a:endParaRPr lang="nb-NO" dirty="0"/>
          </a:p>
        </p:txBody>
      </p:sp>
    </p:spTree>
    <p:extLst>
      <p:ext uri="{BB962C8B-B14F-4D97-AF65-F5344CB8AC3E}">
        <p14:creationId xmlns:p14="http://schemas.microsoft.com/office/powerpoint/2010/main" val="4268697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409840"/>
            <a:ext cx="8208000" cy="833178"/>
          </a:xfrm>
        </p:spPr>
        <p:txBody>
          <a:bodyPr/>
          <a:lstStyle/>
          <a:p>
            <a:r>
              <a:rPr lang="nb-NO" sz="2400" b="1" dirty="0"/>
              <a:t>Momenter som bør berøres i en kommunal pandemiplan:</a:t>
            </a:r>
            <a:r>
              <a:rPr lang="nb-NO" sz="2400" dirty="0"/>
              <a:t/>
            </a:r>
            <a:br>
              <a:rPr lang="nb-NO" sz="2400" dirty="0"/>
            </a:br>
            <a:endParaRPr lang="nb-NO" sz="2400" dirty="0"/>
          </a:p>
        </p:txBody>
      </p:sp>
      <p:sp>
        <p:nvSpPr>
          <p:cNvPr id="3" name="Plassholder for innhold 2"/>
          <p:cNvSpPr>
            <a:spLocks noGrp="1"/>
          </p:cNvSpPr>
          <p:nvPr>
            <p:ph idx="1"/>
          </p:nvPr>
        </p:nvSpPr>
        <p:spPr/>
        <p:txBody>
          <a:bodyPr>
            <a:normAutofit fontScale="92500" lnSpcReduction="10000"/>
          </a:bodyPr>
          <a:lstStyle/>
          <a:p>
            <a:pPr lvl="0"/>
            <a:r>
              <a:rPr lang="nb-NO" sz="2400" dirty="0" smtClean="0"/>
              <a:t>Ansvar</a:t>
            </a:r>
            <a:r>
              <a:rPr lang="nb-NO" sz="2400" dirty="0"/>
              <a:t>, rapporteringslinjer og mekanisme for forankring i kommunens ansvarlige </a:t>
            </a:r>
            <a:r>
              <a:rPr lang="nb-NO" sz="2400" dirty="0" smtClean="0"/>
              <a:t>ledelse (Kommunal kriseledelse , inkludert koordinator for </a:t>
            </a:r>
            <a:r>
              <a:rPr lang="nb-NO" sz="2400" dirty="0" err="1" smtClean="0"/>
              <a:t>evt</a:t>
            </a:r>
            <a:r>
              <a:rPr lang="nb-NO" sz="2400" dirty="0" smtClean="0"/>
              <a:t> massevaksinasjon)</a:t>
            </a:r>
            <a:endParaRPr lang="nb-NO" sz="2400" dirty="0"/>
          </a:p>
          <a:p>
            <a:pPr lvl="0"/>
            <a:r>
              <a:rPr lang="nb-NO" sz="2400" dirty="0"/>
              <a:t>Informasjons- og kommunikasjonstiltak</a:t>
            </a:r>
          </a:p>
          <a:p>
            <a:pPr lvl="0"/>
            <a:r>
              <a:rPr lang="nb-NO" sz="2400" dirty="0"/>
              <a:t>Mobilisering og organisering av helsepersonell, </a:t>
            </a:r>
            <a:r>
              <a:rPr lang="nb-NO" sz="2400" dirty="0" smtClean="0"/>
              <a:t>oversikt over reservemannskap ved vaksinering,</a:t>
            </a:r>
          </a:p>
          <a:p>
            <a:pPr marL="0" lvl="0" indent="0">
              <a:buNone/>
            </a:pPr>
            <a:r>
              <a:rPr lang="nb-NO" sz="2400" dirty="0" smtClean="0"/>
              <a:t>        herunder </a:t>
            </a:r>
            <a:r>
              <a:rPr lang="nb-NO" sz="2400" dirty="0"/>
              <a:t>rutiner for mobilisering av psykososiale tjenester</a:t>
            </a:r>
          </a:p>
          <a:p>
            <a:pPr lvl="0"/>
            <a:r>
              <a:rPr lang="nb-NO" sz="2400" dirty="0"/>
              <a:t>Ivaretakelse av samfunnskritiske tjenester</a:t>
            </a:r>
          </a:p>
          <a:p>
            <a:pPr lvl="0"/>
            <a:r>
              <a:rPr lang="nb-NO" sz="2400" dirty="0"/>
              <a:t>Mottak, diagnostisering, behandling og pleie av </a:t>
            </a:r>
            <a:r>
              <a:rPr lang="nb-NO" sz="2400" dirty="0" smtClean="0"/>
              <a:t>pasienter (utskrevet fra sykehus, </a:t>
            </a:r>
            <a:r>
              <a:rPr lang="nb-NO" sz="2400" dirty="0" err="1" smtClean="0"/>
              <a:t>evt</a:t>
            </a:r>
            <a:r>
              <a:rPr lang="nb-NO" sz="2400" dirty="0" smtClean="0"/>
              <a:t> ikke mulig å legge inn)</a:t>
            </a:r>
            <a:endParaRPr lang="nb-NO" sz="2400" dirty="0"/>
          </a:p>
        </p:txBody>
      </p:sp>
      <p:sp>
        <p:nvSpPr>
          <p:cNvPr id="4" name="Plassholder for dato 3"/>
          <p:cNvSpPr>
            <a:spLocks noGrp="1"/>
          </p:cNvSpPr>
          <p:nvPr>
            <p:ph type="dt" sz="half" idx="2"/>
          </p:nvPr>
        </p:nvSpPr>
        <p:spPr/>
        <p:txBody>
          <a:bodyPr/>
          <a:lstStyle/>
          <a:p>
            <a:r>
              <a:rPr lang="nb-NO" smtClean="0"/>
              <a:t>28.03.2014</a:t>
            </a:r>
            <a:endParaRPr lang="nb-NO" dirty="0"/>
          </a:p>
        </p:txBody>
      </p:sp>
      <p:sp>
        <p:nvSpPr>
          <p:cNvPr id="5" name="Plassholder for bunntekst 4"/>
          <p:cNvSpPr>
            <a:spLocks noGrp="1"/>
          </p:cNvSpPr>
          <p:nvPr>
            <p:ph type="ftr" sz="quarter" idx="3"/>
          </p:nvPr>
        </p:nvSpPr>
        <p:spPr/>
        <p:txBody>
          <a:bodyPr/>
          <a:lstStyle/>
          <a:p>
            <a:r>
              <a:rPr lang="nb-NO" smtClean="0"/>
              <a:t>Pandemiplanrevisjonen 2014</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21</a:t>
            </a:fld>
            <a:endParaRPr lang="nb-NO" dirty="0"/>
          </a:p>
        </p:txBody>
      </p:sp>
    </p:spTree>
    <p:extLst>
      <p:ext uri="{BB962C8B-B14F-4D97-AF65-F5344CB8AC3E}">
        <p14:creationId xmlns:p14="http://schemas.microsoft.com/office/powerpoint/2010/main" val="3434384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Kritiske funksjoner tidlig</a:t>
            </a:r>
            <a:endParaRPr lang="nb-NO" dirty="0"/>
          </a:p>
        </p:txBody>
      </p:sp>
      <p:sp>
        <p:nvSpPr>
          <p:cNvPr id="3" name="Plassholder for innhold 2"/>
          <p:cNvSpPr>
            <a:spLocks noGrp="1"/>
          </p:cNvSpPr>
          <p:nvPr>
            <p:ph idx="1"/>
          </p:nvPr>
        </p:nvSpPr>
        <p:spPr/>
        <p:txBody>
          <a:bodyPr>
            <a:normAutofit/>
          </a:bodyPr>
          <a:lstStyle/>
          <a:p>
            <a:r>
              <a:rPr lang="nb-NO" sz="2400" dirty="0" smtClean="0"/>
              <a:t>Egne legekontor /legevakt for smittede?</a:t>
            </a:r>
            <a:r>
              <a:rPr lang="nb-NO" sz="2400" dirty="0"/>
              <a:t> </a:t>
            </a:r>
            <a:endParaRPr lang="nb-NO" sz="2400" dirty="0" smtClean="0"/>
          </a:p>
          <a:p>
            <a:r>
              <a:rPr lang="nb-NO" sz="2400" dirty="0" smtClean="0"/>
              <a:t>Smitteverntiltak</a:t>
            </a:r>
            <a:r>
              <a:rPr lang="nb-NO" sz="2400" dirty="0"/>
              <a:t>, inklusive bruk av </a:t>
            </a:r>
            <a:r>
              <a:rPr lang="nb-NO" sz="2400" dirty="0" smtClean="0"/>
              <a:t>beskyttelsesutstyr</a:t>
            </a:r>
          </a:p>
          <a:p>
            <a:pPr lvl="0"/>
            <a:endParaRPr lang="nb-NO" sz="2400" dirty="0" smtClean="0"/>
          </a:p>
          <a:p>
            <a:pPr lvl="0"/>
            <a:r>
              <a:rPr lang="nb-NO" sz="2400" dirty="0" smtClean="0"/>
              <a:t>Lokal </a:t>
            </a:r>
            <a:r>
              <a:rPr lang="nb-NO" sz="2400" dirty="0"/>
              <a:t>håndtering av legemidler og nødvendig medisinsk utstyr, herunder planer for:</a:t>
            </a:r>
          </a:p>
          <a:p>
            <a:pPr lvl="1"/>
            <a:r>
              <a:rPr lang="nb-NO" sz="2400" dirty="0"/>
              <a:t>lokal distribusjon og utlevering av </a:t>
            </a:r>
            <a:r>
              <a:rPr lang="nb-NO" sz="2400" dirty="0" smtClean="0"/>
              <a:t>antiviralia</a:t>
            </a:r>
          </a:p>
          <a:p>
            <a:pPr lvl="1"/>
            <a:r>
              <a:rPr lang="nb-NO" sz="2400" dirty="0" smtClean="0"/>
              <a:t>mottak </a:t>
            </a:r>
            <a:r>
              <a:rPr lang="nb-NO" sz="2400" dirty="0"/>
              <a:t>og oppbevaring av pandemirelatert vaksine samt gjennomføring av vaksinering, inklusiv </a:t>
            </a:r>
            <a:r>
              <a:rPr lang="nb-NO" sz="2400" dirty="0" smtClean="0"/>
              <a:t>massevaksinering</a:t>
            </a:r>
            <a:endParaRPr lang="nb-NO" sz="2400" dirty="0"/>
          </a:p>
          <a:p>
            <a:endParaRPr lang="nb-NO" dirty="0"/>
          </a:p>
        </p:txBody>
      </p:sp>
      <p:sp>
        <p:nvSpPr>
          <p:cNvPr id="4" name="Plassholder for dato 3"/>
          <p:cNvSpPr>
            <a:spLocks noGrp="1"/>
          </p:cNvSpPr>
          <p:nvPr>
            <p:ph type="dt" sz="half" idx="2"/>
          </p:nvPr>
        </p:nvSpPr>
        <p:spPr/>
        <p:txBody>
          <a:bodyPr/>
          <a:lstStyle/>
          <a:p>
            <a:r>
              <a:rPr lang="nb-NO" smtClean="0"/>
              <a:t>28.03.2014</a:t>
            </a:r>
            <a:endParaRPr lang="nb-NO" dirty="0"/>
          </a:p>
        </p:txBody>
      </p:sp>
      <p:sp>
        <p:nvSpPr>
          <p:cNvPr id="5" name="Plassholder for bunntekst 4"/>
          <p:cNvSpPr>
            <a:spLocks noGrp="1"/>
          </p:cNvSpPr>
          <p:nvPr>
            <p:ph type="ftr" sz="quarter" idx="3"/>
          </p:nvPr>
        </p:nvSpPr>
        <p:spPr/>
        <p:txBody>
          <a:bodyPr/>
          <a:lstStyle/>
          <a:p>
            <a:r>
              <a:rPr lang="nb-NO" smtClean="0"/>
              <a:t>Pandemiplanrevisjonen 2014</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22</a:t>
            </a:fld>
            <a:endParaRPr lang="nb-NO" dirty="0"/>
          </a:p>
        </p:txBody>
      </p:sp>
    </p:spTree>
    <p:extLst>
      <p:ext uri="{BB962C8B-B14F-4D97-AF65-F5344CB8AC3E}">
        <p14:creationId xmlns:p14="http://schemas.microsoft.com/office/powerpoint/2010/main" val="2612468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Massevaksinasjonsplan</a:t>
            </a:r>
            <a:endParaRPr lang="nb-NO" dirty="0"/>
          </a:p>
        </p:txBody>
      </p:sp>
      <p:sp>
        <p:nvSpPr>
          <p:cNvPr id="3" name="Plassholder for innhold 2"/>
          <p:cNvSpPr>
            <a:spLocks noGrp="1"/>
          </p:cNvSpPr>
          <p:nvPr>
            <p:ph idx="1"/>
          </p:nvPr>
        </p:nvSpPr>
        <p:spPr/>
        <p:txBody>
          <a:bodyPr>
            <a:normAutofit fontScale="70000" lnSpcReduction="20000"/>
          </a:bodyPr>
          <a:lstStyle/>
          <a:p>
            <a:r>
              <a:rPr lang="nb-NO" dirty="0" smtClean="0"/>
              <a:t>Vaksinen vil komme i små porsjoner over tid. Viktig å identifisere og prioritere grupper for vaksinering. Beregne 2 doser for fullvaksinering.</a:t>
            </a:r>
          </a:p>
          <a:p>
            <a:r>
              <a:rPr lang="nb-NO" dirty="0" smtClean="0"/>
              <a:t>Ha liste over nøkkelpersonell i kommunen med tanke på prioritering</a:t>
            </a:r>
            <a:r>
              <a:rPr lang="nb-NO" dirty="0"/>
              <a:t> </a:t>
            </a:r>
            <a:endParaRPr lang="nb-NO" dirty="0" smtClean="0"/>
          </a:p>
          <a:p>
            <a:r>
              <a:rPr lang="nb-NO" dirty="0" smtClean="0"/>
              <a:t>Ha </a:t>
            </a:r>
            <a:r>
              <a:rPr lang="nb-NO" dirty="0"/>
              <a:t>oppdaterte lister, som er klare til å sendes inn til Folkehelseinstituttet, over </a:t>
            </a:r>
            <a:r>
              <a:rPr lang="nb-NO" dirty="0" smtClean="0"/>
              <a:t>ulike prioriterte </a:t>
            </a:r>
            <a:r>
              <a:rPr lang="nb-NO" dirty="0"/>
              <a:t>grupper i henhold til </a:t>
            </a:r>
            <a:r>
              <a:rPr lang="nb-NO" dirty="0" smtClean="0"/>
              <a:t>Nasjonal beredskapsplan mot pandemisk influensa.</a:t>
            </a:r>
            <a:endParaRPr lang="nb-NO" dirty="0"/>
          </a:p>
          <a:p>
            <a:r>
              <a:rPr lang="nb-NO" dirty="0" smtClean="0"/>
              <a:t>Utpeke </a:t>
            </a:r>
            <a:r>
              <a:rPr lang="nb-NO" dirty="0"/>
              <a:t>en koordinator som blant annet er ansvarlig for mottak, lagring og distribusjon</a:t>
            </a:r>
          </a:p>
          <a:p>
            <a:pPr marL="0" indent="0">
              <a:buNone/>
            </a:pPr>
            <a:r>
              <a:rPr lang="nb-NO" dirty="0" smtClean="0"/>
              <a:t>       av </a:t>
            </a:r>
            <a:r>
              <a:rPr lang="nb-NO" dirty="0"/>
              <a:t>vaksineforsendelsen i </a:t>
            </a:r>
            <a:r>
              <a:rPr lang="nb-NO" dirty="0" smtClean="0"/>
              <a:t>kommunen, samt kommunikasjon med FHI.</a:t>
            </a:r>
            <a:endParaRPr lang="nb-NO" dirty="0"/>
          </a:p>
          <a:p>
            <a:r>
              <a:rPr lang="nb-NO" dirty="0" smtClean="0"/>
              <a:t>Ha </a:t>
            </a:r>
            <a:r>
              <a:rPr lang="nb-NO" dirty="0"/>
              <a:t>tilgang til egnede kjølelokaler for oppbevaring av vaksine. Vaksinen skal oppbevares</a:t>
            </a:r>
          </a:p>
          <a:p>
            <a:pPr marL="0" indent="0">
              <a:buNone/>
            </a:pPr>
            <a:r>
              <a:rPr lang="nb-NO" dirty="0" smtClean="0"/>
              <a:t>       ved </a:t>
            </a:r>
            <a:r>
              <a:rPr lang="nb-NO" dirty="0"/>
              <a:t>en temperatur på 2-8 °C. Vaksinen må ikke utsettes for frost, og det må foreligge et</a:t>
            </a:r>
          </a:p>
          <a:p>
            <a:pPr marL="0" indent="0">
              <a:buNone/>
            </a:pPr>
            <a:r>
              <a:rPr lang="nb-NO" dirty="0" smtClean="0"/>
              <a:t>       system </a:t>
            </a:r>
            <a:r>
              <a:rPr lang="nb-NO" dirty="0"/>
              <a:t>for overvåkning av temperatur i lokalet der vaksinen oppbevares.</a:t>
            </a:r>
          </a:p>
          <a:p>
            <a:r>
              <a:rPr lang="nb-NO" dirty="0" smtClean="0"/>
              <a:t>Ha </a:t>
            </a:r>
            <a:r>
              <a:rPr lang="nb-NO" dirty="0"/>
              <a:t>et forsvarlig opplegg for oppbevaring av vaksineforsendelsen</a:t>
            </a:r>
            <a:r>
              <a:rPr lang="nb-NO" dirty="0" smtClean="0"/>
              <a:t>.</a:t>
            </a:r>
          </a:p>
          <a:p>
            <a:pPr marL="0" indent="0">
              <a:buNone/>
            </a:pPr>
            <a:r>
              <a:rPr lang="nb-NO" dirty="0" smtClean="0"/>
              <a:t>        Det </a:t>
            </a:r>
            <a:r>
              <a:rPr lang="nb-NO" dirty="0"/>
              <a:t>må foreligge </a:t>
            </a:r>
            <a:r>
              <a:rPr lang="nb-NO" dirty="0" smtClean="0"/>
              <a:t>et sikkerhetsopplegg </a:t>
            </a:r>
            <a:r>
              <a:rPr lang="nb-NO" dirty="0"/>
              <a:t>slik at vaksinen som oppbevares </a:t>
            </a:r>
            <a:endParaRPr lang="nb-NO" dirty="0" smtClean="0"/>
          </a:p>
          <a:p>
            <a:pPr marL="0" indent="0">
              <a:buNone/>
            </a:pPr>
            <a:r>
              <a:rPr lang="nb-NO" dirty="0" smtClean="0"/>
              <a:t>        i </a:t>
            </a:r>
            <a:r>
              <a:rPr lang="nb-NO" dirty="0"/>
              <a:t>kommunen ikke kommer på avveie.</a:t>
            </a:r>
          </a:p>
          <a:p>
            <a:r>
              <a:rPr lang="nb-NO" dirty="0"/>
              <a:t>Dette blir spesielt viktig i en knapphetssituasjon.</a:t>
            </a:r>
            <a:endParaRPr lang="nb-NO" dirty="0" smtClean="0"/>
          </a:p>
          <a:p>
            <a:endParaRPr lang="nb-NO" dirty="0"/>
          </a:p>
        </p:txBody>
      </p:sp>
      <p:sp>
        <p:nvSpPr>
          <p:cNvPr id="4" name="Plassholder for dato 3"/>
          <p:cNvSpPr>
            <a:spLocks noGrp="1"/>
          </p:cNvSpPr>
          <p:nvPr>
            <p:ph type="dt" sz="half" idx="2"/>
          </p:nvPr>
        </p:nvSpPr>
        <p:spPr/>
        <p:txBody>
          <a:bodyPr/>
          <a:lstStyle/>
          <a:p>
            <a:r>
              <a:rPr lang="nb-NO" smtClean="0"/>
              <a:t>28.03.2014</a:t>
            </a:r>
            <a:endParaRPr lang="nb-NO" dirty="0"/>
          </a:p>
        </p:txBody>
      </p:sp>
      <p:sp>
        <p:nvSpPr>
          <p:cNvPr id="5" name="Plassholder for bunntekst 4"/>
          <p:cNvSpPr>
            <a:spLocks noGrp="1"/>
          </p:cNvSpPr>
          <p:nvPr>
            <p:ph type="ftr" sz="quarter" idx="3"/>
          </p:nvPr>
        </p:nvSpPr>
        <p:spPr/>
        <p:txBody>
          <a:bodyPr/>
          <a:lstStyle/>
          <a:p>
            <a:r>
              <a:rPr lang="nb-NO" smtClean="0"/>
              <a:t>Pandemiplanrevisjonen 2014</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23</a:t>
            </a:fld>
            <a:endParaRPr lang="nb-NO"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989" y="3793604"/>
            <a:ext cx="1767827" cy="157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46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b-NO" smtClean="0"/>
              <a:t>Viruset og forandring</a:t>
            </a:r>
          </a:p>
        </p:txBody>
      </p:sp>
      <p:sp>
        <p:nvSpPr>
          <p:cNvPr id="8195" name="Rectangle 3"/>
          <p:cNvSpPr>
            <a:spLocks noGrp="1" noChangeArrowheads="1"/>
          </p:cNvSpPr>
          <p:nvPr>
            <p:ph type="body" idx="1"/>
          </p:nvPr>
        </p:nvSpPr>
        <p:spPr/>
        <p:txBody>
          <a:bodyPr/>
          <a:lstStyle/>
          <a:p>
            <a:pPr eaLnBrk="1" hangingPunct="1"/>
            <a:r>
              <a:rPr lang="nb-NO" sz="2600" dirty="0" err="1" smtClean="0"/>
              <a:t>Hovedreservoar</a:t>
            </a:r>
            <a:r>
              <a:rPr lang="nb-NO" sz="2600" dirty="0" smtClean="0"/>
              <a:t> hos andefugler</a:t>
            </a:r>
          </a:p>
          <a:p>
            <a:pPr eaLnBrk="1" hangingPunct="1"/>
            <a:r>
              <a:rPr lang="nb-NO" sz="2600" dirty="0" smtClean="0"/>
              <a:t>Tre typer hos mennesker, A (</a:t>
            </a:r>
            <a:r>
              <a:rPr lang="nb-NO" sz="2600" b="1" dirty="0" smtClean="0"/>
              <a:t>H</a:t>
            </a:r>
            <a:r>
              <a:rPr lang="nb-NO" sz="1500" b="1" dirty="0" smtClean="0"/>
              <a:t>3</a:t>
            </a:r>
            <a:r>
              <a:rPr lang="nb-NO" sz="2600" b="1" dirty="0" smtClean="0"/>
              <a:t>N</a:t>
            </a:r>
            <a:r>
              <a:rPr lang="nb-NO" sz="1500" b="1" dirty="0" smtClean="0"/>
              <a:t>2</a:t>
            </a:r>
            <a:r>
              <a:rPr lang="nb-NO" sz="2600" dirty="0" smtClean="0"/>
              <a:t>), A (</a:t>
            </a:r>
            <a:r>
              <a:rPr lang="nb-NO" sz="2600" b="1" dirty="0" smtClean="0"/>
              <a:t>H</a:t>
            </a:r>
            <a:r>
              <a:rPr lang="nb-NO" sz="1500" b="1" dirty="0" smtClean="0"/>
              <a:t>1</a:t>
            </a:r>
            <a:r>
              <a:rPr lang="nb-NO" sz="2600" b="1" dirty="0" smtClean="0"/>
              <a:t>N</a:t>
            </a:r>
            <a:r>
              <a:rPr lang="nb-NO" sz="1500" b="1" dirty="0" smtClean="0"/>
              <a:t>1</a:t>
            </a:r>
            <a:r>
              <a:rPr lang="nb-NO" sz="2600" dirty="0" smtClean="0"/>
              <a:t>), B</a:t>
            </a:r>
            <a:br>
              <a:rPr lang="nb-NO" sz="2600" dirty="0" smtClean="0"/>
            </a:br>
            <a:r>
              <a:rPr lang="nb-NO" sz="2600" dirty="0" smtClean="0"/>
              <a:t> H</a:t>
            </a:r>
            <a:r>
              <a:rPr lang="nb-NO" sz="1500" dirty="0" smtClean="0"/>
              <a:t>1</a:t>
            </a:r>
            <a:r>
              <a:rPr lang="nb-NO" sz="2600" dirty="0" smtClean="0"/>
              <a:t>N</a:t>
            </a:r>
            <a:r>
              <a:rPr lang="nb-NO" sz="1500" dirty="0" smtClean="0"/>
              <a:t>2</a:t>
            </a:r>
            <a:r>
              <a:rPr lang="nb-NO" sz="2600" dirty="0" smtClean="0"/>
              <a:t>, </a:t>
            </a:r>
            <a:r>
              <a:rPr lang="nb-NO" sz="2600" b="1" dirty="0" smtClean="0"/>
              <a:t>H</a:t>
            </a:r>
            <a:r>
              <a:rPr lang="nb-NO" sz="1500" b="1" dirty="0" smtClean="0"/>
              <a:t>5</a:t>
            </a:r>
            <a:r>
              <a:rPr lang="nb-NO" sz="2600" b="1" dirty="0" smtClean="0"/>
              <a:t>N</a:t>
            </a:r>
            <a:r>
              <a:rPr lang="nb-NO" sz="1500" b="1" dirty="0" smtClean="0"/>
              <a:t>1</a:t>
            </a:r>
            <a:r>
              <a:rPr lang="nb-NO" sz="2600" dirty="0" smtClean="0"/>
              <a:t>, H</a:t>
            </a:r>
            <a:r>
              <a:rPr lang="nb-NO" sz="1500" dirty="0" smtClean="0"/>
              <a:t>7</a:t>
            </a:r>
            <a:r>
              <a:rPr lang="nb-NO" sz="2600" dirty="0" smtClean="0"/>
              <a:t>N</a:t>
            </a:r>
            <a:r>
              <a:rPr lang="nb-NO" sz="1500" dirty="0" smtClean="0"/>
              <a:t>7 </a:t>
            </a:r>
            <a:r>
              <a:rPr lang="nb-NO" sz="2600" dirty="0" smtClean="0"/>
              <a:t>++</a:t>
            </a:r>
          </a:p>
          <a:p>
            <a:pPr eaLnBrk="1" hangingPunct="1"/>
            <a:r>
              <a:rPr lang="nb-NO" sz="2600" dirty="0" smtClean="0"/>
              <a:t>Nomenklatur: A/California/7/2004(H3N2)</a:t>
            </a:r>
          </a:p>
          <a:p>
            <a:pPr eaLnBrk="1" hangingPunct="1"/>
            <a:endParaRPr lang="nb-NO" sz="2600" b="1" dirty="0" smtClean="0"/>
          </a:p>
          <a:p>
            <a:pPr eaLnBrk="1" hangingPunct="1"/>
            <a:r>
              <a:rPr lang="nb-NO" sz="2600" dirty="0" smtClean="0"/>
              <a:t>Drift: Små punktmutasjoner</a:t>
            </a:r>
          </a:p>
          <a:p>
            <a:pPr eaLnBrk="1" hangingPunct="1"/>
            <a:r>
              <a:rPr lang="nb-NO" sz="2600" dirty="0" smtClean="0"/>
              <a:t>Skift: Utskifting av hele H eller N</a:t>
            </a:r>
          </a:p>
          <a:p>
            <a:pPr eaLnBrk="1" hangingPunct="1"/>
            <a:r>
              <a:rPr lang="nb-NO" sz="2600" dirty="0" smtClean="0"/>
              <a:t>Reassortering: Blanding av RNA-fragmenter</a:t>
            </a:r>
          </a:p>
        </p:txBody>
      </p:sp>
    </p:spTree>
    <p:extLst>
      <p:ext uri="{BB962C8B-B14F-4D97-AF65-F5344CB8AC3E}">
        <p14:creationId xmlns:p14="http://schemas.microsoft.com/office/powerpoint/2010/main" val="1013640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188" y="538495"/>
            <a:ext cx="7772400" cy="617734"/>
          </a:xfrm>
        </p:spPr>
        <p:txBody>
          <a:bodyPr/>
          <a:lstStyle/>
          <a:p>
            <a:pPr eaLnBrk="1" hangingPunct="1"/>
            <a:r>
              <a:rPr lang="nb-NO" smtClean="0"/>
              <a:t>Reservoar for influensavirus</a:t>
            </a:r>
          </a:p>
        </p:txBody>
      </p:sp>
      <p:sp>
        <p:nvSpPr>
          <p:cNvPr id="7171" name="Rectangle 3"/>
          <p:cNvSpPr>
            <a:spLocks noChangeArrowheads="1"/>
          </p:cNvSpPr>
          <p:nvPr/>
        </p:nvSpPr>
        <p:spPr bwMode="auto">
          <a:xfrm>
            <a:off x="1743076" y="752740"/>
            <a:ext cx="53578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b-NO"/>
          </a:p>
        </p:txBody>
      </p:sp>
      <p:pic>
        <p:nvPicPr>
          <p:cNvPr id="7172" name="Picture 4" descr="p20007e74g141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09928"/>
            <a:ext cx="6119812" cy="455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6877050" y="5017824"/>
            <a:ext cx="2057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a:solidFill>
                  <a:srgbClr val="154987"/>
                </a:solidFill>
                <a:latin typeface="Arial" pitchFamily="34" charset="0"/>
              </a:rPr>
              <a:t>IOM: Microbial threats to health. Emergence, Detection and response (2003)</a:t>
            </a:r>
          </a:p>
        </p:txBody>
      </p:sp>
    </p:spTree>
    <p:extLst>
      <p:ext uri="{BB962C8B-B14F-4D97-AF65-F5344CB8AC3E}">
        <p14:creationId xmlns:p14="http://schemas.microsoft.com/office/powerpoint/2010/main" val="6332786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4213" y="477641"/>
            <a:ext cx="7772400" cy="617734"/>
          </a:xfrm>
        </p:spPr>
        <p:txBody>
          <a:bodyPr/>
          <a:lstStyle/>
          <a:p>
            <a:pPr eaLnBrk="1" hangingPunct="1"/>
            <a:r>
              <a:rPr lang="nb-NO" smtClean="0"/>
              <a:t>Sesonginfluensa</a:t>
            </a:r>
          </a:p>
        </p:txBody>
      </p:sp>
      <p:pic>
        <p:nvPicPr>
          <p:cNvPr id="9219" name="Picture 5" descr="3A0C81C0BEF443B590D5903630930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13" y="1297782"/>
            <a:ext cx="4635500" cy="413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59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102064"/>
            <a:ext cx="8208000" cy="1140954"/>
          </a:xfrm>
        </p:spPr>
        <p:txBody>
          <a:bodyPr/>
          <a:lstStyle/>
          <a:p>
            <a:r>
              <a:rPr lang="nb-NO" dirty="0" smtClean="0"/>
              <a:t>Lærdom fra 2009: planene må baseres på </a:t>
            </a:r>
            <a:r>
              <a:rPr lang="nb-NO" smtClean="0"/>
              <a:t>nasjonal overvåking og risikovurdering</a:t>
            </a:r>
            <a:endParaRPr lang="nb-NO" dirty="0"/>
          </a:p>
        </p:txBody>
      </p:sp>
      <p:sp>
        <p:nvSpPr>
          <p:cNvPr id="3" name="Content Placeholder 2"/>
          <p:cNvSpPr>
            <a:spLocks noGrp="1"/>
          </p:cNvSpPr>
          <p:nvPr>
            <p:ph idx="1"/>
          </p:nvPr>
        </p:nvSpPr>
        <p:spPr/>
        <p:txBody>
          <a:bodyPr/>
          <a:lstStyle/>
          <a:p>
            <a:r>
              <a:rPr lang="nb-NO" dirty="0" err="1" smtClean="0"/>
              <a:t>WHOs</a:t>
            </a:r>
            <a:r>
              <a:rPr lang="nb-NO" dirty="0" smtClean="0"/>
              <a:t> faseinndeling fungerte ikke av flere grunner:</a:t>
            </a:r>
          </a:p>
          <a:p>
            <a:r>
              <a:rPr lang="nb-NO" dirty="0" smtClean="0"/>
              <a:t>Overgang mellom fasene var ikke lineær.  Landene måtte forberede seg ut fra situasjonen nasjonalt. </a:t>
            </a:r>
          </a:p>
          <a:p>
            <a:r>
              <a:rPr lang="nb-NO" dirty="0" smtClean="0"/>
              <a:t>Pandemier blir først erklært når flere WHO-regioner er berørt</a:t>
            </a:r>
          </a:p>
          <a:p>
            <a:pPr marL="0" indent="0">
              <a:buNone/>
            </a:pPr>
            <a:r>
              <a:rPr lang="nb-NO" dirty="0" smtClean="0"/>
              <a:t>     - de kan da være godt i gang i noen land.</a:t>
            </a:r>
          </a:p>
          <a:p>
            <a:r>
              <a:rPr lang="nb-NO" dirty="0" smtClean="0"/>
              <a:t>Fase-inndelingen er deskriptiv og sier lite om alvorlighet av epidemien – Epidemien kan også innen en stat være i forskjellige faser av utvikling og alvorlighetsgrad.</a:t>
            </a:r>
            <a:endParaRPr lang="nb-NO" dirty="0"/>
          </a:p>
          <a:p>
            <a:pPr marL="0" indent="0">
              <a:buNone/>
            </a:pPr>
            <a:endParaRPr lang="nb-NO" dirty="0" smtClean="0"/>
          </a:p>
          <a:p>
            <a:pPr marL="0" indent="0">
              <a:buNone/>
            </a:pPr>
            <a:endParaRPr lang="nb-NO" dirty="0"/>
          </a:p>
        </p:txBody>
      </p:sp>
      <p:sp>
        <p:nvSpPr>
          <p:cNvPr id="4" name="Date Placeholder 3"/>
          <p:cNvSpPr>
            <a:spLocks noGrp="1"/>
          </p:cNvSpPr>
          <p:nvPr>
            <p:ph type="dt" sz="half" idx="2"/>
          </p:nvPr>
        </p:nvSpPr>
        <p:spPr/>
        <p:txBody>
          <a:bodyPr/>
          <a:lstStyle/>
          <a:p>
            <a:r>
              <a:rPr lang="nb-NO" smtClean="0"/>
              <a:t>28.03.2014</a:t>
            </a:r>
            <a:endParaRPr lang="nb-NO" dirty="0"/>
          </a:p>
        </p:txBody>
      </p:sp>
      <p:sp>
        <p:nvSpPr>
          <p:cNvPr id="5" name="Footer Placeholder 4"/>
          <p:cNvSpPr>
            <a:spLocks noGrp="1"/>
          </p:cNvSpPr>
          <p:nvPr>
            <p:ph type="ftr" sz="quarter" idx="3"/>
          </p:nvPr>
        </p:nvSpPr>
        <p:spPr/>
        <p:txBody>
          <a:bodyPr/>
          <a:lstStyle/>
          <a:p>
            <a:r>
              <a:rPr lang="nb-NO" smtClean="0"/>
              <a:t>Pandemiplanrevisjonen 2014</a:t>
            </a:r>
            <a:endParaRPr lang="nb-NO" dirty="0"/>
          </a:p>
        </p:txBody>
      </p:sp>
      <p:sp>
        <p:nvSpPr>
          <p:cNvPr id="6" name="Slide Number Placeholder 5"/>
          <p:cNvSpPr>
            <a:spLocks noGrp="1"/>
          </p:cNvSpPr>
          <p:nvPr>
            <p:ph type="sldNum" sz="quarter" idx="4"/>
          </p:nvPr>
        </p:nvSpPr>
        <p:spPr/>
        <p:txBody>
          <a:bodyPr/>
          <a:lstStyle/>
          <a:p>
            <a:fld id="{CDA22134-EA94-4B2E-9154-EB8F13265450}" type="slidenum">
              <a:rPr lang="nb-NO" smtClean="0"/>
              <a:pPr/>
              <a:t>6</a:t>
            </a:fld>
            <a:endParaRPr lang="nb-NO" dirty="0"/>
          </a:p>
        </p:txBody>
      </p:sp>
    </p:spTree>
    <p:extLst>
      <p:ext uri="{BB962C8B-B14F-4D97-AF65-F5344CB8AC3E}">
        <p14:creationId xmlns:p14="http://schemas.microsoft.com/office/powerpoint/2010/main" val="56017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Influensa tar liv hvert år </a:t>
            </a:r>
            <a:endParaRPr lang="nb-NO" dirty="0"/>
          </a:p>
        </p:txBody>
      </p:sp>
      <p:sp>
        <p:nvSpPr>
          <p:cNvPr id="8" name="Plassholder for innhold 7"/>
          <p:cNvSpPr>
            <a:spLocks noGrp="1"/>
          </p:cNvSpPr>
          <p:nvPr>
            <p:ph sz="half" idx="1"/>
          </p:nvPr>
        </p:nvSpPr>
        <p:spPr/>
        <p:txBody>
          <a:bodyPr>
            <a:normAutofit lnSpcReduction="10000"/>
          </a:bodyPr>
          <a:lstStyle/>
          <a:p>
            <a:endParaRPr lang="nb-NO"/>
          </a:p>
        </p:txBody>
      </p:sp>
      <p:sp>
        <p:nvSpPr>
          <p:cNvPr id="9" name="Plassholder for innhold 8"/>
          <p:cNvSpPr>
            <a:spLocks noGrp="1"/>
          </p:cNvSpPr>
          <p:nvPr>
            <p:ph sz="half" idx="2"/>
          </p:nvPr>
        </p:nvSpPr>
        <p:spPr/>
        <p:txBody>
          <a:bodyPr>
            <a:normAutofit lnSpcReduction="10000"/>
          </a:bodyPr>
          <a:lstStyle/>
          <a:p>
            <a:r>
              <a:rPr lang="nb-NO" sz="1800" dirty="0"/>
              <a:t>Hvert år </a:t>
            </a:r>
            <a:r>
              <a:rPr lang="nb-NO" sz="1800" dirty="0" smtClean="0"/>
              <a:t>dør det fler under sesonginfluensaperioden enn ellers i året Desember </a:t>
            </a:r>
            <a:r>
              <a:rPr lang="nb-NO" sz="1800" dirty="0"/>
              <a:t>1993 og januar 2000 var de månedene med høyest antall </a:t>
            </a:r>
            <a:r>
              <a:rPr lang="nb-NO" sz="1800" dirty="0" smtClean="0"/>
              <a:t>influensadødsfall </a:t>
            </a:r>
            <a:r>
              <a:rPr lang="nb-NO" sz="1800" dirty="0"/>
              <a:t>i perioden 1986-2007, med henholdsvis 209 og 186 døde. Bare 3 prosent av disse personene var under 70 år gamle</a:t>
            </a:r>
            <a:r>
              <a:rPr lang="nb-NO" sz="1800" dirty="0" smtClean="0"/>
              <a:t>.</a:t>
            </a:r>
          </a:p>
          <a:p>
            <a:r>
              <a:rPr lang="nb-NO" sz="1800" dirty="0" smtClean="0"/>
              <a:t>Ved «nye» virusinfeksjoner skjer det motsatte: </a:t>
            </a:r>
            <a:r>
              <a:rPr lang="nb-NO" sz="1800" dirty="0"/>
              <a:t>bare 2 av de 16 som </a:t>
            </a:r>
            <a:r>
              <a:rPr lang="nb-NO" sz="1800" dirty="0" smtClean="0"/>
              <a:t> </a:t>
            </a:r>
            <a:r>
              <a:rPr lang="nb-NO" sz="1800" dirty="0"/>
              <a:t>døde av svineinfluensa i Norge per 8. </a:t>
            </a:r>
            <a:r>
              <a:rPr lang="nb-NO" sz="1800" dirty="0" smtClean="0"/>
              <a:t>november 09, var over </a:t>
            </a:r>
            <a:r>
              <a:rPr lang="nb-NO" sz="1800" dirty="0"/>
              <a:t>60 år.</a:t>
            </a:r>
          </a:p>
        </p:txBody>
      </p:sp>
      <p:sp>
        <p:nvSpPr>
          <p:cNvPr id="4" name="Plassholder for dato 3"/>
          <p:cNvSpPr>
            <a:spLocks noGrp="1"/>
          </p:cNvSpPr>
          <p:nvPr>
            <p:ph type="dt" sz="half" idx="10"/>
          </p:nvPr>
        </p:nvSpPr>
        <p:spPr/>
        <p:txBody>
          <a:bodyPr/>
          <a:lstStyle/>
          <a:p>
            <a:pPr>
              <a:defRPr/>
            </a:pPr>
            <a:fld id="{5FADE3B9-61B6-42AC-B18E-542ACE8182D5}" type="datetime1">
              <a:rPr lang="nb-NO" smtClean="0">
                <a:solidFill>
                  <a:srgbClr val="00435D"/>
                </a:solidFill>
              </a:rPr>
              <a:pPr>
                <a:defRPr/>
              </a:pPr>
              <a:t>17.03.2015</a:t>
            </a:fld>
            <a:endParaRPr lang="nb-NO" sz="1400">
              <a:solidFill>
                <a:srgbClr val="00435D"/>
              </a:solidFill>
            </a:endParaRPr>
          </a:p>
        </p:txBody>
      </p:sp>
      <p:sp>
        <p:nvSpPr>
          <p:cNvPr id="5" name="Plassholder for bunntekst 4"/>
          <p:cNvSpPr>
            <a:spLocks noGrp="1"/>
          </p:cNvSpPr>
          <p:nvPr>
            <p:ph type="ftr" sz="quarter" idx="11"/>
          </p:nvPr>
        </p:nvSpPr>
        <p:spPr/>
        <p:txBody>
          <a:bodyPr/>
          <a:lstStyle/>
          <a:p>
            <a:pPr>
              <a:defRPr/>
            </a:pPr>
            <a:r>
              <a:rPr lang="en-US" smtClean="0">
                <a:solidFill>
                  <a:srgbClr val="00435D"/>
                </a:solidFill>
              </a:rPr>
              <a:t>Svein Høegh Henrichsen </a:t>
            </a:r>
          </a:p>
          <a:p>
            <a:pPr>
              <a:defRPr/>
            </a:pPr>
            <a:r>
              <a:rPr lang="nb-NO" smtClean="0">
                <a:solidFill>
                  <a:srgbClr val="00435D"/>
                </a:solidFill>
              </a:rPr>
              <a:t>Avd primærhelsetjenester </a:t>
            </a:r>
            <a:endParaRPr lang="nb-NO">
              <a:solidFill>
                <a:srgbClr val="00435D"/>
              </a:solidFill>
            </a:endParaRPr>
          </a:p>
        </p:txBody>
      </p:sp>
      <p:sp>
        <p:nvSpPr>
          <p:cNvPr id="6" name="Plassholder for lysbildenummer 5"/>
          <p:cNvSpPr>
            <a:spLocks noGrp="1"/>
          </p:cNvSpPr>
          <p:nvPr>
            <p:ph type="sldNum" sz="quarter" idx="12"/>
          </p:nvPr>
        </p:nvSpPr>
        <p:spPr/>
        <p:txBody>
          <a:bodyPr/>
          <a:lstStyle/>
          <a:p>
            <a:pPr>
              <a:defRPr/>
            </a:pPr>
            <a:r>
              <a:rPr lang="nb-NO" smtClean="0">
                <a:solidFill>
                  <a:srgbClr val="FFFFFF"/>
                </a:solidFill>
              </a:rPr>
              <a:t>| </a:t>
            </a:r>
            <a:fld id="{AB9FF88A-396B-4C5A-9465-22A0C9EEBFD6}" type="slidenum">
              <a:rPr lang="nb-NO" smtClean="0">
                <a:solidFill>
                  <a:srgbClr val="FFFFFF"/>
                </a:solidFill>
              </a:rPr>
              <a:pPr>
                <a:defRPr/>
              </a:pPr>
              <a:t>7</a:t>
            </a:fld>
            <a:endParaRPr lang="nb-NO" sz="1400">
              <a:solidFill>
                <a:srgbClr val="FFFFFF"/>
              </a:solidFill>
            </a:endParaRPr>
          </a:p>
        </p:txBody>
      </p:sp>
      <p:pic>
        <p:nvPicPr>
          <p:cNvPr id="35842" name="Picture 2" descr="Dødsfall av influensa, etter alder. 1991-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17307"/>
            <a:ext cx="4680520" cy="390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45406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02064"/>
            <a:ext cx="8208000" cy="1140954"/>
          </a:xfrm>
        </p:spPr>
        <p:txBody>
          <a:bodyPr/>
          <a:lstStyle/>
          <a:p>
            <a:r>
              <a:rPr lang="nb-NO" dirty="0"/>
              <a:t>Hva er en pandemi ? </a:t>
            </a:r>
            <a:br>
              <a:rPr lang="nb-NO" dirty="0"/>
            </a:br>
            <a:endParaRPr lang="en-US" dirty="0"/>
          </a:p>
        </p:txBody>
      </p:sp>
      <p:sp>
        <p:nvSpPr>
          <p:cNvPr id="3" name="Plassholder for innhold 2"/>
          <p:cNvSpPr>
            <a:spLocks noGrp="1"/>
          </p:cNvSpPr>
          <p:nvPr>
            <p:ph idx="1"/>
          </p:nvPr>
        </p:nvSpPr>
        <p:spPr/>
        <p:txBody>
          <a:bodyPr/>
          <a:lstStyle/>
          <a:p>
            <a:r>
              <a:rPr lang="en-US" dirty="0" err="1" smtClean="0"/>
              <a:t>Pandemier</a:t>
            </a:r>
            <a:r>
              <a:rPr lang="en-US" dirty="0" smtClean="0"/>
              <a:t> </a:t>
            </a:r>
            <a:r>
              <a:rPr lang="en-US" dirty="0" err="1" smtClean="0"/>
              <a:t>er</a:t>
            </a:r>
            <a:r>
              <a:rPr lang="en-US" dirty="0" smtClean="0"/>
              <a:t> </a:t>
            </a:r>
            <a:r>
              <a:rPr lang="en-US" dirty="0" err="1" smtClean="0"/>
              <a:t>definert</a:t>
            </a:r>
            <a:r>
              <a:rPr lang="en-US" dirty="0" smtClean="0"/>
              <a:t> </a:t>
            </a:r>
            <a:r>
              <a:rPr lang="en-US" dirty="0" err="1" smtClean="0"/>
              <a:t>som</a:t>
            </a:r>
            <a:r>
              <a:rPr lang="en-US" dirty="0" smtClean="0"/>
              <a:t> </a:t>
            </a:r>
            <a:r>
              <a:rPr lang="en-US" dirty="0" err="1" smtClean="0"/>
              <a:t>epidemier</a:t>
            </a:r>
            <a:r>
              <a:rPr lang="en-US" dirty="0" smtClean="0"/>
              <a:t> </a:t>
            </a:r>
            <a:r>
              <a:rPr lang="en-US" dirty="0" err="1" smtClean="0"/>
              <a:t>av</a:t>
            </a:r>
            <a:r>
              <a:rPr lang="en-US" dirty="0" smtClean="0"/>
              <a:t> </a:t>
            </a:r>
            <a:r>
              <a:rPr lang="en-US" dirty="0" err="1" smtClean="0"/>
              <a:t>nye</a:t>
            </a:r>
            <a:r>
              <a:rPr lang="en-US" dirty="0" smtClean="0"/>
              <a:t> </a:t>
            </a:r>
            <a:r>
              <a:rPr lang="en-US" dirty="0" err="1" smtClean="0"/>
              <a:t>infeksjonssykdommer</a:t>
            </a:r>
            <a:r>
              <a:rPr lang="en-US" dirty="0" smtClean="0"/>
              <a:t> </a:t>
            </a:r>
            <a:r>
              <a:rPr lang="en-US" dirty="0" err="1" smtClean="0"/>
              <a:t>som</a:t>
            </a:r>
            <a:r>
              <a:rPr lang="en-US" dirty="0" smtClean="0"/>
              <a:t> rammer </a:t>
            </a:r>
            <a:r>
              <a:rPr lang="en-US" dirty="0" err="1" smtClean="0"/>
              <a:t>mer</a:t>
            </a:r>
            <a:r>
              <a:rPr lang="en-US" dirty="0" smtClean="0"/>
              <a:t> </a:t>
            </a:r>
            <a:r>
              <a:rPr lang="en-US" dirty="0" err="1" smtClean="0"/>
              <a:t>enn</a:t>
            </a:r>
            <a:r>
              <a:rPr lang="en-US" dirty="0" smtClean="0"/>
              <a:t> 2 </a:t>
            </a:r>
            <a:r>
              <a:rPr lang="en-US" dirty="0" err="1" smtClean="0"/>
              <a:t>verdensdeler</a:t>
            </a:r>
            <a:r>
              <a:rPr lang="en-US" dirty="0" smtClean="0"/>
              <a:t>. </a:t>
            </a:r>
            <a:r>
              <a:rPr lang="en-US" dirty="0" err="1" smtClean="0"/>
              <a:t>Det</a:t>
            </a:r>
            <a:r>
              <a:rPr lang="en-US" dirty="0" smtClean="0"/>
              <a:t> </a:t>
            </a:r>
            <a:r>
              <a:rPr lang="en-US" dirty="0" err="1" smtClean="0"/>
              <a:t>er</a:t>
            </a:r>
            <a:r>
              <a:rPr lang="en-US" dirty="0" smtClean="0"/>
              <a:t> WHO </a:t>
            </a:r>
            <a:r>
              <a:rPr lang="en-US" dirty="0" err="1" smtClean="0"/>
              <a:t>som</a:t>
            </a:r>
            <a:r>
              <a:rPr lang="en-US" dirty="0" smtClean="0"/>
              <a:t> </a:t>
            </a:r>
            <a:r>
              <a:rPr lang="en-US" dirty="0" err="1" smtClean="0"/>
              <a:t>erklærer</a:t>
            </a:r>
            <a:r>
              <a:rPr lang="en-US" dirty="0" smtClean="0"/>
              <a:t> </a:t>
            </a:r>
            <a:r>
              <a:rPr lang="en-US" dirty="0" err="1" smtClean="0"/>
              <a:t>pandemier</a:t>
            </a:r>
            <a:r>
              <a:rPr lang="en-US" dirty="0" smtClean="0"/>
              <a:t>. </a:t>
            </a:r>
          </a:p>
          <a:p>
            <a:r>
              <a:rPr lang="en-US" dirty="0" smtClean="0"/>
              <a:t>De </a:t>
            </a:r>
            <a:r>
              <a:rPr lang="en-US" dirty="0" err="1" smtClean="0"/>
              <a:t>mest</a:t>
            </a:r>
            <a:r>
              <a:rPr lang="en-US" dirty="0" smtClean="0"/>
              <a:t> </a:t>
            </a:r>
            <a:r>
              <a:rPr lang="en-US" dirty="0" err="1" smtClean="0"/>
              <a:t>sansynlige</a:t>
            </a:r>
            <a:r>
              <a:rPr lang="en-US" dirty="0" smtClean="0"/>
              <a:t> </a:t>
            </a:r>
            <a:r>
              <a:rPr lang="en-US" dirty="0" err="1" smtClean="0"/>
              <a:t>årsakene</a:t>
            </a:r>
            <a:r>
              <a:rPr lang="en-US" dirty="0" smtClean="0"/>
              <a:t> </a:t>
            </a:r>
            <a:r>
              <a:rPr lang="en-US" dirty="0" err="1" smtClean="0"/>
              <a:t>til</a:t>
            </a:r>
            <a:r>
              <a:rPr lang="en-US" dirty="0" smtClean="0"/>
              <a:t> </a:t>
            </a:r>
            <a:r>
              <a:rPr lang="en-US" dirty="0" err="1" smtClean="0"/>
              <a:t>nye</a:t>
            </a:r>
            <a:r>
              <a:rPr lang="en-US" dirty="0" smtClean="0"/>
              <a:t> </a:t>
            </a:r>
            <a:r>
              <a:rPr lang="en-US" dirty="0" err="1" smtClean="0"/>
              <a:t>pandemier</a:t>
            </a:r>
            <a:r>
              <a:rPr lang="en-US" dirty="0" smtClean="0"/>
              <a:t> I </a:t>
            </a:r>
            <a:r>
              <a:rPr lang="en-US" dirty="0" err="1" smtClean="0"/>
              <a:t>vår</a:t>
            </a:r>
            <a:r>
              <a:rPr lang="en-US" dirty="0" smtClean="0"/>
              <a:t> </a:t>
            </a:r>
            <a:r>
              <a:rPr lang="en-US" dirty="0" err="1" smtClean="0"/>
              <a:t>tid</a:t>
            </a:r>
            <a:r>
              <a:rPr lang="en-US" dirty="0" smtClean="0"/>
              <a:t> </a:t>
            </a:r>
            <a:r>
              <a:rPr lang="en-US" dirty="0" err="1" smtClean="0"/>
              <a:t>er</a:t>
            </a:r>
            <a:r>
              <a:rPr lang="en-US" dirty="0" smtClean="0"/>
              <a:t> </a:t>
            </a:r>
            <a:r>
              <a:rPr lang="en-US" dirty="0" err="1" smtClean="0"/>
              <a:t>dyreinfluensaer</a:t>
            </a:r>
            <a:r>
              <a:rPr lang="en-US" dirty="0" smtClean="0"/>
              <a:t> </a:t>
            </a:r>
            <a:r>
              <a:rPr lang="en-US" dirty="0" err="1" smtClean="0"/>
              <a:t>som</a:t>
            </a:r>
            <a:r>
              <a:rPr lang="en-US" dirty="0" smtClean="0"/>
              <a:t> </a:t>
            </a:r>
            <a:r>
              <a:rPr lang="en-US" dirty="0" err="1" smtClean="0"/>
              <a:t>gjennom</a:t>
            </a:r>
            <a:r>
              <a:rPr lang="en-US" dirty="0" smtClean="0"/>
              <a:t> </a:t>
            </a:r>
            <a:r>
              <a:rPr lang="en-US" dirty="0" err="1" smtClean="0"/>
              <a:t>mutasjoner</a:t>
            </a:r>
            <a:r>
              <a:rPr lang="en-US" dirty="0" smtClean="0"/>
              <a:t> </a:t>
            </a:r>
            <a:r>
              <a:rPr lang="en-US" dirty="0" err="1" smtClean="0"/>
              <a:t>smitter</a:t>
            </a:r>
            <a:r>
              <a:rPr lang="en-US" dirty="0" smtClean="0"/>
              <a:t> </a:t>
            </a:r>
            <a:r>
              <a:rPr lang="en-US" dirty="0" err="1" smtClean="0"/>
              <a:t>mennesker</a:t>
            </a:r>
            <a:r>
              <a:rPr lang="en-US" dirty="0" smtClean="0"/>
              <a:t> og </a:t>
            </a:r>
            <a:r>
              <a:rPr lang="en-US" dirty="0" err="1" smtClean="0"/>
              <a:t>som</a:t>
            </a:r>
            <a:r>
              <a:rPr lang="en-US" dirty="0" smtClean="0"/>
              <a:t> </a:t>
            </a:r>
            <a:r>
              <a:rPr lang="en-US" dirty="0" err="1" smtClean="0"/>
              <a:t>deretter</a:t>
            </a:r>
            <a:r>
              <a:rPr lang="en-US" dirty="0" smtClean="0"/>
              <a:t> </a:t>
            </a:r>
            <a:r>
              <a:rPr lang="en-US" dirty="0" err="1" smtClean="0"/>
              <a:t>fører</a:t>
            </a:r>
            <a:r>
              <a:rPr lang="en-US" dirty="0" smtClean="0"/>
              <a:t> </a:t>
            </a:r>
            <a:r>
              <a:rPr lang="en-US" dirty="0" err="1" smtClean="0"/>
              <a:t>til</a:t>
            </a:r>
            <a:r>
              <a:rPr lang="en-US" dirty="0" smtClean="0"/>
              <a:t> </a:t>
            </a:r>
            <a:r>
              <a:rPr lang="en-US" dirty="0" err="1" smtClean="0"/>
              <a:t>smitte</a:t>
            </a:r>
            <a:r>
              <a:rPr lang="en-US" dirty="0" smtClean="0"/>
              <a:t> </a:t>
            </a:r>
            <a:r>
              <a:rPr lang="en-US" dirty="0" err="1" smtClean="0"/>
              <a:t>mellom</a:t>
            </a:r>
            <a:r>
              <a:rPr lang="en-US" dirty="0" smtClean="0"/>
              <a:t> </a:t>
            </a:r>
            <a:r>
              <a:rPr lang="en-US" dirty="0" err="1" smtClean="0"/>
              <a:t>mennesker</a:t>
            </a:r>
            <a:r>
              <a:rPr lang="en-US" dirty="0" smtClean="0"/>
              <a:t>. </a:t>
            </a:r>
          </a:p>
          <a:p>
            <a:r>
              <a:rPr lang="en-US" dirty="0" smtClean="0"/>
              <a:t>Vi </a:t>
            </a:r>
            <a:r>
              <a:rPr lang="en-US" dirty="0" err="1" smtClean="0"/>
              <a:t>har</a:t>
            </a:r>
            <a:r>
              <a:rPr lang="en-US" dirty="0" smtClean="0"/>
              <a:t> </a:t>
            </a:r>
            <a:r>
              <a:rPr lang="en-US" dirty="0" err="1" smtClean="0"/>
              <a:t>allerede</a:t>
            </a:r>
            <a:r>
              <a:rPr lang="en-US" dirty="0" smtClean="0"/>
              <a:t> </a:t>
            </a:r>
            <a:r>
              <a:rPr lang="en-US" dirty="0" err="1" smtClean="0"/>
              <a:t>flere</a:t>
            </a:r>
            <a:r>
              <a:rPr lang="en-US" dirty="0" smtClean="0"/>
              <a:t> virus med </a:t>
            </a:r>
            <a:r>
              <a:rPr lang="en-US" dirty="0" err="1" smtClean="0"/>
              <a:t>pandemisk</a:t>
            </a:r>
            <a:r>
              <a:rPr lang="en-US" dirty="0" smtClean="0"/>
              <a:t> </a:t>
            </a:r>
            <a:r>
              <a:rPr lang="en-US" dirty="0" err="1" smtClean="0"/>
              <a:t>potensiale</a:t>
            </a:r>
            <a:r>
              <a:rPr lang="en-US" dirty="0" smtClean="0"/>
              <a:t>, </a:t>
            </a:r>
            <a:r>
              <a:rPr lang="en-US" dirty="0" err="1" smtClean="0"/>
              <a:t>det</a:t>
            </a:r>
            <a:r>
              <a:rPr lang="en-US" dirty="0" smtClean="0"/>
              <a:t> </a:t>
            </a:r>
            <a:r>
              <a:rPr lang="en-US" dirty="0" err="1" smtClean="0"/>
              <a:t>er</a:t>
            </a:r>
            <a:r>
              <a:rPr lang="en-US" dirty="0" smtClean="0"/>
              <a:t> </a:t>
            </a:r>
            <a:r>
              <a:rPr lang="en-US" dirty="0" err="1" smtClean="0"/>
              <a:t>allerede</a:t>
            </a:r>
            <a:r>
              <a:rPr lang="en-US" dirty="0" smtClean="0"/>
              <a:t> </a:t>
            </a:r>
            <a:r>
              <a:rPr lang="en-US" dirty="0" err="1" smtClean="0"/>
              <a:t>påvist</a:t>
            </a:r>
            <a:r>
              <a:rPr lang="en-US" dirty="0" smtClean="0"/>
              <a:t> </a:t>
            </a:r>
            <a:r>
              <a:rPr lang="en-US" dirty="0" err="1" smtClean="0"/>
              <a:t>smitte</a:t>
            </a:r>
            <a:r>
              <a:rPr lang="en-US" dirty="0" smtClean="0"/>
              <a:t> </a:t>
            </a:r>
            <a:r>
              <a:rPr lang="en-US" dirty="0" err="1" smtClean="0"/>
              <a:t>fra</a:t>
            </a:r>
            <a:r>
              <a:rPr lang="en-US" dirty="0" smtClean="0"/>
              <a:t> </a:t>
            </a:r>
            <a:r>
              <a:rPr lang="en-US" dirty="0" err="1" smtClean="0"/>
              <a:t>fugl</a:t>
            </a:r>
            <a:r>
              <a:rPr lang="en-US" dirty="0" smtClean="0"/>
              <a:t> </a:t>
            </a:r>
            <a:r>
              <a:rPr lang="en-US" dirty="0" err="1" smtClean="0"/>
              <a:t>til</a:t>
            </a:r>
            <a:r>
              <a:rPr lang="en-US" dirty="0" smtClean="0"/>
              <a:t> </a:t>
            </a:r>
            <a:r>
              <a:rPr lang="en-US" dirty="0" err="1" smtClean="0"/>
              <a:t>mennesker</a:t>
            </a:r>
            <a:r>
              <a:rPr lang="en-US" dirty="0" smtClean="0"/>
              <a:t> H7N9 og H5N1, men </a:t>
            </a:r>
            <a:r>
              <a:rPr lang="en-US" dirty="0" err="1" smtClean="0"/>
              <a:t>foreløpig</a:t>
            </a:r>
            <a:r>
              <a:rPr lang="en-US" dirty="0" smtClean="0"/>
              <a:t> </a:t>
            </a:r>
            <a:r>
              <a:rPr lang="en-US" dirty="0" err="1" smtClean="0"/>
              <a:t>har</a:t>
            </a:r>
            <a:r>
              <a:rPr lang="en-US" dirty="0" smtClean="0"/>
              <a:t> </a:t>
            </a:r>
            <a:r>
              <a:rPr lang="en-US" dirty="0" err="1" smtClean="0"/>
              <a:t>det</a:t>
            </a:r>
            <a:r>
              <a:rPr lang="en-US" dirty="0" smtClean="0"/>
              <a:t> </a:t>
            </a:r>
            <a:r>
              <a:rPr lang="en-US" dirty="0" err="1" smtClean="0"/>
              <a:t>ikke</a:t>
            </a:r>
            <a:r>
              <a:rPr lang="en-US" dirty="0" smtClean="0"/>
              <a:t> </a:t>
            </a:r>
            <a:r>
              <a:rPr lang="en-US" dirty="0" err="1" smtClean="0"/>
              <a:t>vært</a:t>
            </a:r>
            <a:r>
              <a:rPr lang="en-US" dirty="0" smtClean="0"/>
              <a:t> </a:t>
            </a:r>
            <a:r>
              <a:rPr lang="en-US" dirty="0" err="1" smtClean="0"/>
              <a:t>påvist</a:t>
            </a:r>
            <a:r>
              <a:rPr lang="en-US" dirty="0" smtClean="0"/>
              <a:t> </a:t>
            </a:r>
            <a:r>
              <a:rPr lang="en-US" dirty="0" err="1" smtClean="0"/>
              <a:t>smitte</a:t>
            </a:r>
            <a:r>
              <a:rPr lang="en-US" dirty="0" smtClean="0"/>
              <a:t> </a:t>
            </a:r>
            <a:r>
              <a:rPr lang="en-US" dirty="0" err="1" smtClean="0"/>
              <a:t>mellom</a:t>
            </a:r>
            <a:r>
              <a:rPr lang="en-US" dirty="0" smtClean="0"/>
              <a:t> </a:t>
            </a:r>
            <a:r>
              <a:rPr lang="en-US" dirty="0" err="1" smtClean="0"/>
              <a:t>mennesker</a:t>
            </a:r>
            <a:r>
              <a:rPr lang="en-US" dirty="0" smtClean="0"/>
              <a:t> </a:t>
            </a:r>
          </a:p>
          <a:p>
            <a:pPr marL="0" indent="0">
              <a:buNone/>
            </a:pPr>
            <a:endParaRPr lang="en-US" dirty="0"/>
          </a:p>
        </p:txBody>
      </p:sp>
      <p:sp>
        <p:nvSpPr>
          <p:cNvPr id="4" name="Plassholder for dato 3"/>
          <p:cNvSpPr>
            <a:spLocks noGrp="1"/>
          </p:cNvSpPr>
          <p:nvPr>
            <p:ph type="dt" sz="half" idx="2"/>
          </p:nvPr>
        </p:nvSpPr>
        <p:spPr/>
        <p:txBody>
          <a:bodyPr/>
          <a:lstStyle/>
          <a:p>
            <a:r>
              <a:rPr lang="nb-NO" smtClean="0"/>
              <a:t>28.03.2014</a:t>
            </a:r>
            <a:endParaRPr lang="nb-NO" dirty="0"/>
          </a:p>
        </p:txBody>
      </p:sp>
      <p:sp>
        <p:nvSpPr>
          <p:cNvPr id="5" name="Plassholder for bunntekst 4"/>
          <p:cNvSpPr>
            <a:spLocks noGrp="1"/>
          </p:cNvSpPr>
          <p:nvPr>
            <p:ph type="ftr" sz="quarter" idx="3"/>
          </p:nvPr>
        </p:nvSpPr>
        <p:spPr/>
        <p:txBody>
          <a:bodyPr/>
          <a:lstStyle/>
          <a:p>
            <a:r>
              <a:rPr lang="nb-NO" smtClean="0"/>
              <a:t>Pandemiplanrevisjonen 2014</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8</a:t>
            </a:fld>
            <a:endParaRPr lang="nb-NO" dirty="0"/>
          </a:p>
        </p:txBody>
      </p:sp>
    </p:spTree>
    <p:extLst>
      <p:ext uri="{BB962C8B-B14F-4D97-AF65-F5344CB8AC3E}">
        <p14:creationId xmlns:p14="http://schemas.microsoft.com/office/powerpoint/2010/main" val="2778187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nb-NO" smtClean="0"/>
              <a:t>Influensapandemi</a:t>
            </a:r>
          </a:p>
        </p:txBody>
      </p:sp>
      <p:pic>
        <p:nvPicPr>
          <p:cNvPr id="24579" name="Picture 6" descr="1918 flu Emergency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6" y="1435365"/>
            <a:ext cx="6551613" cy="40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42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PT_16_10_NO">
  <a:themeElements>
    <a:clrScheme name="Helsedir">
      <a:dk1>
        <a:sysClr val="windowText" lastClr="000000"/>
      </a:dk1>
      <a:lt1>
        <a:sysClr val="window" lastClr="FFFFFF"/>
      </a:lt1>
      <a:dk2>
        <a:srgbClr val="00546E"/>
      </a:dk2>
      <a:lt2>
        <a:srgbClr val="EEECE1"/>
      </a:lt2>
      <a:accent1>
        <a:srgbClr val="43BCBA"/>
      </a:accent1>
      <a:accent2>
        <a:srgbClr val="92C431"/>
      </a:accent2>
      <a:accent3>
        <a:srgbClr val="FCD004"/>
      </a:accent3>
      <a:accent4>
        <a:srgbClr val="F19B07"/>
      </a:accent4>
      <a:accent5>
        <a:srgbClr val="E63C28"/>
      </a:accent5>
      <a:accent6>
        <a:srgbClr val="E64B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ysDot"/>
          <a:round/>
          <a:headEnd type="none" w="med" len="med"/>
          <a:tailEnd type="triangle" w="med" len="med"/>
        </a:ln>
        <a:effectLst/>
      </a:spPr>
      <a:bodyPr vert="horz" wrap="none" lIns="45720" tIns="45720" rIns="45720" bIns="45720" numCol="1" anchor="ctr"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ysDot"/>
          <a:round/>
          <a:headEnd type="none" w="med" len="med"/>
          <a:tailEnd type="triangle" w="med" len="med"/>
        </a:ln>
        <a:effectLst/>
      </a:spPr>
      <a:bodyPr vert="horz" wrap="none" lIns="45720" tIns="45720" rIns="45720" bIns="45720" numCol="1" anchor="ctr"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PPT_16_10_NO</Template>
  <TotalTime>2020</TotalTime>
  <Words>1641</Words>
  <Application>Microsoft Office PowerPoint</Application>
  <PresentationFormat>Skjermfremvisning (16:10)</PresentationFormat>
  <Paragraphs>212</Paragraphs>
  <Slides>23</Slides>
  <Notes>8</Notes>
  <HiddenSlides>0</HiddenSlides>
  <MMClips>0</MMClips>
  <ScaleCrop>false</ScaleCrop>
  <HeadingPairs>
    <vt:vector size="6" baseType="variant">
      <vt:variant>
        <vt:lpstr>Tema</vt:lpstr>
      </vt:variant>
      <vt:variant>
        <vt:i4>2</vt:i4>
      </vt:variant>
      <vt:variant>
        <vt:lpstr>Innebygde OLE-servere</vt:lpstr>
      </vt:variant>
      <vt:variant>
        <vt:i4>1</vt:i4>
      </vt:variant>
      <vt:variant>
        <vt:lpstr>Lysbildetitler</vt:lpstr>
      </vt:variant>
      <vt:variant>
        <vt:i4>23</vt:i4>
      </vt:variant>
    </vt:vector>
  </HeadingPairs>
  <TitlesOfParts>
    <vt:vector size="26" baseType="lpstr">
      <vt:lpstr>PPT_16_10_NO</vt:lpstr>
      <vt:lpstr>master</vt:lpstr>
      <vt:lpstr>Photo Editor-bilde</vt:lpstr>
      <vt:lpstr>Pandemiplanrevisjonen 2014</vt:lpstr>
      <vt:lpstr>Influensaviruset</vt:lpstr>
      <vt:lpstr>Viruset og forandring</vt:lpstr>
      <vt:lpstr>Reservoar for influensavirus</vt:lpstr>
      <vt:lpstr>Sesonginfluensa</vt:lpstr>
      <vt:lpstr>Lærdom fra 2009: planene må baseres på nasjonal overvåking og risikovurdering</vt:lpstr>
      <vt:lpstr>Influensa tar liv hvert år </vt:lpstr>
      <vt:lpstr>Hva er en pandemi ?  </vt:lpstr>
      <vt:lpstr>Influensapandemi</vt:lpstr>
      <vt:lpstr>Strategi for pandemiplanlegging</vt:lpstr>
      <vt:lpstr>Vi er allerede i fase 3- H7N9 og H5N1</vt:lpstr>
      <vt:lpstr>WHOs nye faseinndeling</vt:lpstr>
      <vt:lpstr>Risikovurderinger </vt:lpstr>
      <vt:lpstr>Smittekjeden: følg smittestoffet</vt:lpstr>
      <vt:lpstr>2009 Epidemien i Norge:</vt:lpstr>
      <vt:lpstr>Lærdom fra svineinfluensa pandemien</vt:lpstr>
      <vt:lpstr>Mer lærdom..</vt:lpstr>
      <vt:lpstr>Initial respons : begrense smitte- hygieneråd , antiviralia, isolering av syke i påvente av vaksine</vt:lpstr>
      <vt:lpstr>Ved toppen av pandemien</vt:lpstr>
      <vt:lpstr>Momentliste, kommunal smitteberedskapsplan ved pandemisk influensa</vt:lpstr>
      <vt:lpstr>Momenter som bør berøres i en kommunal pandemiplan: </vt:lpstr>
      <vt:lpstr>Kritiske funksjoner tidlig</vt:lpstr>
      <vt:lpstr>Massevaksinasjonsplan</vt:lpstr>
    </vt:vector>
  </TitlesOfParts>
  <Company>Helsedirektoratet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Svein Høegh Henrichsen</dc:creator>
  <cp:lastModifiedBy>Svein Høegh Henrichsen</cp:lastModifiedBy>
  <cp:revision>40</cp:revision>
  <dcterms:created xsi:type="dcterms:W3CDTF">2014-03-27T08:36:15Z</dcterms:created>
  <dcterms:modified xsi:type="dcterms:W3CDTF">2015-03-17T21:48:13Z</dcterms:modified>
</cp:coreProperties>
</file>