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19" r:id="rId2"/>
    <p:sldId id="358" r:id="rId3"/>
    <p:sldId id="367" r:id="rId4"/>
    <p:sldId id="368" r:id="rId5"/>
    <p:sldId id="336" r:id="rId6"/>
    <p:sldId id="342" r:id="rId7"/>
    <p:sldId id="353" r:id="rId8"/>
    <p:sldId id="339" r:id="rId9"/>
    <p:sldId id="355" r:id="rId10"/>
    <p:sldId id="344" r:id="rId11"/>
    <p:sldId id="349" r:id="rId12"/>
    <p:sldId id="350" r:id="rId13"/>
    <p:sldId id="354" r:id="rId14"/>
    <p:sldId id="357" r:id="rId15"/>
    <p:sldId id="360" r:id="rId16"/>
    <p:sldId id="362" r:id="rId17"/>
    <p:sldId id="364" r:id="rId18"/>
  </p:sldIdLst>
  <p:sldSz cx="9144000" cy="6858000" type="screen4x3"/>
  <p:notesSz cx="6797675" cy="9928225"/>
  <p:defaultTextStyle>
    <a:defPPr>
      <a:defRPr lang="nb-NO"/>
    </a:defPPr>
    <a:lvl1pPr algn="l" rtl="0" eaLnBrk="0" fontAlgn="base" hangingPunct="0">
      <a:spcBef>
        <a:spcPct val="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Verdana" pitchFamily="34" charset="0"/>
        <a:ea typeface="+mn-ea"/>
        <a:cs typeface="+mn-cs"/>
      </a:defRPr>
    </a:lvl6pPr>
    <a:lvl7pPr marL="2743200" algn="l" defTabSz="914400" rtl="0" eaLnBrk="1" latinLnBrk="0" hangingPunct="1">
      <a:defRPr sz="1200" kern="1200">
        <a:solidFill>
          <a:schemeClr val="tx1"/>
        </a:solidFill>
        <a:latin typeface="Verdana" pitchFamily="34" charset="0"/>
        <a:ea typeface="+mn-ea"/>
        <a:cs typeface="+mn-cs"/>
      </a:defRPr>
    </a:lvl7pPr>
    <a:lvl8pPr marL="3200400" algn="l" defTabSz="914400" rtl="0" eaLnBrk="1" latinLnBrk="0" hangingPunct="1">
      <a:defRPr sz="1200" kern="1200">
        <a:solidFill>
          <a:schemeClr val="tx1"/>
        </a:solidFill>
        <a:latin typeface="Verdana" pitchFamily="34" charset="0"/>
        <a:ea typeface="+mn-ea"/>
        <a:cs typeface="+mn-cs"/>
      </a:defRPr>
    </a:lvl8pPr>
    <a:lvl9pPr marL="3657600" algn="l" defTabSz="914400" rtl="0" eaLnBrk="1" latinLnBrk="0" hangingPunct="1">
      <a:defRPr sz="1200" kern="1200">
        <a:solidFill>
          <a:schemeClr val="tx1"/>
        </a:solidFill>
        <a:latin typeface="Verdan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D1"/>
    <a:srgbClr val="0019D1"/>
    <a:srgbClr val="0099FF"/>
    <a:srgbClr val="003366"/>
    <a:srgbClr val="333333"/>
    <a:srgbClr val="FF0066"/>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4973" cy="496174"/>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defRPr>
                <a:latin typeface="Times" pitchFamily="18" charset="0"/>
              </a:defRPr>
            </a:lvl1pPr>
          </a:lstStyle>
          <a:p>
            <a:endParaRPr lang="nb-NO"/>
          </a:p>
        </p:txBody>
      </p:sp>
      <p:sp>
        <p:nvSpPr>
          <p:cNvPr id="30723" name="Rectangle 3"/>
          <p:cNvSpPr>
            <a:spLocks noGrp="1" noChangeArrowheads="1"/>
          </p:cNvSpPr>
          <p:nvPr>
            <p:ph type="dt" sz="quarter" idx="1"/>
          </p:nvPr>
        </p:nvSpPr>
        <p:spPr bwMode="auto">
          <a:xfrm>
            <a:off x="3851118" y="0"/>
            <a:ext cx="2944972" cy="496174"/>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lgn="r">
              <a:defRPr>
                <a:latin typeface="Times" pitchFamily="18" charset="0"/>
              </a:defRPr>
            </a:lvl1pPr>
          </a:lstStyle>
          <a:p>
            <a:endParaRPr lang="nb-NO"/>
          </a:p>
        </p:txBody>
      </p:sp>
      <p:sp>
        <p:nvSpPr>
          <p:cNvPr id="30724" name="Rectangle 4"/>
          <p:cNvSpPr>
            <a:spLocks noGrp="1" noChangeArrowheads="1"/>
          </p:cNvSpPr>
          <p:nvPr>
            <p:ph type="ftr" sz="quarter" idx="2"/>
          </p:nvPr>
        </p:nvSpPr>
        <p:spPr bwMode="auto">
          <a:xfrm>
            <a:off x="0" y="9430467"/>
            <a:ext cx="2944973" cy="496173"/>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defRPr>
                <a:latin typeface="Times" pitchFamily="18" charset="0"/>
              </a:defRPr>
            </a:lvl1pPr>
          </a:lstStyle>
          <a:p>
            <a:r>
              <a:rPr lang="nb-NO"/>
              <a:t>Trond Storaker</a:t>
            </a:r>
          </a:p>
        </p:txBody>
      </p:sp>
      <p:sp>
        <p:nvSpPr>
          <p:cNvPr id="30725" name="Rectangle 5"/>
          <p:cNvSpPr>
            <a:spLocks noGrp="1" noChangeArrowheads="1"/>
          </p:cNvSpPr>
          <p:nvPr>
            <p:ph type="sldNum" sz="quarter" idx="3"/>
          </p:nvPr>
        </p:nvSpPr>
        <p:spPr bwMode="auto">
          <a:xfrm>
            <a:off x="3851118" y="9430467"/>
            <a:ext cx="2944972" cy="496173"/>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lgn="r">
              <a:defRPr>
                <a:latin typeface="Times" pitchFamily="18" charset="0"/>
              </a:defRPr>
            </a:lvl1pPr>
          </a:lstStyle>
          <a:p>
            <a:fld id="{A9425C6E-2435-4056-BD8A-C308543694FE}" type="slidenum">
              <a:rPr lang="nb-NO"/>
              <a:pPr/>
              <a:t>‹#›</a:t>
            </a:fld>
            <a:endParaRPr lang="nb-NO"/>
          </a:p>
        </p:txBody>
      </p:sp>
    </p:spTree>
    <p:extLst>
      <p:ext uri="{BB962C8B-B14F-4D97-AF65-F5344CB8AC3E}">
        <p14:creationId xmlns:p14="http://schemas.microsoft.com/office/powerpoint/2010/main" val="23564667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973" cy="496174"/>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defRPr>
                <a:latin typeface="Times" pitchFamily="18" charset="0"/>
              </a:defRPr>
            </a:lvl1pPr>
          </a:lstStyle>
          <a:p>
            <a:endParaRPr lang="nb-NO"/>
          </a:p>
        </p:txBody>
      </p:sp>
      <p:sp>
        <p:nvSpPr>
          <p:cNvPr id="3075" name="Rectangle 3"/>
          <p:cNvSpPr>
            <a:spLocks noGrp="1" noChangeArrowheads="1"/>
          </p:cNvSpPr>
          <p:nvPr>
            <p:ph type="dt" idx="1"/>
          </p:nvPr>
        </p:nvSpPr>
        <p:spPr bwMode="auto">
          <a:xfrm>
            <a:off x="3852703" y="0"/>
            <a:ext cx="2944973" cy="496174"/>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lgn="r">
              <a:defRPr>
                <a:latin typeface="Times" pitchFamily="18" charset="0"/>
              </a:defRPr>
            </a:lvl1pPr>
          </a:lstStyle>
          <a:p>
            <a:endParaRPr lang="nb-NO"/>
          </a:p>
        </p:txBody>
      </p:sp>
      <p:sp>
        <p:nvSpPr>
          <p:cNvPr id="307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06146" y="4716027"/>
            <a:ext cx="4985384" cy="4467146"/>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3078" name="Rectangle 6"/>
          <p:cNvSpPr>
            <a:spLocks noGrp="1" noChangeArrowheads="1"/>
          </p:cNvSpPr>
          <p:nvPr>
            <p:ph type="ftr" sz="quarter" idx="4"/>
          </p:nvPr>
        </p:nvSpPr>
        <p:spPr bwMode="auto">
          <a:xfrm>
            <a:off x="0" y="9432051"/>
            <a:ext cx="2944973" cy="496174"/>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defRPr>
                <a:latin typeface="Times" pitchFamily="18" charset="0"/>
              </a:defRPr>
            </a:lvl1pPr>
          </a:lstStyle>
          <a:p>
            <a:r>
              <a:rPr lang="nb-NO"/>
              <a:t>Trond Storaker</a:t>
            </a:r>
          </a:p>
        </p:txBody>
      </p:sp>
      <p:sp>
        <p:nvSpPr>
          <p:cNvPr id="3079" name="Rectangle 7"/>
          <p:cNvSpPr>
            <a:spLocks noGrp="1" noChangeArrowheads="1"/>
          </p:cNvSpPr>
          <p:nvPr>
            <p:ph type="sldNum" sz="quarter" idx="5"/>
          </p:nvPr>
        </p:nvSpPr>
        <p:spPr bwMode="auto">
          <a:xfrm>
            <a:off x="3852703" y="9432051"/>
            <a:ext cx="2944973" cy="496174"/>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lgn="r">
              <a:defRPr>
                <a:latin typeface="Times" pitchFamily="18" charset="0"/>
              </a:defRPr>
            </a:lvl1pPr>
          </a:lstStyle>
          <a:p>
            <a:fld id="{18033E27-AD9E-463E-B715-BAA8E9A58EF4}" type="slidenum">
              <a:rPr lang="nb-NO"/>
              <a:pPr/>
              <a:t>‹#›</a:t>
            </a:fld>
            <a:endParaRPr lang="nb-NO"/>
          </a:p>
        </p:txBody>
      </p:sp>
    </p:spTree>
    <p:extLst>
      <p:ext uri="{BB962C8B-B14F-4D97-AF65-F5344CB8AC3E}">
        <p14:creationId xmlns:p14="http://schemas.microsoft.com/office/powerpoint/2010/main" val="2479690135"/>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nb-NO"/>
              <a:t>Trond Storaker</a:t>
            </a:r>
          </a:p>
        </p:txBody>
      </p:sp>
      <p:sp>
        <p:nvSpPr>
          <p:cNvPr id="7" name="Rectangle 7"/>
          <p:cNvSpPr>
            <a:spLocks noGrp="1" noChangeArrowheads="1"/>
          </p:cNvSpPr>
          <p:nvPr>
            <p:ph type="sldNum" sz="quarter" idx="5"/>
          </p:nvPr>
        </p:nvSpPr>
        <p:spPr>
          <a:ln/>
        </p:spPr>
        <p:txBody>
          <a:bodyPr/>
          <a:lstStyle/>
          <a:p>
            <a:fld id="{D28D7D3E-F561-49D9-AE9D-91365C926AD6}" type="slidenum">
              <a:rPr lang="nb-NO"/>
              <a:pPr/>
              <a:t>1</a:t>
            </a:fld>
            <a:endParaRPr lang="nb-NO"/>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nn-NO"/>
          </a:p>
        </p:txBody>
      </p:sp>
    </p:spTree>
    <p:extLst>
      <p:ext uri="{BB962C8B-B14F-4D97-AF65-F5344CB8AC3E}">
        <p14:creationId xmlns:p14="http://schemas.microsoft.com/office/powerpoint/2010/main" val="4107198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nb-NO"/>
              <a:t>Trond Storaker</a:t>
            </a:r>
          </a:p>
        </p:txBody>
      </p:sp>
      <p:sp>
        <p:nvSpPr>
          <p:cNvPr id="7" name="Rectangle 7"/>
          <p:cNvSpPr>
            <a:spLocks noGrp="1" noChangeArrowheads="1"/>
          </p:cNvSpPr>
          <p:nvPr>
            <p:ph type="sldNum" sz="quarter" idx="5"/>
          </p:nvPr>
        </p:nvSpPr>
        <p:spPr>
          <a:ln/>
        </p:spPr>
        <p:txBody>
          <a:bodyPr/>
          <a:lstStyle/>
          <a:p>
            <a:fld id="{D28D7D3E-F561-49D9-AE9D-91365C926AD6}" type="slidenum">
              <a:rPr lang="nb-NO"/>
              <a:pPr/>
              <a:t>2</a:t>
            </a:fld>
            <a:endParaRPr lang="nb-NO"/>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nn-NO"/>
          </a:p>
        </p:txBody>
      </p:sp>
    </p:spTree>
    <p:extLst>
      <p:ext uri="{BB962C8B-B14F-4D97-AF65-F5344CB8AC3E}">
        <p14:creationId xmlns:p14="http://schemas.microsoft.com/office/powerpoint/2010/main" val="1816816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fld id="{BADADBEE-DE04-4BF5-B574-85245ABB853A}" type="datetime1">
              <a:rPr lang="nb-NO"/>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lvl1pPr>
              <a:defRPr/>
            </a:lvl1pPr>
          </a:lstStyle>
          <a:p>
            <a:fld id="{94CD5702-7BBE-4871-9BC2-28114339B071}" type="slidenum">
              <a:rPr lang="nb-NO"/>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D6C2A10F-0A13-4D06-8441-BB640452319C}" type="datetime1">
              <a:rPr lang="nb-NO"/>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lvl1pPr>
              <a:defRPr/>
            </a:lvl1pPr>
          </a:lstStyle>
          <a:p>
            <a:fld id="{B916FDF5-D460-41FE-9002-DBA0F39DD4D0}" type="slidenum">
              <a:rPr lang="nb-NO"/>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515100" y="609600"/>
            <a:ext cx="1943100" cy="54864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85800" y="609600"/>
            <a:ext cx="5676900" cy="54864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DF3DE332-F663-4F2C-8979-2EE3914D5500}" type="datetime1">
              <a:rPr lang="nb-NO"/>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lvl1pPr>
              <a:defRPr/>
            </a:lvl1pPr>
          </a:lstStyle>
          <a:p>
            <a:fld id="{708D420A-4586-4B91-AFC4-470DFDF491B8}" type="slidenum">
              <a:rPr lang="nb-NO"/>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36F04EC4-C54C-4DF2-9EDA-783BA574BD8E}" type="datetime1">
              <a:rPr lang="nb-NO"/>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lvl1pPr>
              <a:defRPr/>
            </a:lvl1pPr>
          </a:lstStyle>
          <a:p>
            <a:fld id="{CB1FF558-BF56-454F-91F9-DC2567D9ACD3}" type="slidenum">
              <a:rPr lang="nb-NO"/>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fld id="{0B0F1F70-F8EB-47F2-B400-B2865C226561}" type="datetime1">
              <a:rPr lang="nb-NO"/>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lvl1pPr>
              <a:defRPr/>
            </a:lvl1pPr>
          </a:lstStyle>
          <a:p>
            <a:fld id="{91F53590-B4B1-4440-A75C-47F90BF228BC}" type="slidenum">
              <a:rPr lang="nb-NO"/>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lvl1pPr>
              <a:defRPr/>
            </a:lvl1pPr>
          </a:lstStyle>
          <a:p>
            <a:fld id="{A3E89DE5-412A-4B87-B652-46C3FE092272}" type="datetime1">
              <a:rPr lang="nb-NO"/>
              <a:pPr/>
              <a:t>24.03.2015</a:t>
            </a:fld>
            <a:endParaRPr lang="nb-NO">
              <a:latin typeface="Times" pitchFamily="18" charset="0"/>
            </a:endParaRPr>
          </a:p>
        </p:txBody>
      </p:sp>
      <p:sp>
        <p:nvSpPr>
          <p:cNvPr id="6" name="Plassholder for lysbildenummer 5"/>
          <p:cNvSpPr>
            <a:spLocks noGrp="1"/>
          </p:cNvSpPr>
          <p:nvPr>
            <p:ph type="sldNum" sz="quarter" idx="11"/>
          </p:nvPr>
        </p:nvSpPr>
        <p:spPr/>
        <p:txBody>
          <a:bodyPr/>
          <a:lstStyle>
            <a:lvl1pPr>
              <a:defRPr/>
            </a:lvl1pPr>
          </a:lstStyle>
          <a:p>
            <a:fld id="{1C9484DA-CB35-4035-B5EB-FA8E95756D83}" type="slidenum">
              <a:rPr lang="nb-NO"/>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lvl1pPr>
              <a:defRPr/>
            </a:lvl1pPr>
          </a:lstStyle>
          <a:p>
            <a:fld id="{2B381F0E-01A1-4832-96C0-884A625C6D40}" type="datetime1">
              <a:rPr lang="nb-NO"/>
              <a:pPr/>
              <a:t>24.03.2015</a:t>
            </a:fld>
            <a:endParaRPr lang="nb-NO">
              <a:latin typeface="Times" pitchFamily="18" charset="0"/>
            </a:endParaRPr>
          </a:p>
        </p:txBody>
      </p:sp>
      <p:sp>
        <p:nvSpPr>
          <p:cNvPr id="8" name="Plassholder for lysbildenummer 7"/>
          <p:cNvSpPr>
            <a:spLocks noGrp="1"/>
          </p:cNvSpPr>
          <p:nvPr>
            <p:ph type="sldNum" sz="quarter" idx="11"/>
          </p:nvPr>
        </p:nvSpPr>
        <p:spPr/>
        <p:txBody>
          <a:bodyPr/>
          <a:lstStyle>
            <a:lvl1pPr>
              <a:defRPr/>
            </a:lvl1pPr>
          </a:lstStyle>
          <a:p>
            <a:fld id="{AB76C307-905B-49F4-8742-7740DAFBC401}" type="slidenum">
              <a:rPr lang="nb-NO"/>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lvl1pPr>
              <a:defRPr/>
            </a:lvl1pPr>
          </a:lstStyle>
          <a:p>
            <a:fld id="{E45C943E-1241-4328-B5D2-90ECC440BF64}" type="datetime1">
              <a:rPr lang="nb-NO"/>
              <a:pPr/>
              <a:t>24.03.2015</a:t>
            </a:fld>
            <a:endParaRPr lang="nb-NO">
              <a:latin typeface="Times" pitchFamily="18" charset="0"/>
            </a:endParaRPr>
          </a:p>
        </p:txBody>
      </p:sp>
      <p:sp>
        <p:nvSpPr>
          <p:cNvPr id="4" name="Plassholder for lysbildenummer 3"/>
          <p:cNvSpPr>
            <a:spLocks noGrp="1"/>
          </p:cNvSpPr>
          <p:nvPr>
            <p:ph type="sldNum" sz="quarter" idx="11"/>
          </p:nvPr>
        </p:nvSpPr>
        <p:spPr/>
        <p:txBody>
          <a:bodyPr/>
          <a:lstStyle>
            <a:lvl1pPr>
              <a:defRPr/>
            </a:lvl1pPr>
          </a:lstStyle>
          <a:p>
            <a:fld id="{A02EB8D0-E620-4EB0-9F1B-76E1C9D33D7D}" type="slidenum">
              <a:rPr lang="nb-NO"/>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fld id="{08914838-9E2E-4D65-91AA-44A82179513C}" type="datetime1">
              <a:rPr lang="nb-NO"/>
              <a:pPr/>
              <a:t>24.03.2015</a:t>
            </a:fld>
            <a:endParaRPr lang="nb-NO">
              <a:latin typeface="Times" pitchFamily="18" charset="0"/>
            </a:endParaRPr>
          </a:p>
        </p:txBody>
      </p:sp>
      <p:sp>
        <p:nvSpPr>
          <p:cNvPr id="3" name="Plassholder for lysbildenummer 2"/>
          <p:cNvSpPr>
            <a:spLocks noGrp="1"/>
          </p:cNvSpPr>
          <p:nvPr>
            <p:ph type="sldNum" sz="quarter" idx="11"/>
          </p:nvPr>
        </p:nvSpPr>
        <p:spPr/>
        <p:txBody>
          <a:bodyPr/>
          <a:lstStyle>
            <a:lvl1pPr>
              <a:defRPr/>
            </a:lvl1pPr>
          </a:lstStyle>
          <a:p>
            <a:fld id="{8AC10829-9C83-4833-9098-748A14961EEE}" type="slidenum">
              <a:rPr lang="nb-NO"/>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644420C0-5AD9-42AB-9CF0-04A4F86081A1}" type="datetime1">
              <a:rPr lang="nb-NO"/>
              <a:pPr/>
              <a:t>24.03.2015</a:t>
            </a:fld>
            <a:endParaRPr lang="nb-NO">
              <a:latin typeface="Times" pitchFamily="18" charset="0"/>
            </a:endParaRPr>
          </a:p>
        </p:txBody>
      </p:sp>
      <p:sp>
        <p:nvSpPr>
          <p:cNvPr id="6" name="Plassholder for lysbildenummer 5"/>
          <p:cNvSpPr>
            <a:spLocks noGrp="1"/>
          </p:cNvSpPr>
          <p:nvPr>
            <p:ph type="sldNum" sz="quarter" idx="11"/>
          </p:nvPr>
        </p:nvSpPr>
        <p:spPr/>
        <p:txBody>
          <a:bodyPr/>
          <a:lstStyle>
            <a:lvl1pPr>
              <a:defRPr/>
            </a:lvl1pPr>
          </a:lstStyle>
          <a:p>
            <a:fld id="{616CB6C9-864B-4956-A233-2B3CC818FB61}" type="slidenum">
              <a:rPr lang="nb-NO"/>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13222CEC-05A5-4336-B456-AAF30B7E20C5}" type="datetime1">
              <a:rPr lang="nb-NO"/>
              <a:pPr/>
              <a:t>24.03.2015</a:t>
            </a:fld>
            <a:endParaRPr lang="nb-NO">
              <a:latin typeface="Times" pitchFamily="18" charset="0"/>
            </a:endParaRPr>
          </a:p>
        </p:txBody>
      </p:sp>
      <p:sp>
        <p:nvSpPr>
          <p:cNvPr id="6" name="Plassholder for lysbildenummer 5"/>
          <p:cNvSpPr>
            <a:spLocks noGrp="1"/>
          </p:cNvSpPr>
          <p:nvPr>
            <p:ph type="sldNum" sz="quarter" idx="11"/>
          </p:nvPr>
        </p:nvSpPr>
        <p:spPr/>
        <p:txBody>
          <a:bodyPr/>
          <a:lstStyle>
            <a:lvl1pPr>
              <a:defRPr/>
            </a:lvl1pPr>
          </a:lstStyle>
          <a:p>
            <a:fld id="{72A2499E-E4D7-48E2-AA48-9C1F35562AFE}" type="slidenum">
              <a:rPr lang="nb-NO"/>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0" name="Picture 16" descr="mal_nedre"/>
          <p:cNvPicPr>
            <a:picLocks noChangeAspect="1" noChangeArrowheads="1"/>
          </p:cNvPicPr>
          <p:nvPr/>
        </p:nvPicPr>
        <p:blipFill>
          <a:blip r:embed="rId13" cstate="print"/>
          <a:srcRect l="20000"/>
          <a:stretch>
            <a:fillRect/>
          </a:stretch>
        </p:blipFill>
        <p:spPr bwMode="auto">
          <a:xfrm>
            <a:off x="0" y="6096000"/>
            <a:ext cx="9144000" cy="762000"/>
          </a:xfrm>
          <a:prstGeom prst="rect">
            <a:avLst/>
          </a:prstGeom>
          <a:noFill/>
        </p:spPr>
      </p:pic>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
        <p:nvSpPr>
          <p:cNvPr id="1032" name="Rectangle 8"/>
          <p:cNvSpPr>
            <a:spLocks noGrp="1" noChangeArrowheads="1"/>
          </p:cNvSpPr>
          <p:nvPr>
            <p:ph type="dt" sz="half" idx="2"/>
          </p:nvPr>
        </p:nvSpPr>
        <p:spPr bwMode="auto">
          <a:xfrm>
            <a:off x="685800" y="63246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fld id="{50202AF9-5CA1-4368-AD2B-FC021425A51E}" type="datetime1">
              <a:rPr lang="nb-NO"/>
              <a:pPr/>
              <a:t>24.03.2015</a:t>
            </a:fld>
            <a:endParaRPr lang="nb-NO">
              <a:latin typeface="Times" pitchFamily="18" charset="0"/>
            </a:endParaRPr>
          </a:p>
        </p:txBody>
      </p:sp>
      <p:sp>
        <p:nvSpPr>
          <p:cNvPr id="1037" name="Text Box 13"/>
          <p:cNvSpPr txBox="1">
            <a:spLocks noChangeArrowheads="1"/>
          </p:cNvSpPr>
          <p:nvPr/>
        </p:nvSpPr>
        <p:spPr bwMode="auto">
          <a:xfrm>
            <a:off x="2743200" y="6324600"/>
            <a:ext cx="2667000" cy="457200"/>
          </a:xfrm>
          <a:prstGeom prst="rect">
            <a:avLst/>
          </a:prstGeom>
          <a:noFill/>
          <a:ln w="9525">
            <a:noFill/>
            <a:miter lim="800000"/>
            <a:headEnd/>
            <a:tailEnd/>
          </a:ln>
          <a:effectLst/>
        </p:spPr>
        <p:txBody>
          <a:bodyPr>
            <a:spAutoFit/>
          </a:bodyPr>
          <a:lstStyle/>
          <a:p>
            <a:pPr>
              <a:spcBef>
                <a:spcPct val="50000"/>
              </a:spcBef>
            </a:pPr>
            <a:endParaRPr lang="en-GB" sz="2400">
              <a:latin typeface="Times" pitchFamily="18" charset="0"/>
            </a:endParaRPr>
          </a:p>
        </p:txBody>
      </p:sp>
      <p:sp>
        <p:nvSpPr>
          <p:cNvPr id="1038" name="Rectangle 14"/>
          <p:cNvSpPr>
            <a:spLocks noChangeArrowheads="1"/>
          </p:cNvSpPr>
          <p:nvPr/>
        </p:nvSpPr>
        <p:spPr bwMode="auto">
          <a:xfrm>
            <a:off x="2971800" y="6324600"/>
            <a:ext cx="1905000" cy="304800"/>
          </a:xfrm>
          <a:prstGeom prst="rect">
            <a:avLst/>
          </a:prstGeom>
          <a:noFill/>
          <a:ln w="9525">
            <a:noFill/>
            <a:miter lim="800000"/>
            <a:headEnd/>
            <a:tailEnd/>
          </a:ln>
          <a:effectLst/>
        </p:spPr>
        <p:txBody>
          <a:bodyPr/>
          <a:lstStyle/>
          <a:p>
            <a:endParaRPr lang="en-GB">
              <a:latin typeface="Times" pitchFamily="18" charset="0"/>
            </a:endParaRPr>
          </a:p>
        </p:txBody>
      </p:sp>
      <p:sp>
        <p:nvSpPr>
          <p:cNvPr id="1039" name="Rectangle 15"/>
          <p:cNvSpPr>
            <a:spLocks noGrp="1" noChangeArrowheads="1"/>
          </p:cNvSpPr>
          <p:nvPr>
            <p:ph type="sldNum" sz="quarter" idx="4"/>
          </p:nvPr>
        </p:nvSpPr>
        <p:spPr bwMode="auto">
          <a:xfrm>
            <a:off x="4114800" y="6248400"/>
            <a:ext cx="609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Times New Roman" pitchFamily="18" charset="0"/>
              </a:defRPr>
            </a:lvl1pPr>
          </a:lstStyle>
          <a:p>
            <a:fld id="{45061B57-4F56-41F3-BBD9-356F2207D07D}" type="slidenum">
              <a:rPr lang="nb-NO"/>
              <a:pPr/>
              <a:t>‹#›</a:t>
            </a:fld>
            <a:endParaRPr lang="nb-NO"/>
          </a:p>
        </p:txBody>
      </p:sp>
      <p:pic>
        <p:nvPicPr>
          <p:cNvPr id="1044" name="Picture 20" descr="udir_orange_logo"/>
          <p:cNvPicPr>
            <a:picLocks noChangeAspect="1" noChangeArrowheads="1"/>
          </p:cNvPicPr>
          <p:nvPr/>
        </p:nvPicPr>
        <p:blipFill>
          <a:blip r:embed="rId14" cstate="print"/>
          <a:srcRect/>
          <a:stretch>
            <a:fillRect/>
          </a:stretch>
        </p:blipFill>
        <p:spPr bwMode="auto">
          <a:xfrm>
            <a:off x="107950" y="115888"/>
            <a:ext cx="3168650" cy="46355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fontAlgn="base">
        <a:spcBef>
          <a:spcPct val="0"/>
        </a:spcBef>
        <a:spcAft>
          <a:spcPct val="0"/>
        </a:spcAft>
        <a:defRPr sz="3600" b="1">
          <a:solidFill>
            <a:schemeClr val="tx2"/>
          </a:solidFill>
          <a:latin typeface="+mj-lt"/>
          <a:ea typeface="+mj-ea"/>
          <a:cs typeface="+mj-cs"/>
        </a:defRPr>
      </a:lvl1pPr>
      <a:lvl2pPr algn="ctr" rtl="0" fontAlgn="base">
        <a:spcBef>
          <a:spcPct val="0"/>
        </a:spcBef>
        <a:spcAft>
          <a:spcPct val="0"/>
        </a:spcAft>
        <a:defRPr sz="3600" b="1">
          <a:solidFill>
            <a:schemeClr val="tx2"/>
          </a:solidFill>
          <a:latin typeface="Verdana" pitchFamily="34" charset="0"/>
        </a:defRPr>
      </a:lvl2pPr>
      <a:lvl3pPr algn="ctr" rtl="0" fontAlgn="base">
        <a:spcBef>
          <a:spcPct val="0"/>
        </a:spcBef>
        <a:spcAft>
          <a:spcPct val="0"/>
        </a:spcAft>
        <a:defRPr sz="3600" b="1">
          <a:solidFill>
            <a:schemeClr val="tx2"/>
          </a:solidFill>
          <a:latin typeface="Verdana" pitchFamily="34" charset="0"/>
        </a:defRPr>
      </a:lvl3pPr>
      <a:lvl4pPr algn="ctr" rtl="0" fontAlgn="base">
        <a:spcBef>
          <a:spcPct val="0"/>
        </a:spcBef>
        <a:spcAft>
          <a:spcPct val="0"/>
        </a:spcAft>
        <a:defRPr sz="3600" b="1">
          <a:solidFill>
            <a:schemeClr val="tx2"/>
          </a:solidFill>
          <a:latin typeface="Verdana" pitchFamily="34" charset="0"/>
        </a:defRPr>
      </a:lvl4pPr>
      <a:lvl5pPr algn="ctr" rtl="0" fontAlgn="base">
        <a:spcBef>
          <a:spcPct val="0"/>
        </a:spcBef>
        <a:spcAft>
          <a:spcPct val="0"/>
        </a:spcAft>
        <a:defRPr sz="3600" b="1">
          <a:solidFill>
            <a:schemeClr val="tx2"/>
          </a:solidFill>
          <a:latin typeface="Verdana" pitchFamily="34" charset="0"/>
        </a:defRPr>
      </a:lvl5pPr>
      <a:lvl6pPr marL="457200" algn="ctr" rtl="0" fontAlgn="base">
        <a:spcBef>
          <a:spcPct val="0"/>
        </a:spcBef>
        <a:spcAft>
          <a:spcPct val="0"/>
        </a:spcAft>
        <a:defRPr sz="3600" b="1">
          <a:solidFill>
            <a:schemeClr val="tx2"/>
          </a:solidFill>
          <a:latin typeface="Verdana" pitchFamily="34" charset="0"/>
        </a:defRPr>
      </a:lvl6pPr>
      <a:lvl7pPr marL="914400" algn="ctr" rtl="0" fontAlgn="base">
        <a:spcBef>
          <a:spcPct val="0"/>
        </a:spcBef>
        <a:spcAft>
          <a:spcPct val="0"/>
        </a:spcAft>
        <a:defRPr sz="3600" b="1">
          <a:solidFill>
            <a:schemeClr val="tx2"/>
          </a:solidFill>
          <a:latin typeface="Verdana" pitchFamily="34" charset="0"/>
        </a:defRPr>
      </a:lvl7pPr>
      <a:lvl8pPr marL="1371600" algn="ctr" rtl="0" fontAlgn="base">
        <a:spcBef>
          <a:spcPct val="0"/>
        </a:spcBef>
        <a:spcAft>
          <a:spcPct val="0"/>
        </a:spcAft>
        <a:defRPr sz="3600" b="1">
          <a:solidFill>
            <a:schemeClr val="tx2"/>
          </a:solidFill>
          <a:latin typeface="Verdana" pitchFamily="34" charset="0"/>
        </a:defRPr>
      </a:lvl8pPr>
      <a:lvl9pPr marL="1828800" algn="ctr" rtl="0" fontAlgn="base">
        <a:spcBef>
          <a:spcPct val="0"/>
        </a:spcBef>
        <a:spcAft>
          <a:spcPct val="0"/>
        </a:spcAft>
        <a:defRPr sz="3600" b="1">
          <a:solidFill>
            <a:schemeClr val="tx2"/>
          </a:solidFill>
          <a:latin typeface="Verdana" pitchFamily="34" charset="0"/>
        </a:defRPr>
      </a:lvl9pPr>
    </p:titleStyle>
    <p:bodyStyle>
      <a:lvl1pPr marL="342900" indent="-342900" algn="l" rtl="0" fontAlgn="base">
        <a:spcBef>
          <a:spcPct val="20000"/>
        </a:spcBef>
        <a:spcAft>
          <a:spcPct val="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koleanlegg.utdanningsdirektoratet.no/id/234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koleanlegg.utdanningsdirektoratet.no/id/2489.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ow.ly/Jz2v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koleanlegg.utdanningsdirektoratet.n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Siv.Stavem@norconsult.com" TargetMode="External"/><Relationship Id="rId2" Type="http://schemas.openxmlformats.org/officeDocument/2006/relationships/hyperlink" Target="mailto:espen.storstrand@norconsult.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fld id="{EE1E1242-CB13-41CF-BC6F-E931D608D153}" type="datetime1">
              <a:rPr lang="nb-NO"/>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0ADB7446-0596-493E-A1F0-EC98596520A7}" type="slidenum">
              <a:rPr lang="nb-NO"/>
              <a:pPr/>
              <a:t>1</a:t>
            </a:fld>
            <a:endParaRPr lang="nb-NO"/>
          </a:p>
        </p:txBody>
      </p:sp>
      <p:sp>
        <p:nvSpPr>
          <p:cNvPr id="100354" name="Rectangle 2"/>
          <p:cNvSpPr>
            <a:spLocks noGrp="1" noChangeArrowheads="1"/>
          </p:cNvSpPr>
          <p:nvPr>
            <p:ph type="ctrTitle"/>
          </p:nvPr>
        </p:nvSpPr>
        <p:spPr>
          <a:xfrm>
            <a:off x="684213" y="1557338"/>
            <a:ext cx="7772400" cy="1470025"/>
          </a:xfrm>
        </p:spPr>
        <p:txBody>
          <a:bodyPr/>
          <a:lstStyle/>
          <a:p>
            <a:r>
              <a:rPr lang="nb-NO" sz="4000" b="0" dirty="0" smtClean="0">
                <a:solidFill>
                  <a:srgbClr val="C00000"/>
                </a:solidFill>
                <a:latin typeface="Comic Sans MS" pitchFamily="66" charset="0"/>
              </a:rPr>
              <a:t>Rådgivningstjenesten for </a:t>
            </a:r>
            <a:br>
              <a:rPr lang="nb-NO" sz="4000" b="0" dirty="0" smtClean="0">
                <a:solidFill>
                  <a:srgbClr val="C00000"/>
                </a:solidFill>
                <a:latin typeface="Comic Sans MS" pitchFamily="66" charset="0"/>
              </a:rPr>
            </a:br>
            <a:r>
              <a:rPr lang="nb-NO" sz="4000" b="0" dirty="0" smtClean="0">
                <a:solidFill>
                  <a:srgbClr val="C00000"/>
                </a:solidFill>
                <a:latin typeface="Comic Sans MS" pitchFamily="66" charset="0"/>
              </a:rPr>
              <a:t>Barnehage- og skoleanlegg</a:t>
            </a:r>
            <a:br>
              <a:rPr lang="nb-NO" sz="4000" b="0" dirty="0" smtClean="0">
                <a:solidFill>
                  <a:srgbClr val="C00000"/>
                </a:solidFill>
                <a:latin typeface="Comic Sans MS" pitchFamily="66" charset="0"/>
              </a:rPr>
            </a:br>
            <a:endParaRPr lang="nb-NO" sz="4000" b="0" dirty="0">
              <a:solidFill>
                <a:srgbClr val="C00000"/>
              </a:solidFill>
              <a:latin typeface="Comic Sans MS" pitchFamily="66" charset="0"/>
            </a:endParaRPr>
          </a:p>
        </p:txBody>
      </p:sp>
      <p:sp>
        <p:nvSpPr>
          <p:cNvPr id="100355" name="Rectangle 3"/>
          <p:cNvSpPr>
            <a:spLocks noGrp="1" noChangeArrowheads="1"/>
          </p:cNvSpPr>
          <p:nvPr>
            <p:ph type="subTitle" idx="1"/>
          </p:nvPr>
        </p:nvSpPr>
        <p:spPr>
          <a:xfrm>
            <a:off x="1357290" y="3286124"/>
            <a:ext cx="6400800" cy="2354262"/>
          </a:xfrm>
        </p:spPr>
        <p:txBody>
          <a:bodyPr/>
          <a:lstStyle/>
          <a:p>
            <a:endParaRPr lang="nb-NO" dirty="0"/>
          </a:p>
          <a:p>
            <a:endParaRPr lang="nb-NO" dirty="0">
              <a:solidFill>
                <a:srgbClr val="333333"/>
              </a:solidFill>
            </a:endParaRPr>
          </a:p>
          <a:p>
            <a:r>
              <a:rPr lang="nb-NO" dirty="0">
                <a:solidFill>
                  <a:srgbClr val="0070C0"/>
                </a:solidFill>
                <a:latin typeface="Comic Sans MS" pitchFamily="66" charset="0"/>
              </a:rPr>
              <a:t>Trond Storaker</a:t>
            </a:r>
          </a:p>
          <a:p>
            <a:endParaRPr lang="nb-NO" dirty="0">
              <a:solidFill>
                <a:srgbClr val="0070C0"/>
              </a:solidFill>
              <a:latin typeface="Comic Sans MS" pitchFamily="66" charset="0"/>
            </a:endParaRPr>
          </a:p>
          <a:p>
            <a:r>
              <a:rPr lang="nb-NO" dirty="0" smtClean="0">
                <a:solidFill>
                  <a:srgbClr val="0070C0"/>
                </a:solidFill>
                <a:latin typeface="Comic Sans MS" pitchFamily="66" charset="0"/>
              </a:rPr>
              <a:t>18. mars 2015</a:t>
            </a:r>
            <a:endParaRPr lang="nb-NO" dirty="0">
              <a:solidFill>
                <a:srgbClr val="0070C0"/>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Tiltak for bedre </a:t>
            </a:r>
            <a:r>
              <a:rPr lang="nb-NO" b="0" dirty="0">
                <a:solidFill>
                  <a:srgbClr val="C00000"/>
                </a:solidFill>
                <a:latin typeface="Comic Sans MS" pitchFamily="66" charset="0"/>
              </a:rPr>
              <a:t>inneklima</a:t>
            </a:r>
            <a:br>
              <a:rPr lang="nb-NO" b="0" dirty="0">
                <a:solidFill>
                  <a:srgbClr val="C00000"/>
                </a:solidFill>
                <a:latin typeface="Comic Sans MS" pitchFamily="66" charset="0"/>
              </a:rPr>
            </a:br>
            <a:r>
              <a:rPr lang="nb-NO" sz="2400" b="0" dirty="0">
                <a:solidFill>
                  <a:srgbClr val="C00000"/>
                </a:solidFill>
                <a:latin typeface="Comic Sans MS" pitchFamily="66" charset="0"/>
              </a:rPr>
              <a:t>(</a:t>
            </a:r>
            <a:r>
              <a:rPr lang="nb-NO" sz="2400" b="0" dirty="0" smtClean="0">
                <a:solidFill>
                  <a:srgbClr val="C00000"/>
                </a:solidFill>
                <a:latin typeface="Comic Sans MS" pitchFamily="66" charset="0"/>
              </a:rPr>
              <a:t>temaer </a:t>
            </a:r>
            <a:r>
              <a:rPr lang="nb-NO" sz="2400" b="0" dirty="0">
                <a:solidFill>
                  <a:srgbClr val="C00000"/>
                </a:solidFill>
                <a:latin typeface="Comic Sans MS" pitchFamily="66" charset="0"/>
              </a:rPr>
              <a:t>fra nettportalen)</a:t>
            </a:r>
            <a:endParaRPr lang="nb-NO" sz="2400" dirty="0"/>
          </a:p>
        </p:txBody>
      </p:sp>
      <p:sp>
        <p:nvSpPr>
          <p:cNvPr id="3" name="Plassholder for innhold 2"/>
          <p:cNvSpPr>
            <a:spLocks noGrp="1"/>
          </p:cNvSpPr>
          <p:nvPr>
            <p:ph idx="1"/>
          </p:nvPr>
        </p:nvSpPr>
        <p:spPr/>
        <p:txBody>
          <a:bodyPr/>
          <a:lstStyle/>
          <a:p>
            <a:r>
              <a:rPr lang="nb-NO" sz="2800" dirty="0" smtClean="0">
                <a:solidFill>
                  <a:srgbClr val="0070C0"/>
                </a:solidFill>
                <a:latin typeface="Comic Sans MS" panose="030F0702030302020204" pitchFamily="66" charset="0"/>
              </a:rPr>
              <a:t>Radon målinger i skoler og barnehager</a:t>
            </a:r>
          </a:p>
          <a:p>
            <a:r>
              <a:rPr lang="nb-NO" sz="2800" dirty="0" smtClean="0">
                <a:solidFill>
                  <a:srgbClr val="0070C0"/>
                </a:solidFill>
                <a:latin typeface="Comic Sans MS" panose="030F0702030302020204" pitchFamily="66" charset="0"/>
              </a:rPr>
              <a:t>Hva er inneklima</a:t>
            </a:r>
          </a:p>
          <a:p>
            <a:r>
              <a:rPr lang="nb-NO" sz="2800" dirty="0" smtClean="0">
                <a:solidFill>
                  <a:srgbClr val="0070C0"/>
                </a:solidFill>
                <a:latin typeface="Comic Sans MS" panose="030F0702030302020204" pitchFamily="66" charset="0"/>
              </a:rPr>
              <a:t>Symptomer på dårlig inneklima</a:t>
            </a:r>
          </a:p>
          <a:p>
            <a:r>
              <a:rPr lang="nb-NO" sz="2800" dirty="0" smtClean="0">
                <a:solidFill>
                  <a:srgbClr val="0070C0"/>
                </a:solidFill>
                <a:latin typeface="Comic Sans MS" panose="030F0702030302020204" pitchFamily="66" charset="0"/>
              </a:rPr>
              <a:t>Kartlegging av inneklima</a:t>
            </a:r>
          </a:p>
          <a:p>
            <a:r>
              <a:rPr lang="nb-NO" sz="2800" dirty="0" smtClean="0">
                <a:solidFill>
                  <a:srgbClr val="0070C0"/>
                </a:solidFill>
                <a:latin typeface="Comic Sans MS" panose="030F0702030302020204" pitchFamily="66" charset="0"/>
              </a:rPr>
              <a:t>Noen risikofaktorer</a:t>
            </a:r>
          </a:p>
          <a:p>
            <a:r>
              <a:rPr lang="nb-NO" sz="2800" dirty="0" smtClean="0">
                <a:solidFill>
                  <a:srgbClr val="0070C0"/>
                </a:solidFill>
                <a:latin typeface="Comic Sans MS" panose="030F0702030302020204" pitchFamily="66" charset="0"/>
              </a:rPr>
              <a:t>Tiltak for bedre inneklima</a:t>
            </a:r>
          </a:p>
          <a:p>
            <a:endParaRPr lang="nb-NO" dirty="0"/>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10</a:t>
            </a:fld>
            <a:endParaRPr lang="nb-NO"/>
          </a:p>
        </p:txBody>
      </p:sp>
    </p:spTree>
    <p:extLst>
      <p:ext uri="{BB962C8B-B14F-4D97-AF65-F5344CB8AC3E}">
        <p14:creationId xmlns:p14="http://schemas.microsoft.com/office/powerpoint/2010/main" val="1468237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3200" b="0" dirty="0" smtClean="0">
                <a:solidFill>
                  <a:srgbClr val="C00000"/>
                </a:solidFill>
                <a:latin typeface="Comic Sans MS" panose="030F0702030302020204" pitchFamily="66" charset="0"/>
              </a:rPr>
              <a:t>Miljørettet </a:t>
            </a:r>
            <a:r>
              <a:rPr lang="nb-NO" sz="3200" b="0" dirty="0">
                <a:solidFill>
                  <a:srgbClr val="C00000"/>
                </a:solidFill>
                <a:latin typeface="Comic Sans MS" panose="030F0702030302020204" pitchFamily="66" charset="0"/>
              </a:rPr>
              <a:t>helsevern og godkjenning av skoler og </a:t>
            </a:r>
            <a:r>
              <a:rPr lang="nb-NO" sz="3200" b="0" dirty="0" smtClean="0">
                <a:solidFill>
                  <a:srgbClr val="C00000"/>
                </a:solidFill>
                <a:latin typeface="Comic Sans MS" panose="030F0702030302020204" pitchFamily="66" charset="0"/>
              </a:rPr>
              <a:t>barnehager</a:t>
            </a:r>
            <a:endParaRPr lang="nb-NO" sz="3200" dirty="0">
              <a:solidFill>
                <a:srgbClr val="C00000"/>
              </a:solidFill>
            </a:endParaRPr>
          </a:p>
        </p:txBody>
      </p:sp>
      <p:sp>
        <p:nvSpPr>
          <p:cNvPr id="3" name="Plassholder for innhold 2"/>
          <p:cNvSpPr>
            <a:spLocks noGrp="1"/>
          </p:cNvSpPr>
          <p:nvPr>
            <p:ph idx="1"/>
          </p:nvPr>
        </p:nvSpPr>
        <p:spPr/>
        <p:txBody>
          <a:bodyPr/>
          <a:lstStyle/>
          <a:p>
            <a:endParaRPr lang="nb-NO" dirty="0" smtClean="0"/>
          </a:p>
          <a:p>
            <a:pPr marL="0" indent="0">
              <a:buNone/>
            </a:pPr>
            <a:r>
              <a:rPr lang="nb-NO" sz="2400" dirty="0">
                <a:solidFill>
                  <a:srgbClr val="0070C0"/>
                </a:solidFill>
                <a:latin typeface="Comic Sans MS" panose="030F0702030302020204" pitchFamily="66" charset="0"/>
              </a:rPr>
              <a:t>På oppdrag fra Rådgivningstjenesten for barnehage- og skoleanlegg, har Tone Sollien fra Saga </a:t>
            </a:r>
            <a:r>
              <a:rPr lang="nb-NO" sz="2400" dirty="0" err="1">
                <a:solidFill>
                  <a:srgbClr val="0070C0"/>
                </a:solidFill>
                <a:latin typeface="Comic Sans MS" panose="030F0702030302020204" pitchFamily="66" charset="0"/>
              </a:rPr>
              <a:t>Corporate</a:t>
            </a:r>
            <a:r>
              <a:rPr lang="nb-NO" sz="2400" dirty="0">
                <a:solidFill>
                  <a:srgbClr val="0070C0"/>
                </a:solidFill>
                <a:latin typeface="Comic Sans MS" panose="030F0702030302020204" pitchFamily="66" charset="0"/>
              </a:rPr>
              <a:t> Advisors AS utarbeidet en rapport som belyser kommunenes praksis for godkjenning av skoler og barnehager samt arbeid med miljørettet helsevern i </a:t>
            </a:r>
            <a:r>
              <a:rPr lang="nb-NO" sz="2400" dirty="0" smtClean="0">
                <a:solidFill>
                  <a:srgbClr val="0070C0"/>
                </a:solidFill>
                <a:latin typeface="Comic Sans MS" panose="030F0702030302020204" pitchFamily="66" charset="0"/>
              </a:rPr>
              <a:t>virksomhetene, se nettstedet:</a:t>
            </a:r>
            <a:endParaRPr lang="nb-NO" sz="2400" dirty="0">
              <a:solidFill>
                <a:srgbClr val="0070C0"/>
              </a:solidFill>
              <a:latin typeface="Comic Sans MS" panose="030F0702030302020204" pitchFamily="66" charset="0"/>
            </a:endParaRPr>
          </a:p>
          <a:p>
            <a:pPr marL="0" indent="0">
              <a:buNone/>
            </a:pPr>
            <a:endParaRPr lang="nb-NO" sz="1800" dirty="0" smtClean="0">
              <a:solidFill>
                <a:srgbClr val="002060"/>
              </a:solidFill>
              <a:hlinkClick r:id="rId2"/>
            </a:endParaRPr>
          </a:p>
          <a:p>
            <a:pPr marL="0" indent="0">
              <a:buNone/>
            </a:pPr>
            <a:r>
              <a:rPr lang="nb-NO" sz="1800" dirty="0" smtClean="0">
                <a:solidFill>
                  <a:srgbClr val="002060"/>
                </a:solidFill>
                <a:hlinkClick r:id="rId2"/>
              </a:rPr>
              <a:t>http</a:t>
            </a:r>
            <a:r>
              <a:rPr lang="nb-NO" sz="1800" dirty="0">
                <a:solidFill>
                  <a:srgbClr val="002060"/>
                </a:solidFill>
                <a:hlinkClick r:id="rId2"/>
              </a:rPr>
              <a:t>://</a:t>
            </a:r>
            <a:r>
              <a:rPr lang="nb-NO" sz="1800" dirty="0" smtClean="0">
                <a:solidFill>
                  <a:srgbClr val="002060"/>
                </a:solidFill>
                <a:hlinkClick r:id="rId2"/>
              </a:rPr>
              <a:t>www.skoleanlegg.utdanningsdirektoratet.no/id/2344</a:t>
            </a:r>
            <a:endParaRPr lang="nb-NO" sz="1800" dirty="0" smtClean="0">
              <a:solidFill>
                <a:srgbClr val="002060"/>
              </a:solidFill>
            </a:endParaRPr>
          </a:p>
          <a:p>
            <a:endParaRPr lang="nb-NO" dirty="0">
              <a:solidFill>
                <a:srgbClr val="002060"/>
              </a:solidFill>
            </a:endParaRPr>
          </a:p>
          <a:p>
            <a:endParaRPr lang="nb-NO" dirty="0" smtClean="0">
              <a:solidFill>
                <a:srgbClr val="002060"/>
              </a:solidFill>
            </a:endParaRPr>
          </a:p>
          <a:p>
            <a:endParaRPr lang="nb-NO" dirty="0" smtClean="0">
              <a:solidFill>
                <a:srgbClr val="002060"/>
              </a:solidFill>
            </a:endParaRPr>
          </a:p>
          <a:p>
            <a:endParaRPr lang="nb-NO" dirty="0">
              <a:solidFill>
                <a:srgbClr val="0000D1"/>
              </a:solidFill>
            </a:endParaRP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11</a:t>
            </a:fld>
            <a:endParaRPr lang="nb-NO"/>
          </a:p>
        </p:txBody>
      </p:sp>
    </p:spTree>
    <p:extLst>
      <p:ext uri="{BB962C8B-B14F-4D97-AF65-F5344CB8AC3E}">
        <p14:creationId xmlns:p14="http://schemas.microsoft.com/office/powerpoint/2010/main" val="774071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a:solidFill>
                  <a:srgbClr val="C00000"/>
                </a:solidFill>
                <a:latin typeface="Comic Sans MS" panose="030F0702030302020204" pitchFamily="66" charset="0"/>
              </a:rPr>
              <a:t>Krafttak for et bedre miljø i skolen</a:t>
            </a:r>
            <a:endParaRPr lang="nb-NO" b="0" dirty="0">
              <a:solidFill>
                <a:srgbClr val="C00000"/>
              </a:solidFill>
            </a:endParaRPr>
          </a:p>
        </p:txBody>
      </p:sp>
      <p:sp>
        <p:nvSpPr>
          <p:cNvPr id="3" name="Plassholder for innhold 2"/>
          <p:cNvSpPr>
            <a:spLocks noGrp="1"/>
          </p:cNvSpPr>
          <p:nvPr>
            <p:ph idx="1"/>
          </p:nvPr>
        </p:nvSpPr>
        <p:spPr/>
        <p:txBody>
          <a:bodyPr/>
          <a:lstStyle/>
          <a:p>
            <a:pPr marL="0" indent="0">
              <a:buNone/>
            </a:pPr>
            <a:r>
              <a:rPr lang="nb-NO" dirty="0" smtClean="0">
                <a:solidFill>
                  <a:srgbClr val="0070C0"/>
                </a:solidFill>
                <a:latin typeface="Comic Sans MS" panose="030F0702030302020204" pitchFamily="66" charset="0"/>
              </a:rPr>
              <a:t>Krafttak </a:t>
            </a:r>
            <a:r>
              <a:rPr lang="nb-NO" dirty="0">
                <a:solidFill>
                  <a:srgbClr val="0070C0"/>
                </a:solidFill>
                <a:latin typeface="Comic Sans MS" panose="030F0702030302020204" pitchFamily="66" charset="0"/>
              </a:rPr>
              <a:t>for et bedre miljø i skolen 08.12.2014</a:t>
            </a:r>
          </a:p>
          <a:p>
            <a:pPr marL="0" indent="0">
              <a:buNone/>
            </a:pPr>
            <a:r>
              <a:rPr lang="nb-NO" i="1" dirty="0">
                <a:solidFill>
                  <a:srgbClr val="0070C0"/>
                </a:solidFill>
                <a:latin typeface="Comic Sans MS" panose="030F0702030302020204" pitchFamily="66" charset="0"/>
              </a:rPr>
              <a:t>– Hva skal til for å få alle skolene godkjent?</a:t>
            </a:r>
            <a:endParaRPr lang="nb-NO" dirty="0">
              <a:solidFill>
                <a:srgbClr val="0070C0"/>
              </a:solidFill>
              <a:latin typeface="Comic Sans MS" panose="030F0702030302020204" pitchFamily="66" charset="0"/>
            </a:endParaRPr>
          </a:p>
          <a:p>
            <a:pPr marL="0" indent="0">
              <a:buNone/>
            </a:pPr>
            <a:r>
              <a:rPr lang="nb-NO" dirty="0">
                <a:solidFill>
                  <a:srgbClr val="0070C0"/>
                </a:solidFill>
                <a:latin typeface="Comic Sans MS" panose="030F0702030302020204" pitchFamily="66" charset="0"/>
              </a:rPr>
              <a:t>Et landsomfattende kursprogram som tar sikte på å styrke det miljørettede helsevernet i skolen er kommet godt i gang i løpet av 2014. Det er </a:t>
            </a:r>
            <a:r>
              <a:rPr lang="nb-NO" i="1" dirty="0">
                <a:solidFill>
                  <a:srgbClr val="0070C0"/>
                </a:solidFill>
                <a:latin typeface="Comic Sans MS" panose="030F0702030302020204" pitchFamily="66" charset="0"/>
              </a:rPr>
              <a:t>Helsedirektoratet</a:t>
            </a:r>
            <a:r>
              <a:rPr lang="nb-NO" dirty="0">
                <a:solidFill>
                  <a:srgbClr val="0070C0"/>
                </a:solidFill>
                <a:latin typeface="Comic Sans MS" panose="030F0702030302020204" pitchFamily="66" charset="0"/>
              </a:rPr>
              <a:t>, sammen med </a:t>
            </a:r>
            <a:r>
              <a:rPr lang="nb-NO" i="1" dirty="0">
                <a:solidFill>
                  <a:srgbClr val="0070C0"/>
                </a:solidFill>
                <a:latin typeface="Comic Sans MS" panose="030F0702030302020204" pitchFamily="66" charset="0"/>
              </a:rPr>
              <a:t>Utdanningsdirektoratet</a:t>
            </a:r>
            <a:r>
              <a:rPr lang="nb-NO" dirty="0">
                <a:solidFill>
                  <a:srgbClr val="0070C0"/>
                </a:solidFill>
                <a:latin typeface="Comic Sans MS" panose="030F0702030302020204" pitchFamily="66" charset="0"/>
              </a:rPr>
              <a:t> og </a:t>
            </a:r>
            <a:r>
              <a:rPr lang="nb-NO" i="1" dirty="0">
                <a:solidFill>
                  <a:srgbClr val="0070C0"/>
                </a:solidFill>
                <a:latin typeface="Comic Sans MS" panose="030F0702030302020204" pitchFamily="66" charset="0"/>
              </a:rPr>
              <a:t>Arbeidstilsynet</a:t>
            </a:r>
            <a:r>
              <a:rPr lang="nb-NO" dirty="0">
                <a:solidFill>
                  <a:srgbClr val="0070C0"/>
                </a:solidFill>
                <a:latin typeface="Comic Sans MS" panose="030F0702030302020204" pitchFamily="66" charset="0"/>
              </a:rPr>
              <a:t> som har utarbeidet kursrekken og som står ansvarlig for gjennomføringen</a:t>
            </a:r>
            <a:r>
              <a:rPr lang="nb-NO" dirty="0" smtClean="0">
                <a:solidFill>
                  <a:srgbClr val="0070C0"/>
                </a:solidFill>
                <a:latin typeface="Comic Sans MS" panose="030F0702030302020204" pitchFamily="66" charset="0"/>
              </a:rPr>
              <a:t>. Se nettsiden:</a:t>
            </a:r>
          </a:p>
          <a:p>
            <a:pPr marL="0" indent="0">
              <a:buNone/>
            </a:pPr>
            <a:r>
              <a:rPr lang="nb-NO" u="sng" dirty="0">
                <a:hlinkClick r:id="rId2"/>
              </a:rPr>
              <a:t>http://www.skoleanlegg.utdanningsdirektoratet.no/id/2489.0</a:t>
            </a:r>
            <a:r>
              <a:rPr lang="nb-NO" dirty="0"/>
              <a:t> </a:t>
            </a:r>
          </a:p>
          <a:p>
            <a:pPr marL="0" indent="0">
              <a:buNone/>
            </a:pPr>
            <a:r>
              <a:rPr lang="nb-NO" i="1" dirty="0" smtClean="0">
                <a:solidFill>
                  <a:srgbClr val="0070C0"/>
                </a:solidFill>
                <a:latin typeface="Comic Sans MS" panose="030F0702030302020204" pitchFamily="66" charset="0"/>
              </a:rPr>
              <a:t>Direktoratet for </a:t>
            </a:r>
            <a:r>
              <a:rPr lang="nb-NO" i="1" dirty="0" err="1" smtClean="0">
                <a:solidFill>
                  <a:srgbClr val="0070C0"/>
                </a:solidFill>
                <a:latin typeface="Comic Sans MS" panose="030F0702030302020204" pitchFamily="66" charset="0"/>
              </a:rPr>
              <a:t>Byggkvalitet</a:t>
            </a:r>
            <a:r>
              <a:rPr lang="nb-NO" i="1" dirty="0" smtClean="0">
                <a:solidFill>
                  <a:srgbClr val="0070C0"/>
                </a:solidFill>
                <a:latin typeface="Comic Sans MS" panose="030F0702030302020204" pitchFamily="66" charset="0"/>
              </a:rPr>
              <a:t> </a:t>
            </a:r>
            <a:r>
              <a:rPr lang="nb-NO" dirty="0" smtClean="0">
                <a:solidFill>
                  <a:srgbClr val="0070C0"/>
                </a:solidFill>
                <a:latin typeface="Comic Sans MS" panose="030F0702030302020204" pitchFamily="66" charset="0"/>
              </a:rPr>
              <a:t>er nå også med i Krafttaket.</a:t>
            </a:r>
            <a:r>
              <a:rPr lang="nb-NO" dirty="0"/>
              <a:t/>
            </a:r>
            <a:br>
              <a:rPr lang="nb-NO" dirty="0"/>
            </a:br>
            <a:endParaRPr lang="nb-NO" dirty="0"/>
          </a:p>
          <a:p>
            <a:endParaRPr lang="nb-NO" dirty="0"/>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12</a:t>
            </a:fld>
            <a:endParaRPr lang="nb-NO"/>
          </a:p>
        </p:txBody>
      </p:sp>
    </p:spTree>
    <p:extLst>
      <p:ext uri="{BB962C8B-B14F-4D97-AF65-F5344CB8AC3E}">
        <p14:creationId xmlns:p14="http://schemas.microsoft.com/office/powerpoint/2010/main" val="1207907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Tilknytning til OECD</a:t>
            </a:r>
            <a:endParaRPr lang="nb-NO" dirty="0"/>
          </a:p>
        </p:txBody>
      </p:sp>
      <p:sp>
        <p:nvSpPr>
          <p:cNvPr id="3" name="Plassholder for innhold 2"/>
          <p:cNvSpPr>
            <a:spLocks noGrp="1"/>
          </p:cNvSpPr>
          <p:nvPr>
            <p:ph idx="1"/>
          </p:nvPr>
        </p:nvSpPr>
        <p:spPr/>
        <p:txBody>
          <a:bodyPr/>
          <a:lstStyle/>
          <a:p>
            <a:r>
              <a:rPr lang="nb-NO" dirty="0" smtClean="0">
                <a:solidFill>
                  <a:srgbClr val="0070C0"/>
                </a:solidFill>
                <a:latin typeface="Comic Sans MS" panose="030F0702030302020204" pitchFamily="66" charset="0"/>
              </a:rPr>
              <a:t>I 2015 vurderes Norsk </a:t>
            </a:r>
            <a:r>
              <a:rPr lang="nb-NO" dirty="0">
                <a:solidFill>
                  <a:srgbClr val="0070C0"/>
                </a:solidFill>
                <a:latin typeface="Comic Sans MS" panose="030F0702030302020204" pitchFamily="66" charset="0"/>
              </a:rPr>
              <a:t>medlemskap i Centre for </a:t>
            </a:r>
            <a:r>
              <a:rPr lang="en-GB" dirty="0">
                <a:solidFill>
                  <a:srgbClr val="0070C0"/>
                </a:solidFill>
                <a:latin typeface="Comic Sans MS" panose="030F0702030302020204" pitchFamily="66" charset="0"/>
              </a:rPr>
              <a:t>effective learning environment</a:t>
            </a:r>
            <a:r>
              <a:rPr lang="nb-NO" dirty="0">
                <a:solidFill>
                  <a:srgbClr val="0070C0"/>
                </a:solidFill>
                <a:latin typeface="Comic Sans MS" panose="030F0702030302020204" pitchFamily="66" charset="0"/>
              </a:rPr>
              <a:t> (CELE) tilknyttet </a:t>
            </a:r>
            <a:r>
              <a:rPr lang="nb-NO" dirty="0" smtClean="0">
                <a:solidFill>
                  <a:srgbClr val="0070C0"/>
                </a:solidFill>
                <a:latin typeface="Comic Sans MS" panose="030F0702030302020204" pitchFamily="66" charset="0"/>
              </a:rPr>
              <a:t>OECD.  </a:t>
            </a:r>
            <a:endParaRPr lang="nb-NO" dirty="0">
              <a:solidFill>
                <a:srgbClr val="0070C0"/>
              </a:solidFill>
              <a:latin typeface="Comic Sans MS" panose="030F0702030302020204" pitchFamily="66" charset="0"/>
            </a:endParaRPr>
          </a:p>
          <a:p>
            <a:endParaRPr lang="nb-NO" dirty="0" smtClean="0">
              <a:solidFill>
                <a:srgbClr val="0070C0"/>
              </a:solidFill>
              <a:latin typeface="Comic Sans MS" panose="030F0702030302020204" pitchFamily="66" charset="0"/>
            </a:endParaRPr>
          </a:p>
          <a:p>
            <a:r>
              <a:rPr lang="nb-NO" dirty="0" smtClean="0">
                <a:solidFill>
                  <a:srgbClr val="0070C0"/>
                </a:solidFill>
                <a:latin typeface="Comic Sans MS" panose="030F0702030302020204" pitchFamily="66" charset="0"/>
              </a:rPr>
              <a:t>Det er Rådgivningstjenesten (representert ved Norconsult), KS og Utdanningsdirektoratet som blir kontaktene i Norge. </a:t>
            </a:r>
          </a:p>
          <a:p>
            <a:endParaRPr lang="nb-NO" dirty="0" smtClean="0">
              <a:solidFill>
                <a:srgbClr val="0070C0"/>
              </a:solidFill>
              <a:latin typeface="Comic Sans MS" panose="030F0702030302020204" pitchFamily="66" charset="0"/>
            </a:endParaRPr>
          </a:p>
          <a:p>
            <a:r>
              <a:rPr lang="nb-NO" dirty="0" smtClean="0">
                <a:solidFill>
                  <a:srgbClr val="0070C0"/>
                </a:solidFill>
                <a:latin typeface="Comic Sans MS" panose="030F0702030302020204" pitchFamily="66" charset="0"/>
              </a:rPr>
              <a:t>Medlemskap </a:t>
            </a:r>
            <a:r>
              <a:rPr lang="nb-NO" dirty="0">
                <a:solidFill>
                  <a:srgbClr val="0070C0"/>
                </a:solidFill>
                <a:latin typeface="Comic Sans MS" panose="030F0702030302020204" pitchFamily="66" charset="0"/>
              </a:rPr>
              <a:t>vil bl.a. gi tilgang til OECD sine verktøy for utvikling av fysisk læringsmiljø i barnehager og </a:t>
            </a:r>
            <a:r>
              <a:rPr lang="nb-NO" dirty="0" smtClean="0">
                <a:solidFill>
                  <a:srgbClr val="0070C0"/>
                </a:solidFill>
                <a:latin typeface="Comic Sans MS" panose="030F0702030302020204" pitchFamily="66" charset="0"/>
              </a:rPr>
              <a:t>skoler, samt </a:t>
            </a:r>
            <a:r>
              <a:rPr lang="nb-NO" dirty="0">
                <a:solidFill>
                  <a:srgbClr val="0070C0"/>
                </a:solidFill>
                <a:latin typeface="Comic Sans MS" panose="030F0702030302020204" pitchFamily="66" charset="0"/>
              </a:rPr>
              <a:t>gi mulighet til selv å spille inn bestillinger til temaer som er aktuelle i et norsk </a:t>
            </a:r>
            <a:r>
              <a:rPr lang="nb-NO" dirty="0" smtClean="0">
                <a:solidFill>
                  <a:srgbClr val="0070C0"/>
                </a:solidFill>
                <a:latin typeface="Comic Sans MS" panose="030F0702030302020204" pitchFamily="66" charset="0"/>
              </a:rPr>
              <a:t>perspektiv.</a:t>
            </a:r>
            <a:endParaRPr lang="nb-NO" dirty="0">
              <a:solidFill>
                <a:srgbClr val="0070C0"/>
              </a:solidFill>
              <a:latin typeface="Comic Sans MS" panose="030F0702030302020204" pitchFamily="66" charset="0"/>
            </a:endParaRP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13</a:t>
            </a:fld>
            <a:endParaRPr lang="nb-NO"/>
          </a:p>
        </p:txBody>
      </p:sp>
    </p:spTree>
    <p:extLst>
      <p:ext uri="{BB962C8B-B14F-4D97-AF65-F5344CB8AC3E}">
        <p14:creationId xmlns:p14="http://schemas.microsoft.com/office/powerpoint/2010/main" val="449893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Rådgivningstjenesten i framtiden</a:t>
            </a:r>
            <a:endParaRPr lang="nb-NO" dirty="0"/>
          </a:p>
        </p:txBody>
      </p:sp>
      <p:sp>
        <p:nvSpPr>
          <p:cNvPr id="3" name="Plassholder for innhold 2"/>
          <p:cNvSpPr>
            <a:spLocks noGrp="1"/>
          </p:cNvSpPr>
          <p:nvPr>
            <p:ph idx="1"/>
          </p:nvPr>
        </p:nvSpPr>
        <p:spPr/>
        <p:txBody>
          <a:bodyPr/>
          <a:lstStyle/>
          <a:p>
            <a:r>
              <a:rPr lang="nb-NO" dirty="0" smtClean="0">
                <a:solidFill>
                  <a:srgbClr val="0070C0"/>
                </a:solidFill>
                <a:latin typeface="Comic Sans MS" panose="030F0702030302020204" pitchFamily="66" charset="0"/>
              </a:rPr>
              <a:t>Rådgivningstjenesten vil i løpet av året få en oppdatering (redesign av nettressursen, severbytte , </a:t>
            </a:r>
            <a:r>
              <a:rPr lang="nb-NO" dirty="0" err="1" smtClean="0">
                <a:solidFill>
                  <a:srgbClr val="0070C0"/>
                </a:solidFill>
                <a:latin typeface="Comic Sans MS" panose="030F0702030302020204" pitchFamily="66" charset="0"/>
              </a:rPr>
              <a:t>osv</a:t>
            </a:r>
            <a:r>
              <a:rPr lang="nb-NO" dirty="0" smtClean="0">
                <a:solidFill>
                  <a:srgbClr val="0070C0"/>
                </a:solidFill>
                <a:latin typeface="Comic Sans MS" panose="030F0702030302020204" pitchFamily="66" charset="0"/>
              </a:rPr>
              <a:t>).</a:t>
            </a:r>
          </a:p>
          <a:p>
            <a:endParaRPr lang="nb-NO" dirty="0">
              <a:solidFill>
                <a:srgbClr val="0070C0"/>
              </a:solidFill>
              <a:latin typeface="Comic Sans MS" panose="030F0702030302020204" pitchFamily="66" charset="0"/>
            </a:endParaRPr>
          </a:p>
          <a:p>
            <a:r>
              <a:rPr lang="nb-NO" dirty="0" smtClean="0">
                <a:solidFill>
                  <a:srgbClr val="0070C0"/>
                </a:solidFill>
                <a:latin typeface="Comic Sans MS" panose="030F0702030302020204" pitchFamily="66" charset="0"/>
              </a:rPr>
              <a:t>Kanskje ressursen vil endre navn og kalles: </a:t>
            </a:r>
            <a:r>
              <a:rPr lang="nb-NO" i="1" dirty="0" smtClean="0">
                <a:solidFill>
                  <a:srgbClr val="0070C0"/>
                </a:solidFill>
                <a:latin typeface="Comic Sans MS" panose="030F0702030302020204" pitchFamily="66" charset="0"/>
              </a:rPr>
              <a:t>Rådgivningstjenesten for fysisk læringsmiljø?</a:t>
            </a:r>
          </a:p>
          <a:p>
            <a:endParaRPr lang="nb-NO" dirty="0" smtClean="0">
              <a:solidFill>
                <a:srgbClr val="0070C0"/>
              </a:solidFill>
              <a:latin typeface="Comic Sans MS" panose="030F0702030302020204" pitchFamily="66" charset="0"/>
            </a:endParaRPr>
          </a:p>
          <a:p>
            <a:r>
              <a:rPr lang="nb-NO" dirty="0" smtClean="0">
                <a:solidFill>
                  <a:srgbClr val="0070C0"/>
                </a:solidFill>
                <a:latin typeface="Comic Sans MS" panose="030F0702030302020204" pitchFamily="66" charset="0"/>
              </a:rPr>
              <a:t>Vi vil se på mulighetene for at representanter fra Norconsult vil kunne delta på samlingene i trinn 2 i Krafttiltaket. De vil da kunne presentere nettressursen og vise praktiske videosnutter på hvorledes man kan utbedre problemer med f eks fukt, råte, dårlige lyd og lys forhold, luftkvalitet, ventilasjonssystemer, osv. </a:t>
            </a:r>
            <a:endParaRPr lang="nb-NO" dirty="0">
              <a:solidFill>
                <a:srgbClr val="0070C0"/>
              </a:solidFill>
              <a:latin typeface="Comic Sans MS" panose="030F0702030302020204" pitchFamily="66" charset="0"/>
            </a:endParaRPr>
          </a:p>
          <a:p>
            <a:endParaRPr lang="nb-NO" dirty="0">
              <a:solidFill>
                <a:srgbClr val="0070C0"/>
              </a:solidFill>
              <a:latin typeface="Comic Sans MS" panose="030F0702030302020204" pitchFamily="66" charset="0"/>
            </a:endParaRP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14</a:t>
            </a:fld>
            <a:endParaRPr lang="nb-NO"/>
          </a:p>
        </p:txBody>
      </p:sp>
    </p:spTree>
    <p:extLst>
      <p:ext uri="{BB962C8B-B14F-4D97-AF65-F5344CB8AC3E}">
        <p14:creationId xmlns:p14="http://schemas.microsoft.com/office/powerpoint/2010/main" val="2284211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err="1" smtClean="0">
                <a:solidFill>
                  <a:srgbClr val="C00000"/>
                </a:solidFill>
                <a:latin typeface="Comic Sans MS" pitchFamily="66" charset="0"/>
              </a:rPr>
              <a:t>Clever</a:t>
            </a:r>
            <a:r>
              <a:rPr lang="nb-NO" b="0" dirty="0" smtClean="0">
                <a:solidFill>
                  <a:srgbClr val="C00000"/>
                </a:solidFill>
                <a:latin typeface="Comic Sans MS" pitchFamily="66" charset="0"/>
              </a:rPr>
              <a:t> </a:t>
            </a:r>
            <a:r>
              <a:rPr lang="nb-NO" b="0" dirty="0" err="1" smtClean="0">
                <a:solidFill>
                  <a:srgbClr val="C00000"/>
                </a:solidFill>
                <a:latin typeface="Comic Sans MS" pitchFamily="66" charset="0"/>
              </a:rPr>
              <a:t>Classrooms</a:t>
            </a:r>
            <a:endParaRPr lang="nb-NO" dirty="0"/>
          </a:p>
        </p:txBody>
      </p:sp>
      <p:sp>
        <p:nvSpPr>
          <p:cNvPr id="3" name="Plassholder for innhold 2"/>
          <p:cNvSpPr>
            <a:spLocks noGrp="1"/>
          </p:cNvSpPr>
          <p:nvPr>
            <p:ph idx="1"/>
          </p:nvPr>
        </p:nvSpPr>
        <p:spPr/>
        <p:txBody>
          <a:bodyPr/>
          <a:lstStyle/>
          <a:p>
            <a:r>
              <a:rPr lang="nb-NO" sz="1800" dirty="0" smtClean="0">
                <a:solidFill>
                  <a:srgbClr val="0070C0"/>
                </a:solidFill>
                <a:latin typeface="Comic Sans MS" panose="030F0702030302020204" pitchFamily="66" charset="0"/>
              </a:rPr>
              <a:t>Professor Peter Barrett ved </a:t>
            </a:r>
            <a:r>
              <a:rPr lang="nb-NO" sz="1800" dirty="0" err="1" smtClean="0">
                <a:solidFill>
                  <a:srgbClr val="0070C0"/>
                </a:solidFill>
                <a:latin typeface="Comic Sans MS" panose="030F0702030302020204" pitchFamily="66" charset="0"/>
              </a:rPr>
              <a:t>University</a:t>
            </a:r>
            <a:r>
              <a:rPr lang="nb-NO" sz="1800" dirty="0" smtClean="0">
                <a:solidFill>
                  <a:srgbClr val="0070C0"/>
                </a:solidFill>
                <a:latin typeface="Comic Sans MS" panose="030F0702030302020204" pitchFamily="66" charset="0"/>
              </a:rPr>
              <a:t> </a:t>
            </a:r>
            <a:r>
              <a:rPr lang="nb-NO" sz="1800" dirty="0" err="1" smtClean="0">
                <a:solidFill>
                  <a:srgbClr val="0070C0"/>
                </a:solidFill>
                <a:latin typeface="Comic Sans MS" panose="030F0702030302020204" pitchFamily="66" charset="0"/>
              </a:rPr>
              <a:t>of</a:t>
            </a:r>
            <a:r>
              <a:rPr lang="nb-NO" sz="1800" dirty="0" smtClean="0">
                <a:solidFill>
                  <a:srgbClr val="0070C0"/>
                </a:solidFill>
                <a:latin typeface="Comic Sans MS" panose="030F0702030302020204" pitchFamily="66" charset="0"/>
              </a:rPr>
              <a:t> </a:t>
            </a:r>
            <a:r>
              <a:rPr lang="nb-NO" sz="1800" dirty="0" err="1" smtClean="0">
                <a:solidFill>
                  <a:srgbClr val="0070C0"/>
                </a:solidFill>
                <a:latin typeface="Comic Sans MS" panose="030F0702030302020204" pitchFamily="66" charset="0"/>
              </a:rPr>
              <a:t>Salford</a:t>
            </a:r>
            <a:r>
              <a:rPr lang="nb-NO" sz="1800" dirty="0" smtClean="0">
                <a:solidFill>
                  <a:srgbClr val="0070C0"/>
                </a:solidFill>
                <a:latin typeface="Comic Sans MS" panose="030F0702030302020204" pitchFamily="66" charset="0"/>
              </a:rPr>
              <a:t> i Manchester har ferdigstilt resultatene fra sin forskning om bygningsmassen til skolene sett i relasjon til læringsutbytte, se: </a:t>
            </a:r>
            <a:r>
              <a:rPr lang="nb-NO" sz="1800" dirty="0" smtClean="0"/>
              <a:t> </a:t>
            </a:r>
            <a:r>
              <a:rPr lang="en-GB" sz="1800" u="sng" dirty="0">
                <a:hlinkClick r:id="rId2"/>
              </a:rPr>
              <a:t>http://</a:t>
            </a:r>
            <a:r>
              <a:rPr lang="en-GB" sz="1800" u="sng" dirty="0" smtClean="0">
                <a:hlinkClick r:id="rId2"/>
              </a:rPr>
              <a:t>ow.ly/Jz2vV</a:t>
            </a:r>
            <a:endParaRPr lang="en-GB" sz="1800" u="sng" dirty="0" smtClean="0"/>
          </a:p>
          <a:p>
            <a:endParaRPr lang="nb-NO" sz="1800" dirty="0" smtClean="0">
              <a:solidFill>
                <a:srgbClr val="0070C0"/>
              </a:solidFill>
              <a:latin typeface="Comic Sans MS" panose="030F0702030302020204" pitchFamily="66" charset="0"/>
            </a:endParaRPr>
          </a:p>
          <a:p>
            <a:r>
              <a:rPr lang="nb-NO" sz="1800" dirty="0" smtClean="0">
                <a:solidFill>
                  <a:srgbClr val="0070C0"/>
                </a:solidFill>
                <a:latin typeface="Comic Sans MS" panose="030F0702030302020204" pitchFamily="66" charset="0"/>
              </a:rPr>
              <a:t>Skolens fysiske utforming forklarer om lag 16 % av variasjonene i læringsutbytte. </a:t>
            </a:r>
          </a:p>
          <a:p>
            <a:endParaRPr lang="nb-NO" sz="1800" dirty="0" smtClean="0">
              <a:solidFill>
                <a:srgbClr val="0070C0"/>
              </a:solidFill>
              <a:latin typeface="Comic Sans MS" panose="030F0702030302020204" pitchFamily="66" charset="0"/>
            </a:endParaRPr>
          </a:p>
          <a:p>
            <a:r>
              <a:rPr lang="nb-NO" sz="1800" dirty="0" smtClean="0">
                <a:solidFill>
                  <a:srgbClr val="0070C0"/>
                </a:solidFill>
                <a:latin typeface="Comic Sans MS" panose="030F0702030302020204" pitchFamily="66" charset="0"/>
              </a:rPr>
              <a:t>Utformingen av klasserommene har mer å si enn selve utformingen av bygningene.  </a:t>
            </a:r>
          </a:p>
          <a:p>
            <a:endParaRPr lang="nb-NO" sz="1800" dirty="0" smtClean="0">
              <a:solidFill>
                <a:srgbClr val="0070C0"/>
              </a:solidFill>
              <a:latin typeface="Comic Sans MS" panose="030F0702030302020204" pitchFamily="66" charset="0"/>
            </a:endParaRPr>
          </a:p>
          <a:p>
            <a:r>
              <a:rPr lang="nb-NO" sz="1800" dirty="0" smtClean="0">
                <a:solidFill>
                  <a:srgbClr val="0070C0"/>
                </a:solidFill>
                <a:latin typeface="Comic Sans MS" panose="030F0702030302020204" pitchFamily="66" charset="0"/>
              </a:rPr>
              <a:t>Godt inneklima (lysforhold, luftkvalitet, fukt og ventilasjon) er av de faktorer som har betydning. </a:t>
            </a:r>
            <a:endParaRPr lang="nb-NO" sz="1800" dirty="0">
              <a:solidFill>
                <a:srgbClr val="0070C0"/>
              </a:solidFill>
              <a:latin typeface="Comic Sans MS" panose="030F0702030302020204" pitchFamily="66" charset="0"/>
            </a:endParaRPr>
          </a:p>
          <a:p>
            <a:endParaRPr lang="nb-NO" dirty="0">
              <a:solidFill>
                <a:srgbClr val="0070C0"/>
              </a:solidFill>
              <a:latin typeface="Comic Sans MS" panose="030F0702030302020204" pitchFamily="66" charset="0"/>
            </a:endParaRP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15</a:t>
            </a:fld>
            <a:endParaRPr lang="nb-NO"/>
          </a:p>
        </p:txBody>
      </p:sp>
    </p:spTree>
    <p:extLst>
      <p:ext uri="{BB962C8B-B14F-4D97-AF65-F5344CB8AC3E}">
        <p14:creationId xmlns:p14="http://schemas.microsoft.com/office/powerpoint/2010/main" val="76814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Det fysiske læringsmiljøet -</a:t>
            </a:r>
            <a:br>
              <a:rPr lang="nb-NO" b="0" dirty="0" smtClean="0">
                <a:solidFill>
                  <a:srgbClr val="C00000"/>
                </a:solidFill>
                <a:latin typeface="Comic Sans MS" pitchFamily="66" charset="0"/>
              </a:rPr>
            </a:br>
            <a:r>
              <a:rPr lang="nb-NO" b="0" dirty="0" smtClean="0">
                <a:solidFill>
                  <a:srgbClr val="C00000"/>
                </a:solidFill>
                <a:latin typeface="Comic Sans MS" pitchFamily="66" charset="0"/>
              </a:rPr>
              <a:t>historisk oversikt</a:t>
            </a:r>
            <a:endParaRPr lang="nb-NO" dirty="0"/>
          </a:p>
        </p:txBody>
      </p:sp>
      <p:sp>
        <p:nvSpPr>
          <p:cNvPr id="3" name="Plassholder for innhold 2"/>
          <p:cNvSpPr>
            <a:spLocks noGrp="1"/>
          </p:cNvSpPr>
          <p:nvPr>
            <p:ph idx="1"/>
          </p:nvPr>
        </p:nvSpPr>
        <p:spPr/>
        <p:txBody>
          <a:bodyPr/>
          <a:lstStyle/>
          <a:p>
            <a:r>
              <a:rPr lang="nb-NO" sz="1800" dirty="0" smtClean="0">
                <a:solidFill>
                  <a:srgbClr val="0070C0"/>
                </a:solidFill>
                <a:latin typeface="Comic Sans MS" panose="030F0702030302020204" pitchFamily="66" charset="0"/>
              </a:rPr>
              <a:t>På 80-tallet: Datarom, i dag er det sjelden med datarom</a:t>
            </a:r>
          </a:p>
          <a:p>
            <a:r>
              <a:rPr lang="nb-NO" sz="1800" dirty="0" smtClean="0">
                <a:solidFill>
                  <a:srgbClr val="0070C0"/>
                </a:solidFill>
                <a:latin typeface="Comic Sans MS" panose="030F0702030302020204" pitchFamily="66" charset="0"/>
              </a:rPr>
              <a:t>På 80- og 90-tallet: Arealer til SFO, i dag sambruk skole og SFO  </a:t>
            </a:r>
          </a:p>
          <a:p>
            <a:r>
              <a:rPr lang="nb-NO" sz="1800" dirty="0" smtClean="0">
                <a:solidFill>
                  <a:srgbClr val="0070C0"/>
                </a:solidFill>
                <a:latin typeface="Comic Sans MS" panose="030F0702030302020204" pitchFamily="66" charset="0"/>
              </a:rPr>
              <a:t>I 1997: 6-åringene inn i skolen, lekeareal, nå benyttes til annet</a:t>
            </a:r>
          </a:p>
          <a:p>
            <a:r>
              <a:rPr lang="nb-NO" sz="1800" dirty="0" smtClean="0">
                <a:solidFill>
                  <a:srgbClr val="0070C0"/>
                </a:solidFill>
                <a:latin typeface="Comic Sans MS" panose="030F0702030302020204" pitchFamily="66" charset="0"/>
              </a:rPr>
              <a:t>Midt på 1990: Vestibyler i byskolene, et sikkerhetstiltak</a:t>
            </a:r>
          </a:p>
          <a:p>
            <a:r>
              <a:rPr lang="nb-NO" sz="1800" dirty="0" smtClean="0">
                <a:solidFill>
                  <a:srgbClr val="0070C0"/>
                </a:solidFill>
                <a:latin typeface="Comic Sans MS" panose="030F0702030302020204" pitchFamily="66" charset="0"/>
              </a:rPr>
              <a:t>Etter 2000-årsskiftet: </a:t>
            </a:r>
          </a:p>
          <a:p>
            <a:pPr lvl="1"/>
            <a:r>
              <a:rPr lang="nb-NO" sz="1800" dirty="0" smtClean="0">
                <a:solidFill>
                  <a:srgbClr val="0070C0"/>
                </a:solidFill>
                <a:latin typeface="Comic Sans MS" panose="030F0702030302020204" pitchFamily="66" charset="0"/>
              </a:rPr>
              <a:t>Større garderober, ren og skitten sone, «</a:t>
            </a:r>
            <a:r>
              <a:rPr lang="nb-NO" sz="1800" dirty="0" err="1" smtClean="0">
                <a:solidFill>
                  <a:srgbClr val="0070C0"/>
                </a:solidFill>
                <a:latin typeface="Comic Sans MS" panose="030F0702030302020204" pitchFamily="66" charset="0"/>
              </a:rPr>
              <a:t>sokkeskoler</a:t>
            </a:r>
            <a:r>
              <a:rPr lang="nb-NO" sz="1800" dirty="0" smtClean="0">
                <a:solidFill>
                  <a:srgbClr val="0070C0"/>
                </a:solidFill>
                <a:latin typeface="Comic Sans MS" panose="030F0702030302020204" pitchFamily="66" charset="0"/>
              </a:rPr>
              <a:t>» </a:t>
            </a:r>
          </a:p>
          <a:p>
            <a:pPr lvl="1"/>
            <a:r>
              <a:rPr lang="nb-NO" sz="1800" dirty="0" smtClean="0">
                <a:solidFill>
                  <a:srgbClr val="0070C0"/>
                </a:solidFill>
                <a:latin typeface="Comic Sans MS" panose="030F0702030302020204" pitchFamily="66" charset="0"/>
              </a:rPr>
              <a:t>Kantiner sentralt i samlingsarenaer, fokus på kosthold, </a:t>
            </a:r>
          </a:p>
          <a:p>
            <a:pPr lvl="1"/>
            <a:r>
              <a:rPr lang="nb-NO" sz="1800" dirty="0" smtClean="0">
                <a:solidFill>
                  <a:srgbClr val="0070C0"/>
                </a:solidFill>
                <a:latin typeface="Comic Sans MS" panose="030F0702030302020204" pitchFamily="66" charset="0"/>
              </a:rPr>
              <a:t>Uteareal med fokus på helse, forebygge overvekt</a:t>
            </a:r>
          </a:p>
          <a:p>
            <a:pPr lvl="1"/>
            <a:r>
              <a:rPr lang="nb-NO" sz="1800" dirty="0" smtClean="0">
                <a:solidFill>
                  <a:srgbClr val="0070C0"/>
                </a:solidFill>
                <a:latin typeface="Comic Sans MS" panose="030F0702030302020204" pitchFamily="66" charset="0"/>
              </a:rPr>
              <a:t>Større kontorplasser for lærere</a:t>
            </a:r>
          </a:p>
          <a:p>
            <a:r>
              <a:rPr lang="nb-NO" sz="1800" dirty="0" smtClean="0">
                <a:solidFill>
                  <a:srgbClr val="0070C0"/>
                </a:solidFill>
                <a:latin typeface="Comic Sans MS" panose="030F0702030302020204" pitchFamily="66" charset="0"/>
              </a:rPr>
              <a:t>Skolebygg som lokale kulturhus om ettermiddagen</a:t>
            </a:r>
          </a:p>
          <a:p>
            <a:r>
              <a:rPr lang="nb-NO" sz="1800" dirty="0" smtClean="0">
                <a:solidFill>
                  <a:srgbClr val="0070C0"/>
                </a:solidFill>
                <a:latin typeface="Comic Sans MS" panose="030F0702030302020204" pitchFamily="66" charset="0"/>
              </a:rPr>
              <a:t>Desentraliserte toaletter  </a:t>
            </a:r>
            <a:endParaRPr lang="nb-NO" sz="1800" dirty="0">
              <a:solidFill>
                <a:srgbClr val="0070C0"/>
              </a:solidFill>
              <a:latin typeface="Comic Sans MS" panose="030F0702030302020204" pitchFamily="66" charset="0"/>
            </a:endParaRPr>
          </a:p>
          <a:p>
            <a:endParaRPr lang="nb-NO" dirty="0">
              <a:solidFill>
                <a:srgbClr val="0070C0"/>
              </a:solidFill>
              <a:latin typeface="Comic Sans MS" panose="030F0702030302020204" pitchFamily="66" charset="0"/>
            </a:endParaRP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16</a:t>
            </a:fld>
            <a:endParaRPr lang="nb-NO"/>
          </a:p>
        </p:txBody>
      </p:sp>
    </p:spTree>
    <p:extLst>
      <p:ext uri="{BB962C8B-B14F-4D97-AF65-F5344CB8AC3E}">
        <p14:creationId xmlns:p14="http://schemas.microsoft.com/office/powerpoint/2010/main" val="3324073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Det fysiske læringsmiljøet -</a:t>
            </a:r>
            <a:br>
              <a:rPr lang="nb-NO" b="0" dirty="0" smtClean="0">
                <a:solidFill>
                  <a:srgbClr val="C00000"/>
                </a:solidFill>
                <a:latin typeface="Comic Sans MS" pitchFamily="66" charset="0"/>
              </a:rPr>
            </a:br>
            <a:r>
              <a:rPr lang="nb-NO" b="0" dirty="0" smtClean="0">
                <a:solidFill>
                  <a:srgbClr val="C00000"/>
                </a:solidFill>
                <a:latin typeface="Comic Sans MS" pitchFamily="66" charset="0"/>
              </a:rPr>
              <a:t>trender i dag</a:t>
            </a:r>
            <a:endParaRPr lang="nb-NO" dirty="0"/>
          </a:p>
        </p:txBody>
      </p:sp>
      <p:sp>
        <p:nvSpPr>
          <p:cNvPr id="3" name="Plassholder for innhold 2"/>
          <p:cNvSpPr>
            <a:spLocks noGrp="1"/>
          </p:cNvSpPr>
          <p:nvPr>
            <p:ph idx="1"/>
          </p:nvPr>
        </p:nvSpPr>
        <p:spPr/>
        <p:txBody>
          <a:bodyPr/>
          <a:lstStyle/>
          <a:p>
            <a:r>
              <a:rPr lang="nb-NO" dirty="0" smtClean="0">
                <a:solidFill>
                  <a:srgbClr val="0070C0"/>
                </a:solidFill>
                <a:latin typeface="Comic Sans MS" panose="030F0702030302020204" pitchFamily="66" charset="0"/>
              </a:rPr>
              <a:t>Flere grupperom for undervisning og elevsamtaler</a:t>
            </a:r>
          </a:p>
          <a:p>
            <a:r>
              <a:rPr lang="nb-NO" dirty="0" smtClean="0">
                <a:solidFill>
                  <a:srgbClr val="0070C0"/>
                </a:solidFill>
                <a:latin typeface="Comic Sans MS" panose="030F0702030302020204" pitchFamily="66" charset="0"/>
              </a:rPr>
              <a:t>Fleksibilitet i rommenes størrelse, foldevegger med høye lyd krav</a:t>
            </a:r>
          </a:p>
          <a:p>
            <a:r>
              <a:rPr lang="nb-NO" dirty="0" smtClean="0">
                <a:solidFill>
                  <a:srgbClr val="0070C0"/>
                </a:solidFill>
                <a:latin typeface="Comic Sans MS" panose="030F0702030302020204" pitchFamily="66" charset="0"/>
              </a:rPr>
              <a:t>Innvendige glassvegger, sosial kontroll og kontakt samt dagslys inn i ellers mørke kjernearealer i bygningene.</a:t>
            </a:r>
            <a:endParaRPr lang="nb-NO" dirty="0">
              <a:solidFill>
                <a:srgbClr val="0070C0"/>
              </a:solidFill>
              <a:latin typeface="Comic Sans MS" panose="030F0702030302020204" pitchFamily="66" charset="0"/>
            </a:endParaRP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17</a:t>
            </a:fld>
            <a:endParaRPr lang="nb-NO"/>
          </a:p>
        </p:txBody>
      </p:sp>
    </p:spTree>
    <p:extLst>
      <p:ext uri="{BB962C8B-B14F-4D97-AF65-F5344CB8AC3E}">
        <p14:creationId xmlns:p14="http://schemas.microsoft.com/office/powerpoint/2010/main" val="284749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fld id="{EE1E1242-CB13-41CF-BC6F-E931D608D153}" type="datetime1">
              <a:rPr lang="nb-NO"/>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0ADB7446-0596-493E-A1F0-EC98596520A7}" type="slidenum">
              <a:rPr lang="nb-NO"/>
              <a:pPr/>
              <a:t>2</a:t>
            </a:fld>
            <a:endParaRPr lang="nb-NO"/>
          </a:p>
        </p:txBody>
      </p:sp>
      <p:sp>
        <p:nvSpPr>
          <p:cNvPr id="100354" name="Rectangle 2"/>
          <p:cNvSpPr>
            <a:spLocks noGrp="1" noChangeArrowheads="1"/>
          </p:cNvSpPr>
          <p:nvPr>
            <p:ph type="ctrTitle"/>
          </p:nvPr>
        </p:nvSpPr>
        <p:spPr>
          <a:xfrm>
            <a:off x="684213" y="1557338"/>
            <a:ext cx="7772400" cy="1470025"/>
          </a:xfrm>
        </p:spPr>
        <p:txBody>
          <a:bodyPr/>
          <a:lstStyle/>
          <a:p>
            <a:r>
              <a:rPr lang="nb-NO" sz="4000" b="0" dirty="0" smtClean="0">
                <a:solidFill>
                  <a:srgbClr val="C00000"/>
                </a:solidFill>
                <a:latin typeface="Comic Sans MS" pitchFamily="66" charset="0"/>
              </a:rPr>
              <a:t>Rådgivningstjenesten for </a:t>
            </a:r>
            <a:br>
              <a:rPr lang="nb-NO" sz="4000" b="0" dirty="0" smtClean="0">
                <a:solidFill>
                  <a:srgbClr val="C00000"/>
                </a:solidFill>
                <a:latin typeface="Comic Sans MS" pitchFamily="66" charset="0"/>
              </a:rPr>
            </a:br>
            <a:r>
              <a:rPr lang="nb-NO" sz="4000" b="0" dirty="0" smtClean="0">
                <a:solidFill>
                  <a:srgbClr val="C00000"/>
                </a:solidFill>
                <a:latin typeface="Comic Sans MS" pitchFamily="66" charset="0"/>
              </a:rPr>
              <a:t>Barnehage- og skoleanlegg</a:t>
            </a:r>
            <a:br>
              <a:rPr lang="nb-NO" sz="4000" b="0" dirty="0" smtClean="0">
                <a:solidFill>
                  <a:srgbClr val="C00000"/>
                </a:solidFill>
                <a:latin typeface="Comic Sans MS" pitchFamily="66" charset="0"/>
              </a:rPr>
            </a:br>
            <a:endParaRPr lang="nb-NO" sz="4000" b="0" dirty="0">
              <a:solidFill>
                <a:srgbClr val="C00000"/>
              </a:solidFill>
              <a:latin typeface="Comic Sans MS" pitchFamily="66" charset="0"/>
            </a:endParaRPr>
          </a:p>
        </p:txBody>
      </p:sp>
      <p:sp>
        <p:nvSpPr>
          <p:cNvPr id="100355" name="Rectangle 3"/>
          <p:cNvSpPr>
            <a:spLocks noGrp="1" noChangeArrowheads="1"/>
          </p:cNvSpPr>
          <p:nvPr>
            <p:ph type="subTitle" idx="1"/>
          </p:nvPr>
        </p:nvSpPr>
        <p:spPr>
          <a:xfrm>
            <a:off x="1357290" y="3286124"/>
            <a:ext cx="6400800" cy="2354262"/>
          </a:xfrm>
        </p:spPr>
        <p:txBody>
          <a:bodyPr/>
          <a:lstStyle/>
          <a:p>
            <a:r>
              <a:rPr lang="nb-NO" sz="2800" dirty="0" smtClean="0">
                <a:solidFill>
                  <a:srgbClr val="0070C0"/>
                </a:solidFill>
                <a:latin typeface="Comic Sans MS" panose="030F0702030302020204" pitchFamily="66" charset="0"/>
              </a:rPr>
              <a:t>Et verktøy å starte med, når man ønsker å bedre inneklimaet i barnehager og skoler.</a:t>
            </a:r>
            <a:endParaRPr lang="nb-NO" sz="2800" dirty="0">
              <a:solidFill>
                <a:srgbClr val="0070C0"/>
              </a:solidFill>
              <a:latin typeface="Comic Sans MS" panose="030F0702030302020204" pitchFamily="66" charset="0"/>
            </a:endParaRPr>
          </a:p>
          <a:p>
            <a:endParaRPr lang="nb-NO" sz="28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2269154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
            </a:r>
            <a:br>
              <a:rPr lang="nb-NO" b="0" dirty="0" smtClean="0">
                <a:solidFill>
                  <a:srgbClr val="C00000"/>
                </a:solidFill>
                <a:latin typeface="Comic Sans MS" pitchFamily="66" charset="0"/>
              </a:rPr>
            </a:br>
            <a:r>
              <a:rPr lang="nb-NO" b="0" dirty="0" smtClean="0">
                <a:solidFill>
                  <a:srgbClr val="C00000"/>
                </a:solidFill>
                <a:latin typeface="Comic Sans MS" pitchFamily="66" charset="0"/>
              </a:rPr>
              <a:t>Rådgivningstjenesten </a:t>
            </a:r>
            <a:r>
              <a:rPr lang="nb-NO" b="0" dirty="0">
                <a:solidFill>
                  <a:srgbClr val="C00000"/>
                </a:solidFill>
                <a:latin typeface="Comic Sans MS" panose="030F0702030302020204" pitchFamily="66" charset="0"/>
              </a:rPr>
              <a:t>består av 3 hoveddeler:</a:t>
            </a:r>
            <a:br>
              <a:rPr lang="nb-NO" b="0" dirty="0">
                <a:solidFill>
                  <a:srgbClr val="C00000"/>
                </a:solidFill>
                <a:latin typeface="Comic Sans MS" panose="030F0702030302020204" pitchFamily="66" charset="0"/>
              </a:rPr>
            </a:br>
            <a:endParaRPr lang="nb-NO" b="0" dirty="0">
              <a:solidFill>
                <a:srgbClr val="C00000"/>
              </a:solidFill>
            </a:endParaRPr>
          </a:p>
        </p:txBody>
      </p:sp>
      <p:sp>
        <p:nvSpPr>
          <p:cNvPr id="3" name="Plassholder for innhold 2"/>
          <p:cNvSpPr>
            <a:spLocks noGrp="1"/>
          </p:cNvSpPr>
          <p:nvPr>
            <p:ph idx="1"/>
          </p:nvPr>
        </p:nvSpPr>
        <p:spPr/>
        <p:txBody>
          <a:bodyPr/>
          <a:lstStyle/>
          <a:p>
            <a:pPr lvl="1"/>
            <a:r>
              <a:rPr lang="nb-NO" sz="3200" dirty="0" smtClean="0">
                <a:solidFill>
                  <a:srgbClr val="0070C0"/>
                </a:solidFill>
                <a:latin typeface="Comic Sans MS" panose="030F0702030302020204" pitchFamily="66" charset="0"/>
              </a:rPr>
              <a:t>Nettressurs</a:t>
            </a:r>
          </a:p>
          <a:p>
            <a:pPr lvl="1"/>
            <a:r>
              <a:rPr lang="nb-NO" sz="3200" dirty="0" smtClean="0">
                <a:solidFill>
                  <a:srgbClr val="0070C0"/>
                </a:solidFill>
                <a:latin typeface="Comic Sans MS" panose="030F0702030302020204" pitchFamily="66" charset="0"/>
              </a:rPr>
              <a:t>Svartjeneste</a:t>
            </a:r>
          </a:p>
          <a:p>
            <a:pPr lvl="1"/>
            <a:r>
              <a:rPr lang="nb-NO" sz="3200" dirty="0" smtClean="0">
                <a:solidFill>
                  <a:srgbClr val="0070C0"/>
                </a:solidFill>
                <a:latin typeface="Comic Sans MS" panose="030F0702030302020204" pitchFamily="66" charset="0"/>
              </a:rPr>
              <a:t>Nasjonal konferanse </a:t>
            </a:r>
            <a:endParaRPr lang="nb-NO" sz="3200" dirty="0">
              <a:solidFill>
                <a:srgbClr val="0070C0"/>
              </a:solidFill>
              <a:latin typeface="Comic Sans MS" panose="030F0702030302020204" pitchFamily="66" charset="0"/>
            </a:endParaRP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3</a:t>
            </a:fld>
            <a:endParaRPr lang="nb-NO"/>
          </a:p>
        </p:txBody>
      </p:sp>
    </p:spTree>
    <p:extLst>
      <p:ext uri="{BB962C8B-B14F-4D97-AF65-F5344CB8AC3E}">
        <p14:creationId xmlns:p14="http://schemas.microsoft.com/office/powerpoint/2010/main" val="3468383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
            </a:r>
            <a:br>
              <a:rPr lang="nb-NO" b="0" dirty="0" smtClean="0">
                <a:solidFill>
                  <a:srgbClr val="C00000"/>
                </a:solidFill>
                <a:latin typeface="Comic Sans MS" pitchFamily="66" charset="0"/>
              </a:rPr>
            </a:br>
            <a:r>
              <a:rPr lang="nb-NO" b="0" dirty="0" smtClean="0">
                <a:solidFill>
                  <a:srgbClr val="C00000"/>
                </a:solidFill>
                <a:latin typeface="Comic Sans MS" pitchFamily="66" charset="0"/>
              </a:rPr>
              <a:t>Begrepsavklaring</a:t>
            </a:r>
            <a:r>
              <a:rPr lang="nb-NO" b="0" dirty="0">
                <a:solidFill>
                  <a:srgbClr val="C00000"/>
                </a:solidFill>
                <a:latin typeface="Comic Sans MS" pitchFamily="66" charset="0"/>
              </a:rPr>
              <a:t/>
            </a:r>
            <a:br>
              <a:rPr lang="nb-NO" b="0" dirty="0">
                <a:solidFill>
                  <a:srgbClr val="C00000"/>
                </a:solidFill>
                <a:latin typeface="Comic Sans MS" pitchFamily="66" charset="0"/>
              </a:rPr>
            </a:br>
            <a:endParaRPr lang="nb-NO" dirty="0"/>
          </a:p>
        </p:txBody>
      </p:sp>
      <p:sp>
        <p:nvSpPr>
          <p:cNvPr id="3" name="Plassholder for innhold 2"/>
          <p:cNvSpPr>
            <a:spLocks noGrp="1"/>
          </p:cNvSpPr>
          <p:nvPr>
            <p:ph idx="1"/>
          </p:nvPr>
        </p:nvSpPr>
        <p:spPr/>
        <p:txBody>
          <a:bodyPr/>
          <a:lstStyle/>
          <a:p>
            <a:r>
              <a:rPr lang="nb-NO" dirty="0">
                <a:solidFill>
                  <a:srgbClr val="0070C0"/>
                </a:solidFill>
                <a:latin typeface="Comic Sans MS" panose="030F0702030302020204" pitchFamily="66" charset="0"/>
              </a:rPr>
              <a:t>Rådgivningstjenesten for barnehage- og </a:t>
            </a:r>
            <a:r>
              <a:rPr lang="nb-NO" dirty="0" smtClean="0">
                <a:solidFill>
                  <a:srgbClr val="0070C0"/>
                </a:solidFill>
                <a:latin typeface="Comic Sans MS" panose="030F0702030302020204" pitchFamily="66" charset="0"/>
              </a:rPr>
              <a:t>skoleanlegg </a:t>
            </a:r>
            <a:r>
              <a:rPr lang="nb-NO" dirty="0">
                <a:solidFill>
                  <a:srgbClr val="0070C0"/>
                </a:solidFill>
                <a:latin typeface="Comic Sans MS" panose="030F0702030302020204" pitchFamily="66" charset="0"/>
              </a:rPr>
              <a:t>er primært rettet mot beslutningstakere i kommunene. </a:t>
            </a:r>
            <a:endParaRPr lang="nb-NO" dirty="0" smtClean="0">
              <a:solidFill>
                <a:srgbClr val="0070C0"/>
              </a:solidFill>
              <a:latin typeface="Comic Sans MS" panose="030F0702030302020204" pitchFamily="66" charset="0"/>
            </a:endParaRPr>
          </a:p>
          <a:p>
            <a:r>
              <a:rPr lang="nb-NO" dirty="0" smtClean="0">
                <a:solidFill>
                  <a:srgbClr val="0070C0"/>
                </a:solidFill>
                <a:latin typeface="Comic Sans MS" panose="030F0702030302020204" pitchFamily="66" charset="0"/>
              </a:rPr>
              <a:t>Hensikten </a:t>
            </a:r>
            <a:r>
              <a:rPr lang="nb-NO" dirty="0">
                <a:solidFill>
                  <a:srgbClr val="0070C0"/>
                </a:solidFill>
                <a:latin typeface="Comic Sans MS" panose="030F0702030302020204" pitchFamily="66" charset="0"/>
              </a:rPr>
              <a:t>er å øke kommunenes </a:t>
            </a:r>
            <a:r>
              <a:rPr lang="nb-NO" dirty="0" err="1">
                <a:solidFill>
                  <a:srgbClr val="0070C0"/>
                </a:solidFill>
                <a:latin typeface="Comic Sans MS" panose="030F0702030302020204" pitchFamily="66" charset="0"/>
              </a:rPr>
              <a:t>bestillerkompetanse</a:t>
            </a:r>
            <a:r>
              <a:rPr lang="nb-NO" dirty="0">
                <a:solidFill>
                  <a:srgbClr val="0070C0"/>
                </a:solidFill>
                <a:latin typeface="Comic Sans MS" panose="030F0702030302020204" pitchFamily="66" charset="0"/>
              </a:rPr>
              <a:t>. Det er viktig at kommunene som eier, bruker, forvalter og byggherre har kunnskap om materialer og løsninger som er holdbare over tid slik at kommunen ikke bruker unødvendig ressurser på vedlikehold, rehabilitering og ombygging av sine barnehager og skoler. </a:t>
            </a:r>
            <a:endParaRPr lang="nb-NO" dirty="0" smtClean="0">
              <a:solidFill>
                <a:srgbClr val="0070C0"/>
              </a:solidFill>
              <a:latin typeface="Comic Sans MS" panose="030F0702030302020204" pitchFamily="66" charset="0"/>
            </a:endParaRPr>
          </a:p>
          <a:p>
            <a:r>
              <a:rPr lang="nb-NO" dirty="0" smtClean="0">
                <a:solidFill>
                  <a:srgbClr val="0070C0"/>
                </a:solidFill>
                <a:latin typeface="Comic Sans MS" panose="030F0702030302020204" pitchFamily="66" charset="0"/>
              </a:rPr>
              <a:t>Rådgivningstjenesten </a:t>
            </a:r>
            <a:r>
              <a:rPr lang="nb-NO" dirty="0">
                <a:solidFill>
                  <a:srgbClr val="0070C0"/>
                </a:solidFill>
                <a:latin typeface="Comic Sans MS" panose="030F0702030302020204" pitchFamily="66" charset="0"/>
              </a:rPr>
              <a:t>for barnehage- og skoleanlegg skal imidlertid også være en tjeneste for alle andre som søker informasjon om barnehage- og skoleanlegg.</a:t>
            </a: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4</a:t>
            </a:fld>
            <a:endParaRPr lang="nb-NO"/>
          </a:p>
        </p:txBody>
      </p:sp>
    </p:spTree>
    <p:extLst>
      <p:ext uri="{BB962C8B-B14F-4D97-AF65-F5344CB8AC3E}">
        <p14:creationId xmlns:p14="http://schemas.microsoft.com/office/powerpoint/2010/main" val="3556740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Nettsted    -   Adresse</a:t>
            </a:r>
            <a:endParaRPr lang="nb-NO" b="0" dirty="0">
              <a:solidFill>
                <a:srgbClr val="C00000"/>
              </a:solidFill>
              <a:latin typeface="Comic Sans MS" pitchFamily="66" charset="0"/>
            </a:endParaRPr>
          </a:p>
        </p:txBody>
      </p:sp>
      <p:sp>
        <p:nvSpPr>
          <p:cNvPr id="3" name="Plassholder for innhold 2"/>
          <p:cNvSpPr>
            <a:spLocks noGrp="1"/>
          </p:cNvSpPr>
          <p:nvPr>
            <p:ph idx="1"/>
          </p:nvPr>
        </p:nvSpPr>
        <p:spPr/>
        <p:txBody>
          <a:bodyPr/>
          <a:lstStyle/>
          <a:p>
            <a:pPr algn="ctr">
              <a:buNone/>
            </a:pPr>
            <a:endParaRPr lang="nb-NO" dirty="0" smtClean="0">
              <a:solidFill>
                <a:srgbClr val="002060"/>
              </a:solidFill>
              <a:latin typeface="Comic Sans MS" pitchFamily="66" charset="0"/>
            </a:endParaRPr>
          </a:p>
          <a:p>
            <a:pPr algn="ctr">
              <a:buNone/>
            </a:pPr>
            <a:r>
              <a:rPr lang="nb-NO" sz="3600" dirty="0">
                <a:solidFill>
                  <a:srgbClr val="002060"/>
                </a:solidFill>
                <a:latin typeface="Comic Sans MS" pitchFamily="66" charset="0"/>
                <a:hlinkClick r:id="rId2"/>
              </a:rPr>
              <a:t>http://www.skoleanlegg.utdanningsdirektoratet.no</a:t>
            </a:r>
            <a:r>
              <a:rPr lang="nb-NO" sz="3600" dirty="0" smtClean="0">
                <a:solidFill>
                  <a:srgbClr val="002060"/>
                </a:solidFill>
                <a:latin typeface="Comic Sans MS" pitchFamily="66" charset="0"/>
                <a:hlinkClick r:id="rId2"/>
              </a:rPr>
              <a:t>/</a:t>
            </a:r>
            <a:endParaRPr lang="nb-NO" sz="3600" dirty="0" smtClean="0">
              <a:solidFill>
                <a:srgbClr val="002060"/>
              </a:solidFill>
              <a:latin typeface="Comic Sans MS" pitchFamily="66" charset="0"/>
            </a:endParaRPr>
          </a:p>
          <a:p>
            <a:pPr algn="ctr">
              <a:buNone/>
            </a:pPr>
            <a:endParaRPr lang="nb-NO" sz="3600" dirty="0"/>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5</a:t>
            </a:fld>
            <a:endParaRPr lang="nb-NO"/>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Svartjenesten  (1)</a:t>
            </a:r>
            <a:endParaRPr lang="nb-NO" dirty="0"/>
          </a:p>
        </p:txBody>
      </p:sp>
      <p:sp>
        <p:nvSpPr>
          <p:cNvPr id="3" name="Plassholder for innhold 2"/>
          <p:cNvSpPr>
            <a:spLocks noGrp="1"/>
          </p:cNvSpPr>
          <p:nvPr>
            <p:ph idx="1"/>
          </p:nvPr>
        </p:nvSpPr>
        <p:spPr/>
        <p:txBody>
          <a:bodyPr/>
          <a:lstStyle/>
          <a:p>
            <a:endParaRPr lang="nb-NO" dirty="0" smtClean="0"/>
          </a:p>
          <a:p>
            <a:r>
              <a:rPr lang="nb-NO" sz="2800" dirty="0">
                <a:solidFill>
                  <a:srgbClr val="0070C0"/>
                </a:solidFill>
                <a:latin typeface="Comic Sans MS" panose="030F0702030302020204" pitchFamily="66" charset="0"/>
              </a:rPr>
              <a:t>Svartjenesten er opprettet for at nettstedets brukere skal kunne få svar på faglige spørsmål knyttet til utvikling av barnehage- og skoleanlegg. Tjenesten er ment som et supplement til nettportalen.</a:t>
            </a: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6</a:t>
            </a:fld>
            <a:endParaRPr lang="nb-NO"/>
          </a:p>
        </p:txBody>
      </p:sp>
    </p:spTree>
    <p:extLst>
      <p:ext uri="{BB962C8B-B14F-4D97-AF65-F5344CB8AC3E}">
        <p14:creationId xmlns:p14="http://schemas.microsoft.com/office/powerpoint/2010/main" val="3599319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a:solidFill>
                  <a:srgbClr val="C00000"/>
                </a:solidFill>
                <a:latin typeface="Comic Sans MS" pitchFamily="66" charset="0"/>
              </a:rPr>
              <a:t>Svartjenesten </a:t>
            </a:r>
            <a:r>
              <a:rPr lang="nb-NO" b="0" dirty="0" smtClean="0">
                <a:solidFill>
                  <a:srgbClr val="C00000"/>
                </a:solidFill>
                <a:latin typeface="Comic Sans MS" pitchFamily="66" charset="0"/>
              </a:rPr>
              <a:t> (2)</a:t>
            </a:r>
            <a:endParaRPr lang="nb-NO" dirty="0"/>
          </a:p>
        </p:txBody>
      </p:sp>
      <p:sp>
        <p:nvSpPr>
          <p:cNvPr id="3" name="Plassholder for innhold 2"/>
          <p:cNvSpPr>
            <a:spLocks noGrp="1"/>
          </p:cNvSpPr>
          <p:nvPr>
            <p:ph idx="1"/>
          </p:nvPr>
        </p:nvSpPr>
        <p:spPr/>
        <p:txBody>
          <a:bodyPr/>
          <a:lstStyle/>
          <a:p>
            <a:endParaRPr lang="nb-NO" dirty="0" smtClean="0"/>
          </a:p>
          <a:p>
            <a:r>
              <a:rPr lang="nb-NO" sz="2800" dirty="0">
                <a:solidFill>
                  <a:srgbClr val="0070C0"/>
                </a:solidFill>
                <a:latin typeface="Comic Sans MS" panose="030F0702030302020204" pitchFamily="66" charset="0"/>
              </a:rPr>
              <a:t>Svartjenesten er en førstelinjetjeneste. Det legges vekt på snarest mulig å etablere en dialog mellom rådgiver og bruker slik at problemstillinger blir avklart og rådgiver kan gi råd om den videre fremgangsmåte, om ikke fullstendig svar kan gis ved første samtale.</a:t>
            </a: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7</a:t>
            </a:fld>
            <a:endParaRPr lang="nb-NO"/>
          </a:p>
        </p:txBody>
      </p:sp>
    </p:spTree>
    <p:extLst>
      <p:ext uri="{BB962C8B-B14F-4D97-AF65-F5344CB8AC3E}">
        <p14:creationId xmlns:p14="http://schemas.microsoft.com/office/powerpoint/2010/main" val="4170694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Svartjenesten  (3)</a:t>
            </a:r>
            <a:endParaRPr lang="nb-NO" b="0" dirty="0">
              <a:solidFill>
                <a:srgbClr val="C00000"/>
              </a:solidFill>
              <a:latin typeface="Comic Sans MS" pitchFamily="66" charset="0"/>
            </a:endParaRPr>
          </a:p>
        </p:txBody>
      </p:sp>
      <p:sp>
        <p:nvSpPr>
          <p:cNvPr id="3" name="Plassholder for innhold 2"/>
          <p:cNvSpPr>
            <a:spLocks noGrp="1"/>
          </p:cNvSpPr>
          <p:nvPr>
            <p:ph idx="1"/>
          </p:nvPr>
        </p:nvSpPr>
        <p:spPr/>
        <p:txBody>
          <a:bodyPr/>
          <a:lstStyle/>
          <a:p>
            <a:endParaRPr lang="nb-NO" sz="2400" dirty="0" smtClean="0">
              <a:solidFill>
                <a:srgbClr val="002060"/>
              </a:solidFill>
              <a:latin typeface="Comic Sans MS" pitchFamily="66" charset="0"/>
            </a:endParaRPr>
          </a:p>
          <a:p>
            <a:r>
              <a:rPr lang="nb-NO" sz="2400" dirty="0">
                <a:solidFill>
                  <a:srgbClr val="0070C0"/>
                </a:solidFill>
                <a:latin typeface="Comic Sans MS" panose="030F0702030302020204" pitchFamily="66" charset="0"/>
              </a:rPr>
              <a:t>Du kan enten henvende deg ved å sende e-post til </a:t>
            </a:r>
            <a:r>
              <a:rPr lang="nb-NO" sz="2400" dirty="0">
                <a:latin typeface="Comic Sans MS" panose="030F0702030302020204" pitchFamily="66" charset="0"/>
              </a:rPr>
              <a:t/>
            </a:r>
            <a:br>
              <a:rPr lang="nb-NO" sz="2400" dirty="0">
                <a:latin typeface="Comic Sans MS" panose="030F0702030302020204" pitchFamily="66" charset="0"/>
              </a:rPr>
            </a:br>
            <a:r>
              <a:rPr lang="nb-NO" sz="2400" dirty="0">
                <a:hlinkClick r:id="rId2"/>
              </a:rPr>
              <a:t>espen.storstrand@norconsult.com</a:t>
            </a:r>
            <a:r>
              <a:rPr lang="nb-NO" sz="2400" dirty="0"/>
              <a:t> </a:t>
            </a:r>
            <a:r>
              <a:rPr lang="nb-NO" sz="2400" dirty="0" smtClean="0">
                <a:solidFill>
                  <a:srgbClr val="0070C0"/>
                </a:solidFill>
                <a:latin typeface="Comic Sans MS" panose="030F0702030302020204" pitchFamily="66" charset="0"/>
              </a:rPr>
              <a:t>eller </a:t>
            </a:r>
            <a:r>
              <a:rPr lang="nb-NO" sz="2400" dirty="0" smtClean="0">
                <a:latin typeface="Comic Sans MS" panose="030F0702030302020204" pitchFamily="66" charset="0"/>
                <a:hlinkClick r:id="rId3"/>
              </a:rPr>
              <a:t>Siv.Stavem@norconsult.com</a:t>
            </a:r>
            <a:endParaRPr lang="nb-NO" sz="2400" dirty="0" smtClean="0">
              <a:latin typeface="Comic Sans MS" panose="030F0702030302020204" pitchFamily="66" charset="0"/>
            </a:endParaRPr>
          </a:p>
          <a:p>
            <a:endParaRPr lang="nb-NO" sz="2400" dirty="0">
              <a:solidFill>
                <a:srgbClr val="002060"/>
              </a:solidFill>
              <a:latin typeface="Comic Sans MS" pitchFamily="66" charset="0"/>
            </a:endParaRPr>
          </a:p>
          <a:p>
            <a:r>
              <a:rPr lang="nb-NO" sz="2400" dirty="0" smtClean="0">
                <a:solidFill>
                  <a:srgbClr val="0019D1"/>
                </a:solidFill>
                <a:latin typeface="Comic Sans MS" pitchFamily="66" charset="0"/>
              </a:rPr>
              <a:t>eller ringe telefon </a:t>
            </a:r>
            <a:r>
              <a:rPr lang="nb-NO" sz="2400" dirty="0">
                <a:solidFill>
                  <a:srgbClr val="0019D1"/>
                </a:solidFill>
              </a:rPr>
              <a:t>55548317</a:t>
            </a:r>
            <a:r>
              <a:rPr lang="nb-NO" sz="2400" dirty="0" smtClean="0">
                <a:solidFill>
                  <a:srgbClr val="0019D1"/>
                </a:solidFill>
                <a:latin typeface="Comic Sans MS" panose="030F0702030302020204" pitchFamily="66" charset="0"/>
              </a:rPr>
              <a:t> </a:t>
            </a:r>
            <a:r>
              <a:rPr lang="nb-NO" sz="2400" dirty="0">
                <a:solidFill>
                  <a:srgbClr val="0019D1"/>
                </a:solidFill>
                <a:latin typeface="Comic Sans MS" panose="030F0702030302020204" pitchFamily="66" charset="0"/>
              </a:rPr>
              <a:t>eller 45401288</a:t>
            </a:r>
            <a:endParaRPr lang="nb-NO" sz="2400" dirty="0" smtClean="0">
              <a:solidFill>
                <a:srgbClr val="0019D1"/>
              </a:solidFill>
              <a:latin typeface="Comic Sans MS" pitchFamily="66" charset="0"/>
            </a:endParaRP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8</a:t>
            </a:fld>
            <a:endParaRPr lang="nb-NO"/>
          </a:p>
        </p:txBody>
      </p:sp>
    </p:spTree>
    <p:extLst>
      <p:ext uri="{BB962C8B-B14F-4D97-AF65-F5344CB8AC3E}">
        <p14:creationId xmlns:p14="http://schemas.microsoft.com/office/powerpoint/2010/main" val="3755240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0" dirty="0" smtClean="0">
                <a:solidFill>
                  <a:srgbClr val="C00000"/>
                </a:solidFill>
                <a:latin typeface="Comic Sans MS" pitchFamily="66" charset="0"/>
              </a:rPr>
              <a:t>Større fokus på inneklima og helse</a:t>
            </a:r>
            <a:endParaRPr lang="nb-NO" dirty="0"/>
          </a:p>
        </p:txBody>
      </p:sp>
      <p:sp>
        <p:nvSpPr>
          <p:cNvPr id="3" name="Plassholder for innhold 2"/>
          <p:cNvSpPr>
            <a:spLocks noGrp="1"/>
          </p:cNvSpPr>
          <p:nvPr>
            <p:ph idx="1"/>
          </p:nvPr>
        </p:nvSpPr>
        <p:spPr/>
        <p:txBody>
          <a:bodyPr/>
          <a:lstStyle/>
          <a:p>
            <a:r>
              <a:rPr lang="nb-NO" sz="2400" dirty="0" smtClean="0">
                <a:solidFill>
                  <a:srgbClr val="0070C0"/>
                </a:solidFill>
                <a:latin typeface="Comic Sans MS" panose="030F0702030302020204" pitchFamily="66" charset="0"/>
              </a:rPr>
              <a:t>Det primære innholdet i Rådgivningstjenesten for barnehage- og skoleanlegg vil fortsatt være utforming av bygningsmassen. </a:t>
            </a:r>
          </a:p>
          <a:p>
            <a:r>
              <a:rPr lang="nb-NO" sz="2400" dirty="0" smtClean="0">
                <a:solidFill>
                  <a:srgbClr val="0070C0"/>
                </a:solidFill>
                <a:latin typeface="Comic Sans MS" panose="030F0702030302020204" pitchFamily="66" charset="0"/>
              </a:rPr>
              <a:t>Imidlertid ønsker man å sette et større fokus på inneklimaet både i barnehagene og i skolene. </a:t>
            </a:r>
            <a:endParaRPr lang="nb-NO" sz="2400" dirty="0">
              <a:solidFill>
                <a:srgbClr val="0070C0"/>
              </a:solidFill>
              <a:latin typeface="Comic Sans MS" panose="030F0702030302020204" pitchFamily="66" charset="0"/>
            </a:endParaRPr>
          </a:p>
        </p:txBody>
      </p:sp>
      <p:sp>
        <p:nvSpPr>
          <p:cNvPr id="4" name="Plassholder for dato 3"/>
          <p:cNvSpPr>
            <a:spLocks noGrp="1"/>
          </p:cNvSpPr>
          <p:nvPr>
            <p:ph type="dt" sz="half" idx="10"/>
          </p:nvPr>
        </p:nvSpPr>
        <p:spPr/>
        <p:txBody>
          <a:bodyPr/>
          <a:lstStyle/>
          <a:p>
            <a:fld id="{36F04EC4-C54C-4DF2-9EDA-783BA574BD8E}" type="datetime1">
              <a:rPr lang="nb-NO" smtClean="0"/>
              <a:pPr/>
              <a:t>24.03.2015</a:t>
            </a:fld>
            <a:endParaRPr lang="nb-NO">
              <a:latin typeface="Times" pitchFamily="18" charset="0"/>
            </a:endParaRPr>
          </a:p>
        </p:txBody>
      </p:sp>
      <p:sp>
        <p:nvSpPr>
          <p:cNvPr id="5" name="Plassholder for lysbildenummer 4"/>
          <p:cNvSpPr>
            <a:spLocks noGrp="1"/>
          </p:cNvSpPr>
          <p:nvPr>
            <p:ph type="sldNum" sz="quarter" idx="11"/>
          </p:nvPr>
        </p:nvSpPr>
        <p:spPr/>
        <p:txBody>
          <a:bodyPr/>
          <a:lstStyle/>
          <a:p>
            <a:fld id="{CB1FF558-BF56-454F-91F9-DC2567D9ACD3}" type="slidenum">
              <a:rPr lang="nb-NO" smtClean="0"/>
              <a:pPr/>
              <a:t>9</a:t>
            </a:fld>
            <a:endParaRPr lang="nb-NO"/>
          </a:p>
        </p:txBody>
      </p:sp>
    </p:spTree>
    <p:extLst>
      <p:ext uri="{BB962C8B-B14F-4D97-AF65-F5344CB8AC3E}">
        <p14:creationId xmlns:p14="http://schemas.microsoft.com/office/powerpoint/2010/main" val="3285564735"/>
      </p:ext>
    </p:extLst>
  </p:cSld>
  <p:clrMapOvr>
    <a:masterClrMapping/>
  </p:clrMapOvr>
</p:sld>
</file>

<file path=ppt/theme/theme1.xml><?xml version="1.0" encoding="utf-8"?>
<a:theme xmlns:a="http://schemas.openxmlformats.org/drawingml/2006/main" name="2006 Rådgivningstjenesten for Danskene mars">
  <a:themeElements>
    <a:clrScheme name="2006 Rådgivningstjenesten for Danskene mar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006 Rådgivningstjenesten for Danskene mar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1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1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2006 Rådgivningstjenesten for Danskene mar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006 Rådgivningstjenesten for Danskene mar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006 Rådgivningstjenesten for Danskene mar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006 Rådgivningstjenesten for Danskene mar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006 Rådgivningstjenesten for Danskene mar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006 Rådgivningstjenesten for Danskene mar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006 Rådgivningstjenesten for Danskene mar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006 Rådgivningstjenesten for Danskene mar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006 Rådgivningstjenesten for Danskene mar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006 Rådgivningstjenesten for Danskene mar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006 Rådgivningstjenesten for Danskene mar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006 Rådgivningstjenesten for Danskene mar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2006 Rådgivningstjenesten for Danskene mars</Template>
  <TotalTime>20133</TotalTime>
  <Words>841</Words>
  <Application>Microsoft Office PowerPoint</Application>
  <PresentationFormat>Skjermfremvisning (4:3)</PresentationFormat>
  <Paragraphs>127</Paragraphs>
  <Slides>17</Slides>
  <Notes>2</Notes>
  <HiddenSlides>0</HiddenSlides>
  <MMClips>0</MMClips>
  <ScaleCrop>false</ScaleCrop>
  <HeadingPairs>
    <vt:vector size="4" baseType="variant">
      <vt:variant>
        <vt:lpstr>Tema</vt:lpstr>
      </vt:variant>
      <vt:variant>
        <vt:i4>1</vt:i4>
      </vt:variant>
      <vt:variant>
        <vt:lpstr>Lysbildetitler</vt:lpstr>
      </vt:variant>
      <vt:variant>
        <vt:i4>17</vt:i4>
      </vt:variant>
    </vt:vector>
  </HeadingPairs>
  <TitlesOfParts>
    <vt:vector size="18" baseType="lpstr">
      <vt:lpstr>2006 Rådgivningstjenesten for Danskene mars</vt:lpstr>
      <vt:lpstr>Rådgivningstjenesten for  Barnehage- og skoleanlegg </vt:lpstr>
      <vt:lpstr>Rådgivningstjenesten for  Barnehage- og skoleanlegg </vt:lpstr>
      <vt:lpstr> Rådgivningstjenesten består av 3 hoveddeler: </vt:lpstr>
      <vt:lpstr> Begrepsavklaring </vt:lpstr>
      <vt:lpstr>Nettsted    -   Adresse</vt:lpstr>
      <vt:lpstr>Svartjenesten  (1)</vt:lpstr>
      <vt:lpstr>Svartjenesten  (2)</vt:lpstr>
      <vt:lpstr>Svartjenesten  (3)</vt:lpstr>
      <vt:lpstr>Større fokus på inneklima og helse</vt:lpstr>
      <vt:lpstr>Tiltak for bedre inneklima (temaer fra nettportalen)</vt:lpstr>
      <vt:lpstr>Miljørettet helsevern og godkjenning av skoler og barnehager</vt:lpstr>
      <vt:lpstr>Krafttak for et bedre miljø i skolen</vt:lpstr>
      <vt:lpstr>Tilknytning til OECD</vt:lpstr>
      <vt:lpstr>Rådgivningstjenesten i framtiden</vt:lpstr>
      <vt:lpstr>Clever Classrooms</vt:lpstr>
      <vt:lpstr>Det fysiske læringsmiljøet - historisk oversikt</vt:lpstr>
      <vt:lpstr>Det fysiske læringsmiljøet - trender i dag</vt:lpstr>
    </vt:vector>
  </TitlesOfParts>
  <Company>Utdanningsdirektoratet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Partnerships for Career Guidance</dc:title>
  <dc:creator>administrator</dc:creator>
  <cp:lastModifiedBy>Meldal Hege</cp:lastModifiedBy>
  <cp:revision>286</cp:revision>
  <cp:lastPrinted>2015-01-16T13:37:33Z</cp:lastPrinted>
  <dcterms:created xsi:type="dcterms:W3CDTF">2006-08-20T19:49:05Z</dcterms:created>
  <dcterms:modified xsi:type="dcterms:W3CDTF">2015-03-24T11:53:10Z</dcterms:modified>
</cp:coreProperties>
</file>