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260" r:id="rId2"/>
    <p:sldId id="261" r:id="rId3"/>
    <p:sldId id="262" r:id="rId4"/>
    <p:sldId id="264" r:id="rId5"/>
    <p:sldId id="265" r:id="rId6"/>
    <p:sldId id="266" r:id="rId7"/>
    <p:sldId id="267" r:id="rId8"/>
    <p:sldId id="268" r:id="rId9"/>
    <p:sldId id="270"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7" r:id="rId37"/>
    <p:sldId id="298" r:id="rId38"/>
    <p:sldId id="299" r:id="rId39"/>
    <p:sldId id="300" r:id="rId40"/>
    <p:sldId id="301" r:id="rId41"/>
    <p:sldId id="302" r:id="rId42"/>
    <p:sldId id="303" r:id="rId43"/>
    <p:sldId id="304" r:id="rId44"/>
    <p:sldId id="305" r:id="rId45"/>
    <p:sldId id="325" r:id="rId46"/>
    <p:sldId id="307" r:id="rId47"/>
    <p:sldId id="308" r:id="rId48"/>
    <p:sldId id="309" r:id="rId49"/>
    <p:sldId id="310" r:id="rId50"/>
    <p:sldId id="311" r:id="rId51"/>
    <p:sldId id="312" r:id="rId52"/>
    <p:sldId id="313" r:id="rId53"/>
    <p:sldId id="314" r:id="rId54"/>
    <p:sldId id="315" r:id="rId55"/>
    <p:sldId id="318" r:id="rId56"/>
    <p:sldId id="319" r:id="rId57"/>
    <p:sldId id="320" r:id="rId58"/>
    <p:sldId id="321" r:id="rId59"/>
    <p:sldId id="322" r:id="rId60"/>
    <p:sldId id="323" r:id="rId61"/>
    <p:sldId id="324" r:id="rId62"/>
    <p:sldId id="259" r:id="rId63"/>
  </p:sldIdLst>
  <p:sldSz cx="9144000" cy="6858000" type="screen4x3"/>
  <p:notesSz cx="6810375" cy="9942513"/>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56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57" autoAdjust="0"/>
  </p:normalViewPr>
  <p:slideViewPr>
    <p:cSldViewPr snapToGrid="0" snapToObjects="1">
      <p:cViewPr>
        <p:scale>
          <a:sx n="98" d="100"/>
          <a:sy n="98" d="100"/>
        </p:scale>
        <p:origin x="-20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972"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EB62AF2B-CAD5-6041-9A92-86A09088457D}" type="datetimeFigureOut">
              <a:rPr lang="nn-NO" smtClean="0"/>
              <a:pPr/>
              <a:t>24.03.2015</a:t>
            </a:fld>
            <a:endParaRPr lang="nn-NO"/>
          </a:p>
        </p:txBody>
      </p:sp>
      <p:sp>
        <p:nvSpPr>
          <p:cNvPr id="4" name="Plassholder for bunntekst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6FE341BF-3395-A047-A3A2-971CE5634986}" type="slidenum">
              <a:rPr lang="nn-NO" smtClean="0"/>
              <a:pPr/>
              <a:t>‹#›</a:t>
            </a:fld>
            <a:endParaRPr lang="nn-NO"/>
          </a:p>
        </p:txBody>
      </p:sp>
    </p:spTree>
    <p:extLst>
      <p:ext uri="{BB962C8B-B14F-4D97-AF65-F5344CB8AC3E}">
        <p14:creationId xmlns:p14="http://schemas.microsoft.com/office/powerpoint/2010/main" val="49882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18F1763-B220-ED42-A88F-03D6C4484761}" type="datetimeFigureOut">
              <a:rPr lang="nn-NO" smtClean="0"/>
              <a:pPr/>
              <a:t>24.03.2015</a:t>
            </a:fld>
            <a:endParaRPr lang="nn-NO"/>
          </a:p>
        </p:txBody>
      </p:sp>
      <p:sp>
        <p:nvSpPr>
          <p:cNvPr id="4" name="Plassholder for lysbil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DF7CAFFC-682B-A746-ADFA-F92C308EAC0F}" type="slidenum">
              <a:rPr lang="nn-NO" smtClean="0"/>
              <a:pPr/>
              <a:t>‹#›</a:t>
            </a:fld>
            <a:endParaRPr lang="nn-NO"/>
          </a:p>
        </p:txBody>
      </p:sp>
    </p:spTree>
    <p:extLst>
      <p:ext uri="{BB962C8B-B14F-4D97-AF65-F5344CB8AC3E}">
        <p14:creationId xmlns:p14="http://schemas.microsoft.com/office/powerpoint/2010/main" val="18933028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a:t>
            </a:fld>
            <a:endParaRPr lang="nn-NO"/>
          </a:p>
        </p:txBody>
      </p:sp>
    </p:spTree>
    <p:extLst>
      <p:ext uri="{BB962C8B-B14F-4D97-AF65-F5344CB8AC3E}">
        <p14:creationId xmlns:p14="http://schemas.microsoft.com/office/powerpoint/2010/main" val="309335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50CF5-A5B5-44D7-B595-309BDC14F865}" type="slidenum">
              <a:rPr lang="nb-NO"/>
              <a:pPr/>
              <a:t>10</a:t>
            </a:fld>
            <a:endParaRPr lang="nb-NO"/>
          </a:p>
        </p:txBody>
      </p:sp>
      <p:sp>
        <p:nvSpPr>
          <p:cNvPr id="468994" name="Rectangle 2"/>
          <p:cNvSpPr>
            <a:spLocks noGrp="1" noRot="1" noChangeAspect="1" noChangeArrowheads="1" noTextEdit="1"/>
          </p:cNvSpPr>
          <p:nvPr>
            <p:ph type="sldImg"/>
          </p:nvPr>
        </p:nvSpPr>
        <p:spPr>
          <a:xfrm>
            <a:off x="920750" y="746125"/>
            <a:ext cx="4968875" cy="3727450"/>
          </a:xfrm>
          <a:ln/>
        </p:spPr>
      </p:sp>
      <p:sp>
        <p:nvSpPr>
          <p:cNvPr id="468995"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383445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11</a:t>
            </a:fld>
            <a:endParaRPr lang="nb-NO" dirty="0"/>
          </a:p>
        </p:txBody>
      </p:sp>
    </p:spTree>
    <p:extLst>
      <p:ext uri="{BB962C8B-B14F-4D97-AF65-F5344CB8AC3E}">
        <p14:creationId xmlns:p14="http://schemas.microsoft.com/office/powerpoint/2010/main" val="350110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2551C-8398-4A06-8735-8A38F5B6752D}" type="slidenum">
              <a:rPr lang="nb-NO"/>
              <a:pPr/>
              <a:t>12</a:t>
            </a:fld>
            <a:endParaRPr lang="nb-NO"/>
          </a:p>
        </p:txBody>
      </p:sp>
      <p:sp>
        <p:nvSpPr>
          <p:cNvPr id="613378" name="Rectangle 2"/>
          <p:cNvSpPr>
            <a:spLocks noGrp="1" noRot="1" noChangeAspect="1" noChangeArrowheads="1" noTextEdit="1"/>
          </p:cNvSpPr>
          <p:nvPr>
            <p:ph type="sldImg"/>
          </p:nvPr>
        </p:nvSpPr>
        <p:spPr>
          <a:xfrm>
            <a:off x="909638" y="765175"/>
            <a:ext cx="4992687" cy="3744913"/>
          </a:xfrm>
          <a:ln/>
        </p:spPr>
      </p:sp>
      <p:sp>
        <p:nvSpPr>
          <p:cNvPr id="613379"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89428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8C39D-A937-4C99-BB5B-37396763DD1E}" type="slidenum">
              <a:rPr lang="nb-NO"/>
              <a:pPr/>
              <a:t>13</a:t>
            </a:fld>
            <a:endParaRPr lang="nb-NO"/>
          </a:p>
        </p:txBody>
      </p:sp>
      <p:sp>
        <p:nvSpPr>
          <p:cNvPr id="614402" name="Rectangle 2"/>
          <p:cNvSpPr>
            <a:spLocks noGrp="1" noRot="1" noChangeAspect="1" noChangeArrowheads="1" noTextEdit="1"/>
          </p:cNvSpPr>
          <p:nvPr>
            <p:ph type="sldImg"/>
          </p:nvPr>
        </p:nvSpPr>
        <p:spPr>
          <a:xfrm>
            <a:off x="909638" y="765175"/>
            <a:ext cx="4992687" cy="3744913"/>
          </a:xfrm>
          <a:ln/>
        </p:spPr>
      </p:sp>
      <p:sp>
        <p:nvSpPr>
          <p:cNvPr id="614403"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40935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14</a:t>
            </a:fld>
            <a:endParaRPr lang="nb-NO" dirty="0"/>
          </a:p>
        </p:txBody>
      </p:sp>
    </p:spTree>
    <p:extLst>
      <p:ext uri="{BB962C8B-B14F-4D97-AF65-F5344CB8AC3E}">
        <p14:creationId xmlns:p14="http://schemas.microsoft.com/office/powerpoint/2010/main" val="53582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AEE6B-D6A2-4CCD-852F-C9B9879884B4}" type="slidenum">
              <a:rPr lang="nb-NO"/>
              <a:pPr/>
              <a:t>15</a:t>
            </a:fld>
            <a:endParaRPr lang="nb-NO"/>
          </a:p>
        </p:txBody>
      </p:sp>
      <p:sp>
        <p:nvSpPr>
          <p:cNvPr id="786434" name="Rectangle 2"/>
          <p:cNvSpPr>
            <a:spLocks noGrp="1" noRot="1" noChangeAspect="1" noChangeArrowheads="1" noTextEdit="1"/>
          </p:cNvSpPr>
          <p:nvPr>
            <p:ph type="sldImg"/>
          </p:nvPr>
        </p:nvSpPr>
        <p:spPr>
          <a:xfrm>
            <a:off x="909638" y="765175"/>
            <a:ext cx="4992687" cy="3744913"/>
          </a:xfrm>
          <a:ln/>
        </p:spPr>
      </p:sp>
      <p:sp>
        <p:nvSpPr>
          <p:cNvPr id="786435"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382061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16</a:t>
            </a:fld>
            <a:endParaRPr lang="nn-NO"/>
          </a:p>
        </p:txBody>
      </p:sp>
    </p:spTree>
    <p:extLst>
      <p:ext uri="{BB962C8B-B14F-4D97-AF65-F5344CB8AC3E}">
        <p14:creationId xmlns:p14="http://schemas.microsoft.com/office/powerpoint/2010/main" val="86825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17</a:t>
            </a:fld>
            <a:endParaRPr lang="nn-NO"/>
          </a:p>
        </p:txBody>
      </p:sp>
    </p:spTree>
    <p:extLst>
      <p:ext uri="{BB962C8B-B14F-4D97-AF65-F5344CB8AC3E}">
        <p14:creationId xmlns:p14="http://schemas.microsoft.com/office/powerpoint/2010/main" val="988439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18</a:t>
            </a:fld>
            <a:endParaRPr lang="nb-NO" dirty="0"/>
          </a:p>
        </p:txBody>
      </p:sp>
    </p:spTree>
    <p:extLst>
      <p:ext uri="{BB962C8B-B14F-4D97-AF65-F5344CB8AC3E}">
        <p14:creationId xmlns:p14="http://schemas.microsoft.com/office/powerpoint/2010/main" val="1026546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C69F8-9865-4F6C-9FAB-DEEFFAF37B9A}" type="slidenum">
              <a:rPr lang="nb-NO"/>
              <a:pPr/>
              <a:t>19</a:t>
            </a:fld>
            <a:endParaRPr lang="nb-NO"/>
          </a:p>
        </p:txBody>
      </p:sp>
      <p:sp>
        <p:nvSpPr>
          <p:cNvPr id="481282" name="Rectangle 2"/>
          <p:cNvSpPr>
            <a:spLocks noGrp="1" noRot="1" noChangeAspect="1" noChangeArrowheads="1" noTextEdit="1"/>
          </p:cNvSpPr>
          <p:nvPr>
            <p:ph type="sldImg"/>
          </p:nvPr>
        </p:nvSpPr>
        <p:spPr>
          <a:xfrm>
            <a:off x="920750" y="746125"/>
            <a:ext cx="4968875" cy="3727450"/>
          </a:xfrm>
          <a:ln/>
        </p:spPr>
      </p:sp>
      <p:sp>
        <p:nvSpPr>
          <p:cNvPr id="481283"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37541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2</a:t>
            </a:fld>
            <a:endParaRPr lang="nb-NO" dirty="0"/>
          </a:p>
        </p:txBody>
      </p:sp>
    </p:spTree>
    <p:extLst>
      <p:ext uri="{BB962C8B-B14F-4D97-AF65-F5344CB8AC3E}">
        <p14:creationId xmlns:p14="http://schemas.microsoft.com/office/powerpoint/2010/main" val="307741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E875F-B424-461A-8AC3-E7B2E8BB5050}" type="slidenum">
              <a:rPr lang="nb-NO"/>
              <a:pPr/>
              <a:t>20</a:t>
            </a:fld>
            <a:endParaRPr lang="nb-NO"/>
          </a:p>
        </p:txBody>
      </p:sp>
      <p:sp>
        <p:nvSpPr>
          <p:cNvPr id="690178" name="Rectangle 2"/>
          <p:cNvSpPr>
            <a:spLocks noGrp="1" noRot="1" noChangeAspect="1" noChangeArrowheads="1" noTextEdit="1"/>
          </p:cNvSpPr>
          <p:nvPr>
            <p:ph type="sldImg"/>
          </p:nvPr>
        </p:nvSpPr>
        <p:spPr>
          <a:xfrm>
            <a:off x="909638" y="765175"/>
            <a:ext cx="4992687" cy="3744913"/>
          </a:xfrm>
          <a:ln/>
        </p:spPr>
      </p:sp>
      <p:sp>
        <p:nvSpPr>
          <p:cNvPr id="690179"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2741834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0D9C2-305D-4F2E-B2B6-C36297C85A9F}" type="slidenum">
              <a:rPr lang="nb-NO"/>
              <a:pPr/>
              <a:t>21</a:t>
            </a:fld>
            <a:endParaRPr lang="nb-NO"/>
          </a:p>
        </p:txBody>
      </p:sp>
      <p:sp>
        <p:nvSpPr>
          <p:cNvPr id="385026" name="Rectangle 2"/>
          <p:cNvSpPr>
            <a:spLocks noGrp="1" noRot="1" noChangeAspect="1" noChangeArrowheads="1" noTextEdit="1"/>
          </p:cNvSpPr>
          <p:nvPr>
            <p:ph type="sldImg"/>
          </p:nvPr>
        </p:nvSpPr>
        <p:spPr>
          <a:xfrm>
            <a:off x="909638" y="765175"/>
            <a:ext cx="4992687" cy="3744913"/>
          </a:xfrm>
          <a:ln/>
        </p:spPr>
      </p:sp>
      <p:sp>
        <p:nvSpPr>
          <p:cNvPr id="385027"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68454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22</a:t>
            </a:fld>
            <a:endParaRPr lang="nb-NO" dirty="0"/>
          </a:p>
        </p:txBody>
      </p:sp>
    </p:spTree>
    <p:extLst>
      <p:ext uri="{BB962C8B-B14F-4D97-AF65-F5344CB8AC3E}">
        <p14:creationId xmlns:p14="http://schemas.microsoft.com/office/powerpoint/2010/main" val="107597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04B51-BF37-4EF5-879A-8921C21CE6D2}" type="slidenum">
              <a:rPr lang="nb-NO"/>
              <a:pPr/>
              <a:t>23</a:t>
            </a:fld>
            <a:endParaRPr lang="nb-NO"/>
          </a:p>
        </p:txBody>
      </p:sp>
      <p:sp>
        <p:nvSpPr>
          <p:cNvPr id="483330" name="Rectangle 2"/>
          <p:cNvSpPr>
            <a:spLocks noGrp="1" noRot="1" noChangeAspect="1" noChangeArrowheads="1" noTextEdit="1"/>
          </p:cNvSpPr>
          <p:nvPr>
            <p:ph type="sldImg"/>
          </p:nvPr>
        </p:nvSpPr>
        <p:spPr>
          <a:xfrm>
            <a:off x="920750" y="746125"/>
            <a:ext cx="4968875" cy="3727450"/>
          </a:xfrm>
          <a:ln/>
        </p:spPr>
      </p:sp>
      <p:sp>
        <p:nvSpPr>
          <p:cNvPr id="483331"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175877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24</a:t>
            </a:fld>
            <a:endParaRPr lang="nb-NO" dirty="0"/>
          </a:p>
        </p:txBody>
      </p:sp>
    </p:spTree>
    <p:extLst>
      <p:ext uri="{BB962C8B-B14F-4D97-AF65-F5344CB8AC3E}">
        <p14:creationId xmlns:p14="http://schemas.microsoft.com/office/powerpoint/2010/main" val="16673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37752-5903-4D73-8870-00BEAEC94E72}" type="slidenum">
              <a:rPr lang="nb-NO"/>
              <a:pPr/>
              <a:t>25</a:t>
            </a:fld>
            <a:endParaRPr lang="nb-NO"/>
          </a:p>
        </p:txBody>
      </p:sp>
      <p:sp>
        <p:nvSpPr>
          <p:cNvPr id="692226" name="Rectangle 2"/>
          <p:cNvSpPr>
            <a:spLocks noGrp="1" noRot="1" noChangeAspect="1" noChangeArrowheads="1" noTextEdit="1"/>
          </p:cNvSpPr>
          <p:nvPr>
            <p:ph type="sldImg"/>
          </p:nvPr>
        </p:nvSpPr>
        <p:spPr>
          <a:xfrm>
            <a:off x="909638" y="765175"/>
            <a:ext cx="4992687" cy="3744913"/>
          </a:xfrm>
          <a:ln/>
        </p:spPr>
      </p:sp>
      <p:sp>
        <p:nvSpPr>
          <p:cNvPr id="692227"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93231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3030-8A5A-42DF-910D-84C3668482EC}" type="slidenum">
              <a:rPr lang="nb-NO"/>
              <a:pPr/>
              <a:t>26</a:t>
            </a:fld>
            <a:endParaRPr lang="nb-NO"/>
          </a:p>
        </p:txBody>
      </p:sp>
      <p:sp>
        <p:nvSpPr>
          <p:cNvPr id="387074" name="Rectangle 2"/>
          <p:cNvSpPr>
            <a:spLocks noGrp="1" noRot="1" noChangeAspect="1" noChangeArrowheads="1" noTextEdit="1"/>
          </p:cNvSpPr>
          <p:nvPr>
            <p:ph type="sldImg"/>
          </p:nvPr>
        </p:nvSpPr>
        <p:spPr>
          <a:xfrm>
            <a:off x="909638" y="765175"/>
            <a:ext cx="4992687" cy="3744913"/>
          </a:xfrm>
          <a:ln/>
        </p:spPr>
      </p:sp>
      <p:sp>
        <p:nvSpPr>
          <p:cNvPr id="387075"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2229783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CC8BF-117E-4C2A-8FF4-6A614E083A70}" type="slidenum">
              <a:rPr lang="nb-NO"/>
              <a:pPr/>
              <a:t>27</a:t>
            </a:fld>
            <a:endParaRPr lang="nb-NO"/>
          </a:p>
        </p:txBody>
      </p:sp>
      <p:sp>
        <p:nvSpPr>
          <p:cNvPr id="485378" name="Rectangle 2"/>
          <p:cNvSpPr>
            <a:spLocks noGrp="1" noRot="1" noChangeAspect="1" noChangeArrowheads="1" noTextEdit="1"/>
          </p:cNvSpPr>
          <p:nvPr>
            <p:ph type="sldImg"/>
          </p:nvPr>
        </p:nvSpPr>
        <p:spPr>
          <a:xfrm>
            <a:off x="909638" y="765175"/>
            <a:ext cx="4992687" cy="3744913"/>
          </a:xfrm>
          <a:ln/>
        </p:spPr>
      </p:sp>
      <p:sp>
        <p:nvSpPr>
          <p:cNvPr id="485379"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30976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4F39A-B6EF-4FD9-BD69-F097FE5531C8}" type="slidenum">
              <a:rPr lang="nb-NO"/>
              <a:pPr/>
              <a:t>28</a:t>
            </a:fld>
            <a:endParaRPr lang="nb-NO"/>
          </a:p>
        </p:txBody>
      </p:sp>
      <p:sp>
        <p:nvSpPr>
          <p:cNvPr id="624642" name="Rectangle 2"/>
          <p:cNvSpPr>
            <a:spLocks noGrp="1" noRot="1" noChangeAspect="1" noChangeArrowheads="1" noTextEdit="1"/>
          </p:cNvSpPr>
          <p:nvPr>
            <p:ph type="sldImg"/>
          </p:nvPr>
        </p:nvSpPr>
        <p:spPr>
          <a:xfrm>
            <a:off x="920750" y="746125"/>
            <a:ext cx="4968875" cy="3727450"/>
          </a:xfrm>
          <a:ln/>
        </p:spPr>
      </p:sp>
      <p:sp>
        <p:nvSpPr>
          <p:cNvPr id="624643"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175598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29</a:t>
            </a:fld>
            <a:endParaRPr lang="nb-NO" dirty="0"/>
          </a:p>
        </p:txBody>
      </p:sp>
    </p:spTree>
    <p:extLst>
      <p:ext uri="{BB962C8B-B14F-4D97-AF65-F5344CB8AC3E}">
        <p14:creationId xmlns:p14="http://schemas.microsoft.com/office/powerpoint/2010/main" val="94622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3</a:t>
            </a:fld>
            <a:endParaRPr lang="nn-NO"/>
          </a:p>
        </p:txBody>
      </p:sp>
    </p:spTree>
    <p:extLst>
      <p:ext uri="{BB962C8B-B14F-4D97-AF65-F5344CB8AC3E}">
        <p14:creationId xmlns:p14="http://schemas.microsoft.com/office/powerpoint/2010/main" val="2145024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30</a:t>
            </a:fld>
            <a:endParaRPr lang="nb-NO" dirty="0"/>
          </a:p>
        </p:txBody>
      </p:sp>
    </p:spTree>
    <p:extLst>
      <p:ext uri="{BB962C8B-B14F-4D97-AF65-F5344CB8AC3E}">
        <p14:creationId xmlns:p14="http://schemas.microsoft.com/office/powerpoint/2010/main" val="2723385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C8D6E4D-40DD-4B57-B684-806F0E6D4E1E}" type="slidenum">
              <a:rPr lang="nb-NO"/>
              <a:pPr/>
              <a:t>31</a:t>
            </a:fld>
            <a:endParaRPr lang="nb-NO"/>
          </a:p>
        </p:txBody>
      </p:sp>
      <p:sp>
        <p:nvSpPr>
          <p:cNvPr id="581634" name="Rectangle 7"/>
          <p:cNvSpPr txBox="1">
            <a:spLocks noGrp="1" noChangeArrowheads="1"/>
          </p:cNvSpPr>
          <p:nvPr/>
        </p:nvSpPr>
        <p:spPr bwMode="auto">
          <a:xfrm>
            <a:off x="3857625" y="9444039"/>
            <a:ext cx="2951163" cy="496888"/>
          </a:xfrm>
          <a:prstGeom prst="rect">
            <a:avLst/>
          </a:prstGeom>
          <a:noFill/>
          <a:ln w="9525">
            <a:noFill/>
            <a:miter lim="800000"/>
            <a:headEnd/>
            <a:tailEnd/>
          </a:ln>
        </p:spPr>
        <p:txBody>
          <a:bodyPr lIns="87335" tIns="43668" rIns="87335" bIns="43668" anchor="b"/>
          <a:lstStyle/>
          <a:p>
            <a:pPr algn="r"/>
            <a:fld id="{F579CD41-BE91-4645-ADEB-B34257DE2F03}" type="slidenum">
              <a:rPr lang="nb-NO" sz="1100"/>
              <a:pPr algn="r"/>
              <a:t>31</a:t>
            </a:fld>
            <a:endParaRPr lang="nb-NO" sz="1100"/>
          </a:p>
        </p:txBody>
      </p:sp>
      <p:sp>
        <p:nvSpPr>
          <p:cNvPr id="581635" name="Rectangle 2"/>
          <p:cNvSpPr>
            <a:spLocks noGrp="1" noRot="1" noChangeAspect="1" noChangeArrowheads="1" noTextEdit="1"/>
          </p:cNvSpPr>
          <p:nvPr>
            <p:ph type="sldImg"/>
          </p:nvPr>
        </p:nvSpPr>
        <p:spPr>
          <a:xfrm>
            <a:off x="911225" y="765175"/>
            <a:ext cx="4991100" cy="3744913"/>
          </a:xfrm>
          <a:ln/>
        </p:spPr>
      </p:sp>
      <p:sp>
        <p:nvSpPr>
          <p:cNvPr id="581636"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965089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32</a:t>
            </a:fld>
            <a:endParaRPr lang="nn-NO"/>
          </a:p>
        </p:txBody>
      </p:sp>
    </p:spTree>
    <p:extLst>
      <p:ext uri="{BB962C8B-B14F-4D97-AF65-F5344CB8AC3E}">
        <p14:creationId xmlns:p14="http://schemas.microsoft.com/office/powerpoint/2010/main" val="96472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33</a:t>
            </a:fld>
            <a:endParaRPr lang="nn-NO"/>
          </a:p>
        </p:txBody>
      </p:sp>
    </p:spTree>
    <p:extLst>
      <p:ext uri="{BB962C8B-B14F-4D97-AF65-F5344CB8AC3E}">
        <p14:creationId xmlns:p14="http://schemas.microsoft.com/office/powerpoint/2010/main" val="371289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34</a:t>
            </a:fld>
            <a:endParaRPr lang="nn-NO"/>
          </a:p>
        </p:txBody>
      </p:sp>
    </p:spTree>
    <p:extLst>
      <p:ext uri="{BB962C8B-B14F-4D97-AF65-F5344CB8AC3E}">
        <p14:creationId xmlns:p14="http://schemas.microsoft.com/office/powerpoint/2010/main" val="3440659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35</a:t>
            </a:fld>
            <a:endParaRPr lang="nb-NO" dirty="0"/>
          </a:p>
        </p:txBody>
      </p:sp>
    </p:spTree>
    <p:extLst>
      <p:ext uri="{BB962C8B-B14F-4D97-AF65-F5344CB8AC3E}">
        <p14:creationId xmlns:p14="http://schemas.microsoft.com/office/powerpoint/2010/main" val="499925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26808-BCEC-40C4-ABEF-66F7F8D89D14}" type="slidenum">
              <a:rPr lang="nb-NO"/>
              <a:pPr/>
              <a:t>36</a:t>
            </a:fld>
            <a:endParaRPr lang="nb-NO"/>
          </a:p>
        </p:txBody>
      </p:sp>
      <p:sp>
        <p:nvSpPr>
          <p:cNvPr id="759810" name="Rectangle 2"/>
          <p:cNvSpPr>
            <a:spLocks noGrp="1" noRot="1" noChangeAspect="1" noChangeArrowheads="1" noTextEdit="1"/>
          </p:cNvSpPr>
          <p:nvPr>
            <p:ph type="sldImg"/>
          </p:nvPr>
        </p:nvSpPr>
        <p:spPr>
          <a:xfrm>
            <a:off x="919163" y="746125"/>
            <a:ext cx="4972050" cy="3729038"/>
          </a:xfrm>
          <a:ln/>
        </p:spPr>
      </p:sp>
      <p:sp>
        <p:nvSpPr>
          <p:cNvPr id="759811" name="Rectangle 3"/>
          <p:cNvSpPr>
            <a:spLocks noGrp="1" noChangeArrowheads="1"/>
          </p:cNvSpPr>
          <p:nvPr>
            <p:ph type="body" idx="1"/>
          </p:nvPr>
        </p:nvSpPr>
        <p:spPr>
          <a:xfrm>
            <a:off x="681038" y="4722814"/>
            <a:ext cx="5448300" cy="4473575"/>
          </a:xfrm>
        </p:spPr>
        <p:txBody>
          <a:bodyPr/>
          <a:lstStyle/>
          <a:p>
            <a:pPr lvl="0">
              <a:buFont typeface="Arial" panose="020B0604020202020204" pitchFamily="34" charset="0"/>
              <a:buChar char="•"/>
            </a:pPr>
            <a:endParaRPr lang="nb-NO" dirty="0"/>
          </a:p>
        </p:txBody>
      </p:sp>
    </p:spTree>
    <p:extLst>
      <p:ext uri="{BB962C8B-B14F-4D97-AF65-F5344CB8AC3E}">
        <p14:creationId xmlns:p14="http://schemas.microsoft.com/office/powerpoint/2010/main" val="2712982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27DB3-7C57-42CE-B3BA-86183501E426}" type="slidenum">
              <a:rPr lang="nb-NO"/>
              <a:pPr/>
              <a:t>37</a:t>
            </a:fld>
            <a:endParaRPr lang="nb-NO"/>
          </a:p>
        </p:txBody>
      </p:sp>
      <p:sp>
        <p:nvSpPr>
          <p:cNvPr id="761858" name="Rectangle 2"/>
          <p:cNvSpPr>
            <a:spLocks noGrp="1" noRot="1" noChangeAspect="1" noChangeArrowheads="1" noTextEdit="1"/>
          </p:cNvSpPr>
          <p:nvPr>
            <p:ph type="sldImg"/>
          </p:nvPr>
        </p:nvSpPr>
        <p:spPr>
          <a:xfrm>
            <a:off x="919163" y="746125"/>
            <a:ext cx="4972050" cy="3729038"/>
          </a:xfrm>
          <a:ln/>
        </p:spPr>
      </p:sp>
      <p:sp>
        <p:nvSpPr>
          <p:cNvPr id="761859"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3174380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ADFD0-9942-4C35-971D-536265E467CC}" type="slidenum">
              <a:rPr lang="nb-NO"/>
              <a:pPr/>
              <a:t>38</a:t>
            </a:fld>
            <a:endParaRPr lang="nb-NO"/>
          </a:p>
        </p:txBody>
      </p:sp>
      <p:sp>
        <p:nvSpPr>
          <p:cNvPr id="505858" name="Rectangle 2"/>
          <p:cNvSpPr>
            <a:spLocks noGrp="1" noRot="1" noChangeAspect="1" noChangeArrowheads="1" noTextEdit="1"/>
          </p:cNvSpPr>
          <p:nvPr>
            <p:ph type="sldImg"/>
          </p:nvPr>
        </p:nvSpPr>
        <p:spPr>
          <a:xfrm>
            <a:off x="920750" y="746125"/>
            <a:ext cx="4968875" cy="3727450"/>
          </a:xfrm>
          <a:ln/>
        </p:spPr>
      </p:sp>
      <p:sp>
        <p:nvSpPr>
          <p:cNvPr id="505859"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4259106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2D64A-DB1D-46A8-8749-F03E34C96E81}" type="slidenum">
              <a:rPr lang="nb-NO"/>
              <a:pPr/>
              <a:t>39</a:t>
            </a:fld>
            <a:endParaRPr lang="nb-NO"/>
          </a:p>
        </p:txBody>
      </p:sp>
      <p:sp>
        <p:nvSpPr>
          <p:cNvPr id="514050" name="Rectangle 2"/>
          <p:cNvSpPr>
            <a:spLocks noGrp="1" noRot="1" noChangeAspect="1" noChangeArrowheads="1" noTextEdit="1"/>
          </p:cNvSpPr>
          <p:nvPr>
            <p:ph type="sldImg"/>
          </p:nvPr>
        </p:nvSpPr>
        <p:spPr>
          <a:xfrm>
            <a:off x="920750" y="746125"/>
            <a:ext cx="4968875" cy="3727450"/>
          </a:xfrm>
          <a:ln/>
        </p:spPr>
      </p:sp>
      <p:sp>
        <p:nvSpPr>
          <p:cNvPr id="514051"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383980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4</a:t>
            </a:fld>
            <a:endParaRPr lang="nb-NO" dirty="0"/>
          </a:p>
        </p:txBody>
      </p:sp>
    </p:spTree>
    <p:extLst>
      <p:ext uri="{BB962C8B-B14F-4D97-AF65-F5344CB8AC3E}">
        <p14:creationId xmlns:p14="http://schemas.microsoft.com/office/powerpoint/2010/main" val="2720634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94B83-7B2D-4745-AEA7-BAFB121DD068}" type="slidenum">
              <a:rPr lang="nb-NO"/>
              <a:pPr/>
              <a:t>40</a:t>
            </a:fld>
            <a:endParaRPr lang="nb-NO"/>
          </a:p>
        </p:txBody>
      </p:sp>
      <p:sp>
        <p:nvSpPr>
          <p:cNvPr id="397314" name="Rectangle 2"/>
          <p:cNvSpPr>
            <a:spLocks noGrp="1" noRot="1" noChangeAspect="1" noChangeArrowheads="1" noTextEdit="1"/>
          </p:cNvSpPr>
          <p:nvPr>
            <p:ph type="sldImg"/>
          </p:nvPr>
        </p:nvSpPr>
        <p:spPr>
          <a:xfrm>
            <a:off x="909638" y="765175"/>
            <a:ext cx="4992687" cy="3744913"/>
          </a:xfrm>
          <a:ln/>
        </p:spPr>
      </p:sp>
      <p:sp>
        <p:nvSpPr>
          <p:cNvPr id="397315"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021443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9CD00-6DA1-4F00-A527-7C37B591D08C}" type="slidenum">
              <a:rPr lang="nb-NO"/>
              <a:pPr/>
              <a:t>41</a:t>
            </a:fld>
            <a:endParaRPr lang="nb-NO"/>
          </a:p>
        </p:txBody>
      </p:sp>
      <p:sp>
        <p:nvSpPr>
          <p:cNvPr id="516098" name="Rectangle 2"/>
          <p:cNvSpPr>
            <a:spLocks noGrp="1" noRot="1" noChangeAspect="1" noChangeArrowheads="1" noTextEdit="1"/>
          </p:cNvSpPr>
          <p:nvPr>
            <p:ph type="sldImg"/>
          </p:nvPr>
        </p:nvSpPr>
        <p:spPr>
          <a:xfrm>
            <a:off x="920750" y="746125"/>
            <a:ext cx="4968875" cy="3727450"/>
          </a:xfrm>
          <a:ln/>
        </p:spPr>
      </p:sp>
      <p:sp>
        <p:nvSpPr>
          <p:cNvPr id="516099" name="Rectangle 3"/>
          <p:cNvSpPr>
            <a:spLocks noGrp="1" noChangeArrowheads="1"/>
          </p:cNvSpPr>
          <p:nvPr>
            <p:ph type="body" idx="1"/>
          </p:nvPr>
        </p:nvSpPr>
        <p:spPr>
          <a:xfrm>
            <a:off x="681038" y="4722814"/>
            <a:ext cx="5448300" cy="4473575"/>
          </a:xfrm>
        </p:spPr>
        <p:txBody>
          <a:bodyPr/>
          <a:lstStyle/>
          <a:p>
            <a:endParaRPr lang="nb-NO"/>
          </a:p>
        </p:txBody>
      </p:sp>
    </p:spTree>
    <p:extLst>
      <p:ext uri="{BB962C8B-B14F-4D97-AF65-F5344CB8AC3E}">
        <p14:creationId xmlns:p14="http://schemas.microsoft.com/office/powerpoint/2010/main" val="239828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42</a:t>
            </a:fld>
            <a:endParaRPr lang="nb-NO" dirty="0"/>
          </a:p>
        </p:txBody>
      </p:sp>
    </p:spTree>
    <p:extLst>
      <p:ext uri="{BB962C8B-B14F-4D97-AF65-F5344CB8AC3E}">
        <p14:creationId xmlns:p14="http://schemas.microsoft.com/office/powerpoint/2010/main" val="2198646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E2300-2776-485D-A7E5-57DAEBF1F812}" type="slidenum">
              <a:rPr lang="nb-NO"/>
              <a:pPr/>
              <a:t>43</a:t>
            </a:fld>
            <a:endParaRPr lang="nb-NO"/>
          </a:p>
        </p:txBody>
      </p:sp>
      <p:sp>
        <p:nvSpPr>
          <p:cNvPr id="522242" name="Rectangle 2"/>
          <p:cNvSpPr>
            <a:spLocks noGrp="1" noRot="1" noChangeAspect="1" noChangeArrowheads="1" noTextEdit="1"/>
          </p:cNvSpPr>
          <p:nvPr>
            <p:ph type="sldImg"/>
          </p:nvPr>
        </p:nvSpPr>
        <p:spPr>
          <a:xfrm>
            <a:off x="909638" y="765175"/>
            <a:ext cx="4992687" cy="3744913"/>
          </a:xfrm>
          <a:ln/>
        </p:spPr>
      </p:sp>
      <p:sp>
        <p:nvSpPr>
          <p:cNvPr id="522243"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2469739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31D51-BBFA-464C-8221-B8D6CFEC8D6F}" type="slidenum">
              <a:rPr lang="nb-NO"/>
              <a:pPr/>
              <a:t>44</a:t>
            </a:fld>
            <a:endParaRPr lang="nb-NO"/>
          </a:p>
        </p:txBody>
      </p:sp>
      <p:sp>
        <p:nvSpPr>
          <p:cNvPr id="520194" name="Rectangle 2"/>
          <p:cNvSpPr>
            <a:spLocks noGrp="1" noRot="1" noChangeAspect="1" noChangeArrowheads="1" noTextEdit="1"/>
          </p:cNvSpPr>
          <p:nvPr>
            <p:ph type="sldImg"/>
          </p:nvPr>
        </p:nvSpPr>
        <p:spPr>
          <a:xfrm>
            <a:off x="920750" y="746125"/>
            <a:ext cx="4968875" cy="3727450"/>
          </a:xfrm>
          <a:ln/>
        </p:spPr>
      </p:sp>
      <p:sp>
        <p:nvSpPr>
          <p:cNvPr id="520195"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3501416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45</a:t>
            </a:fld>
            <a:endParaRPr lang="nn-NO"/>
          </a:p>
        </p:txBody>
      </p:sp>
    </p:spTree>
    <p:extLst>
      <p:ext uri="{BB962C8B-B14F-4D97-AF65-F5344CB8AC3E}">
        <p14:creationId xmlns:p14="http://schemas.microsoft.com/office/powerpoint/2010/main" val="2724304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46</a:t>
            </a:fld>
            <a:endParaRPr lang="nn-NO"/>
          </a:p>
        </p:txBody>
      </p:sp>
    </p:spTree>
    <p:extLst>
      <p:ext uri="{BB962C8B-B14F-4D97-AF65-F5344CB8AC3E}">
        <p14:creationId xmlns:p14="http://schemas.microsoft.com/office/powerpoint/2010/main" val="2112267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47</a:t>
            </a:fld>
            <a:endParaRPr lang="nn-NO"/>
          </a:p>
        </p:txBody>
      </p:sp>
    </p:spTree>
    <p:extLst>
      <p:ext uri="{BB962C8B-B14F-4D97-AF65-F5344CB8AC3E}">
        <p14:creationId xmlns:p14="http://schemas.microsoft.com/office/powerpoint/2010/main" val="1180603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God veileder, bruk for å få i gang engasjementet – oppdragelse av råd og utvalg kan være nødvendig for at de skal bli en samarbeidspartner for</a:t>
            </a:r>
            <a:r>
              <a:rPr lang="nb-NO" baseline="0" dirty="0" smtClean="0"/>
              <a:t> skolen, samtidig som de skal ivareta brukernes stemme.</a:t>
            </a:r>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48</a:t>
            </a:fld>
            <a:endParaRPr lang="nn-NO"/>
          </a:p>
        </p:txBody>
      </p:sp>
    </p:spTree>
    <p:extLst>
      <p:ext uri="{BB962C8B-B14F-4D97-AF65-F5344CB8AC3E}">
        <p14:creationId xmlns:p14="http://schemas.microsoft.com/office/powerpoint/2010/main" val="3352554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49</a:t>
            </a:fld>
            <a:endParaRPr lang="nn-NO"/>
          </a:p>
        </p:txBody>
      </p:sp>
    </p:spTree>
    <p:extLst>
      <p:ext uri="{BB962C8B-B14F-4D97-AF65-F5344CB8AC3E}">
        <p14:creationId xmlns:p14="http://schemas.microsoft.com/office/powerpoint/2010/main" val="139514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5</a:t>
            </a:fld>
            <a:endParaRPr lang="nb-NO" dirty="0"/>
          </a:p>
        </p:txBody>
      </p:sp>
    </p:spTree>
    <p:extLst>
      <p:ext uri="{BB962C8B-B14F-4D97-AF65-F5344CB8AC3E}">
        <p14:creationId xmlns:p14="http://schemas.microsoft.com/office/powerpoint/2010/main" val="2858467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50</a:t>
            </a:fld>
            <a:endParaRPr lang="nb-NO" dirty="0"/>
          </a:p>
        </p:txBody>
      </p:sp>
    </p:spTree>
    <p:extLst>
      <p:ext uri="{BB962C8B-B14F-4D97-AF65-F5344CB8AC3E}">
        <p14:creationId xmlns:p14="http://schemas.microsoft.com/office/powerpoint/2010/main" val="2113379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D55B8-BE39-434A-A7DF-BFBE4E74FA68}" type="slidenum">
              <a:rPr lang="nb-NO"/>
              <a:pPr/>
              <a:t>51</a:t>
            </a:fld>
            <a:endParaRPr lang="nb-NO"/>
          </a:p>
        </p:txBody>
      </p:sp>
      <p:sp>
        <p:nvSpPr>
          <p:cNvPr id="424962" name="Rectangle 2"/>
          <p:cNvSpPr>
            <a:spLocks noGrp="1" noRot="1" noChangeAspect="1" noChangeArrowheads="1" noTextEdit="1"/>
          </p:cNvSpPr>
          <p:nvPr>
            <p:ph type="sldImg"/>
          </p:nvPr>
        </p:nvSpPr>
        <p:spPr>
          <a:xfrm>
            <a:off x="909638" y="765175"/>
            <a:ext cx="4992687" cy="3744913"/>
          </a:xfrm>
          <a:ln/>
        </p:spPr>
      </p:sp>
      <p:sp>
        <p:nvSpPr>
          <p:cNvPr id="424963" name="Rectangle 3"/>
          <p:cNvSpPr>
            <a:spLocks noGrp="1" noChangeArrowheads="1"/>
          </p:cNvSpPr>
          <p:nvPr>
            <p:ph type="body" idx="1"/>
          </p:nvPr>
        </p:nvSpPr>
        <p:spPr/>
        <p:txBody>
          <a:bodyPr/>
          <a:lstStyle/>
          <a:p>
            <a:endParaRPr lang="nb-NO"/>
          </a:p>
        </p:txBody>
      </p:sp>
    </p:spTree>
    <p:extLst>
      <p:ext uri="{BB962C8B-B14F-4D97-AF65-F5344CB8AC3E}">
        <p14:creationId xmlns:p14="http://schemas.microsoft.com/office/powerpoint/2010/main" val="2958398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D55B8-BE39-434A-A7DF-BFBE4E74FA68}" type="slidenum">
              <a:rPr lang="nb-NO"/>
              <a:pPr/>
              <a:t>52</a:t>
            </a:fld>
            <a:endParaRPr lang="nb-NO"/>
          </a:p>
        </p:txBody>
      </p:sp>
      <p:sp>
        <p:nvSpPr>
          <p:cNvPr id="424962" name="Rectangle 2"/>
          <p:cNvSpPr>
            <a:spLocks noGrp="1" noRot="1" noChangeAspect="1" noChangeArrowheads="1" noTextEdit="1"/>
          </p:cNvSpPr>
          <p:nvPr>
            <p:ph type="sldImg"/>
          </p:nvPr>
        </p:nvSpPr>
        <p:spPr>
          <a:xfrm>
            <a:off x="909638" y="765175"/>
            <a:ext cx="4992687" cy="3744913"/>
          </a:xfrm>
          <a:ln/>
        </p:spPr>
      </p:sp>
      <p:sp>
        <p:nvSpPr>
          <p:cNvPr id="424963"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6288990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53</a:t>
            </a:fld>
            <a:endParaRPr lang="nn-NO"/>
          </a:p>
        </p:txBody>
      </p:sp>
    </p:spTree>
    <p:extLst>
      <p:ext uri="{BB962C8B-B14F-4D97-AF65-F5344CB8AC3E}">
        <p14:creationId xmlns:p14="http://schemas.microsoft.com/office/powerpoint/2010/main" val="3614348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95FE4-F773-4282-8316-5B5CE6415F92}" type="slidenum">
              <a:rPr lang="nb-NO"/>
              <a:pPr/>
              <a:t>54</a:t>
            </a:fld>
            <a:endParaRPr lang="nb-NO"/>
          </a:p>
        </p:txBody>
      </p:sp>
      <p:sp>
        <p:nvSpPr>
          <p:cNvPr id="446466" name="Rectangle 2"/>
          <p:cNvSpPr>
            <a:spLocks noGrp="1" noRot="1" noChangeAspect="1" noChangeArrowheads="1" noTextEdit="1"/>
          </p:cNvSpPr>
          <p:nvPr>
            <p:ph type="sldImg"/>
          </p:nvPr>
        </p:nvSpPr>
        <p:spPr>
          <a:xfrm>
            <a:off x="909638" y="765175"/>
            <a:ext cx="4992687" cy="3744913"/>
          </a:xfrm>
          <a:ln/>
        </p:spPr>
      </p:sp>
      <p:sp>
        <p:nvSpPr>
          <p:cNvPr id="446467"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22041851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83566-B5C6-4681-A983-F0DFAEF834B4}" type="slidenum">
              <a:rPr lang="nb-NO"/>
              <a:pPr/>
              <a:t>55</a:t>
            </a:fld>
            <a:endParaRPr lang="nb-NO"/>
          </a:p>
        </p:txBody>
      </p:sp>
      <p:sp>
        <p:nvSpPr>
          <p:cNvPr id="449538" name="Rectangle 2"/>
          <p:cNvSpPr>
            <a:spLocks noGrp="1" noRot="1" noChangeAspect="1" noChangeArrowheads="1" noTextEdit="1"/>
          </p:cNvSpPr>
          <p:nvPr>
            <p:ph type="sldImg"/>
          </p:nvPr>
        </p:nvSpPr>
        <p:spPr>
          <a:xfrm>
            <a:off x="909638" y="765175"/>
            <a:ext cx="4992687" cy="3744913"/>
          </a:xfrm>
          <a:ln/>
        </p:spPr>
      </p:sp>
      <p:sp>
        <p:nvSpPr>
          <p:cNvPr id="449539"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9331621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56</a:t>
            </a:fld>
            <a:endParaRPr lang="nn-NO"/>
          </a:p>
        </p:txBody>
      </p:sp>
    </p:spTree>
    <p:extLst>
      <p:ext uri="{BB962C8B-B14F-4D97-AF65-F5344CB8AC3E}">
        <p14:creationId xmlns:p14="http://schemas.microsoft.com/office/powerpoint/2010/main" val="171410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57</a:t>
            </a:fld>
            <a:endParaRPr lang="nb-NO" dirty="0"/>
          </a:p>
        </p:txBody>
      </p:sp>
    </p:spTree>
    <p:extLst>
      <p:ext uri="{BB962C8B-B14F-4D97-AF65-F5344CB8AC3E}">
        <p14:creationId xmlns:p14="http://schemas.microsoft.com/office/powerpoint/2010/main" val="37393801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58</a:t>
            </a:fld>
            <a:endParaRPr lang="nn-NO"/>
          </a:p>
        </p:txBody>
      </p:sp>
    </p:spTree>
    <p:extLst>
      <p:ext uri="{BB962C8B-B14F-4D97-AF65-F5344CB8AC3E}">
        <p14:creationId xmlns:p14="http://schemas.microsoft.com/office/powerpoint/2010/main" val="2021387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59</a:t>
            </a:fld>
            <a:endParaRPr lang="nn-NO"/>
          </a:p>
        </p:txBody>
      </p:sp>
    </p:spTree>
    <p:extLst>
      <p:ext uri="{BB962C8B-B14F-4D97-AF65-F5344CB8AC3E}">
        <p14:creationId xmlns:p14="http://schemas.microsoft.com/office/powerpoint/2010/main" val="25305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E34B64E-27CA-4D65-B849-35A54D0CF1C4}" type="slidenum">
              <a:rPr lang="nb-NO" smtClean="0"/>
              <a:pPr/>
              <a:t>6</a:t>
            </a:fld>
            <a:endParaRPr lang="nb-NO" dirty="0"/>
          </a:p>
        </p:txBody>
      </p:sp>
    </p:spTree>
    <p:extLst>
      <p:ext uri="{BB962C8B-B14F-4D97-AF65-F5344CB8AC3E}">
        <p14:creationId xmlns:p14="http://schemas.microsoft.com/office/powerpoint/2010/main" val="4041767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60</a:t>
            </a:fld>
            <a:endParaRPr lang="nn-NO"/>
          </a:p>
        </p:txBody>
      </p:sp>
    </p:spTree>
    <p:extLst>
      <p:ext uri="{BB962C8B-B14F-4D97-AF65-F5344CB8AC3E}">
        <p14:creationId xmlns:p14="http://schemas.microsoft.com/office/powerpoint/2010/main" val="500791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61</a:t>
            </a:fld>
            <a:endParaRPr lang="nn-NO"/>
          </a:p>
        </p:txBody>
      </p:sp>
    </p:spTree>
    <p:extLst>
      <p:ext uri="{BB962C8B-B14F-4D97-AF65-F5344CB8AC3E}">
        <p14:creationId xmlns:p14="http://schemas.microsoft.com/office/powerpoint/2010/main" val="36707977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62</a:t>
            </a:fld>
            <a:endParaRPr lang="nn-NO"/>
          </a:p>
        </p:txBody>
      </p:sp>
    </p:spTree>
    <p:extLst>
      <p:ext uri="{BB962C8B-B14F-4D97-AF65-F5344CB8AC3E}">
        <p14:creationId xmlns:p14="http://schemas.microsoft.com/office/powerpoint/2010/main" val="405025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7</a:t>
            </a:fld>
            <a:endParaRPr lang="nn-NO"/>
          </a:p>
        </p:txBody>
      </p:sp>
    </p:spTree>
    <p:extLst>
      <p:ext uri="{BB962C8B-B14F-4D97-AF65-F5344CB8AC3E}">
        <p14:creationId xmlns:p14="http://schemas.microsoft.com/office/powerpoint/2010/main" val="34451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50CF5-A5B5-44D7-B595-309BDC14F865}" type="slidenum">
              <a:rPr lang="nb-NO"/>
              <a:pPr/>
              <a:t>8</a:t>
            </a:fld>
            <a:endParaRPr lang="nb-NO"/>
          </a:p>
        </p:txBody>
      </p:sp>
      <p:sp>
        <p:nvSpPr>
          <p:cNvPr id="468994" name="Rectangle 2"/>
          <p:cNvSpPr>
            <a:spLocks noGrp="1" noRot="1" noChangeAspect="1" noChangeArrowheads="1" noTextEdit="1"/>
          </p:cNvSpPr>
          <p:nvPr>
            <p:ph type="sldImg"/>
          </p:nvPr>
        </p:nvSpPr>
        <p:spPr>
          <a:xfrm>
            <a:off x="920750" y="746125"/>
            <a:ext cx="4968875" cy="3727450"/>
          </a:xfrm>
          <a:ln/>
        </p:spPr>
      </p:sp>
      <p:sp>
        <p:nvSpPr>
          <p:cNvPr id="468995" name="Rectangle 3"/>
          <p:cNvSpPr>
            <a:spLocks noGrp="1" noChangeArrowheads="1"/>
          </p:cNvSpPr>
          <p:nvPr>
            <p:ph type="body" idx="1"/>
          </p:nvPr>
        </p:nvSpPr>
        <p:spPr>
          <a:xfrm>
            <a:off x="681038" y="4722814"/>
            <a:ext cx="5448300" cy="4473575"/>
          </a:xfrm>
        </p:spPr>
        <p:txBody>
          <a:bodyPr/>
          <a:lstStyle/>
          <a:p>
            <a:endParaRPr lang="nb-NO"/>
          </a:p>
        </p:txBody>
      </p:sp>
    </p:spTree>
    <p:extLst>
      <p:ext uri="{BB962C8B-B14F-4D97-AF65-F5344CB8AC3E}">
        <p14:creationId xmlns:p14="http://schemas.microsoft.com/office/powerpoint/2010/main" val="289619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50CF5-A5B5-44D7-B595-309BDC14F865}" type="slidenum">
              <a:rPr lang="nb-NO"/>
              <a:pPr/>
              <a:t>9</a:t>
            </a:fld>
            <a:endParaRPr lang="nb-NO"/>
          </a:p>
        </p:txBody>
      </p:sp>
      <p:sp>
        <p:nvSpPr>
          <p:cNvPr id="468994" name="Rectangle 2"/>
          <p:cNvSpPr>
            <a:spLocks noGrp="1" noRot="1" noChangeAspect="1" noChangeArrowheads="1" noTextEdit="1"/>
          </p:cNvSpPr>
          <p:nvPr>
            <p:ph type="sldImg"/>
          </p:nvPr>
        </p:nvSpPr>
        <p:spPr>
          <a:xfrm>
            <a:off x="920750" y="746125"/>
            <a:ext cx="4968875" cy="3727450"/>
          </a:xfrm>
          <a:ln/>
        </p:spPr>
      </p:sp>
      <p:sp>
        <p:nvSpPr>
          <p:cNvPr id="468995" name="Rectangle 3"/>
          <p:cNvSpPr>
            <a:spLocks noGrp="1" noChangeArrowheads="1"/>
          </p:cNvSpPr>
          <p:nvPr>
            <p:ph type="body" idx="1"/>
          </p:nvPr>
        </p:nvSpPr>
        <p:spPr>
          <a:xfrm>
            <a:off x="681038" y="4722814"/>
            <a:ext cx="5448300" cy="4473575"/>
          </a:xfrm>
        </p:spPr>
        <p:txBody>
          <a:bodyPr/>
          <a:lstStyle/>
          <a:p>
            <a:endParaRPr lang="nb-NO" dirty="0"/>
          </a:p>
        </p:txBody>
      </p:sp>
    </p:spTree>
    <p:extLst>
      <p:ext uri="{BB962C8B-B14F-4D97-AF65-F5344CB8AC3E}">
        <p14:creationId xmlns:p14="http://schemas.microsoft.com/office/powerpoint/2010/main" val="4000490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1.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3" name="Undertittel 2"/>
          <p:cNvSpPr>
            <a:spLocks noGrp="1"/>
          </p:cNvSpPr>
          <p:nvPr>
            <p:ph type="subTitle" idx="1"/>
          </p:nvPr>
        </p:nvSpPr>
        <p:spPr>
          <a:xfrm>
            <a:off x="1170742" y="2494091"/>
            <a:ext cx="6260537" cy="307777"/>
          </a:xfrm>
        </p:spPr>
        <p:txBody>
          <a:bodyPr wrap="square">
            <a:spAutoFit/>
          </a:bodyPr>
          <a:lstStyle>
            <a:lvl1pPr marL="0" indent="0" algn="l">
              <a:buNone/>
              <a:defRPr sz="1400">
                <a:solidFill>
                  <a:srgbClr val="6D55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dirty="0"/>
          </a:p>
        </p:txBody>
      </p:sp>
      <p:sp>
        <p:nvSpPr>
          <p:cNvPr id="10" name="Tittel 1"/>
          <p:cNvSpPr>
            <a:spLocks noGrp="1"/>
          </p:cNvSpPr>
          <p:nvPr>
            <p:ph type="ctrTitle"/>
          </p:nvPr>
        </p:nvSpPr>
        <p:spPr>
          <a:xfrm>
            <a:off x="1170741" y="1924704"/>
            <a:ext cx="6260537" cy="569387"/>
          </a:xfrm>
        </p:spPr>
        <p:txBody>
          <a:bodyPr anchor="t" anchorCtr="0">
            <a:normAutofit/>
          </a:bodyPr>
          <a:lstStyle>
            <a:lvl1pPr>
              <a:defRPr sz="2700">
                <a:solidFill>
                  <a:srgbClr val="6D5560"/>
                </a:solidFill>
              </a:defRPr>
            </a:lvl1pPr>
          </a:lstStyle>
          <a:p>
            <a:r>
              <a:rPr lang="nb-NO" smtClean="0"/>
              <a:t>Klikk for å redigere tittelstil</a:t>
            </a:r>
            <a:endParaRPr lang="nn-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827851"/>
            <a:ext cx="5486400" cy="3899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esi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0" y="476672"/>
            <a:ext cx="9144000" cy="6070179"/>
          </a:xfrm>
        </p:spPr>
        <p:txBody>
          <a:bodyPr/>
          <a:lstStyle/>
          <a:p>
            <a:r>
              <a:rPr lang="nb-NO" smtClean="0"/>
              <a:t>Klikk ikonet for å legge til et bilde</a:t>
            </a:r>
            <a:endParaRPr lang="nb-NO" dirty="0"/>
          </a:p>
        </p:txBody>
      </p:sp>
      <p:sp>
        <p:nvSpPr>
          <p:cNvPr id="10" name="Plassholder for tekst 9"/>
          <p:cNvSpPr>
            <a:spLocks noGrp="1"/>
          </p:cNvSpPr>
          <p:nvPr>
            <p:ph type="body" sz="quarter" idx="12"/>
          </p:nvPr>
        </p:nvSpPr>
        <p:spPr>
          <a:xfrm>
            <a:off x="0" y="6364800"/>
            <a:ext cx="9144000" cy="493200"/>
          </a:xfrm>
          <a:blipFill>
            <a:blip r:embed="rId2"/>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
        <p:nvSpPr>
          <p:cNvPr id="6" name="Plassholder for tekst 9"/>
          <p:cNvSpPr>
            <a:spLocks noGrp="1"/>
          </p:cNvSpPr>
          <p:nvPr>
            <p:ph type="body" sz="quarter" idx="13"/>
          </p:nvPr>
        </p:nvSpPr>
        <p:spPr>
          <a:xfrm>
            <a:off x="0" y="0"/>
            <a:ext cx="9144000" cy="615600"/>
          </a:xfrm>
          <a:blipFill>
            <a:blip r:embed="rId3"/>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88166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Plassholder for innhold 2"/>
          <p:cNvSpPr>
            <a:spLocks noGrp="1"/>
          </p:cNvSpPr>
          <p:nvPr>
            <p:ph sz="half" idx="10"/>
          </p:nvPr>
        </p:nvSpPr>
        <p:spPr>
          <a:xfrm>
            <a:off x="457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2" name="Tittel 1"/>
          <p:cNvSpPr>
            <a:spLocks noGrp="1"/>
          </p:cNvSpPr>
          <p:nvPr>
            <p:ph type="title"/>
          </p:nvPr>
        </p:nvSpPr>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1" name="Plassholder for innhold 2"/>
          <p:cNvSpPr>
            <a:spLocks noGrp="1"/>
          </p:cNvSpPr>
          <p:nvPr>
            <p:ph sz="half" idx="11"/>
          </p:nvPr>
        </p:nvSpPr>
        <p:spPr>
          <a:xfrm>
            <a:off x="4648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12" name="Plassholder for tekst 2"/>
          <p:cNvSpPr>
            <a:spLocks noGrp="1"/>
          </p:cNvSpPr>
          <p:nvPr>
            <p:ph type="body" idx="12"/>
          </p:nvPr>
        </p:nvSpPr>
        <p:spPr>
          <a:xfrm>
            <a:off x="4648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185333"/>
            <a:ext cx="3008313" cy="513174"/>
          </a:xfrm>
        </p:spPr>
        <p:txBody>
          <a:bodyPr anchor="b"/>
          <a:lstStyle>
            <a:lvl1pPr algn="l">
              <a:defRPr sz="2000" b="1"/>
            </a:lvl1pPr>
          </a:lstStyle>
          <a:p>
            <a:r>
              <a:rPr lang="nb-NO" smtClean="0"/>
              <a:t>Klikk for å redigere tittelstil</a:t>
            </a:r>
            <a:endParaRPr lang="nn-NO" dirty="0"/>
          </a:p>
        </p:txBody>
      </p:sp>
      <p:sp>
        <p:nvSpPr>
          <p:cNvPr id="3" name="Plassholder for innhold 2"/>
          <p:cNvSpPr>
            <a:spLocks noGrp="1"/>
          </p:cNvSpPr>
          <p:nvPr>
            <p:ph idx="1"/>
          </p:nvPr>
        </p:nvSpPr>
        <p:spPr>
          <a:xfrm>
            <a:off x="3575050" y="1185334"/>
            <a:ext cx="5111750" cy="49577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881481"/>
            <a:ext cx="3008313" cy="42615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 y="0"/>
            <a:ext cx="9143244" cy="658314"/>
          </a:xfrm>
          <a:prstGeom prst="rect">
            <a:avLst/>
          </a:prstGeom>
        </p:spPr>
      </p:pic>
      <p:sp>
        <p:nvSpPr>
          <p:cNvPr id="2" name="Plassholder for tittel 1"/>
          <p:cNvSpPr>
            <a:spLocks noGrp="1"/>
          </p:cNvSpPr>
          <p:nvPr>
            <p:ph type="title"/>
          </p:nvPr>
        </p:nvSpPr>
        <p:spPr>
          <a:xfrm>
            <a:off x="457200" y="777044"/>
            <a:ext cx="8229600" cy="804342"/>
          </a:xfrm>
          <a:prstGeom prst="rect">
            <a:avLst/>
          </a:prstGeom>
        </p:spPr>
        <p:txBody>
          <a:bodyPr vert="horz" lIns="91440" tIns="45720" rIns="91440" bIns="45720" rtlCol="0" anchor="ctr">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8" y="0"/>
            <a:ext cx="9143244" cy="615645"/>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 y="6364265"/>
            <a:ext cx="9143244" cy="4937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457200" rtl="0" eaLnBrk="1" latinLnBrk="0" hangingPunct="1">
        <a:spcBef>
          <a:spcPct val="0"/>
        </a:spcBef>
        <a:buNone/>
        <a:defRPr sz="4400" kern="1200">
          <a:solidFill>
            <a:srgbClr val="6D556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lPEfYD2QKE_eM&amp;tbnid=2EQdv1kCrzsywM:&amp;ved=0CAUQjRw&amp;url=http://husmorlogik.blogspot.com/2013/04/spar-penge-pa-madbudgettet-gode-rad.html&amp;ei=amPUUvH6G6S6yAOtqICQCw&amp;bvm=bv.59026428,d.bGE&amp;psig=AFQjCNGKXqqyGSPD23zJvBY4CLus00DmyQ&amp;ust=1389737029807295" TargetMode="External"/><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_ktIaWWpoQ1zhM&amp;tbnid=J3zmdanz1cu8MM:&amp;ved=0CAUQjRw&amp;url=http://www.musikk.no/band/penger/regnskap/selvangive/&amp;ei=bmXUUuXVOaXLywO1s4HICQ&amp;bvm=bv.59026428,d.bGE&amp;psig=AFQjCNFQp_10D3p_x2qxDXmye47ILTFpnQ&amp;ust=1389737690422634"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ifFSQIS3sh6tM&amp;tbnid=MPNCZJimwqcplM:&amp;ved=0CAUQjRw&amp;url=http://www.forskning.no/artikler/2013/januar/345066&amp;ei=FWDUUrXdF_TZygPIjoDQDg&amp;bvm=bv.59026428,d.bGE&amp;psig=AFQjCNFFEusJp7jQr2wgynhhEZ5a0is-Tg&amp;ust=138973631730077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no/url?sa=i&amp;rct=j&amp;q=&amp;esrc=s&amp;source=images&amp;cd=&amp;cad=rja&amp;uact=8&amp;ved=0CAcQjRw&amp;url=http://www.miljolare.no/aktiviteter/by/ressurs/br9/?vis%3Dveiledning&amp;ei=YX-_VMDOEcjiapHvgbAE&amp;bvm=bv.83829542,d.d2s&amp;psig=AFQjCNF-aFchR_XX5oxKgOK9SE8yCsrzuQ&amp;ust=1421922504105304"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ljfHjS3kLzhSZM&amp;tbnid=v-PceWjPGEESFM:&amp;ved=0CAUQjRw&amp;url=https://www.lorenskog.kommune.no/tjenester/skole-og-utdanning/skolemiljo/&amp;ei=LGfUUtz1GeSO5ASek4GYDw&amp;bvm=bv.59026428,d.bGE&amp;psig=AFQjCNGP82EJhLewXj6XmlmznkAZk1pheg&amp;ust=1389738049859308"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pPr algn="ctr"/>
            <a:r>
              <a:rPr lang="nn-NO" sz="4000" b="1" dirty="0" smtClean="0"/>
              <a:t>Retten til et godt skolemiljø</a:t>
            </a:r>
            <a:endParaRPr lang="nn-NO" sz="4000" b="1" dirty="0"/>
          </a:p>
        </p:txBody>
      </p:sp>
      <p:sp>
        <p:nvSpPr>
          <p:cNvPr id="3" name="Undertittel 2"/>
          <p:cNvSpPr>
            <a:spLocks noGrp="1"/>
          </p:cNvSpPr>
          <p:nvPr>
            <p:ph type="subTitle" idx="1"/>
          </p:nvPr>
        </p:nvSpPr>
        <p:spPr>
          <a:xfrm>
            <a:off x="1170742" y="2494091"/>
            <a:ext cx="6260537" cy="1095685"/>
          </a:xfrm>
        </p:spPr>
        <p:txBody>
          <a:bodyPr/>
          <a:lstStyle/>
          <a:p>
            <a:pPr eaLnBrk="1" hangingPunct="1">
              <a:buFontTx/>
              <a:buNone/>
            </a:pPr>
            <a:endParaRPr lang="nn-NO" sz="2200" dirty="0" smtClean="0"/>
          </a:p>
          <a:p>
            <a:pPr eaLnBrk="1" hangingPunct="1">
              <a:buFontTx/>
              <a:buNone/>
            </a:pPr>
            <a:r>
              <a:rPr lang="nn-NO" sz="1800" dirty="0" smtClean="0"/>
              <a:t>Marit Olsen</a:t>
            </a:r>
          </a:p>
          <a:p>
            <a:pPr eaLnBrk="1" hangingPunct="1">
              <a:buFontTx/>
              <a:buNone/>
            </a:pPr>
            <a:r>
              <a:rPr lang="nn-NO" sz="1800" dirty="0" smtClean="0"/>
              <a:t>seniorrådgiver</a:t>
            </a:r>
          </a:p>
        </p:txBody>
      </p:sp>
    </p:spTree>
    <p:extLst>
      <p:ext uri="{BB962C8B-B14F-4D97-AF65-F5344CB8AC3E}">
        <p14:creationId xmlns:p14="http://schemas.microsoft.com/office/powerpoint/2010/main" val="291883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1447800" y="762000"/>
            <a:ext cx="7696200" cy="1143000"/>
          </a:xfrm>
        </p:spPr>
        <p:txBody>
          <a:bodyPr>
            <a:normAutofit fontScale="90000"/>
          </a:bodyPr>
          <a:lstStyle/>
          <a:p>
            <a:r>
              <a:rPr lang="nb-NO" dirty="0" smtClean="0"/>
              <a:t>Opplæringsloven §  </a:t>
            </a:r>
            <a:r>
              <a:rPr lang="nb-NO" dirty="0"/>
              <a:t>9a-1 </a:t>
            </a:r>
            <a:br>
              <a:rPr lang="nb-NO" dirty="0"/>
            </a:br>
            <a:r>
              <a:rPr lang="nb-NO" dirty="0"/>
              <a:t>Generelle </a:t>
            </a:r>
            <a:r>
              <a:rPr lang="nb-NO" dirty="0" smtClean="0"/>
              <a:t>krav</a:t>
            </a:r>
            <a:endParaRPr lang="nb-NO" b="1" dirty="0"/>
          </a:p>
        </p:txBody>
      </p:sp>
      <p:sp>
        <p:nvSpPr>
          <p:cNvPr id="300035" name="Rectangle 3"/>
          <p:cNvSpPr>
            <a:spLocks noGrp="1" noChangeArrowheads="1"/>
          </p:cNvSpPr>
          <p:nvPr>
            <p:ph type="body" idx="4294967295"/>
          </p:nvPr>
        </p:nvSpPr>
        <p:spPr>
          <a:xfrm>
            <a:off x="1143000" y="2317172"/>
            <a:ext cx="7595755" cy="4159827"/>
          </a:xfrm>
        </p:spPr>
        <p:txBody>
          <a:bodyPr/>
          <a:lstStyle/>
          <a:p>
            <a:pPr lvl="0"/>
            <a:r>
              <a:rPr lang="nb-NO" dirty="0" smtClean="0"/>
              <a:t>«</a:t>
            </a:r>
            <a:r>
              <a:rPr lang="nb-NO" dirty="0" smtClean="0">
                <a:solidFill>
                  <a:srgbClr val="FF0000"/>
                </a:solidFill>
              </a:rPr>
              <a:t>Alle</a:t>
            </a:r>
            <a:r>
              <a:rPr lang="nb-NO" dirty="0" smtClean="0"/>
              <a:t> </a:t>
            </a:r>
            <a:r>
              <a:rPr lang="nb-NO" dirty="0" err="1" smtClean="0"/>
              <a:t>elevar</a:t>
            </a:r>
            <a:r>
              <a:rPr lang="nb-NO" dirty="0" smtClean="0"/>
              <a:t> i </a:t>
            </a:r>
            <a:r>
              <a:rPr lang="nb-NO" dirty="0" err="1" smtClean="0"/>
              <a:t>grunnskolar</a:t>
            </a:r>
            <a:r>
              <a:rPr lang="nb-NO" dirty="0" smtClean="0"/>
              <a:t> og </a:t>
            </a:r>
            <a:r>
              <a:rPr lang="nb-NO" dirty="0" err="1" smtClean="0"/>
              <a:t>vidaregåande</a:t>
            </a:r>
            <a:r>
              <a:rPr lang="nb-NO" dirty="0" smtClean="0"/>
              <a:t> </a:t>
            </a:r>
            <a:r>
              <a:rPr lang="nb-NO" dirty="0" err="1" smtClean="0"/>
              <a:t>skolar</a:t>
            </a:r>
            <a:r>
              <a:rPr lang="nb-NO" dirty="0" smtClean="0"/>
              <a:t> har </a:t>
            </a:r>
            <a:r>
              <a:rPr lang="nb-NO" dirty="0" smtClean="0">
                <a:solidFill>
                  <a:srgbClr val="FF0000"/>
                </a:solidFill>
              </a:rPr>
              <a:t>rett </a:t>
            </a:r>
            <a:r>
              <a:rPr lang="nb-NO" dirty="0" smtClean="0"/>
              <a:t>til </a:t>
            </a:r>
            <a:r>
              <a:rPr lang="nb-NO" dirty="0" err="1" smtClean="0"/>
              <a:t>eit</a:t>
            </a:r>
            <a:r>
              <a:rPr lang="nb-NO" dirty="0" smtClean="0"/>
              <a:t> godt fysisk og psykososialt miljø som </a:t>
            </a:r>
            <a:r>
              <a:rPr lang="nb-NO" dirty="0" err="1" smtClean="0">
                <a:solidFill>
                  <a:srgbClr val="FF0000"/>
                </a:solidFill>
              </a:rPr>
              <a:t>fremjar</a:t>
            </a:r>
            <a:r>
              <a:rPr lang="nb-NO" dirty="0" smtClean="0"/>
              <a:t> helse, trivsel og læring».</a:t>
            </a:r>
            <a:br>
              <a:rPr lang="nb-NO" dirty="0" smtClean="0"/>
            </a:br>
            <a:endParaRPr lang="nb-NO" dirty="0" smtClean="0"/>
          </a:p>
        </p:txBody>
      </p:sp>
    </p:spTree>
    <p:extLst>
      <p:ext uri="{BB962C8B-B14F-4D97-AF65-F5344CB8AC3E}">
        <p14:creationId xmlns:p14="http://schemas.microsoft.com/office/powerpoint/2010/main" val="290861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ligger i «rett»?</a:t>
            </a:r>
            <a:endParaRPr lang="nb-NO" dirty="0"/>
          </a:p>
        </p:txBody>
      </p:sp>
      <p:sp>
        <p:nvSpPr>
          <p:cNvPr id="3" name="Plassholder for innhold 2"/>
          <p:cNvSpPr>
            <a:spLocks noGrp="1"/>
          </p:cNvSpPr>
          <p:nvPr>
            <p:ph idx="1"/>
          </p:nvPr>
        </p:nvSpPr>
        <p:spPr/>
        <p:txBody>
          <a:bodyPr/>
          <a:lstStyle/>
          <a:p>
            <a:pPr>
              <a:buFont typeface="Arial" panose="020B0604020202020204" pitchFamily="34" charset="0"/>
              <a:buChar char="•"/>
            </a:pPr>
            <a:r>
              <a:rPr lang="nb-NO" dirty="0" smtClean="0"/>
              <a:t>En individuell rett for den enkelte elev</a:t>
            </a:r>
          </a:p>
          <a:p>
            <a:pPr>
              <a:buFont typeface="Arial" panose="020B0604020202020204" pitchFamily="34" charset="0"/>
              <a:buChar char="•"/>
            </a:pPr>
            <a:endParaRPr lang="nb-NO" dirty="0" smtClean="0"/>
          </a:p>
          <a:p>
            <a:pPr>
              <a:buFont typeface="Arial" panose="020B0604020202020204" pitchFamily="34" charset="0"/>
              <a:buChar char="•"/>
            </a:pPr>
            <a:r>
              <a:rPr lang="nb-NO" dirty="0" smtClean="0"/>
              <a:t>Gjelder alle elever</a:t>
            </a:r>
          </a:p>
          <a:p>
            <a:pPr>
              <a:buFont typeface="Arial" panose="020B0604020202020204" pitchFamily="34" charset="0"/>
              <a:buChar char="•"/>
            </a:pPr>
            <a:endParaRPr lang="nb-NO" dirty="0" smtClean="0"/>
          </a:p>
          <a:p>
            <a:pPr>
              <a:buFont typeface="Arial" panose="020B0604020202020204" pitchFamily="34" charset="0"/>
              <a:buChar char="•"/>
            </a:pPr>
            <a:r>
              <a:rPr lang="nb-NO" dirty="0" smtClean="0"/>
              <a:t>Gjelder uavhengig av skoleeiers økonomi</a:t>
            </a:r>
          </a:p>
          <a:p>
            <a:endParaRPr lang="nb-NO" dirty="0"/>
          </a:p>
        </p:txBody>
      </p:sp>
      <p:pic>
        <p:nvPicPr>
          <p:cNvPr id="4102" name="Picture 6" descr="http://2.bp.blogspot.com/-dg3PwxrDGME/UWf5GQdKDJI/AAAAAAAAAO8/zowl3OuL5x4/s1600/sparegris-177134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808" y="4500914"/>
            <a:ext cx="272415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618" y="2564904"/>
            <a:ext cx="1590681"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https://encrypted-tbn2.gstatic.com/images?q=tbn:ANd9GcTnQZfkPppIr4eo9W6NmcymDT-CJ8hAwl1ywYAk1pFKFPeZgOD8j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2073" y="2139411"/>
            <a:ext cx="18288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Rectangle 3"/>
          <p:cNvSpPr>
            <a:spLocks noGrp="1" noChangeArrowheads="1"/>
          </p:cNvSpPr>
          <p:nvPr>
            <p:ph idx="1"/>
          </p:nvPr>
        </p:nvSpPr>
        <p:spPr/>
        <p:txBody>
          <a:bodyPr/>
          <a:lstStyle/>
          <a:p>
            <a:pPr eaLnBrk="0" hangingPunct="0">
              <a:lnSpc>
                <a:spcPts val="2600"/>
              </a:lnSpc>
            </a:pPr>
            <a:r>
              <a:rPr lang="nb-NO" dirty="0" smtClean="0"/>
              <a:t>	«…</a:t>
            </a:r>
            <a:r>
              <a:rPr lang="nb-NO" dirty="0"/>
              <a:t>lovreglene slår fast at skolemiljøet ikke skal </a:t>
            </a:r>
            <a:r>
              <a:rPr lang="nb-NO" dirty="0" smtClean="0"/>
              <a:t>forårsake </a:t>
            </a:r>
            <a:r>
              <a:rPr lang="nb-NO" dirty="0"/>
              <a:t>eller forsterke helseplager eller mistrivsel, </a:t>
            </a:r>
            <a:r>
              <a:rPr lang="nb-NO" dirty="0" smtClean="0"/>
              <a:t>eller </a:t>
            </a:r>
            <a:r>
              <a:rPr lang="nb-NO" dirty="0"/>
              <a:t>ødelegge, hindre eller forstyrre læringen.» </a:t>
            </a:r>
            <a:endParaRPr lang="nb-NO" dirty="0" smtClean="0"/>
          </a:p>
          <a:p>
            <a:pPr eaLnBrk="0" hangingPunct="0">
              <a:lnSpc>
                <a:spcPts val="2600"/>
              </a:lnSpc>
            </a:pPr>
            <a:r>
              <a:rPr lang="nb-NO" dirty="0"/>
              <a:t>	</a:t>
            </a:r>
            <a:r>
              <a:rPr lang="nb-NO" dirty="0" smtClean="0"/>
              <a:t>(Innst.O.nr.7 </a:t>
            </a:r>
            <a:r>
              <a:rPr lang="nb-NO" dirty="0"/>
              <a:t>(2002–03</a:t>
            </a:r>
            <a:r>
              <a:rPr lang="nb-NO" dirty="0" smtClean="0"/>
              <a:t>))</a:t>
            </a:r>
            <a:endParaRPr lang="nn-NO" dirty="0"/>
          </a:p>
          <a:p>
            <a:endParaRPr lang="nb-NO" dirty="0"/>
          </a:p>
        </p:txBody>
      </p:sp>
      <p:pic>
        <p:nvPicPr>
          <p:cNvPr id="2052" name="Picture 4" descr="https://encrypted-tbn2.gstatic.com/images?q=tbn:ANd9GcSqSmntbhj3-tnkqkqDJE_DrY1i2_3B3T0tveErvMqtmYztur4ZT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056"/>
            <a:ext cx="438741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09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1" name="Rectangle 3"/>
          <p:cNvSpPr>
            <a:spLocks noGrp="1" noChangeArrowheads="1"/>
          </p:cNvSpPr>
          <p:nvPr>
            <p:ph idx="1"/>
          </p:nvPr>
        </p:nvSpPr>
        <p:spPr>
          <a:xfrm>
            <a:off x="899592" y="1905000"/>
            <a:ext cx="8064896" cy="4572000"/>
          </a:xfrm>
        </p:spPr>
        <p:txBody>
          <a:bodyPr/>
          <a:lstStyle/>
          <a:p>
            <a:pPr eaLnBrk="0" hangingPunct="0">
              <a:lnSpc>
                <a:spcPts val="2600"/>
              </a:lnSpc>
            </a:pPr>
            <a:r>
              <a:rPr lang="nb-NO" dirty="0" smtClean="0"/>
              <a:t>	«… </a:t>
            </a:r>
            <a:r>
              <a:rPr lang="nb-NO" dirty="0"/>
              <a:t>ikke bare handler om å hindre plager og dårlig læring, men også om at skolemiljøet skal bidra positivt til elevenes helse, trivsel </a:t>
            </a:r>
            <a:r>
              <a:rPr lang="nb-NO" dirty="0" smtClean="0"/>
              <a:t>og læring»</a:t>
            </a:r>
            <a:br>
              <a:rPr lang="nb-NO" dirty="0" smtClean="0"/>
            </a:br>
            <a:endParaRPr lang="nb-NO" dirty="0"/>
          </a:p>
          <a:p>
            <a:pPr lvl="2" eaLnBrk="0" hangingPunct="0">
              <a:lnSpc>
                <a:spcPts val="2600"/>
              </a:lnSpc>
            </a:pPr>
            <a:r>
              <a:rPr lang="nb-NO" dirty="0" smtClean="0"/>
              <a:t>Departementets </a:t>
            </a:r>
            <a:r>
              <a:rPr lang="nb-NO" dirty="0"/>
              <a:t>veileder til </a:t>
            </a:r>
            <a:r>
              <a:rPr lang="nb-NO" dirty="0" err="1"/>
              <a:t>kap</a:t>
            </a:r>
            <a:r>
              <a:rPr lang="nb-NO" dirty="0"/>
              <a:t>. </a:t>
            </a:r>
            <a:r>
              <a:rPr lang="nb-NO" dirty="0" smtClean="0"/>
              <a:t>9a</a:t>
            </a:r>
            <a:endParaRPr lang="nb-NO" dirty="0"/>
          </a:p>
        </p:txBody>
      </p:sp>
      <p:pic>
        <p:nvPicPr>
          <p:cNvPr id="3074" name="Picture 2" descr="SMARTINGER: Femte klasse ved Fjellfoten skole i Akershus er best sammenlagt i lesing, regning og engelsk. Det viser resultatene av de nasjonale prøvene, som ble kjent i gå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911" y="4027909"/>
            <a:ext cx="4572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4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dirty="0" smtClean="0"/>
              <a:t>Kravet til godt skolemiljø utdypes i:</a:t>
            </a:r>
            <a:endParaRPr lang="nb-NO" dirty="0"/>
          </a:p>
        </p:txBody>
      </p:sp>
      <p:sp>
        <p:nvSpPr>
          <p:cNvPr id="5" name="Plassholder for innhold 4"/>
          <p:cNvSpPr>
            <a:spLocks noGrp="1"/>
          </p:cNvSpPr>
          <p:nvPr>
            <p:ph idx="1"/>
          </p:nvPr>
        </p:nvSpPr>
        <p:spPr/>
        <p:txBody>
          <a:bodyPr/>
          <a:lstStyle/>
          <a:p>
            <a:pPr>
              <a:buFont typeface="Arial" panose="020B0604020202020204" pitchFamily="34" charset="0"/>
              <a:buChar char="•"/>
            </a:pPr>
            <a:r>
              <a:rPr lang="nb-NO" dirty="0" smtClean="0"/>
              <a:t>Oppll § 9a–2 (fysisk miljø)</a:t>
            </a:r>
          </a:p>
          <a:p>
            <a:pPr>
              <a:buFont typeface="Arial" panose="020B0604020202020204" pitchFamily="34" charset="0"/>
              <a:buChar char="•"/>
            </a:pPr>
            <a:r>
              <a:rPr lang="nb-NO" dirty="0" smtClean="0"/>
              <a:t>Oppll § 9a–3 (psykososialt miljø)</a:t>
            </a:r>
          </a:p>
          <a:p>
            <a:pPr>
              <a:buFont typeface="Arial" panose="020B0604020202020204" pitchFamily="34" charset="0"/>
              <a:buChar char="•"/>
            </a:pPr>
            <a:r>
              <a:rPr lang="nb-NO" dirty="0" smtClean="0"/>
              <a:t>Forskrift om miljørettet helsevern i barnehager og skoler</a:t>
            </a:r>
          </a:p>
          <a:p>
            <a:pPr lvl="2">
              <a:buFont typeface="Arial" panose="020B0604020202020204" pitchFamily="34" charset="0"/>
              <a:buChar char="•"/>
            </a:pPr>
            <a:r>
              <a:rPr lang="nb-NO" dirty="0" smtClean="0"/>
              <a:t>renhold og vedlikehold (§ 13)</a:t>
            </a:r>
          </a:p>
          <a:p>
            <a:pPr lvl="2">
              <a:buFont typeface="Arial" panose="020B0604020202020204" pitchFamily="34" charset="0"/>
              <a:buChar char="•"/>
            </a:pPr>
            <a:r>
              <a:rPr lang="nb-NO" dirty="0" smtClean="0"/>
              <a:t>inneklima/luftkvalitet (§ 19)</a:t>
            </a:r>
          </a:p>
          <a:p>
            <a:pPr lvl="2">
              <a:buFont typeface="Arial" panose="020B0604020202020204" pitchFamily="34" charset="0"/>
              <a:buChar char="•"/>
            </a:pPr>
            <a:r>
              <a:rPr lang="nb-NO" dirty="0" smtClean="0"/>
              <a:t>lys og lyd (§§ 21 og 22)</a:t>
            </a:r>
          </a:p>
          <a:p>
            <a:pPr lvl="2">
              <a:buFont typeface="Arial" panose="020B0604020202020204" pitchFamily="34" charset="0"/>
              <a:buChar char="•"/>
            </a:pPr>
            <a:r>
              <a:rPr lang="nb-NO" dirty="0" smtClean="0"/>
              <a:t>sanitære forhold (§ 23)</a:t>
            </a:r>
          </a:p>
          <a:p>
            <a:pPr marL="914400" lvl="1"/>
            <a:r>
              <a:rPr lang="nb-NO" dirty="0" smtClean="0"/>
              <a:t>KD og HOD: Kravene skal tolkes likt!</a:t>
            </a:r>
          </a:p>
          <a:p>
            <a:pPr marL="457200" indent="-457200">
              <a:buFontTx/>
              <a:buChar char="-"/>
            </a:pPr>
            <a:endParaRPr lang="nb-NO" dirty="0" smtClean="0"/>
          </a:p>
          <a:p>
            <a:pPr>
              <a:buFont typeface="Arial" panose="020B0604020202020204" pitchFamily="34" charset="0"/>
              <a:buChar char="•"/>
            </a:pPr>
            <a:endParaRPr lang="nb-NO" dirty="0" smtClean="0"/>
          </a:p>
          <a:p>
            <a:pPr>
              <a:buFont typeface="Arial" panose="020B0604020202020204" pitchFamily="34" charset="0"/>
              <a:buChar char="•"/>
            </a:pPr>
            <a:endParaRPr lang="nb-NO" dirty="0"/>
          </a:p>
        </p:txBody>
      </p:sp>
    </p:spTree>
    <p:extLst>
      <p:ext uri="{BB962C8B-B14F-4D97-AF65-F5344CB8AC3E}">
        <p14:creationId xmlns:p14="http://schemas.microsoft.com/office/powerpoint/2010/main" val="2534883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99" name="Freeform 15"/>
          <p:cNvSpPr>
            <a:spLocks/>
          </p:cNvSpPr>
          <p:nvPr/>
        </p:nvSpPr>
        <p:spPr bwMode="auto">
          <a:xfrm rot="-261440">
            <a:off x="3528455" y="3714653"/>
            <a:ext cx="2082311" cy="3384550"/>
          </a:xfrm>
          <a:custGeom>
            <a:avLst/>
            <a:gdLst/>
            <a:ahLst/>
            <a:cxnLst>
              <a:cxn ang="0">
                <a:pos x="824" y="0"/>
              </a:cxn>
              <a:cxn ang="0">
                <a:pos x="98" y="1089"/>
              </a:cxn>
              <a:cxn ang="0">
                <a:pos x="1413" y="1905"/>
              </a:cxn>
              <a:cxn ang="0">
                <a:pos x="1549" y="1996"/>
              </a:cxn>
              <a:cxn ang="0">
                <a:pos x="1368" y="2132"/>
              </a:cxn>
            </a:cxnLst>
            <a:rect l="0" t="0" r="r" b="b"/>
            <a:pathLst>
              <a:path w="1655" h="2132">
                <a:moveTo>
                  <a:pt x="824" y="0"/>
                </a:moveTo>
                <a:cubicBezTo>
                  <a:pt x="412" y="386"/>
                  <a:pt x="0" y="772"/>
                  <a:pt x="98" y="1089"/>
                </a:cubicBezTo>
                <a:cubicBezTo>
                  <a:pt x="196" y="1406"/>
                  <a:pt x="1171" y="1754"/>
                  <a:pt x="1413" y="1905"/>
                </a:cubicBezTo>
                <a:cubicBezTo>
                  <a:pt x="1655" y="2056"/>
                  <a:pt x="1556" y="1958"/>
                  <a:pt x="1549" y="1996"/>
                </a:cubicBezTo>
                <a:cubicBezTo>
                  <a:pt x="1542" y="2034"/>
                  <a:pt x="1375" y="2102"/>
                  <a:pt x="1368" y="2132"/>
                </a:cubicBezTo>
              </a:path>
            </a:pathLst>
          </a:custGeom>
          <a:noFill/>
          <a:ln w="57150" cmpd="sng">
            <a:solidFill>
              <a:srgbClr val="008000"/>
            </a:solidFill>
            <a:round/>
            <a:headEnd/>
            <a:tailEnd/>
          </a:ln>
          <a:effectLst/>
        </p:spPr>
        <p:txBody>
          <a:bodyPr/>
          <a:lstStyle/>
          <a:p>
            <a:endParaRPr lang="nb-NO"/>
          </a:p>
        </p:txBody>
      </p:sp>
      <p:sp>
        <p:nvSpPr>
          <p:cNvPr id="784396" name="Oval 12"/>
          <p:cNvSpPr>
            <a:spLocks noChangeArrowheads="1"/>
          </p:cNvSpPr>
          <p:nvPr/>
        </p:nvSpPr>
        <p:spPr bwMode="auto">
          <a:xfrm rot="1240471">
            <a:off x="2199350" y="2635153"/>
            <a:ext cx="1994389" cy="792162"/>
          </a:xfrm>
          <a:prstGeom prst="ellipse">
            <a:avLst/>
          </a:prstGeom>
          <a:solidFill>
            <a:srgbClr val="CC66FF"/>
          </a:solidFill>
          <a:ln w="9525">
            <a:noFill/>
            <a:round/>
            <a:headEnd/>
            <a:tailEnd/>
          </a:ln>
          <a:effectLst/>
        </p:spPr>
        <p:txBody>
          <a:bodyPr wrap="none" anchor="ctr"/>
          <a:lstStyle/>
          <a:p>
            <a:pPr algn="ctr"/>
            <a:r>
              <a:rPr lang="nb-NO" b="1"/>
              <a:t>Andre ?</a:t>
            </a:r>
          </a:p>
        </p:txBody>
      </p:sp>
      <p:sp>
        <p:nvSpPr>
          <p:cNvPr id="784390" name="Oval 6"/>
          <p:cNvSpPr>
            <a:spLocks noChangeArrowheads="1"/>
          </p:cNvSpPr>
          <p:nvPr/>
        </p:nvSpPr>
        <p:spPr bwMode="auto">
          <a:xfrm>
            <a:off x="4592324" y="3138393"/>
            <a:ext cx="1994388" cy="792163"/>
          </a:xfrm>
          <a:prstGeom prst="ellipse">
            <a:avLst/>
          </a:prstGeom>
          <a:solidFill>
            <a:srgbClr val="CC66FF"/>
          </a:solidFill>
          <a:ln w="9525">
            <a:noFill/>
            <a:round/>
            <a:headEnd/>
            <a:tailEnd/>
          </a:ln>
          <a:effectLst/>
        </p:spPr>
        <p:txBody>
          <a:bodyPr wrap="none" anchor="ctr"/>
          <a:lstStyle/>
          <a:p>
            <a:pPr algn="ctr"/>
            <a:r>
              <a:rPr lang="nb-NO" b="1" dirty="0"/>
              <a:t>§ 9a–4</a:t>
            </a:r>
          </a:p>
        </p:txBody>
      </p:sp>
      <p:sp>
        <p:nvSpPr>
          <p:cNvPr id="784391" name="Oval 7"/>
          <p:cNvSpPr>
            <a:spLocks noChangeArrowheads="1"/>
          </p:cNvSpPr>
          <p:nvPr/>
        </p:nvSpPr>
        <p:spPr bwMode="auto">
          <a:xfrm rot="101763267">
            <a:off x="2947124" y="2197311"/>
            <a:ext cx="2160587" cy="731227"/>
          </a:xfrm>
          <a:prstGeom prst="ellipse">
            <a:avLst/>
          </a:prstGeom>
          <a:solidFill>
            <a:srgbClr val="CC66FF"/>
          </a:solidFill>
          <a:ln w="9525">
            <a:noFill/>
            <a:round/>
            <a:headEnd/>
            <a:tailEnd/>
          </a:ln>
          <a:effectLst/>
        </p:spPr>
        <p:txBody>
          <a:bodyPr wrap="none" anchor="ctr"/>
          <a:lstStyle/>
          <a:p>
            <a:pPr algn="ctr"/>
            <a:r>
              <a:rPr lang="nb-NO" b="1"/>
              <a:t>§ 9a–2</a:t>
            </a:r>
          </a:p>
        </p:txBody>
      </p:sp>
      <p:sp>
        <p:nvSpPr>
          <p:cNvPr id="784392" name="Oval 8"/>
          <p:cNvSpPr>
            <a:spLocks noChangeArrowheads="1"/>
          </p:cNvSpPr>
          <p:nvPr/>
        </p:nvSpPr>
        <p:spPr bwMode="auto">
          <a:xfrm rot="18533914">
            <a:off x="3877642" y="2341771"/>
            <a:ext cx="2160588" cy="731226"/>
          </a:xfrm>
          <a:prstGeom prst="ellipse">
            <a:avLst/>
          </a:prstGeom>
          <a:solidFill>
            <a:srgbClr val="CC66FF"/>
          </a:solidFill>
          <a:ln w="9525">
            <a:noFill/>
            <a:round/>
            <a:headEnd/>
            <a:tailEnd/>
          </a:ln>
          <a:effectLst/>
        </p:spPr>
        <p:txBody>
          <a:bodyPr wrap="none" anchor="ctr"/>
          <a:lstStyle/>
          <a:p>
            <a:pPr algn="ctr"/>
            <a:r>
              <a:rPr lang="nb-NO" b="1" dirty="0"/>
              <a:t>§ 9a–3</a:t>
            </a:r>
          </a:p>
        </p:txBody>
      </p:sp>
      <p:sp>
        <p:nvSpPr>
          <p:cNvPr id="784393" name="Oval 9"/>
          <p:cNvSpPr>
            <a:spLocks noChangeArrowheads="1"/>
          </p:cNvSpPr>
          <p:nvPr/>
        </p:nvSpPr>
        <p:spPr bwMode="auto">
          <a:xfrm rot="2990188">
            <a:off x="4009528" y="3997534"/>
            <a:ext cx="2160587" cy="731226"/>
          </a:xfrm>
          <a:prstGeom prst="ellipse">
            <a:avLst/>
          </a:prstGeom>
          <a:solidFill>
            <a:srgbClr val="CC66FF"/>
          </a:solidFill>
          <a:ln w="12700">
            <a:noFill/>
            <a:round/>
            <a:headEnd/>
            <a:tailEnd/>
          </a:ln>
          <a:effectLst/>
        </p:spPr>
        <p:txBody>
          <a:bodyPr wrap="none" anchor="ctr"/>
          <a:lstStyle/>
          <a:p>
            <a:pPr algn="ctr"/>
            <a:r>
              <a:rPr lang="nb-NO" b="1"/>
              <a:t>§ 9a–5</a:t>
            </a:r>
          </a:p>
        </p:txBody>
      </p:sp>
      <p:sp>
        <p:nvSpPr>
          <p:cNvPr id="784394" name="Oval 10"/>
          <p:cNvSpPr>
            <a:spLocks noChangeArrowheads="1"/>
          </p:cNvSpPr>
          <p:nvPr/>
        </p:nvSpPr>
        <p:spPr bwMode="auto">
          <a:xfrm rot="16612050">
            <a:off x="3146417" y="4286461"/>
            <a:ext cx="2160587" cy="731227"/>
          </a:xfrm>
          <a:prstGeom prst="ellipse">
            <a:avLst/>
          </a:prstGeom>
          <a:solidFill>
            <a:srgbClr val="CC66FF"/>
          </a:solidFill>
          <a:ln w="9525">
            <a:noFill/>
            <a:round/>
            <a:headEnd/>
            <a:tailEnd/>
          </a:ln>
          <a:effectLst/>
        </p:spPr>
        <p:txBody>
          <a:bodyPr wrap="none" anchor="ctr"/>
          <a:lstStyle/>
          <a:p>
            <a:pPr algn="ctr"/>
            <a:r>
              <a:rPr lang="nb-NO" b="1"/>
              <a:t>§ 9a–6</a:t>
            </a:r>
          </a:p>
        </p:txBody>
      </p:sp>
      <p:sp>
        <p:nvSpPr>
          <p:cNvPr id="784395" name="Oval 11"/>
          <p:cNvSpPr>
            <a:spLocks noChangeArrowheads="1"/>
          </p:cNvSpPr>
          <p:nvPr/>
        </p:nvSpPr>
        <p:spPr bwMode="auto">
          <a:xfrm rot="-1690315">
            <a:off x="2464584" y="3714653"/>
            <a:ext cx="1994388" cy="792162"/>
          </a:xfrm>
          <a:prstGeom prst="ellipse">
            <a:avLst/>
          </a:prstGeom>
          <a:solidFill>
            <a:srgbClr val="CC66FF"/>
          </a:solidFill>
          <a:ln w="9525">
            <a:noFill/>
            <a:round/>
            <a:headEnd/>
            <a:tailEnd/>
          </a:ln>
          <a:effectLst/>
        </p:spPr>
        <p:txBody>
          <a:bodyPr wrap="none" anchor="ctr"/>
          <a:lstStyle/>
          <a:p>
            <a:pPr algn="ctr"/>
            <a:r>
              <a:rPr lang="nb-NO" b="1" dirty="0"/>
              <a:t>§ 9a–7</a:t>
            </a:r>
          </a:p>
        </p:txBody>
      </p:sp>
      <p:sp>
        <p:nvSpPr>
          <p:cNvPr id="784389" name="Oval 5"/>
          <p:cNvSpPr>
            <a:spLocks noChangeArrowheads="1"/>
          </p:cNvSpPr>
          <p:nvPr/>
        </p:nvSpPr>
        <p:spPr bwMode="auto">
          <a:xfrm>
            <a:off x="3793687" y="2995515"/>
            <a:ext cx="1131277" cy="1225550"/>
          </a:xfrm>
          <a:prstGeom prst="ellipse">
            <a:avLst/>
          </a:prstGeom>
          <a:solidFill>
            <a:srgbClr val="FF0066"/>
          </a:solidFill>
          <a:ln w="9525">
            <a:noFill/>
            <a:round/>
            <a:headEnd/>
            <a:tailEnd/>
          </a:ln>
          <a:effectLst/>
        </p:spPr>
        <p:txBody>
          <a:bodyPr wrap="none" anchor="ctr"/>
          <a:lstStyle/>
          <a:p>
            <a:pPr algn="ctr"/>
            <a:r>
              <a:rPr lang="nb-NO" b="1" dirty="0"/>
              <a:t>§ 9a–1</a:t>
            </a:r>
          </a:p>
        </p:txBody>
      </p:sp>
      <p:sp>
        <p:nvSpPr>
          <p:cNvPr id="2" name="Tittel 1"/>
          <p:cNvSpPr>
            <a:spLocks noGrp="1"/>
          </p:cNvSpPr>
          <p:nvPr>
            <p:ph type="title"/>
          </p:nvPr>
        </p:nvSpPr>
        <p:spPr>
          <a:xfrm>
            <a:off x="685800" y="415636"/>
            <a:ext cx="7834745" cy="1221414"/>
          </a:xfrm>
        </p:spPr>
        <p:txBody>
          <a:bodyPr/>
          <a:lstStyle/>
          <a:p>
            <a:r>
              <a:rPr lang="nb-NO" dirty="0" smtClean="0"/>
              <a:t>§ 9a–1 – en overordnet norm</a:t>
            </a:r>
            <a:endParaRPr lang="nb-NO" dirty="0"/>
          </a:p>
        </p:txBody>
      </p:sp>
    </p:spTree>
    <p:extLst>
      <p:ext uri="{BB962C8B-B14F-4D97-AF65-F5344CB8AC3E}">
        <p14:creationId xmlns:p14="http://schemas.microsoft.com/office/powerpoint/2010/main" val="259711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 tråd med loven?</a:t>
            </a:r>
            <a:endParaRPr lang="nb-NO"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2010410"/>
            <a:ext cx="7696200" cy="4361180"/>
          </a:xfrm>
        </p:spPr>
      </p:pic>
    </p:spTree>
    <p:extLst>
      <p:ext uri="{BB962C8B-B14F-4D97-AF65-F5344CB8AC3E}">
        <p14:creationId xmlns:p14="http://schemas.microsoft.com/office/powerpoint/2010/main" val="3722131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Lovlig?</a:t>
            </a:r>
            <a:endParaRPr lang="nb-NO"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0" y="3513236"/>
            <a:ext cx="3333750" cy="3333750"/>
          </a:xfrm>
          <a:prstGeom prst="rect">
            <a:avLst/>
          </a:prstGeom>
        </p:spPr>
      </p:pic>
      <p:pic>
        <p:nvPicPr>
          <p:cNvPr id="10" name="Plassholder for innhold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73236" y="2253534"/>
            <a:ext cx="5143452" cy="2889966"/>
          </a:xfrm>
          <a:prstGeom prst="rect">
            <a:avLst/>
          </a:prstGeom>
          <a:noFill/>
          <a:ln w="9525">
            <a:noFill/>
            <a:miter lim="800000"/>
            <a:headEnd/>
            <a:tailEnd/>
          </a:ln>
        </p:spPr>
      </p:pic>
      <p:sp>
        <p:nvSpPr>
          <p:cNvPr id="11" name="Plassholder for innhold 10"/>
          <p:cNvSpPr>
            <a:spLocks noGrp="1"/>
          </p:cNvSpPr>
          <p:nvPr>
            <p:ph idx="1"/>
          </p:nvPr>
        </p:nvSpPr>
        <p:spPr/>
        <p:txBody>
          <a:bodyPr/>
          <a:lstStyle/>
          <a:p>
            <a:endParaRPr lang="nb-NO" dirty="0"/>
          </a:p>
        </p:txBody>
      </p:sp>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470177"/>
            <a:ext cx="3892911" cy="2638053"/>
          </a:xfrm>
          <a:prstGeom prst="rect">
            <a:avLst/>
          </a:prstGeom>
        </p:spPr>
      </p:pic>
    </p:spTree>
    <p:extLst>
      <p:ext uri="{BB962C8B-B14F-4D97-AF65-F5344CB8AC3E}">
        <p14:creationId xmlns:p14="http://schemas.microsoft.com/office/powerpoint/2010/main" val="281112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722312" y="4406900"/>
            <a:ext cx="8098159" cy="1398364"/>
          </a:xfrm>
        </p:spPr>
        <p:txBody>
          <a:bodyPr/>
          <a:lstStyle/>
          <a:p>
            <a:r>
              <a:rPr lang="nb-NO" dirty="0" smtClean="0"/>
              <a:t>Nærmere om kravet til det fysiske miljøet – § 9a–2</a:t>
            </a:r>
            <a:endParaRPr lang="nb-NO" dirty="0"/>
          </a:p>
        </p:txBody>
      </p:sp>
      <p:sp>
        <p:nvSpPr>
          <p:cNvPr id="4" name="Plassholder for tekst 3"/>
          <p:cNvSpPr>
            <a:spLocks noGrp="1"/>
          </p:cNvSpPr>
          <p:nvPr>
            <p:ph type="body" idx="1"/>
          </p:nvPr>
        </p:nvSpPr>
        <p:spPr/>
        <p:txBody>
          <a:bodyPr/>
          <a:lstStyle/>
          <a:p>
            <a:endParaRPr lang="nb-NO"/>
          </a:p>
        </p:txBody>
      </p:sp>
    </p:spTree>
    <p:extLst>
      <p:ext uri="{BB962C8B-B14F-4D97-AF65-F5344CB8AC3E}">
        <p14:creationId xmlns:p14="http://schemas.microsoft.com/office/powerpoint/2010/main" val="399340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25" y="5342334"/>
            <a:ext cx="2962275" cy="1543050"/>
          </a:xfrm>
          <a:prstGeom prst="rect">
            <a:avLst/>
          </a:prstGeom>
        </p:spPr>
      </p:pic>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602" y="4562091"/>
            <a:ext cx="1352550" cy="2286000"/>
          </a:xfrm>
          <a:prstGeom prst="rect">
            <a:avLst/>
          </a:prstGeom>
        </p:spPr>
      </p:pic>
      <p:sp>
        <p:nvSpPr>
          <p:cNvPr id="480258" name="Rectangle 2"/>
          <p:cNvSpPr>
            <a:spLocks noGrp="1" noChangeArrowheads="1"/>
          </p:cNvSpPr>
          <p:nvPr>
            <p:ph type="title"/>
          </p:nvPr>
        </p:nvSpPr>
        <p:spPr/>
        <p:txBody>
          <a:bodyPr>
            <a:normAutofit/>
          </a:bodyPr>
          <a:lstStyle/>
          <a:p>
            <a:r>
              <a:rPr lang="nb-NO" dirty="0"/>
              <a:t>Det fysiske miljøet </a:t>
            </a:r>
            <a:r>
              <a:rPr lang="nb-NO" dirty="0" smtClean="0"/>
              <a:t>– I</a:t>
            </a:r>
            <a:endParaRPr lang="nb-NO" dirty="0"/>
          </a:p>
        </p:txBody>
      </p:sp>
      <p:sp>
        <p:nvSpPr>
          <p:cNvPr id="362499" name="Rectangle 3"/>
          <p:cNvSpPr>
            <a:spLocks noGrp="1" noChangeArrowheads="1"/>
          </p:cNvSpPr>
          <p:nvPr>
            <p:ph idx="1"/>
          </p:nvPr>
        </p:nvSpPr>
        <p:spPr/>
        <p:txBody>
          <a:bodyPr/>
          <a:lstStyle/>
          <a:p>
            <a:pPr lvl="0"/>
            <a:r>
              <a:rPr lang="nb-NO" dirty="0" smtClean="0"/>
              <a:t>§ 9a-1: «</a:t>
            </a:r>
            <a:r>
              <a:rPr lang="nb-NO" dirty="0" err="1" smtClean="0"/>
              <a:t>fremjar</a:t>
            </a:r>
            <a:r>
              <a:rPr lang="nb-NO" dirty="0" smtClean="0"/>
              <a:t> helse, trivsel og læring»</a:t>
            </a:r>
          </a:p>
          <a:p>
            <a:pPr lvl="0"/>
            <a:r>
              <a:rPr lang="nb-NO" dirty="0" smtClean="0"/>
              <a:t>§ 9a-2:</a:t>
            </a:r>
          </a:p>
          <a:p>
            <a:pPr lvl="1">
              <a:spcBef>
                <a:spcPts val="500"/>
              </a:spcBef>
              <a:spcAft>
                <a:spcPts val="500"/>
              </a:spcAft>
            </a:pPr>
            <a:r>
              <a:rPr lang="nb-NO" dirty="0" smtClean="0"/>
              <a:t>Kravene gjelder både ved planlegging, bygging, tilrettelegging og drift av skolen</a:t>
            </a:r>
          </a:p>
          <a:p>
            <a:pPr lvl="1">
              <a:spcBef>
                <a:spcPts val="500"/>
              </a:spcBef>
              <a:spcAft>
                <a:spcPts val="500"/>
              </a:spcAft>
            </a:pPr>
            <a:r>
              <a:rPr lang="nb-NO" dirty="0" smtClean="0"/>
              <a:t>Både inne- og utemiljø</a:t>
            </a:r>
            <a:endParaRPr lang="nb-NO" dirty="0"/>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544" y="5318512"/>
            <a:ext cx="3000375" cy="1524000"/>
          </a:xfrm>
          <a:prstGeom prst="rect">
            <a:avLst/>
          </a:prstGeom>
        </p:spPr>
      </p:pic>
      <p:pic>
        <p:nvPicPr>
          <p:cNvPr id="8" name="Bild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71" y="5151834"/>
            <a:ext cx="2619375" cy="1733550"/>
          </a:xfrm>
          <a:prstGeom prst="rect">
            <a:avLst/>
          </a:prstGeom>
        </p:spPr>
      </p:pic>
    </p:spTree>
    <p:extLst>
      <p:ext uri="{BB962C8B-B14F-4D97-AF65-F5344CB8AC3E}">
        <p14:creationId xmlns:p14="http://schemas.microsoft.com/office/powerpoint/2010/main" val="185477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 calcmode="lin" valueType="num">
                                      <p:cBhvr additive="base">
                                        <p:cTn id="7" dur="500" fill="hold"/>
                                        <p:tgtEl>
                                          <p:spTgt spid="3624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2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2499">
                                            <p:txEl>
                                              <p:pRg st="1" end="1"/>
                                            </p:txEl>
                                          </p:spTgt>
                                        </p:tgtEl>
                                        <p:attrNameLst>
                                          <p:attrName>style.visibility</p:attrName>
                                        </p:attrNameLst>
                                      </p:cBhvr>
                                      <p:to>
                                        <p:strVal val="visible"/>
                                      </p:to>
                                    </p:set>
                                    <p:anim calcmode="lin" valueType="num">
                                      <p:cBhvr additive="base">
                                        <p:cTn id="13" dur="500" fill="hold"/>
                                        <p:tgtEl>
                                          <p:spTgt spid="3624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24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 calcmode="lin" valueType="num">
                                      <p:cBhvr additive="base">
                                        <p:cTn id="17" dur="500" fill="hold"/>
                                        <p:tgtEl>
                                          <p:spTgt spid="36249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62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62499">
                                            <p:txEl>
                                              <p:pRg st="3" end="3"/>
                                            </p:txEl>
                                          </p:spTgt>
                                        </p:tgtEl>
                                        <p:attrNameLst>
                                          <p:attrName>style.visibility</p:attrName>
                                        </p:attrNameLst>
                                      </p:cBhvr>
                                      <p:to>
                                        <p:strVal val="visible"/>
                                      </p:to>
                                    </p:set>
                                    <p:anim calcmode="lin" valueType="num">
                                      <p:cBhvr additive="base">
                                        <p:cTn id="23" dur="500" fill="hold"/>
                                        <p:tgtEl>
                                          <p:spTgt spid="36249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624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Mål og mening</a:t>
            </a:r>
            <a:endParaRPr lang="nb-NO" dirty="0"/>
          </a:p>
        </p:txBody>
      </p:sp>
      <p:sp>
        <p:nvSpPr>
          <p:cNvPr id="5" name="Plassholder for innhold 4"/>
          <p:cNvSpPr>
            <a:spLocks noGrp="1"/>
          </p:cNvSpPr>
          <p:nvPr>
            <p:ph idx="1"/>
          </p:nvPr>
        </p:nvSpPr>
        <p:spPr>
          <a:xfrm>
            <a:off x="1066800" y="1905000"/>
            <a:ext cx="7825680" cy="4548336"/>
          </a:xfrm>
        </p:spPr>
        <p:txBody>
          <a:bodyPr>
            <a:normAutofit lnSpcReduction="10000"/>
          </a:bodyPr>
          <a:lstStyle/>
          <a:p>
            <a:pPr>
              <a:buFont typeface="Arial" panose="020B0604020202020204" pitchFamily="34" charset="0"/>
              <a:buChar char="•"/>
            </a:pPr>
            <a:r>
              <a:rPr lang="nb-NO" dirty="0" smtClean="0"/>
              <a:t>Nærmere om kravene i opplæringsloven </a:t>
            </a:r>
            <a:r>
              <a:rPr lang="nb-NO" dirty="0" err="1" smtClean="0"/>
              <a:t>kap</a:t>
            </a:r>
            <a:r>
              <a:rPr lang="nb-NO" dirty="0" smtClean="0"/>
              <a:t> 9a</a:t>
            </a:r>
          </a:p>
          <a:p>
            <a:pPr lvl="1"/>
            <a:r>
              <a:rPr lang="nb-NO" dirty="0" smtClean="0"/>
              <a:t>Forholdet mellom opplæringsloven og skolemiljøforskriften </a:t>
            </a:r>
            <a:r>
              <a:rPr lang="en-US" dirty="0"/>
              <a:t/>
            </a:r>
            <a:br>
              <a:rPr lang="en-US" dirty="0"/>
            </a:br>
            <a:r>
              <a:rPr lang="nb-NO" sz="1800" dirty="0" smtClean="0"/>
              <a:t>(forskrift om miljørettet helsevern i barnehager og skoler)</a:t>
            </a:r>
          </a:p>
          <a:p>
            <a:pPr lvl="1"/>
            <a:r>
              <a:rPr lang="en-US" dirty="0" err="1" smtClean="0"/>
              <a:t>Krav</a:t>
            </a:r>
            <a:r>
              <a:rPr lang="en-US" dirty="0" smtClean="0"/>
              <a:t> </a:t>
            </a:r>
            <a:r>
              <a:rPr lang="en-US" dirty="0" err="1" smtClean="0"/>
              <a:t>til</a:t>
            </a:r>
            <a:r>
              <a:rPr lang="en-US" dirty="0" smtClean="0"/>
              <a:t> </a:t>
            </a:r>
            <a:r>
              <a:rPr lang="en-US" dirty="0" err="1" smtClean="0"/>
              <a:t>systematisk</a:t>
            </a:r>
            <a:r>
              <a:rPr lang="en-US" dirty="0" smtClean="0"/>
              <a:t> </a:t>
            </a:r>
            <a:r>
              <a:rPr lang="en-US" dirty="0" err="1" smtClean="0"/>
              <a:t>arbeid</a:t>
            </a:r>
            <a:r>
              <a:rPr lang="nb-NO" dirty="0" smtClean="0"/>
              <a:t>/</a:t>
            </a:r>
            <a:r>
              <a:rPr lang="en-US" dirty="0" err="1" smtClean="0"/>
              <a:t>internkontroll</a:t>
            </a:r>
            <a:endParaRPr lang="en-US" dirty="0" smtClean="0"/>
          </a:p>
          <a:p>
            <a:pPr lvl="1"/>
            <a:r>
              <a:rPr lang="en-US" dirty="0" err="1" smtClean="0"/>
              <a:t>Krav</a:t>
            </a:r>
            <a:r>
              <a:rPr lang="en-US" dirty="0" smtClean="0"/>
              <a:t> </a:t>
            </a:r>
            <a:r>
              <a:rPr lang="en-US" dirty="0" err="1" smtClean="0"/>
              <a:t>til</a:t>
            </a:r>
            <a:r>
              <a:rPr lang="en-US" dirty="0" smtClean="0"/>
              <a:t> </a:t>
            </a:r>
            <a:r>
              <a:rPr lang="en-US" dirty="0" err="1" smtClean="0"/>
              <a:t>brukermedvirkning</a:t>
            </a:r>
            <a:endParaRPr lang="en-US" dirty="0" smtClean="0"/>
          </a:p>
          <a:p>
            <a:pPr>
              <a:buFont typeface="Arial" panose="020B0604020202020204" pitchFamily="34" charset="0"/>
              <a:buChar char="•"/>
            </a:pPr>
            <a:r>
              <a:rPr lang="en-US" dirty="0" err="1" smtClean="0"/>
              <a:t>Rettslige</a:t>
            </a:r>
            <a:r>
              <a:rPr lang="en-US" dirty="0" smtClean="0"/>
              <a:t> </a:t>
            </a:r>
            <a:r>
              <a:rPr lang="en-US" dirty="0" err="1" smtClean="0"/>
              <a:t>virkemidler</a:t>
            </a:r>
            <a:endParaRPr lang="en-US" dirty="0"/>
          </a:p>
          <a:p>
            <a:pPr lvl="1"/>
            <a:r>
              <a:rPr lang="en-US" dirty="0" err="1" smtClean="0"/>
              <a:t>Klage</a:t>
            </a:r>
            <a:endParaRPr lang="nb-NO" dirty="0" smtClean="0"/>
          </a:p>
          <a:p>
            <a:pPr lvl="1"/>
            <a:r>
              <a:rPr lang="en-US" dirty="0" err="1" smtClean="0"/>
              <a:t>Tilsyn</a:t>
            </a:r>
            <a:endParaRPr lang="en-US" dirty="0"/>
          </a:p>
        </p:txBody>
      </p:sp>
    </p:spTree>
    <p:extLst>
      <p:ext uri="{BB962C8B-B14F-4D97-AF65-F5344CB8AC3E}">
        <p14:creationId xmlns:p14="http://schemas.microsoft.com/office/powerpoint/2010/main" val="2774283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idx="1"/>
          </p:nvPr>
        </p:nvSpPr>
        <p:spPr/>
        <p:txBody>
          <a:bodyPr>
            <a:normAutofit lnSpcReduction="10000"/>
          </a:bodyPr>
          <a:lstStyle/>
          <a:p>
            <a:r>
              <a:rPr lang="nb-NO" dirty="0"/>
              <a:t>	«Om det fysiske miljøet er tilfredsstillende, må avgjøres konkret etter faglig skjønn</a:t>
            </a:r>
            <a:r>
              <a:rPr lang="nb-NO" dirty="0" smtClean="0"/>
              <a:t>.</a:t>
            </a:r>
            <a:br>
              <a:rPr lang="nb-NO" dirty="0" smtClean="0"/>
            </a:br>
            <a:r>
              <a:rPr lang="nb-NO" dirty="0" smtClean="0"/>
              <a:t> </a:t>
            </a:r>
            <a:br>
              <a:rPr lang="nb-NO" dirty="0" smtClean="0"/>
            </a:br>
            <a:r>
              <a:rPr lang="nb-NO" dirty="0" smtClean="0"/>
              <a:t>Føre-var-prinsippet </a:t>
            </a:r>
            <a:r>
              <a:rPr lang="nb-NO" dirty="0"/>
              <a:t>tilsier at en ikke skal vente til ulykker, sykdom eller andre plager oppstår. Gjennom observasjoner og målinger kan en si noe om den potensielle risikoen fra miljøet» </a:t>
            </a:r>
          </a:p>
          <a:p>
            <a:pPr lvl="2"/>
            <a:r>
              <a:rPr lang="nb-NO" dirty="0" smtClean="0"/>
              <a:t>Ot.prp.nr.72 </a:t>
            </a:r>
            <a:r>
              <a:rPr lang="nb-NO" dirty="0"/>
              <a:t>(2001-2002)</a:t>
            </a:r>
          </a:p>
        </p:txBody>
      </p:sp>
    </p:spTree>
    <p:extLst>
      <p:ext uri="{BB962C8B-B14F-4D97-AF65-F5344CB8AC3E}">
        <p14:creationId xmlns:p14="http://schemas.microsoft.com/office/powerpoint/2010/main" val="3720017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1063869" y="1905000"/>
            <a:ext cx="7696200" cy="4572000"/>
          </a:xfrm>
        </p:spPr>
        <p:txBody>
          <a:bodyPr>
            <a:normAutofit lnSpcReduction="10000"/>
          </a:bodyPr>
          <a:lstStyle/>
          <a:p>
            <a:pPr>
              <a:spcBef>
                <a:spcPts val="500"/>
              </a:spcBef>
              <a:spcAft>
                <a:spcPts val="500"/>
              </a:spcAft>
            </a:pPr>
            <a:r>
              <a:rPr lang="nb-NO" dirty="0"/>
              <a:t>§ 9a–2:</a:t>
            </a:r>
          </a:p>
          <a:p>
            <a:pPr>
              <a:spcBef>
                <a:spcPts val="500"/>
              </a:spcBef>
              <a:spcAft>
                <a:spcPts val="500"/>
              </a:spcAft>
            </a:pPr>
            <a:r>
              <a:rPr lang="nb-NO" dirty="0" smtClean="0"/>
              <a:t>	«</a:t>
            </a:r>
            <a:r>
              <a:rPr lang="nb-NO" dirty="0"/>
              <a:t>Det fysiske miljøet i skolen </a:t>
            </a:r>
            <a:r>
              <a:rPr lang="nb-NO" b="1" dirty="0"/>
              <a:t>skal</a:t>
            </a:r>
            <a:r>
              <a:rPr lang="nb-NO" dirty="0"/>
              <a:t> </a:t>
            </a:r>
            <a:r>
              <a:rPr lang="nb-NO" dirty="0" err="1"/>
              <a:t>vere</a:t>
            </a:r>
            <a:r>
              <a:rPr lang="nb-NO" dirty="0"/>
              <a:t> i samsvar med </a:t>
            </a:r>
            <a:r>
              <a:rPr lang="nb-NO" dirty="0" err="1"/>
              <a:t>dei</a:t>
            </a:r>
            <a:r>
              <a:rPr lang="nb-NO" dirty="0"/>
              <a:t> </a:t>
            </a:r>
            <a:r>
              <a:rPr lang="nb-NO" dirty="0" err="1"/>
              <a:t>faglege</a:t>
            </a:r>
            <a:r>
              <a:rPr lang="nb-NO" dirty="0"/>
              <a:t> normene som </a:t>
            </a:r>
            <a:r>
              <a:rPr lang="nb-NO" dirty="0" err="1"/>
              <a:t>fagmyndigheitene</a:t>
            </a:r>
            <a:r>
              <a:rPr lang="nb-NO" dirty="0"/>
              <a:t> til kvar tid anbefaler.»</a:t>
            </a:r>
          </a:p>
          <a:p>
            <a:pPr>
              <a:spcBef>
                <a:spcPts val="500"/>
              </a:spcBef>
              <a:spcAft>
                <a:spcPts val="500"/>
              </a:spcAft>
            </a:pPr>
            <a:r>
              <a:rPr lang="nb-NO" dirty="0"/>
              <a:t>	«Dersom enkelte miljøtilhøve avvik frå </a:t>
            </a:r>
            <a:r>
              <a:rPr lang="nb-NO" dirty="0" err="1"/>
              <a:t>desse</a:t>
            </a:r>
            <a:r>
              <a:rPr lang="nb-NO" dirty="0"/>
              <a:t> normene, må skolen kunne dokumentere at miljøet likevel har </a:t>
            </a:r>
            <a:r>
              <a:rPr lang="nb-NO" dirty="0" err="1"/>
              <a:t>tilfredsstillande</a:t>
            </a:r>
            <a:r>
              <a:rPr lang="nb-NO" dirty="0"/>
              <a:t> verknad for helsa, trivselen og læringa til </a:t>
            </a:r>
            <a:r>
              <a:rPr lang="nb-NO" dirty="0" err="1"/>
              <a:t>elevane</a:t>
            </a:r>
            <a:r>
              <a:rPr lang="nb-NO" dirty="0"/>
              <a:t>.»</a:t>
            </a:r>
          </a:p>
        </p:txBody>
      </p:sp>
      <p:sp>
        <p:nvSpPr>
          <p:cNvPr id="63490" name="Rectangle 2"/>
          <p:cNvSpPr>
            <a:spLocks noGrp="1" noChangeArrowheads="1"/>
          </p:cNvSpPr>
          <p:nvPr>
            <p:ph type="title"/>
          </p:nvPr>
        </p:nvSpPr>
        <p:spPr/>
        <p:txBody>
          <a:bodyPr/>
          <a:lstStyle/>
          <a:p>
            <a:r>
              <a:rPr lang="nb-NO" dirty="0"/>
              <a:t>Det fysiske miljøet - </a:t>
            </a:r>
            <a:r>
              <a:rPr lang="nb-NO" dirty="0" smtClean="0"/>
              <a:t>II</a:t>
            </a:r>
            <a:endParaRPr lang="nb-NO" dirty="0"/>
          </a:p>
        </p:txBody>
      </p:sp>
    </p:spTree>
    <p:extLst>
      <p:ext uri="{BB962C8B-B14F-4D97-AF65-F5344CB8AC3E}">
        <p14:creationId xmlns:p14="http://schemas.microsoft.com/office/powerpoint/2010/main" val="165344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 calcmode="lin" valueType="num">
                                      <p:cBhvr additive="base">
                                        <p:cTn id="7" dur="500" fill="hold"/>
                                        <p:tgtEl>
                                          <p:spTgt spid="6349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lassholder for innhol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83802" y="2369127"/>
            <a:ext cx="2802998" cy="3449782"/>
          </a:xfrm>
          <a:ln w="3175">
            <a:solidFill>
              <a:schemeClr val="tx1"/>
            </a:solidFill>
          </a:ln>
        </p:spPr>
      </p:pic>
      <p:sp>
        <p:nvSpPr>
          <p:cNvPr id="150530" name="Rectangle 2"/>
          <p:cNvSpPr>
            <a:spLocks noGrp="1" noChangeArrowheads="1"/>
          </p:cNvSpPr>
          <p:nvPr>
            <p:ph type="title"/>
          </p:nvPr>
        </p:nvSpPr>
        <p:spPr/>
        <p:txBody>
          <a:bodyPr>
            <a:normAutofit fontScale="90000"/>
          </a:bodyPr>
          <a:lstStyle/>
          <a:p>
            <a:pPr>
              <a:spcBef>
                <a:spcPts val="500"/>
              </a:spcBef>
              <a:spcAft>
                <a:spcPts val="500"/>
              </a:spcAft>
            </a:pPr>
            <a:r>
              <a:rPr lang="nb-NO" dirty="0"/>
              <a:t>«samsvar med </a:t>
            </a:r>
            <a:r>
              <a:rPr lang="nb-NO" dirty="0" err="1"/>
              <a:t>dei</a:t>
            </a:r>
            <a:r>
              <a:rPr lang="nb-NO" dirty="0"/>
              <a:t> </a:t>
            </a:r>
            <a:r>
              <a:rPr lang="nb-NO" dirty="0" err="1"/>
              <a:t>faglege</a:t>
            </a:r>
            <a:r>
              <a:rPr lang="nb-NO" dirty="0"/>
              <a:t> normene»</a:t>
            </a:r>
          </a:p>
        </p:txBody>
      </p:sp>
      <p:pic>
        <p:nvPicPr>
          <p:cNvPr id="8194" name="Picture 2" descr="http://www.fhi.no/eway/imgstore/7d604a84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491" y="2369127"/>
            <a:ext cx="2504209" cy="344978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Forsiden av publikasjon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36" y="2389909"/>
            <a:ext cx="2587336" cy="3429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1447800" y="762000"/>
            <a:ext cx="7696200" cy="1143000"/>
          </a:xfrm>
        </p:spPr>
        <p:txBody>
          <a:bodyPr/>
          <a:lstStyle/>
          <a:p>
            <a:r>
              <a:rPr lang="nb-NO" dirty="0" smtClean="0"/>
              <a:t>Hva sier normene?</a:t>
            </a:r>
            <a:endParaRPr lang="nb-NO" dirty="0"/>
          </a:p>
        </p:txBody>
      </p:sp>
      <p:sp>
        <p:nvSpPr>
          <p:cNvPr id="326659" name="Rectangle 3"/>
          <p:cNvSpPr>
            <a:spLocks noGrp="1" noChangeArrowheads="1"/>
          </p:cNvSpPr>
          <p:nvPr>
            <p:ph type="body" idx="4294967295"/>
          </p:nvPr>
        </p:nvSpPr>
        <p:spPr>
          <a:xfrm>
            <a:off x="914400" y="1905000"/>
            <a:ext cx="8229600" cy="4572000"/>
          </a:xfrm>
        </p:spPr>
        <p:txBody>
          <a:bodyPr/>
          <a:lstStyle/>
          <a:p>
            <a:pPr lvl="0">
              <a:buFont typeface="Arial" panose="020B0604020202020204" pitchFamily="34" charset="0"/>
              <a:buChar char="•"/>
            </a:pPr>
            <a:r>
              <a:rPr lang="nb-NO" sz="2200" dirty="0" smtClean="0"/>
              <a:t>Faglige begrunnede råd – grenseverdier</a:t>
            </a:r>
          </a:p>
          <a:p>
            <a:pPr lvl="0">
              <a:buFont typeface="Arial" panose="020B0604020202020204" pitchFamily="34" charset="0"/>
              <a:buChar char="•"/>
            </a:pPr>
            <a:r>
              <a:rPr lang="nb-NO" sz="2200" dirty="0" smtClean="0"/>
              <a:t>Målbare verdier</a:t>
            </a:r>
            <a:br>
              <a:rPr lang="nb-NO" sz="2200" dirty="0" smtClean="0"/>
            </a:br>
            <a:r>
              <a:rPr lang="nb-NO" sz="2200" dirty="0" smtClean="0"/>
              <a:t>Eks: </a:t>
            </a:r>
          </a:p>
          <a:p>
            <a:pPr lvl="1">
              <a:buFont typeface="Arial" panose="020B0604020202020204" pitchFamily="34" charset="0"/>
              <a:buChar char="•"/>
            </a:pPr>
            <a:r>
              <a:rPr lang="nb-NO" sz="2200" dirty="0" smtClean="0"/>
              <a:t>Romtemperatur: </a:t>
            </a:r>
            <a:r>
              <a:rPr lang="nb-NO" sz="2400" dirty="0" smtClean="0"/>
              <a:t>20–24 </a:t>
            </a:r>
            <a:r>
              <a:rPr lang="nb-NO" sz="2400" dirty="0"/>
              <a:t>°C </a:t>
            </a:r>
            <a:r>
              <a:rPr lang="nb-NO" sz="2400" dirty="0" smtClean="0"/>
              <a:t>vinter / 23–26 </a:t>
            </a:r>
            <a:r>
              <a:rPr lang="nb-NO" sz="2400" dirty="0"/>
              <a:t>°C </a:t>
            </a:r>
            <a:r>
              <a:rPr lang="nb-NO" sz="2400" dirty="0" smtClean="0"/>
              <a:t>sommer.</a:t>
            </a:r>
            <a:endParaRPr lang="nb-NO" sz="2400" dirty="0"/>
          </a:p>
          <a:p>
            <a:pPr lvl="2"/>
            <a:r>
              <a:rPr lang="nb-NO" sz="2000" dirty="0" smtClean="0"/>
              <a:t>Overskridelser må </a:t>
            </a:r>
            <a:r>
              <a:rPr lang="nb-NO" sz="2000" dirty="0"/>
              <a:t>kunne godtas om sommeren, men </a:t>
            </a:r>
            <a:r>
              <a:rPr lang="nb-NO" sz="2000" dirty="0" smtClean="0"/>
              <a:t>helst ikke </a:t>
            </a:r>
            <a:r>
              <a:rPr lang="nb-NO" sz="1800" dirty="0"/>
              <a:t>over mer enn 2 </a:t>
            </a:r>
            <a:r>
              <a:rPr lang="nb-NO" sz="1800" dirty="0" smtClean="0"/>
              <a:t>uker</a:t>
            </a:r>
          </a:p>
          <a:p>
            <a:pPr lvl="1">
              <a:buFont typeface="Arial" panose="020B0604020202020204" pitchFamily="34" charset="0"/>
              <a:buChar char="•"/>
            </a:pPr>
            <a:r>
              <a:rPr lang="nb-NO" sz="2200" dirty="0" smtClean="0"/>
              <a:t>CO</a:t>
            </a:r>
            <a:r>
              <a:rPr lang="nb-NO" sz="2200" baseline="-25000" dirty="0" smtClean="0"/>
              <a:t>2</a:t>
            </a:r>
            <a:r>
              <a:rPr lang="nb-NO" sz="2200" dirty="0" smtClean="0"/>
              <a:t>: maks 1000 </a:t>
            </a:r>
            <a:r>
              <a:rPr lang="nb-NO" sz="2200" dirty="0" err="1" smtClean="0"/>
              <a:t>ppm</a:t>
            </a:r>
            <a:endParaRPr lang="nb-NO" sz="2200" dirty="0"/>
          </a:p>
          <a:p>
            <a:pPr lvl="1">
              <a:buFont typeface="Arial" panose="020B0604020202020204" pitchFamily="34" charset="0"/>
              <a:buChar char="•"/>
            </a:pPr>
            <a:r>
              <a:rPr lang="nb-NO" sz="2400" dirty="0" smtClean="0"/>
              <a:t>Fukt og råteskader/synlig mugg og mugglukt skal ikke forekomme</a:t>
            </a:r>
            <a:endParaRPr lang="nb-NO" sz="2200" dirty="0" smtClean="0"/>
          </a:p>
        </p:txBody>
      </p:sp>
    </p:spTree>
    <p:extLst>
      <p:ext uri="{BB962C8B-B14F-4D97-AF65-F5344CB8AC3E}">
        <p14:creationId xmlns:p14="http://schemas.microsoft.com/office/powerpoint/2010/main" val="1561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66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6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66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6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Case</a:t>
            </a:r>
            <a:endParaRPr lang="nb-NO" dirty="0"/>
          </a:p>
        </p:txBody>
      </p:sp>
      <p:sp>
        <p:nvSpPr>
          <p:cNvPr id="3" name="Plassholder for innhold 2"/>
          <p:cNvSpPr>
            <a:spLocks noGrp="1"/>
          </p:cNvSpPr>
          <p:nvPr>
            <p:ph idx="1"/>
          </p:nvPr>
        </p:nvSpPr>
        <p:spPr/>
        <p:txBody>
          <a:bodyPr/>
          <a:lstStyle/>
          <a:p>
            <a:pPr>
              <a:buFontTx/>
              <a:buChar char="-"/>
            </a:pPr>
            <a:r>
              <a:rPr lang="nb-NO" dirty="0" smtClean="0"/>
              <a:t>CO</a:t>
            </a:r>
            <a:r>
              <a:rPr lang="nb-NO" baseline="-25000" dirty="0" smtClean="0"/>
              <a:t>2</a:t>
            </a:r>
            <a:r>
              <a:rPr lang="nb-NO" dirty="0" smtClean="0"/>
              <a:t>-verdi målt til 990 </a:t>
            </a:r>
            <a:r>
              <a:rPr lang="nb-NO" dirty="0" err="1" smtClean="0"/>
              <a:t>ppm</a:t>
            </a:r>
            <a:endParaRPr lang="nb-NO" dirty="0" smtClean="0"/>
          </a:p>
          <a:p>
            <a:pPr>
              <a:buFontTx/>
              <a:buChar char="-"/>
            </a:pPr>
            <a:r>
              <a:rPr lang="nb-NO" dirty="0" smtClean="0"/>
              <a:t>Temperatur 26</a:t>
            </a:r>
            <a:r>
              <a:rPr lang="nb-NO" baseline="30000" dirty="0" smtClean="0"/>
              <a:t>0</a:t>
            </a:r>
            <a:r>
              <a:rPr lang="nb-NO" dirty="0" smtClean="0"/>
              <a:t> C</a:t>
            </a:r>
          </a:p>
          <a:p>
            <a:pPr>
              <a:buFontTx/>
              <a:buChar char="-"/>
            </a:pPr>
            <a:r>
              <a:rPr lang="nb-NO" dirty="0" smtClean="0"/>
              <a:t>Ingen av elevene klager…</a:t>
            </a:r>
          </a:p>
          <a:p>
            <a:pPr>
              <a:buFontTx/>
              <a:buChar char="-"/>
            </a:pPr>
            <a:r>
              <a:rPr lang="nb-NO" dirty="0" smtClean="0"/>
              <a:t>… bortsett fra Tobias som får rennende nese når han er inne i klasserommet…</a:t>
            </a:r>
          </a:p>
        </p:txBody>
      </p:sp>
    </p:spTree>
    <p:extLst>
      <p:ext uri="{BB962C8B-B14F-4D97-AF65-F5344CB8AC3E}">
        <p14:creationId xmlns:p14="http://schemas.microsoft.com/office/powerpoint/2010/main" val="138907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3" name="Rectangle 3"/>
          <p:cNvSpPr>
            <a:spLocks noGrp="1" noChangeArrowheads="1"/>
          </p:cNvSpPr>
          <p:nvPr>
            <p:ph idx="1"/>
          </p:nvPr>
        </p:nvSpPr>
        <p:spPr>
          <a:xfrm>
            <a:off x="1066800" y="1905000"/>
            <a:ext cx="7897688" cy="4572000"/>
          </a:xfrm>
        </p:spPr>
        <p:txBody>
          <a:bodyPr>
            <a:normAutofit fontScale="92500"/>
          </a:bodyPr>
          <a:lstStyle/>
          <a:p>
            <a:pPr lvl="0">
              <a:buFont typeface="Arial" panose="020B0604020202020204" pitchFamily="34" charset="0"/>
              <a:buChar char="•"/>
            </a:pPr>
            <a:r>
              <a:rPr lang="nb-NO" dirty="0" smtClean="0"/>
              <a:t>Forsiktig med å legge nivået nær opp til minstenormen på alle miljøfaktorene</a:t>
            </a:r>
          </a:p>
          <a:p>
            <a:pPr marL="914400" lvl="1"/>
            <a:r>
              <a:rPr lang="nb-NO" dirty="0" smtClean="0"/>
              <a:t>summen av dette kan føre til at det fysiske miljøet ikke tilfredsstiller kravene</a:t>
            </a:r>
          </a:p>
          <a:p>
            <a:pPr marL="457200" lvl="0" indent="-457200">
              <a:buFontTx/>
              <a:buChar char="-"/>
            </a:pPr>
            <a:endParaRPr lang="nb-NO" dirty="0" smtClean="0"/>
          </a:p>
          <a:p>
            <a:pPr>
              <a:buFont typeface="Arial" panose="020B0604020202020204" pitchFamily="34" charset="0"/>
              <a:buChar char="•"/>
            </a:pPr>
            <a:r>
              <a:rPr lang="nb-NO" dirty="0" smtClean="0"/>
              <a:t>Husk – </a:t>
            </a:r>
            <a:r>
              <a:rPr lang="nb-NO" u="sng" dirty="0" smtClean="0"/>
              <a:t>virkningen på elevene</a:t>
            </a:r>
            <a:r>
              <a:rPr lang="nb-NO" dirty="0" smtClean="0"/>
              <a:t> avgjørende</a:t>
            </a:r>
          </a:p>
          <a:p>
            <a:pPr marL="914400" lvl="1" indent="-457200"/>
            <a:r>
              <a:rPr lang="nb-NO" dirty="0" smtClean="0"/>
              <a:t>Blir barn plaget, er ikke loven oppfylt </a:t>
            </a:r>
          </a:p>
          <a:p>
            <a:pPr marL="914400" lvl="1" indent="-457200"/>
            <a:r>
              <a:rPr lang="nb-NO" dirty="0" smtClean="0"/>
              <a:t>Selv om skolen tilsynelatende oppfyller alle normer</a:t>
            </a:r>
          </a:p>
          <a:p>
            <a:pPr marL="457200" indent="-457200">
              <a:buFontTx/>
              <a:buChar char="-"/>
            </a:pPr>
            <a:endParaRPr lang="nb-NO" dirty="0"/>
          </a:p>
        </p:txBody>
      </p:sp>
      <p:sp>
        <p:nvSpPr>
          <p:cNvPr id="691202" name="Rectangle 2"/>
          <p:cNvSpPr>
            <a:spLocks noGrp="1" noChangeArrowheads="1"/>
          </p:cNvSpPr>
          <p:nvPr>
            <p:ph type="title"/>
          </p:nvPr>
        </p:nvSpPr>
        <p:spPr/>
        <p:txBody>
          <a:bodyPr/>
          <a:lstStyle/>
          <a:p>
            <a:r>
              <a:rPr lang="nb-NO" dirty="0" smtClean="0"/>
              <a:t>En liten advarsel…</a:t>
            </a:r>
            <a:endParaRPr lang="nb-NO" dirty="0"/>
          </a:p>
        </p:txBody>
      </p:sp>
    </p:spTree>
    <p:extLst>
      <p:ext uri="{BB962C8B-B14F-4D97-AF65-F5344CB8AC3E}">
        <p14:creationId xmlns:p14="http://schemas.microsoft.com/office/powerpoint/2010/main" val="4564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12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12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12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lstStyle/>
          <a:p>
            <a:pPr>
              <a:spcBef>
                <a:spcPts val="500"/>
              </a:spcBef>
              <a:spcAft>
                <a:spcPts val="500"/>
              </a:spcAft>
            </a:pPr>
            <a:r>
              <a:rPr lang="nb-NO" dirty="0"/>
              <a:t>§ 9a–2:</a:t>
            </a:r>
            <a:endParaRPr lang="nn-NO" dirty="0"/>
          </a:p>
          <a:p>
            <a:pPr>
              <a:spcBef>
                <a:spcPts val="500"/>
              </a:spcBef>
              <a:spcAft>
                <a:spcPts val="500"/>
              </a:spcAft>
            </a:pPr>
            <a:r>
              <a:rPr lang="nn-NO" dirty="0"/>
              <a:t>	«Alle elevar har rett til ein arbeidsplass som er tilpassa behova deira»</a:t>
            </a:r>
            <a:endParaRPr lang="nb-NO" dirty="0"/>
          </a:p>
        </p:txBody>
      </p:sp>
      <p:sp>
        <p:nvSpPr>
          <p:cNvPr id="82946" name="Rectangle 2"/>
          <p:cNvSpPr>
            <a:spLocks noGrp="1" noChangeArrowheads="1"/>
          </p:cNvSpPr>
          <p:nvPr>
            <p:ph type="title"/>
          </p:nvPr>
        </p:nvSpPr>
        <p:spPr/>
        <p:txBody>
          <a:bodyPr/>
          <a:lstStyle/>
          <a:p>
            <a:r>
              <a:rPr lang="nb-NO" dirty="0"/>
              <a:t>Det fysiske miljøet – III</a:t>
            </a:r>
          </a:p>
        </p:txBody>
      </p:sp>
      <p:sp>
        <p:nvSpPr>
          <p:cNvPr id="2" name="AutoShape 2" descr="data:image/jpg;base64,/9j/4AAQSkZJRgABAQAAAQABAAD/2wCEAAkGBhQSEBUUEhIWFRUUFRgVFRcUFxgVFBUUFxQVFhUUFxUXHCYfFxojGRgUHy8gIycpLCwsFR4xNTAqNSYrLCkBCQoKDgwOGg8PGiwfHSQpKSwqLCkvLCkpKSkpKSkpKSksKSksKSksLCkpKSksLCwsLCwsLCksLCwsKSkpLCwsKf/AABEIAMIBBAMBIgACEQEDEQH/xAAcAAACAgMBAQAAAAAAAAAAAAAEBQMGAAIHAQj/xABEEAACAQIDBQUECAUDAgYDAAABAhEAAwQSIQUGMUFRImFxgZETMqGxByNCUmLB0fAUFXKC4TOS8RZDJFOisrPCJTRj/8QAGQEAAwEBAQAAAAAAAAAAAAAAAQIDBAAF/8QAJhEAAgICAgEFAQADAQAAAAAAAAECEQMhEjFBBBMiMlFhFHGhBf/aAAwDAQACEQMRAD8AtKnQUdh2pQL3YFF4fEV5Uj0UOrYrHSocPeoljpSiPRqiaVhkcDFSLwqO6dKKARNjXHOo/wCbNz/Wo7rUM9MNSGSY+ftH5VMt0nnSq2OHgPkKPwwrrBQYiE1KuGqO2/j50VacUyaJuzVcHUq4GibZFTBaskibkBjAisOCFGxWZKfiDmL2wY/f+KFvYYdKbPZoR8NxnWlcRlIS3gB3UPbuLOrADhx66VLtbY5YyrRpw5caUvsuOLUmyugr+NUc62XbCDrQIwI6mfAa+tergk5z6x8q5x0doZLvOg+yfUV6d8/u2x5kn8qiw2FsjiinxJP503w/sV4W0H9o/SkX+wOvwV/9WXm91F9CT869G1MY/uhh4J+eWrHbx6DhA8K3/mS9aquPliN/wrRwmNcatc9Y/MVEd2sU/vE/3OP1NWltqLUTbYWj8DuUiujcm6eLoP7ifkopxsLYZw6sGcMWg6AgAiepPUelSNtxetBXd4R1o3Hwjvk+xpfAoC/cAFKsRvB30uvbWJ50nYyVDC7eE1lIWxmte0eA3IjRj7NfAVJaehsO/wBUvgPlUiNUWh0MrOMimFvHgikQatxdpKG7LCuLEV5dv9nU8TIHOBIJ9TVZxG11XQk+Vapta2TEnXxPnXJCtDl8SOtaG740LbvryPp/ipkef+KagkovEcuQqdL9zkPh+tDPeFtQW0HZXrqdKLtXeYoNHEyYe+0duPEx8ADTTBqyr2jJ60Jh8XFEnEiK6ybsYWscKIXHL1qo4y+YYryjz1oKztRzyb0NUjNoX27L7/Gr1rRtor1qnrjHPI1611z3U3Ng9tFpfaq9aCv7XFV1nPNh6ih7uI75rnJhURzf2tNLcRjD1oBr1RNdoWOohDYrvqN8RQzXKjNyusNBQxhoj+OOUd8/OP1pXJqVcSwETQs6g4bRfvr3+PudDQYu3O/0r3Nd7/gKZIAW+KuGtGe5+zQ/srp5n/d+lefwNw/8mmSfhA0Tw/WomtN94Vr/ACi4eXwP6V7/ACO50+Bp1GX4wWv0gvmB7wOvdQpv0x/kNzofSs/6ef8AcfrR9uf4C4/orN81lM/+m3/ZFZTe1k/Aco/oDh7sWcx4ASfKtE2msTDR1ykj4CtLeuGYfhYfA0z3YM4dfP51DtDpgK7btffA8ZHzFSfzW0eFxf8AcKtFqxPGpG2bbPG2h8VX9KWkGzne1AGaVYMDxEig7d/K6xIJkDnPM10i5u9h242Lf+xf0oK7ujhv/JUeEj5GnjGIjbK9s4sxGpA5+HrTpcEDzY/3H8qltbq2QdFZf6XcfnTBdlCwA6s50bsu5ZdEZhx8K6SrYUArbtiItO2izJfUzqQAetE3nIkpbbUkwwbryHKrfhMEuUacv81N/LEP2RUljfYfcS8FWwzBkBMqSNQVOh9Z+FTZF++POR+VWFtjJ0oTFbHRQSTAGszwqyiJzsV4jB9mVvWvDn+dVrF4u4GjPz5RHyp5tHD5IABJJgAUkxdntecV0oqrQ0WFbPwT3RIc6cdT+tMF3dbm1Fbr2ew3iPlT32VVx4oyjbJzyNOkV1d3Pxfv0qQbtr1+dPwtekCqrDD8J+7Ir/8A06n7n9awbAt9KeEjqPWtTcX7y+op1jh+A9yX6JjsS2Ps/L9KU7bwKqAQOf6Vab2IT76+oqv7w3VKjKQdeR8KXLCKg2kNjk3IQZazLW5ryK802Fmw9pEs+0fKFAJLNEASaoG830n5Sy4VVgaZ2Ua9YXpT3f8AS62yvqQxKMGaBxQFs3OdND5GuJ3rvI1v5SUUkZdW7LMv0i406+2juCqAe7hV93E+kpcS4sYmEun3HGi3PwkfZb4Huril2/UNi8Q4IMEHQjuowbTuxJNNUfWvsBUbWKQ7g7UvXNnWrl8CTMOzRmWSF5HWPlTp9oAfat/7mPyStabZDR6cH314cH31o20Wj3V4T7x5/wBtK8VveqTKjTjGY/lTLkByQwfD61lV9d982ot6edeU9s60IdnJmtMB+L86P3O1w47j+QpfsdiM0REkGaP3L/0WHRvy/wAV4aej0vJZ7QqaahQ1vNABuDWEVoDW60wDxbda7TH1f+7/AON6IRKj2mn1Y8fmrCmabQt7HOAvdhf6R8hRq3KUbMf6tP6F/wDaKYq9GPQkuwgPQ+Pf6tv6Tzjl15VIGqPEN2G1jQ6zEadeVUSFXYk20qLkZ3Ve1wZsuYHjHXkaSbSw4zAqZDagjURwGvhVT+kLbmfaDW1JPs1VeomJMeZI8RVl2HhGGGtZxBYlhMzlPCQeFJKWmqKxW7LBu/ZhWnpPnUW0rrhlyNAIEjzOvX0phslIVvA0s27eFq2bmWWVZ8p6CtPpZJRt/wBM2fcgqxfzKp0OvSJgkH5GmlgaaIDqOnQVT90Md7W1wgBmg8RMgkDukmrQq6EZioZYkcQYiatakkxJLi2kyh7w3HDv2/tHRWOnD08K92liT/K11Mwusmf9Vhxq2Y3chLxZhebtfhB1hRp6T5mlu0d1S1tsLaYEqoIZ9Jhs5mJ60ZTV6FjF07OWXsfcAHaOuupOupHGasuwrxa28/8A8++p8H9GeJvMyvltC3pLSQ0knsRxERr301u7ptgkOa4r58oGUERk4zPWalnfwaHwp80wWtgKyK3UV5bPSDN4rrrgAEbLmJVm5qjGGI74r58xbQx+FfR209me3wypMTn8J1ie6vnjeHC+yxFy2dCjEajv/SK9GNvGjDL7MWsawGtDxrAa4U+gPoQ2wb2CbDuuYWHlCT2QryY7iCGP91dJXBITBVTziBHd8q4d9Al27/FXAv8AplAbniD2R4mT6V3WxcBduMgAd3OrbohqytYzGC3cv6GIK6RzaPtAj4VSL+JVjcA4gTx5g8JAjhHpVs2viHRsQyOUYc1EkzciP891UlA5vEFHzHnBkme4VoxPQuVUyXZl6E1HEk9e7v6V7WiWeWRpXstExmHvR56eVZVKFpk2yR747/mKN3O4XR0f82oTZHvOPA0Zuppdvj8f/wBm/WvBitHrXss61tXgNZmopHWexUiUPnrZXrgB9utdor9WP6l+cfnWlpq3xzfV+aH/ANa1VdE32b7Lf6m3/Qn/ALRTBWqo7L3hX26YeYCYfO56NKwPJZPnVoVqVBlFrsLD0v3l2ibODvXFElbZjxOk+Uz5UUjUHt6x7TCX0+9aceeUx8atHon5Pns4pnuSSS4OZTOuaZ49/wA67laxwv2rN0Gc6qT/AFRDfGa4Fecq36cRXVfo7xjXcNq2bK4EcI0BmO/8qXKvgzRWzoOzRofA0m29gLj8FOXLlJnQEkjh5imFhspEkAa/Lry4VBtjGIEMMCRyBEmKljy8I1RGePkxPsbCCz7O27BIUQG4k8z6zTHH4Qm6rgtooEBWIPHmNK5/ty+3tsxBEkDXpI+QmrlgdtIbFsNeZHACscqsgI0MyQa04c6bp6rRPJh4rWxpae7bGhOvGdB8aAw+8arczOyi4ZtlSeDBoOncIPnRmKxVhVB/i0adPsnUiRoskDTnXLN5cUGe81q6Lg9oSWWcuYKkgSBwJNVzZEknQmHHytP8OvXMeSrNN5mH2UW4oMd8R11rn+8O+7DDm66Zs15lQTB0VZnjoAq/7qd7m+1v7PMXGa520C5zoTwJJ5QZrmu/eZCMOECi0TmGYElhoXmeECNPu12Rpw8BwpRb7ss2wNvLikJAysOImfMHpTla5nuNirgvgKMykQ5GsDk3yroOMxwtWnuHgilj3wJivLnGnSN8Za2W9XAt25IHvasQBz4k6Vwb6TsXh7uMZsOxY/8AcP8A280/Y0kjv4dKT7b3gu4m4XusT0E9lByVRyFLbuILjU6qNOsdPKvQhJxhxMMknLkDERXqmsmvK5HHevoVxmDex7G1ca3fzF3RsoZ+9G+0oAAjiNes11ezhkQkg8YmT0n9a+NsJjGtsGUlSpkEcQetXva+8NzHWLbWyFZexdtghRn1OcAcj39Y5U7nrbEjj3pHStu7xpbxF1VulHLEBwuYZgSQPWKWYTezGezS4cS+UkCTbJXRoPayma5LsLGObwWSYOYA6wRVvwuPLJ/Di2AzNpyIZmGgPEDhp+Izxo483F8ZL/Rd+neSPJfuzpO4O9RNi8X7RbE3GmQPeVCeHeTXlKbH0c45S/s2tW1Z2YLmJiY6DuHpWUrtuyzx430xNa25bw11i5ElZCwGJieR+dV5993V7jWwF9r3SdePcKR7ZxJa/eJOuYgeCkrA6jSk4v8AIV5yi2G0XbDb74hY+sMRqra90zXRN39qtdw6vc0OoJOkxzrhti6WIGp/KugWdnOUALmIHIaacJoxXFhvRfLm07Y43FH9wpVvDvJbTDXClwZoAGhOuYdBxqvpsnTVmPn+lB7awAt2TlkMTAjiYBJA8gfSmYYK5JF5sb5WigIBJKg5RAJMcBJpVtTfNlvybeRThzIdx9i5nDAKDrxEd/GlG5GdrcsOyNFPEtl5+mkeFMNobPz40OQctuye4EsWRVJ75PDpXc9D+0lNpsqV3FXM7M3ByxCyPaKWMlSYlTqYEmASK6VsLei7esgjJmXstoSxYCJ1P2uNUDaOwrlm6oCs4uH6sgSW10ED7XDTvq14PC2sDbFy9K3LugWDmJ4i2q8yJHw80hJtmjNDGsap2cu23vtir2KN17rqytChCVFvKdAoGg/OulbG32a7s8PiMzOwZS2bskyVD5dYPlxFc03m2aDinhTaLHNkIYkBjPy1p9sveKzbw6WHsE+zXU5oJM5s0EczNaVylG4o8ylF0wPeHCJYRWDM7XOAywABEmZnmKK3B3s9jeKOOzcjxBUEgRMa660XvNfQ5csrCkaEMNYiR3RSXZ2z7RxClnjQzEAkwRInSdagstvjJGhwdckzq1retDbJKgLcEQGDMDyMAQOHDNSbFbwgMFVNTzLARQF+zaNkWkZgVKEMQDwMxE1Elm2LyPcbMFEFWUiemutdatC0yK/tVC83lLFWIhT0OpmNNaAx29liWVEuAMQWl+yWAj3Y1nnwpztHBYa5ZYWmK3WMgAkr+IKP19apG1dl5FDLLA90EHhr508pwUqBGMmrLJsjB2cXKI4RjoA2mskAD1493dRl3dRsJhyZlQ8tJkkNoNQAI4D41Wdxx/8AkLCO+RS0segALSND06V1XeTA2cQvs0u3Qs65coDdJzCY9KfI3NK3oWOuls13D22yP7JAhzAsZkGQBw66DnVS3o3SZ7ty4Fd3Zrky0DXNBBjqRQeyN4LuFvXGUpFvMsuJEExJ74Hxq07L3zt31Zr12ypDDRIEz3a6z0pclulFvX/ToJXbKlY3RxFuwfY5kZgocFgo94FiCD3Uy3zxBTAXe/Knqwn4A0XtLffMMlhDBkG406AGDlHkeNVTe3Hu+EYMSRmQ8B97/NdxaasLkqdFCd61V9a8NazWgzGzca8rGFeRXHHoNMdjYwpdmYkEGe8d9LglbWbsMCK5q1Q0JcZJlowNxbd1SIEN72gyzoZPMRMirPuntOzYxttriOw9quTIVzF2JGZ8w7cyCdfCue3LpgHUirn9Hm0EzsbmQG2F9nmg/WFgB73DjqRERU1Fxkr6Nk88JRaSps+iv5vb+98DWVzTeDekJfKJlIUASBIPOQeY1rytHwMy9PJqyg/SNsVbN4XrZH1h7aaSpOuYDodfOqla2c7EQNDrPcaNN03LoN2TLCSSZOtXzD2wsKqifQf8V57k4Ki+PGpsQ7vbvNMSJPEkcO/51frOHAUAchFA27+QSQD4afGmVpswBXWakn5fZecfC6PBboLbGyjeRUUgEMHDH7JXUac51Hmaqu195L6Yi4LdzshyACFIEaHiOs023O3qa/eNm9lzZcyECJj3lPfEHyNP4szxyJypDwYdcHh5tqCEOY5iYOaA066cuHShRvIb11VVLbTlLKh94IbjQS3CZFPMbh0e06MDDKR5xp8YrnO59iMYM0gANOh45Y5VCWT4txLuLb+R0LE78AI4Nq5aKg9sAHIeEjMMv/Ncvubx3P4lMTeY3XVs4W5qhiQgInQAwQBHCusYNUOYAgqwggxB8QaQ4jc3DMTNhT5H8jTen9Vxjc4i5PT8n8ZHN9t7xXLtw3GZSWAC5QBlUcEAHACgFvtl9owMcAxnjy+VdExW42F1i0VP4XYfCaFv7oZkyG46rlCkCCsCOE+HGrP/ANHHDwQl6VrbZRLN24ZYZiB7x1Oh61lzGGdOAM69asWD2ELbMqOXVePZgmI4MDMSOHnUm2Nlh0DJbusZ1AzkanXSOtMvU45TTCsM/b0B7H3iMw7aeH6VZLGKzAGdD+/3NVBNiXRww1zzDCj9iG4LuRlZQQZngvSCa0TUJK09kYOUdNFgvwozLoZAnUfKg8diyxysp1MTHZ+NEY4wqjvn0H+aG2pigkAkjMRJBE5R70TWGePls1RyOKo9we74tYj2j3YYjQKQpUBT2Y1IMQeHXnR20t4bgSUbKMuhVc7EgTBJAiesVX8TdtNJV2Uj3cwgsI5Eaf8ANA3LdyM+chhELPa05j4aV0MbtOUhJT7pBYxyvZYMQHu22YyYzMC0R4ytQ7v4lRZIYfaJ148oqB8NwusIGUR2dBLa9nge1NF4TYZVnEZsx4ADQnmDGnEaVu7RDph2DxQS/wCyaDmDMPH2jH5fKit4kVsJdAAkLI4fZIP5UKuwfaYkXCT2VnIAe1q0jMD31YTuwr2ypXKWUjssxEkEDifCpT+yZSO0zjTVqBUl5CpIPEEg+IMGoxVzOSisrUNXuauOMY6VEKJw98DNPAqy/CR8QKFonDLCYmCeek+gqybFtq4V3AguUOsT2Q0kjXQ5fU0/3D3fsXcIly5bRjDSWAJ0YgE9KJ3v2TZsYX6m0om5mldIBAU8OZkehqTbkno0QgluwbC4+VlhJME92gEd1eVXsLYe4sqeGnE8eP51lYmtmhMXbExIfE2gVJBYaeEn8qu+AkjU8zw1nXnGormCXSplSQRwI0I86vGzsezIpzEiBGsHxmJmavmj5E9PLtFpvQLTE8AKj2ftYCIcLHj8TEeVV/a+2vY2swEksBlLaRqfGtN394xeJUtkI1AaGUjxImpKDasu5rlxJNn7FN17qM0NbfjEq6tJVwZ5imuyNzRbxCXjcOZTIgaRERHSKIu2brJ9QyBgZ7JBDdxHKlWF3xvoYuW1kGIIynTQ8KjPneujoYscXbWzofswRw9Oz8qBt4EBpEjwpDY3/T7dph/SQfgaPw++OFb/ALmU/iBH+Kh8ltGj4MZX8tnUuJP3ucd44elC294g18WltMwOhcTlDHhrHCj7ONs3R2XRvAg1lzHWLGrsq93P0GtTlPI5beiftpO0yS8pn3T6g/nW9tgBqSPFTHyqv7S324+xtE/ifQenGluzt+rxn2ltTqRK8R4A6UasLki1Yl7dsZnICSBMaa6Cir+GGmUep1PfVVG+FtjNywWI5khvgRApha3xsNxLL4qY+FI470Mn/aHKYMc/8VXtr3rVi4cwUrAMR15Rwnvp3htu4d+F5PAmPnS/eTA2r1ljmQQNGJECNePKqJs7RVNu7YR1X2VpUM6kz7p6JIg86RYuwXuHNGYxDMeEcsvDWo8XjVLOvZgtIIJIUjSBzjvobEY5mXgGIgBpGaSYivShGlo86creyPG3SrnMSzA5VB4jyqaxjVRJI7eubNrA5QOf740GMK5Ad5gnWeI66+FZtewU4xrzUyP0q1LolZPY2o1xlRV4sIPFi3uiOQ4103Z2ydIUcJUnXWDBj0rn/wBHltDjrQf7xj+qDl+MV2xbIrpS4saEeStirA7JFtQBr1PM17ti8LGGu3f/AC0Zh/VHZHqRTLG4u3Ytm5dYIi8Se/gNOJrn++2/+HxGEuWLOcsxTUqApUOGMGZ5dK6LtjukjlWMY5yTqSZJ7zqagqe+JJqCrGU2rDXgr01xx41arUqWixAHOiTst0YSNJGo4daDkl2Motnat29gJbwqIQQWtKtyDx0DEa/ioa9hUvLftmTat3BaUaalQr3DoPvZR/b3VUMPvri0X3wQBzUH8q12RvddSzlyqwLM7EzJZmJJJ/fCszyS4NWbVwTWi04HYaW1IQsBMxM6wB+Qr2kA37cf9pfU17WOspbljOdtTvYG0IGU6gcPA8fj86S3FMmtsCxW4D0/SvTnHlGjz8c3Cdlt2vhxdskDivaXy4j0qu7DxRt4i2w+8B3EEwfgasGzsUCO796UFZ2MUxcx2Ac69/QeRrJhlxTizVmhyanEv9rEr9wT+GPnypNt3eAreKgKwyiVPEceZ5xB9K02nvGLSci54Dh5nuqmXMWzszsZZjJPU10cfLsrLLx0h9fx9sqCbFwk8SjBCP7CCD5RS/2qs5CBwApP1gAbQSRppQK4o16cUetOsaXgjKd7scnCMltLpgLcnKQfu8Z6UbgMbbClnuLqeJMmkJ2tc9mLec5BJC8gTxig/wCHkdyiT60jwKXbA8rj0XM432jFLWXQZiWOUBZyz366UrO0WtXXQw0QZHAyJMfvlUWzsLKKSSARyIDcep5cdK2xlgdkhy0dkglTAOo4edBYoLVCucnsYYPbi3OCk+GvLWi0x9pv8ikO7l4WmUtpqw8yGj8qW4teJmCttGHfLQRp4/Ch/iwbpaD78ki5lLRHEetItpuAxXP2f6pHoK83SdXa4t3tAIWGbXhx40gu3e0W6n08qaHpeE+xZZ7j0S3sOSxyns8jET5VtYwRBHkT61ouLHWfhUljECZaR++cflWyqM92xzhMOCSHYBcx1mTJGmnfp6UDtW3MADQaTOhPM68K2a+qoCLmZSYCQM2kyTzHPxoDF47NwEDgBJPjANSirY8no92PjDZvI44owYeIM19FWbwYBhwIBHgRIr552LsO7iLq20Ukk6nko5knkBXfcMmRVUcFAX0EUmbvRTD0L99tjNisGyJ76kOo+8Vns+YJ84rheIBBKkEEGCDoQQeBB1Br6LD1zb6XcHbHsbgUC4xKswEFgAInrGvrXY5eA5I+TmJ41Cy1NzNaMK1GUm2fs5rh6L15TGlRX7JUlWEEUw2VtLIQje6eH4f8U6xuHtusONY0PAjz5+FQllcZU1o0xxKUbT2V/Y9rNdHdrVg2fiJxlu1lDAyGnkImfKKE2fZFswNZBJaOPSh8JtB1xD3LZAOXLOndMZtD+lL95N/wanCCX9LjtfZFtbTsFiFJ7vSldnBTZshSASGJ0nTMYoW5tW89ps97lqhtgE+db4HGELbLcgVH9IMg/GhwpC8rYzXd5Txck9wFZWfzTovxrKShy17J3Zwb2Lbth7ZLW1LEjiSok8a5bitmg3vqVkE3TAP2UL8J/CK6fsfFH+XKQdRZYA9CoIHDwFcowO17lm4jJqyFiMwmc0gg9ZBPrXYbbYfUUpUQWMabbyOHMdas+Lvk2M68VGYd4jX4a+VLdu7IuD644ZrKMASNWCnn3oD0NFbNw/t7BVb6LACnNIJB6COHKmyJSqSBik4pplZvYsuczGSawE9D56U/TdJlvBS6hTrmEye6OXCnWD2bh0kmxBtn3nbNIAnMNYPmKq8kV0RUZMo3tNaaLs5f4b2pZg/EKUOVlmNH68fSlN95cnqSfU00vYomwi5iQAIA0QcyD95uHhTS8AiwBZovDWmaQokQM0dJ6UMtGYW4ykwY4edBsP8AAi3aUQGZvAyor28i6Ffs9DMz1r04hjxg1E4BHuwansJveXs8OZ+R1qHEYcuYBAlABOgaIMT+tTXUOXTvJ+VGphyfdgHrGZvjoPKmToDVgGztnuqPcYKFCMNZk6RpHfQT2/2Ks1/BsLTl2AAQxJl2PfPyFVmYmqKXLZNx4g1+3lMfvWrxuVsKzisK63VlluaMujqCqnjzHGqPemfKrv8AR5tFbVu7mDQWWWCkquhgGNRzpcv10NjrlsK23uBat2c9t2BBAOaGBBIHAARTrBfRxhVAL53IGstlBPPQCR61Lt7aNs4UvnXKWXtAyJzDmPOn1m8CARwIBHgRpWVylRqUY2S7NwFqyuW1bVB+ERPieJ86NBoRGqXPXLoYmmudfS5c/wBAdMxq/wCeuZ/Slem4g6Ej/wBKn8zT4vsJk+pz6dTXhr3rXhrWYjU01THC4gVmysBEnge+etKq1NCUVLseE3EfM5RC3DSCBqDykHlNDbPdSWyqo4aMZnjqDypYGMUy2EJZgen51PhxTKPJyaQfib7ZCCBHjMa8p1rSxdK5FPMN8SOPpW20LQCEga6D1NQYt4uJBiE+NFK0K3TJXuuphWIHrXlSAyJH51lLY+y7bt7YtphUDOARm05+8TVd3kxivjku2hmCpDwANe1GnPiKCw+ZreRVUCdbh5A8h3+HwqBtnQRkYnqToCajBJOy2ZtyaNcdtbF4lShdinCAMoIH3o4+ZNDWd22+04X4mmAusPe9R+lQ4e57Tg061Tm10Qcbew/CYgov1jdm22VT+ACBQ+0NotkJBKKRpPvt4DkO+hNrrla0eh/MGtnIue0nU+6PDj8a5RXbC34K/wA6bbTujMqj7Kgd374VC2EC6lG8+AoUNVtPaJrQXhLOY0ztYatdi2gU75/4putoCs+SW6LRWrAhhD/zXosGOGnUUx9jPvaDkOvjUt3CkoTwAB08qlyoahNBy9kTPLTrznlTTC2oAjU8z391R4HDCJKnpMctKYpgxEo3kdR/imb8ASAXx1jM9u4wzAazoOEkA/eiqmzA8JHz86fbY2ELjFpyMePNT39Qf3FLbm7lwe7cUnoZHzq+NxRKabGe7GzbF1SbiAvJAzFoIjkARBp9bxNrAZUS1pcJYwxZuyBr2uIE/Ok2xdnhE7TEtJJy8PCnF0FoIRsy8GjXvGvI9KnOSseKpAm99+3cwvtLQIllz5dAddMwHMGO/Wrng8UFsoWYAZF1JAHujrVB2jgQ2ZcuTNBYA6QvanLw4j40dZ7UM6M4CgDUlRAAFBpUMm7Ldht4rT3RbQkkgwYheyJMTqfSm6vVW2Zdsl1YkB1BCyMuUHiF5CrJbII0M+FJJlIk81yr6Rrk4iOhPxVa6lFcj34cnGXp5Np/sUU+LsXL9Sr15FenjXlazEeVoa3FeMKJxlMdhDtn+n8xS6KY7D/1D4H8qWf1Y0e0NMYmbKvVp9B+poXG25u8eCga+dGXPfHcD8cv6VFcH1h8vlU+WirRCjRoRWV5euKDBOvhWUEEbbHs5lM8jw5cOlE4ixA7hQ+77aP4j86ZYixnRlkjMCJHKedZOmacnbExdetZaZRwHoKY2NkZVC55gcSonzNDvb7UIc3XQAU6aJC7amGN1RljsmTJjSpsPhlUcDPPWBRV3Y7torwe4fM14LL2yA48+IP6U/NVSF47sGxdvs+784oK0lqQWt+sx86tOFIblrRQww6ClWVx0F47ESXEgZdI5AeHAAUdhAXgga9Ty/zTO3h1HBQPAAVJasBRAEChPLy8HQx8fJFZwwHeepogAVsBXuWolTUrUT4VTxHmND6iiMlbBK6w0KcRsXNwY+evxry1s7JxUn0dfNTr6U5CVuLffTKTQvFCLY+zkCnLPvNOp0Pd3U0XDUUtkDgI51uqUHJsKVCvGWBIHXSmmEwIUALoAPGhb+y2e9bfOQqTKx7x5HjpFN7SxTN6OSI2wM8QreIqPZmz3t4lm0Fo2wAus55knwpgrVILlLyY3FExauR75icXePLP8goPjrNdVa7Vd3t2Q2JRVthQc0sxgQADA6nU/CqY5UxMkbRyZhrXhGulPLm6WIz5fZnhPKCAYmZj/ml+NwDWrrW30ZeMa8RIPxrapp9GJxa7AstauK3I6VBdfWmFJ7NskgATPIcetPN3sB2ixUxHZPLvpVsG5/4q1/VHqCKv/sBUM03HRbHFPYvbAjNm50L/AC+GJmZ+FOCtL7+NUOUGrASR3dagm30WaQsxOzVZpIrKNa8fun0Ne0/Ji0iPd77fl+dOlrKyoy7NE/sQ7QP1ZqPADs+VZWUV9SfkaYYdkeFeXlBGor2sqYfBW9jt/wCMcchb4cuK1ZxWVlUyAj0brW4rKypDG4rwVlZXMJuK2FZWUAm61vWVlFHM2FbJXlZRATipUrKyh4HN62rKymQpo9RPWVlccD3OP761zDfzTGN3onyrKytOH7EMv1K4p1FeGsrK2eTIHbB//as/1iuktWVlZM/aNGLojalWNsKbk5ROXjAniOdZWVBFJdAly0J4D0rKyspjj//Z"/>
          <p:cNvSpPr>
            <a:spLocks noChangeAspect="1" noChangeArrowheads="1"/>
          </p:cNvSpPr>
          <p:nvPr/>
        </p:nvSpPr>
        <p:spPr bwMode="auto">
          <a:xfrm>
            <a:off x="58615" y="-893763"/>
            <a:ext cx="22860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descr="data:image/jpg;base64,/9j/4AAQSkZJRgABAQAAAQABAAD/2wCEAAkGBhQSEBUUEhIWFRUUFRgVFRcUFxgVFBUUFxQVFhUUFxUXHCYfFxojGRgUHy8gIycpLCwsFR4xNTAqNSYrLCkBCQoKDgwOGg8PGiwfHSQpKSwqLCkvLCkpKSkpKSkpKSksKSksKSksLCkpKSksLCwsLCwsLCksLCwsKSkpLCwsKf/AABEIAMIBBAMBIgACEQEDEQH/xAAcAAACAgMBAQAAAAAAAAAAAAAEBQMGAAIHAQj/xABEEAACAQIDBQUECAUDAgYDAAABAhEAAwQSIQUGMUFRImFxgZETMqGxByNCUmLB0fAUFXKC4TOS8RZDJFOisrPCJTRj/8QAGQEAAwEBAQAAAAAAAAAAAAAAAQIDBAAF/8QAJhEAAgICAgEFAQADAQAAAAAAAAECEQMhEjFBBBMiMlFhFHGhBf/aAAwDAQACEQMRAD8AtKnQUdh2pQL3YFF4fEV5Uj0UOrYrHSocPeoljpSiPRqiaVhkcDFSLwqO6dKKARNjXHOo/wCbNz/Wo7rUM9MNSGSY+ftH5VMt0nnSq2OHgPkKPwwrrBQYiE1KuGqO2/j50VacUyaJuzVcHUq4GibZFTBaskibkBjAisOCFGxWZKfiDmL2wY/f+KFvYYdKbPZoR8NxnWlcRlIS3gB3UPbuLOrADhx66VLtbY5YyrRpw5caUvsuOLUmyugr+NUc62XbCDrQIwI6mfAa+tergk5z6x8q5x0doZLvOg+yfUV6d8/u2x5kn8qiw2FsjiinxJP503w/sV4W0H9o/SkX+wOvwV/9WXm91F9CT869G1MY/uhh4J+eWrHbx6DhA8K3/mS9aquPliN/wrRwmNcatc9Y/MVEd2sU/vE/3OP1NWltqLUTbYWj8DuUiujcm6eLoP7ifkopxsLYZw6sGcMWg6AgAiepPUelSNtxetBXd4R1o3Hwjvk+xpfAoC/cAFKsRvB30uvbWJ50nYyVDC7eE1lIWxmte0eA3IjRj7NfAVJaehsO/wBUvgPlUiNUWh0MrOMimFvHgikQatxdpKG7LCuLEV5dv9nU8TIHOBIJ9TVZxG11XQk+Vapta2TEnXxPnXJCtDl8SOtaG740LbvryPp/ipkef+KagkovEcuQqdL9zkPh+tDPeFtQW0HZXrqdKLtXeYoNHEyYe+0duPEx8ADTTBqyr2jJ60Jh8XFEnEiK6ybsYWscKIXHL1qo4y+YYryjz1oKztRzyb0NUjNoX27L7/Gr1rRtor1qnrjHPI1611z3U3Ng9tFpfaq9aCv7XFV1nPNh6ih7uI75rnJhURzf2tNLcRjD1oBr1RNdoWOohDYrvqN8RQzXKjNyusNBQxhoj+OOUd8/OP1pXJqVcSwETQs6g4bRfvr3+PudDQYu3O/0r3Nd7/gKZIAW+KuGtGe5+zQ/srp5n/d+lefwNw/8mmSfhA0Tw/WomtN94Vr/ACi4eXwP6V7/ACO50+Bp1GX4wWv0gvmB7wOvdQpv0x/kNzofSs/6ef8AcfrR9uf4C4/orN81lM/+m3/ZFZTe1k/Aco/oDh7sWcx4ASfKtE2msTDR1ykj4CtLeuGYfhYfA0z3YM4dfP51DtDpgK7btffA8ZHzFSfzW0eFxf8AcKtFqxPGpG2bbPG2h8VX9KWkGzne1AGaVYMDxEig7d/K6xIJkDnPM10i5u9h242Lf+xf0oK7ujhv/JUeEj5GnjGIjbK9s4sxGpA5+HrTpcEDzY/3H8qltbq2QdFZf6XcfnTBdlCwA6s50bsu5ZdEZhx8K6SrYUArbtiItO2izJfUzqQAetE3nIkpbbUkwwbryHKrfhMEuUacv81N/LEP2RUljfYfcS8FWwzBkBMqSNQVOh9Z+FTZF++POR+VWFtjJ0oTFbHRQSTAGszwqyiJzsV4jB9mVvWvDn+dVrF4u4GjPz5RHyp5tHD5IABJJgAUkxdntecV0oqrQ0WFbPwT3RIc6cdT+tMF3dbm1Fbr2ew3iPlT32VVx4oyjbJzyNOkV1d3Pxfv0qQbtr1+dPwtekCqrDD8J+7Ir/8A06n7n9awbAt9KeEjqPWtTcX7y+op1jh+A9yX6JjsS2Ps/L9KU7bwKqAQOf6Vab2IT76+oqv7w3VKjKQdeR8KXLCKg2kNjk3IQZazLW5ryK802Fmw9pEs+0fKFAJLNEASaoG830n5Sy4VVgaZ2Ua9YXpT3f8AS62yvqQxKMGaBxQFs3OdND5GuJ3rvI1v5SUUkZdW7LMv0i406+2juCqAe7hV93E+kpcS4sYmEun3HGi3PwkfZb4Huril2/UNi8Q4IMEHQjuowbTuxJNNUfWvsBUbWKQ7g7UvXNnWrl8CTMOzRmWSF5HWPlTp9oAfat/7mPyStabZDR6cH314cH31o20Wj3V4T7x5/wBtK8VveqTKjTjGY/lTLkByQwfD61lV9d982ot6edeU9s60IdnJmtMB+L86P3O1w47j+QpfsdiM0REkGaP3L/0WHRvy/wAV4aej0vJZ7QqaahQ1vNABuDWEVoDW60wDxbda7TH1f+7/AON6IRKj2mn1Y8fmrCmabQt7HOAvdhf6R8hRq3KUbMf6tP6F/wDaKYq9GPQkuwgPQ+Pf6tv6Tzjl15VIGqPEN2G1jQ6zEadeVUSFXYk20qLkZ3Ve1wZsuYHjHXkaSbSw4zAqZDagjURwGvhVT+kLbmfaDW1JPs1VeomJMeZI8RVl2HhGGGtZxBYlhMzlPCQeFJKWmqKxW7LBu/ZhWnpPnUW0rrhlyNAIEjzOvX0phslIVvA0s27eFq2bmWWVZ8p6CtPpZJRt/wBM2fcgqxfzKp0OvSJgkH5GmlgaaIDqOnQVT90Md7W1wgBmg8RMgkDukmrQq6EZioZYkcQYiatakkxJLi2kyh7w3HDv2/tHRWOnD08K92liT/K11Mwusmf9Vhxq2Y3chLxZhebtfhB1hRp6T5mlu0d1S1tsLaYEqoIZ9Jhs5mJ60ZTV6FjF07OWXsfcAHaOuupOupHGasuwrxa28/8A8++p8H9GeJvMyvltC3pLSQ0knsRxERr301u7ptgkOa4r58oGUERk4zPWalnfwaHwp80wWtgKyK3UV5bPSDN4rrrgAEbLmJVm5qjGGI74r58xbQx+FfR209me3wypMTn8J1ie6vnjeHC+yxFy2dCjEajv/SK9GNvGjDL7MWsawGtDxrAa4U+gPoQ2wb2CbDuuYWHlCT2QryY7iCGP91dJXBITBVTziBHd8q4d9Al27/FXAv8AplAbniD2R4mT6V3WxcBduMgAd3OrbohqytYzGC3cv6GIK6RzaPtAj4VSL+JVjcA4gTx5g8JAjhHpVs2viHRsQyOUYc1EkzciP891UlA5vEFHzHnBkme4VoxPQuVUyXZl6E1HEk9e7v6V7WiWeWRpXstExmHvR56eVZVKFpk2yR747/mKN3O4XR0f82oTZHvOPA0Zuppdvj8f/wBm/WvBitHrXss61tXgNZmopHWexUiUPnrZXrgB9utdor9WP6l+cfnWlpq3xzfV+aH/ANa1VdE32b7Lf6m3/Qn/ALRTBWqo7L3hX26YeYCYfO56NKwPJZPnVoVqVBlFrsLD0v3l2ibODvXFElbZjxOk+Uz5UUjUHt6x7TCX0+9aceeUx8atHon5Pns4pnuSSS4OZTOuaZ49/wA67laxwv2rN0Gc6qT/AFRDfGa4Fecq36cRXVfo7xjXcNq2bK4EcI0BmO/8qXKvgzRWzoOzRofA0m29gLj8FOXLlJnQEkjh5imFhspEkAa/Lry4VBtjGIEMMCRyBEmKljy8I1RGePkxPsbCCz7O27BIUQG4k8z6zTHH4Qm6rgtooEBWIPHmNK5/ty+3tsxBEkDXpI+QmrlgdtIbFsNeZHACscqsgI0MyQa04c6bp6rRPJh4rWxpae7bGhOvGdB8aAw+8arczOyi4ZtlSeDBoOncIPnRmKxVhVB/i0adPsnUiRoskDTnXLN5cUGe81q6Lg9oSWWcuYKkgSBwJNVzZEknQmHHytP8OvXMeSrNN5mH2UW4oMd8R11rn+8O+7DDm66Zs15lQTB0VZnjoAq/7qd7m+1v7PMXGa520C5zoTwJJ5QZrmu/eZCMOECi0TmGYElhoXmeECNPu12Rpw8BwpRb7ss2wNvLikJAysOImfMHpTla5nuNirgvgKMykQ5GsDk3yroOMxwtWnuHgilj3wJivLnGnSN8Za2W9XAt25IHvasQBz4k6Vwb6TsXh7uMZsOxY/8AcP8A280/Y0kjv4dKT7b3gu4m4XusT0E9lByVRyFLbuILjU6qNOsdPKvQhJxhxMMknLkDERXqmsmvK5HHevoVxmDex7G1ca3fzF3RsoZ+9G+0oAAjiNes11ezhkQkg8YmT0n9a+NsJjGtsGUlSpkEcQetXva+8NzHWLbWyFZexdtghRn1OcAcj39Y5U7nrbEjj3pHStu7xpbxF1VulHLEBwuYZgSQPWKWYTezGezS4cS+UkCTbJXRoPayma5LsLGObwWSYOYA6wRVvwuPLJ/Di2AzNpyIZmGgPEDhp+Izxo483F8ZL/Rd+neSPJfuzpO4O9RNi8X7RbE3GmQPeVCeHeTXlKbH0c45S/s2tW1Z2YLmJiY6DuHpWUrtuyzx430xNa25bw11i5ElZCwGJieR+dV5993V7jWwF9r3SdePcKR7ZxJa/eJOuYgeCkrA6jSk4v8AIV5yi2G0XbDb74hY+sMRqra90zXRN39qtdw6vc0OoJOkxzrhti6WIGp/KugWdnOUALmIHIaacJoxXFhvRfLm07Y43FH9wpVvDvJbTDXClwZoAGhOuYdBxqvpsnTVmPn+lB7awAt2TlkMTAjiYBJA8gfSmYYK5JF5sb5WigIBJKg5RAJMcBJpVtTfNlvybeRThzIdx9i5nDAKDrxEd/GlG5GdrcsOyNFPEtl5+mkeFMNobPz40OQctuye4EsWRVJ75PDpXc9D+0lNpsqV3FXM7M3ByxCyPaKWMlSYlTqYEmASK6VsLei7esgjJmXstoSxYCJ1P2uNUDaOwrlm6oCs4uH6sgSW10ED7XDTvq14PC2sDbFy9K3LugWDmJ4i2q8yJHw80hJtmjNDGsap2cu23vtir2KN17rqytChCVFvKdAoGg/OulbG32a7s8PiMzOwZS2bskyVD5dYPlxFc03m2aDinhTaLHNkIYkBjPy1p9sveKzbw6WHsE+zXU5oJM5s0EczNaVylG4o8ylF0wPeHCJYRWDM7XOAywABEmZnmKK3B3s9jeKOOzcjxBUEgRMa660XvNfQ5csrCkaEMNYiR3RSXZ2z7RxClnjQzEAkwRInSdagstvjJGhwdckzq1retDbJKgLcEQGDMDyMAQOHDNSbFbwgMFVNTzLARQF+zaNkWkZgVKEMQDwMxE1Elm2LyPcbMFEFWUiemutdatC0yK/tVC83lLFWIhT0OpmNNaAx29liWVEuAMQWl+yWAj3Y1nnwpztHBYa5ZYWmK3WMgAkr+IKP19apG1dl5FDLLA90EHhr508pwUqBGMmrLJsjB2cXKI4RjoA2mskAD1493dRl3dRsJhyZlQ8tJkkNoNQAI4D41Wdxx/8AkLCO+RS0segALSND06V1XeTA2cQvs0u3Qs65coDdJzCY9KfI3NK3oWOuls13D22yP7JAhzAsZkGQBw66DnVS3o3SZ7ty4Fd3Zrky0DXNBBjqRQeyN4LuFvXGUpFvMsuJEExJ74Hxq07L3zt31Zr12ypDDRIEz3a6z0pclulFvX/ToJXbKlY3RxFuwfY5kZgocFgo94FiCD3Uy3zxBTAXe/Knqwn4A0XtLffMMlhDBkG406AGDlHkeNVTe3Hu+EYMSRmQ8B97/NdxaasLkqdFCd61V9a8NazWgzGzca8rGFeRXHHoNMdjYwpdmYkEGe8d9LglbWbsMCK5q1Q0JcZJlowNxbd1SIEN72gyzoZPMRMirPuntOzYxttriOw9quTIVzF2JGZ8w7cyCdfCue3LpgHUirn9Hm0EzsbmQG2F9nmg/WFgB73DjqRERU1Fxkr6Nk88JRaSps+iv5vb+98DWVzTeDekJfKJlIUASBIPOQeY1rytHwMy9PJqyg/SNsVbN4XrZH1h7aaSpOuYDodfOqla2c7EQNDrPcaNN03LoN2TLCSSZOtXzD2wsKqifQf8V57k4Ki+PGpsQ7vbvNMSJPEkcO/51frOHAUAchFA27+QSQD4afGmVpswBXWakn5fZecfC6PBboLbGyjeRUUgEMHDH7JXUac51Hmaqu195L6Yi4LdzshyACFIEaHiOs023O3qa/eNm9lzZcyECJj3lPfEHyNP4szxyJypDwYdcHh5tqCEOY5iYOaA066cuHShRvIb11VVLbTlLKh94IbjQS3CZFPMbh0e06MDDKR5xp8YrnO59iMYM0gANOh45Y5VCWT4txLuLb+R0LE78AI4Nq5aKg9sAHIeEjMMv/Ncvubx3P4lMTeY3XVs4W5qhiQgInQAwQBHCusYNUOYAgqwggxB8QaQ4jc3DMTNhT5H8jTen9Vxjc4i5PT8n8ZHN9t7xXLtw3GZSWAC5QBlUcEAHACgFvtl9owMcAxnjy+VdExW42F1i0VP4XYfCaFv7oZkyG46rlCkCCsCOE+HGrP/ANHHDwQl6VrbZRLN24ZYZiB7x1Oh61lzGGdOAM69asWD2ELbMqOXVePZgmI4MDMSOHnUm2Nlh0DJbusZ1AzkanXSOtMvU45TTCsM/b0B7H3iMw7aeH6VZLGKzAGdD+/3NVBNiXRww1zzDCj9iG4LuRlZQQZngvSCa0TUJK09kYOUdNFgvwozLoZAnUfKg8diyxysp1MTHZ+NEY4wqjvn0H+aG2pigkAkjMRJBE5R70TWGePls1RyOKo9we74tYj2j3YYjQKQpUBT2Y1IMQeHXnR20t4bgSUbKMuhVc7EgTBJAiesVX8TdtNJV2Uj3cwgsI5Eaf8ANA3LdyM+chhELPa05j4aV0MbtOUhJT7pBYxyvZYMQHu22YyYzMC0R4ytQ7v4lRZIYfaJ148oqB8NwusIGUR2dBLa9nge1NF4TYZVnEZsx4ADQnmDGnEaVu7RDph2DxQS/wCyaDmDMPH2jH5fKit4kVsJdAAkLI4fZIP5UKuwfaYkXCT2VnIAe1q0jMD31YTuwr2ypXKWUjssxEkEDifCpT+yZSO0zjTVqBUl5CpIPEEg+IMGoxVzOSisrUNXuauOMY6VEKJw98DNPAqy/CR8QKFonDLCYmCeek+gqybFtq4V3AguUOsT2Q0kjXQ5fU0/3D3fsXcIly5bRjDSWAJ0YgE9KJ3v2TZsYX6m0om5mldIBAU8OZkehqTbkno0QgluwbC4+VlhJME92gEd1eVXsLYe4sqeGnE8eP51lYmtmhMXbExIfE2gVJBYaeEn8qu+AkjU8zw1nXnGormCXSplSQRwI0I86vGzsezIpzEiBGsHxmJmavmj5E9PLtFpvQLTE8AKj2ftYCIcLHj8TEeVV/a+2vY2swEksBlLaRqfGtN394xeJUtkI1AaGUjxImpKDasu5rlxJNn7FN17qM0NbfjEq6tJVwZ5imuyNzRbxCXjcOZTIgaRERHSKIu2brJ9QyBgZ7JBDdxHKlWF3xvoYuW1kGIIynTQ8KjPneujoYscXbWzofswRw9Oz8qBt4EBpEjwpDY3/T7dph/SQfgaPw++OFb/ALmU/iBH+Kh8ltGj4MZX8tnUuJP3ucd44elC294g18WltMwOhcTlDHhrHCj7ONs3R2XRvAg1lzHWLGrsq93P0GtTlPI5beiftpO0yS8pn3T6g/nW9tgBqSPFTHyqv7S324+xtE/ifQenGluzt+rxn2ltTqRK8R4A6UasLki1Yl7dsZnICSBMaa6Cir+GGmUep1PfVVG+FtjNywWI5khvgRApha3xsNxLL4qY+FI470Mn/aHKYMc/8VXtr3rVi4cwUrAMR15Rwnvp3htu4d+F5PAmPnS/eTA2r1ljmQQNGJECNePKqJs7RVNu7YR1X2VpUM6kz7p6JIg86RYuwXuHNGYxDMeEcsvDWo8XjVLOvZgtIIJIUjSBzjvobEY5mXgGIgBpGaSYivShGlo86creyPG3SrnMSzA5VB4jyqaxjVRJI7eubNrA5QOf740GMK5Ad5gnWeI66+FZtewU4xrzUyP0q1LolZPY2o1xlRV4sIPFi3uiOQ4103Z2ydIUcJUnXWDBj0rn/wBHltDjrQf7xj+qDl+MV2xbIrpS4saEeStirA7JFtQBr1PM17ti8LGGu3f/AC0Zh/VHZHqRTLG4u3Ytm5dYIi8Se/gNOJrn++2/+HxGEuWLOcsxTUqApUOGMGZ5dK6LtjukjlWMY5yTqSZJ7zqagqe+JJqCrGU2rDXgr01xx41arUqWixAHOiTst0YSNJGo4daDkl2Motnat29gJbwqIQQWtKtyDx0DEa/ioa9hUvLftmTat3BaUaalQr3DoPvZR/b3VUMPvri0X3wQBzUH8q12RvddSzlyqwLM7EzJZmJJJ/fCszyS4NWbVwTWi04HYaW1IQsBMxM6wB+Qr2kA37cf9pfU17WOspbljOdtTvYG0IGU6gcPA8fj86S3FMmtsCxW4D0/SvTnHlGjz8c3Cdlt2vhxdskDivaXy4j0qu7DxRt4i2w+8B3EEwfgasGzsUCO796UFZ2MUxcx2Ac69/QeRrJhlxTizVmhyanEv9rEr9wT+GPnypNt3eAreKgKwyiVPEceZ5xB9K02nvGLSci54Dh5nuqmXMWzszsZZjJPU10cfLsrLLx0h9fx9sqCbFwk8SjBCP7CCD5RS/2qs5CBwApP1gAbQSRppQK4o16cUetOsaXgjKd7scnCMltLpgLcnKQfu8Z6UbgMbbClnuLqeJMmkJ2tc9mLec5BJC8gTxig/wCHkdyiT60jwKXbA8rj0XM432jFLWXQZiWOUBZyz366UrO0WtXXQw0QZHAyJMfvlUWzsLKKSSARyIDcep5cdK2xlgdkhy0dkglTAOo4edBYoLVCucnsYYPbi3OCk+GvLWi0x9pv8ikO7l4WmUtpqw8yGj8qW4teJmCttGHfLQRp4/Ch/iwbpaD78ki5lLRHEetItpuAxXP2f6pHoK83SdXa4t3tAIWGbXhx40gu3e0W6n08qaHpeE+xZZ7j0S3sOSxyns8jET5VtYwRBHkT61ouLHWfhUljECZaR++cflWyqM92xzhMOCSHYBcx1mTJGmnfp6UDtW3MADQaTOhPM68K2a+qoCLmZSYCQM2kyTzHPxoDF47NwEDgBJPjANSirY8no92PjDZvI44owYeIM19FWbwYBhwIBHgRIr552LsO7iLq20Ukk6nko5knkBXfcMmRVUcFAX0EUmbvRTD0L99tjNisGyJ76kOo+8Vns+YJ84rheIBBKkEEGCDoQQeBB1Br6LD1zb6XcHbHsbgUC4xKswEFgAInrGvrXY5eA5I+TmJ41Cy1NzNaMK1GUm2fs5rh6L15TGlRX7JUlWEEUw2VtLIQje6eH4f8U6xuHtusONY0PAjz5+FQllcZU1o0xxKUbT2V/Y9rNdHdrVg2fiJxlu1lDAyGnkImfKKE2fZFswNZBJaOPSh8JtB1xD3LZAOXLOndMZtD+lL95N/wanCCX9LjtfZFtbTsFiFJ7vSldnBTZshSASGJ0nTMYoW5tW89ps97lqhtgE+db4HGELbLcgVH9IMg/GhwpC8rYzXd5Txck9wFZWfzTovxrKShy17J3Zwb2Lbth7ZLW1LEjiSok8a5bitmg3vqVkE3TAP2UL8J/CK6fsfFH+XKQdRZYA9CoIHDwFcowO17lm4jJqyFiMwmc0gg9ZBPrXYbbYfUUpUQWMabbyOHMdas+Lvk2M68VGYd4jX4a+VLdu7IuD644ZrKMASNWCnn3oD0NFbNw/t7BVb6LACnNIJB6COHKmyJSqSBik4pplZvYsuczGSawE9D56U/TdJlvBS6hTrmEye6OXCnWD2bh0kmxBtn3nbNIAnMNYPmKq8kV0RUZMo3tNaaLs5f4b2pZg/EKUOVlmNH68fSlN95cnqSfU00vYomwi5iQAIA0QcyD95uHhTS8AiwBZovDWmaQokQM0dJ6UMtGYW4ykwY4edBsP8AAi3aUQGZvAyor28i6Ffs9DMz1r04hjxg1E4BHuwansJveXs8OZ+R1qHEYcuYBAlABOgaIMT+tTXUOXTvJ+VGphyfdgHrGZvjoPKmToDVgGztnuqPcYKFCMNZk6RpHfQT2/2Ks1/BsLTl2AAQxJl2PfPyFVmYmqKXLZNx4g1+3lMfvWrxuVsKzisK63VlluaMujqCqnjzHGqPemfKrv8AR5tFbVu7mDQWWWCkquhgGNRzpcv10NjrlsK23uBat2c9t2BBAOaGBBIHAARTrBfRxhVAL53IGstlBPPQCR61Lt7aNs4UvnXKWXtAyJzDmPOn1m8CARwIBHgRpWVylRqUY2S7NwFqyuW1bVB+ERPieJ86NBoRGqXPXLoYmmudfS5c/wBAdMxq/wCeuZ/Slem4g6Ej/wBKn8zT4vsJk+pz6dTXhr3rXhrWYjU01THC4gVmysBEnge+etKq1NCUVLseE3EfM5RC3DSCBqDykHlNDbPdSWyqo4aMZnjqDypYGMUy2EJZgen51PhxTKPJyaQfib7ZCCBHjMa8p1rSxdK5FPMN8SOPpW20LQCEga6D1NQYt4uJBiE+NFK0K3TJXuuphWIHrXlSAyJH51lLY+y7bt7YtphUDOARm05+8TVd3kxivjku2hmCpDwANe1GnPiKCw+ZreRVUCdbh5A8h3+HwqBtnQRkYnqToCajBJOy2ZtyaNcdtbF4lShdinCAMoIH3o4+ZNDWd22+04X4mmAusPe9R+lQ4e57Tg061Tm10Qcbew/CYgov1jdm22VT+ACBQ+0NotkJBKKRpPvt4DkO+hNrrla0eh/MGtnIue0nU+6PDj8a5RXbC34K/wA6bbTujMqj7Kgd374VC2EC6lG8+AoUNVtPaJrQXhLOY0ztYatdi2gU75/4putoCs+SW6LRWrAhhD/zXosGOGnUUx9jPvaDkOvjUt3CkoTwAB08qlyoahNBy9kTPLTrznlTTC2oAjU8z391R4HDCJKnpMctKYpgxEo3kdR/imb8ASAXx1jM9u4wzAazoOEkA/eiqmzA8JHz86fbY2ELjFpyMePNT39Qf3FLbm7lwe7cUnoZHzq+NxRKabGe7GzbF1SbiAvJAzFoIjkARBp9bxNrAZUS1pcJYwxZuyBr2uIE/Ok2xdnhE7TEtJJy8PCnF0FoIRsy8GjXvGvI9KnOSseKpAm99+3cwvtLQIllz5dAddMwHMGO/Wrng8UFsoWYAZF1JAHujrVB2jgQ2ZcuTNBYA6QvanLw4j40dZ7UM6M4CgDUlRAAFBpUMm7Ldht4rT3RbQkkgwYheyJMTqfSm6vVW2Zdsl1YkB1BCyMuUHiF5CrJbII0M+FJJlIk81yr6Rrk4iOhPxVa6lFcj34cnGXp5Np/sUU+LsXL9Sr15FenjXlazEeVoa3FeMKJxlMdhDtn+n8xS6KY7D/1D4H8qWf1Y0e0NMYmbKvVp9B+poXG25u8eCga+dGXPfHcD8cv6VFcH1h8vlU+WirRCjRoRWV5euKDBOvhWUEEbbHs5lM8jw5cOlE4ixA7hQ+77aP4j86ZYixnRlkjMCJHKedZOmacnbExdetZaZRwHoKY2NkZVC55gcSonzNDvb7UIc3XQAU6aJC7amGN1RljsmTJjSpsPhlUcDPPWBRV3Y7torwe4fM14LL2yA48+IP6U/NVSF47sGxdvs+784oK0lqQWt+sx86tOFIblrRQww6ClWVx0F47ESXEgZdI5AeHAAUdhAXgga9Ty/zTO3h1HBQPAAVJasBRAEChPLy8HQx8fJFZwwHeepogAVsBXuWolTUrUT4VTxHmND6iiMlbBK6w0KcRsXNwY+evxry1s7JxUn0dfNTr6U5CVuLffTKTQvFCLY+zkCnLPvNOp0Pd3U0XDUUtkDgI51uqUHJsKVCvGWBIHXSmmEwIUALoAPGhb+y2e9bfOQqTKx7x5HjpFN7SxTN6OSI2wM8QreIqPZmz3t4lm0Fo2wAus55knwpgrVILlLyY3FExauR75icXePLP8goPjrNdVa7Vd3t2Q2JRVthQc0sxgQADA6nU/CqY5UxMkbRyZhrXhGulPLm6WIz5fZnhPKCAYmZj/ml+NwDWrrW30ZeMa8RIPxrapp9GJxa7AstauK3I6VBdfWmFJ7NskgATPIcetPN3sB2ixUxHZPLvpVsG5/4q1/VHqCKv/sBUM03HRbHFPYvbAjNm50L/AC+GJmZ+FOCtL7+NUOUGrASR3dagm30WaQsxOzVZpIrKNa8fun0Ne0/Ji0iPd77fl+dOlrKyoy7NE/sQ7QP1ZqPADs+VZWUV9SfkaYYdkeFeXlBGor2sqYfBW9jt/wCMcchb4cuK1ZxWVlUyAj0brW4rKypDG4rwVlZXMJuK2FZWUAm61vWVlFHM2FbJXlZRATipUrKyh4HN62rKymQpo9RPWVlccD3OP761zDfzTGN3onyrKytOH7EMv1K4p1FeGsrK2eTIHbB//as/1iuktWVlZM/aNGLojalWNsKbk5ROXjAniOdZWVBFJdAly0J4D0rKyspjj//Z"/>
          <p:cNvSpPr>
            <a:spLocks noChangeAspect="1" noChangeArrowheads="1"/>
          </p:cNvSpPr>
          <p:nvPr/>
        </p:nvSpPr>
        <p:spPr bwMode="auto">
          <a:xfrm>
            <a:off x="58615" y="-795338"/>
            <a:ext cx="2022231"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jpg;base64,/9j/4AAQSkZJRgABAQAAAQABAAD/2wCEAAkGBhQSEBUUEhIWFRUUFRgVFRcUFxgVFBUUFxQVFhUUFxUXHCYfFxojGRgUHy8gIycpLCwsFR4xNTAqNSYrLCkBCQoKDgwOGg8PGiwfHSQpKSwqLCkvLCkpKSkpKSkpKSksKSksKSksLCkpKSksLCwsLCwsLCksLCwsKSkpLCwsKf/AABEIAMIBBAMBIgACEQEDEQH/xAAcAAACAgMBAQAAAAAAAAAAAAAEBQMGAAIHAQj/xABEEAACAQIDBQUECAUDAgYDAAABAhEAAwQSIQUGMUFRImFxgZETMqGxByNCUmLB0fAUFXKC4TOS8RZDJFOisrPCJTRj/8QAGQEAAwEBAQAAAAAAAAAAAAAAAQIDBAAF/8QAJhEAAgICAgEFAQADAQAAAAAAAAECEQMhEjFBBBMiMlFhFHGhBf/aAAwDAQACEQMRAD8AtKnQUdh2pQL3YFF4fEV5Uj0UOrYrHSocPeoljpSiPRqiaVhkcDFSLwqO6dKKARNjXHOo/wCbNz/Wo7rUM9MNSGSY+ftH5VMt0nnSq2OHgPkKPwwrrBQYiE1KuGqO2/j50VacUyaJuzVcHUq4GibZFTBaskibkBjAisOCFGxWZKfiDmL2wY/f+KFvYYdKbPZoR8NxnWlcRlIS3gB3UPbuLOrADhx66VLtbY5YyrRpw5caUvsuOLUmyugr+NUc62XbCDrQIwI6mfAa+tergk5z6x8q5x0doZLvOg+yfUV6d8/u2x5kn8qiw2FsjiinxJP503w/sV4W0H9o/SkX+wOvwV/9WXm91F9CT869G1MY/uhh4J+eWrHbx6DhA8K3/mS9aquPliN/wrRwmNcatc9Y/MVEd2sU/vE/3OP1NWltqLUTbYWj8DuUiujcm6eLoP7ifkopxsLYZw6sGcMWg6AgAiepPUelSNtxetBXd4R1o3Hwjvk+xpfAoC/cAFKsRvB30uvbWJ50nYyVDC7eE1lIWxmte0eA3IjRj7NfAVJaehsO/wBUvgPlUiNUWh0MrOMimFvHgikQatxdpKG7LCuLEV5dv9nU8TIHOBIJ9TVZxG11XQk+Vapta2TEnXxPnXJCtDl8SOtaG740LbvryPp/ipkef+KagkovEcuQqdL9zkPh+tDPeFtQW0HZXrqdKLtXeYoNHEyYe+0duPEx8ADTTBqyr2jJ60Jh8XFEnEiK6ybsYWscKIXHL1qo4y+YYryjz1oKztRzyb0NUjNoX27L7/Gr1rRtor1qnrjHPI1611z3U3Ng9tFpfaq9aCv7XFV1nPNh6ih7uI75rnJhURzf2tNLcRjD1oBr1RNdoWOohDYrvqN8RQzXKjNyusNBQxhoj+OOUd8/OP1pXJqVcSwETQs6g4bRfvr3+PudDQYu3O/0r3Nd7/gKZIAW+KuGtGe5+zQ/srp5n/d+lefwNw/8mmSfhA0Tw/WomtN94Vr/ACi4eXwP6V7/ACO50+Bp1GX4wWv0gvmB7wOvdQpv0x/kNzofSs/6ef8AcfrR9uf4C4/orN81lM/+m3/ZFZTe1k/Aco/oDh7sWcx4ASfKtE2msTDR1ykj4CtLeuGYfhYfA0z3YM4dfP51DtDpgK7btffA8ZHzFSfzW0eFxf8AcKtFqxPGpG2bbPG2h8VX9KWkGzne1AGaVYMDxEig7d/K6xIJkDnPM10i5u9h242Lf+xf0oK7ujhv/JUeEj5GnjGIjbK9s4sxGpA5+HrTpcEDzY/3H8qltbq2QdFZf6XcfnTBdlCwA6s50bsu5ZdEZhx8K6SrYUArbtiItO2izJfUzqQAetE3nIkpbbUkwwbryHKrfhMEuUacv81N/LEP2RUljfYfcS8FWwzBkBMqSNQVOh9Z+FTZF++POR+VWFtjJ0oTFbHRQSTAGszwqyiJzsV4jB9mVvWvDn+dVrF4u4GjPz5RHyp5tHD5IABJJgAUkxdntecV0oqrQ0WFbPwT3RIc6cdT+tMF3dbm1Fbr2ew3iPlT32VVx4oyjbJzyNOkV1d3Pxfv0qQbtr1+dPwtekCqrDD8J+7Ir/8A06n7n9awbAt9KeEjqPWtTcX7y+op1jh+A9yX6JjsS2Ps/L9KU7bwKqAQOf6Vab2IT76+oqv7w3VKjKQdeR8KXLCKg2kNjk3IQZazLW5ryK802Fmw9pEs+0fKFAJLNEASaoG830n5Sy4VVgaZ2Ua9YXpT3f8AS62yvqQxKMGaBxQFs3OdND5GuJ3rvI1v5SUUkZdW7LMv0i406+2juCqAe7hV93E+kpcS4sYmEun3HGi3PwkfZb4Huril2/UNi8Q4IMEHQjuowbTuxJNNUfWvsBUbWKQ7g7UvXNnWrl8CTMOzRmWSF5HWPlTp9oAfat/7mPyStabZDR6cH314cH31o20Wj3V4T7x5/wBtK8VveqTKjTjGY/lTLkByQwfD61lV9d982ot6edeU9s60IdnJmtMB+L86P3O1w47j+QpfsdiM0REkGaP3L/0WHRvy/wAV4aej0vJZ7QqaahQ1vNABuDWEVoDW60wDxbda7TH1f+7/AON6IRKj2mn1Y8fmrCmabQt7HOAvdhf6R8hRq3KUbMf6tP6F/wDaKYq9GPQkuwgPQ+Pf6tv6Tzjl15VIGqPEN2G1jQ6zEadeVUSFXYk20qLkZ3Ve1wZsuYHjHXkaSbSw4zAqZDagjURwGvhVT+kLbmfaDW1JPs1VeomJMeZI8RVl2HhGGGtZxBYlhMzlPCQeFJKWmqKxW7LBu/ZhWnpPnUW0rrhlyNAIEjzOvX0phslIVvA0s27eFq2bmWWVZ8p6CtPpZJRt/wBM2fcgqxfzKp0OvSJgkH5GmlgaaIDqOnQVT90Md7W1wgBmg8RMgkDukmrQq6EZioZYkcQYiatakkxJLi2kyh7w3HDv2/tHRWOnD08K92liT/K11Mwusmf9Vhxq2Y3chLxZhebtfhB1hRp6T5mlu0d1S1tsLaYEqoIZ9Jhs5mJ60ZTV6FjF07OWXsfcAHaOuupOupHGasuwrxa28/8A8++p8H9GeJvMyvltC3pLSQ0knsRxERr301u7ptgkOa4r58oGUERk4zPWalnfwaHwp80wWtgKyK3UV5bPSDN4rrrgAEbLmJVm5qjGGI74r58xbQx+FfR209me3wypMTn8J1ie6vnjeHC+yxFy2dCjEajv/SK9GNvGjDL7MWsawGtDxrAa4U+gPoQ2wb2CbDuuYWHlCT2QryY7iCGP91dJXBITBVTziBHd8q4d9Al27/FXAv8AplAbniD2R4mT6V3WxcBduMgAd3OrbohqytYzGC3cv6GIK6RzaPtAj4VSL+JVjcA4gTx5g8JAjhHpVs2viHRsQyOUYc1EkzciP891UlA5vEFHzHnBkme4VoxPQuVUyXZl6E1HEk9e7v6V7WiWeWRpXstExmHvR56eVZVKFpk2yR747/mKN3O4XR0f82oTZHvOPA0Zuppdvj8f/wBm/WvBitHrXss61tXgNZmopHWexUiUPnrZXrgB9utdor9WP6l+cfnWlpq3xzfV+aH/ANa1VdE32b7Lf6m3/Qn/ALRTBWqo7L3hX26YeYCYfO56NKwPJZPnVoVqVBlFrsLD0v3l2ibODvXFElbZjxOk+Uz5UUjUHt6x7TCX0+9aceeUx8atHon5Pns4pnuSSS4OZTOuaZ49/wA67laxwv2rN0Gc6qT/AFRDfGa4Fecq36cRXVfo7xjXcNq2bK4EcI0BmO/8qXKvgzRWzoOzRofA0m29gLj8FOXLlJnQEkjh5imFhspEkAa/Lry4VBtjGIEMMCRyBEmKljy8I1RGePkxPsbCCz7O27BIUQG4k8z6zTHH4Qm6rgtooEBWIPHmNK5/ty+3tsxBEkDXpI+QmrlgdtIbFsNeZHACscqsgI0MyQa04c6bp6rRPJh4rWxpae7bGhOvGdB8aAw+8arczOyi4ZtlSeDBoOncIPnRmKxVhVB/i0adPsnUiRoskDTnXLN5cUGe81q6Lg9oSWWcuYKkgSBwJNVzZEknQmHHytP8OvXMeSrNN5mH2UW4oMd8R11rn+8O+7DDm66Zs15lQTB0VZnjoAq/7qd7m+1v7PMXGa520C5zoTwJJ5QZrmu/eZCMOECi0TmGYElhoXmeECNPu12Rpw8BwpRb7ss2wNvLikJAysOImfMHpTla5nuNirgvgKMykQ5GsDk3yroOMxwtWnuHgilj3wJivLnGnSN8Za2W9XAt25IHvasQBz4k6Vwb6TsXh7uMZsOxY/8AcP8A280/Y0kjv4dKT7b3gu4m4XusT0E9lByVRyFLbuILjU6qNOsdPKvQhJxhxMMknLkDERXqmsmvK5HHevoVxmDex7G1ca3fzF3RsoZ+9G+0oAAjiNes11ezhkQkg8YmT0n9a+NsJjGtsGUlSpkEcQetXva+8NzHWLbWyFZexdtghRn1OcAcj39Y5U7nrbEjj3pHStu7xpbxF1VulHLEBwuYZgSQPWKWYTezGezS4cS+UkCTbJXRoPayma5LsLGObwWSYOYA6wRVvwuPLJ/Di2AzNpyIZmGgPEDhp+Izxo483F8ZL/Rd+neSPJfuzpO4O9RNi8X7RbE3GmQPeVCeHeTXlKbH0c45S/s2tW1Z2YLmJiY6DuHpWUrtuyzx430xNa25bw11i5ElZCwGJieR+dV5993V7jWwF9r3SdePcKR7ZxJa/eJOuYgeCkrA6jSk4v8AIV5yi2G0XbDb74hY+sMRqra90zXRN39qtdw6vc0OoJOkxzrhti6WIGp/KugWdnOUALmIHIaacJoxXFhvRfLm07Y43FH9wpVvDvJbTDXClwZoAGhOuYdBxqvpsnTVmPn+lB7awAt2TlkMTAjiYBJA8gfSmYYK5JF5sb5WigIBJKg5RAJMcBJpVtTfNlvybeRThzIdx9i5nDAKDrxEd/GlG5GdrcsOyNFPEtl5+mkeFMNobPz40OQctuye4EsWRVJ75PDpXc9D+0lNpsqV3FXM7M3ByxCyPaKWMlSYlTqYEmASK6VsLei7esgjJmXstoSxYCJ1P2uNUDaOwrlm6oCs4uH6sgSW10ED7XDTvq14PC2sDbFy9K3LugWDmJ4i2q8yJHw80hJtmjNDGsap2cu23vtir2KN17rqytChCVFvKdAoGg/OulbG32a7s8PiMzOwZS2bskyVD5dYPlxFc03m2aDinhTaLHNkIYkBjPy1p9sveKzbw6WHsE+zXU5oJM5s0EczNaVylG4o8ylF0wPeHCJYRWDM7XOAywABEmZnmKK3B3s9jeKOOzcjxBUEgRMa660XvNfQ5csrCkaEMNYiR3RSXZ2z7RxClnjQzEAkwRInSdagstvjJGhwdckzq1retDbJKgLcEQGDMDyMAQOHDNSbFbwgMFVNTzLARQF+zaNkWkZgVKEMQDwMxE1Elm2LyPcbMFEFWUiemutdatC0yK/tVC83lLFWIhT0OpmNNaAx29liWVEuAMQWl+yWAj3Y1nnwpztHBYa5ZYWmK3WMgAkr+IKP19apG1dl5FDLLA90EHhr508pwUqBGMmrLJsjB2cXKI4RjoA2mskAD1493dRl3dRsJhyZlQ8tJkkNoNQAI4D41Wdxx/8AkLCO+RS0segALSND06V1XeTA2cQvs0u3Qs65coDdJzCY9KfI3NK3oWOuls13D22yP7JAhzAsZkGQBw66DnVS3o3SZ7ty4Fd3Zrky0DXNBBjqRQeyN4LuFvXGUpFvMsuJEExJ74Hxq07L3zt31Zr12ypDDRIEz3a6z0pclulFvX/ToJXbKlY3RxFuwfY5kZgocFgo94FiCD3Uy3zxBTAXe/Knqwn4A0XtLffMMlhDBkG406AGDlHkeNVTe3Hu+EYMSRmQ8B97/NdxaasLkqdFCd61V9a8NazWgzGzca8rGFeRXHHoNMdjYwpdmYkEGe8d9LglbWbsMCK5q1Q0JcZJlowNxbd1SIEN72gyzoZPMRMirPuntOzYxttriOw9quTIVzF2JGZ8w7cyCdfCue3LpgHUirn9Hm0EzsbmQG2F9nmg/WFgB73DjqRERU1Fxkr6Nk88JRaSps+iv5vb+98DWVzTeDekJfKJlIUASBIPOQeY1rytHwMy9PJqyg/SNsVbN4XrZH1h7aaSpOuYDodfOqla2c7EQNDrPcaNN03LoN2TLCSSZOtXzD2wsKqifQf8V57k4Ki+PGpsQ7vbvNMSJPEkcO/51frOHAUAchFA27+QSQD4afGmVpswBXWakn5fZecfC6PBboLbGyjeRUUgEMHDH7JXUac51Hmaqu195L6Yi4LdzshyACFIEaHiOs023O3qa/eNm9lzZcyECJj3lPfEHyNP4szxyJypDwYdcHh5tqCEOY5iYOaA066cuHShRvIb11VVLbTlLKh94IbjQS3CZFPMbh0e06MDDKR5xp8YrnO59iMYM0gANOh45Y5VCWT4txLuLb+R0LE78AI4Nq5aKg9sAHIeEjMMv/Ncvubx3P4lMTeY3XVs4W5qhiQgInQAwQBHCusYNUOYAgqwggxB8QaQ4jc3DMTNhT5H8jTen9Vxjc4i5PT8n8ZHN9t7xXLtw3GZSWAC5QBlUcEAHACgFvtl9owMcAxnjy+VdExW42F1i0VP4XYfCaFv7oZkyG46rlCkCCsCOE+HGrP/ANHHDwQl6VrbZRLN24ZYZiB7x1Oh61lzGGdOAM69asWD2ELbMqOXVePZgmI4MDMSOHnUm2Nlh0DJbusZ1AzkanXSOtMvU45TTCsM/b0B7H3iMw7aeH6VZLGKzAGdD+/3NVBNiXRww1zzDCj9iG4LuRlZQQZngvSCa0TUJK09kYOUdNFgvwozLoZAnUfKg8diyxysp1MTHZ+NEY4wqjvn0H+aG2pigkAkjMRJBE5R70TWGePls1RyOKo9we74tYj2j3YYjQKQpUBT2Y1IMQeHXnR20t4bgSUbKMuhVc7EgTBJAiesVX8TdtNJV2Uj3cwgsI5Eaf8ANA3LdyM+chhELPa05j4aV0MbtOUhJT7pBYxyvZYMQHu22YyYzMC0R4ytQ7v4lRZIYfaJ148oqB8NwusIGUR2dBLa9nge1NF4TYZVnEZsx4ADQnmDGnEaVu7RDph2DxQS/wCyaDmDMPH2jH5fKit4kVsJdAAkLI4fZIP5UKuwfaYkXCT2VnIAe1q0jMD31YTuwr2ypXKWUjssxEkEDifCpT+yZSO0zjTVqBUl5CpIPEEg+IMGoxVzOSisrUNXuauOMY6VEKJw98DNPAqy/CR8QKFonDLCYmCeek+gqybFtq4V3AguUOsT2Q0kjXQ5fU0/3D3fsXcIly5bRjDSWAJ0YgE9KJ3v2TZsYX6m0om5mldIBAU8OZkehqTbkno0QgluwbC4+VlhJME92gEd1eVXsLYe4sqeGnE8eP51lYmtmhMXbExIfE2gVJBYaeEn8qu+AkjU8zw1nXnGormCXSplSQRwI0I86vGzsezIpzEiBGsHxmJmavmj5E9PLtFpvQLTE8AKj2ftYCIcLHj8TEeVV/a+2vY2swEksBlLaRqfGtN394xeJUtkI1AaGUjxImpKDasu5rlxJNn7FN17qM0NbfjEq6tJVwZ5imuyNzRbxCXjcOZTIgaRERHSKIu2brJ9QyBgZ7JBDdxHKlWF3xvoYuW1kGIIynTQ8KjPneujoYscXbWzofswRw9Oz8qBt4EBpEjwpDY3/T7dph/SQfgaPw++OFb/ALmU/iBH+Kh8ltGj4MZX8tnUuJP3ucd44elC294g18WltMwOhcTlDHhrHCj7ONs3R2XRvAg1lzHWLGrsq93P0GtTlPI5beiftpO0yS8pn3T6g/nW9tgBqSPFTHyqv7S324+xtE/ifQenGluzt+rxn2ltTqRK8R4A6UasLki1Yl7dsZnICSBMaa6Cir+GGmUep1PfVVG+FtjNywWI5khvgRApha3xsNxLL4qY+FI470Mn/aHKYMc/8VXtr3rVi4cwUrAMR15Rwnvp3htu4d+F5PAmPnS/eTA2r1ljmQQNGJECNePKqJs7RVNu7YR1X2VpUM6kz7p6JIg86RYuwXuHNGYxDMeEcsvDWo8XjVLOvZgtIIJIUjSBzjvobEY5mXgGIgBpGaSYivShGlo86creyPG3SrnMSzA5VB4jyqaxjVRJI7eubNrA5QOf740GMK5Ad5gnWeI66+FZtewU4xrzUyP0q1LolZPY2o1xlRV4sIPFi3uiOQ4103Z2ydIUcJUnXWDBj0rn/wBHltDjrQf7xj+qDl+MV2xbIrpS4saEeStirA7JFtQBr1PM17ti8LGGu3f/AC0Zh/VHZHqRTLG4u3Ytm5dYIi8Se/gNOJrn++2/+HxGEuWLOcsxTUqApUOGMGZ5dK6LtjukjlWMY5yTqSZJ7zqagqe+JJqCrGU2rDXgr01xx41arUqWixAHOiTst0YSNJGo4daDkl2Motnat29gJbwqIQQWtKtyDx0DEa/ioa9hUvLftmTat3BaUaalQr3DoPvZR/b3VUMPvri0X3wQBzUH8q12RvddSzlyqwLM7EzJZmJJJ/fCszyS4NWbVwTWi04HYaW1IQsBMxM6wB+Qr2kA37cf9pfU17WOspbljOdtTvYG0IGU6gcPA8fj86S3FMmtsCxW4D0/SvTnHlGjz8c3Cdlt2vhxdskDivaXy4j0qu7DxRt4i2w+8B3EEwfgasGzsUCO796UFZ2MUxcx2Ac69/QeRrJhlxTizVmhyanEv9rEr9wT+GPnypNt3eAreKgKwyiVPEceZ5xB9K02nvGLSci54Dh5nuqmXMWzszsZZjJPU10cfLsrLLx0h9fx9sqCbFwk8SjBCP7CCD5RS/2qs5CBwApP1gAbQSRppQK4o16cUetOsaXgjKd7scnCMltLpgLcnKQfu8Z6UbgMbbClnuLqeJMmkJ2tc9mLec5BJC8gTxig/wCHkdyiT60jwKXbA8rj0XM432jFLWXQZiWOUBZyz366UrO0WtXXQw0QZHAyJMfvlUWzsLKKSSARyIDcep5cdK2xlgdkhy0dkglTAOo4edBYoLVCucnsYYPbi3OCk+GvLWi0x9pv8ikO7l4WmUtpqw8yGj8qW4teJmCttGHfLQRp4/Ch/iwbpaD78ki5lLRHEetItpuAxXP2f6pHoK83SdXa4t3tAIWGbXhx40gu3e0W6n08qaHpeE+xZZ7j0S3sOSxyns8jET5VtYwRBHkT61ouLHWfhUljECZaR++cflWyqM92xzhMOCSHYBcx1mTJGmnfp6UDtW3MADQaTOhPM68K2a+qoCLmZSYCQM2kyTzHPxoDF47NwEDgBJPjANSirY8no92PjDZvI44owYeIM19FWbwYBhwIBHgRIr552LsO7iLq20Ukk6nko5knkBXfcMmRVUcFAX0EUmbvRTD0L99tjNisGyJ76kOo+8Vns+YJ84rheIBBKkEEGCDoQQeBB1Br6LD1zb6XcHbHsbgUC4xKswEFgAInrGvrXY5eA5I+TmJ41Cy1NzNaMK1GUm2fs5rh6L15TGlRX7JUlWEEUw2VtLIQje6eH4f8U6xuHtusONY0PAjz5+FQllcZU1o0xxKUbT2V/Y9rNdHdrVg2fiJxlu1lDAyGnkImfKKE2fZFswNZBJaOPSh8JtB1xD3LZAOXLOndMZtD+lL95N/wanCCX9LjtfZFtbTsFiFJ7vSldnBTZshSASGJ0nTMYoW5tW89ps97lqhtgE+db4HGELbLcgVH9IMg/GhwpC8rYzXd5Txck9wFZWfzTovxrKShy17J3Zwb2Lbth7ZLW1LEjiSok8a5bitmg3vqVkE3TAP2UL8J/CK6fsfFH+XKQdRZYA9CoIHDwFcowO17lm4jJqyFiMwmc0gg9ZBPrXYbbYfUUpUQWMabbyOHMdas+Lvk2M68VGYd4jX4a+VLdu7IuD644ZrKMASNWCnn3oD0NFbNw/t7BVb6LACnNIJB6COHKmyJSqSBik4pplZvYsuczGSawE9D56U/TdJlvBS6hTrmEye6OXCnWD2bh0kmxBtn3nbNIAnMNYPmKq8kV0RUZMo3tNaaLs5f4b2pZg/EKUOVlmNH68fSlN95cnqSfU00vYomwi5iQAIA0QcyD95uHhTS8AiwBZovDWmaQokQM0dJ6UMtGYW4ykwY4edBsP8AAi3aUQGZvAyor28i6Ffs9DMz1r04hjxg1E4BHuwansJveXs8OZ+R1qHEYcuYBAlABOgaIMT+tTXUOXTvJ+VGphyfdgHrGZvjoPKmToDVgGztnuqPcYKFCMNZk6RpHfQT2/2Ks1/BsLTl2AAQxJl2PfPyFVmYmqKXLZNx4g1+3lMfvWrxuVsKzisK63VlluaMujqCqnjzHGqPemfKrv8AR5tFbVu7mDQWWWCkquhgGNRzpcv10NjrlsK23uBat2c9t2BBAOaGBBIHAARTrBfRxhVAL53IGstlBPPQCR61Lt7aNs4UvnXKWXtAyJzDmPOn1m8CARwIBHgRpWVylRqUY2S7NwFqyuW1bVB+ERPieJ86NBoRGqXPXLoYmmudfS5c/wBAdMxq/wCeuZ/Slem4g6Ej/wBKn8zT4vsJk+pz6dTXhr3rXhrWYjU01THC4gVmysBEnge+etKq1NCUVLseE3EfM5RC3DSCBqDykHlNDbPdSWyqo4aMZnjqDypYGMUy2EJZgen51PhxTKPJyaQfib7ZCCBHjMa8p1rSxdK5FPMN8SOPpW20LQCEga6D1NQYt4uJBiE+NFK0K3TJXuuphWIHrXlSAyJH51lLY+y7bt7YtphUDOARm05+8TVd3kxivjku2hmCpDwANe1GnPiKCw+ZreRVUCdbh5A8h3+HwqBtnQRkYnqToCajBJOy2ZtyaNcdtbF4lShdinCAMoIH3o4+ZNDWd22+04X4mmAusPe9R+lQ4e57Tg061Tm10Qcbew/CYgov1jdm22VT+ACBQ+0NotkJBKKRpPvt4DkO+hNrrla0eh/MGtnIue0nU+6PDj8a5RXbC34K/wA6bbTujMqj7Kgd374VC2EC6lG8+AoUNVtPaJrQXhLOY0ztYatdi2gU75/4putoCs+SW6LRWrAhhD/zXosGOGnUUx9jPvaDkOvjUt3CkoTwAB08qlyoahNBy9kTPLTrznlTTC2oAjU8z391R4HDCJKnpMctKYpgxEo3kdR/imb8ASAXx1jM9u4wzAazoOEkA/eiqmzA8JHz86fbY2ELjFpyMePNT39Qf3FLbm7lwe7cUnoZHzq+NxRKabGe7GzbF1SbiAvJAzFoIjkARBp9bxNrAZUS1pcJYwxZuyBr2uIE/Ok2xdnhE7TEtJJy8PCnF0FoIRsy8GjXvGvI9KnOSseKpAm99+3cwvtLQIllz5dAddMwHMGO/Wrng8UFsoWYAZF1JAHujrVB2jgQ2ZcuTNBYA6QvanLw4j40dZ7UM6M4CgDUlRAAFBpUMm7Ldht4rT3RbQkkgwYheyJMTqfSm6vVW2Zdsl1YkB1BCyMuUHiF5CrJbII0M+FJJlIk81yr6Rrk4iOhPxVa6lFcj34cnGXp5Np/sUU+LsXL9Sr15FenjXlazEeVoa3FeMKJxlMdhDtn+n8xS6KY7D/1D4H8qWf1Y0e0NMYmbKvVp9B+poXG25u8eCga+dGXPfHcD8cv6VFcH1h8vlU+WirRCjRoRWV5euKDBOvhWUEEbbHs5lM8jw5cOlE4ixA7hQ+77aP4j86ZYixnRlkjMCJHKedZOmacnbExdetZaZRwHoKY2NkZVC55gcSonzNDvb7UIc3XQAU6aJC7amGN1RljsmTJjSpsPhlUcDPPWBRV3Y7torwe4fM14LL2yA48+IP6U/NVSF47sGxdvs+784oK0lqQWt+sx86tOFIblrRQww6ClWVx0F47ESXEgZdI5AeHAAUdhAXgga9Ty/zTO3h1HBQPAAVJasBRAEChPLy8HQx8fJFZwwHeepogAVsBXuWolTUrUT4VTxHmND6iiMlbBK6w0KcRsXNwY+evxry1s7JxUn0dfNTr6U5CVuLffTKTQvFCLY+zkCnLPvNOp0Pd3U0XDUUtkDgI51uqUHJsKVCvGWBIHXSmmEwIUALoAPGhb+y2e9bfOQqTKx7x5HjpFN7SxTN6OSI2wM8QreIqPZmz3t4lm0Fo2wAus55knwpgrVILlLyY3FExauR75icXePLP8goPjrNdVa7Vd3t2Q2JRVthQc0sxgQADA6nU/CqY5UxMkbRyZhrXhGulPLm6WIz5fZnhPKCAYmZj/ml+NwDWrrW30ZeMa8RIPxrapp9GJxa7AstauK3I6VBdfWmFJ7NskgATPIcetPN3sB2ixUxHZPLvpVsG5/4q1/VHqCKv/sBUM03HRbHFPYvbAjNm50L/AC+GJmZ+FOCtL7+NUOUGrASR3dagm30WaQsxOzVZpIrKNa8fun0Ne0/Ji0iPd77fl+dOlrKyoy7NE/sQ7QP1ZqPADs+VZWUV9SfkaYYdkeFeXlBGor2sqYfBW9jt/wCMcchb4cuK1ZxWVlUyAj0brW4rKypDG4rwVlZXMJuK2FZWUAm61vWVlFHM2FbJXlZRATipUrKyh4HN62rKymQpo9RPWVlccD3OP761zDfzTGN3onyrKytOH7EMv1K4p1FeGsrK2eTIHbB//as/1iuktWVlZM/aNGLojalWNsKbk5ROXjAniOdZWVBFJdAly0J4D0rKyspjj//Z"/>
          <p:cNvSpPr>
            <a:spLocks noChangeAspect="1" noChangeArrowheads="1"/>
          </p:cNvSpPr>
          <p:nvPr/>
        </p:nvSpPr>
        <p:spPr bwMode="auto">
          <a:xfrm>
            <a:off x="199292" y="-741363"/>
            <a:ext cx="22860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699400" name="Picture 8" descr="http://www.drammen.kommune.no/Global/Enhetenes%20egne%20bilder/Skoger%20Skole%20bilder/7.trin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452" y="3504299"/>
            <a:ext cx="4139952" cy="335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9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5" name="Rectangle 3"/>
          <p:cNvSpPr>
            <a:spLocks noGrp="1" noChangeArrowheads="1"/>
          </p:cNvSpPr>
          <p:nvPr>
            <p:ph idx="1"/>
          </p:nvPr>
        </p:nvSpPr>
        <p:spPr/>
        <p:txBody>
          <a:bodyPr>
            <a:normAutofit/>
          </a:bodyPr>
          <a:lstStyle/>
          <a:p>
            <a:pPr>
              <a:spcBef>
                <a:spcPts val="500"/>
              </a:spcBef>
              <a:spcAft>
                <a:spcPts val="500"/>
              </a:spcAft>
            </a:pPr>
            <a:r>
              <a:rPr lang="nb-NO" dirty="0"/>
              <a:t>§ 9a–2:</a:t>
            </a:r>
            <a:endParaRPr lang="nn-NO" dirty="0"/>
          </a:p>
          <a:p>
            <a:pPr lvl="1">
              <a:spcBef>
                <a:spcPts val="500"/>
              </a:spcBef>
              <a:spcAft>
                <a:spcPts val="500"/>
              </a:spcAft>
            </a:pPr>
            <a:r>
              <a:rPr lang="nb-NO" dirty="0" smtClean="0"/>
              <a:t>«</a:t>
            </a:r>
            <a:r>
              <a:rPr lang="nb-NO" dirty="0" err="1"/>
              <a:t>Innreiast</a:t>
            </a:r>
            <a:r>
              <a:rPr lang="nb-NO" dirty="0"/>
              <a:t> slik at det blir </a:t>
            </a:r>
            <a:r>
              <a:rPr lang="nb-NO" dirty="0" err="1"/>
              <a:t>teke</a:t>
            </a:r>
            <a:r>
              <a:rPr lang="nb-NO" dirty="0"/>
              <a:t> omsyn til </a:t>
            </a:r>
            <a:r>
              <a:rPr lang="nb-NO" dirty="0" err="1"/>
              <a:t>dei</a:t>
            </a:r>
            <a:r>
              <a:rPr lang="nb-NO" dirty="0"/>
              <a:t> </a:t>
            </a:r>
            <a:r>
              <a:rPr lang="nb-NO" dirty="0" err="1"/>
              <a:t>elevane</a:t>
            </a:r>
            <a:r>
              <a:rPr lang="nb-NO" dirty="0"/>
              <a:t> ved skolen som har </a:t>
            </a:r>
            <a:r>
              <a:rPr lang="nb-NO" dirty="0" err="1"/>
              <a:t>funksjonshemmingar</a:t>
            </a:r>
            <a:r>
              <a:rPr lang="nb-NO" dirty="0" smtClean="0"/>
              <a:t>.»</a:t>
            </a:r>
            <a:endParaRPr lang="nb-NO" dirty="0"/>
          </a:p>
        </p:txBody>
      </p:sp>
      <p:sp>
        <p:nvSpPr>
          <p:cNvPr id="484354" name="Rectangle 2"/>
          <p:cNvSpPr>
            <a:spLocks noGrp="1" noChangeArrowheads="1"/>
          </p:cNvSpPr>
          <p:nvPr>
            <p:ph type="title"/>
          </p:nvPr>
        </p:nvSpPr>
        <p:spPr/>
        <p:txBody>
          <a:bodyPr/>
          <a:lstStyle/>
          <a:p>
            <a:r>
              <a:rPr lang="nb-NO" dirty="0"/>
              <a:t>Det fysiske miljøet – IV</a:t>
            </a:r>
          </a:p>
        </p:txBody>
      </p:sp>
      <p:pic>
        <p:nvPicPr>
          <p:cNvPr id="697346" name="Picture 2" descr="http://t0.gstatic.com/images?q=tbn:ANd9GcTY7qHZvEfBSD61rENt1ho73H_3ixXPZggDD8kHxfI8I3Ed33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469" y="4289560"/>
            <a:ext cx="4652825" cy="25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2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4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9" name="Rectangle 3"/>
          <p:cNvSpPr>
            <a:spLocks noGrp="1" noChangeArrowheads="1"/>
          </p:cNvSpPr>
          <p:nvPr>
            <p:ph idx="1"/>
          </p:nvPr>
        </p:nvSpPr>
        <p:spPr/>
        <p:txBody>
          <a:bodyPr>
            <a:normAutofit lnSpcReduction="10000"/>
          </a:bodyPr>
          <a:lstStyle/>
          <a:p>
            <a:pPr lvl="0">
              <a:buFont typeface="Arial" panose="020B0604020202020204" pitchFamily="34" charset="0"/>
              <a:buChar char="•"/>
            </a:pPr>
            <a:r>
              <a:rPr lang="nb-NO" dirty="0" smtClean="0"/>
              <a:t>Godkjenning på mandag – ingen garanti for at skolemiljøet er lovlig på tirsdag</a:t>
            </a:r>
          </a:p>
          <a:p>
            <a:pPr lvl="0">
              <a:buFont typeface="Arial" panose="020B0604020202020204" pitchFamily="34" charset="0"/>
              <a:buChar char="•"/>
            </a:pPr>
            <a:r>
              <a:rPr lang="nb-NO" dirty="0" smtClean="0"/>
              <a:t>Formålet med godkjenning: </a:t>
            </a:r>
            <a:br>
              <a:rPr lang="nb-NO" dirty="0" smtClean="0"/>
            </a:br>
            <a:r>
              <a:rPr lang="nb-NO" dirty="0" smtClean="0"/>
              <a:t>Komme opp på et visst nivå</a:t>
            </a:r>
          </a:p>
          <a:p>
            <a:pPr marL="1257300" lvl="2"/>
            <a:r>
              <a:rPr lang="nb-NO" dirty="0" smtClean="0"/>
              <a:t>skolemiljø iht. krav</a:t>
            </a:r>
          </a:p>
          <a:p>
            <a:pPr marL="1257300" lvl="2"/>
            <a:r>
              <a:rPr lang="nb-NO" dirty="0" smtClean="0"/>
              <a:t>systematisk skolemiljøarbeid/internkontroll</a:t>
            </a:r>
          </a:p>
          <a:p>
            <a:pPr lvl="0">
              <a:buFont typeface="Arial" panose="020B0604020202020204" pitchFamily="34" charset="0"/>
              <a:buChar char="•"/>
            </a:pPr>
            <a:r>
              <a:rPr lang="nb-NO" dirty="0" smtClean="0"/>
              <a:t>Systematisk arbeid med skolemiljøet / internkontroll viktigere enn selve godkjenningen</a:t>
            </a:r>
            <a:endParaRPr lang="nb-NO" dirty="0"/>
          </a:p>
        </p:txBody>
      </p:sp>
      <p:sp>
        <p:nvSpPr>
          <p:cNvPr id="623618" name="Rectangle 2"/>
          <p:cNvSpPr>
            <a:spLocks noGrp="1" noChangeArrowheads="1"/>
          </p:cNvSpPr>
          <p:nvPr>
            <p:ph type="title"/>
          </p:nvPr>
        </p:nvSpPr>
        <p:spPr/>
        <p:txBody>
          <a:bodyPr>
            <a:normAutofit/>
          </a:bodyPr>
          <a:lstStyle/>
          <a:p>
            <a:r>
              <a:rPr lang="nb-NO" dirty="0"/>
              <a:t>Godkjenning ingen </a:t>
            </a:r>
            <a:r>
              <a:rPr lang="nb-NO" dirty="0" smtClean="0"/>
              <a:t>sovepute</a:t>
            </a:r>
            <a:endParaRPr lang="nb-NO" dirty="0"/>
          </a:p>
        </p:txBody>
      </p:sp>
    </p:spTree>
    <p:extLst>
      <p:ext uri="{BB962C8B-B14F-4D97-AF65-F5344CB8AC3E}">
        <p14:creationId xmlns:p14="http://schemas.microsoft.com/office/powerpoint/2010/main" val="261362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36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36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p:txBody>
          <a:bodyPr>
            <a:normAutofit fontScale="92500" lnSpcReduction="10000"/>
          </a:bodyPr>
          <a:lstStyle/>
          <a:p>
            <a:pPr lvl="0">
              <a:buFont typeface="Arial" panose="020B0604020202020204" pitchFamily="34" charset="0"/>
              <a:buChar char="•"/>
            </a:pPr>
            <a:r>
              <a:rPr lang="nb-NO" dirty="0" smtClean="0"/>
              <a:t>Skolemiljøforskriften:</a:t>
            </a:r>
            <a:r>
              <a:rPr lang="nb-NO" baseline="0" dirty="0" smtClean="0"/>
              <a:t> </a:t>
            </a:r>
          </a:p>
          <a:p>
            <a:pPr lvl="1"/>
            <a:r>
              <a:rPr lang="nb-NO" dirty="0" smtClean="0"/>
              <a:t>«Kommunestyret kan i særskilte tilfeller gi dispensasjon fra bestemmelser i denne forskriften.»</a:t>
            </a:r>
          </a:p>
          <a:p>
            <a:pPr lvl="0">
              <a:buFont typeface="Arial" panose="020B0604020202020204" pitchFamily="34" charset="0"/>
              <a:buChar char="•"/>
            </a:pPr>
            <a:r>
              <a:rPr lang="nb-NO" dirty="0" smtClean="0"/>
              <a:t>Ingen dispensasjonsmulighet i </a:t>
            </a:r>
            <a:r>
              <a:rPr lang="nb-NO" dirty="0" err="1" smtClean="0"/>
              <a:t>oppl</a:t>
            </a:r>
            <a:r>
              <a:rPr lang="nb-NO" dirty="0" smtClean="0"/>
              <a:t>. </a:t>
            </a:r>
            <a:r>
              <a:rPr lang="nb-NO" dirty="0" err="1" smtClean="0"/>
              <a:t>kap</a:t>
            </a:r>
            <a:r>
              <a:rPr lang="nb-NO" dirty="0" smtClean="0"/>
              <a:t>. 9a!</a:t>
            </a:r>
          </a:p>
          <a:p>
            <a:pPr lvl="0">
              <a:buFont typeface="Arial" panose="020B0604020202020204" pitchFamily="34" charset="0"/>
              <a:buChar char="•"/>
            </a:pPr>
            <a:r>
              <a:rPr lang="nb-NO" dirty="0" smtClean="0"/>
              <a:t>Betyr at man heller ikke kan dispensere fra hovedkravene i forskrift om miljørettet helsevern</a:t>
            </a:r>
          </a:p>
          <a:p>
            <a:pPr marL="1257300" lvl="2"/>
            <a:r>
              <a:rPr lang="nb-NO" dirty="0" smtClean="0"/>
              <a:t>Miljø og helse i skolen (</a:t>
            </a:r>
            <a:r>
              <a:rPr lang="nb-NO" dirty="0" err="1" smtClean="0"/>
              <a:t>Hdir</a:t>
            </a:r>
            <a:r>
              <a:rPr lang="nb-NO" dirty="0" smtClean="0"/>
              <a:t>): Ikke dispensere fra kravet </a:t>
            </a:r>
            <a:r>
              <a:rPr lang="nb-NO" dirty="0"/>
              <a:t>i § 7 om </a:t>
            </a:r>
            <a:r>
              <a:rPr lang="nb-NO" dirty="0" smtClean="0"/>
              <a:t>at virksomheter skal </a:t>
            </a:r>
            <a:r>
              <a:rPr lang="nb-NO" dirty="0"/>
              <a:t>være helsemessig </a:t>
            </a:r>
            <a:r>
              <a:rPr lang="nb-NO" dirty="0" smtClean="0"/>
              <a:t>tilfredsstillende</a:t>
            </a:r>
          </a:p>
          <a:p>
            <a:pPr marL="457200" lvl="0" indent="-457200">
              <a:buFontTx/>
              <a:buChar char="-"/>
            </a:pPr>
            <a:endParaRPr lang="nb-NO" dirty="0" smtClean="0"/>
          </a:p>
        </p:txBody>
      </p:sp>
      <p:sp>
        <p:nvSpPr>
          <p:cNvPr id="153602" name="Rectangle 2"/>
          <p:cNvSpPr>
            <a:spLocks noGrp="1" noChangeArrowheads="1"/>
          </p:cNvSpPr>
          <p:nvPr>
            <p:ph type="title"/>
          </p:nvPr>
        </p:nvSpPr>
        <p:spPr>
          <a:xfrm>
            <a:off x="1619672" y="476672"/>
            <a:ext cx="8229600" cy="1143000"/>
          </a:xfrm>
        </p:spPr>
        <p:txBody>
          <a:bodyPr>
            <a:normAutofit/>
          </a:bodyPr>
          <a:lstStyle/>
          <a:p>
            <a:r>
              <a:rPr lang="nb-NO" dirty="0"/>
              <a:t>Dispensasjon fra </a:t>
            </a:r>
            <a:r>
              <a:rPr lang="nb-NO" dirty="0" smtClean="0"/>
              <a:t>kravene?</a:t>
            </a:r>
            <a:endParaRPr lang="nb-NO" dirty="0"/>
          </a:p>
        </p:txBody>
      </p:sp>
    </p:spTree>
    <p:extLst>
      <p:ext uri="{BB962C8B-B14F-4D97-AF65-F5344CB8AC3E}">
        <p14:creationId xmlns:p14="http://schemas.microsoft.com/office/powerpoint/2010/main" val="8210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3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innledning</a:t>
            </a:r>
            <a:endParaRPr lang="nb-NO" dirty="0"/>
          </a:p>
        </p:txBody>
      </p:sp>
      <p:sp>
        <p:nvSpPr>
          <p:cNvPr id="5" name="Plassholder for tekst 4"/>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67182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Krav til det psykososiale miljøet</a:t>
            </a:r>
            <a:endParaRPr lang="nb-NO" dirty="0"/>
          </a:p>
        </p:txBody>
      </p:sp>
      <p:sp>
        <p:nvSpPr>
          <p:cNvPr id="5" name="Plassholder for tekst 4"/>
          <p:cNvSpPr>
            <a:spLocks noGrp="1"/>
          </p:cNvSpPr>
          <p:nvPr>
            <p:ph type="body" idx="1"/>
          </p:nvPr>
        </p:nvSpPr>
        <p:spPr/>
        <p:txBody>
          <a:bodyPr/>
          <a:lstStyle/>
          <a:p>
            <a:r>
              <a:rPr lang="nb-NO" dirty="0" smtClean="0"/>
              <a:t>Oppll § 9a–3</a:t>
            </a:r>
            <a:endParaRPr lang="nb-NO" dirty="0"/>
          </a:p>
        </p:txBody>
      </p:sp>
    </p:spTree>
    <p:extLst>
      <p:ext uri="{BB962C8B-B14F-4D97-AF65-F5344CB8AC3E}">
        <p14:creationId xmlns:p14="http://schemas.microsoft.com/office/powerpoint/2010/main" val="3577886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Grp="1" noChangeArrowheads="1"/>
          </p:cNvSpPr>
          <p:nvPr>
            <p:ph type="title" idx="4294967295"/>
          </p:nvPr>
        </p:nvSpPr>
        <p:spPr>
          <a:xfrm>
            <a:off x="477983" y="762000"/>
            <a:ext cx="7865918" cy="1143000"/>
          </a:xfrm>
        </p:spPr>
        <p:txBody>
          <a:bodyPr>
            <a:normAutofit fontScale="90000"/>
          </a:bodyPr>
          <a:lstStyle/>
          <a:p>
            <a:r>
              <a:rPr lang="nb-NO" dirty="0" smtClean="0"/>
              <a:t>Krav til det psykososiale miljøet</a:t>
            </a:r>
            <a:endParaRPr lang="nb-NO" b="1" dirty="0"/>
          </a:p>
        </p:txBody>
      </p:sp>
      <p:sp>
        <p:nvSpPr>
          <p:cNvPr id="369667" name="Rectangle 3"/>
          <p:cNvSpPr>
            <a:spLocks noGrp="1" noChangeArrowheads="1"/>
          </p:cNvSpPr>
          <p:nvPr>
            <p:ph type="body" idx="4294967295"/>
          </p:nvPr>
        </p:nvSpPr>
        <p:spPr>
          <a:xfrm>
            <a:off x="477983" y="1905000"/>
            <a:ext cx="8666017" cy="4572000"/>
          </a:xfrm>
        </p:spPr>
        <p:txBody>
          <a:bodyPr>
            <a:normAutofit/>
          </a:bodyPr>
          <a:lstStyle/>
          <a:p>
            <a:pPr>
              <a:spcBef>
                <a:spcPts val="500"/>
              </a:spcBef>
              <a:spcAft>
                <a:spcPts val="500"/>
              </a:spcAft>
            </a:pPr>
            <a:r>
              <a:rPr lang="nb-NO" sz="3000" dirty="0"/>
              <a:t>§ 9a-1</a:t>
            </a:r>
            <a:r>
              <a:rPr lang="nb-NO" sz="3000" dirty="0" smtClean="0"/>
              <a:t>:</a:t>
            </a:r>
            <a:r>
              <a:rPr lang="nb-NO" sz="3000" baseline="0" dirty="0" smtClean="0"/>
              <a:t> </a:t>
            </a:r>
            <a:r>
              <a:rPr lang="nb-NO" sz="3000" dirty="0" smtClean="0"/>
              <a:t>«</a:t>
            </a:r>
            <a:r>
              <a:rPr lang="nb-NO" sz="3000" dirty="0"/>
              <a:t>fremjar helse, trivsel og læring</a:t>
            </a:r>
            <a:r>
              <a:rPr lang="nb-NO" sz="3000" dirty="0" smtClean="0"/>
              <a:t>»</a:t>
            </a:r>
          </a:p>
          <a:p>
            <a:pPr>
              <a:spcBef>
                <a:spcPts val="500"/>
              </a:spcBef>
              <a:spcAft>
                <a:spcPts val="500"/>
              </a:spcAft>
            </a:pPr>
            <a:r>
              <a:rPr lang="nb-NO" sz="3000" dirty="0" smtClean="0"/>
              <a:t>§ </a:t>
            </a:r>
            <a:r>
              <a:rPr lang="nb-NO" sz="3000" dirty="0"/>
              <a:t>9a-3: </a:t>
            </a:r>
            <a:br>
              <a:rPr lang="nb-NO" sz="3000" dirty="0"/>
            </a:br>
            <a:r>
              <a:rPr lang="nb-NO" sz="3000" dirty="0"/>
              <a:t>«Skolen skal aktivt og systematisk arbeide for å </a:t>
            </a:r>
            <a:r>
              <a:rPr lang="nb-NO" sz="3000" dirty="0" err="1"/>
              <a:t>fremje</a:t>
            </a:r>
            <a:r>
              <a:rPr lang="nb-NO" sz="3000" dirty="0"/>
              <a:t> </a:t>
            </a:r>
            <a:r>
              <a:rPr lang="nb-NO" sz="3000" dirty="0" err="1"/>
              <a:t>eit</a:t>
            </a:r>
            <a:r>
              <a:rPr lang="nb-NO" sz="3000" dirty="0"/>
              <a:t> godt psykososialt miljø, der den enkelte eleven kan oppleve tryggleik og sosialt tilhør</a:t>
            </a:r>
            <a:r>
              <a:rPr lang="nb-NO" sz="3000" dirty="0" smtClean="0"/>
              <a:t>.»</a:t>
            </a:r>
          </a:p>
          <a:p>
            <a:pPr>
              <a:spcBef>
                <a:spcPts val="500"/>
              </a:spcBef>
              <a:spcAft>
                <a:spcPts val="500"/>
              </a:spcAft>
            </a:pPr>
            <a:r>
              <a:rPr lang="nb-NO" sz="3000" dirty="0" smtClean="0"/>
              <a:t>Skolemiljøforskriften § 12:</a:t>
            </a:r>
            <a:br>
              <a:rPr lang="nb-NO" sz="3000" dirty="0" smtClean="0"/>
            </a:br>
            <a:r>
              <a:rPr lang="nb-NO" sz="3000" dirty="0" smtClean="0">
                <a:cs typeface="+mn-cs"/>
              </a:rPr>
              <a:t>«</a:t>
            </a:r>
            <a:r>
              <a:rPr lang="nb-NO" sz="3000" dirty="0">
                <a:cs typeface="+mn-cs"/>
              </a:rPr>
              <a:t>Virksomheten skal fremme trivsel og gode psykososiale forhold»</a:t>
            </a:r>
          </a:p>
          <a:p>
            <a:pPr>
              <a:spcBef>
                <a:spcPts val="500"/>
              </a:spcBef>
              <a:spcAft>
                <a:spcPts val="500"/>
              </a:spcAft>
              <a:buFontTx/>
              <a:buChar char="-"/>
            </a:pPr>
            <a:endParaRPr lang="nb-NO" dirty="0" smtClean="0"/>
          </a:p>
        </p:txBody>
      </p:sp>
    </p:spTree>
    <p:extLst>
      <p:ext uri="{BB962C8B-B14F-4D97-AF65-F5344CB8AC3E}">
        <p14:creationId xmlns:p14="http://schemas.microsoft.com/office/powerpoint/2010/main" val="5378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Effect transition="in" filter="wipe(down)">
                                      <p:cBhvr>
                                        <p:cTn id="7" dur="500"/>
                                        <p:tgtEl>
                                          <p:spTgt spid="369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9667">
                                            <p:txEl>
                                              <p:pRg st="1" end="1"/>
                                            </p:txEl>
                                          </p:spTgt>
                                        </p:tgtEl>
                                        <p:attrNameLst>
                                          <p:attrName>style.visibility</p:attrName>
                                        </p:attrNameLst>
                                      </p:cBhvr>
                                      <p:to>
                                        <p:strVal val="visible"/>
                                      </p:to>
                                    </p:set>
                                    <p:animEffect transition="in" filter="wipe(down)">
                                      <p:cBhvr>
                                        <p:cTn id="12" dur="500"/>
                                        <p:tgtEl>
                                          <p:spTgt spid="369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9667">
                                            <p:txEl>
                                              <p:pRg st="2" end="2"/>
                                            </p:txEl>
                                          </p:spTgt>
                                        </p:tgtEl>
                                        <p:attrNameLst>
                                          <p:attrName>style.visibility</p:attrName>
                                        </p:attrNameLst>
                                      </p:cBhvr>
                                      <p:to>
                                        <p:strVal val="visible"/>
                                      </p:to>
                                    </p:set>
                                    <p:animEffect transition="in" filter="wipe(down)">
                                      <p:cBhvr>
                                        <p:cTn id="17" dur="500"/>
                                        <p:tgtEl>
                                          <p:spTgt spid="369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pPr>
              <a:spcBef>
                <a:spcPts val="500"/>
              </a:spcBef>
              <a:spcAft>
                <a:spcPts val="500"/>
              </a:spcAft>
              <a:buFont typeface="Arial" panose="020B0604020202020204" pitchFamily="34" charset="0"/>
              <a:buChar char="•"/>
            </a:pPr>
            <a:r>
              <a:rPr lang="nb-NO" dirty="0" smtClean="0"/>
              <a:t>Dersom </a:t>
            </a:r>
            <a:r>
              <a:rPr lang="nb-NO" dirty="0" err="1" smtClean="0"/>
              <a:t>nokon</a:t>
            </a:r>
            <a:r>
              <a:rPr lang="nb-NO" dirty="0" smtClean="0"/>
              <a:t> som er </a:t>
            </a:r>
            <a:r>
              <a:rPr lang="nb-NO" u="sng" dirty="0" smtClean="0"/>
              <a:t>tilsett</a:t>
            </a:r>
            <a:r>
              <a:rPr lang="nb-NO" dirty="0" smtClean="0"/>
              <a:t> ved skolen, får kunnskap eller mistanke om at </a:t>
            </a:r>
            <a:r>
              <a:rPr lang="nb-NO" dirty="0" err="1" smtClean="0"/>
              <a:t>ein</a:t>
            </a:r>
            <a:r>
              <a:rPr lang="nb-NO" dirty="0" smtClean="0"/>
              <a:t> elev blir utsett for </a:t>
            </a:r>
            <a:r>
              <a:rPr lang="nb-NO" u="sng" dirty="0" err="1" smtClean="0"/>
              <a:t>krenkjande</a:t>
            </a:r>
            <a:r>
              <a:rPr lang="nb-NO" u="sng" dirty="0" smtClean="0"/>
              <a:t> ord eller </a:t>
            </a:r>
            <a:r>
              <a:rPr lang="nb-NO" u="sng" dirty="0" err="1" smtClean="0"/>
              <a:t>handlingar</a:t>
            </a:r>
            <a:r>
              <a:rPr lang="nb-NO" dirty="0" smtClean="0"/>
              <a:t> som mobbing, diskriminering, vald eller rasisme, skal </a:t>
            </a:r>
            <a:r>
              <a:rPr lang="nb-NO" dirty="0" err="1" smtClean="0"/>
              <a:t>vedkommande</a:t>
            </a:r>
            <a:r>
              <a:rPr lang="nb-NO" dirty="0" smtClean="0"/>
              <a:t> </a:t>
            </a:r>
            <a:r>
              <a:rPr lang="nb-NO" dirty="0" err="1" smtClean="0"/>
              <a:t>snarast</a:t>
            </a:r>
            <a:r>
              <a:rPr lang="nb-NO" dirty="0" smtClean="0"/>
              <a:t>:</a:t>
            </a:r>
          </a:p>
          <a:p>
            <a:pPr>
              <a:spcBef>
                <a:spcPts val="500"/>
              </a:spcBef>
              <a:spcAft>
                <a:spcPts val="500"/>
              </a:spcAft>
              <a:buFont typeface="Arial" panose="020B0604020202020204" pitchFamily="34" charset="0"/>
              <a:buChar char="•"/>
            </a:pPr>
            <a:r>
              <a:rPr lang="nb-NO" dirty="0" err="1" smtClean="0"/>
              <a:t>undersøkje</a:t>
            </a:r>
            <a:r>
              <a:rPr lang="nb-NO" dirty="0" smtClean="0"/>
              <a:t> saka </a:t>
            </a:r>
          </a:p>
          <a:p>
            <a:pPr>
              <a:spcBef>
                <a:spcPts val="500"/>
              </a:spcBef>
              <a:spcAft>
                <a:spcPts val="500"/>
              </a:spcAft>
              <a:buFont typeface="Arial" panose="020B0604020202020204" pitchFamily="34" charset="0"/>
              <a:buChar char="•"/>
            </a:pPr>
            <a:r>
              <a:rPr lang="nb-NO" dirty="0" smtClean="0"/>
              <a:t>varsle skoleleiinga</a:t>
            </a:r>
          </a:p>
          <a:p>
            <a:pPr>
              <a:spcBef>
                <a:spcPts val="500"/>
              </a:spcBef>
              <a:spcAft>
                <a:spcPts val="500"/>
              </a:spcAft>
              <a:buFont typeface="Arial" panose="020B0604020202020204" pitchFamily="34" charset="0"/>
              <a:buChar char="•"/>
            </a:pPr>
            <a:r>
              <a:rPr lang="nb-NO" dirty="0" smtClean="0"/>
              <a:t>dersom det er nødvendig og </a:t>
            </a:r>
            <a:r>
              <a:rPr lang="nb-NO" dirty="0" err="1" smtClean="0"/>
              <a:t>mogleg</a:t>
            </a:r>
            <a:r>
              <a:rPr lang="nb-NO" dirty="0" smtClean="0"/>
              <a:t>, </a:t>
            </a:r>
            <a:r>
              <a:rPr lang="nb-NO" dirty="0" err="1" smtClean="0"/>
              <a:t>sjølv</a:t>
            </a:r>
            <a:r>
              <a:rPr lang="nb-NO" dirty="0" smtClean="0"/>
              <a:t> gripe direkte inn.</a:t>
            </a:r>
            <a:endParaRPr lang="nb-NO" dirty="0"/>
          </a:p>
        </p:txBody>
      </p:sp>
      <p:sp>
        <p:nvSpPr>
          <p:cNvPr id="3" name="Tittel 2"/>
          <p:cNvSpPr>
            <a:spLocks noGrp="1"/>
          </p:cNvSpPr>
          <p:nvPr>
            <p:ph type="title"/>
          </p:nvPr>
        </p:nvSpPr>
        <p:spPr/>
        <p:txBody>
          <a:bodyPr/>
          <a:lstStyle/>
          <a:p>
            <a:pPr lvl="0"/>
            <a:r>
              <a:rPr lang="nb-NO" baseline="0" dirty="0" smtClean="0"/>
              <a:t>§ 9a–3 andre ledd</a:t>
            </a:r>
            <a:endParaRPr lang="nb-NO" dirty="0"/>
          </a:p>
        </p:txBody>
      </p:sp>
      <p:pic>
        <p:nvPicPr>
          <p:cNvPr id="694274" name="Picture 2" descr="C:\Users\fmhojsr\Pictures\Skole\Utenf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846" y="3501008"/>
            <a:ext cx="2063106" cy="148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90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Systematisk skolemiljø-arbeid – internkontroll</a:t>
            </a:r>
            <a:endParaRPr lang="nb-NO" dirty="0"/>
          </a:p>
        </p:txBody>
      </p:sp>
      <p:sp>
        <p:nvSpPr>
          <p:cNvPr id="5" name="Plassholder for tekst 4"/>
          <p:cNvSpPr>
            <a:spLocks noGrp="1"/>
          </p:cNvSpPr>
          <p:nvPr>
            <p:ph type="body" idx="1"/>
          </p:nvPr>
        </p:nvSpPr>
        <p:spPr/>
        <p:txBody>
          <a:bodyPr/>
          <a:lstStyle/>
          <a:p>
            <a:r>
              <a:rPr lang="nb-NO" sz="2600" dirty="0" smtClean="0"/>
              <a:t>§ 9a–4 ff.</a:t>
            </a:r>
            <a:endParaRPr lang="nb-NO" sz="2600" dirty="0"/>
          </a:p>
        </p:txBody>
      </p:sp>
    </p:spTree>
    <p:extLst>
      <p:ext uri="{BB962C8B-B14F-4D97-AF65-F5344CB8AC3E}">
        <p14:creationId xmlns:p14="http://schemas.microsoft.com/office/powerpoint/2010/main" val="3683213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n-NO" sz="3800" noProof="0" dirty="0" smtClean="0"/>
              <a:t>Kravet til et </a:t>
            </a:r>
            <a:r>
              <a:rPr lang="nn-NO" sz="3800" dirty="0" smtClean="0"/>
              <a:t>aktivt, systematisk og kontinuerlig skolemiljøarbeid </a:t>
            </a:r>
            <a:endParaRPr lang="nb-NO" sz="3800" dirty="0"/>
          </a:p>
        </p:txBody>
      </p:sp>
      <p:sp>
        <p:nvSpPr>
          <p:cNvPr id="3" name="Plassholder for innhold 2"/>
          <p:cNvSpPr>
            <a:spLocks noGrp="1"/>
          </p:cNvSpPr>
          <p:nvPr>
            <p:ph idx="1"/>
          </p:nvPr>
        </p:nvSpPr>
        <p:spPr>
          <a:xfrm>
            <a:off x="457200" y="1818409"/>
            <a:ext cx="8229600" cy="4525963"/>
          </a:xfrm>
        </p:spPr>
        <p:txBody>
          <a:bodyPr>
            <a:normAutofit/>
          </a:bodyPr>
          <a:lstStyle/>
          <a:p>
            <a:pPr lvl="0">
              <a:buFont typeface="Arial" pitchFamily="34" charset="0"/>
              <a:buNone/>
            </a:pPr>
            <a:r>
              <a:rPr lang="nn-NO" dirty="0" smtClean="0"/>
              <a:t>Opplæringslova § 9a–4</a:t>
            </a:r>
          </a:p>
          <a:p>
            <a:pPr marL="457200" lvl="1" indent="0">
              <a:buNone/>
            </a:pPr>
            <a:r>
              <a:rPr lang="nn-NO" dirty="0" smtClean="0"/>
              <a:t>«Skolen skal aktivt drive eit kontinuerleg og systematisk arbeid for å fremje helsa, miljøet og tryggleiken til elevane, slik at krava i eller i medhald av dette kapitlet blir oppfylte.»</a:t>
            </a:r>
          </a:p>
          <a:p>
            <a:pPr marL="457200" lvl="1" indent="0">
              <a:buNone/>
            </a:pPr>
            <a:r>
              <a:rPr lang="nb-NO" dirty="0" smtClean="0"/>
              <a:t>«</a:t>
            </a:r>
            <a:r>
              <a:rPr lang="nb-NO" u="sng" dirty="0"/>
              <a:t>Skoleleiinga</a:t>
            </a:r>
            <a:r>
              <a:rPr lang="nb-NO" dirty="0"/>
              <a:t> har </a:t>
            </a:r>
            <a:r>
              <a:rPr lang="nb-NO" u="sng" dirty="0"/>
              <a:t>ansvaret</a:t>
            </a:r>
            <a:r>
              <a:rPr lang="nb-NO" dirty="0"/>
              <a:t> for den </a:t>
            </a:r>
            <a:r>
              <a:rPr lang="nb-NO" u="sng" dirty="0" err="1"/>
              <a:t>daglege</a:t>
            </a:r>
            <a:r>
              <a:rPr lang="nb-NO" dirty="0"/>
              <a:t> gjennomføringa av dette. Arbeidet skal gjelde det fysiske så vel som det psykososiale miljøet</a:t>
            </a:r>
            <a:r>
              <a:rPr lang="nb-NO" dirty="0" smtClean="0"/>
              <a:t>.»</a:t>
            </a:r>
          </a:p>
        </p:txBody>
      </p:sp>
    </p:spTree>
    <p:extLst>
      <p:ext uri="{BB962C8B-B14F-4D97-AF65-F5344CB8AC3E}">
        <p14:creationId xmlns:p14="http://schemas.microsoft.com/office/powerpoint/2010/main" val="3642598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Skolemiljøforskriften § 4</a:t>
            </a:r>
            <a:endParaRPr lang="nb-NO" dirty="0"/>
          </a:p>
        </p:txBody>
      </p:sp>
      <p:sp>
        <p:nvSpPr>
          <p:cNvPr id="3" name="Plassholder for innhold 2"/>
          <p:cNvSpPr>
            <a:spLocks noGrp="1"/>
          </p:cNvSpPr>
          <p:nvPr>
            <p:ph idx="1"/>
          </p:nvPr>
        </p:nvSpPr>
        <p:spPr/>
        <p:txBody>
          <a:bodyPr/>
          <a:lstStyle/>
          <a:p>
            <a:pPr marL="0" lvl="0" indent="0"/>
            <a:r>
              <a:rPr lang="nn-NO" i="1" dirty="0" smtClean="0"/>
              <a:t>Ansvar/internkontroll</a:t>
            </a:r>
            <a:endParaRPr lang="nn-NO" dirty="0"/>
          </a:p>
          <a:p>
            <a:pPr marL="800100" lvl="2" indent="0">
              <a:buNone/>
            </a:pPr>
            <a:r>
              <a:rPr lang="nb-NO" dirty="0"/>
              <a:t>«Leder av virksomheten har ansvar for å påse at bestemmelsene i eller i medhold av denne forskrift overholdes, og skal rette seg etter de pålegg som kommunen til enhver tid gir</a:t>
            </a:r>
            <a:r>
              <a:rPr lang="nb-NO" dirty="0" smtClean="0"/>
              <a:t>.</a:t>
            </a:r>
            <a:br>
              <a:rPr lang="nb-NO" dirty="0" smtClean="0"/>
            </a:br>
            <a:r>
              <a:rPr lang="nb-NO" dirty="0"/>
              <a:t/>
            </a:r>
            <a:br>
              <a:rPr lang="nb-NO" dirty="0"/>
            </a:br>
            <a:r>
              <a:rPr lang="nb-NO" dirty="0"/>
              <a:t>Virksomhetens eier skal påse at det er etablert et internkontrollsystem.»</a:t>
            </a:r>
          </a:p>
          <a:p>
            <a:pPr lvl="0">
              <a:buFont typeface="Arial" pitchFamily="34" charset="0"/>
              <a:buChar char="•"/>
            </a:pPr>
            <a:endParaRPr lang="nn-NO" dirty="0"/>
          </a:p>
          <a:p>
            <a:endParaRPr lang="nb-NO" dirty="0"/>
          </a:p>
        </p:txBody>
      </p:sp>
    </p:spTree>
    <p:extLst>
      <p:ext uri="{BB962C8B-B14F-4D97-AF65-F5344CB8AC3E}">
        <p14:creationId xmlns:p14="http://schemas.microsoft.com/office/powerpoint/2010/main" val="4097826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786" name="Rectangle 2"/>
          <p:cNvSpPr>
            <a:spLocks noGrp="1" noChangeArrowheads="1"/>
          </p:cNvSpPr>
          <p:nvPr>
            <p:ph type="title" idx="4294967295"/>
          </p:nvPr>
        </p:nvSpPr>
        <p:spPr/>
        <p:txBody>
          <a:bodyPr>
            <a:normAutofit fontScale="90000"/>
          </a:bodyPr>
          <a:lstStyle/>
          <a:p>
            <a:r>
              <a:rPr lang="nb-NO" dirty="0"/>
              <a:t>Hva er systematisk skolemiljøarbeid</a:t>
            </a:r>
            <a:r>
              <a:rPr lang="nb-NO" dirty="0" smtClean="0"/>
              <a:t>?</a:t>
            </a:r>
            <a:endParaRPr lang="nb-NO" dirty="0"/>
          </a:p>
        </p:txBody>
      </p:sp>
      <p:sp>
        <p:nvSpPr>
          <p:cNvPr id="375811" name="Rectangle 3"/>
          <p:cNvSpPr>
            <a:spLocks noGrp="1" noChangeArrowheads="1"/>
          </p:cNvSpPr>
          <p:nvPr>
            <p:ph type="body" idx="4294967295"/>
          </p:nvPr>
        </p:nvSpPr>
        <p:spPr>
          <a:xfrm>
            <a:off x="457200" y="2026227"/>
            <a:ext cx="8229600" cy="4286972"/>
          </a:xfrm>
        </p:spPr>
        <p:txBody>
          <a:bodyPr/>
          <a:lstStyle/>
          <a:p>
            <a:pPr>
              <a:buFontTx/>
              <a:buChar char="•"/>
            </a:pPr>
            <a:r>
              <a:rPr lang="nb-NO" dirty="0"/>
              <a:t>Kortversjonen: </a:t>
            </a:r>
          </a:p>
          <a:p>
            <a:pPr marL="914400" lvl="1" indent="-457200"/>
            <a:r>
              <a:rPr lang="nb-NO" dirty="0" smtClean="0"/>
              <a:t>Hva </a:t>
            </a:r>
            <a:r>
              <a:rPr lang="nb-NO" dirty="0"/>
              <a:t>kan gå </a:t>
            </a:r>
            <a:r>
              <a:rPr lang="nb-NO" dirty="0" smtClean="0"/>
              <a:t>galt</a:t>
            </a:r>
          </a:p>
          <a:p>
            <a:pPr marL="914400" lvl="1" indent="-457200"/>
            <a:r>
              <a:rPr lang="nb-NO" dirty="0"/>
              <a:t>H</a:t>
            </a:r>
            <a:r>
              <a:rPr lang="nb-NO" dirty="0" smtClean="0"/>
              <a:t>va </a:t>
            </a:r>
            <a:r>
              <a:rPr lang="nb-NO" dirty="0"/>
              <a:t>gjør vi for at det ikke skal skje, og </a:t>
            </a:r>
            <a:endParaRPr lang="nb-NO" dirty="0" smtClean="0"/>
          </a:p>
          <a:p>
            <a:pPr marL="914400" lvl="1" indent="-457200"/>
            <a:r>
              <a:rPr lang="nb-NO" dirty="0"/>
              <a:t>H</a:t>
            </a:r>
            <a:r>
              <a:rPr lang="nb-NO" dirty="0" smtClean="0"/>
              <a:t>va </a:t>
            </a:r>
            <a:r>
              <a:rPr lang="nb-NO" dirty="0"/>
              <a:t>gjør vi hvis det likevel </a:t>
            </a:r>
            <a:r>
              <a:rPr lang="nb-NO" dirty="0" smtClean="0"/>
              <a:t>skjer</a:t>
            </a:r>
          </a:p>
          <a:p>
            <a:pPr marL="1257300" lvl="2"/>
            <a:r>
              <a:rPr lang="nb-NO" dirty="0" smtClean="0"/>
              <a:t>Kjenne risiko – minimere risiko – plan for retting av ulovlige forhold</a:t>
            </a:r>
          </a:p>
          <a:p>
            <a:pPr>
              <a:buFont typeface="Arial" panose="020B0604020202020204" pitchFamily="34" charset="0"/>
              <a:buChar char="•"/>
            </a:pPr>
            <a:r>
              <a:rPr lang="nb-NO" dirty="0" smtClean="0"/>
              <a:t>Kontinuerlig </a:t>
            </a:r>
            <a:r>
              <a:rPr lang="nb-NO" dirty="0"/>
              <a:t>arbeid - ikke en perm i </a:t>
            </a:r>
            <a:r>
              <a:rPr lang="nb-NO" dirty="0" smtClean="0"/>
              <a:t>hylla</a:t>
            </a:r>
          </a:p>
        </p:txBody>
      </p:sp>
    </p:spTree>
    <p:extLst>
      <p:ext uri="{BB962C8B-B14F-4D97-AF65-F5344CB8AC3E}">
        <p14:creationId xmlns:p14="http://schemas.microsoft.com/office/powerpoint/2010/main" val="219379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58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5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58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58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5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normAutofit/>
          </a:bodyPr>
          <a:lstStyle/>
          <a:p>
            <a:r>
              <a:rPr lang="nb-NO" dirty="0"/>
              <a:t>Litt utdyping av </a:t>
            </a:r>
            <a:r>
              <a:rPr lang="nb-NO" dirty="0" smtClean="0"/>
              <a:t>kortversjonen</a:t>
            </a:r>
            <a:endParaRPr lang="nb-NO" dirty="0"/>
          </a:p>
        </p:txBody>
      </p:sp>
      <p:sp>
        <p:nvSpPr>
          <p:cNvPr id="760835" name="Rectangle 3"/>
          <p:cNvSpPr>
            <a:spLocks noGrp="1" noChangeArrowheads="1"/>
          </p:cNvSpPr>
          <p:nvPr>
            <p:ph type="body" idx="1"/>
          </p:nvPr>
        </p:nvSpPr>
        <p:spPr/>
        <p:txBody>
          <a:bodyPr>
            <a:normAutofit lnSpcReduction="10000"/>
          </a:bodyPr>
          <a:lstStyle/>
          <a:p>
            <a:pPr lvl="0">
              <a:buFont typeface="Arial" panose="020B0604020202020204" pitchFamily="34" charset="0"/>
              <a:buChar char="•"/>
            </a:pPr>
            <a:r>
              <a:rPr lang="nb-NO" dirty="0" smtClean="0"/>
              <a:t>Kartlegge krav – hva gjelder og hva betyr det konkret for vår skole</a:t>
            </a:r>
          </a:p>
          <a:p>
            <a:pPr lvl="0">
              <a:buFont typeface="Arial" panose="020B0604020202020204" pitchFamily="34" charset="0"/>
              <a:buChar char="•"/>
            </a:pPr>
            <a:r>
              <a:rPr lang="nb-NO" dirty="0" smtClean="0"/>
              <a:t>Vurdere risiko – hva kan gå galt </a:t>
            </a:r>
            <a:r>
              <a:rPr lang="nb-NO" b="1" dirty="0" smtClean="0"/>
              <a:t>hos oss</a:t>
            </a:r>
            <a:r>
              <a:rPr lang="nb-NO" dirty="0" smtClean="0"/>
              <a:t>?</a:t>
            </a:r>
          </a:p>
          <a:p>
            <a:pPr lvl="0">
              <a:buFont typeface="Arial" panose="020B0604020202020204" pitchFamily="34" charset="0"/>
              <a:buChar char="•"/>
            </a:pPr>
            <a:r>
              <a:rPr lang="nb-NO" dirty="0" smtClean="0"/>
              <a:t>Etablere rutiner for å sikre at kravene følges</a:t>
            </a:r>
          </a:p>
          <a:p>
            <a:pPr lvl="1"/>
            <a:r>
              <a:rPr lang="nb-NO" dirty="0" smtClean="0"/>
              <a:t>Planer for forebygging</a:t>
            </a:r>
          </a:p>
          <a:p>
            <a:pPr lvl="1"/>
            <a:r>
              <a:rPr lang="nb-NO" dirty="0" smtClean="0"/>
              <a:t>Hvordan håndtere problemer når de oppstår</a:t>
            </a:r>
          </a:p>
          <a:p>
            <a:pPr lvl="0">
              <a:buFont typeface="Arial" panose="020B0604020202020204" pitchFamily="34" charset="0"/>
              <a:buChar char="•"/>
            </a:pPr>
            <a:r>
              <a:rPr lang="nb-NO" dirty="0" smtClean="0"/>
              <a:t>Kontrollere og dokumentere at rutinene etterleves i praksis</a:t>
            </a:r>
            <a:endParaRPr lang="nb-NO" dirty="0"/>
          </a:p>
        </p:txBody>
      </p:sp>
    </p:spTree>
    <p:extLst>
      <p:ext uri="{BB962C8B-B14F-4D97-AF65-F5344CB8AC3E}">
        <p14:creationId xmlns:p14="http://schemas.microsoft.com/office/powerpoint/2010/main" val="19636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08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08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08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0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4" name="Rectangle 2"/>
          <p:cNvSpPr>
            <a:spLocks noGrp="1" noChangeArrowheads="1"/>
          </p:cNvSpPr>
          <p:nvPr>
            <p:ph type="title" idx="4294967295"/>
          </p:nvPr>
        </p:nvSpPr>
        <p:spPr>
          <a:xfrm>
            <a:off x="633845" y="762000"/>
            <a:ext cx="8510155" cy="1143000"/>
          </a:xfrm>
        </p:spPr>
        <p:txBody>
          <a:bodyPr>
            <a:normAutofit fontScale="90000"/>
          </a:bodyPr>
          <a:lstStyle/>
          <a:p>
            <a:r>
              <a:rPr lang="nb-NO" dirty="0" smtClean="0"/>
              <a:t>Internkontroll – hva skal kontrolleres?</a:t>
            </a:r>
            <a:endParaRPr lang="nb-NO" dirty="0"/>
          </a:p>
        </p:txBody>
      </p:sp>
      <p:sp>
        <p:nvSpPr>
          <p:cNvPr id="332803" name="Rectangle 3"/>
          <p:cNvSpPr>
            <a:spLocks noGrp="1" noChangeArrowheads="1"/>
          </p:cNvSpPr>
          <p:nvPr>
            <p:ph type="body" idx="4294967295"/>
          </p:nvPr>
        </p:nvSpPr>
        <p:spPr>
          <a:xfrm>
            <a:off x="633845" y="1905000"/>
            <a:ext cx="8032173" cy="4572000"/>
          </a:xfrm>
        </p:spPr>
        <p:txBody>
          <a:bodyPr/>
          <a:lstStyle/>
          <a:p>
            <a:pPr lvl="0">
              <a:buFont typeface="Arial" panose="020B0604020202020204" pitchFamily="34" charset="0"/>
              <a:buChar char="•"/>
            </a:pPr>
            <a:r>
              <a:rPr lang="nb-NO" dirty="0" smtClean="0"/>
              <a:t>Selve skolemiljøet - fysisk og psykososialt</a:t>
            </a:r>
          </a:p>
          <a:p>
            <a:pPr lvl="0">
              <a:buFont typeface="Arial" panose="020B0604020202020204" pitchFamily="34" charset="0"/>
              <a:buChar char="•"/>
            </a:pPr>
            <a:r>
              <a:rPr lang="nb-NO" dirty="0" smtClean="0"/>
              <a:t>Andre plikter</a:t>
            </a:r>
          </a:p>
          <a:p>
            <a:pPr lvl="1"/>
            <a:r>
              <a:rPr lang="nb-NO" dirty="0" smtClean="0"/>
              <a:t>§ 9a–2/3: behandle henvendelser fra foreldre – gjøre enkeltvedtak</a:t>
            </a:r>
          </a:p>
          <a:p>
            <a:pPr lvl="1"/>
            <a:r>
              <a:rPr lang="nb-NO" dirty="0" smtClean="0"/>
              <a:t>§ 9a–5 – brukermedvirkning</a:t>
            </a:r>
          </a:p>
          <a:p>
            <a:pPr lvl="1"/>
            <a:r>
              <a:rPr lang="nb-NO" dirty="0" smtClean="0"/>
              <a:t>§ 9a–6 – informere og involvere</a:t>
            </a:r>
          </a:p>
        </p:txBody>
      </p:sp>
    </p:spTree>
    <p:extLst>
      <p:ext uri="{BB962C8B-B14F-4D97-AF65-F5344CB8AC3E}">
        <p14:creationId xmlns:p14="http://schemas.microsoft.com/office/powerpoint/2010/main" val="6823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2466" name="Picture 2" descr="Termome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944" y="1927763"/>
            <a:ext cx="1978269" cy="2286001"/>
          </a:xfrm>
          <a:prstGeom prst="rect">
            <a:avLst/>
          </a:prstGeom>
          <a:noFill/>
          <a:extLst>
            <a:ext uri="{909E8E84-426E-40DD-AFC4-6F175D3DCCD1}">
              <a14:hiddenFill xmlns:a14="http://schemas.microsoft.com/office/drawing/2010/main">
                <a:solidFill>
                  <a:srgbClr val="FFFFFF"/>
                </a:solidFill>
              </a14:hiddenFill>
            </a:ext>
          </a:extLst>
        </p:spPr>
      </p:pic>
      <p:sp>
        <p:nvSpPr>
          <p:cNvPr id="513026" name="Rectangle 2"/>
          <p:cNvSpPr>
            <a:spLocks noGrp="1" noChangeArrowheads="1"/>
          </p:cNvSpPr>
          <p:nvPr>
            <p:ph type="title" idx="4294967295"/>
          </p:nvPr>
        </p:nvSpPr>
        <p:spPr>
          <a:xfrm>
            <a:off x="748145" y="762000"/>
            <a:ext cx="8395855" cy="1143000"/>
          </a:xfrm>
        </p:spPr>
        <p:txBody>
          <a:bodyPr>
            <a:normAutofit fontScale="90000"/>
          </a:bodyPr>
          <a:lstStyle/>
          <a:p>
            <a:r>
              <a:rPr lang="nb-NO" dirty="0"/>
              <a:t>Eks. arbeid med det fysiske </a:t>
            </a:r>
            <a:r>
              <a:rPr lang="nb-NO" dirty="0" smtClean="0"/>
              <a:t>skolemiljøet:</a:t>
            </a:r>
            <a:endParaRPr lang="nb-NO" dirty="0"/>
          </a:p>
        </p:txBody>
      </p:sp>
      <p:sp>
        <p:nvSpPr>
          <p:cNvPr id="334851" name="Rectangle 3"/>
          <p:cNvSpPr>
            <a:spLocks noGrp="1" noChangeArrowheads="1"/>
          </p:cNvSpPr>
          <p:nvPr>
            <p:ph type="body" idx="4294967295"/>
          </p:nvPr>
        </p:nvSpPr>
        <p:spPr>
          <a:xfrm>
            <a:off x="748145" y="1905000"/>
            <a:ext cx="8395855" cy="4572000"/>
          </a:xfrm>
        </p:spPr>
        <p:txBody>
          <a:bodyPr>
            <a:normAutofit fontScale="92500" lnSpcReduction="10000"/>
          </a:bodyPr>
          <a:lstStyle/>
          <a:p>
            <a:pPr lvl="0">
              <a:buFont typeface="Arial" panose="020B0604020202020204" pitchFamily="34" charset="0"/>
              <a:buChar char="•"/>
            </a:pPr>
            <a:r>
              <a:rPr lang="nb-NO" dirty="0" smtClean="0"/>
              <a:t>Måling av inneklima – temperatur</a:t>
            </a:r>
            <a:br>
              <a:rPr lang="nb-NO" dirty="0" smtClean="0"/>
            </a:br>
            <a:r>
              <a:rPr lang="nb-NO" dirty="0" smtClean="0"/>
              <a:t>og luftkvalitet</a:t>
            </a:r>
          </a:p>
          <a:p>
            <a:pPr lvl="0">
              <a:buFont typeface="Arial" panose="020B0604020202020204" pitchFamily="34" charset="0"/>
              <a:buChar char="•"/>
            </a:pPr>
            <a:r>
              <a:rPr lang="nb-NO" dirty="0" smtClean="0"/>
              <a:t>Observasjon av helse og trivsel</a:t>
            </a:r>
          </a:p>
          <a:p>
            <a:pPr lvl="0">
              <a:buFont typeface="Arial" panose="020B0604020202020204" pitchFamily="34" charset="0"/>
              <a:buChar char="•"/>
            </a:pPr>
            <a:r>
              <a:rPr lang="nb-NO" dirty="0" smtClean="0"/>
              <a:t>Renhold</a:t>
            </a:r>
          </a:p>
          <a:p>
            <a:pPr lvl="0">
              <a:buFont typeface="Arial" panose="020B0604020202020204" pitchFamily="34" charset="0"/>
              <a:buChar char="•"/>
            </a:pPr>
            <a:r>
              <a:rPr lang="nb-NO" dirty="0" smtClean="0"/>
              <a:t>Vedlikehold</a:t>
            </a:r>
          </a:p>
          <a:p>
            <a:pPr lvl="0">
              <a:buFont typeface="Arial" panose="020B0604020202020204" pitchFamily="34" charset="0"/>
              <a:buChar char="•"/>
            </a:pPr>
            <a:r>
              <a:rPr lang="nb-NO" dirty="0" smtClean="0"/>
              <a:t>Adferdsregler – f.eks. om bruk av innesko</a:t>
            </a:r>
          </a:p>
          <a:p>
            <a:pPr lvl="0">
              <a:buFont typeface="Arial" panose="020B0604020202020204" pitchFamily="34" charset="0"/>
              <a:buChar char="•"/>
            </a:pPr>
            <a:r>
              <a:rPr lang="nb-NO" dirty="0" smtClean="0"/>
              <a:t>Organisering av virksomheten</a:t>
            </a:r>
          </a:p>
          <a:p>
            <a:pPr lvl="1"/>
            <a:r>
              <a:rPr lang="nb-NO" dirty="0" smtClean="0"/>
              <a:t>Gruppestørrelse</a:t>
            </a:r>
          </a:p>
          <a:p>
            <a:pPr lvl="1"/>
            <a:r>
              <a:rPr lang="nb-NO" dirty="0" smtClean="0"/>
              <a:t>Lengde på økter</a:t>
            </a:r>
            <a:endParaRPr lang="nb-NO" dirty="0"/>
          </a:p>
        </p:txBody>
      </p:sp>
    </p:spTree>
    <p:extLst>
      <p:ext uri="{BB962C8B-B14F-4D97-AF65-F5344CB8AC3E}">
        <p14:creationId xmlns:p14="http://schemas.microsoft.com/office/powerpoint/2010/main" val="19837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4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4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4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48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485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3485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348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600" dirty="0" smtClean="0"/>
              <a:t>Flere regelverk regulerer det fysiske skolemiljøet</a:t>
            </a:r>
            <a:endParaRPr lang="nb-NO" sz="3600" dirty="0"/>
          </a:p>
        </p:txBody>
      </p:sp>
      <p:sp>
        <p:nvSpPr>
          <p:cNvPr id="3" name="Plassholder for innhold 2"/>
          <p:cNvSpPr>
            <a:spLocks noGrp="1"/>
          </p:cNvSpPr>
          <p:nvPr>
            <p:ph idx="1"/>
          </p:nvPr>
        </p:nvSpPr>
        <p:spPr>
          <a:xfrm>
            <a:off x="457200" y="2171700"/>
            <a:ext cx="8229600" cy="3954463"/>
          </a:xfrm>
        </p:spPr>
        <p:txBody>
          <a:bodyPr>
            <a:normAutofit/>
          </a:bodyPr>
          <a:lstStyle/>
          <a:p>
            <a:pPr>
              <a:buFont typeface="Arial" panose="020B0604020202020204" pitchFamily="34" charset="0"/>
              <a:buChar char="•"/>
            </a:pPr>
            <a:r>
              <a:rPr lang="nb-NO" sz="3000" dirty="0" smtClean="0"/>
              <a:t>Forskrift om miljørettet helsevern i barnehager og skoler (skolemiljøforskriften)</a:t>
            </a:r>
          </a:p>
          <a:p>
            <a:pPr>
              <a:buFont typeface="Arial" panose="020B0604020202020204" pitchFamily="34" charset="0"/>
              <a:buChar char="•"/>
            </a:pPr>
            <a:r>
              <a:rPr lang="nb-NO" sz="3000" dirty="0" smtClean="0"/>
              <a:t>Opplæringsloven </a:t>
            </a:r>
            <a:r>
              <a:rPr lang="nb-NO" sz="3000" dirty="0" err="1" smtClean="0"/>
              <a:t>kap</a:t>
            </a:r>
            <a:r>
              <a:rPr lang="nb-NO" sz="3000" dirty="0" smtClean="0"/>
              <a:t> 9a</a:t>
            </a:r>
          </a:p>
          <a:p>
            <a:pPr>
              <a:buFont typeface="Arial" panose="020B0604020202020204" pitchFamily="34" charset="0"/>
              <a:buChar char="•"/>
            </a:pPr>
            <a:r>
              <a:rPr lang="nb-NO" sz="3000" dirty="0" smtClean="0"/>
              <a:t>Arbeidsmiljøloven</a:t>
            </a:r>
          </a:p>
          <a:p>
            <a:pPr>
              <a:buFont typeface="Arial" panose="020B0604020202020204" pitchFamily="34" charset="0"/>
              <a:buChar char="•"/>
            </a:pPr>
            <a:r>
              <a:rPr lang="nb-NO" sz="3000" dirty="0" smtClean="0"/>
              <a:t>Plan- og bygningsloven m. teknisk forskrift</a:t>
            </a:r>
          </a:p>
        </p:txBody>
      </p:sp>
    </p:spTree>
    <p:extLst>
      <p:ext uri="{BB962C8B-B14F-4D97-AF65-F5344CB8AC3E}">
        <p14:creationId xmlns:p14="http://schemas.microsoft.com/office/powerpoint/2010/main" val="117985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1828800"/>
            <a:ext cx="8229600" cy="4297363"/>
          </a:xfrm>
        </p:spPr>
        <p:txBody>
          <a:bodyPr/>
          <a:lstStyle/>
          <a:p>
            <a:pPr>
              <a:buFont typeface="Arial" panose="020B0604020202020204" pitchFamily="34" charset="0"/>
              <a:buChar char="•"/>
            </a:pPr>
            <a:r>
              <a:rPr lang="nb-NO" dirty="0" smtClean="0"/>
              <a:t>Forskrift om systematisk helse-, miljø- og sikkerhetsarbeid i virksomheter (Internkontrollforskriften). </a:t>
            </a:r>
          </a:p>
          <a:p>
            <a:pPr marL="914400" lvl="1" indent="-457200"/>
            <a:r>
              <a:rPr lang="nb-NO" dirty="0" smtClean="0"/>
              <a:t>Hjemlet bl.a. i arbeidsmiljøloven.</a:t>
            </a:r>
          </a:p>
          <a:p>
            <a:pPr marL="457200" indent="-457200">
              <a:buFontTx/>
              <a:buChar char="-"/>
            </a:pPr>
            <a:endParaRPr lang="nb-NO" dirty="0" smtClean="0"/>
          </a:p>
          <a:p>
            <a:pPr lvl="0">
              <a:buFont typeface="Arial" panose="020B0604020202020204" pitchFamily="34" charset="0"/>
              <a:buChar char="•"/>
            </a:pPr>
            <a:r>
              <a:rPr lang="nb-NO" dirty="0" smtClean="0"/>
              <a:t>Betydning:</a:t>
            </a:r>
          </a:p>
          <a:p>
            <a:pPr lvl="1"/>
            <a:r>
              <a:rPr lang="nb-NO" dirty="0" smtClean="0"/>
              <a:t>Legaldefinisjon av </a:t>
            </a:r>
            <a:r>
              <a:rPr lang="nb-NO" dirty="0" err="1" smtClean="0"/>
              <a:t>internkontroll</a:t>
            </a:r>
            <a:endParaRPr lang="nb-NO" dirty="0" smtClean="0"/>
          </a:p>
          <a:p>
            <a:pPr lvl="1"/>
            <a:r>
              <a:rPr lang="nb-NO" dirty="0" smtClean="0"/>
              <a:t>Utdyper pliktene til </a:t>
            </a:r>
            <a:r>
              <a:rPr lang="nb-NO" dirty="0" err="1" smtClean="0"/>
              <a:t>internkontroll</a:t>
            </a:r>
            <a:r>
              <a:rPr lang="nb-NO" dirty="0" smtClean="0"/>
              <a:t> i § 9a-4</a:t>
            </a:r>
            <a:endParaRPr lang="nb-NO" dirty="0"/>
          </a:p>
        </p:txBody>
      </p:sp>
      <p:sp>
        <p:nvSpPr>
          <p:cNvPr id="91138" name="Rectangle 2"/>
          <p:cNvSpPr>
            <a:spLocks noGrp="1" noChangeArrowheads="1"/>
          </p:cNvSpPr>
          <p:nvPr>
            <p:ph type="title"/>
          </p:nvPr>
        </p:nvSpPr>
        <p:spPr/>
        <p:txBody>
          <a:bodyPr>
            <a:normAutofit fontScale="90000"/>
          </a:bodyPr>
          <a:lstStyle/>
          <a:p>
            <a:pPr lvl="0"/>
            <a:r>
              <a:rPr lang="nb-NO" dirty="0" smtClean="0"/>
              <a:t>HMS-forskriften/ Internkontrollforskriften</a:t>
            </a:r>
            <a:endParaRPr lang="nb-NO" dirty="0"/>
          </a:p>
        </p:txBody>
      </p:sp>
    </p:spTree>
    <p:extLst>
      <p:ext uri="{BB962C8B-B14F-4D97-AF65-F5344CB8AC3E}">
        <p14:creationId xmlns:p14="http://schemas.microsoft.com/office/powerpoint/2010/main" val="10831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11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11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11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1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074" name="Rectangle 2"/>
          <p:cNvSpPr>
            <a:spLocks noGrp="1" noChangeArrowheads="1"/>
          </p:cNvSpPr>
          <p:nvPr>
            <p:ph type="title" idx="4294967295"/>
          </p:nvPr>
        </p:nvSpPr>
        <p:spPr/>
        <p:txBody>
          <a:bodyPr/>
          <a:lstStyle/>
          <a:p>
            <a:r>
              <a:rPr lang="nb-NO" dirty="0"/>
              <a:t>Krav til </a:t>
            </a:r>
            <a:r>
              <a:rPr lang="nb-NO" dirty="0" smtClean="0"/>
              <a:t>dokumentasjonen</a:t>
            </a:r>
            <a:endParaRPr lang="nb-NO" dirty="0"/>
          </a:p>
        </p:txBody>
      </p:sp>
      <p:sp>
        <p:nvSpPr>
          <p:cNvPr id="338947" name="Rectangle 3"/>
          <p:cNvSpPr>
            <a:spLocks noGrp="1" noChangeArrowheads="1"/>
          </p:cNvSpPr>
          <p:nvPr>
            <p:ph type="body" idx="4294967295"/>
          </p:nvPr>
        </p:nvSpPr>
        <p:spPr/>
        <p:txBody>
          <a:bodyPr>
            <a:normAutofit fontScale="92500" lnSpcReduction="10000"/>
          </a:bodyPr>
          <a:lstStyle/>
          <a:p>
            <a:pPr lvl="0">
              <a:buFont typeface="Arial" panose="020B0604020202020204" pitchFamily="34" charset="0"/>
              <a:buChar char="•"/>
            </a:pPr>
            <a:r>
              <a:rPr lang="nb-NO" dirty="0"/>
              <a:t>Skal vise</a:t>
            </a:r>
          </a:p>
          <a:p>
            <a:pPr lvl="1">
              <a:lnSpc>
                <a:spcPct val="90000"/>
              </a:lnSpc>
            </a:pPr>
            <a:r>
              <a:rPr lang="nb-NO" dirty="0"/>
              <a:t>at skolen har forstått kravene til skolemiljøet</a:t>
            </a:r>
          </a:p>
          <a:p>
            <a:pPr lvl="1">
              <a:lnSpc>
                <a:spcPct val="90000"/>
              </a:lnSpc>
            </a:pPr>
            <a:r>
              <a:rPr lang="nb-NO" dirty="0"/>
              <a:t>at skolen har planer for å fremme et godt skolemiljø, og løse eventuelle problemer</a:t>
            </a:r>
          </a:p>
          <a:p>
            <a:pPr lvl="1">
              <a:lnSpc>
                <a:spcPct val="90000"/>
              </a:lnSpc>
            </a:pPr>
            <a:r>
              <a:rPr lang="nb-NO" dirty="0"/>
              <a:t>hvem som er ansvarlig</a:t>
            </a:r>
          </a:p>
          <a:p>
            <a:pPr lvl="1">
              <a:lnSpc>
                <a:spcPct val="90000"/>
              </a:lnSpc>
            </a:pPr>
            <a:r>
              <a:rPr lang="nb-NO" dirty="0"/>
              <a:t>at daglige/ukentlige/månedlige rutiner faktisk følges</a:t>
            </a:r>
          </a:p>
          <a:p>
            <a:pPr lvl="0">
              <a:lnSpc>
                <a:spcPct val="90000"/>
              </a:lnSpc>
              <a:buFont typeface="Arial" panose="020B0604020202020204" pitchFamily="34" charset="0"/>
              <a:buChar char="•"/>
            </a:pPr>
            <a:r>
              <a:rPr lang="nb-NO" dirty="0"/>
              <a:t>Skal være tilgjengelig for</a:t>
            </a:r>
          </a:p>
          <a:p>
            <a:pPr lvl="1">
              <a:lnSpc>
                <a:spcPct val="90000"/>
              </a:lnSpc>
            </a:pPr>
            <a:r>
              <a:rPr lang="nb-NO" dirty="0"/>
              <a:t>Tilsynsmyndigheten</a:t>
            </a:r>
          </a:p>
          <a:p>
            <a:pPr lvl="1">
              <a:lnSpc>
                <a:spcPct val="90000"/>
              </a:lnSpc>
            </a:pPr>
            <a:r>
              <a:rPr lang="nb-NO" dirty="0"/>
              <a:t>Skolemiljørepresentantene, elevrådet, foreldrerådet osv.</a:t>
            </a:r>
          </a:p>
        </p:txBody>
      </p:sp>
    </p:spTree>
    <p:extLst>
      <p:ext uri="{BB962C8B-B14F-4D97-AF65-F5344CB8AC3E}">
        <p14:creationId xmlns:p14="http://schemas.microsoft.com/office/powerpoint/2010/main" val="30960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9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9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9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2411760" y="188640"/>
            <a:ext cx="7696200" cy="1143000"/>
          </a:xfrm>
        </p:spPr>
        <p:txBody>
          <a:bodyPr>
            <a:normAutofit fontScale="90000"/>
          </a:bodyPr>
          <a:lstStyle/>
          <a:p>
            <a:r>
              <a:rPr lang="nb-NO" dirty="0" smtClean="0"/>
              <a:t>Krav til dokumentasjon, </a:t>
            </a:r>
            <a:br>
              <a:rPr lang="nb-NO" dirty="0" smtClean="0"/>
            </a:br>
            <a:r>
              <a:rPr lang="nb-NO" dirty="0" smtClean="0"/>
              <a:t>jf.</a:t>
            </a:r>
            <a:r>
              <a:rPr lang="nb-NO" baseline="0" dirty="0" smtClean="0"/>
              <a:t> </a:t>
            </a:r>
            <a:r>
              <a:rPr lang="nb-NO" baseline="0" dirty="0" err="1" smtClean="0"/>
              <a:t>internkontrollforskriften</a:t>
            </a:r>
            <a:endParaRPr lang="nb-NO" dirty="0"/>
          </a:p>
        </p:txBody>
      </p:sp>
      <p:sp>
        <p:nvSpPr>
          <p:cNvPr id="3" name="Plassholder for tekst 2"/>
          <p:cNvSpPr>
            <a:spLocks noGrp="1"/>
          </p:cNvSpPr>
          <p:nvPr>
            <p:ph type="body" idx="4294967295"/>
          </p:nvPr>
        </p:nvSpPr>
        <p:spPr>
          <a:xfrm>
            <a:off x="457200" y="1481330"/>
            <a:ext cx="8686800" cy="5188030"/>
          </a:xfrm>
        </p:spPr>
        <p:txBody>
          <a:bodyPr>
            <a:normAutofit fontScale="85000" lnSpcReduction="10000"/>
          </a:bodyPr>
          <a:lstStyle/>
          <a:p>
            <a:pPr lvl="0"/>
            <a:r>
              <a:rPr lang="nn-NO" dirty="0" smtClean="0"/>
              <a:t>Skulen må kunne legge fram skriftlig dokumentasjon for:</a:t>
            </a:r>
            <a:endParaRPr lang="nb-NO" dirty="0" smtClean="0"/>
          </a:p>
          <a:p>
            <a:pPr>
              <a:buFontTx/>
              <a:buChar char="-"/>
            </a:pPr>
            <a:r>
              <a:rPr lang="nn-NO" dirty="0" smtClean="0"/>
              <a:t>Mål for skolemiljøet og skolemiljøarbeidet, jf § 9a–1</a:t>
            </a:r>
            <a:endParaRPr lang="nb-NO" dirty="0"/>
          </a:p>
          <a:p>
            <a:pPr>
              <a:buFontTx/>
              <a:buChar char="-"/>
            </a:pPr>
            <a:r>
              <a:rPr lang="nn-NO" dirty="0" smtClean="0"/>
              <a:t>Organisering – fordele ansvar og </a:t>
            </a:r>
            <a:r>
              <a:rPr lang="nn-NO" dirty="0" err="1" smtClean="0"/>
              <a:t>oppgaver</a:t>
            </a:r>
            <a:r>
              <a:rPr lang="nn-NO" dirty="0" smtClean="0"/>
              <a:t> i HMS.</a:t>
            </a:r>
            <a:endParaRPr lang="nb-NO" dirty="0"/>
          </a:p>
          <a:p>
            <a:pPr>
              <a:buFontTx/>
              <a:buChar char="-"/>
            </a:pPr>
            <a:r>
              <a:rPr lang="nn-NO" dirty="0" smtClean="0"/>
              <a:t>Planar og tiltak – </a:t>
            </a:r>
            <a:r>
              <a:rPr lang="nn-NO" dirty="0" err="1" smtClean="0"/>
              <a:t>hva</a:t>
            </a:r>
            <a:r>
              <a:rPr lang="nn-NO" dirty="0" smtClean="0"/>
              <a:t> skal </a:t>
            </a:r>
            <a:r>
              <a:rPr lang="nn-NO" dirty="0" err="1" smtClean="0"/>
              <a:t>gjøres</a:t>
            </a:r>
            <a:r>
              <a:rPr lang="nn-NO" dirty="0" smtClean="0"/>
              <a:t>, når og av </a:t>
            </a:r>
            <a:r>
              <a:rPr lang="nn-NO" dirty="0" err="1" smtClean="0"/>
              <a:t>hvem</a:t>
            </a:r>
            <a:endParaRPr lang="nb-NO" dirty="0"/>
          </a:p>
          <a:p>
            <a:pPr>
              <a:buFontTx/>
              <a:buChar char="-"/>
            </a:pPr>
            <a:r>
              <a:rPr lang="nn-NO" dirty="0" err="1" smtClean="0"/>
              <a:t>Hvordan</a:t>
            </a:r>
            <a:r>
              <a:rPr lang="nn-NO" dirty="0" smtClean="0"/>
              <a:t> kartlegging av risiko er gjennomført</a:t>
            </a:r>
          </a:p>
          <a:p>
            <a:pPr>
              <a:buFontTx/>
              <a:buChar char="-"/>
            </a:pPr>
            <a:r>
              <a:rPr lang="nn-NO" dirty="0" smtClean="0"/>
              <a:t>Rutiner for å avdekke, rette opp og </a:t>
            </a:r>
            <a:r>
              <a:rPr lang="nn-NO" dirty="0" err="1" smtClean="0"/>
              <a:t>forebygge</a:t>
            </a:r>
            <a:r>
              <a:rPr lang="nn-NO" dirty="0" smtClean="0"/>
              <a:t> avvik</a:t>
            </a:r>
            <a:endParaRPr lang="nb-NO" dirty="0"/>
          </a:p>
          <a:p>
            <a:pPr>
              <a:buFontTx/>
              <a:buChar char="-"/>
            </a:pPr>
            <a:r>
              <a:rPr lang="nn-NO" dirty="0" smtClean="0"/>
              <a:t>Gjennomgang av </a:t>
            </a:r>
            <a:r>
              <a:rPr lang="nn-NO" dirty="0" err="1" smtClean="0"/>
              <a:t>rutinene</a:t>
            </a:r>
            <a:r>
              <a:rPr lang="nn-NO" dirty="0" smtClean="0"/>
              <a:t> – evaluering av HMS-</a:t>
            </a:r>
            <a:r>
              <a:rPr lang="nn-NO" dirty="0" err="1" smtClean="0"/>
              <a:t>arb</a:t>
            </a:r>
            <a:endParaRPr lang="nb-NO" dirty="0" smtClean="0"/>
          </a:p>
          <a:p>
            <a:pPr lvl="0"/>
            <a:r>
              <a:rPr lang="nn-NO" dirty="0" smtClean="0"/>
              <a:t>NB! Trenger ikke være særleg omfangsrik. </a:t>
            </a:r>
            <a:br>
              <a:rPr lang="nn-NO" dirty="0" smtClean="0"/>
            </a:br>
            <a:r>
              <a:rPr lang="nn-NO" dirty="0" err="1" smtClean="0"/>
              <a:t>Viktigst</a:t>
            </a:r>
            <a:r>
              <a:rPr lang="nn-NO" dirty="0" smtClean="0"/>
              <a:t>: Vise </a:t>
            </a:r>
            <a:r>
              <a:rPr lang="nn-NO" i="1" dirty="0" err="1" smtClean="0"/>
              <a:t>hva</a:t>
            </a:r>
            <a:r>
              <a:rPr lang="nn-NO" dirty="0" smtClean="0"/>
              <a:t> som skal </a:t>
            </a:r>
            <a:r>
              <a:rPr lang="nn-NO" dirty="0" err="1" smtClean="0"/>
              <a:t>gjøres</a:t>
            </a:r>
            <a:r>
              <a:rPr lang="nn-NO" dirty="0" smtClean="0"/>
              <a:t>, </a:t>
            </a:r>
            <a:r>
              <a:rPr lang="nn-NO" i="1" dirty="0" err="1" smtClean="0"/>
              <a:t>hvem</a:t>
            </a:r>
            <a:r>
              <a:rPr lang="nn-NO" dirty="0" smtClean="0"/>
              <a:t> som skal gjøre det, </a:t>
            </a:r>
            <a:r>
              <a:rPr lang="nn-NO" i="1" dirty="0" smtClean="0"/>
              <a:t>når</a:t>
            </a:r>
            <a:r>
              <a:rPr lang="nn-NO" dirty="0" smtClean="0"/>
              <a:t> det skal </a:t>
            </a:r>
            <a:r>
              <a:rPr lang="nn-NO" dirty="0" err="1" smtClean="0"/>
              <a:t>gjøres</a:t>
            </a:r>
            <a:r>
              <a:rPr lang="nn-NO" dirty="0" smtClean="0"/>
              <a:t>, og </a:t>
            </a:r>
            <a:r>
              <a:rPr lang="nn-NO" dirty="0" err="1" smtClean="0"/>
              <a:t>hva</a:t>
            </a:r>
            <a:r>
              <a:rPr lang="nn-NO" dirty="0" smtClean="0"/>
              <a:t> som </a:t>
            </a:r>
            <a:r>
              <a:rPr lang="nn-NO" i="1" dirty="0" smtClean="0"/>
              <a:t>faktisk blir gjort</a:t>
            </a:r>
            <a:r>
              <a:rPr lang="nn-NO" dirty="0" smtClean="0"/>
              <a:t>.</a:t>
            </a:r>
          </a:p>
        </p:txBody>
      </p:sp>
    </p:spTree>
    <p:extLst>
      <p:ext uri="{BB962C8B-B14F-4D97-AF65-F5344CB8AC3E}">
        <p14:creationId xmlns:p14="http://schemas.microsoft.com/office/powerpoint/2010/main" val="1269254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1219" name="Rectangle 3"/>
          <p:cNvSpPr>
            <a:spLocks noGrp="1" noChangeArrowheads="1"/>
          </p:cNvSpPr>
          <p:nvPr>
            <p:ph idx="1"/>
          </p:nvPr>
        </p:nvSpPr>
        <p:spPr>
          <a:xfrm>
            <a:off x="457200" y="2047009"/>
            <a:ext cx="8229600" cy="4079154"/>
          </a:xfrm>
        </p:spPr>
        <p:txBody>
          <a:bodyPr/>
          <a:lstStyle/>
          <a:p>
            <a:pPr lvl="0">
              <a:buFont typeface="Arial" panose="020B0604020202020204" pitchFamily="34" charset="0"/>
              <a:buChar char="•"/>
            </a:pPr>
            <a:r>
              <a:rPr lang="nb-NO" dirty="0" smtClean="0"/>
              <a:t>Arbeidet må vurderes og revideres løpende.</a:t>
            </a:r>
          </a:p>
          <a:p>
            <a:pPr lvl="0">
              <a:buFont typeface="Arial" panose="020B0604020202020204" pitchFamily="34" charset="0"/>
              <a:buChar char="•"/>
            </a:pPr>
            <a:r>
              <a:rPr lang="nb-NO" dirty="0" smtClean="0"/>
              <a:t>Rutiner for systemrevisjon må inn i internkontrollen</a:t>
            </a:r>
          </a:p>
        </p:txBody>
      </p:sp>
      <p:sp>
        <p:nvSpPr>
          <p:cNvPr id="521218" name="Rectangle 2"/>
          <p:cNvSpPr>
            <a:spLocks noGrp="1" noChangeArrowheads="1"/>
          </p:cNvSpPr>
          <p:nvPr>
            <p:ph type="title"/>
          </p:nvPr>
        </p:nvSpPr>
        <p:spPr/>
        <p:txBody>
          <a:bodyPr>
            <a:normAutofit fontScale="90000"/>
          </a:bodyPr>
          <a:lstStyle/>
          <a:p>
            <a:r>
              <a:rPr lang="nb-NO" dirty="0"/>
              <a:t>Kontinuerlig revisjon av </a:t>
            </a:r>
            <a:r>
              <a:rPr lang="nb-NO" dirty="0" smtClean="0"/>
              <a:t>skolemiljøarbeidet</a:t>
            </a:r>
            <a:endParaRPr lang="nb-NO" dirty="0"/>
          </a:p>
        </p:txBody>
      </p:sp>
    </p:spTree>
    <p:extLst>
      <p:ext uri="{BB962C8B-B14F-4D97-AF65-F5344CB8AC3E}">
        <p14:creationId xmlns:p14="http://schemas.microsoft.com/office/powerpoint/2010/main" val="8253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1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1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idx="4294967295"/>
          </p:nvPr>
        </p:nvSpPr>
        <p:spPr>
          <a:xfrm>
            <a:off x="1447800" y="762000"/>
            <a:ext cx="7696200" cy="1143000"/>
          </a:xfrm>
        </p:spPr>
        <p:txBody>
          <a:bodyPr>
            <a:normAutofit/>
          </a:bodyPr>
          <a:lstStyle/>
          <a:p>
            <a:r>
              <a:rPr lang="nb-NO" dirty="0"/>
              <a:t>Noen </a:t>
            </a:r>
            <a:r>
              <a:rPr lang="nb-NO" dirty="0" smtClean="0"/>
              <a:t>suksessfaktorer</a:t>
            </a:r>
            <a:endParaRPr lang="nb-NO" dirty="0"/>
          </a:p>
        </p:txBody>
      </p:sp>
      <p:sp>
        <p:nvSpPr>
          <p:cNvPr id="378883" name="Rectangle 3"/>
          <p:cNvSpPr>
            <a:spLocks noGrp="1" noChangeArrowheads="1"/>
          </p:cNvSpPr>
          <p:nvPr>
            <p:ph type="body" idx="4294967295"/>
          </p:nvPr>
        </p:nvSpPr>
        <p:spPr>
          <a:xfrm>
            <a:off x="779318" y="1905000"/>
            <a:ext cx="7990609" cy="4572000"/>
          </a:xfrm>
        </p:spPr>
        <p:txBody>
          <a:bodyPr/>
          <a:lstStyle/>
          <a:p>
            <a:pPr lvl="0">
              <a:buFont typeface="Arial" panose="020B0604020202020204" pitchFamily="34" charset="0"/>
              <a:buChar char="•"/>
            </a:pPr>
            <a:r>
              <a:rPr lang="nb-NO" dirty="0" smtClean="0"/>
              <a:t>Bevisst ledelse som tar skolemiljø på alvor</a:t>
            </a:r>
          </a:p>
          <a:p>
            <a:pPr lvl="0">
              <a:buFont typeface="Arial" panose="020B0604020202020204" pitchFamily="34" charset="0"/>
              <a:buChar char="•"/>
            </a:pPr>
            <a:r>
              <a:rPr lang="nb-NO" dirty="0" smtClean="0"/>
              <a:t>En god holdning til skolemiljøarbeid og internkontroll som gjennomsyrer hele organisasjonen</a:t>
            </a:r>
          </a:p>
          <a:p>
            <a:pPr lvl="0">
              <a:buFont typeface="Arial" panose="020B0604020202020204" pitchFamily="34" charset="0"/>
              <a:buChar char="•"/>
            </a:pPr>
            <a:r>
              <a:rPr lang="nb-NO" dirty="0" smtClean="0"/>
              <a:t>Skolen involverer elevene og de ansatte i arbeidet, og tydeliggjør hvilke plikter de har</a:t>
            </a:r>
          </a:p>
        </p:txBody>
      </p:sp>
    </p:spTree>
    <p:extLst>
      <p:ext uri="{BB962C8B-B14F-4D97-AF65-F5344CB8AC3E}">
        <p14:creationId xmlns:p14="http://schemas.microsoft.com/office/powerpoint/2010/main" val="22012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dirty="0" smtClean="0"/>
              <a:t>Brukermedvirkning</a:t>
            </a:r>
            <a:endParaRPr lang="nb-NO" dirty="0"/>
          </a:p>
        </p:txBody>
      </p:sp>
      <p:sp>
        <p:nvSpPr>
          <p:cNvPr id="5" name="Plassholder for tekst 4"/>
          <p:cNvSpPr>
            <a:spLocks noGrp="1"/>
          </p:cNvSpPr>
          <p:nvPr>
            <p:ph type="body" idx="1"/>
          </p:nvPr>
        </p:nvSpPr>
        <p:spPr/>
        <p:txBody>
          <a:bodyPr/>
          <a:lstStyle/>
          <a:p>
            <a:r>
              <a:rPr lang="nn-NO" dirty="0">
                <a:solidFill>
                  <a:srgbClr val="6D5560"/>
                </a:solidFill>
              </a:rPr>
              <a:t>Opplæringslova §§ 9a–5 og 9a–6 og </a:t>
            </a:r>
            <a:r>
              <a:rPr lang="nn-NO" dirty="0" err="1">
                <a:solidFill>
                  <a:srgbClr val="6D5560"/>
                </a:solidFill>
              </a:rPr>
              <a:t>kap</a:t>
            </a:r>
            <a:r>
              <a:rPr lang="nn-NO" dirty="0">
                <a:solidFill>
                  <a:srgbClr val="6D5560"/>
                </a:solidFill>
              </a:rPr>
              <a:t> 11 </a:t>
            </a:r>
          </a:p>
        </p:txBody>
      </p:sp>
    </p:spTree>
    <p:extLst>
      <p:ext uri="{BB962C8B-B14F-4D97-AF65-F5344CB8AC3E}">
        <p14:creationId xmlns:p14="http://schemas.microsoft.com/office/powerpoint/2010/main" val="27557611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noProof="0" dirty="0" smtClean="0"/>
              <a:t>Engasjer elevene i skolemiljøarbeidet</a:t>
            </a:r>
            <a:endParaRPr lang="nn-NO" noProof="0" dirty="0"/>
          </a:p>
        </p:txBody>
      </p:sp>
      <p:sp>
        <p:nvSpPr>
          <p:cNvPr id="3" name="Plassholder for innhold 2"/>
          <p:cNvSpPr>
            <a:spLocks noGrp="1"/>
          </p:cNvSpPr>
          <p:nvPr>
            <p:ph idx="1"/>
          </p:nvPr>
        </p:nvSpPr>
        <p:spPr/>
        <p:txBody>
          <a:bodyPr/>
          <a:lstStyle/>
          <a:p>
            <a:pPr lvl="0"/>
            <a:endParaRPr lang="nn-NO" noProof="0" dirty="0" smtClean="0"/>
          </a:p>
          <a:p>
            <a:pPr lvl="0"/>
            <a:r>
              <a:rPr lang="nn-NO" noProof="0" dirty="0" smtClean="0"/>
              <a:t>Oppll. § 9a–5:</a:t>
            </a:r>
          </a:p>
          <a:p>
            <a:pPr>
              <a:buFont typeface="Arial" pitchFamily="34" charset="0"/>
              <a:buChar char="•"/>
            </a:pPr>
            <a:r>
              <a:rPr lang="nn-NO" sz="2600" dirty="0" smtClean="0">
                <a:solidFill>
                  <a:schemeClr val="tx1"/>
                </a:solidFill>
                <a:latin typeface="Arial" panose="020B0604020202020204" pitchFamily="34" charset="0"/>
                <a:cs typeface="Arial" panose="020B0604020202020204" pitchFamily="34" charset="0"/>
              </a:rPr>
              <a:t>«Elevane skal engasjerast i planlegginga og gjennomføringa av det systematiske arbeidet for helse, miljø og tryggleik ved skolen. Skolen skal leggje oppgåver til rette for elevane etter kva som er naturleg for dei enkelte årstrinna.</a:t>
            </a:r>
            <a:r>
              <a:rPr lang="nn-NO" sz="2600" baseline="0" dirty="0" smtClean="0">
                <a:solidFill>
                  <a:schemeClr val="tx1"/>
                </a:solidFill>
                <a:latin typeface="Arial" panose="020B0604020202020204" pitchFamily="34" charset="0"/>
                <a:cs typeface="Arial" panose="020B0604020202020204" pitchFamily="34" charset="0"/>
              </a:rPr>
              <a:t>»</a:t>
            </a:r>
            <a:endParaRPr lang="nn-NO" sz="2600" dirty="0" smtClean="0">
              <a:solidFill>
                <a:schemeClr val="tx1"/>
              </a:solidFill>
              <a:latin typeface="Arial" panose="020B0604020202020204" pitchFamily="34" charset="0"/>
              <a:cs typeface="Arial" panose="020B0604020202020204" pitchFamily="34" charset="0"/>
            </a:endParaRPr>
          </a:p>
        </p:txBody>
      </p:sp>
      <p:sp>
        <p:nvSpPr>
          <p:cNvPr id="4" name="AutoShape 2" descr="data:image/jpeg;base64,/9j/4AAQSkZJRgABAQAAAQABAAD/2wCEAAkGBhQSDxQUEhQSExQVGR8ZGRgYGB8XGxwiJxghKh4gHh4YJDIeHyUoHR4oIS8hIyoqLjgsGyo9NTAqNSgvODUBCQoKDQsNGQ4PGTUkHiQ1LDMpNSk2LSkqNjUpKTUpKSwpKyk1KTUpKSkpNTUpLC4sNikvKSk1KTUpMCkpKS4pKf/AABEIAGcAUAMBIgACEQEDEQH/xAAbAAADAQEBAQEAAAAAAAAAAAAABQYEBwMCAf/EADUQAAIBAwIEBAQEBgMBAAAAAAECAwAEERIhBQYTMSIyQVEUYXGBI0JSkQdygpLR8BVjoiT/xAAVAQEBAAAAAAAAAAAAAAAAAAAAAv/EABkRAQEAAwEAAAAAAAAAAAAAAAARARJRIf/aAAwDAQACEQMRAD8A7jRRX4zYGTsBQQf8VyklvGhKMyO7acjKn4Sco2O48S5B9xVzbS6kVv1AH9xXI7jilrKL25lIQzu720skbxgqtroTDsuCrDXgZ7kbHIro/KvEhJawgrJG3STaRChPhGSAfTP3/egc0UUUBRXldXKxozyMERAWZicAADck/Sucpz1dX14sVqHt4NjrWNHlKt5XbrEJGGHiVMO5UZwBQdLorBbu0QVZpOoWbSshUKT7BtPhye2QAD7Ct9AVM8625l+GgdmS3lkbrlSVLKsTMEyNwGI8WPQEetU1RvEro3PE1Cqz2/D/AByady0zqQqgDvojYsQP1jvQLeanSCNyQ0kLKsEVsIw5WdCWhAVcjSy7DbYBe+2HXIfDM2dncSzTzStbpu75A1IpOFG2dgNRydu+5qDt1nubmCchVht54AEBcFCZyqLICPFL0mGc40qQMEttZWPGmtOCQsidSVQLeKPtqk6hjVT7DUN/kDQUU3McC3S2pkBnYZ0KCxAx3bSMID6FsZ9Kw3PNv/1Nb29vNcvFjrMhRUjyMhS0jAFiN9I9O+KguSFu5OJBrZ+paRuxubk7C5lK/iEAbsFJCRjyqozvmk/LvEuJOl20cj20URMkngXU8jTHqeJhk4BbJGcBEFB0TmDjkF3G1mRIrOV6iSxyRAosimQByAh8AJ2Y5APesXExZ8LaWdws0ru00auQuM9yrPsSPLlfEECgDA3t7yySWNkkGpWGD/kHuCPQjcUhZXjt41RupBChikGCJgV8rhtWAVwMjHrnIAoM/HeNCfhK3KI6amhdVcYYHrpjI/3vVbXPJuLzXXC7MTGMzXVzb5WM50qXWXDex6S5Ofeuh0CLm3mE2sKrEvUuZz04I/1PjufZVHiY+w+de3K/ABZ2yxatbkl5ZD3kkY5dz9W9PQYHpSnlK2+Jnm4jIdRdnhtx6JEkhGR85GXUT7YHpTrmXjItLOadt+mhIH6m/Ko+rED70E5w3hf/ACEXEWZnjjuJ8Qshwy9IKgkHsepHkfID3pvY8pKnDhZvI8pCsOsQNeptWXHfDAsSDSHjfDBbcEtYZ8mNHtxcHcjHUUyk6N8Fsjb3p/yLNr4bbHUX8GAxJOoAkA5bc5A7mggbyJ7e4uZUluIbe1OmOGNGKuY7ZAC750xqgAPi2YE9zW5+K3M7WzXEUKR9IFhsJHll8scYOWHgIDEbefOQKq+JcHjkkngmTXFcBZQAcZdMBh374VGA9fFnYV5W/MMQeGIJczXPlzJbsrgfmLOECKMbZBwTigzcO41PA1zJdq/T6rBFUqRDDGu8h1EMwOzMwyctjG2+TiJmWy4syKymafRCT2IeOKMOPddRJz8qx8w8Dbil/iPqiFAYZJxMhjVc/ipEsZ1GSTyOZPKB2ziugz22YiiEIdOFOMhdtjj1x7UETaWPQQsMrp4iur5RhRFGD7LoC/avvj38R1Zuhw89aZmCdUDXGhyM4xvKwH5UyB3YqKR8d5dvbq7cXGJFwv4VvGyxkAbdSSYKr75IDGQDPk3qt5Z5Pa3YMWSPH5I/Fn5PK41MB3CII0H6aDdyZbdKxii9Ycxt9VYgn7+b71L8+8bkaaNEgZoreaMkOCguJifwoY89wCeoz4KjQPY1Y3sTxv1YV15H4kYIBfthlJ21DGN8Ag7nYUm4yqXpXoTCK7gDtHHIukq7RlQ7RsNR0gnSw2yfUUCO74nfXMC22m2upZVWctGxgRAk65jGvUXOVI1eH6e+/l+8vrcWtm8FuGjgyfxi2tUKLsQoCNlgcEMD7rSm/tEtZLRM3FvGtsEO+Zdp0zkoTkktkkbeLNa+UrlX4khUzlejOuJmDsuJINsqSPn996qYlqNs7Sedb+N8TuJlAe1mtolmiHVMqB95VDaRGSQpBxqz69q/ObeCdKynllvb5o442bp9RE1HSdKl0QSHJwPNvmq+7tVljZH3Vhg/5HzHekH/AA1zNcFbz4aa0TS8YCMHZw2QXBYjw4z4diT2HapW8+Vme0to4JbT4dI1ALxsrR5wNTELhlyckkg/M1UA1+0r4bKUmlgbsuJI/wCRs7f0sCPoVoGlFFFAVk4hwmKcATRpIBuNQyVPup7qfmMVrooOZLcE8TeC1NonQ1xCO7mkkklLCNmKISWVBoGDvncgU7i5blmv0lngjgSKFlUwzNku0iHUoULgaV/MN8jbatk0LWdw0ii2W3nk1zSSEoysQo826nIG2rSARjO4p/FfRs2lXRm74DAn9hQZOW72SazhklAEjIC4Ho3qP37j3piTSHifGFs5VXRJJ8QWKRxgFi4GWCgkDxDxfUH3r8h5t8Obi1u7Ye7oJFH1MBbH3xQHIV1JLw+KaVmd5tUu/orOSij2AQgAV68XYpeWcgxh2eFj8mTUv/uMfvUq38Qrbh3DVTqJK8KaIwupo5ANkHUjVlUlQNjuD3FNbzjEk9rbSywNbsbm3KqXWQEM43DIfY4oLCiiigKKKKCY5yn6klpaKAzTzK7AjIEcTB3J9NyFTf1ejjPKECQSvaWtsl0AzRuIwhD42OpAG+2d6++D2jNxS9mk7oIoYs+iaA7EfzSMcn/r+VUlBNct8tRKy3TTSXk+nSJpGzpz5giDCxgnuAM+hJqlpPxHlWGV+oDLBL6vDIYi38wXwv8A1A18vFeRA9Noroeiyfgyf3oCh/sX60Gu44BbvKJXggeVeztGpYfcjNLuI3cMt9BatG0jxD4nIOFixlYy2+5Yk6V38ucbZrNNzBfAM7WSQxxozu0k6uThCcKsYOdx3JG1e3I3BxFarKzGS4uQs08rd2YoDj5KoOlVGwH3oKOiiigKKKKD56Q1asDVjGfXHt/vvX1RRQFFFFBMc/cRYW3wsSlp70NBFuAqkodTMSdgq5bbJOMAU44aCirFp8KKFBz6KMDP1xRRQb6KKKD/2Q==">
            <a:hlinkClick r:id="rId3"/>
          </p:cNvPr>
          <p:cNvSpPr>
            <a:spLocks noChangeAspect="1" noChangeArrowheads="1"/>
          </p:cNvSpPr>
          <p:nvPr/>
        </p:nvSpPr>
        <p:spPr bwMode="auto">
          <a:xfrm>
            <a:off x="3959225" y="-585788"/>
            <a:ext cx="952500"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924" y="642939"/>
            <a:ext cx="1546888" cy="1995486"/>
          </a:xfrm>
          <a:prstGeom prst="rect">
            <a:avLst/>
          </a:prstGeom>
        </p:spPr>
      </p:pic>
    </p:spTree>
    <p:extLst>
      <p:ext uri="{BB962C8B-B14F-4D97-AF65-F5344CB8AC3E}">
        <p14:creationId xmlns:p14="http://schemas.microsoft.com/office/powerpoint/2010/main" val="1321658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3500" b="1" dirty="0" smtClean="0">
                <a:latin typeface="Arial" panose="020B0604020202020204" pitchFamily="34" charset="0"/>
                <a:cs typeface="Arial" panose="020B0604020202020204" pitchFamily="34" charset="0"/>
              </a:rPr>
              <a:t>§ 9a-6.</a:t>
            </a:r>
            <a:r>
              <a:rPr lang="nn-NO" sz="3500" dirty="0" smtClean="0">
                <a:latin typeface="Arial" panose="020B0604020202020204" pitchFamily="34" charset="0"/>
                <a:cs typeface="Arial" panose="020B0604020202020204" pitchFamily="34" charset="0"/>
              </a:rPr>
              <a:t> </a:t>
            </a:r>
            <a:r>
              <a:rPr lang="nn-NO" sz="3500" i="1" dirty="0" smtClean="0">
                <a:latin typeface="Arial" panose="020B0604020202020204" pitchFamily="34" charset="0"/>
                <a:cs typeface="Arial" panose="020B0604020202020204" pitchFamily="34" charset="0"/>
              </a:rPr>
              <a:t>Informasjonsplikt og uttalerett</a:t>
            </a:r>
            <a:r>
              <a:rPr lang="nn-NO" sz="3500" dirty="0" smtClean="0">
                <a:latin typeface="Arial" panose="020B0604020202020204" pitchFamily="34" charset="0"/>
                <a:cs typeface="Arial" panose="020B0604020202020204" pitchFamily="34" charset="0"/>
              </a:rPr>
              <a:t> </a:t>
            </a:r>
            <a:endParaRPr lang="nn-NO" dirty="0">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p:txBody>
          <a:bodyPr/>
          <a:lstStyle/>
          <a:p>
            <a:pPr lvl="0">
              <a:buFont typeface="Arial" pitchFamily="34" charset="0"/>
              <a:buChar char="•"/>
            </a:pPr>
            <a:r>
              <a:rPr lang="nn-NO" dirty="0" smtClean="0"/>
              <a:t>«[…] skolemiljøutvalet og […] elevrådet og foreldrerådet skal haldast løpande underretta om alle tilhøve – deriblant hendingar, planar og vedtak - som har vesentleg betydning for skolemiljøet</a:t>
            </a:r>
            <a:r>
              <a:rPr lang="nn-NO" baseline="0" dirty="0" smtClean="0"/>
              <a:t>» </a:t>
            </a:r>
            <a:r>
              <a:rPr lang="nn-NO" dirty="0" smtClean="0"/>
              <a:t> </a:t>
            </a:r>
          </a:p>
          <a:p>
            <a:pPr lvl="0">
              <a:buFont typeface="Arial" pitchFamily="34" charset="0"/>
              <a:buChar char="•"/>
            </a:pPr>
            <a:r>
              <a:rPr lang="nn-NO" dirty="0" smtClean="0"/>
              <a:t>«rett til å få framlagt dokumentasjon for det systematiske helse-, miljø- og tryggleiksarbeidet ved skolen»</a:t>
            </a:r>
          </a:p>
        </p:txBody>
      </p:sp>
    </p:spTree>
    <p:extLst>
      <p:ext uri="{BB962C8B-B14F-4D97-AF65-F5344CB8AC3E}">
        <p14:creationId xmlns:p14="http://schemas.microsoft.com/office/powerpoint/2010/main" val="4177279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67744" y="333375"/>
            <a:ext cx="6190456" cy="863600"/>
          </a:xfrm>
        </p:spPr>
        <p:txBody>
          <a:bodyPr/>
          <a:lstStyle/>
          <a:p>
            <a:pPr eaLnBrk="1" hangingPunct="1"/>
            <a:r>
              <a:rPr lang="nb-NO" altLang="nb-NO" dirty="0" smtClean="0"/>
              <a:t>Skolemiljøutvalg</a:t>
            </a:r>
          </a:p>
        </p:txBody>
      </p:sp>
      <p:sp>
        <p:nvSpPr>
          <p:cNvPr id="3075" name="Rectangle 3"/>
          <p:cNvSpPr>
            <a:spLocks noGrp="1" noChangeArrowheads="1"/>
          </p:cNvSpPr>
          <p:nvPr>
            <p:ph type="body" idx="1"/>
          </p:nvPr>
        </p:nvSpPr>
        <p:spPr>
          <a:xfrm>
            <a:off x="685800" y="1196975"/>
            <a:ext cx="7772400" cy="5040313"/>
          </a:xfrm>
        </p:spPr>
        <p:txBody>
          <a:bodyPr/>
          <a:lstStyle/>
          <a:p>
            <a:pPr eaLnBrk="1" hangingPunct="1"/>
            <a:endParaRPr lang="nb-NO" altLang="nb-NO" dirty="0" smtClean="0"/>
          </a:p>
        </p:txBody>
      </p:sp>
      <p:pic>
        <p:nvPicPr>
          <p:cNvPr id="30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1186700"/>
            <a:ext cx="3528863" cy="499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830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5656" y="333375"/>
            <a:ext cx="6982544" cy="792163"/>
          </a:xfrm>
        </p:spPr>
        <p:txBody>
          <a:bodyPr/>
          <a:lstStyle/>
          <a:p>
            <a:pPr eaLnBrk="1" hangingPunct="1"/>
            <a:r>
              <a:rPr lang="nb-NO" altLang="nb-NO" dirty="0" smtClean="0"/>
              <a:t>Hva er et skolemiljøutvalg?</a:t>
            </a:r>
          </a:p>
        </p:txBody>
      </p:sp>
      <p:sp>
        <p:nvSpPr>
          <p:cNvPr id="4099" name="Rectangle 3"/>
          <p:cNvSpPr>
            <a:spLocks noGrp="1" noChangeArrowheads="1"/>
          </p:cNvSpPr>
          <p:nvPr>
            <p:ph type="body" idx="1"/>
          </p:nvPr>
        </p:nvSpPr>
        <p:spPr>
          <a:xfrm>
            <a:off x="755650" y="1196975"/>
            <a:ext cx="7772400" cy="5111750"/>
          </a:xfrm>
        </p:spPr>
        <p:txBody>
          <a:bodyPr/>
          <a:lstStyle/>
          <a:p>
            <a:pPr eaLnBrk="1" hangingPunct="1">
              <a:buFont typeface="Arial" panose="020B0604020202020204" pitchFamily="34" charset="0"/>
              <a:buChar char="•"/>
            </a:pPr>
            <a:r>
              <a:rPr lang="nb-NO" altLang="nb-NO" sz="2400" dirty="0" smtClean="0"/>
              <a:t>Skolemiljøutvalget skal arbeide for å øke deltakelsen fra elevene, foreldrene, skolen og de ansatte i arbeidet med skolemiljøet.</a:t>
            </a:r>
          </a:p>
          <a:p>
            <a:pPr eaLnBrk="1" hangingPunct="1">
              <a:buFont typeface="Arial" panose="020B0604020202020204" pitchFamily="34" charset="0"/>
              <a:buChar char="•"/>
            </a:pPr>
            <a:r>
              <a:rPr lang="nb-NO" altLang="nb-NO" sz="2400" dirty="0" smtClean="0"/>
              <a:t>Elever og foreldre skal være i flertall i utvalget.</a:t>
            </a:r>
          </a:p>
          <a:p>
            <a:pPr eaLnBrk="1" hangingPunct="1">
              <a:buFont typeface="Arial" panose="020B0604020202020204" pitchFamily="34" charset="0"/>
              <a:buChar char="•"/>
            </a:pPr>
            <a:r>
              <a:rPr lang="nb-NO" altLang="nb-NO" sz="2400" dirty="0" smtClean="0"/>
              <a:t>Skal gi råd til skolen i arbeidet med skolemiljøet, men har ikke rett til å fatte bindende vedtak. </a:t>
            </a:r>
          </a:p>
          <a:p>
            <a:pPr eaLnBrk="1" hangingPunct="1">
              <a:buFont typeface="Arial" panose="020B0604020202020204" pitchFamily="34" charset="0"/>
              <a:buChar char="•"/>
            </a:pPr>
            <a:r>
              <a:rPr lang="nb-NO" altLang="nb-NO" sz="2400" dirty="0" smtClean="0"/>
              <a:t>Kan be skolen sette inn tiltak for å bedre det fysiske og det psykososiale miljøet på skolen.</a:t>
            </a:r>
          </a:p>
          <a:p>
            <a:pPr eaLnBrk="1" hangingPunct="1">
              <a:buFont typeface="Arial" panose="020B0604020202020204" pitchFamily="34" charset="0"/>
              <a:buChar char="•"/>
            </a:pPr>
            <a:r>
              <a:rPr lang="nb-NO" altLang="nb-NO" sz="2400" dirty="0" smtClean="0"/>
              <a:t>Obligatorisk – alle grunnskoler og videregående skoler skal ha et skolemiljøutvalg. </a:t>
            </a:r>
          </a:p>
          <a:p>
            <a:pPr eaLnBrk="1" hangingPunct="1">
              <a:buFont typeface="Arial" panose="020B0604020202020204" pitchFamily="34" charset="0"/>
              <a:buChar char="•"/>
            </a:pPr>
            <a:r>
              <a:rPr lang="nb-NO" altLang="nb-NO" sz="2400" dirty="0" smtClean="0"/>
              <a:t>Elever og foreldre har rett til å bli hørt!</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103" y="5157192"/>
            <a:ext cx="2638425" cy="1733550"/>
          </a:xfrm>
          <a:prstGeom prst="rect">
            <a:avLst/>
          </a:prstGeom>
        </p:spPr>
      </p:pic>
    </p:spTree>
    <p:extLst>
      <p:ext uri="{BB962C8B-B14F-4D97-AF65-F5344CB8AC3E}">
        <p14:creationId xmlns:p14="http://schemas.microsoft.com/office/powerpoint/2010/main" val="4160304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Opplæringsloven </a:t>
            </a:r>
            <a:r>
              <a:rPr lang="nb-NO" dirty="0" err="1" smtClean="0"/>
              <a:t>kap</a:t>
            </a:r>
            <a:r>
              <a:rPr lang="nb-NO" dirty="0" smtClean="0"/>
              <a:t> 9a </a:t>
            </a:r>
            <a:endParaRPr lang="nb-NO" dirty="0"/>
          </a:p>
        </p:txBody>
      </p:sp>
      <p:sp>
        <p:nvSpPr>
          <p:cNvPr id="3" name="Plassholder for innhold 2"/>
          <p:cNvSpPr>
            <a:spLocks noGrp="1"/>
          </p:cNvSpPr>
          <p:nvPr>
            <p:ph idx="1"/>
          </p:nvPr>
        </p:nvSpPr>
        <p:spPr/>
        <p:txBody>
          <a:bodyPr/>
          <a:lstStyle/>
          <a:p>
            <a:pPr>
              <a:buFont typeface="Arial" panose="020B0604020202020204" pitchFamily="34" charset="0"/>
              <a:buChar char="•"/>
            </a:pPr>
            <a:r>
              <a:rPr lang="nb-NO" dirty="0" smtClean="0"/>
              <a:t>Gir elevene en uttrykkelig rett til et godt fysisk og psykososialt skolemiljø</a:t>
            </a:r>
          </a:p>
          <a:p>
            <a:pPr>
              <a:buFont typeface="Arial" panose="020B0604020202020204" pitchFamily="34" charset="0"/>
              <a:buChar char="•"/>
            </a:pPr>
            <a:r>
              <a:rPr lang="nb-NO" dirty="0" smtClean="0"/>
              <a:t>Styrket brukermedvirkning</a:t>
            </a:r>
          </a:p>
          <a:p>
            <a:pPr>
              <a:buFont typeface="Arial" panose="020B0604020202020204" pitchFamily="34" charset="0"/>
              <a:buChar char="•"/>
            </a:pPr>
            <a:r>
              <a:rPr lang="nb-NO" dirty="0" smtClean="0"/>
              <a:t>Styrket klageadgang for elever og foreldre</a:t>
            </a:r>
          </a:p>
          <a:p>
            <a:pPr>
              <a:buFont typeface="Arial" panose="020B0604020202020204" pitchFamily="34" charset="0"/>
              <a:buChar char="•"/>
            </a:pPr>
            <a:r>
              <a:rPr lang="nb-NO" dirty="0" smtClean="0"/>
              <a:t>Åpner for direkte statlig tilsyn</a:t>
            </a:r>
          </a:p>
          <a:p>
            <a:pPr>
              <a:buFont typeface="Arial" panose="020B0604020202020204" pitchFamily="34" charset="0"/>
              <a:buChar char="•"/>
            </a:pPr>
            <a:r>
              <a:rPr lang="nb-NO" dirty="0" smtClean="0"/>
              <a:t>Skjerper bevisbyrden </a:t>
            </a:r>
          </a:p>
        </p:txBody>
      </p:sp>
    </p:spTree>
    <p:extLst>
      <p:ext uri="{BB962C8B-B14F-4D97-AF65-F5344CB8AC3E}">
        <p14:creationId xmlns:p14="http://schemas.microsoft.com/office/powerpoint/2010/main" val="3514042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506288" y="4406900"/>
            <a:ext cx="8746232" cy="1362075"/>
          </a:xfrm>
        </p:spPr>
        <p:txBody>
          <a:bodyPr/>
          <a:lstStyle/>
          <a:p>
            <a:r>
              <a:rPr lang="nb-NO" dirty="0" smtClean="0"/>
              <a:t>Retten til å få enkeltvedtak</a:t>
            </a:r>
            <a:endParaRPr lang="nb-NO" dirty="0"/>
          </a:p>
        </p:txBody>
      </p:sp>
      <p:sp>
        <p:nvSpPr>
          <p:cNvPr id="5" name="Plassholder for tekst 4"/>
          <p:cNvSpPr>
            <a:spLocks noGrp="1"/>
          </p:cNvSpPr>
          <p:nvPr>
            <p:ph type="body" idx="1"/>
          </p:nvPr>
        </p:nvSpPr>
        <p:spPr/>
        <p:txBody>
          <a:bodyPr/>
          <a:lstStyle/>
          <a:p>
            <a:r>
              <a:rPr lang="nb-NO" dirty="0" smtClean="0"/>
              <a:t>§§ 9a-2 og 9a-3 </a:t>
            </a:r>
            <a:br>
              <a:rPr lang="nb-NO" dirty="0" smtClean="0"/>
            </a:br>
            <a:r>
              <a:rPr lang="nb-NO" dirty="0" smtClean="0"/>
              <a:t>– skolens håndtering av henstillinger fra elever og foreldre</a:t>
            </a:r>
            <a:endParaRPr lang="nb-NO" dirty="0"/>
          </a:p>
        </p:txBody>
      </p:sp>
    </p:spTree>
    <p:extLst>
      <p:ext uri="{BB962C8B-B14F-4D97-AF65-F5344CB8AC3E}">
        <p14:creationId xmlns:p14="http://schemas.microsoft.com/office/powerpoint/2010/main" val="4052397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457200" y="1905000"/>
            <a:ext cx="8302869" cy="4572000"/>
          </a:xfrm>
        </p:spPr>
        <p:txBody>
          <a:bodyPr>
            <a:normAutofit/>
          </a:bodyPr>
          <a:lstStyle/>
          <a:p>
            <a:pPr lvl="0"/>
            <a:r>
              <a:rPr lang="nb-NO" sz="2800" dirty="0" smtClean="0"/>
              <a:t>«Dersom </a:t>
            </a:r>
            <a:r>
              <a:rPr lang="nb-NO" sz="2800" dirty="0" err="1" smtClean="0"/>
              <a:t>ein</a:t>
            </a:r>
            <a:r>
              <a:rPr lang="nb-NO" sz="2800" dirty="0" smtClean="0"/>
              <a:t> elev eller forelder [...] ber om tiltak for å rette på fysiske miljøtilhøve, skal skolen </a:t>
            </a:r>
            <a:r>
              <a:rPr lang="nb-NO" sz="2800" dirty="0" err="1" smtClean="0"/>
              <a:t>snarast</a:t>
            </a:r>
            <a:r>
              <a:rPr lang="nb-NO" sz="2800" dirty="0" smtClean="0"/>
              <a:t> </a:t>
            </a:r>
            <a:r>
              <a:rPr lang="nb-NO" sz="2800" dirty="0" err="1" smtClean="0"/>
              <a:t>mogleg</a:t>
            </a:r>
            <a:r>
              <a:rPr lang="nb-NO" sz="2800" dirty="0" smtClean="0"/>
              <a:t> behandle saka etter </a:t>
            </a:r>
            <a:r>
              <a:rPr lang="nb-NO" sz="2800" dirty="0" err="1" smtClean="0"/>
              <a:t>reglane</a:t>
            </a:r>
            <a:r>
              <a:rPr lang="nb-NO" sz="2800" dirty="0" smtClean="0"/>
              <a:t> om enkeltvedtak i forvaltningslova.»</a:t>
            </a:r>
          </a:p>
          <a:p>
            <a:pPr lvl="0"/>
            <a:endParaRPr lang="nb-NO" sz="2800" dirty="0" smtClean="0"/>
          </a:p>
          <a:p>
            <a:r>
              <a:rPr lang="nb-NO" sz="2800" dirty="0" smtClean="0"/>
              <a:t>«Om skolen </a:t>
            </a:r>
            <a:r>
              <a:rPr lang="nb-NO" sz="2800" dirty="0" err="1" smtClean="0"/>
              <a:t>ikkje</a:t>
            </a:r>
            <a:r>
              <a:rPr lang="nb-NO" sz="2800" dirty="0" smtClean="0"/>
              <a:t> </a:t>
            </a:r>
            <a:r>
              <a:rPr lang="nb-NO" sz="2800" dirty="0" err="1" smtClean="0"/>
              <a:t>innan</a:t>
            </a:r>
            <a:r>
              <a:rPr lang="nb-NO" sz="2800" dirty="0" smtClean="0"/>
              <a:t> </a:t>
            </a:r>
            <a:r>
              <a:rPr lang="nb-NO" sz="2800" dirty="0" err="1" smtClean="0"/>
              <a:t>rimeleg</a:t>
            </a:r>
            <a:r>
              <a:rPr lang="nb-NO" sz="2800" dirty="0" smtClean="0"/>
              <a:t> tid har </a:t>
            </a:r>
            <a:r>
              <a:rPr lang="nb-NO" sz="2800" dirty="0" err="1" smtClean="0"/>
              <a:t>teke</a:t>
            </a:r>
            <a:r>
              <a:rPr lang="nb-NO" sz="2800" dirty="0" smtClean="0"/>
              <a:t> stilling til saka, vil det likevel kunne </a:t>
            </a:r>
            <a:r>
              <a:rPr lang="nb-NO" sz="2800" dirty="0" err="1" smtClean="0"/>
              <a:t>klagast</a:t>
            </a:r>
            <a:r>
              <a:rPr lang="nb-NO" sz="2800" dirty="0" smtClean="0"/>
              <a:t> etter føresegnene i forvaltningslova som om det var gjort enkeltvedtak.»</a:t>
            </a:r>
            <a:endParaRPr lang="nb-NO" sz="2800" dirty="0"/>
          </a:p>
        </p:txBody>
      </p:sp>
      <p:sp>
        <p:nvSpPr>
          <p:cNvPr id="251906" name="Rectangle 2"/>
          <p:cNvSpPr>
            <a:spLocks noGrp="1" noChangeArrowheads="1"/>
          </p:cNvSpPr>
          <p:nvPr>
            <p:ph type="title"/>
          </p:nvPr>
        </p:nvSpPr>
        <p:spPr/>
        <p:txBody>
          <a:bodyPr>
            <a:noAutofit/>
          </a:bodyPr>
          <a:lstStyle/>
          <a:p>
            <a:r>
              <a:rPr lang="nb-NO" sz="3600" dirty="0" smtClean="0"/>
              <a:t>Henstillinger om tiltak – </a:t>
            </a:r>
            <a:br>
              <a:rPr lang="nb-NO" sz="3600" dirty="0" smtClean="0"/>
            </a:br>
            <a:r>
              <a:rPr lang="nb-NO" sz="3600" dirty="0" smtClean="0"/>
              <a:t>§ </a:t>
            </a:r>
            <a:r>
              <a:rPr lang="nb-NO" sz="3600" dirty="0"/>
              <a:t>9a-2 tredje </a:t>
            </a:r>
            <a:r>
              <a:rPr lang="nb-NO" sz="3600" dirty="0" smtClean="0"/>
              <a:t>ledd</a:t>
            </a:r>
            <a:endParaRPr lang="nb-NO" sz="3600" b="1" dirty="0"/>
          </a:p>
        </p:txBody>
      </p:sp>
    </p:spTree>
    <p:extLst>
      <p:ext uri="{BB962C8B-B14F-4D97-AF65-F5344CB8AC3E}">
        <p14:creationId xmlns:p14="http://schemas.microsoft.com/office/powerpoint/2010/main" val="8795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1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457200" y="2026226"/>
            <a:ext cx="8302869" cy="4450773"/>
          </a:xfrm>
        </p:spPr>
        <p:txBody>
          <a:bodyPr>
            <a:normAutofit/>
          </a:bodyPr>
          <a:lstStyle/>
          <a:p>
            <a:pPr lvl="0"/>
            <a:r>
              <a:rPr lang="nb-NO" sz="2800" dirty="0"/>
              <a:t>««Dersom </a:t>
            </a:r>
            <a:r>
              <a:rPr lang="nb-NO" sz="2800" dirty="0" err="1"/>
              <a:t>ein</a:t>
            </a:r>
            <a:r>
              <a:rPr lang="nb-NO" sz="2800" dirty="0"/>
              <a:t> elev eller forelder ber om tiltak som </a:t>
            </a:r>
            <a:r>
              <a:rPr lang="nb-NO" sz="2800" dirty="0" err="1"/>
              <a:t>vedkjem</a:t>
            </a:r>
            <a:r>
              <a:rPr lang="nb-NO" sz="2800" dirty="0"/>
              <a:t> det psykososiale miljøet [...], skal skolen </a:t>
            </a:r>
            <a:r>
              <a:rPr lang="nb-NO" sz="2800" dirty="0" err="1"/>
              <a:t>snarast</a:t>
            </a:r>
            <a:r>
              <a:rPr lang="nb-NO" sz="2800" dirty="0"/>
              <a:t> </a:t>
            </a:r>
            <a:r>
              <a:rPr lang="nb-NO" sz="2800" dirty="0" err="1"/>
              <a:t>mogleg</a:t>
            </a:r>
            <a:r>
              <a:rPr lang="nb-NO" sz="2800" dirty="0"/>
              <a:t> behandle saka etter </a:t>
            </a:r>
            <a:r>
              <a:rPr lang="nb-NO" sz="2800" dirty="0" err="1"/>
              <a:t>reglane</a:t>
            </a:r>
            <a:r>
              <a:rPr lang="nb-NO" sz="2800" dirty="0"/>
              <a:t> om enkeltvedtak i forvaltningslova</a:t>
            </a:r>
            <a:r>
              <a:rPr lang="nb-NO" sz="2800" dirty="0" smtClean="0"/>
              <a:t>.»</a:t>
            </a:r>
          </a:p>
          <a:p>
            <a:pPr marL="0" lvl="0" indent="0">
              <a:buNone/>
            </a:pPr>
            <a:endParaRPr lang="nb-NO" sz="2800" dirty="0"/>
          </a:p>
          <a:p>
            <a:r>
              <a:rPr lang="nb-NO" sz="2800" dirty="0"/>
              <a:t>«Om skolen </a:t>
            </a:r>
            <a:r>
              <a:rPr lang="nb-NO" sz="2800" dirty="0" err="1"/>
              <a:t>ikkje</a:t>
            </a:r>
            <a:r>
              <a:rPr lang="nb-NO" sz="2800" dirty="0"/>
              <a:t> </a:t>
            </a:r>
            <a:r>
              <a:rPr lang="nb-NO" sz="2800" dirty="0" err="1"/>
              <a:t>innan</a:t>
            </a:r>
            <a:r>
              <a:rPr lang="nb-NO" sz="2800" dirty="0"/>
              <a:t> </a:t>
            </a:r>
            <a:r>
              <a:rPr lang="nb-NO" sz="2800" dirty="0" err="1"/>
              <a:t>rimeleg</a:t>
            </a:r>
            <a:r>
              <a:rPr lang="nb-NO" sz="2800" dirty="0"/>
              <a:t> tid har </a:t>
            </a:r>
            <a:r>
              <a:rPr lang="nb-NO" sz="2800" dirty="0" err="1"/>
              <a:t>teke</a:t>
            </a:r>
            <a:r>
              <a:rPr lang="nb-NO" sz="2800" dirty="0"/>
              <a:t> stilling til saka, vil det likevel kunne </a:t>
            </a:r>
            <a:r>
              <a:rPr lang="nb-NO" sz="2800" dirty="0" err="1"/>
              <a:t>klagast</a:t>
            </a:r>
            <a:r>
              <a:rPr lang="nb-NO" sz="2800" dirty="0"/>
              <a:t> etter føresegnene i forvaltningslova som om det var gjort enkeltvedtak.»</a:t>
            </a:r>
          </a:p>
        </p:txBody>
      </p:sp>
      <p:sp>
        <p:nvSpPr>
          <p:cNvPr id="251906" name="Rectangle 2"/>
          <p:cNvSpPr>
            <a:spLocks noGrp="1" noChangeArrowheads="1"/>
          </p:cNvSpPr>
          <p:nvPr>
            <p:ph type="title"/>
          </p:nvPr>
        </p:nvSpPr>
        <p:spPr/>
        <p:txBody>
          <a:bodyPr>
            <a:noAutofit/>
          </a:bodyPr>
          <a:lstStyle/>
          <a:p>
            <a:r>
              <a:rPr lang="nb-NO" sz="3600" dirty="0"/>
              <a:t>D</a:t>
            </a:r>
            <a:r>
              <a:rPr lang="nb-NO" sz="3600" dirty="0" smtClean="0"/>
              <a:t>et </a:t>
            </a:r>
            <a:r>
              <a:rPr lang="nb-NO" sz="3600" dirty="0" err="1" smtClean="0"/>
              <a:t>psyksosiale</a:t>
            </a:r>
            <a:r>
              <a:rPr lang="nb-NO" sz="3600" dirty="0" smtClean="0"/>
              <a:t> miljøet – </a:t>
            </a:r>
            <a:br>
              <a:rPr lang="nb-NO" sz="3600" dirty="0" smtClean="0"/>
            </a:br>
            <a:r>
              <a:rPr lang="nb-NO" sz="3600" dirty="0" smtClean="0"/>
              <a:t>§ </a:t>
            </a:r>
            <a:r>
              <a:rPr lang="nb-NO" sz="3600" dirty="0"/>
              <a:t>9a-3 tredje ledd</a:t>
            </a:r>
            <a:endParaRPr lang="nb-NO" sz="3600" b="1" dirty="0"/>
          </a:p>
        </p:txBody>
      </p:sp>
    </p:spTree>
    <p:extLst>
      <p:ext uri="{BB962C8B-B14F-4D97-AF65-F5344CB8AC3E}">
        <p14:creationId xmlns:p14="http://schemas.microsoft.com/office/powerpoint/2010/main" val="1807172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Tilsyn med skolemiljøet</a:t>
            </a:r>
            <a:endParaRPr lang="nb-NO" dirty="0"/>
          </a:p>
        </p:txBody>
      </p:sp>
      <p:sp>
        <p:nvSpPr>
          <p:cNvPr id="5" name="Plassholder for tekst 4"/>
          <p:cNvSpPr>
            <a:spLocks noGrp="1"/>
          </p:cNvSpPr>
          <p:nvPr>
            <p:ph type="body" idx="1"/>
          </p:nvPr>
        </p:nvSpPr>
        <p:spPr/>
        <p:txBody>
          <a:bodyPr/>
          <a:lstStyle/>
          <a:p>
            <a:endParaRPr lang="nb-NO"/>
          </a:p>
        </p:txBody>
      </p:sp>
    </p:spTree>
    <p:extLst>
      <p:ext uri="{BB962C8B-B14F-4D97-AF65-F5344CB8AC3E}">
        <p14:creationId xmlns:p14="http://schemas.microsoft.com/office/powerpoint/2010/main" val="3785611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773722" y="1735283"/>
            <a:ext cx="7902733" cy="4360718"/>
          </a:xfrm>
        </p:spPr>
        <p:txBody>
          <a:bodyPr>
            <a:normAutofit fontScale="92500"/>
          </a:bodyPr>
          <a:lstStyle/>
          <a:p>
            <a:pPr lvl="0">
              <a:buFont typeface="Arial" panose="020B0604020202020204" pitchFamily="34" charset="0"/>
              <a:buChar char="•"/>
            </a:pPr>
            <a:r>
              <a:rPr lang="nb-NO" dirty="0" smtClean="0"/>
              <a:t>Skolemiljøforskriften § 25:</a:t>
            </a:r>
          </a:p>
          <a:p>
            <a:pPr marL="1638300" lvl="3"/>
            <a:r>
              <a:rPr lang="nb-NO" dirty="0" smtClean="0"/>
              <a:t>«</a:t>
            </a:r>
            <a:r>
              <a:rPr lang="nb-NO" dirty="0"/>
              <a:t>Kommunen fører tilsyn med at disse forskrifter overholdes</a:t>
            </a:r>
            <a:r>
              <a:rPr lang="nb-NO" dirty="0" smtClean="0"/>
              <a:t>.»</a:t>
            </a:r>
          </a:p>
          <a:p>
            <a:pPr lvl="0">
              <a:buFont typeface="Arial" panose="020B0604020202020204" pitchFamily="34" charset="0"/>
              <a:buChar char="•"/>
            </a:pPr>
            <a:r>
              <a:rPr lang="nb-NO" dirty="0" smtClean="0"/>
              <a:t>Folkehelseloven § 30: </a:t>
            </a:r>
            <a:endParaRPr lang="nb-NO" dirty="0"/>
          </a:p>
          <a:p>
            <a:pPr marL="914400" lvl="1" indent="-457200"/>
            <a:r>
              <a:rPr lang="nb-NO" dirty="0" smtClean="0"/>
              <a:t>Statlig tilsyn med kommunens oppfyllelse av tilsynsplikt</a:t>
            </a:r>
          </a:p>
          <a:p>
            <a:pPr lvl="0">
              <a:buFont typeface="Arial" panose="020B0604020202020204" pitchFamily="34" charset="0"/>
              <a:buChar char="•"/>
            </a:pPr>
            <a:r>
              <a:rPr lang="nb-NO" dirty="0" smtClean="0"/>
              <a:t>Opplæringsloven § 14–1 jf. </a:t>
            </a:r>
            <a:r>
              <a:rPr lang="nb-NO" dirty="0" err="1" smtClean="0"/>
              <a:t>koml</a:t>
            </a:r>
            <a:r>
              <a:rPr lang="nb-NO" dirty="0" smtClean="0"/>
              <a:t>. </a:t>
            </a:r>
            <a:r>
              <a:rPr lang="nb-NO" dirty="0" err="1" smtClean="0"/>
              <a:t>kap</a:t>
            </a:r>
            <a:r>
              <a:rPr lang="nb-NO" dirty="0" smtClean="0"/>
              <a:t>. 10 A:</a:t>
            </a:r>
          </a:p>
          <a:p>
            <a:pPr marL="914400" lvl="1" indent="-457200"/>
            <a:r>
              <a:rPr lang="nb-NO" dirty="0" smtClean="0"/>
              <a:t>Statlig tilsyn v. fylkesmannen</a:t>
            </a:r>
          </a:p>
          <a:p>
            <a:pPr lvl="0">
              <a:buFont typeface="Arial" panose="020B0604020202020204" pitchFamily="34" charset="0"/>
              <a:buChar char="•"/>
            </a:pPr>
            <a:r>
              <a:rPr lang="nb-NO" dirty="0" smtClean="0"/>
              <a:t>Fylkesmannens fagkompetanse</a:t>
            </a:r>
          </a:p>
        </p:txBody>
      </p:sp>
      <p:sp>
        <p:nvSpPr>
          <p:cNvPr id="212994" name="Rectangle 2"/>
          <p:cNvSpPr>
            <a:spLocks noGrp="1" noChangeArrowheads="1"/>
          </p:cNvSpPr>
          <p:nvPr>
            <p:ph type="title"/>
          </p:nvPr>
        </p:nvSpPr>
        <p:spPr/>
        <p:txBody>
          <a:bodyPr>
            <a:normAutofit/>
          </a:bodyPr>
          <a:lstStyle/>
          <a:p>
            <a:r>
              <a:rPr lang="nb-NO" dirty="0" smtClean="0"/>
              <a:t>Tilsyn</a:t>
            </a:r>
            <a:endParaRPr lang="nb-NO" dirty="0"/>
          </a:p>
        </p:txBody>
      </p:sp>
    </p:spTree>
    <p:extLst>
      <p:ext uri="{BB962C8B-B14F-4D97-AF65-F5344CB8AC3E}">
        <p14:creationId xmlns:p14="http://schemas.microsoft.com/office/powerpoint/2010/main" val="17115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29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29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29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29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29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12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a:xfrm>
            <a:off x="773723" y="1562100"/>
            <a:ext cx="8088923" cy="4533900"/>
          </a:xfrm>
        </p:spPr>
        <p:txBody>
          <a:bodyPr>
            <a:normAutofit fontScale="92500" lnSpcReduction="20000"/>
          </a:bodyPr>
          <a:lstStyle/>
          <a:p>
            <a:pPr>
              <a:buFont typeface="Arial" panose="020B0604020202020204" pitchFamily="34" charset="0"/>
              <a:buChar char="•"/>
            </a:pPr>
            <a:r>
              <a:rPr lang="nb-NO" b="1" dirty="0"/>
              <a:t>Pålegg om retting </a:t>
            </a:r>
            <a:r>
              <a:rPr lang="nb-NO" dirty="0"/>
              <a:t>av ulovlige </a:t>
            </a:r>
            <a:r>
              <a:rPr lang="nb-NO" dirty="0" smtClean="0"/>
              <a:t>forhold</a:t>
            </a:r>
          </a:p>
          <a:p>
            <a:pPr lvl="1"/>
            <a:r>
              <a:rPr lang="nb-NO" dirty="0" smtClean="0"/>
              <a:t>revisjon av internkontrollen</a:t>
            </a:r>
          </a:p>
          <a:p>
            <a:pPr lvl="1"/>
            <a:r>
              <a:rPr lang="nb-NO" dirty="0" smtClean="0"/>
              <a:t>krav </a:t>
            </a:r>
            <a:r>
              <a:rPr lang="nb-NO" dirty="0"/>
              <a:t>rettet mot selve miljøet</a:t>
            </a:r>
          </a:p>
          <a:p>
            <a:pPr>
              <a:buFont typeface="Arial" panose="020B0604020202020204" pitchFamily="34" charset="0"/>
              <a:buChar char="•"/>
            </a:pPr>
            <a:r>
              <a:rPr lang="nb-NO" b="1" dirty="0" smtClean="0"/>
              <a:t>Straff</a:t>
            </a:r>
            <a:r>
              <a:rPr lang="nb-NO" dirty="0" smtClean="0"/>
              <a:t>: Oppll § 9a–8, </a:t>
            </a:r>
            <a:r>
              <a:rPr lang="nb-NO" dirty="0" err="1" smtClean="0"/>
              <a:t>folkehelsel</a:t>
            </a:r>
            <a:r>
              <a:rPr lang="nb-NO" dirty="0" smtClean="0"/>
              <a:t>. § 18</a:t>
            </a:r>
          </a:p>
          <a:p>
            <a:pPr lvl="2">
              <a:spcBef>
                <a:spcPts val="500"/>
              </a:spcBef>
              <a:spcAft>
                <a:spcPts val="500"/>
              </a:spcAft>
            </a:pPr>
            <a:r>
              <a:rPr lang="nb-NO" dirty="0" smtClean="0"/>
              <a:t>«</a:t>
            </a:r>
            <a:r>
              <a:rPr lang="nb-NO" dirty="0"/>
              <a:t>Med bøter eller fengsel i inntil 3 </a:t>
            </a:r>
            <a:r>
              <a:rPr lang="nb-NO" dirty="0" err="1"/>
              <a:t>månader</a:t>
            </a:r>
            <a:r>
              <a:rPr lang="nb-NO" dirty="0"/>
              <a:t> eller begge </a:t>
            </a:r>
            <a:r>
              <a:rPr lang="nb-NO" dirty="0" err="1"/>
              <a:t>delar</a:t>
            </a:r>
            <a:r>
              <a:rPr lang="nb-NO" dirty="0"/>
              <a:t> blir den straffa som </a:t>
            </a:r>
            <a:r>
              <a:rPr lang="nb-NO" dirty="0" err="1"/>
              <a:t>forsettleg</a:t>
            </a:r>
            <a:r>
              <a:rPr lang="nb-NO" dirty="0"/>
              <a:t> eller </a:t>
            </a:r>
            <a:r>
              <a:rPr lang="nb-NO" dirty="0" err="1"/>
              <a:t>aktlaust</a:t>
            </a:r>
            <a:r>
              <a:rPr lang="nb-NO" dirty="0"/>
              <a:t> bryt krava i dette kapitlet, eller forskrifter gitt i </a:t>
            </a:r>
            <a:r>
              <a:rPr lang="nb-NO" dirty="0" err="1"/>
              <a:t>medhald</a:t>
            </a:r>
            <a:r>
              <a:rPr lang="nb-NO" dirty="0"/>
              <a:t> av </a:t>
            </a:r>
            <a:r>
              <a:rPr lang="nb-NO" dirty="0" smtClean="0"/>
              <a:t>det.</a:t>
            </a:r>
            <a:br>
              <a:rPr lang="nb-NO" dirty="0" smtClean="0"/>
            </a:br>
            <a:r>
              <a:rPr lang="nb-NO" dirty="0" err="1" smtClean="0"/>
              <a:t>Medverknad</a:t>
            </a:r>
            <a:r>
              <a:rPr lang="nb-NO" dirty="0" smtClean="0"/>
              <a:t> </a:t>
            </a:r>
            <a:r>
              <a:rPr lang="nb-NO" dirty="0"/>
              <a:t>blir straffa på same måten</a:t>
            </a:r>
            <a:r>
              <a:rPr lang="nb-NO" dirty="0" smtClean="0"/>
              <a:t>.»</a:t>
            </a:r>
          </a:p>
          <a:p>
            <a:pPr>
              <a:buFont typeface="Arial" panose="020B0604020202020204" pitchFamily="34" charset="0"/>
              <a:buChar char="•"/>
            </a:pPr>
            <a:r>
              <a:rPr lang="nb-NO" b="1" dirty="0" smtClean="0"/>
              <a:t>Stansing</a:t>
            </a:r>
            <a:r>
              <a:rPr lang="nb-NO" dirty="0" smtClean="0"/>
              <a:t>: </a:t>
            </a:r>
            <a:r>
              <a:rPr lang="nb-NO" dirty="0" err="1" smtClean="0"/>
              <a:t>Folkehelsel</a:t>
            </a:r>
            <a:r>
              <a:rPr lang="nb-NO" dirty="0" smtClean="0"/>
              <a:t>. § 10 og </a:t>
            </a:r>
            <a:r>
              <a:rPr lang="nb-NO" dirty="0" err="1" smtClean="0"/>
              <a:t>aml</a:t>
            </a:r>
            <a:r>
              <a:rPr lang="nb-NO" dirty="0" smtClean="0"/>
              <a:t> § 18–8</a:t>
            </a:r>
          </a:p>
          <a:p>
            <a:pPr>
              <a:buFont typeface="Arial" panose="020B0604020202020204" pitchFamily="34" charset="0"/>
              <a:buChar char="•"/>
            </a:pPr>
            <a:r>
              <a:rPr lang="nb-NO" b="1" dirty="0" smtClean="0"/>
              <a:t>Tvangsmulkt: </a:t>
            </a:r>
            <a:r>
              <a:rPr lang="nb-NO" dirty="0" err="1" smtClean="0"/>
              <a:t>Folkehelsel</a:t>
            </a:r>
            <a:r>
              <a:rPr lang="nb-NO" dirty="0" smtClean="0"/>
              <a:t> § 15 og </a:t>
            </a:r>
            <a:r>
              <a:rPr lang="nb-NO" dirty="0" err="1" smtClean="0"/>
              <a:t>aml</a:t>
            </a:r>
            <a:r>
              <a:rPr lang="nb-NO" dirty="0" smtClean="0"/>
              <a:t> § 18–7</a:t>
            </a:r>
          </a:p>
          <a:p>
            <a:pPr lvl="1">
              <a:spcBef>
                <a:spcPts val="500"/>
              </a:spcBef>
              <a:spcAft>
                <a:spcPts val="500"/>
              </a:spcAft>
            </a:pPr>
            <a:endParaRPr lang="nb-NO" dirty="0" smtClean="0"/>
          </a:p>
        </p:txBody>
      </p:sp>
      <p:sp>
        <p:nvSpPr>
          <p:cNvPr id="239618" name="Rectangle 2"/>
          <p:cNvSpPr>
            <a:spLocks noGrp="1" noChangeArrowheads="1"/>
          </p:cNvSpPr>
          <p:nvPr>
            <p:ph type="title"/>
          </p:nvPr>
        </p:nvSpPr>
        <p:spPr/>
        <p:txBody>
          <a:bodyPr>
            <a:normAutofit/>
          </a:bodyPr>
          <a:lstStyle/>
          <a:p>
            <a:r>
              <a:rPr lang="nb-NO" sz="4000" dirty="0" smtClean="0"/>
              <a:t>Sanksjonsmuligheter</a:t>
            </a:r>
            <a:endParaRPr lang="nb-NO" sz="4000" dirty="0"/>
          </a:p>
        </p:txBody>
      </p:sp>
    </p:spTree>
    <p:extLst>
      <p:ext uri="{BB962C8B-B14F-4D97-AF65-F5344CB8AC3E}">
        <p14:creationId xmlns:p14="http://schemas.microsoft.com/office/powerpoint/2010/main" val="20184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9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9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9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96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396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3961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9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Høyesterettsdommen fra 2012</a:t>
            </a:r>
            <a:endParaRPr lang="nb-NO" dirty="0"/>
          </a:p>
        </p:txBody>
      </p:sp>
      <p:sp>
        <p:nvSpPr>
          <p:cNvPr id="4" name="Plassholder for innhold 3"/>
          <p:cNvSpPr>
            <a:spLocks noGrp="1"/>
          </p:cNvSpPr>
          <p:nvPr>
            <p:ph idx="1"/>
          </p:nvPr>
        </p:nvSpPr>
        <p:spPr/>
        <p:txBody>
          <a:bodyPr>
            <a:normAutofit lnSpcReduction="10000"/>
          </a:bodyPr>
          <a:lstStyle/>
          <a:p>
            <a:pPr>
              <a:buFont typeface="Arial" panose="020B0604020202020204" pitchFamily="34" charset="0"/>
              <a:buChar char="•"/>
            </a:pPr>
            <a:r>
              <a:rPr lang="nb-NO" dirty="0" smtClean="0"/>
              <a:t>Norsk </a:t>
            </a:r>
            <a:r>
              <a:rPr lang="nb-NO" dirty="0" err="1" smtClean="0"/>
              <a:t>Rettstidende</a:t>
            </a:r>
            <a:r>
              <a:rPr lang="nb-NO" dirty="0" smtClean="0"/>
              <a:t> 2012 s. 146</a:t>
            </a:r>
          </a:p>
          <a:p>
            <a:pPr>
              <a:buFont typeface="Arial" pitchFamily="34" charset="0"/>
              <a:buChar char="•"/>
              <a:defRPr/>
            </a:pPr>
            <a:r>
              <a:rPr lang="nb-NO" dirty="0" smtClean="0"/>
              <a:t>Erstatning for mobbing i grunnskolen</a:t>
            </a:r>
          </a:p>
          <a:p>
            <a:pPr>
              <a:buFont typeface="Arial" pitchFamily="34" charset="0"/>
              <a:buChar char="•"/>
              <a:defRPr/>
            </a:pPr>
            <a:r>
              <a:rPr lang="nb-NO" dirty="0" smtClean="0"/>
              <a:t>HR: Ansvar for kumulative feil – selv om ingen enkeltperson kunne lastes</a:t>
            </a:r>
            <a:endParaRPr lang="nb-NO" dirty="0"/>
          </a:p>
          <a:p>
            <a:pPr>
              <a:buFont typeface="Arial" panose="020B0604020202020204" pitchFamily="34" charset="0"/>
              <a:buChar char="•"/>
            </a:pPr>
            <a:r>
              <a:rPr lang="nb-NO" dirty="0"/>
              <a:t>«Det er etter mitt syn et massivt belegg for å si at skolebarn og deres foreldre har en berettiget forventning om at skolen gjør det som står i dens makt for å avdekke, avverge og motarbeide mobbing»</a:t>
            </a:r>
          </a:p>
        </p:txBody>
      </p:sp>
    </p:spTree>
    <p:extLst>
      <p:ext uri="{BB962C8B-B14F-4D97-AF65-F5344CB8AC3E}">
        <p14:creationId xmlns:p14="http://schemas.microsoft.com/office/powerpoint/2010/main" val="28806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722312" y="4406900"/>
            <a:ext cx="8314183" cy="1362075"/>
          </a:xfrm>
        </p:spPr>
        <p:txBody>
          <a:bodyPr/>
          <a:lstStyle/>
          <a:p>
            <a:r>
              <a:rPr lang="nb-NO" dirty="0" smtClean="0"/>
              <a:t>Tilsyn med det </a:t>
            </a:r>
            <a:r>
              <a:rPr lang="nb-NO" dirty="0" err="1" smtClean="0"/>
              <a:t>psyksosiale</a:t>
            </a:r>
            <a:r>
              <a:rPr lang="nb-NO" dirty="0" smtClean="0"/>
              <a:t> skolemiljøet 2010–2013</a:t>
            </a:r>
            <a:endParaRPr lang="nb-NO" dirty="0"/>
          </a:p>
        </p:txBody>
      </p:sp>
      <p:sp>
        <p:nvSpPr>
          <p:cNvPr id="5" name="Plassholder for tekst 4"/>
          <p:cNvSpPr>
            <a:spLocks noGrp="1"/>
          </p:cNvSpPr>
          <p:nvPr>
            <p:ph type="body" idx="1"/>
          </p:nvPr>
        </p:nvSpPr>
        <p:spPr/>
        <p:txBody>
          <a:bodyPr/>
          <a:lstStyle/>
          <a:p>
            <a:r>
              <a:rPr lang="nb-NO" dirty="0" smtClean="0"/>
              <a:t>Felles nasjonalt tilsyn 2010–2013</a:t>
            </a:r>
            <a:endParaRPr lang="nb-NO" dirty="0"/>
          </a:p>
        </p:txBody>
      </p:sp>
    </p:spTree>
    <p:extLst>
      <p:ext uri="{BB962C8B-B14F-4D97-AF65-F5344CB8AC3E}">
        <p14:creationId xmlns:p14="http://schemas.microsoft.com/office/powerpoint/2010/main" val="3601495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Tema for tilsynet:</a:t>
            </a:r>
            <a:endParaRPr lang="nn-NO" noProof="0" dirty="0"/>
          </a:p>
        </p:txBody>
      </p:sp>
      <p:sp>
        <p:nvSpPr>
          <p:cNvPr id="3" name="Plassholder for innhold 2"/>
          <p:cNvSpPr>
            <a:spLocks noGrp="1"/>
          </p:cNvSpPr>
          <p:nvPr>
            <p:ph idx="1"/>
          </p:nvPr>
        </p:nvSpPr>
        <p:spPr/>
        <p:txBody>
          <a:bodyPr>
            <a:normAutofit/>
          </a:bodyPr>
          <a:lstStyle/>
          <a:p>
            <a:pPr eaLnBrk="1" hangingPunct="1"/>
            <a:r>
              <a:rPr lang="nn-NO" dirty="0" smtClean="0"/>
              <a:t>Delt inn i tre </a:t>
            </a:r>
            <a:r>
              <a:rPr lang="nb-NO" dirty="0" smtClean="0"/>
              <a:t>hovedområder</a:t>
            </a:r>
            <a:r>
              <a:rPr lang="nn-NO" dirty="0" smtClean="0"/>
              <a:t>:</a:t>
            </a:r>
          </a:p>
          <a:p>
            <a:pPr marL="571500" marR="0" indent="-571500" algn="l" defTabSz="914400" rtl="0" eaLnBrk="1" fontAlgn="base" latinLnBrk="0" hangingPunct="1">
              <a:lnSpc>
                <a:spcPct val="100000"/>
              </a:lnSpc>
              <a:spcBef>
                <a:spcPct val="20000"/>
              </a:spcBef>
              <a:spcAft>
                <a:spcPct val="0"/>
              </a:spcAft>
              <a:buClrTx/>
              <a:buSzTx/>
              <a:buFont typeface="Arial" pitchFamily="34" charset="0"/>
              <a:buChar char="•"/>
              <a:tabLst/>
              <a:defRPr/>
            </a:pPr>
            <a:r>
              <a:rPr lang="nn-NO" noProof="0" dirty="0" smtClean="0"/>
              <a:t>Internkontroll –</a:t>
            </a:r>
            <a:r>
              <a:rPr lang="nn-NO" baseline="0" noProof="0" dirty="0" smtClean="0"/>
              <a:t> skolens systematiske skolemiljøarbeid – forebygging, </a:t>
            </a:r>
          </a:p>
          <a:p>
            <a:pPr lvl="2">
              <a:buFont typeface="Arial" pitchFamily="34" charset="0"/>
              <a:buChar char="•"/>
              <a:defRPr/>
            </a:pPr>
            <a:r>
              <a:rPr lang="nn-NO" baseline="0" noProof="0" dirty="0" smtClean="0"/>
              <a:t>jf </a:t>
            </a:r>
            <a:r>
              <a:rPr lang="nn-NO" dirty="0" smtClean="0">
                <a:solidFill>
                  <a:schemeClr val="tx1"/>
                </a:solidFill>
                <a:latin typeface="+mn-lt"/>
                <a:ea typeface="+mn-ea"/>
                <a:cs typeface="+mn-cs"/>
              </a:rPr>
              <a:t>§§ 9a–4 første ledd og 9a–3 første ledd</a:t>
            </a:r>
            <a:endParaRPr lang="nn-NO" baseline="0" noProof="0" dirty="0" smtClean="0"/>
          </a:p>
          <a:p>
            <a:pPr marL="571500" marR="0" indent="-571500" algn="l" defTabSz="914400" rtl="0" eaLnBrk="1" fontAlgn="base" latinLnBrk="0" hangingPunct="1">
              <a:lnSpc>
                <a:spcPct val="100000"/>
              </a:lnSpc>
              <a:spcBef>
                <a:spcPct val="20000"/>
              </a:spcBef>
              <a:spcAft>
                <a:spcPct val="0"/>
              </a:spcAft>
              <a:buClrTx/>
              <a:buSzTx/>
              <a:buFont typeface="Arial" pitchFamily="34" charset="0"/>
              <a:buChar char="•"/>
              <a:tabLst/>
              <a:defRPr/>
            </a:pPr>
            <a:r>
              <a:rPr lang="nn-NO" baseline="0" noProof="0" dirty="0" smtClean="0"/>
              <a:t>Håndtering av enkeltsaker/</a:t>
            </a:r>
            <a:r>
              <a:rPr lang="nn-NO" baseline="0" noProof="0" dirty="0" err="1" smtClean="0"/>
              <a:t>henvendelser</a:t>
            </a:r>
            <a:endParaRPr lang="nn-NO" baseline="0" noProof="0" dirty="0" smtClean="0"/>
          </a:p>
          <a:p>
            <a:pPr lvl="2">
              <a:buFont typeface="Arial" pitchFamily="34" charset="0"/>
              <a:buChar char="•"/>
              <a:defRPr/>
            </a:pPr>
            <a:r>
              <a:rPr lang="nn-NO" dirty="0" smtClean="0">
                <a:solidFill>
                  <a:schemeClr val="tx1"/>
                </a:solidFill>
                <a:latin typeface="+mn-lt"/>
                <a:ea typeface="+mn-ea"/>
                <a:cs typeface="+mn-cs"/>
              </a:rPr>
              <a:t>jf. oppll.§ 9a–3 andre og tredje ledd</a:t>
            </a:r>
            <a:endParaRPr lang="nn-NO" dirty="0" smtClean="0"/>
          </a:p>
          <a:p>
            <a:pPr>
              <a:buFont typeface="Arial" pitchFamily="34" charset="0"/>
              <a:buChar char="•"/>
            </a:pPr>
            <a:r>
              <a:rPr lang="nn-NO" baseline="0" noProof="0" dirty="0" smtClean="0"/>
              <a:t>Brukermedvirkning </a:t>
            </a:r>
          </a:p>
          <a:p>
            <a:pPr lvl="2">
              <a:buFont typeface="Arial" pitchFamily="34" charset="0"/>
              <a:buChar char="•"/>
            </a:pPr>
            <a:r>
              <a:rPr lang="nn-NO" baseline="0" noProof="0" dirty="0" smtClean="0"/>
              <a:t>jf. k</a:t>
            </a:r>
            <a:r>
              <a:rPr lang="nn-NO" dirty="0" smtClean="0">
                <a:solidFill>
                  <a:schemeClr val="tx1"/>
                </a:solidFill>
                <a:latin typeface="+mn-lt"/>
                <a:ea typeface="+mn-ea"/>
                <a:cs typeface="+mn-cs"/>
              </a:rPr>
              <a:t>ap. 11 og §§ 9a–5 og 9a–6</a:t>
            </a:r>
            <a:endParaRPr lang="nn-NO" baseline="0" noProof="0" dirty="0" smtClean="0"/>
          </a:p>
        </p:txBody>
      </p:sp>
    </p:spTree>
    <p:extLst>
      <p:ext uri="{BB962C8B-B14F-4D97-AF65-F5344CB8AC3E}">
        <p14:creationId xmlns:p14="http://schemas.microsoft.com/office/powerpoint/2010/main" val="3482817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tilsynet ble gjort</a:t>
            </a:r>
            <a:endParaRPr lang="nb-NO" dirty="0"/>
          </a:p>
        </p:txBody>
      </p:sp>
      <p:sp>
        <p:nvSpPr>
          <p:cNvPr id="3" name="Plassholder for innhold 2"/>
          <p:cNvSpPr>
            <a:spLocks noGrp="1"/>
          </p:cNvSpPr>
          <p:nvPr>
            <p:ph idx="1"/>
          </p:nvPr>
        </p:nvSpPr>
        <p:spPr/>
        <p:txBody>
          <a:bodyPr/>
          <a:lstStyle/>
          <a:p>
            <a:pPr>
              <a:buFont typeface="Arial" panose="020B0604020202020204" pitchFamily="34" charset="0"/>
              <a:buChar char="•"/>
            </a:pPr>
            <a:r>
              <a:rPr lang="nb-NO" dirty="0" smtClean="0"/>
              <a:t>Ikke tilsyn med selve skolemiljøet</a:t>
            </a:r>
          </a:p>
          <a:p>
            <a:pPr>
              <a:buFont typeface="Arial" panose="020B0604020202020204" pitchFamily="34" charset="0"/>
              <a:buChar char="•"/>
            </a:pPr>
            <a:r>
              <a:rPr lang="nb-NO" dirty="0" smtClean="0"/>
              <a:t>Systemrevisjon – gjennomgang av skolens skriftlige planer og rutiner, referater osv.</a:t>
            </a:r>
          </a:p>
          <a:p>
            <a:pPr>
              <a:buFont typeface="Arial" panose="020B0604020202020204" pitchFamily="34" charset="0"/>
              <a:buChar char="•"/>
            </a:pPr>
            <a:r>
              <a:rPr lang="nb-NO" dirty="0" smtClean="0"/>
              <a:t>Intervju med tilsatte og skoleledelse + samtale med elever og foreldre</a:t>
            </a:r>
          </a:p>
        </p:txBody>
      </p:sp>
    </p:spTree>
    <p:extLst>
      <p:ext uri="{BB962C8B-B14F-4D97-AF65-F5344CB8AC3E}">
        <p14:creationId xmlns:p14="http://schemas.microsoft.com/office/powerpoint/2010/main" val="112306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777043"/>
            <a:ext cx="8229600" cy="1446611"/>
          </a:xfrm>
        </p:spPr>
        <p:txBody>
          <a:bodyPr>
            <a:normAutofit fontScale="90000"/>
          </a:bodyPr>
          <a:lstStyle/>
          <a:p>
            <a:r>
              <a:rPr lang="nb-NO" dirty="0" smtClean="0"/>
              <a:t>Det hjelper lite å ha en rett på papiret – om den ikke virker i livet</a:t>
            </a:r>
            <a:endParaRPr lang="nb-NO" dirty="0"/>
          </a:p>
        </p:txBody>
      </p:sp>
      <p:sp>
        <p:nvSpPr>
          <p:cNvPr id="3" name="Plassholder for innhold 2"/>
          <p:cNvSpPr>
            <a:spLocks noGrp="1"/>
          </p:cNvSpPr>
          <p:nvPr>
            <p:ph idx="1"/>
          </p:nvPr>
        </p:nvSpPr>
        <p:spPr>
          <a:xfrm>
            <a:off x="457200" y="2078182"/>
            <a:ext cx="8229600" cy="4047981"/>
          </a:xfrm>
        </p:spPr>
        <p:txBody>
          <a:bodyPr/>
          <a:lstStyle/>
          <a:p>
            <a:pPr>
              <a:buFont typeface="Arial" panose="020B0604020202020204" pitchFamily="34" charset="0"/>
              <a:buChar char="•"/>
            </a:pPr>
            <a:endParaRPr lang="nb-NO" dirty="0" smtClean="0"/>
          </a:p>
          <a:p>
            <a:pPr>
              <a:buFont typeface="Arial" panose="020B0604020202020204" pitchFamily="34" charset="0"/>
              <a:buChar char="•"/>
            </a:pPr>
            <a:r>
              <a:rPr lang="nb-NO" sz="3000" dirty="0" smtClean="0"/>
              <a:t>Kunnskap om kravene</a:t>
            </a:r>
          </a:p>
          <a:p>
            <a:pPr>
              <a:buFont typeface="Arial" panose="020B0604020202020204" pitchFamily="34" charset="0"/>
              <a:buChar char="•"/>
            </a:pPr>
            <a:r>
              <a:rPr lang="nb-NO" sz="3000" dirty="0" smtClean="0"/>
              <a:t>Vilje og evne til å følge dem</a:t>
            </a:r>
          </a:p>
          <a:p>
            <a:pPr marL="0" indent="0"/>
            <a:endParaRPr lang="nb-NO" dirty="0" smtClean="0"/>
          </a:p>
          <a:p>
            <a:pPr marL="0" indent="0"/>
            <a:endParaRPr lang="nb-NO" dirty="0"/>
          </a:p>
        </p:txBody>
      </p:sp>
    </p:spTree>
    <p:extLst>
      <p:ext uri="{BB962C8B-B14F-4D97-AF65-F5344CB8AC3E}">
        <p14:creationId xmlns:p14="http://schemas.microsoft.com/office/powerpoint/2010/main" val="3763237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noProof="0" dirty="0" smtClean="0"/>
              <a:t>Typiske funn i tilsynet</a:t>
            </a:r>
            <a:endParaRPr lang="nb-NO" dirty="0"/>
          </a:p>
        </p:txBody>
      </p:sp>
      <p:sp>
        <p:nvSpPr>
          <p:cNvPr id="3" name="Plassholder for innhold 2"/>
          <p:cNvSpPr>
            <a:spLocks noGrp="1"/>
          </p:cNvSpPr>
          <p:nvPr>
            <p:ph idx="1"/>
          </p:nvPr>
        </p:nvSpPr>
        <p:spPr/>
        <p:txBody>
          <a:bodyPr>
            <a:normAutofit lnSpcReduction="10000"/>
          </a:bodyPr>
          <a:lstStyle/>
          <a:p>
            <a:pPr lvl="0">
              <a:buFont typeface="Arial" pitchFamily="34" charset="0"/>
              <a:buNone/>
            </a:pPr>
            <a:r>
              <a:rPr lang="nn-NO" dirty="0" smtClean="0"/>
              <a:t>Opplæringslova § 9a–4 – kontinuerleg og systematisk arbeid – internkontroll</a:t>
            </a:r>
          </a:p>
          <a:p>
            <a:pPr lvl="0">
              <a:buFont typeface="Arial" pitchFamily="34" charset="0"/>
              <a:buChar char="•"/>
            </a:pPr>
            <a:r>
              <a:rPr lang="nn-NO" dirty="0" smtClean="0"/>
              <a:t>Har planer, men mangler systematisk oversikt over mål, tiltak og ansvarsfordeling</a:t>
            </a:r>
          </a:p>
          <a:p>
            <a:pPr lvl="0">
              <a:buFont typeface="Arial" pitchFamily="34" charset="0"/>
              <a:buChar char="•"/>
            </a:pPr>
            <a:r>
              <a:rPr lang="nn-NO" dirty="0" smtClean="0"/>
              <a:t>Planer ikke knyttet til lovkrav</a:t>
            </a:r>
          </a:p>
          <a:p>
            <a:pPr lvl="1">
              <a:buFont typeface="Arial" pitchFamily="34" charset="0"/>
              <a:buChar char="•"/>
            </a:pPr>
            <a:r>
              <a:rPr lang="nn-NO" dirty="0" smtClean="0"/>
              <a:t>Ikke nok å ha en antimobbeplan!</a:t>
            </a:r>
          </a:p>
          <a:p>
            <a:pPr lvl="0">
              <a:buFont typeface="Arial" pitchFamily="34" charset="0"/>
              <a:buChar char="•"/>
            </a:pPr>
            <a:r>
              <a:rPr lang="nn-NO" dirty="0" smtClean="0"/>
              <a:t>Mangler rutiner for å evaluere skolemiljøarbeidet</a:t>
            </a:r>
          </a:p>
        </p:txBody>
      </p:sp>
    </p:spTree>
    <p:extLst>
      <p:ext uri="{BB962C8B-B14F-4D97-AF65-F5344CB8AC3E}">
        <p14:creationId xmlns:p14="http://schemas.microsoft.com/office/powerpoint/2010/main" val="1725969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Typiske funn forts:</a:t>
            </a:r>
            <a:endParaRPr lang="nn-NO" dirty="0"/>
          </a:p>
        </p:txBody>
      </p:sp>
      <p:sp>
        <p:nvSpPr>
          <p:cNvPr id="3" name="Plassholder for innhold 2"/>
          <p:cNvSpPr>
            <a:spLocks noGrp="1"/>
          </p:cNvSpPr>
          <p:nvPr>
            <p:ph idx="1"/>
          </p:nvPr>
        </p:nvSpPr>
        <p:spPr/>
        <p:txBody>
          <a:bodyPr/>
          <a:lstStyle/>
          <a:p>
            <a:pPr lvl="0">
              <a:buFont typeface="Arial" pitchFamily="34" charset="0"/>
              <a:buChar char="•"/>
            </a:pPr>
            <a:r>
              <a:rPr lang="nn-NO" dirty="0" smtClean="0"/>
              <a:t>De ansatte grep inn ved krenkende atferd</a:t>
            </a:r>
          </a:p>
          <a:p>
            <a:pPr lvl="0">
              <a:buFont typeface="Arial" pitchFamily="34" charset="0"/>
              <a:buChar char="•"/>
            </a:pPr>
            <a:r>
              <a:rPr lang="nn-NO" dirty="0" smtClean="0"/>
              <a:t>Mange skoler hadde ikke rutiner for å gjøre enkeltvedtak</a:t>
            </a:r>
          </a:p>
          <a:p>
            <a:pPr lvl="0">
              <a:buFont typeface="Arial" pitchFamily="34" charset="0"/>
              <a:buChar char="•"/>
            </a:pPr>
            <a:r>
              <a:rPr lang="nn-NO" dirty="0" smtClean="0"/>
              <a:t>Skolemiljøutvalg</a:t>
            </a:r>
          </a:p>
          <a:p>
            <a:pPr lvl="1">
              <a:buFont typeface="Arial" pitchFamily="34" charset="0"/>
              <a:buChar char="•"/>
            </a:pPr>
            <a:r>
              <a:rPr lang="nn-NO" dirty="0" smtClean="0"/>
              <a:t>har ikke, eller</a:t>
            </a:r>
          </a:p>
          <a:p>
            <a:pPr lvl="1">
              <a:buFont typeface="Arial" pitchFamily="34" charset="0"/>
              <a:buChar char="•"/>
            </a:pPr>
            <a:r>
              <a:rPr lang="nn-NO" dirty="0" smtClean="0"/>
              <a:t>fungerer ikke, eller</a:t>
            </a:r>
          </a:p>
          <a:p>
            <a:pPr lvl="1">
              <a:buFont typeface="Arial" pitchFamily="34" charset="0"/>
              <a:buChar char="•"/>
            </a:pPr>
            <a:r>
              <a:rPr lang="nn-NO" dirty="0"/>
              <a:t>i</a:t>
            </a:r>
            <a:r>
              <a:rPr lang="nn-NO" dirty="0" smtClean="0"/>
              <a:t>kke riktig </a:t>
            </a:r>
            <a:r>
              <a:rPr lang="nn-NO" dirty="0" err="1" smtClean="0"/>
              <a:t>sammensatt</a:t>
            </a:r>
            <a:endParaRPr lang="nn-NO" dirty="0" smtClean="0"/>
          </a:p>
        </p:txBody>
      </p:sp>
    </p:spTree>
    <p:extLst>
      <p:ext uri="{BB962C8B-B14F-4D97-AF65-F5344CB8AC3E}">
        <p14:creationId xmlns:p14="http://schemas.microsoft.com/office/powerpoint/2010/main" val="1407387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r>
              <a:rPr lang="nb-NO" dirty="0" smtClean="0"/>
              <a:t>fmnomol@fylkesmannen.no</a:t>
            </a:r>
            <a:endParaRPr lang="nb-NO" dirty="0"/>
          </a:p>
        </p:txBody>
      </p:sp>
    </p:spTree>
    <p:extLst>
      <p:ext uri="{BB962C8B-B14F-4D97-AF65-F5344CB8AC3E}">
        <p14:creationId xmlns:p14="http://schemas.microsoft.com/office/powerpoint/2010/main" val="199917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dirty="0" smtClean="0"/>
              <a:t>Retten til et godt skolemiljø </a:t>
            </a:r>
            <a:br>
              <a:rPr lang="nb-NO" dirty="0" smtClean="0"/>
            </a:br>
            <a:r>
              <a:rPr lang="nb-NO" dirty="0" smtClean="0"/>
              <a:t>– krav til skolemiljøet</a:t>
            </a:r>
            <a:endParaRPr lang="nb-NO" dirty="0"/>
          </a:p>
        </p:txBody>
      </p:sp>
      <p:sp>
        <p:nvSpPr>
          <p:cNvPr id="5" name="Plassholder for tekst 4"/>
          <p:cNvSpPr>
            <a:spLocks noGrp="1"/>
          </p:cNvSpPr>
          <p:nvPr>
            <p:ph type="body" idx="1"/>
          </p:nvPr>
        </p:nvSpPr>
        <p:spPr/>
        <p:txBody>
          <a:bodyPr/>
          <a:lstStyle/>
          <a:p>
            <a:endParaRPr lang="nb-NO"/>
          </a:p>
        </p:txBody>
      </p:sp>
    </p:spTree>
    <p:extLst>
      <p:ext uri="{BB962C8B-B14F-4D97-AF65-F5344CB8AC3E}">
        <p14:creationId xmlns:p14="http://schemas.microsoft.com/office/powerpoint/2010/main" val="264948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846034" y="762000"/>
            <a:ext cx="8297966" cy="1143000"/>
          </a:xfrm>
        </p:spPr>
        <p:txBody>
          <a:bodyPr>
            <a:normAutofit/>
          </a:bodyPr>
          <a:lstStyle/>
          <a:p>
            <a:r>
              <a:rPr lang="nb-NO" sz="3000" dirty="0" smtClean="0"/>
              <a:t>Opplæringsloven §  </a:t>
            </a:r>
            <a:r>
              <a:rPr lang="nb-NO" sz="3000" dirty="0"/>
              <a:t>9a-1 </a:t>
            </a:r>
            <a:br>
              <a:rPr lang="nb-NO" sz="3000" dirty="0"/>
            </a:br>
            <a:r>
              <a:rPr lang="nb-NO" sz="3000" dirty="0"/>
              <a:t>Generelle </a:t>
            </a:r>
            <a:r>
              <a:rPr lang="nb-NO" sz="3000" dirty="0" smtClean="0"/>
              <a:t>krav</a:t>
            </a:r>
            <a:endParaRPr lang="nb-NO" sz="3000" b="1" dirty="0"/>
          </a:p>
        </p:txBody>
      </p:sp>
      <p:sp>
        <p:nvSpPr>
          <p:cNvPr id="300035" name="Rectangle 3"/>
          <p:cNvSpPr>
            <a:spLocks noGrp="1" noChangeArrowheads="1"/>
          </p:cNvSpPr>
          <p:nvPr>
            <p:ph type="body" idx="4294967295"/>
          </p:nvPr>
        </p:nvSpPr>
        <p:spPr>
          <a:xfrm>
            <a:off x="999858" y="1905000"/>
            <a:ext cx="8144142" cy="4572000"/>
          </a:xfrm>
        </p:spPr>
        <p:txBody>
          <a:bodyPr>
            <a:normAutofit/>
          </a:bodyPr>
          <a:lstStyle/>
          <a:p>
            <a:pPr lvl="0"/>
            <a:r>
              <a:rPr lang="nb-NO" sz="2600" dirty="0" smtClean="0"/>
              <a:t>«Alle </a:t>
            </a:r>
            <a:r>
              <a:rPr lang="nb-NO" sz="2600" dirty="0" err="1" smtClean="0"/>
              <a:t>elevar</a:t>
            </a:r>
            <a:r>
              <a:rPr lang="nb-NO" sz="2600" dirty="0" smtClean="0"/>
              <a:t> i </a:t>
            </a:r>
            <a:r>
              <a:rPr lang="nb-NO" sz="2600" dirty="0" err="1" smtClean="0"/>
              <a:t>grunnskolar</a:t>
            </a:r>
            <a:r>
              <a:rPr lang="nb-NO" sz="2600" dirty="0" smtClean="0"/>
              <a:t> og </a:t>
            </a:r>
            <a:r>
              <a:rPr lang="nb-NO" sz="2600" dirty="0" err="1" smtClean="0"/>
              <a:t>vidaregåande</a:t>
            </a:r>
            <a:r>
              <a:rPr lang="nb-NO" sz="2600" dirty="0" smtClean="0"/>
              <a:t> </a:t>
            </a:r>
            <a:r>
              <a:rPr lang="nb-NO" sz="2600" dirty="0" err="1" smtClean="0"/>
              <a:t>skolar</a:t>
            </a:r>
            <a:r>
              <a:rPr lang="nb-NO" sz="2600" dirty="0" smtClean="0"/>
              <a:t> har rett til </a:t>
            </a:r>
            <a:r>
              <a:rPr lang="nb-NO" sz="2600" dirty="0" err="1" smtClean="0"/>
              <a:t>eit</a:t>
            </a:r>
            <a:r>
              <a:rPr lang="nb-NO" sz="2600" dirty="0" smtClean="0"/>
              <a:t> godt fysisk og psykososialt miljø som </a:t>
            </a:r>
            <a:r>
              <a:rPr lang="nb-NO" sz="2600" dirty="0" err="1" smtClean="0"/>
              <a:t>fremjar</a:t>
            </a:r>
            <a:r>
              <a:rPr lang="nb-NO" sz="2600" dirty="0" smtClean="0"/>
              <a:t> helse, trivsel og læring».</a:t>
            </a:r>
            <a:br>
              <a:rPr lang="nb-NO" sz="2600" dirty="0" smtClean="0"/>
            </a:br>
            <a:endParaRPr lang="nb-NO" sz="2600" dirty="0" smtClean="0"/>
          </a:p>
        </p:txBody>
      </p:sp>
      <p:pic>
        <p:nvPicPr>
          <p:cNvPr id="4" name="Picture 2" descr="https://www.lorenskog.kommune.no/handlers/bv.ashx/i55be72e1-4801-4d76-bba2-326622f09414/.colourbox.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28997"/>
            <a:ext cx="5187702" cy="345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55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904009" y="762000"/>
            <a:ext cx="7367155" cy="1143000"/>
          </a:xfrm>
        </p:spPr>
        <p:txBody>
          <a:bodyPr>
            <a:noAutofit/>
          </a:bodyPr>
          <a:lstStyle/>
          <a:p>
            <a:r>
              <a:rPr lang="nb-NO" sz="3200" dirty="0"/>
              <a:t>Opplæringsloven §  </a:t>
            </a:r>
            <a:r>
              <a:rPr lang="nb-NO" sz="3200" dirty="0" smtClean="0"/>
              <a:t>9a-1 opp mot skolemiljøforskriften </a:t>
            </a:r>
            <a:r>
              <a:rPr lang="nb-NO" sz="3200" dirty="0"/>
              <a:t/>
            </a:r>
            <a:br>
              <a:rPr lang="nb-NO" sz="3200" dirty="0"/>
            </a:br>
            <a:endParaRPr lang="nb-NO" sz="3200" b="1" dirty="0"/>
          </a:p>
        </p:txBody>
      </p:sp>
      <p:sp>
        <p:nvSpPr>
          <p:cNvPr id="300035" name="Rectangle 3"/>
          <p:cNvSpPr>
            <a:spLocks noGrp="1" noChangeArrowheads="1"/>
          </p:cNvSpPr>
          <p:nvPr>
            <p:ph type="body" idx="4294967295"/>
          </p:nvPr>
        </p:nvSpPr>
        <p:spPr>
          <a:xfrm>
            <a:off x="322119" y="1905000"/>
            <a:ext cx="8660238" cy="4572000"/>
          </a:xfrm>
        </p:spPr>
        <p:txBody>
          <a:bodyPr>
            <a:normAutofit fontScale="92500" lnSpcReduction="20000"/>
          </a:bodyPr>
          <a:lstStyle/>
          <a:p>
            <a:pPr lvl="0"/>
            <a:r>
              <a:rPr lang="nb-NO" sz="2800" dirty="0" smtClean="0"/>
              <a:t>«Alle </a:t>
            </a:r>
            <a:r>
              <a:rPr lang="nb-NO" sz="2800" dirty="0" err="1" smtClean="0"/>
              <a:t>elevar</a:t>
            </a:r>
            <a:r>
              <a:rPr lang="nb-NO" sz="2800" dirty="0" smtClean="0"/>
              <a:t> i </a:t>
            </a:r>
            <a:r>
              <a:rPr lang="nb-NO" sz="2800" dirty="0" err="1" smtClean="0"/>
              <a:t>grunnskolar</a:t>
            </a:r>
            <a:r>
              <a:rPr lang="nb-NO" sz="2800" dirty="0" smtClean="0"/>
              <a:t> og </a:t>
            </a:r>
            <a:r>
              <a:rPr lang="nb-NO" sz="2800" dirty="0" err="1" smtClean="0"/>
              <a:t>vidaregåande</a:t>
            </a:r>
            <a:r>
              <a:rPr lang="nb-NO" sz="2800" dirty="0" smtClean="0"/>
              <a:t> </a:t>
            </a:r>
            <a:r>
              <a:rPr lang="nb-NO" sz="2800" dirty="0" err="1" smtClean="0"/>
              <a:t>skolar</a:t>
            </a:r>
            <a:r>
              <a:rPr lang="nb-NO" sz="2800" dirty="0" smtClean="0"/>
              <a:t> har rett til </a:t>
            </a:r>
            <a:r>
              <a:rPr lang="nb-NO" sz="2800" dirty="0" err="1" smtClean="0"/>
              <a:t>eit</a:t>
            </a:r>
            <a:r>
              <a:rPr lang="nb-NO" sz="2800" dirty="0" smtClean="0"/>
              <a:t> godt fysisk og psykososialt miljø som </a:t>
            </a:r>
            <a:r>
              <a:rPr lang="nb-NO" sz="2800" dirty="0" err="1" smtClean="0"/>
              <a:t>fremjar</a:t>
            </a:r>
            <a:r>
              <a:rPr lang="nb-NO" sz="2800" dirty="0" smtClean="0"/>
              <a:t> helse, trivsel og læring».</a:t>
            </a:r>
          </a:p>
          <a:p>
            <a:pPr lvl="0"/>
            <a:endParaRPr lang="nb-NO" sz="2400" dirty="0" smtClean="0"/>
          </a:p>
          <a:p>
            <a:pPr lvl="0"/>
            <a:r>
              <a:rPr lang="nb-NO" sz="2800" dirty="0" smtClean="0"/>
              <a:t>Skolemiljøforskriften </a:t>
            </a:r>
          </a:p>
          <a:p>
            <a:pPr lvl="0"/>
            <a:r>
              <a:rPr lang="nb-NO" sz="2800" dirty="0" smtClean="0"/>
              <a:t>§ 1: Formål: Fremme </a:t>
            </a:r>
            <a:r>
              <a:rPr lang="nn-NO" sz="2800" dirty="0" smtClean="0"/>
              <a:t>helse</a:t>
            </a:r>
            <a:r>
              <a:rPr lang="nn-NO" sz="2800" dirty="0"/>
              <a:t>, trivsel, gode sosiale og miljømessige forhold </a:t>
            </a:r>
            <a:r>
              <a:rPr lang="nn-NO" sz="2800" dirty="0" smtClean="0"/>
              <a:t>– </a:t>
            </a:r>
            <a:r>
              <a:rPr lang="nn-NO" sz="2800" dirty="0" err="1" smtClean="0"/>
              <a:t>forebygge</a:t>
            </a:r>
            <a:r>
              <a:rPr lang="nn-NO" sz="2800" dirty="0" smtClean="0"/>
              <a:t> </a:t>
            </a:r>
            <a:r>
              <a:rPr lang="nn-NO" sz="2800" dirty="0" err="1"/>
              <a:t>sykdom</a:t>
            </a:r>
            <a:r>
              <a:rPr lang="nn-NO" sz="2800" dirty="0"/>
              <a:t> og skade. </a:t>
            </a:r>
            <a:endParaRPr lang="nb-NO" sz="2800" dirty="0" smtClean="0"/>
          </a:p>
          <a:p>
            <a:pPr lvl="0"/>
            <a:r>
              <a:rPr lang="nb-NO" sz="2800" dirty="0" smtClean="0"/>
              <a:t>§ 7: «skal </a:t>
            </a:r>
            <a:r>
              <a:rPr lang="nb-NO" sz="2800" dirty="0"/>
              <a:t>være helsemessig </a:t>
            </a:r>
            <a:r>
              <a:rPr lang="nb-NO" sz="2800" dirty="0" smtClean="0"/>
              <a:t>tilfredsstillende» </a:t>
            </a:r>
            <a:endParaRPr lang="nb-NO" sz="2800" dirty="0"/>
          </a:p>
          <a:p>
            <a:r>
              <a:rPr lang="nb-NO" sz="2800" dirty="0"/>
              <a:t>       </a:t>
            </a:r>
            <a:r>
              <a:rPr lang="nb-NO" sz="2800" dirty="0" smtClean="0"/>
              <a:t>«Virksomhetene </a:t>
            </a:r>
            <a:r>
              <a:rPr lang="nb-NO" sz="2800" dirty="0"/>
              <a:t>skal planlegges, bygges, </a:t>
            </a:r>
            <a:r>
              <a:rPr lang="nb-NO" sz="2800" dirty="0" err="1" smtClean="0"/>
              <a:t>tilrette</a:t>
            </a:r>
            <a:r>
              <a:rPr lang="nb-NO" sz="2800" dirty="0" smtClean="0"/>
              <a:t>-legges </a:t>
            </a:r>
            <a:r>
              <a:rPr lang="nb-NO" sz="2800" dirty="0"/>
              <a:t>og drives slik at forskriftens bestemmelser om trivsels-, helse-, hygiene- og sikkerhetsmessige forhold oppfylles på en </a:t>
            </a:r>
            <a:r>
              <a:rPr lang="nb-NO" sz="2800" dirty="0" smtClean="0"/>
              <a:t>allment </a:t>
            </a:r>
            <a:r>
              <a:rPr lang="nb-NO" sz="2800" dirty="0"/>
              <a:t>akseptert måte</a:t>
            </a:r>
            <a:r>
              <a:rPr lang="nb-NO" sz="2800" dirty="0" smtClean="0"/>
              <a:t>.»</a:t>
            </a:r>
            <a:r>
              <a:rPr lang="nb-NO" sz="2400" dirty="0" smtClean="0"/>
              <a:t/>
            </a:r>
            <a:br>
              <a:rPr lang="nb-NO" sz="2400" dirty="0" smtClean="0"/>
            </a:br>
            <a:endParaRPr lang="nb-NO" sz="2400" dirty="0" smtClean="0"/>
          </a:p>
        </p:txBody>
      </p:sp>
    </p:spTree>
    <p:extLst>
      <p:ext uri="{BB962C8B-B14F-4D97-AF65-F5344CB8AC3E}">
        <p14:creationId xmlns:p14="http://schemas.microsoft.com/office/powerpoint/2010/main" val="69486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0035">
                                            <p:txEl>
                                              <p:pRg st="2" end="2"/>
                                            </p:txEl>
                                          </p:spTgt>
                                        </p:tgtEl>
                                        <p:attrNameLst>
                                          <p:attrName>style.visibility</p:attrName>
                                        </p:attrNameLst>
                                      </p:cBhvr>
                                      <p:to>
                                        <p:strVal val="visible"/>
                                      </p:to>
                                    </p:set>
                                    <p:anim calcmode="lin" valueType="num">
                                      <p:cBhvr additive="base">
                                        <p:cTn id="7" dur="500" fill="hold"/>
                                        <p:tgtEl>
                                          <p:spTgt spid="3000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0035">
                                            <p:txEl>
                                              <p:pRg st="3" end="3"/>
                                            </p:txEl>
                                          </p:spTgt>
                                        </p:tgtEl>
                                        <p:attrNameLst>
                                          <p:attrName>style.visibility</p:attrName>
                                        </p:attrNameLst>
                                      </p:cBhvr>
                                      <p:to>
                                        <p:strVal val="visible"/>
                                      </p:to>
                                    </p:set>
                                    <p:anim calcmode="lin" valueType="num">
                                      <p:cBhvr additive="base">
                                        <p:cTn id="13" dur="500" fill="hold"/>
                                        <p:tgtEl>
                                          <p:spTgt spid="30003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0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0035">
                                            <p:txEl>
                                              <p:pRg st="4" end="4"/>
                                            </p:txEl>
                                          </p:spTgt>
                                        </p:tgtEl>
                                        <p:attrNameLst>
                                          <p:attrName>style.visibility</p:attrName>
                                        </p:attrNameLst>
                                      </p:cBhvr>
                                      <p:to>
                                        <p:strVal val="visible"/>
                                      </p:to>
                                    </p:set>
                                    <p:anim calcmode="lin" valueType="num">
                                      <p:cBhvr additive="base">
                                        <p:cTn id="19" dur="500" fill="hold"/>
                                        <p:tgtEl>
                                          <p:spTgt spid="300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003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0035">
                                            <p:txEl>
                                              <p:pRg st="5" end="5"/>
                                            </p:txEl>
                                          </p:spTgt>
                                        </p:tgtEl>
                                        <p:attrNameLst>
                                          <p:attrName>style.visibility</p:attrName>
                                        </p:attrNameLst>
                                      </p:cBhvr>
                                      <p:to>
                                        <p:strVal val="visible"/>
                                      </p:to>
                                    </p:set>
                                    <p:anim calcmode="lin" valueType="num">
                                      <p:cBhvr additive="base">
                                        <p:cTn id="23" dur="500" fill="hold"/>
                                        <p:tgtEl>
                                          <p:spTgt spid="30003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0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p:bldLst>
  </p:timing>
</p:sld>
</file>

<file path=ppt/theme/theme1.xml><?xml version="1.0" encoding="utf-8"?>
<a:theme xmlns:a="http://schemas.openxmlformats.org/drawingml/2006/main" name="PowerPoint-presentasj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PowerPoint-presentasjon</Template>
  <TotalTime>1776</TotalTime>
  <Words>1948</Words>
  <Application>Microsoft Office PowerPoint</Application>
  <PresentationFormat>Skjermfremvisning (4:3)</PresentationFormat>
  <Paragraphs>343</Paragraphs>
  <Slides>62</Slides>
  <Notes>62</Notes>
  <HiddenSlides>0</HiddenSlides>
  <MMClips>0</MMClips>
  <ScaleCrop>false</ScaleCrop>
  <HeadingPairs>
    <vt:vector size="4" baseType="variant">
      <vt:variant>
        <vt:lpstr>Tema</vt:lpstr>
      </vt:variant>
      <vt:variant>
        <vt:i4>1</vt:i4>
      </vt:variant>
      <vt:variant>
        <vt:lpstr>Lysbildetitler</vt:lpstr>
      </vt:variant>
      <vt:variant>
        <vt:i4>62</vt:i4>
      </vt:variant>
    </vt:vector>
  </HeadingPairs>
  <TitlesOfParts>
    <vt:vector size="63" baseType="lpstr">
      <vt:lpstr>PowerPoint-presentasjon</vt:lpstr>
      <vt:lpstr>Retten til et godt skolemiljø</vt:lpstr>
      <vt:lpstr>Mål og mening</vt:lpstr>
      <vt:lpstr>innledning</vt:lpstr>
      <vt:lpstr>Flere regelverk regulerer det fysiske skolemiljøet</vt:lpstr>
      <vt:lpstr>Opplæringsloven kap 9a </vt:lpstr>
      <vt:lpstr>Det hjelper lite å ha en rett på papiret – om den ikke virker i livet</vt:lpstr>
      <vt:lpstr>Retten til et godt skolemiljø  – krav til skolemiljøet</vt:lpstr>
      <vt:lpstr>Opplæringsloven §  9a-1  Generelle krav</vt:lpstr>
      <vt:lpstr>Opplæringsloven §  9a-1 opp mot skolemiljøforskriften  </vt:lpstr>
      <vt:lpstr>Opplæringsloven §  9a-1  Generelle krav</vt:lpstr>
      <vt:lpstr>Hva ligger i «rett»?</vt:lpstr>
      <vt:lpstr>PowerPoint-presentasjon</vt:lpstr>
      <vt:lpstr>PowerPoint-presentasjon</vt:lpstr>
      <vt:lpstr>Kravet til godt skolemiljø utdypes i:</vt:lpstr>
      <vt:lpstr>§ 9a–1 – en overordnet norm</vt:lpstr>
      <vt:lpstr>I tråd med loven?</vt:lpstr>
      <vt:lpstr>    Lovlig?</vt:lpstr>
      <vt:lpstr>Nærmere om kravet til det fysiske miljøet – § 9a–2</vt:lpstr>
      <vt:lpstr>Det fysiske miljøet – I</vt:lpstr>
      <vt:lpstr>PowerPoint-presentasjon</vt:lpstr>
      <vt:lpstr>Det fysiske miljøet - II</vt:lpstr>
      <vt:lpstr>«samsvar med dei faglege normene»</vt:lpstr>
      <vt:lpstr>Hva sier normene?</vt:lpstr>
      <vt:lpstr>Case</vt:lpstr>
      <vt:lpstr>En liten advarsel…</vt:lpstr>
      <vt:lpstr>Det fysiske miljøet – III</vt:lpstr>
      <vt:lpstr>Det fysiske miljøet – IV</vt:lpstr>
      <vt:lpstr>Godkjenning ingen sovepute</vt:lpstr>
      <vt:lpstr>Dispensasjon fra kravene?</vt:lpstr>
      <vt:lpstr>Krav til det psykososiale miljøet</vt:lpstr>
      <vt:lpstr>Krav til det psykososiale miljøet</vt:lpstr>
      <vt:lpstr>§ 9a–3 andre ledd</vt:lpstr>
      <vt:lpstr>Systematisk skolemiljø-arbeid – internkontroll</vt:lpstr>
      <vt:lpstr>Kravet til et aktivt, systematisk og kontinuerlig skolemiljøarbeid </vt:lpstr>
      <vt:lpstr>Skolemiljøforskriften § 4</vt:lpstr>
      <vt:lpstr>Hva er systematisk skolemiljøarbeid?</vt:lpstr>
      <vt:lpstr>Litt utdyping av kortversjonen</vt:lpstr>
      <vt:lpstr>Internkontroll – hva skal kontrolleres?</vt:lpstr>
      <vt:lpstr>Eks. arbeid med det fysiske skolemiljøet:</vt:lpstr>
      <vt:lpstr>HMS-forskriften/ Internkontrollforskriften</vt:lpstr>
      <vt:lpstr>Krav til dokumentasjonen</vt:lpstr>
      <vt:lpstr>Krav til dokumentasjon,  jf. internkontrollforskriften</vt:lpstr>
      <vt:lpstr>Kontinuerlig revisjon av skolemiljøarbeidet</vt:lpstr>
      <vt:lpstr>Noen suksessfaktorer</vt:lpstr>
      <vt:lpstr>Brukermedvirkning</vt:lpstr>
      <vt:lpstr>Engasjer elevene i skolemiljøarbeidet</vt:lpstr>
      <vt:lpstr>§ 9a-6. Informasjonsplikt og uttalerett </vt:lpstr>
      <vt:lpstr>Skolemiljøutvalg</vt:lpstr>
      <vt:lpstr>Hva er et skolemiljøutvalg?</vt:lpstr>
      <vt:lpstr>Retten til å få enkeltvedtak</vt:lpstr>
      <vt:lpstr>Henstillinger om tiltak –  § 9a-2 tredje ledd</vt:lpstr>
      <vt:lpstr>Det psyksosiale miljøet –  § 9a-3 tredje ledd</vt:lpstr>
      <vt:lpstr>Tilsyn med skolemiljøet</vt:lpstr>
      <vt:lpstr>Tilsyn</vt:lpstr>
      <vt:lpstr>Sanksjonsmuligheter</vt:lpstr>
      <vt:lpstr>Høyesterettsdommen fra 2012</vt:lpstr>
      <vt:lpstr>Tilsyn med det psyksosiale skolemiljøet 2010–2013</vt:lpstr>
      <vt:lpstr>Tema for tilsynet:</vt:lpstr>
      <vt:lpstr>Hvordan tilsynet ble gjort</vt:lpstr>
      <vt:lpstr>Typiske funn i tilsynet</vt:lpstr>
      <vt:lpstr>Typiske funn forts:</vt:lpstr>
      <vt:lpstr>PowerPoint-presentasjon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Olsen Marit</dc:creator>
  <cp:lastModifiedBy>Olsen Marit</cp:lastModifiedBy>
  <cp:revision>36</cp:revision>
  <cp:lastPrinted>2015-03-18T10:42:56Z</cp:lastPrinted>
  <dcterms:created xsi:type="dcterms:W3CDTF">2015-03-06T11:50:01Z</dcterms:created>
  <dcterms:modified xsi:type="dcterms:W3CDTF">2015-03-24T18:31:56Z</dcterms:modified>
</cp:coreProperties>
</file>