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66" r:id="rId13"/>
    <p:sldId id="261" r:id="rId14"/>
    <p:sldId id="270" r:id="rId15"/>
  </p:sldIdLst>
  <p:sldSz cx="9144000" cy="6858000" type="screen4x3"/>
  <p:notesSz cx="6805613" cy="99441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74" autoAdjust="0"/>
  </p:normalViewPr>
  <p:slideViewPr>
    <p:cSldViewPr>
      <p:cViewPr>
        <p:scale>
          <a:sx n="114" d="100"/>
          <a:sy n="114" d="100"/>
        </p:scale>
        <p:origin x="-918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496B46-5719-405F-8AAA-22AEACBEA394}" type="datetimeFigureOut">
              <a:rPr lang="nb-NO" smtClean="0"/>
              <a:t>19.03.2015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74209-4B4D-490C-A0C1-03BD5BC873B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74998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A7499-E74A-4617-8A28-354F1C2EB16A}" type="datetimeFigureOut">
              <a:rPr lang="nb-NO" smtClean="0"/>
              <a:t>19.03.2015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5FCF3F-AF36-4531-B277-1D32CC1AE5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7134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4659" y="2293245"/>
            <a:ext cx="7086600" cy="14700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4658" y="4049020"/>
            <a:ext cx="7052141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pic>
        <p:nvPicPr>
          <p:cNvPr id="10" name="Picture 9" descr="PP_grunnmal 254x195_alt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PP_grunnmal 254x195_alt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Picture with Caption">
    <p:bg>
      <p:bgPr>
        <a:solidFill>
          <a:srgbClr val="E783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2_Picture with Caption">
    <p:bg>
      <p:bgPr>
        <a:solidFill>
          <a:schemeClr val="accent3">
            <a:lumMod val="75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_Picture with Caption">
    <p:bg>
      <p:bgPr>
        <a:solidFill>
          <a:srgbClr val="342C26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_Picture with Caption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rgbClr val="00387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00387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5_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4_Picture with Caption">
    <p:bg>
      <p:bgPr>
        <a:solidFill>
          <a:srgbClr val="8A20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6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387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0387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bg>
      <p:bgPr>
        <a:solidFill>
          <a:srgbClr val="0038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39721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/>
          </p:nvPr>
        </p:nvSpPr>
        <p:spPr>
          <a:xfrm>
            <a:off x="4539721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800754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7_Picture with Caption">
    <p:bg>
      <p:bgPr>
        <a:solidFill>
          <a:srgbClr val="E783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39721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/>
          </p:nvPr>
        </p:nvSpPr>
        <p:spPr>
          <a:xfrm>
            <a:off x="4539721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800754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3_Picture with Caption">
    <p:bg>
      <p:bgPr>
        <a:solidFill>
          <a:schemeClr val="accent3">
            <a:lumMod val="75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39721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/>
          </p:nvPr>
        </p:nvSpPr>
        <p:spPr>
          <a:xfrm>
            <a:off x="4539721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800754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87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3871"/>
                </a:solidFill>
              </a:defRPr>
            </a:lvl1pPr>
            <a:lvl2pPr>
              <a:defRPr>
                <a:solidFill>
                  <a:srgbClr val="003871"/>
                </a:solidFill>
              </a:defRPr>
            </a:lvl2pPr>
            <a:lvl3pPr>
              <a:defRPr>
                <a:solidFill>
                  <a:srgbClr val="003871"/>
                </a:solidFill>
              </a:defRPr>
            </a:lvl3pPr>
            <a:lvl4pPr>
              <a:defRPr>
                <a:solidFill>
                  <a:srgbClr val="003871"/>
                </a:solidFill>
              </a:defRPr>
            </a:lvl4pPr>
            <a:lvl5pPr>
              <a:defRPr>
                <a:solidFill>
                  <a:srgbClr val="00387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0" name="Rectangle 9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2" name="Picture 11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1495929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4" name="Picture 13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>
            <a:off x="0" y="1495929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8_Picture with Caption">
    <p:bg>
      <p:bgPr>
        <a:solidFill>
          <a:srgbClr val="342C26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39721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/>
          </p:nvPr>
        </p:nvSpPr>
        <p:spPr>
          <a:xfrm>
            <a:off x="4539721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800754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9_Picture with Caption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rgbClr val="00387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00387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39721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/>
          </p:nvPr>
        </p:nvSpPr>
        <p:spPr>
          <a:xfrm>
            <a:off x="4539721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800754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0_Pi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39721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/>
          </p:nvPr>
        </p:nvSpPr>
        <p:spPr>
          <a:xfrm>
            <a:off x="4539721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800754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5_Picture with Caption">
    <p:bg>
      <p:bgPr>
        <a:solidFill>
          <a:srgbClr val="8A20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39721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/>
          </p:nvPr>
        </p:nvSpPr>
        <p:spPr>
          <a:xfrm>
            <a:off x="4539721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800754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3000" b="1">
                <a:solidFill>
                  <a:srgbClr val="00387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00387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4539721" y="612775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/>
          </p:nvPr>
        </p:nvSpPr>
        <p:spPr>
          <a:xfrm>
            <a:off x="4539721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2"/>
          </p:nvPr>
        </p:nvSpPr>
        <p:spPr>
          <a:xfrm>
            <a:off x="1800754" y="2667000"/>
            <a:ext cx="2738967" cy="2054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Rectangle 14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6" name="Picture 15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87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3871"/>
                </a:solidFill>
              </a:defRPr>
            </a:lvl1pPr>
            <a:lvl2pPr>
              <a:defRPr>
                <a:solidFill>
                  <a:srgbClr val="003871"/>
                </a:solidFill>
              </a:defRPr>
            </a:lvl2pPr>
            <a:lvl3pPr>
              <a:defRPr>
                <a:solidFill>
                  <a:srgbClr val="003871"/>
                </a:solidFill>
              </a:defRPr>
            </a:lvl3pPr>
            <a:lvl4pPr>
              <a:defRPr>
                <a:solidFill>
                  <a:srgbClr val="003871"/>
                </a:solidFill>
              </a:defRPr>
            </a:lvl4pPr>
            <a:lvl5pPr>
              <a:defRPr>
                <a:solidFill>
                  <a:srgbClr val="00387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8" name="Rectangle 7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0" y="1495929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0" y="1495929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87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rgbClr val="003871"/>
                </a:solidFill>
              </a:defRPr>
            </a:lvl1pPr>
            <a:lvl2pPr>
              <a:defRPr>
                <a:solidFill>
                  <a:srgbClr val="003871"/>
                </a:solidFill>
              </a:defRPr>
            </a:lvl2pPr>
            <a:lvl3pPr>
              <a:defRPr>
                <a:solidFill>
                  <a:srgbClr val="003871"/>
                </a:solidFill>
              </a:defRPr>
            </a:lvl3pPr>
            <a:lvl4pPr>
              <a:defRPr>
                <a:solidFill>
                  <a:srgbClr val="003871"/>
                </a:solidFill>
              </a:defRPr>
            </a:lvl4pPr>
            <a:lvl5pPr>
              <a:defRPr>
                <a:solidFill>
                  <a:srgbClr val="00387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8" name="Rectangle 7"/>
          <p:cNvSpPr/>
          <p:nvPr/>
        </p:nvSpPr>
        <p:spPr>
          <a:xfrm rot="5400000">
            <a:off x="-450001" y="450793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 rot="5400000">
            <a:off x="-2618605" y="3879398"/>
            <a:ext cx="5597208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404645" y="523361"/>
            <a:ext cx="1152914" cy="223365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rot="5400000" flipH="1" flipV="1">
            <a:off x="3127870" y="3429000"/>
            <a:ext cx="6858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 rot="5400000">
            <a:off x="-450001" y="450793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 rot="5400000">
            <a:off x="-2618605" y="3879398"/>
            <a:ext cx="5597208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404645" y="523361"/>
            <a:ext cx="1152914" cy="223365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rot="5400000" flipH="1" flipV="1">
            <a:off x="3127870" y="3429000"/>
            <a:ext cx="6858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4754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87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03871"/>
                </a:solidFill>
              </a:defRPr>
            </a:lvl1pPr>
            <a:lvl2pPr>
              <a:defRPr sz="2400">
                <a:solidFill>
                  <a:srgbClr val="003871"/>
                </a:solidFill>
              </a:defRPr>
            </a:lvl2pPr>
            <a:lvl3pPr>
              <a:defRPr sz="2000">
                <a:solidFill>
                  <a:srgbClr val="003871"/>
                </a:solidFill>
              </a:defRPr>
            </a:lvl3pPr>
            <a:lvl4pPr>
              <a:defRPr sz="1800">
                <a:solidFill>
                  <a:srgbClr val="003871"/>
                </a:solidFill>
              </a:defRPr>
            </a:lvl4pPr>
            <a:lvl5pPr>
              <a:defRPr sz="1800">
                <a:solidFill>
                  <a:srgbClr val="00387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03871"/>
                </a:solidFill>
              </a:defRPr>
            </a:lvl1pPr>
            <a:lvl2pPr>
              <a:defRPr sz="2400">
                <a:solidFill>
                  <a:srgbClr val="003871"/>
                </a:solidFill>
              </a:defRPr>
            </a:lvl2pPr>
            <a:lvl3pPr>
              <a:defRPr sz="2000">
                <a:solidFill>
                  <a:srgbClr val="003871"/>
                </a:solidFill>
              </a:defRPr>
            </a:lvl3pPr>
            <a:lvl4pPr>
              <a:defRPr sz="1800">
                <a:solidFill>
                  <a:srgbClr val="003871"/>
                </a:solidFill>
              </a:defRPr>
            </a:lvl4pPr>
            <a:lvl5pPr>
              <a:defRPr sz="1800">
                <a:solidFill>
                  <a:srgbClr val="00387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pic>
        <p:nvPicPr>
          <p:cNvPr id="9" name="Picture 8" descr="PP_FHI_mal_254x19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3576"/>
            <a:ext cx="9144000" cy="34442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ectangle 7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0" y="1495929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Rectangle 12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4" name="Picture 13" descr="Logo negativ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>
            <a:off x="0" y="1495929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87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38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003871"/>
                </a:solidFill>
              </a:defRPr>
            </a:lvl1pPr>
            <a:lvl2pPr>
              <a:defRPr sz="2000">
                <a:solidFill>
                  <a:srgbClr val="003871"/>
                </a:solidFill>
              </a:defRPr>
            </a:lvl2pPr>
            <a:lvl3pPr>
              <a:defRPr sz="1800">
                <a:solidFill>
                  <a:srgbClr val="003871"/>
                </a:solidFill>
              </a:defRPr>
            </a:lvl3pPr>
            <a:lvl4pPr>
              <a:defRPr sz="1600">
                <a:solidFill>
                  <a:srgbClr val="003871"/>
                </a:solidFill>
              </a:defRPr>
            </a:lvl4pPr>
            <a:lvl5pPr>
              <a:defRPr sz="1600">
                <a:solidFill>
                  <a:srgbClr val="00387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38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003871"/>
                </a:solidFill>
              </a:defRPr>
            </a:lvl1pPr>
            <a:lvl2pPr>
              <a:defRPr sz="2000">
                <a:solidFill>
                  <a:srgbClr val="003871"/>
                </a:solidFill>
              </a:defRPr>
            </a:lvl2pPr>
            <a:lvl3pPr>
              <a:defRPr sz="1800">
                <a:solidFill>
                  <a:srgbClr val="003871"/>
                </a:solidFill>
              </a:defRPr>
            </a:lvl3pPr>
            <a:lvl4pPr>
              <a:defRPr sz="1600">
                <a:solidFill>
                  <a:srgbClr val="003871"/>
                </a:solidFill>
              </a:defRPr>
            </a:lvl4pPr>
            <a:lvl5pPr>
              <a:defRPr sz="1600">
                <a:solidFill>
                  <a:srgbClr val="00387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9" name="Rectangle 8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ctangle 9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0" y="1469832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Rectangle 13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5" name="Picture 14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>
            <a:off x="0" y="1469832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87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5" name="Rectangle 4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Rectangle 6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8" name="Picture 7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0" y="1487230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ctangle 9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1" name="Picture 10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1487230"/>
            <a:ext cx="9144000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ectangle 5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7" name="Picture 6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ectangle 7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Picture 8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00387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rgbClr val="003871"/>
                </a:solidFill>
              </a:defRPr>
            </a:lvl1pPr>
            <a:lvl2pPr>
              <a:defRPr sz="2800">
                <a:solidFill>
                  <a:srgbClr val="003871"/>
                </a:solidFill>
              </a:defRPr>
            </a:lvl2pPr>
            <a:lvl3pPr>
              <a:defRPr sz="2400">
                <a:solidFill>
                  <a:srgbClr val="003871"/>
                </a:solidFill>
              </a:defRPr>
            </a:lvl3pPr>
            <a:lvl4pPr>
              <a:defRPr sz="2000">
                <a:solidFill>
                  <a:srgbClr val="003871"/>
                </a:solidFill>
              </a:defRPr>
            </a:lvl4pPr>
            <a:lvl5pPr>
              <a:defRPr sz="2000">
                <a:solidFill>
                  <a:srgbClr val="00387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00387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57200" y="1435100"/>
            <a:ext cx="3008313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3" name="Picture 12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457200" y="1435100"/>
            <a:ext cx="3008313" cy="1588"/>
          </a:xfrm>
          <a:prstGeom prst="line">
            <a:avLst/>
          </a:prstGeom>
          <a:ln>
            <a:gradFill flip="none" rotWithShape="1">
              <a:gsLst>
                <a:gs pos="25000">
                  <a:srgbClr val="003871"/>
                </a:gs>
                <a:gs pos="100000">
                  <a:srgbClr val="39AEBB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solidFill>
            <a:srgbClr val="003871"/>
          </a:solidFill>
        </p:spPr>
        <p:txBody>
          <a:bodyPr anchor="b"/>
          <a:lstStyle>
            <a:lvl1pPr algn="l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rgbClr val="003871"/>
                </a:solidFill>
              </a:defRPr>
            </a:lvl1pPr>
            <a:lvl2pPr>
              <a:defRPr sz="2800">
                <a:solidFill>
                  <a:srgbClr val="003871"/>
                </a:solidFill>
              </a:defRPr>
            </a:lvl2pPr>
            <a:lvl3pPr>
              <a:defRPr sz="2400">
                <a:solidFill>
                  <a:srgbClr val="003871"/>
                </a:solidFill>
              </a:defRPr>
            </a:lvl3pPr>
            <a:lvl4pPr>
              <a:defRPr sz="2000">
                <a:solidFill>
                  <a:srgbClr val="003871"/>
                </a:solidFill>
              </a:defRPr>
            </a:lvl4pPr>
            <a:lvl5pPr>
              <a:defRPr sz="2000">
                <a:solidFill>
                  <a:srgbClr val="00387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solidFill>
            <a:srgbClr val="39AEBB"/>
          </a:solidFill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Picture 9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bg>
      <p:bgPr>
        <a:solidFill>
          <a:srgbClr val="0038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Autofit/>
          </a:bodyPr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ctangle 8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1" name="Picture 10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498000"/>
            <a:ext cx="1260000" cy="360000"/>
          </a:xfrm>
          <a:prstGeom prst="rect">
            <a:avLst/>
          </a:prstGeom>
          <a:solidFill>
            <a:srgbClr val="003871"/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ctangle 9"/>
          <p:cNvSpPr/>
          <p:nvPr/>
        </p:nvSpPr>
        <p:spPr>
          <a:xfrm>
            <a:off x="1260000" y="6498000"/>
            <a:ext cx="7884000" cy="360000"/>
          </a:xfrm>
          <a:prstGeom prst="rect">
            <a:avLst/>
          </a:prstGeom>
          <a:gradFill flip="none" rotWithShape="1">
            <a:gsLst>
              <a:gs pos="10000">
                <a:srgbClr val="39AEBB"/>
              </a:gs>
              <a:gs pos="92000">
                <a:srgbClr val="003871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2" name="Picture 11" descr="Logo negativ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56" y="6570568"/>
            <a:ext cx="1152914" cy="22336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Folkehelseprofilene, statistikkbankene og skolemiljøet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endParaRPr lang="nb-NO" dirty="0" smtClean="0"/>
          </a:p>
          <a:p>
            <a:pPr algn="ctr"/>
            <a:endParaRPr lang="nb-NO" dirty="0"/>
          </a:p>
          <a:p>
            <a:r>
              <a:rPr lang="nb-NO" dirty="0" smtClean="0"/>
              <a:t>Heidi Lyshol </a:t>
            </a:r>
          </a:p>
          <a:p>
            <a:r>
              <a:rPr lang="nb-NO" dirty="0" smtClean="0"/>
              <a:t>Avdeling for helsestatistikk</a:t>
            </a:r>
          </a:p>
          <a:p>
            <a:r>
              <a:rPr lang="nb-NO" sz="2400" dirty="0" smtClean="0"/>
              <a:t>2015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412401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Mobbing i skolen,  jenter 10. klasse</a:t>
            </a:r>
            <a:endParaRPr lang="nb-NO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85259"/>
            <a:ext cx="7085365" cy="4872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8572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Frafall i videregående etter kjønn – Norge og NTF</a:t>
            </a:r>
            <a:endParaRPr lang="nb-NO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8534769" cy="478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4587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Lokalkjennskap er viktig!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Stort utslag pga få elever? </a:t>
            </a:r>
          </a:p>
          <a:p>
            <a:r>
              <a:rPr lang="nb-NO" dirty="0" smtClean="0"/>
              <a:t>Mangel på stabile lærekrefter?</a:t>
            </a:r>
          </a:p>
          <a:p>
            <a:r>
              <a:rPr lang="nb-NO" dirty="0" smtClean="0"/>
              <a:t>Andre problemer i skolene/elevenes bakgrunn?</a:t>
            </a:r>
          </a:p>
          <a:p>
            <a:r>
              <a:rPr lang="nb-NO" dirty="0" smtClean="0"/>
              <a:t>Annet?</a:t>
            </a:r>
          </a:p>
          <a:p>
            <a:endParaRPr lang="nb-NO" dirty="0"/>
          </a:p>
          <a:p>
            <a:r>
              <a:rPr lang="nb-NO" dirty="0" smtClean="0"/>
              <a:t>Dette vil ikke komme fram i statistikkbankene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92579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Nyttige faktaark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Mobbing </a:t>
            </a:r>
            <a:r>
              <a:rPr lang="nb-NO" dirty="0"/>
              <a:t>hos barn og unge  </a:t>
            </a:r>
          </a:p>
          <a:p>
            <a:r>
              <a:rPr lang="nb-NO" dirty="0"/>
              <a:t>Livskvalitet og trivsel hos barn og unge     </a:t>
            </a:r>
          </a:p>
          <a:p>
            <a:r>
              <a:rPr lang="nb-NO" dirty="0"/>
              <a:t>Språkvansker hos </a:t>
            </a:r>
            <a:r>
              <a:rPr lang="nb-NO" dirty="0" smtClean="0"/>
              <a:t>barn</a:t>
            </a:r>
          </a:p>
          <a:p>
            <a:r>
              <a:rPr lang="nb-NO" dirty="0"/>
              <a:t>Overvekt og fedme hos barn og </a:t>
            </a:r>
            <a:r>
              <a:rPr lang="nb-NO" dirty="0" smtClean="0"/>
              <a:t>unge</a:t>
            </a:r>
          </a:p>
          <a:p>
            <a:r>
              <a:rPr lang="nb-NO" dirty="0"/>
              <a:t>Psykisk helse hos barn og unge </a:t>
            </a:r>
            <a:endParaRPr lang="nb-NO" dirty="0" smtClean="0"/>
          </a:p>
          <a:p>
            <a:endParaRPr lang="nb-NO" dirty="0"/>
          </a:p>
          <a:p>
            <a:r>
              <a:rPr lang="nb-NO" dirty="0" smtClean="0"/>
              <a:t>Rus, tobakksbruk, spiseforstyrrelser…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80275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b-NO" dirty="0" smtClean="0"/>
              <a:t>Spørsmål?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1761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b-NO" altLang="nb-NO" dirty="0" smtClean="0"/>
              <a:t>Datakilder for lokal bruk</a:t>
            </a:r>
          </a:p>
        </p:txBody>
      </p:sp>
      <p:sp>
        <p:nvSpPr>
          <p:cNvPr id="3075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altLang="nb-NO" dirty="0" smtClean="0"/>
              <a:t>Folkehelseprofilene</a:t>
            </a:r>
          </a:p>
          <a:p>
            <a:r>
              <a:rPr lang="nb-NO" altLang="nb-NO" dirty="0" smtClean="0"/>
              <a:t>Databankene</a:t>
            </a:r>
          </a:p>
          <a:p>
            <a:pPr lvl="1"/>
            <a:r>
              <a:rPr lang="nb-NO" altLang="nb-NO" dirty="0" smtClean="0"/>
              <a:t>Kommunehelsa</a:t>
            </a:r>
          </a:p>
          <a:p>
            <a:pPr lvl="1"/>
            <a:r>
              <a:rPr lang="nb-NO" altLang="nb-NO" dirty="0"/>
              <a:t>Norgeshelsa</a:t>
            </a:r>
          </a:p>
          <a:p>
            <a:r>
              <a:rPr lang="nb-NO" altLang="nb-NO" dirty="0" smtClean="0"/>
              <a:t>Aktuelle faktaark</a:t>
            </a:r>
          </a:p>
          <a:p>
            <a:pPr marL="0" indent="0">
              <a:buNone/>
            </a:pPr>
            <a:endParaRPr lang="nb-NO" altLang="nb-NO" dirty="0" smtClean="0"/>
          </a:p>
        </p:txBody>
      </p:sp>
    </p:spTree>
    <p:extLst>
      <p:ext uri="{BB962C8B-B14F-4D97-AF65-F5344CB8AC3E}">
        <p14:creationId xmlns:p14="http://schemas.microsoft.com/office/powerpoint/2010/main" val="308162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Folkehelseprofilene for 2015</a:t>
            </a:r>
            <a:endParaRPr lang="nb-N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560" y="2133625"/>
            <a:ext cx="7610475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02" y="1628800"/>
            <a:ext cx="79248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15" y="2744738"/>
            <a:ext cx="75342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15" y="2455763"/>
            <a:ext cx="75533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" y="3167063"/>
            <a:ext cx="7410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15" y="3910012"/>
            <a:ext cx="75628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27" y="4941168"/>
            <a:ext cx="75819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8779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Mulige indikatorer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Andel av befolkningen under 18 år</a:t>
            </a:r>
          </a:p>
          <a:p>
            <a:r>
              <a:rPr lang="nb-NO" dirty="0" err="1" smtClean="0"/>
              <a:t>Vgs</a:t>
            </a:r>
            <a:r>
              <a:rPr lang="nb-NO" dirty="0" smtClean="0"/>
              <a:t> 30 – 39 år (= foreldrenes utdanning)</a:t>
            </a:r>
          </a:p>
          <a:p>
            <a:r>
              <a:rPr lang="nb-NO" dirty="0" smtClean="0"/>
              <a:t>Lavinntektshusholdninger med barn, aleneforsørgere</a:t>
            </a:r>
          </a:p>
          <a:p>
            <a:r>
              <a:rPr lang="nb-NO" dirty="0" smtClean="0"/>
              <a:t>Unge arbeidsledige og uføretrygdede</a:t>
            </a:r>
          </a:p>
          <a:p>
            <a:r>
              <a:rPr lang="nb-NO" dirty="0" smtClean="0"/>
              <a:t>Trivsel, mobbing</a:t>
            </a:r>
          </a:p>
          <a:p>
            <a:r>
              <a:rPr lang="nb-NO" dirty="0"/>
              <a:t>L</a:t>
            </a:r>
            <a:r>
              <a:rPr lang="nb-NO" dirty="0" smtClean="0"/>
              <a:t>ese- og regneferdigheter</a:t>
            </a:r>
          </a:p>
          <a:p>
            <a:r>
              <a:rPr lang="nb-NO" dirty="0" smtClean="0"/>
              <a:t>Frafall i videregående skole</a:t>
            </a:r>
          </a:p>
          <a:p>
            <a:r>
              <a:rPr lang="nb-NO" dirty="0" smtClean="0"/>
              <a:t>Psykiske lidelser, unge brukere av primærhelsetjenesten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50157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Eksempler fra databankene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525963"/>
          </a:xfrm>
        </p:spPr>
        <p:txBody>
          <a:bodyPr/>
          <a:lstStyle/>
          <a:p>
            <a:r>
              <a:rPr lang="nb-NO" dirty="0" smtClean="0"/>
              <a:t>Leseferdighet, </a:t>
            </a:r>
            <a:r>
              <a:rPr lang="nb-NO" dirty="0" smtClean="0">
                <a:solidFill>
                  <a:srgbClr val="FF0000"/>
                </a:solidFill>
              </a:rPr>
              <a:t>5</a:t>
            </a:r>
            <a:r>
              <a:rPr lang="nb-NO" dirty="0" smtClean="0"/>
              <a:t>. og 8. trinn (Kommunehelsa)</a:t>
            </a:r>
          </a:p>
          <a:p>
            <a:r>
              <a:rPr lang="nb-NO" dirty="0" smtClean="0"/>
              <a:t>Regne</a:t>
            </a:r>
            <a:r>
              <a:rPr lang="nb-NO" dirty="0"/>
              <a:t>ferdighet, </a:t>
            </a:r>
            <a:r>
              <a:rPr lang="nb-NO" dirty="0">
                <a:solidFill>
                  <a:srgbClr val="FF0000"/>
                </a:solidFill>
              </a:rPr>
              <a:t>5</a:t>
            </a:r>
            <a:r>
              <a:rPr lang="nb-NO" dirty="0"/>
              <a:t>. og 8. trinn </a:t>
            </a:r>
            <a:r>
              <a:rPr lang="nb-NO" dirty="0" smtClean="0"/>
              <a:t>(Kommunehelsa)</a:t>
            </a:r>
          </a:p>
          <a:p>
            <a:r>
              <a:rPr lang="nb-NO" dirty="0" smtClean="0"/>
              <a:t>Trivsel i </a:t>
            </a:r>
            <a:r>
              <a:rPr lang="nb-NO" dirty="0"/>
              <a:t>skolen 7. og </a:t>
            </a:r>
            <a:r>
              <a:rPr lang="nb-NO" dirty="0" smtClean="0">
                <a:solidFill>
                  <a:srgbClr val="FF0000"/>
                </a:solidFill>
              </a:rPr>
              <a:t>10</a:t>
            </a:r>
            <a:r>
              <a:rPr lang="nb-NO" dirty="0" smtClean="0"/>
              <a:t>. </a:t>
            </a:r>
            <a:r>
              <a:rPr lang="nb-NO" dirty="0"/>
              <a:t>trinn (Kommunehelsa)</a:t>
            </a:r>
          </a:p>
          <a:p>
            <a:r>
              <a:rPr lang="nb-NO" dirty="0" smtClean="0"/>
              <a:t>Mobbing i skolen </a:t>
            </a:r>
            <a:r>
              <a:rPr lang="nb-NO" dirty="0"/>
              <a:t>7. og </a:t>
            </a:r>
            <a:r>
              <a:rPr lang="nb-NO" dirty="0">
                <a:solidFill>
                  <a:srgbClr val="FF0000"/>
                </a:solidFill>
              </a:rPr>
              <a:t>10</a:t>
            </a:r>
            <a:r>
              <a:rPr lang="nb-NO" dirty="0"/>
              <a:t>. trinn </a:t>
            </a:r>
            <a:r>
              <a:rPr lang="nb-NO" sz="2900" dirty="0"/>
              <a:t>(Kommunehelsa)</a:t>
            </a:r>
          </a:p>
          <a:p>
            <a:r>
              <a:rPr lang="nb-NO" dirty="0" smtClean="0"/>
              <a:t>Frafall i videregående skole (Norgeshelsa)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05886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656"/>
            <a:ext cx="8828234" cy="5280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8625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Sorterte søylediagrammer – lesing og regning</a:t>
            </a:r>
            <a:endParaRPr lang="nb-NO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56792"/>
            <a:ext cx="546887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060848"/>
            <a:ext cx="4947270" cy="445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ett linje 4"/>
          <p:cNvCxnSpPr/>
          <p:nvPr/>
        </p:nvCxnSpPr>
        <p:spPr>
          <a:xfrm>
            <a:off x="5868144" y="1556792"/>
            <a:ext cx="0" cy="3600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ett linje 6"/>
          <p:cNvCxnSpPr/>
          <p:nvPr/>
        </p:nvCxnSpPr>
        <p:spPr>
          <a:xfrm flipH="1">
            <a:off x="3563888" y="1916832"/>
            <a:ext cx="23042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ett linje 8"/>
          <p:cNvCxnSpPr/>
          <p:nvPr/>
        </p:nvCxnSpPr>
        <p:spPr>
          <a:xfrm>
            <a:off x="3563888" y="1916832"/>
            <a:ext cx="72008" cy="41764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6589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Nordland + 3 dårligste kommuner – utvikling over tid, regning</a:t>
            </a:r>
            <a:endParaRPr lang="nb-NO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2148"/>
            <a:ext cx="8229600" cy="4522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9140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Skoletrivsel, jenter i 10. klasse, alle Nordlandskommunene</a:t>
            </a:r>
            <a:endParaRPr lang="nb-NO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56792"/>
            <a:ext cx="7004243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5606906"/>
      </p:ext>
    </p:extLst>
  </p:cSld>
  <p:clrMapOvr>
    <a:masterClrMapping/>
  </p:clrMapOvr>
</p:sld>
</file>

<file path=ppt/theme/theme1.xml><?xml version="1.0" encoding="utf-8"?>
<a:theme xmlns:a="http://schemas.openxmlformats.org/drawingml/2006/main" name="FHI-presentasjon norsk 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FHI_mal_norsk</Template>
  <TotalTime>896</TotalTime>
  <Words>235</Words>
  <Application>Microsoft Office PowerPoint</Application>
  <PresentationFormat>Skjermfremvisning (4:3)</PresentationFormat>
  <Paragraphs>50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5" baseType="lpstr">
      <vt:lpstr>FHI-presentasjon norsk 2012</vt:lpstr>
      <vt:lpstr>Folkehelseprofilene, statistikkbankene og skolemiljøet</vt:lpstr>
      <vt:lpstr>Datakilder for lokal bruk</vt:lpstr>
      <vt:lpstr>Folkehelseprofilene for 2015</vt:lpstr>
      <vt:lpstr>Mulige indikatorer</vt:lpstr>
      <vt:lpstr>Eksempler fra databankene</vt:lpstr>
      <vt:lpstr>PowerPoint-presentasjon</vt:lpstr>
      <vt:lpstr>Sorterte søylediagrammer – lesing og regning</vt:lpstr>
      <vt:lpstr>Nordland + 3 dårligste kommuner – utvikling over tid, regning</vt:lpstr>
      <vt:lpstr>Skoletrivsel, jenter i 10. klasse, alle Nordlandskommunene</vt:lpstr>
      <vt:lpstr>Mobbing i skolen,  jenter 10. klasse</vt:lpstr>
      <vt:lpstr>Frafall i videregående etter kjønn – Norge og NTF</vt:lpstr>
      <vt:lpstr>Lokalkjennskap er viktig!</vt:lpstr>
      <vt:lpstr>Nyttige faktaark</vt:lpstr>
      <vt:lpstr>Spørsmål?</vt:lpstr>
    </vt:vector>
  </TitlesOfParts>
  <Company>FHI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Heyerdahl, Nora</dc:creator>
  <cp:lastModifiedBy>Meldal Hege</cp:lastModifiedBy>
  <cp:revision>78</cp:revision>
  <cp:lastPrinted>2014-05-13T08:19:48Z</cp:lastPrinted>
  <dcterms:created xsi:type="dcterms:W3CDTF">2014-04-30T08:46:00Z</dcterms:created>
  <dcterms:modified xsi:type="dcterms:W3CDTF">2015-03-19T06:46:14Z</dcterms:modified>
</cp:coreProperties>
</file>