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8" r:id="rId3"/>
    <p:sldId id="281" r:id="rId4"/>
    <p:sldId id="257" r:id="rId5"/>
    <p:sldId id="258" r:id="rId6"/>
    <p:sldId id="271" r:id="rId7"/>
    <p:sldId id="282" r:id="rId8"/>
    <p:sldId id="283" r:id="rId9"/>
    <p:sldId id="276" r:id="rId10"/>
    <p:sldId id="273" r:id="rId11"/>
    <p:sldId id="272" r:id="rId12"/>
    <p:sldId id="269" r:id="rId13"/>
    <p:sldId id="270" r:id="rId14"/>
    <p:sldId id="260" r:id="rId15"/>
    <p:sldId id="267" r:id="rId16"/>
    <p:sldId id="277" r:id="rId17"/>
    <p:sldId id="278" r:id="rId18"/>
    <p:sldId id="261" r:id="rId19"/>
    <p:sldId id="262" r:id="rId20"/>
    <p:sldId id="264" r:id="rId21"/>
  </p:sldIdLst>
  <p:sldSz cx="9144000" cy="6858000" type="screen4x3"/>
  <p:notesSz cx="6794500" cy="9906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048" y="-15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TittelbildeKulturG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F47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9" descr="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1388"/>
            <a:ext cx="9144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10" descr="07_HøstMarin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240088"/>
            <a:ext cx="75247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/>
        </p:nvSpPr>
        <p:spPr>
          <a:xfrm>
            <a:off x="7991475" y="5832475"/>
            <a:ext cx="1081088" cy="936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Foto: Carl-Erik </a:t>
            </a:r>
            <a:r>
              <a:rPr lang="nb-NO" sz="6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Eriksson</a:t>
            </a:r>
            <a:endParaRPr lang="nb-NO" sz="600" dirty="0">
              <a:solidFill>
                <a:schemeClr val="bg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tel 1" descr="Dette er en test på alternativ tekst."/>
          <p:cNvSpPr>
            <a:spLocks noGrp="1"/>
          </p:cNvSpPr>
          <p:nvPr>
            <p:ph type="ctrTitle"/>
          </p:nvPr>
        </p:nvSpPr>
        <p:spPr>
          <a:xfrm>
            <a:off x="1512000" y="1944000"/>
            <a:ext cx="7380000" cy="1296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48000" y="1476000"/>
            <a:ext cx="7380000" cy="2880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509713" y="6659563"/>
            <a:ext cx="1204912" cy="1809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CB9758-C588-46AF-8143-94FB093499C3}" type="datetimeFigureOut">
              <a:rPr lang="nb-NO"/>
              <a:pPr>
                <a:defRPr/>
              </a:pPr>
              <a:t>24.03.2015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57500" y="6659563"/>
            <a:ext cx="5572125" cy="1809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572500" y="6659563"/>
            <a:ext cx="571500" cy="1809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0DDC31-AAB7-478D-A17F-1D0BF81CFD1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5F492-14E5-478D-8976-D6621EBEE9D6}" type="datetimeFigureOut">
              <a:rPr lang="nb-NO"/>
              <a:pPr>
                <a:defRPr/>
              </a:pPr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DE9A-48D2-458F-A867-0E3A3B2195A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4000" y="4356000"/>
            <a:ext cx="8280000" cy="1296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1" y="2906713"/>
            <a:ext cx="828000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E91A-A5D8-4FC0-B349-B25DECA8408E}" type="datetimeFigureOut">
              <a:rPr lang="nb-NO"/>
              <a:pPr>
                <a:defRPr/>
              </a:pPr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6390-233A-4C05-9729-BF14F1C8801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76000" y="1476000"/>
            <a:ext cx="3672000" cy="511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28000" y="1476000"/>
            <a:ext cx="3672000" cy="511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98AC-ADD6-4452-AB72-6AF0D545F5F1}" type="datetimeFigureOut">
              <a:rPr lang="nb-NO"/>
              <a:pPr>
                <a:defRPr/>
              </a:pPr>
              <a:t>24.03.2015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0404C-FFF7-4973-A74C-877A0222F35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76000" y="1476000"/>
            <a:ext cx="367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76000" y="2160000"/>
            <a:ext cx="3672000" cy="442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92000" y="1476000"/>
            <a:ext cx="367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92000" y="2160000"/>
            <a:ext cx="3672000" cy="442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DE18-1FA6-4DBC-B226-F3E993D57B08}" type="datetimeFigureOut">
              <a:rPr lang="nb-NO"/>
              <a:pPr>
                <a:defRPr/>
              </a:pPr>
              <a:t>24.03.2015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2E91-A664-43B7-ADF6-C5D85729327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FD27-6A0A-4B85-BB3D-164EE418701C}" type="datetimeFigureOut">
              <a:rPr lang="nb-NO"/>
              <a:pPr>
                <a:defRPr/>
              </a:pPr>
              <a:t>24.03.2015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C713-39D2-4381-85F3-1B41CADC48F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6D8C-6161-4E37-9651-08ADF2CB9ED5}" type="datetimeFigureOut">
              <a:rPr lang="nb-NO"/>
              <a:pPr>
                <a:defRPr/>
              </a:pPr>
              <a:t>24.03.2015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907D-BF1C-4604-99A9-88EF53AACB5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80000"/>
            <a:ext cx="1440000" cy="10800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000" y="179999"/>
            <a:ext cx="7560000" cy="640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0" y="1260000"/>
            <a:ext cx="1440000" cy="5580000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4123-C733-47CC-B8B5-1221A8157A0C}" type="datetimeFigureOut">
              <a:rPr lang="nb-NO"/>
              <a:pPr>
                <a:defRPr/>
              </a:pPr>
              <a:t>24.03.2015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1FF4-7FCD-47BF-8686-EF5E6458DB3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04000" y="4968000"/>
            <a:ext cx="7560000" cy="540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512000" y="0"/>
            <a:ext cx="7632000" cy="496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404000" y="5508000"/>
            <a:ext cx="7560000" cy="10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8FD9-B28D-4E75-B86C-D5D1B820BA3A}" type="datetimeFigureOut">
              <a:rPr lang="nb-NO"/>
              <a:pPr>
                <a:defRPr/>
              </a:pPr>
              <a:t>24.03.2015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12EB-D8E5-40B7-8B2A-E755611B2D6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14" descr="LysbildeKulturGul2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439863" y="179388"/>
            <a:ext cx="75596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439863" y="1476375"/>
            <a:ext cx="75596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428750" y="6643688"/>
            <a:ext cx="1000125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C28700-B689-4743-8000-33E1865D38A6}" type="datetimeFigureOut">
              <a:rPr lang="nb-NO"/>
              <a:pPr>
                <a:defRPr/>
              </a:pPr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571750" y="6643688"/>
            <a:ext cx="57150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01050" y="6643688"/>
            <a:ext cx="642938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290428-218D-4889-A4B8-1380C92EEBD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ctrTitle"/>
          </p:nvPr>
        </p:nvSpPr>
        <p:spPr>
          <a:xfrm>
            <a:off x="1511300" y="1944688"/>
            <a:ext cx="7380288" cy="1295400"/>
          </a:xfrm>
        </p:spPr>
        <p:txBody>
          <a:bodyPr/>
          <a:lstStyle/>
          <a:p>
            <a:pPr eaLnBrk="1" hangingPunct="1"/>
            <a:r>
              <a:rPr lang="nb-NO" smtClean="0"/>
              <a:t>Sentral Driftskontroll i</a:t>
            </a:r>
            <a:br>
              <a:rPr lang="nb-NO" smtClean="0"/>
            </a:br>
            <a:r>
              <a:rPr lang="nb-NO" smtClean="0"/>
              <a:t>Eiendomsforvaltningen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47813" y="1476375"/>
            <a:ext cx="7380287" cy="287338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nb-NO" dirty="0" smtClean="0"/>
              <a:t>Trondheim Kommune, Miljøenheten : Rolf Erik Hoaas</a:t>
            </a:r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SD anlegg </a:t>
            </a:r>
            <a:br>
              <a:rPr lang="nb-NO" smtClean="0"/>
            </a:br>
            <a:r>
              <a:rPr lang="nb-NO" smtClean="0"/>
              <a:t>Trondheim Kommune</a:t>
            </a:r>
          </a:p>
        </p:txBody>
      </p:sp>
      <p:sp>
        <p:nvSpPr>
          <p:cNvPr id="1126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sz="2400" dirty="0" smtClean="0"/>
          </a:p>
          <a:p>
            <a:pPr eaLnBrk="1" hangingPunct="1"/>
            <a:r>
              <a:rPr lang="nb-NO" sz="2400" dirty="0" smtClean="0"/>
              <a:t>Trondheim Eiendom Sentral drift utfører:</a:t>
            </a:r>
          </a:p>
          <a:p>
            <a:pPr lvl="1" eaLnBrk="1" hangingPunct="1"/>
            <a:r>
              <a:rPr lang="nb-NO" sz="2400" dirty="0" smtClean="0"/>
              <a:t>Bidrar inn i prosjektering av </a:t>
            </a:r>
            <a:r>
              <a:rPr lang="nb-NO" sz="2400" dirty="0" err="1" smtClean="0"/>
              <a:t>nybygg,rehab</a:t>
            </a:r>
            <a:endParaRPr lang="nb-NO" sz="2400" dirty="0" smtClean="0"/>
          </a:p>
          <a:p>
            <a:pPr lvl="1" eaLnBrk="1" hangingPunct="1"/>
            <a:r>
              <a:rPr lang="nb-NO" sz="2400" dirty="0" smtClean="0"/>
              <a:t>Deltar ved overtakelser</a:t>
            </a:r>
          </a:p>
          <a:p>
            <a:pPr lvl="1" eaLnBrk="1" hangingPunct="1"/>
            <a:r>
              <a:rPr lang="nb-NO" sz="2400" dirty="0" smtClean="0"/>
              <a:t>Følger opp i </a:t>
            </a:r>
            <a:r>
              <a:rPr lang="nb-NO" sz="2400" dirty="0" err="1" smtClean="0"/>
              <a:t>reklamsjonsperioden</a:t>
            </a:r>
            <a:r>
              <a:rPr lang="nb-NO" sz="2400" dirty="0" smtClean="0"/>
              <a:t> - garantitiden</a:t>
            </a:r>
          </a:p>
          <a:p>
            <a:pPr lvl="1" eaLnBrk="1" hangingPunct="1"/>
            <a:r>
              <a:rPr lang="nb-NO" sz="2400" dirty="0" smtClean="0"/>
              <a:t>Reparerer selv, kjøper komponenter</a:t>
            </a:r>
          </a:p>
          <a:p>
            <a:pPr lvl="1" eaLnBrk="1" hangingPunct="1"/>
            <a:r>
              <a:rPr lang="nb-NO" sz="2400" dirty="0" smtClean="0"/>
              <a:t>Foretar service selv</a:t>
            </a:r>
          </a:p>
          <a:p>
            <a:pPr lvl="1" eaLnBrk="1" hangingPunct="1"/>
            <a:r>
              <a:rPr lang="nb-NO" sz="2400" dirty="0" smtClean="0"/>
              <a:t>Ingen ”</a:t>
            </a:r>
            <a:r>
              <a:rPr lang="nb-NO" sz="2400" dirty="0" err="1" smtClean="0"/>
              <a:t>service-kontrakter</a:t>
            </a:r>
            <a:r>
              <a:rPr lang="nb-NO" sz="2400" dirty="0" smtClean="0"/>
              <a:t>”</a:t>
            </a:r>
          </a:p>
          <a:p>
            <a:pPr lvl="1" eaLnBrk="1" hangingPunct="1"/>
            <a:r>
              <a:rPr lang="nb-NO" sz="2400" dirty="0" smtClean="0"/>
              <a:t>Energiforbruk, varmegjenvinning, daglig drift, feilretting – ukentlig gjennomgang at ET kurver alle bygg</a:t>
            </a:r>
          </a:p>
          <a:p>
            <a:pPr lvl="1" eaLnBrk="1" hangingPunct="1"/>
            <a:endParaRPr lang="nb-NO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SD anlegg </a:t>
            </a:r>
            <a:br>
              <a:rPr lang="nb-NO" smtClean="0"/>
            </a:br>
            <a:r>
              <a:rPr lang="nb-NO" smtClean="0"/>
              <a:t>Trondheim Kommune</a:t>
            </a:r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Lokale driftoperatører kan:</a:t>
            </a:r>
          </a:p>
          <a:p>
            <a:pPr eaLnBrk="1" hangingPunct="1"/>
            <a:r>
              <a:rPr lang="nb-NO" dirty="0" smtClean="0"/>
              <a:t> se inn i sine anlegg, men har begrenset adgang</a:t>
            </a:r>
          </a:p>
          <a:p>
            <a:pPr eaLnBrk="1" hangingPunct="1"/>
            <a:r>
              <a:rPr lang="nb-NO" dirty="0" smtClean="0"/>
              <a:t>Korrigere romtemperaturer</a:t>
            </a:r>
          </a:p>
          <a:p>
            <a:pPr eaLnBrk="1" hangingPunct="1"/>
            <a:r>
              <a:rPr lang="nb-NO" dirty="0" smtClean="0"/>
              <a:t>Tidsprogram, Ferieprogrammering</a:t>
            </a:r>
          </a:p>
          <a:p>
            <a:pPr eaLnBrk="1" hangingPunct="1"/>
            <a:r>
              <a:rPr lang="nb-NO" dirty="0" smtClean="0"/>
              <a:t>Alarmer</a:t>
            </a:r>
          </a:p>
          <a:p>
            <a:pPr eaLnBrk="1" hangingPunct="1"/>
            <a:r>
              <a:rPr lang="nb-NO" dirty="0" smtClean="0"/>
              <a:t>Telefon – dialog med TE sentralt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ET diagram barnehage</a:t>
            </a:r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00188"/>
            <a:ext cx="67865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Årsforbruk el barnehage</a:t>
            </a:r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664368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Energi besparelse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2125" y="1879600"/>
            <a:ext cx="6915150" cy="43053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Energi besparelse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51000"/>
            <a:ext cx="7086600" cy="47625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Energikilder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3925" y="1476375"/>
            <a:ext cx="6051550" cy="51117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4213" y="1476375"/>
            <a:ext cx="6530975" cy="511175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Årlig energi besparelse</a:t>
            </a:r>
          </a:p>
        </p:txBody>
      </p:sp>
      <p:sp>
        <p:nvSpPr>
          <p:cNvPr id="2150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dirty="0" smtClean="0"/>
          </a:p>
          <a:p>
            <a:pPr eaLnBrk="1" hangingPunct="1"/>
            <a:r>
              <a:rPr lang="nb-NO" b="1" dirty="0" smtClean="0"/>
              <a:t>17.000.000</a:t>
            </a:r>
            <a:r>
              <a:rPr lang="nb-NO" dirty="0" smtClean="0"/>
              <a:t> </a:t>
            </a:r>
            <a:r>
              <a:rPr lang="nb-NO" dirty="0" err="1" smtClean="0"/>
              <a:t>kwh</a:t>
            </a:r>
            <a:r>
              <a:rPr lang="nb-NO" dirty="0" smtClean="0"/>
              <a:t>      (må </a:t>
            </a:r>
            <a:r>
              <a:rPr lang="nb-NO" dirty="0" err="1" smtClean="0"/>
              <a:t>kvalitetsikres</a:t>
            </a:r>
            <a:r>
              <a:rPr lang="nb-NO" dirty="0" smtClean="0"/>
              <a:t>)</a:t>
            </a:r>
          </a:p>
          <a:p>
            <a:pPr eaLnBrk="1" hangingPunct="1"/>
            <a:r>
              <a:rPr lang="nb-NO" dirty="0" smtClean="0"/>
              <a:t>(TE årsrapport – </a:t>
            </a:r>
            <a:r>
              <a:rPr lang="nb-NO" dirty="0" err="1" smtClean="0"/>
              <a:t>Enova`s</a:t>
            </a:r>
            <a:r>
              <a:rPr lang="nb-NO" dirty="0" smtClean="0"/>
              <a:t> </a:t>
            </a:r>
            <a:r>
              <a:rPr lang="nb-NO" dirty="0" err="1" smtClean="0"/>
              <a:t>byggstatestikk</a:t>
            </a:r>
            <a:r>
              <a:rPr lang="nb-NO" dirty="0" smtClean="0"/>
              <a:t>)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TK – aktiv energisparing i over 35 år – sentral driftskontroll i 25 år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Nybygg bruker </a:t>
            </a:r>
            <a:r>
              <a:rPr lang="nb-NO" b="1" dirty="0" smtClean="0"/>
              <a:t>1/3</a:t>
            </a:r>
            <a:r>
              <a:rPr lang="nb-NO" dirty="0" smtClean="0"/>
              <a:t> av energimengden i forhold til for 35 år siden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0"/>
            <a:ext cx="7667625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Energiledelse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nb-NO" smtClean="0"/>
          </a:p>
        </p:txBody>
      </p:sp>
      <p:pic>
        <p:nvPicPr>
          <p:cNvPr id="6148" name="Bild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571625"/>
            <a:ext cx="62738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Årlig besparelse på følgende felt kommer i tillegg:</a:t>
            </a:r>
          </a:p>
        </p:txBody>
      </p:sp>
      <p:sp>
        <p:nvSpPr>
          <p:cNvPr id="2355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Serviceavtaler – </a:t>
            </a:r>
            <a:r>
              <a:rPr lang="nb-NO" dirty="0" err="1" smtClean="0"/>
              <a:t>inngåes</a:t>
            </a:r>
            <a:r>
              <a:rPr lang="nb-NO" dirty="0" smtClean="0"/>
              <a:t> ikke –</a:t>
            </a:r>
          </a:p>
          <a:p>
            <a:pPr eaLnBrk="1" hangingPunct="1"/>
            <a:r>
              <a:rPr lang="nb-NO" dirty="0" smtClean="0"/>
              <a:t>Reparasjon kostnader automatikk– utføres selv</a:t>
            </a:r>
          </a:p>
          <a:p>
            <a:pPr eaLnBrk="1" hangingPunct="1"/>
            <a:r>
              <a:rPr lang="nb-NO" dirty="0" smtClean="0"/>
              <a:t>Feilsøking – utføres selv</a:t>
            </a:r>
          </a:p>
          <a:p>
            <a:pPr eaLnBrk="1" hangingPunct="1"/>
            <a:r>
              <a:rPr lang="nb-NO" dirty="0" smtClean="0"/>
              <a:t>Reklamasjonsoppfølging – systemfeil – utføres selv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dirty="0" smtClean="0"/>
          </a:p>
        </p:txBody>
      </p:sp>
      <p:sp>
        <p:nvSpPr>
          <p:cNvPr id="1028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2484438" y="188913"/>
            <a:ext cx="3360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nb-NO" sz="3200" dirty="0" smtClean="0">
                <a:latin typeface="+mj-lt"/>
                <a:ea typeface="+mj-ea"/>
                <a:cs typeface="+mj-cs"/>
              </a:rPr>
              <a:t>Energibesparelser </a:t>
            </a:r>
            <a:endParaRPr lang="nb-NO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547813" y="2349500"/>
            <a:ext cx="71437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66"/>
              </a:buClr>
              <a:buFont typeface="Wingdings" pitchFamily="2" charset="2"/>
              <a:buChar char="§"/>
              <a:defRPr/>
            </a:pPr>
            <a:endParaRPr lang="nb-NO" sz="2600" dirty="0"/>
          </a:p>
          <a:p>
            <a:pPr>
              <a:spcBef>
                <a:spcPct val="50000"/>
              </a:spcBef>
              <a:buClr>
                <a:srgbClr val="FF9966"/>
              </a:buClr>
              <a:buFont typeface="Wingdings" pitchFamily="2" charset="2"/>
              <a:buChar char="§"/>
              <a:defRPr/>
            </a:pPr>
            <a:r>
              <a:rPr lang="nb-NO" dirty="0">
                <a:cs typeface="Arial" pitchFamily="34" charset="0"/>
              </a:rPr>
              <a:t> </a:t>
            </a:r>
            <a:r>
              <a:rPr lang="nb-NO" dirty="0">
                <a:latin typeface="+mn-lt"/>
                <a:cs typeface="Arial" pitchFamily="34" charset="0"/>
              </a:rPr>
              <a:t>Strømsparegrisen – 2010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7286625" y="428625"/>
          <a:ext cx="150018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-foto" r:id="rId3" imgW="8580952" imgH="3905795" progId="">
                  <p:embed/>
                </p:oleObj>
              </mc:Choice>
              <mc:Fallback>
                <p:oleObj name="Photo Editor-foto" r:id="rId3" imgW="8580952" imgH="3905795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428625"/>
                        <a:ext cx="1500188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628775"/>
            <a:ext cx="60293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Bilde 8" descr="logo1000pixel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868863"/>
            <a:ext cx="26638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Eiendomsforvaltning</a:t>
            </a:r>
            <a:br>
              <a:rPr lang="nb-NO" smtClean="0"/>
            </a:br>
            <a:r>
              <a:rPr lang="nb-NO" smtClean="0"/>
              <a:t>Energiledelse</a:t>
            </a:r>
          </a:p>
        </p:txBody>
      </p:sp>
      <p:sp>
        <p:nvSpPr>
          <p:cNvPr id="7171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b="1" dirty="0" smtClean="0"/>
              <a:t>Trondheim eiendom</a:t>
            </a:r>
          </a:p>
          <a:p>
            <a:pPr lvl="1" eaLnBrk="1" hangingPunct="1"/>
            <a:r>
              <a:rPr lang="nb-NO" dirty="0" smtClean="0"/>
              <a:t>Energirådgivere – 3+1</a:t>
            </a:r>
          </a:p>
          <a:p>
            <a:pPr lvl="1" eaLnBrk="1" hangingPunct="1"/>
            <a:r>
              <a:rPr lang="nb-NO" dirty="0" smtClean="0"/>
              <a:t>Sentraldriftkontroll – 5</a:t>
            </a:r>
          </a:p>
          <a:p>
            <a:pPr lvl="1" eaLnBrk="1" hangingPunct="1"/>
            <a:r>
              <a:rPr lang="nb-NO" dirty="0" smtClean="0"/>
              <a:t>EOS - </a:t>
            </a:r>
            <a:r>
              <a:rPr lang="nb-NO" dirty="0" err="1" smtClean="0"/>
              <a:t>energioppfølgingsystem</a:t>
            </a:r>
            <a:endParaRPr lang="nb-NO" dirty="0" smtClean="0"/>
          </a:p>
          <a:p>
            <a:pPr lvl="1" eaLnBrk="1" hangingPunct="1"/>
            <a:r>
              <a:rPr lang="nb-NO" dirty="0" smtClean="0"/>
              <a:t>Driftsoperatører lokalt (vaktmestere) – 60 -70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nb-NO" b="1" dirty="0" smtClean="0"/>
              <a:t>Trondheim Kommune 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nb-NO" b="1" dirty="0" smtClean="0"/>
              <a:t>Politisk vedtak, resultatkrav, energirapport</a:t>
            </a:r>
          </a:p>
          <a:p>
            <a:pPr lvl="1" eaLnBrk="1" hangingPunct="1"/>
            <a:r>
              <a:rPr lang="nb-NO" dirty="0" smtClean="0"/>
              <a:t>Enhetsledere – krav i lederavtalen -</a:t>
            </a:r>
          </a:p>
          <a:p>
            <a:pPr lvl="1" eaLnBrk="1" hangingPunct="1"/>
            <a:r>
              <a:rPr lang="nb-NO" dirty="0" smtClean="0"/>
              <a:t>Strømsparegrisen, regnmakerne, grønt flagg</a:t>
            </a:r>
          </a:p>
          <a:p>
            <a:pPr lvl="1" eaLnBrk="1" hangingPunct="1"/>
            <a:r>
              <a:rPr lang="nb-NO" dirty="0" smtClean="0"/>
              <a:t>Lærere, Barn  i barnehager og i grunnskolen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SD anlegg </a:t>
            </a:r>
            <a:br>
              <a:rPr lang="nb-NO" smtClean="0"/>
            </a:br>
            <a:r>
              <a:rPr lang="nb-NO" smtClean="0"/>
              <a:t>Trondheim Kommune</a:t>
            </a:r>
          </a:p>
        </p:txBody>
      </p:sp>
      <p:sp>
        <p:nvSpPr>
          <p:cNvPr id="819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54 skoler</a:t>
            </a:r>
          </a:p>
          <a:p>
            <a:pPr eaLnBrk="1" hangingPunct="1"/>
            <a:r>
              <a:rPr lang="nb-NO" dirty="0" smtClean="0"/>
              <a:t>28 sykehjem</a:t>
            </a:r>
          </a:p>
          <a:p>
            <a:pPr eaLnBrk="1" hangingPunct="1"/>
            <a:r>
              <a:rPr lang="nb-NO" dirty="0" smtClean="0"/>
              <a:t>62 barnehager ( totalt 140)</a:t>
            </a:r>
          </a:p>
          <a:p>
            <a:pPr eaLnBrk="1" hangingPunct="1"/>
            <a:r>
              <a:rPr lang="nb-NO" dirty="0" smtClean="0"/>
              <a:t>6   idrettsanlegg</a:t>
            </a:r>
          </a:p>
          <a:p>
            <a:pPr eaLnBrk="1" hangingPunct="1"/>
            <a:r>
              <a:rPr lang="nb-NO" dirty="0" smtClean="0"/>
              <a:t>7   administrasjonsbygg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Energioppfølging i ca 600.000 m2</a:t>
            </a:r>
          </a:p>
          <a:p>
            <a:pPr eaLnBrk="1" hangingPunct="1"/>
            <a:r>
              <a:rPr lang="nb-NO" dirty="0" smtClean="0"/>
              <a:t>Årlig forbruk ca 100.000.000 </a:t>
            </a:r>
            <a:r>
              <a:rPr lang="nb-NO" dirty="0" err="1" smtClean="0"/>
              <a:t>kwh</a:t>
            </a:r>
            <a:r>
              <a:rPr lang="nb-NO" dirty="0" smtClean="0"/>
              <a:t>  </a:t>
            </a:r>
            <a:r>
              <a:rPr lang="nb-NO" sz="2000" dirty="0" smtClean="0"/>
              <a:t>(167 </a:t>
            </a:r>
            <a:r>
              <a:rPr lang="nb-NO" sz="1600" dirty="0" smtClean="0"/>
              <a:t>kwh/m2</a:t>
            </a:r>
            <a:r>
              <a:rPr lang="nb-NO" sz="2000" dirty="0" smtClean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SD anlegg </a:t>
            </a:r>
            <a:br>
              <a:rPr lang="nb-NO" smtClean="0"/>
            </a:br>
            <a:r>
              <a:rPr lang="nb-NO" smtClean="0"/>
              <a:t>Trondheim Kommune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5 leverandører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GK Honeywell, Siemens Desigo, Schneider, Johnsen Controls, EM systemer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Web basert / ikke noe ”topp system”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Kan Fjernstyre alle bygg som er tilknyttet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Varmeanlegg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Systemskjema fra SD i TK</a:t>
            </a:r>
            <a:endParaRPr lang="nb-NO" dirty="0"/>
          </a:p>
        </p:txBody>
      </p:sp>
      <p:pic>
        <p:nvPicPr>
          <p:cNvPr id="14338" name="Bilde 1"/>
          <p:cNvPicPr>
            <a:picLocks noChangeAspect="1" noChangeArrowheads="1"/>
          </p:cNvPicPr>
          <p:nvPr/>
        </p:nvPicPr>
        <p:blipFill>
          <a:blip r:embed="rId2" cstate="print"/>
          <a:srcRect t="6951" r="50536" b="21554"/>
          <a:stretch>
            <a:fillRect/>
          </a:stretch>
        </p:blipFill>
        <p:spPr bwMode="auto">
          <a:xfrm>
            <a:off x="2267744" y="1673424"/>
            <a:ext cx="62646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Ventilasjonsanlegg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Systemskjema fra SD i TK</a:t>
            </a:r>
            <a:endParaRPr lang="nb-NO" dirty="0"/>
          </a:p>
        </p:txBody>
      </p:sp>
      <p:pic>
        <p:nvPicPr>
          <p:cNvPr id="15362" name="Bilde 1"/>
          <p:cNvPicPr>
            <a:picLocks noChangeAspect="1" noChangeArrowheads="1"/>
          </p:cNvPicPr>
          <p:nvPr/>
        </p:nvPicPr>
        <p:blipFill>
          <a:blip r:embed="rId2" cstate="print"/>
          <a:srcRect l="38742" r="6740" b="41388"/>
          <a:stretch>
            <a:fillRect/>
          </a:stretch>
        </p:blipFill>
        <p:spPr bwMode="auto">
          <a:xfrm rot="16200000">
            <a:off x="4716016" y="332656"/>
            <a:ext cx="4464496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10243" name="Plassholder for innhold 3" descr="Trondhei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404813"/>
            <a:ext cx="6697663" cy="6183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 HøstMarine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 HøstMarinen2</Template>
  <TotalTime>480</TotalTime>
  <Words>305</Words>
  <Application>Microsoft Office PowerPoint</Application>
  <PresentationFormat>Skjermfremvisning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2" baseType="lpstr">
      <vt:lpstr>07 HøstMarinen2</vt:lpstr>
      <vt:lpstr>Photo Editor-foto</vt:lpstr>
      <vt:lpstr>Sentral Driftskontroll i Eiendomsforvaltningen</vt:lpstr>
      <vt:lpstr>Energiledelse</vt:lpstr>
      <vt:lpstr>PowerPoint-presentasjon</vt:lpstr>
      <vt:lpstr>Eiendomsforvaltning Energiledelse</vt:lpstr>
      <vt:lpstr>SD anlegg  Trondheim Kommune</vt:lpstr>
      <vt:lpstr>SD anlegg  Trondheim Kommune</vt:lpstr>
      <vt:lpstr>Varmeanlegg</vt:lpstr>
      <vt:lpstr>Ventilasjonsanlegg</vt:lpstr>
      <vt:lpstr>PowerPoint-presentasjon</vt:lpstr>
      <vt:lpstr>SD anlegg  Trondheim Kommune</vt:lpstr>
      <vt:lpstr>SD anlegg  Trondheim Kommune</vt:lpstr>
      <vt:lpstr>ET diagram barnehage</vt:lpstr>
      <vt:lpstr>Årsforbruk el barnehage</vt:lpstr>
      <vt:lpstr>Energi besparelse</vt:lpstr>
      <vt:lpstr>Energi besparelse</vt:lpstr>
      <vt:lpstr>Energikilder</vt:lpstr>
      <vt:lpstr>PowerPoint-presentasjon</vt:lpstr>
      <vt:lpstr>Årlig energi besparelse</vt:lpstr>
      <vt:lpstr>PowerPoint-presentasjon</vt:lpstr>
      <vt:lpstr>Årlig besparelse på følgende felt kommer i tillegg:</vt:lpstr>
    </vt:vector>
  </TitlesOfParts>
  <Company>TK-Nett Selectavtale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Sentral Driftskontroll Eiendomsforvaltning</dc:title>
  <dc:creator>Rolf Erik Hoaas</dc:creator>
  <cp:lastModifiedBy>Meldal Hege</cp:lastModifiedBy>
  <cp:revision>55</cp:revision>
  <dcterms:created xsi:type="dcterms:W3CDTF">2012-10-11T06:28:19Z</dcterms:created>
  <dcterms:modified xsi:type="dcterms:W3CDTF">2015-03-24T11:52:27Z</dcterms:modified>
</cp:coreProperties>
</file>