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4" r:id="rId4"/>
    <p:sldId id="276" r:id="rId5"/>
    <p:sldId id="275" r:id="rId6"/>
    <p:sldId id="281" r:id="rId7"/>
    <p:sldId id="277" r:id="rId8"/>
    <p:sldId id="278" r:id="rId9"/>
    <p:sldId id="265" r:id="rId10"/>
    <p:sldId id="257" r:id="rId11"/>
    <p:sldId id="259" r:id="rId12"/>
    <p:sldId id="263" r:id="rId13"/>
    <p:sldId id="261" r:id="rId14"/>
    <p:sldId id="279" r:id="rId15"/>
    <p:sldId id="268" r:id="rId16"/>
    <p:sldId id="267" r:id="rId17"/>
    <p:sldId id="280" r:id="rId18"/>
    <p:sldId id="269" r:id="rId19"/>
    <p:sldId id="270" r:id="rId20"/>
    <p:sldId id="271" r:id="rId21"/>
    <p:sldId id="273" r:id="rId22"/>
    <p:sldId id="274" r:id="rId23"/>
  </p:sldIdLst>
  <p:sldSz cx="9144000" cy="6858000" type="screen4x3"/>
  <p:notesSz cx="6794500" cy="9906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6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68" autoAdjust="0"/>
    <p:restoredTop sz="94660"/>
  </p:normalViewPr>
  <p:slideViewPr>
    <p:cSldViewPr>
      <p:cViewPr varScale="1">
        <p:scale>
          <a:sx n="102" d="100"/>
          <a:sy n="102" d="100"/>
        </p:scale>
        <p:origin x="-12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4" name="Picture 16" descr="bue_test"/>
          <p:cNvPicPr>
            <a:picLocks noChangeAspect="1" noChangeArrowheads="1"/>
          </p:cNvPicPr>
          <p:nvPr/>
        </p:nvPicPr>
        <p:blipFill>
          <a:blip r:embed="rId2" cstate="print"/>
          <a:srcRect/>
          <a:stretch>
            <a:fillRect/>
          </a:stretch>
        </p:blipFill>
        <p:spPr bwMode="auto">
          <a:xfrm>
            <a:off x="0" y="0"/>
            <a:ext cx="9144000" cy="1792288"/>
          </a:xfrm>
          <a:prstGeom prst="rect">
            <a:avLst/>
          </a:prstGeom>
          <a:noFill/>
          <a:ln w="9525">
            <a:noFill/>
            <a:miter lim="800000"/>
            <a:headEnd/>
            <a:tailEnd/>
          </a:ln>
        </p:spPr>
      </p:pic>
      <p:pic>
        <p:nvPicPr>
          <p:cNvPr id="5" name="Picture 26"/>
          <p:cNvPicPr>
            <a:picLocks noChangeAspect="1" noChangeArrowheads="1"/>
          </p:cNvPicPr>
          <p:nvPr/>
        </p:nvPicPr>
        <p:blipFill>
          <a:blip r:embed="rId3" cstate="print"/>
          <a:srcRect/>
          <a:stretch>
            <a:fillRect/>
          </a:stretch>
        </p:blipFill>
        <p:spPr bwMode="auto">
          <a:xfrm>
            <a:off x="0" y="977900"/>
            <a:ext cx="9144000" cy="5873750"/>
          </a:xfrm>
          <a:prstGeom prst="rect">
            <a:avLst/>
          </a:prstGeom>
          <a:noFill/>
          <a:ln w="9525">
            <a:noFill/>
            <a:miter lim="800000"/>
            <a:headEnd/>
            <a:tailEnd/>
          </a:ln>
        </p:spPr>
      </p:pic>
      <p:pic>
        <p:nvPicPr>
          <p:cNvPr id="6" name="Picture 27"/>
          <p:cNvPicPr>
            <a:picLocks noChangeAspect="1" noChangeArrowheads="1"/>
          </p:cNvPicPr>
          <p:nvPr/>
        </p:nvPicPr>
        <p:blipFill>
          <a:blip r:embed="rId4" cstate="print"/>
          <a:srcRect/>
          <a:stretch>
            <a:fillRect/>
          </a:stretch>
        </p:blipFill>
        <p:spPr bwMode="auto">
          <a:xfrm>
            <a:off x="0" y="6646863"/>
            <a:ext cx="9144000" cy="211137"/>
          </a:xfrm>
          <a:prstGeom prst="rect">
            <a:avLst/>
          </a:prstGeom>
          <a:noFill/>
          <a:ln w="9525">
            <a:noFill/>
            <a:miter lim="800000"/>
            <a:headEnd/>
            <a:tailEnd/>
          </a:ln>
        </p:spPr>
      </p:pic>
      <p:pic>
        <p:nvPicPr>
          <p:cNvPr id="7" name="Picture 9"/>
          <p:cNvPicPr>
            <a:picLocks noChangeAspect="1" noChangeArrowheads="1"/>
          </p:cNvPicPr>
          <p:nvPr/>
        </p:nvPicPr>
        <p:blipFill>
          <a:blip r:embed="rId5" cstate="print"/>
          <a:srcRect/>
          <a:stretch>
            <a:fillRect/>
          </a:stretch>
        </p:blipFill>
        <p:spPr bwMode="auto">
          <a:xfrm>
            <a:off x="1781175" y="3608388"/>
            <a:ext cx="7362825" cy="2233612"/>
          </a:xfrm>
          <a:prstGeom prst="rect">
            <a:avLst/>
          </a:prstGeom>
          <a:noFill/>
          <a:ln w="9525">
            <a:noFill/>
            <a:miter lim="800000"/>
            <a:headEnd/>
            <a:tailEnd/>
          </a:ln>
        </p:spPr>
      </p:pic>
      <p:pic>
        <p:nvPicPr>
          <p:cNvPr id="8" name="Picture 17" descr="logo_PP_tittel"/>
          <p:cNvPicPr>
            <a:picLocks noChangeAspect="1" noChangeArrowheads="1"/>
          </p:cNvPicPr>
          <p:nvPr/>
        </p:nvPicPr>
        <p:blipFill>
          <a:blip r:embed="rId6" cstate="print"/>
          <a:srcRect/>
          <a:stretch>
            <a:fillRect/>
          </a:stretch>
        </p:blipFill>
        <p:spPr bwMode="auto">
          <a:xfrm>
            <a:off x="677863" y="323850"/>
            <a:ext cx="3886200" cy="885825"/>
          </a:xfrm>
          <a:prstGeom prst="rect">
            <a:avLst/>
          </a:prstGeom>
          <a:noFill/>
          <a:ln w="9525">
            <a:noFill/>
            <a:miter lim="800000"/>
            <a:headEnd/>
            <a:tailEnd/>
          </a:ln>
        </p:spPr>
      </p:pic>
      <p:pic>
        <p:nvPicPr>
          <p:cNvPr id="9" name="Picture 32" descr="U:\219000\_Geir\bilder\rivningsarbeid Nidarosdomen 039_ppmal_blurred.jpg"/>
          <p:cNvPicPr>
            <a:picLocks noChangeAspect="1" noChangeArrowheads="1"/>
          </p:cNvPicPr>
          <p:nvPr/>
        </p:nvPicPr>
        <p:blipFill>
          <a:blip r:embed="rId7" cstate="print"/>
          <a:srcRect/>
          <a:stretch>
            <a:fillRect/>
          </a:stretch>
        </p:blipFill>
        <p:spPr bwMode="auto">
          <a:xfrm>
            <a:off x="0" y="4800600"/>
            <a:ext cx="9144000" cy="1866900"/>
          </a:xfrm>
          <a:prstGeom prst="rect">
            <a:avLst/>
          </a:prstGeom>
          <a:noFill/>
          <a:ln w="9525">
            <a:noFill/>
            <a:miter lim="800000"/>
            <a:headEnd/>
            <a:tailEnd/>
          </a:ln>
        </p:spPr>
      </p:pic>
      <p:pic>
        <p:nvPicPr>
          <p:cNvPr id="10" name="Picture 28" descr="BybroenBildeL_675X2025"/>
          <p:cNvPicPr>
            <a:picLocks noChangeAspect="1" noChangeArrowheads="1"/>
          </p:cNvPicPr>
          <p:nvPr/>
        </p:nvPicPr>
        <p:blipFill>
          <a:blip r:embed="rId8" cstate="print"/>
          <a:srcRect/>
          <a:stretch>
            <a:fillRect/>
          </a:stretch>
        </p:blipFill>
        <p:spPr bwMode="auto">
          <a:xfrm>
            <a:off x="1781175" y="3608388"/>
            <a:ext cx="7362825" cy="2428875"/>
          </a:xfrm>
          <a:prstGeom prst="rect">
            <a:avLst/>
          </a:prstGeom>
          <a:noFill/>
          <a:ln w="9525">
            <a:noFill/>
            <a:miter lim="800000"/>
            <a:headEnd/>
            <a:tailEnd/>
          </a:ln>
        </p:spPr>
      </p:pic>
      <p:pic>
        <p:nvPicPr>
          <p:cNvPr id="11" name="Picture 29" descr="Spiral_outlinet"/>
          <p:cNvPicPr>
            <a:picLocks noChangeAspect="1" noChangeArrowheads="1"/>
          </p:cNvPicPr>
          <p:nvPr/>
        </p:nvPicPr>
        <p:blipFill>
          <a:blip r:embed="rId9" cstate="print">
            <a:lum bright="70000" contrast="-70000"/>
          </a:blip>
          <a:srcRect/>
          <a:stretch>
            <a:fillRect/>
          </a:stretch>
        </p:blipFill>
        <p:spPr bwMode="auto">
          <a:xfrm>
            <a:off x="5168900" y="3159125"/>
            <a:ext cx="3975100" cy="3211513"/>
          </a:xfrm>
          <a:prstGeom prst="rect">
            <a:avLst/>
          </a:prstGeom>
          <a:noFill/>
          <a:ln w="9525">
            <a:noFill/>
            <a:miter lim="800000"/>
            <a:headEnd/>
            <a:tailEnd/>
          </a:ln>
        </p:spPr>
      </p:pic>
      <p:sp>
        <p:nvSpPr>
          <p:cNvPr id="3074" name="Rectangle 2"/>
          <p:cNvSpPr>
            <a:spLocks noGrp="1" noChangeArrowheads="1"/>
          </p:cNvSpPr>
          <p:nvPr>
            <p:ph type="ctrTitle"/>
          </p:nvPr>
        </p:nvSpPr>
        <p:spPr>
          <a:xfrm>
            <a:off x="1600200" y="1898650"/>
            <a:ext cx="7202488" cy="1649413"/>
          </a:xfrm>
        </p:spPr>
        <p:txBody>
          <a:bodyPr/>
          <a:lstStyle>
            <a:lvl1pPr algn="l">
              <a:defRPr sz="3600"/>
            </a:lvl1pPr>
          </a:lstStyle>
          <a:p>
            <a:r>
              <a:rPr lang="nb-NO"/>
              <a:t>Click to edit Master title style</a:t>
            </a:r>
          </a:p>
        </p:txBody>
      </p:sp>
      <p:sp>
        <p:nvSpPr>
          <p:cNvPr id="3075" name="Rectangle 3"/>
          <p:cNvSpPr>
            <a:spLocks noGrp="1" noChangeArrowheads="1"/>
          </p:cNvSpPr>
          <p:nvPr>
            <p:ph type="subTitle" idx="1"/>
          </p:nvPr>
        </p:nvSpPr>
        <p:spPr>
          <a:xfrm>
            <a:off x="1600200" y="1449388"/>
            <a:ext cx="6172200" cy="358775"/>
          </a:xfrm>
        </p:spPr>
        <p:txBody>
          <a:bodyPr/>
          <a:lstStyle>
            <a:lvl1pPr marL="0" indent="0">
              <a:buFont typeface="Wingdings" pitchFamily="2" charset="2"/>
              <a:buNone/>
              <a:defRPr sz="1200"/>
            </a:lvl1pPr>
          </a:lstStyle>
          <a:p>
            <a:r>
              <a:rPr lang="nb-NO"/>
              <a:t>Sett inn for eksempel enhetsnavn</a:t>
            </a:r>
          </a:p>
        </p:txBody>
      </p:sp>
      <p:sp>
        <p:nvSpPr>
          <p:cNvPr id="12" name="Rectangle 4"/>
          <p:cNvSpPr>
            <a:spLocks noGrp="1" noChangeArrowheads="1"/>
          </p:cNvSpPr>
          <p:nvPr>
            <p:ph type="dt" sz="half" idx="10"/>
          </p:nvPr>
        </p:nvSpPr>
        <p:spPr>
          <a:xfrm>
            <a:off x="457200" y="6245225"/>
            <a:ext cx="2133600" cy="476250"/>
          </a:xfrm>
        </p:spPr>
        <p:txBody>
          <a:bodyPr/>
          <a:lstStyle>
            <a:lvl1pPr>
              <a:defRPr sz="1400"/>
            </a:lvl1pPr>
          </a:lstStyle>
          <a:p>
            <a:pPr>
              <a:defRPr/>
            </a:pPr>
            <a:endParaRPr lang="nb-NO"/>
          </a:p>
        </p:txBody>
      </p:sp>
      <p:sp>
        <p:nvSpPr>
          <p:cNvPr id="13" name="Rectangle 5"/>
          <p:cNvSpPr>
            <a:spLocks noGrp="1" noChangeArrowheads="1"/>
          </p:cNvSpPr>
          <p:nvPr>
            <p:ph type="ftr" sz="quarter" idx="11"/>
          </p:nvPr>
        </p:nvSpPr>
        <p:spPr>
          <a:xfrm>
            <a:off x="3124200" y="6245225"/>
            <a:ext cx="2895600" cy="476250"/>
          </a:xfrm>
        </p:spPr>
        <p:txBody>
          <a:bodyPr/>
          <a:lstStyle>
            <a:lvl1pPr>
              <a:defRPr sz="1400"/>
            </a:lvl1pPr>
          </a:lstStyle>
          <a:p>
            <a:pPr>
              <a:defRPr/>
            </a:pPr>
            <a:endParaRPr lang="nb-NO"/>
          </a:p>
        </p:txBody>
      </p:sp>
      <p:sp>
        <p:nvSpPr>
          <p:cNvPr id="14" name="Rectangle 6"/>
          <p:cNvSpPr>
            <a:spLocks noGrp="1" noChangeArrowheads="1"/>
          </p:cNvSpPr>
          <p:nvPr>
            <p:ph type="sldNum" sz="quarter" idx="12"/>
          </p:nvPr>
        </p:nvSpPr>
        <p:spPr>
          <a:xfrm>
            <a:off x="6553200" y="6245225"/>
            <a:ext cx="2133600" cy="476250"/>
          </a:xfrm>
        </p:spPr>
        <p:txBody>
          <a:bodyPr/>
          <a:lstStyle>
            <a:lvl1pPr>
              <a:defRPr sz="1400"/>
            </a:lvl1pPr>
          </a:lstStyle>
          <a:p>
            <a:pPr>
              <a:defRPr/>
            </a:pPr>
            <a:fld id="{DFF9F29A-9DAB-46F0-8B49-0B3C0285441F}" type="slidenum">
              <a:rPr lang="nb-NO"/>
              <a:pPr>
                <a:defRPr/>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8B5270EC-1D6D-4F6E-98D5-A717CC9740EA}"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54813" y="1089025"/>
            <a:ext cx="1957387" cy="50371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81063" y="1089025"/>
            <a:ext cx="5721350" cy="50371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EC35E461-6D64-4B44-AFFB-6DC35749F5E7}"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7F895B4B-453C-4BAD-BED8-9712870A38BA}"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A8AFCA8A-B208-49BE-8DE3-01E814E79893}"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81063" y="1989138"/>
            <a:ext cx="3825875"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859338" y="1989138"/>
            <a:ext cx="3827462"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E183B757-83A4-47B5-9E0A-DA5BF4D18911}"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4"/>
          <p:cNvSpPr>
            <a:spLocks noGrp="1" noChangeArrowheads="1"/>
          </p:cNvSpPr>
          <p:nvPr>
            <p:ph type="dt" sz="half" idx="10"/>
          </p:nvPr>
        </p:nvSpPr>
        <p:spPr>
          <a:ln/>
        </p:spPr>
        <p:txBody>
          <a:bodyPr/>
          <a:lstStyle>
            <a:lvl1pPr>
              <a:defRPr/>
            </a:lvl1pPr>
          </a:lstStyle>
          <a:p>
            <a:pPr>
              <a:defRPr/>
            </a:pPr>
            <a:endParaRPr lang="nb-NO"/>
          </a:p>
        </p:txBody>
      </p:sp>
      <p:sp>
        <p:nvSpPr>
          <p:cNvPr id="8" name="Rectangle 5"/>
          <p:cNvSpPr>
            <a:spLocks noGrp="1" noChangeArrowheads="1"/>
          </p:cNvSpPr>
          <p:nvPr>
            <p:ph type="ftr" sz="quarter" idx="11"/>
          </p:nvPr>
        </p:nvSpPr>
        <p:spPr>
          <a:ln/>
        </p:spPr>
        <p:txBody>
          <a:bodyPr/>
          <a:lstStyle>
            <a:lvl1pPr>
              <a:defRPr/>
            </a:lvl1pPr>
          </a:lstStyle>
          <a:p>
            <a:pPr>
              <a:defRPr/>
            </a:pPr>
            <a:endParaRPr lang="nb-NO"/>
          </a:p>
        </p:txBody>
      </p:sp>
      <p:sp>
        <p:nvSpPr>
          <p:cNvPr id="9" name="Rectangle 6"/>
          <p:cNvSpPr>
            <a:spLocks noGrp="1" noChangeArrowheads="1"/>
          </p:cNvSpPr>
          <p:nvPr>
            <p:ph type="sldNum" sz="quarter" idx="12"/>
          </p:nvPr>
        </p:nvSpPr>
        <p:spPr>
          <a:ln/>
        </p:spPr>
        <p:txBody>
          <a:bodyPr/>
          <a:lstStyle>
            <a:lvl1pPr>
              <a:defRPr/>
            </a:lvl1pPr>
          </a:lstStyle>
          <a:p>
            <a:pPr>
              <a:defRPr/>
            </a:pPr>
            <a:fld id="{FF4493BA-F2E6-413C-ABB8-47DEDE337A0D}"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4"/>
          <p:cNvSpPr>
            <a:spLocks noGrp="1" noChangeArrowheads="1"/>
          </p:cNvSpPr>
          <p:nvPr>
            <p:ph type="dt" sz="half" idx="10"/>
          </p:nvPr>
        </p:nvSpPr>
        <p:spPr>
          <a:ln/>
        </p:spPr>
        <p:txBody>
          <a:bodyPr/>
          <a:lstStyle>
            <a:lvl1pPr>
              <a:defRPr/>
            </a:lvl1pPr>
          </a:lstStyle>
          <a:p>
            <a:pPr>
              <a:defRPr/>
            </a:pPr>
            <a:endParaRPr lang="nb-NO"/>
          </a:p>
        </p:txBody>
      </p:sp>
      <p:sp>
        <p:nvSpPr>
          <p:cNvPr id="4" name="Rectangle 5"/>
          <p:cNvSpPr>
            <a:spLocks noGrp="1" noChangeArrowheads="1"/>
          </p:cNvSpPr>
          <p:nvPr>
            <p:ph type="ftr" sz="quarter" idx="11"/>
          </p:nvPr>
        </p:nvSpPr>
        <p:spPr>
          <a:ln/>
        </p:spPr>
        <p:txBody>
          <a:bodyPr/>
          <a:lstStyle>
            <a:lvl1pPr>
              <a:defRPr/>
            </a:lvl1pPr>
          </a:lstStyle>
          <a:p>
            <a:pPr>
              <a:defRPr/>
            </a:pPr>
            <a:endParaRPr lang="nb-NO"/>
          </a:p>
        </p:txBody>
      </p:sp>
      <p:sp>
        <p:nvSpPr>
          <p:cNvPr id="5" name="Rectangle 6"/>
          <p:cNvSpPr>
            <a:spLocks noGrp="1" noChangeArrowheads="1"/>
          </p:cNvSpPr>
          <p:nvPr>
            <p:ph type="sldNum" sz="quarter" idx="12"/>
          </p:nvPr>
        </p:nvSpPr>
        <p:spPr>
          <a:ln/>
        </p:spPr>
        <p:txBody>
          <a:bodyPr/>
          <a:lstStyle>
            <a:lvl1pPr>
              <a:defRPr/>
            </a:lvl1pPr>
          </a:lstStyle>
          <a:p>
            <a:pPr>
              <a:defRPr/>
            </a:pPr>
            <a:fld id="{08068E78-2BA0-4C23-9DAB-B61E006BEE25}"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b-NO"/>
          </a:p>
        </p:txBody>
      </p:sp>
      <p:sp>
        <p:nvSpPr>
          <p:cNvPr id="3" name="Rectangle 5"/>
          <p:cNvSpPr>
            <a:spLocks noGrp="1" noChangeArrowheads="1"/>
          </p:cNvSpPr>
          <p:nvPr>
            <p:ph type="ftr" sz="quarter" idx="11"/>
          </p:nvPr>
        </p:nvSpPr>
        <p:spPr>
          <a:ln/>
        </p:spPr>
        <p:txBody>
          <a:bodyPr/>
          <a:lstStyle>
            <a:lvl1pPr>
              <a:defRPr/>
            </a:lvl1pPr>
          </a:lstStyle>
          <a:p>
            <a:pPr>
              <a:defRPr/>
            </a:pPr>
            <a:endParaRPr lang="nb-NO"/>
          </a:p>
        </p:txBody>
      </p:sp>
      <p:sp>
        <p:nvSpPr>
          <p:cNvPr id="4" name="Rectangle 6"/>
          <p:cNvSpPr>
            <a:spLocks noGrp="1" noChangeArrowheads="1"/>
          </p:cNvSpPr>
          <p:nvPr>
            <p:ph type="sldNum" sz="quarter" idx="12"/>
          </p:nvPr>
        </p:nvSpPr>
        <p:spPr>
          <a:ln/>
        </p:spPr>
        <p:txBody>
          <a:bodyPr/>
          <a:lstStyle>
            <a:lvl1pPr>
              <a:defRPr/>
            </a:lvl1pPr>
          </a:lstStyle>
          <a:p>
            <a:pPr>
              <a:defRPr/>
            </a:pPr>
            <a:fld id="{BA1D73FA-D1BF-44DB-95C8-07781B7CB0FC}"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6120729A-CB13-47E8-9D50-37A1312D6C23}"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295785DE-8B7A-4464-B6F5-647A03160B64}"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descr="bue"/>
          <p:cNvPicPr>
            <a:picLocks noChangeAspect="1" noChangeArrowheads="1"/>
          </p:cNvPicPr>
          <p:nvPr/>
        </p:nvPicPr>
        <p:blipFill>
          <a:blip r:embed="rId13" cstate="print"/>
          <a:srcRect/>
          <a:stretch>
            <a:fillRect/>
          </a:stretch>
        </p:blipFill>
        <p:spPr bwMode="auto">
          <a:xfrm>
            <a:off x="0" y="549275"/>
            <a:ext cx="9144000" cy="62706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881063" y="1089025"/>
            <a:ext cx="7831137" cy="782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Click to edit Master title style</a:t>
            </a:r>
          </a:p>
        </p:txBody>
      </p:sp>
      <p:sp>
        <p:nvSpPr>
          <p:cNvPr id="1028" name="Rectangle 3"/>
          <p:cNvSpPr>
            <a:spLocks noGrp="1" noChangeArrowheads="1"/>
          </p:cNvSpPr>
          <p:nvPr>
            <p:ph type="body" idx="1"/>
          </p:nvPr>
        </p:nvSpPr>
        <p:spPr bwMode="auto">
          <a:xfrm>
            <a:off x="881063" y="1989138"/>
            <a:ext cx="7805737"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2" name="Rectangle 4"/>
          <p:cNvSpPr>
            <a:spLocks noGrp="1" noChangeArrowheads="1"/>
          </p:cNvSpPr>
          <p:nvPr>
            <p:ph type="dt" sz="half" idx="2"/>
          </p:nvPr>
        </p:nvSpPr>
        <p:spPr bwMode="auto">
          <a:xfrm>
            <a:off x="250825" y="6308725"/>
            <a:ext cx="1441450" cy="271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b-NO"/>
          </a:p>
        </p:txBody>
      </p:sp>
      <p:sp>
        <p:nvSpPr>
          <p:cNvPr id="1029" name="Rectangle 5"/>
          <p:cNvSpPr>
            <a:spLocks noGrp="1" noChangeArrowheads="1"/>
          </p:cNvSpPr>
          <p:nvPr>
            <p:ph type="ftr" sz="quarter" idx="3"/>
          </p:nvPr>
        </p:nvSpPr>
        <p:spPr bwMode="auto">
          <a:xfrm>
            <a:off x="1781175" y="6308725"/>
            <a:ext cx="6300788" cy="271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nb-NO"/>
          </a:p>
        </p:txBody>
      </p:sp>
      <p:sp>
        <p:nvSpPr>
          <p:cNvPr id="1030" name="Rectangle 6"/>
          <p:cNvSpPr>
            <a:spLocks noGrp="1" noChangeArrowheads="1"/>
          </p:cNvSpPr>
          <p:nvPr>
            <p:ph type="sldNum" sz="quarter" idx="4"/>
          </p:nvPr>
        </p:nvSpPr>
        <p:spPr bwMode="auto">
          <a:xfrm>
            <a:off x="8172450" y="6308725"/>
            <a:ext cx="514350" cy="271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1B73F89-0522-46E3-9B3D-9CA2526B9491}" type="slidenum">
              <a:rPr lang="nb-NO"/>
              <a:pPr>
                <a:defRPr/>
              </a:pPr>
              <a:t>‹#›</a:t>
            </a:fld>
            <a:endParaRPr lang="nb-NO"/>
          </a:p>
        </p:txBody>
      </p:sp>
      <p:pic>
        <p:nvPicPr>
          <p:cNvPr id="1032" name="Picture 13" descr="logo_PP_tittel"/>
          <p:cNvPicPr>
            <a:picLocks noChangeAspect="1" noChangeArrowheads="1"/>
          </p:cNvPicPr>
          <p:nvPr/>
        </p:nvPicPr>
        <p:blipFill>
          <a:blip r:embed="rId14" cstate="print"/>
          <a:srcRect/>
          <a:stretch>
            <a:fillRect/>
          </a:stretch>
        </p:blipFill>
        <p:spPr bwMode="auto">
          <a:xfrm>
            <a:off x="374650" y="231775"/>
            <a:ext cx="2519363" cy="574675"/>
          </a:xfrm>
          <a:prstGeom prst="rect">
            <a:avLst/>
          </a:prstGeom>
          <a:noFill/>
          <a:ln w="9525">
            <a:noFill/>
            <a:miter lim="800000"/>
            <a:headEnd/>
            <a:tailEnd/>
          </a:ln>
        </p:spPr>
      </p:pic>
      <p:pic>
        <p:nvPicPr>
          <p:cNvPr id="1033" name="Picture 14" descr="Spiral_outlinet"/>
          <p:cNvPicPr>
            <a:picLocks noChangeAspect="1" noChangeArrowheads="1"/>
          </p:cNvPicPr>
          <p:nvPr/>
        </p:nvPicPr>
        <p:blipFill>
          <a:blip r:embed="rId15" cstate="print">
            <a:lum bright="70000" contrast="-70000"/>
          </a:blip>
          <a:srcRect/>
          <a:stretch>
            <a:fillRect/>
          </a:stretch>
        </p:blipFill>
        <p:spPr bwMode="auto">
          <a:xfrm>
            <a:off x="5168900" y="3159125"/>
            <a:ext cx="3975100" cy="32115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lr>
          <a:srgbClr val="2565AB"/>
        </a:buClr>
        <a:buSzPct val="90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565AB"/>
        </a:buClr>
        <a:buSzPct val="65000"/>
        <a:buFont typeface="Wingdings" pitchFamily="2" charset="2"/>
        <a:buChar char="q"/>
        <a:defRPr sz="2800">
          <a:solidFill>
            <a:schemeClr val="tx1"/>
          </a:solidFill>
          <a:latin typeface="+mn-lt"/>
        </a:defRPr>
      </a:lvl2pPr>
      <a:lvl3pPr marL="1143000" indent="-228600" algn="l" rtl="0" eaLnBrk="0" fontAlgn="base" hangingPunct="0">
        <a:spcBef>
          <a:spcPct val="20000"/>
        </a:spcBef>
        <a:spcAft>
          <a:spcPct val="0"/>
        </a:spcAft>
        <a:buClr>
          <a:srgbClr val="2565AB"/>
        </a:buClr>
        <a:buSzPct val="12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2565AB"/>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2565AB"/>
        </a:buClr>
        <a:buChar char="•"/>
        <a:defRPr sz="2000">
          <a:solidFill>
            <a:schemeClr val="tx1"/>
          </a:solidFill>
          <a:latin typeface="+mn-lt"/>
        </a:defRPr>
      </a:lvl5pPr>
      <a:lvl6pPr marL="2514600" indent="-228600" algn="l" rtl="0" fontAlgn="base">
        <a:spcBef>
          <a:spcPct val="20000"/>
        </a:spcBef>
        <a:spcAft>
          <a:spcPct val="0"/>
        </a:spcAft>
        <a:buClr>
          <a:srgbClr val="2565AB"/>
        </a:buClr>
        <a:buChar char="•"/>
        <a:defRPr sz="2000">
          <a:solidFill>
            <a:schemeClr val="tx1"/>
          </a:solidFill>
          <a:latin typeface="+mn-lt"/>
        </a:defRPr>
      </a:lvl6pPr>
      <a:lvl7pPr marL="2971800" indent="-228600" algn="l" rtl="0" fontAlgn="base">
        <a:spcBef>
          <a:spcPct val="20000"/>
        </a:spcBef>
        <a:spcAft>
          <a:spcPct val="0"/>
        </a:spcAft>
        <a:buClr>
          <a:srgbClr val="2565AB"/>
        </a:buClr>
        <a:buChar char="•"/>
        <a:defRPr sz="2000">
          <a:solidFill>
            <a:schemeClr val="tx1"/>
          </a:solidFill>
          <a:latin typeface="+mn-lt"/>
        </a:defRPr>
      </a:lvl7pPr>
      <a:lvl8pPr marL="3429000" indent="-228600" algn="l" rtl="0" fontAlgn="base">
        <a:spcBef>
          <a:spcPct val="20000"/>
        </a:spcBef>
        <a:spcAft>
          <a:spcPct val="0"/>
        </a:spcAft>
        <a:buClr>
          <a:srgbClr val="2565AB"/>
        </a:buClr>
        <a:buChar char="•"/>
        <a:defRPr sz="2000">
          <a:solidFill>
            <a:schemeClr val="tx1"/>
          </a:solidFill>
          <a:latin typeface="+mn-lt"/>
        </a:defRPr>
      </a:lvl8pPr>
      <a:lvl9pPr marL="3886200" indent="-228600" algn="l" rtl="0" fontAlgn="base">
        <a:spcBef>
          <a:spcPct val="20000"/>
        </a:spcBef>
        <a:spcAft>
          <a:spcPct val="0"/>
        </a:spcAft>
        <a:buClr>
          <a:srgbClr val="2565AB"/>
        </a:buClr>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kommunalteknikk.no/trondheim-kaaret-til-norges-beste-kommune-i-vedlikehold-av-skolebygg.5211101-40825.html" TargetMode="External"/><Relationship Id="rId1" Type="http://schemas.openxmlformats.org/officeDocument/2006/relationships/slideLayout" Target="../slideLayouts/slideLayout2.xml"/><Relationship Id="rId4" Type="http://schemas.openxmlformats.org/officeDocument/2006/relationships/image" Target="cid:image001.jpg@01CE521F.D4D3FED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92275" y="1358900"/>
            <a:ext cx="7451725" cy="1558925"/>
          </a:xfrm>
        </p:spPr>
        <p:txBody>
          <a:bodyPr/>
          <a:lstStyle/>
          <a:p>
            <a:pPr eaLnBrk="1" hangingPunct="1"/>
            <a:r>
              <a:rPr lang="nb-NO" sz="2400" dirty="0" smtClean="0"/>
              <a:t/>
            </a:r>
            <a:br>
              <a:rPr lang="nb-NO" sz="2400" dirty="0" smtClean="0"/>
            </a:br>
            <a:r>
              <a:rPr lang="nb-NO" sz="2400" dirty="0" smtClean="0"/>
              <a:t>Skolebygninger – vedlikehold og oppgradering – </a:t>
            </a:r>
            <a:br>
              <a:rPr lang="nb-NO" sz="2400" dirty="0" smtClean="0"/>
            </a:br>
            <a:r>
              <a:rPr lang="nb-NO" sz="2400" dirty="0" smtClean="0"/>
              <a:t>slik har vi gjort det i Trondheim kommune </a:t>
            </a:r>
            <a:br>
              <a:rPr lang="nb-NO" sz="2400" dirty="0" smtClean="0"/>
            </a:br>
            <a:r>
              <a:rPr lang="nb-NO" sz="1400" dirty="0" smtClean="0"/>
              <a:t/>
            </a:r>
            <a:br>
              <a:rPr lang="nb-NO" sz="1400" dirty="0" smtClean="0"/>
            </a:br>
            <a:r>
              <a:rPr lang="nb-NO" sz="1400" dirty="0" smtClean="0"/>
              <a:t>Innlegg ved besøk fra Bergen kommune, Etat for bygg og eiendom 28.11.2013 </a:t>
            </a:r>
            <a:br>
              <a:rPr lang="nb-NO" sz="1400" dirty="0" smtClean="0"/>
            </a:br>
            <a:r>
              <a:rPr lang="nb-NO" sz="1400" dirty="0" smtClean="0"/>
              <a:t>Tormund Ledang Husøy, leder for vedlikeholdsavdelingen  </a:t>
            </a:r>
            <a:br>
              <a:rPr lang="nb-NO" sz="1400" dirty="0" smtClean="0"/>
            </a:br>
            <a:r>
              <a:rPr lang="nb-NO" sz="1400" dirty="0" smtClean="0"/>
              <a:t/>
            </a:r>
            <a:br>
              <a:rPr lang="nb-NO" sz="1400" dirty="0" smtClean="0"/>
            </a:br>
            <a:r>
              <a:rPr lang="nb-NO" sz="1400" dirty="0" smtClean="0"/>
              <a:t>(med supplering fra Rolf Erik Hoaas  v/miljøenheten)</a:t>
            </a:r>
          </a:p>
        </p:txBody>
      </p:sp>
      <p:sp>
        <p:nvSpPr>
          <p:cNvPr id="3" name="Rektangel 2"/>
          <p:cNvSpPr/>
          <p:nvPr/>
        </p:nvSpPr>
        <p:spPr>
          <a:xfrm>
            <a:off x="1601788" y="844550"/>
            <a:ext cx="2274887" cy="307975"/>
          </a:xfrm>
          <a:prstGeom prst="rect">
            <a:avLst/>
          </a:prstGeom>
        </p:spPr>
        <p:txBody>
          <a:bodyPr>
            <a:spAutoFit/>
          </a:bodyPr>
          <a:lstStyle/>
          <a:p>
            <a:pPr>
              <a:defRPr/>
            </a:pPr>
            <a:r>
              <a:rPr lang="nb-NO" sz="1400" kern="0" dirty="0">
                <a:solidFill>
                  <a:srgbClr val="000000"/>
                </a:solidFill>
                <a:latin typeface="Arial"/>
                <a:ea typeface="+mj-ea"/>
                <a:cs typeface="+mj-cs"/>
              </a:rPr>
              <a:t>Trondheim eiendom</a:t>
            </a:r>
            <a:endParaRPr lang="nb-N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762000"/>
            <a:ext cx="7831138" cy="957263"/>
          </a:xfrm>
        </p:spPr>
        <p:txBody>
          <a:bodyPr/>
          <a:lstStyle/>
          <a:p>
            <a:pPr algn="l" eaLnBrk="1" hangingPunct="1"/>
            <a:r>
              <a:rPr lang="nb-NO" sz="2400" smtClean="0"/>
              <a:t>Vedlikeholdsstrategi (1)</a:t>
            </a:r>
          </a:p>
        </p:txBody>
      </p:sp>
      <p:sp>
        <p:nvSpPr>
          <p:cNvPr id="7171" name="Rectangle 3"/>
          <p:cNvSpPr>
            <a:spLocks noGrp="1" noChangeArrowheads="1"/>
          </p:cNvSpPr>
          <p:nvPr>
            <p:ph type="body" idx="1"/>
          </p:nvPr>
        </p:nvSpPr>
        <p:spPr>
          <a:xfrm>
            <a:off x="881063" y="1719263"/>
            <a:ext cx="7805737" cy="4373562"/>
          </a:xfrm>
        </p:spPr>
        <p:txBody>
          <a:bodyPr/>
          <a:lstStyle/>
          <a:p>
            <a:pPr lvl="1" eaLnBrk="1" hangingPunct="1">
              <a:buFont typeface="Wingdings" pitchFamily="2" charset="2"/>
              <a:buNone/>
            </a:pPr>
            <a:r>
              <a:rPr lang="nb-NO" sz="1800" smtClean="0"/>
              <a:t>Planlagt, verdibevarende vedlikehold  </a:t>
            </a:r>
            <a:br>
              <a:rPr lang="nb-NO" sz="1800" smtClean="0"/>
            </a:br>
            <a:r>
              <a:rPr lang="nb-NO" sz="1800" smtClean="0"/>
              <a:t>vedlikeholdet starter når bygningen er oppført!</a:t>
            </a:r>
          </a:p>
          <a:p>
            <a:pPr lvl="1" eaLnBrk="1" hangingPunct="1">
              <a:buFont typeface="Wingdings" pitchFamily="2" charset="2"/>
              <a:buNone/>
            </a:pPr>
            <a:r>
              <a:rPr lang="nb-NO" sz="1800" smtClean="0"/>
              <a:t>Fireårs syklus – hver skole har sitt vedlikeholdsår </a:t>
            </a:r>
          </a:p>
          <a:p>
            <a:pPr lvl="1" eaLnBrk="1" hangingPunct="1">
              <a:buFont typeface="Wingdings" pitchFamily="2" charset="2"/>
              <a:buNone/>
            </a:pPr>
            <a:r>
              <a:rPr lang="nb-NO" sz="1800" smtClean="0"/>
              <a:t>Minst 70% av midlene til planlagte tiltak – 30% til akutte tiltak </a:t>
            </a:r>
          </a:p>
          <a:p>
            <a:pPr lvl="1" eaLnBrk="1" hangingPunct="1">
              <a:buFont typeface="Wingdings" pitchFamily="2" charset="2"/>
              <a:buNone/>
            </a:pPr>
            <a:endParaRPr lang="nb-NO" sz="1800" smtClean="0"/>
          </a:p>
          <a:p>
            <a:pPr lvl="1" eaLnBrk="1" hangingPunct="1">
              <a:buFont typeface="Wingdings" pitchFamily="2" charset="2"/>
              <a:buNone/>
            </a:pPr>
            <a:r>
              <a:rPr lang="nb-NO" sz="1800" smtClean="0"/>
              <a:t>Prosjektledere for vedlikehold </a:t>
            </a:r>
            <a:br>
              <a:rPr lang="nb-NO" sz="1800" smtClean="0"/>
            </a:br>
            <a:r>
              <a:rPr lang="nb-NO" sz="1800" smtClean="0"/>
              <a:t>sivilarkitekter, sivilingeniører, ingeniører</a:t>
            </a:r>
            <a:br>
              <a:rPr lang="nb-NO" sz="1800" smtClean="0"/>
            </a:br>
            <a:r>
              <a:rPr lang="nb-NO" sz="1800" smtClean="0"/>
              <a:t>intern kursing </a:t>
            </a:r>
            <a:br>
              <a:rPr lang="nb-NO" sz="1800" smtClean="0"/>
            </a:br>
            <a:r>
              <a:rPr lang="nb-NO" sz="1800" smtClean="0"/>
              <a:t>fire medarbeidere med en portefølje på ca 14 skoler hver </a:t>
            </a:r>
            <a:br>
              <a:rPr lang="nb-NO" sz="1800" smtClean="0"/>
            </a:br>
            <a:endParaRPr lang="nb-NO" sz="1800" smtClean="0"/>
          </a:p>
          <a:p>
            <a:pPr lvl="1" eaLnBrk="1" hangingPunct="1">
              <a:buFont typeface="Wingdings" pitchFamily="2" charset="2"/>
              <a:buNone/>
            </a:pPr>
            <a:r>
              <a:rPr lang="nb-NO" sz="1800" smtClean="0"/>
              <a:t>Tilstandsanalyser – bygningstekniske forhold og funksjonalitet </a:t>
            </a:r>
            <a:br>
              <a:rPr lang="nb-NO" sz="1800" smtClean="0"/>
            </a:br>
            <a:r>
              <a:rPr lang="nb-NO" sz="1800" smtClean="0"/>
              <a:t>bistand fra rådgivergrupper eksternt </a:t>
            </a:r>
            <a:br>
              <a:rPr lang="nb-NO" sz="1800" smtClean="0"/>
            </a:br>
            <a:r>
              <a:rPr lang="nb-NO" sz="1800" smtClean="0"/>
              <a:t>andre innspill fra bruker, drift, renhold, skoleeier, tilsynsmyndighet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r>
              <a:rPr lang="nb-NO" sz="2400" smtClean="0"/>
              <a:t>Vedlikeholdsstrategi (2)</a:t>
            </a:r>
          </a:p>
        </p:txBody>
      </p:sp>
      <p:sp>
        <p:nvSpPr>
          <p:cNvPr id="8195" name="Rectangle 3"/>
          <p:cNvSpPr>
            <a:spLocks noGrp="1" noChangeArrowheads="1"/>
          </p:cNvSpPr>
          <p:nvPr>
            <p:ph type="body" idx="1"/>
          </p:nvPr>
        </p:nvSpPr>
        <p:spPr/>
        <p:txBody>
          <a:bodyPr/>
          <a:lstStyle/>
          <a:p>
            <a:pPr lvl="1" eaLnBrk="1" hangingPunct="1">
              <a:buFont typeface="Wingdings" pitchFamily="2" charset="2"/>
              <a:buNone/>
            </a:pPr>
            <a:r>
              <a:rPr lang="nb-NO" sz="1800" smtClean="0"/>
              <a:t>Vedlikeholdsplan </a:t>
            </a:r>
            <a:br>
              <a:rPr lang="nb-NO" sz="1800" smtClean="0"/>
            </a:br>
            <a:r>
              <a:rPr lang="nb-NO" sz="1800" smtClean="0"/>
              <a:t>overordnet plan for formålsbyggene </a:t>
            </a:r>
            <a:br>
              <a:rPr lang="nb-NO" sz="1800" smtClean="0"/>
            </a:br>
            <a:r>
              <a:rPr lang="nb-NO" sz="1800" smtClean="0"/>
              <a:t>budsjett for de ulike kategoriene vedtas i ledermøte</a:t>
            </a:r>
          </a:p>
          <a:p>
            <a:pPr lvl="1" eaLnBrk="1" hangingPunct="1">
              <a:buFont typeface="Wingdings" pitchFamily="2" charset="2"/>
              <a:buNone/>
            </a:pPr>
            <a:endParaRPr lang="nb-NO" sz="1800" smtClean="0"/>
          </a:p>
          <a:p>
            <a:pPr lvl="1" eaLnBrk="1" hangingPunct="1">
              <a:buFont typeface="Wingdings" pitchFamily="2" charset="2"/>
              <a:buNone/>
            </a:pPr>
            <a:r>
              <a:rPr lang="nb-NO" sz="1800" smtClean="0"/>
              <a:t>Tiltakslister for den enkelte skole </a:t>
            </a:r>
            <a:br>
              <a:rPr lang="nb-NO" sz="1800" smtClean="0"/>
            </a:br>
            <a:r>
              <a:rPr lang="nb-NO" sz="1800" smtClean="0"/>
              <a:t>prosjektleder foreslår tiltak og gjør kostnadsoverslag</a:t>
            </a:r>
            <a:br>
              <a:rPr lang="nb-NO" sz="1800" smtClean="0"/>
            </a:br>
            <a:r>
              <a:rPr lang="nb-NO" sz="1800" smtClean="0"/>
              <a:t>samarbeid med skoleledelse – prioritering </a:t>
            </a:r>
            <a:br>
              <a:rPr lang="nb-NO" sz="1800" smtClean="0"/>
            </a:br>
            <a:r>
              <a:rPr lang="nb-NO" sz="1800" smtClean="0"/>
              <a:t>planlegge anskaffelse av rådgivere og håndverkere – åpen anbudskonkurranse, minikonkurranse, avrop på rammeavtale</a:t>
            </a:r>
            <a:br>
              <a:rPr lang="nb-NO" sz="1800" smtClean="0"/>
            </a:br>
            <a:r>
              <a:rPr lang="nb-NO" sz="1800" smtClean="0"/>
              <a:t>byggeledelse – overtakelse </a:t>
            </a:r>
          </a:p>
          <a:p>
            <a:pPr lvl="1" eaLnBrk="1" hangingPunct="1">
              <a:buFont typeface="Wingdings" pitchFamily="2" charset="2"/>
              <a:buNone/>
            </a:pPr>
            <a:r>
              <a:rPr lang="nb-NO" sz="1800" smtClean="0"/>
              <a:t> </a:t>
            </a:r>
          </a:p>
          <a:p>
            <a:pPr lvl="1" eaLnBrk="1" hangingPunct="1">
              <a:buFont typeface="Wingdings" pitchFamily="2" charset="2"/>
              <a:buNone/>
            </a:pPr>
            <a:r>
              <a:rPr lang="nb-NO" sz="1800" smtClean="0"/>
              <a:t>Egenprodusert vedlikehold </a:t>
            </a:r>
          </a:p>
          <a:p>
            <a:pPr lvl="1" eaLnBrk="1" hangingPunct="1">
              <a:buFont typeface="Wingdings" pitchFamily="2" charset="2"/>
              <a:buNone/>
            </a:pPr>
            <a:r>
              <a:rPr lang="nb-NO" sz="1800" smtClean="0"/>
              <a:t>Samarbeid internt – driftsavdelingen, renholdsavdelingen, </a:t>
            </a:r>
            <a:br>
              <a:rPr lang="nb-NO" sz="1800" smtClean="0"/>
            </a:br>
            <a:r>
              <a:rPr lang="nb-NO" sz="1800" smtClean="0"/>
              <a:t>byggteknisk stab</a:t>
            </a:r>
            <a:endParaRPr lang="nb-NO"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nb-NO" sz="2400" smtClean="0"/>
              <a:t>Vedlikeholdsstrategi (3)</a:t>
            </a:r>
          </a:p>
        </p:txBody>
      </p:sp>
      <p:sp>
        <p:nvSpPr>
          <p:cNvPr id="9219" name="Rectangle 3"/>
          <p:cNvSpPr>
            <a:spLocks noGrp="1" noChangeArrowheads="1"/>
          </p:cNvSpPr>
          <p:nvPr>
            <p:ph type="body" idx="1"/>
          </p:nvPr>
        </p:nvSpPr>
        <p:spPr>
          <a:xfrm>
            <a:off x="881063" y="1905000"/>
            <a:ext cx="7805737" cy="4221163"/>
          </a:xfrm>
        </p:spPr>
        <p:txBody>
          <a:bodyPr/>
          <a:lstStyle/>
          <a:p>
            <a:pPr lvl="1" eaLnBrk="1" hangingPunct="1">
              <a:buFont typeface="Wingdings" pitchFamily="2" charset="2"/>
              <a:buNone/>
            </a:pPr>
            <a:r>
              <a:rPr lang="nb-NO" sz="1800" smtClean="0"/>
              <a:t>Samordning med investeringsprosjekter </a:t>
            </a:r>
            <a:br>
              <a:rPr lang="nb-NO" sz="1800" smtClean="0"/>
            </a:br>
            <a:r>
              <a:rPr lang="nb-NO" sz="1800" smtClean="0"/>
              <a:t>egne prosjekter for forskriftskrav (miljøtiltak, universell utforming, brannverntiltak, enøk)</a:t>
            </a:r>
            <a:br>
              <a:rPr lang="nb-NO" sz="1800" smtClean="0"/>
            </a:br>
            <a:r>
              <a:rPr lang="nb-NO" sz="1800" smtClean="0"/>
              <a:t>oppgraderinger bestilt av rådmannen (tilrettelegging for funksjons- hemmete elever, mindre ombyggingstiltak)</a:t>
            </a:r>
            <a:br>
              <a:rPr lang="nb-NO" sz="1800" smtClean="0"/>
            </a:br>
            <a:r>
              <a:rPr lang="nb-NO" sz="1800" smtClean="0"/>
              <a:t>nært samarbeid med Rådmannen/kommunaldirektør for oppvekst og utdanning og Utbyggingsenheten om større prosjekter og vedlikehold</a:t>
            </a:r>
            <a:br>
              <a:rPr lang="nb-NO" sz="1800" smtClean="0"/>
            </a:br>
            <a:r>
              <a:rPr lang="nb-NO" sz="1800" smtClean="0"/>
              <a:t>samarbeid med Miljøenheten og Arbeidsmiljøenheten om tilsyn og lukking av avvik </a:t>
            </a:r>
          </a:p>
          <a:p>
            <a:pPr lvl="1" eaLnBrk="1" hangingPunct="1">
              <a:buFont typeface="Wingdings" pitchFamily="2" charset="2"/>
              <a:buNone/>
            </a:pPr>
            <a:endParaRPr lang="nb-NO" sz="1800" smtClean="0"/>
          </a:p>
          <a:p>
            <a:pPr lvl="1" eaLnBrk="1" hangingPunct="1">
              <a:buFont typeface="Wingdings" pitchFamily="2" charset="2"/>
              <a:buNone/>
            </a:pPr>
            <a:r>
              <a:rPr lang="nb-NO" sz="1800" smtClean="0"/>
              <a:t>Rapporteringsmøter </a:t>
            </a:r>
            <a:br>
              <a:rPr lang="nb-NO" sz="1800" smtClean="0"/>
            </a:br>
            <a:r>
              <a:rPr lang="nb-NO" sz="1800" smtClean="0"/>
              <a:t>prosjektleder rapporterer på kvalitet, framdrift, økonomi </a:t>
            </a:r>
            <a:br>
              <a:rPr lang="nb-NO" sz="1800" smtClean="0"/>
            </a:br>
            <a:r>
              <a:rPr lang="nb-NO" sz="1800" smtClean="0"/>
              <a:t>vedlikeholdssjef rapporterer til direktør og ledermøte</a:t>
            </a:r>
            <a:br>
              <a:rPr lang="nb-NO" sz="1800" smtClean="0"/>
            </a:br>
            <a:r>
              <a:rPr lang="nb-NO" sz="1800" smtClean="0"/>
              <a:t>tertialrapport til politisk ledelse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eaLnBrk="1" hangingPunct="1"/>
            <a:r>
              <a:rPr lang="nb-NO" sz="2400" smtClean="0"/>
              <a:t>Vedlikeholdsstrategi (4)</a:t>
            </a:r>
          </a:p>
        </p:txBody>
      </p:sp>
      <p:sp>
        <p:nvSpPr>
          <p:cNvPr id="10243" name="Rectangle 3"/>
          <p:cNvSpPr>
            <a:spLocks noGrp="1" noChangeArrowheads="1"/>
          </p:cNvSpPr>
          <p:nvPr>
            <p:ph type="body" idx="1"/>
          </p:nvPr>
        </p:nvSpPr>
        <p:spPr>
          <a:xfrm>
            <a:off x="881063" y="1808163"/>
            <a:ext cx="7805737" cy="4318000"/>
          </a:xfrm>
        </p:spPr>
        <p:txBody>
          <a:bodyPr/>
          <a:lstStyle/>
          <a:p>
            <a:pPr lvl="1" eaLnBrk="1" hangingPunct="1">
              <a:buFont typeface="Wingdings" pitchFamily="2" charset="2"/>
              <a:buNone/>
            </a:pPr>
            <a:r>
              <a:rPr lang="nb-NO" sz="1800" smtClean="0"/>
              <a:t>Skille mellom investerings- og driftskostnader </a:t>
            </a:r>
          </a:p>
          <a:p>
            <a:pPr lvl="1" eaLnBrk="1" hangingPunct="1">
              <a:buFont typeface="Wingdings" pitchFamily="2" charset="2"/>
              <a:buNone/>
            </a:pPr>
            <a:r>
              <a:rPr lang="nb-NO" sz="1800" smtClean="0"/>
              <a:t>Avklare hva som er vedlikehold og hva som er drift </a:t>
            </a:r>
            <a:br>
              <a:rPr lang="nb-NO" sz="1800" smtClean="0"/>
            </a:br>
            <a:r>
              <a:rPr lang="nb-NO" sz="1800" smtClean="0"/>
              <a:t>klassifisering etter investeringsreglementet </a:t>
            </a:r>
            <a:br>
              <a:rPr lang="nb-NO" sz="1800" smtClean="0"/>
            </a:br>
            <a:r>
              <a:rPr lang="nb-NO" sz="1800" smtClean="0"/>
              <a:t>følge definisjoner i NS3454</a:t>
            </a:r>
            <a:br>
              <a:rPr lang="nb-NO" sz="1800" smtClean="0"/>
            </a:br>
            <a:r>
              <a:rPr lang="nb-NO" sz="1800" smtClean="0"/>
              <a:t>kostnader bokføres der de hører hjemme </a:t>
            </a:r>
            <a:br>
              <a:rPr lang="nb-NO" sz="1800" smtClean="0"/>
            </a:br>
            <a:endParaRPr lang="nb-NO" sz="1800" smtClean="0"/>
          </a:p>
          <a:p>
            <a:pPr lvl="1" eaLnBrk="1" hangingPunct="1">
              <a:buFont typeface="Wingdings" pitchFamily="2" charset="2"/>
              <a:buNone/>
            </a:pPr>
            <a:r>
              <a:rPr lang="nb-NO" sz="1800" smtClean="0"/>
              <a:t>Budsjett for vedlikehold  av formålsbygg i 2013: over 100 mill kroner </a:t>
            </a:r>
          </a:p>
          <a:p>
            <a:pPr lvl="1" eaLnBrk="1" hangingPunct="1">
              <a:buFont typeface="Wingdings" pitchFamily="2" charset="2"/>
              <a:buNone/>
            </a:pPr>
            <a:r>
              <a:rPr lang="nb-NO" sz="1800" smtClean="0"/>
              <a:t>Budsjett for vedlikehold av skolene:  </a:t>
            </a:r>
            <a:r>
              <a:rPr lang="nb-NO" sz="1800" b="1" smtClean="0"/>
              <a:t>60 mill kroner  </a:t>
            </a:r>
          </a:p>
          <a:p>
            <a:pPr lvl="1" eaLnBrk="1" hangingPunct="1">
              <a:buFont typeface="Wingdings" pitchFamily="2" charset="2"/>
              <a:buNone/>
            </a:pPr>
            <a:r>
              <a:rPr lang="nb-NO" sz="1800" smtClean="0"/>
              <a:t>	budsjettkorrigering etter fdv-nøkkel – 130 kr/m2 </a:t>
            </a:r>
            <a:r>
              <a:rPr lang="nb-NO" sz="1800" b="1" smtClean="0"/>
              <a:t/>
            </a:r>
            <a:br>
              <a:rPr lang="nb-NO" sz="1800" b="1" smtClean="0"/>
            </a:br>
            <a:r>
              <a:rPr lang="nb-NO" sz="1800" smtClean="0"/>
              <a:t>ses i sammenheng med investeringsbudsjett</a:t>
            </a:r>
            <a:br>
              <a:rPr lang="nb-NO" sz="1800" smtClean="0"/>
            </a:br>
            <a:r>
              <a:rPr lang="nb-NO" sz="1800" smtClean="0"/>
              <a:t>vedlikehold har vært skjermet for nedskjæringer  </a:t>
            </a:r>
            <a:br>
              <a:rPr lang="nb-NO" sz="1800" smtClean="0"/>
            </a:br>
            <a:r>
              <a:rPr lang="nb-NO" sz="1800" smtClean="0"/>
              <a:t>politisk vilje til å styrke vedlikeholdsbudsjettet </a:t>
            </a:r>
            <a:br>
              <a:rPr lang="nb-NO" sz="1800" smtClean="0"/>
            </a:br>
            <a:r>
              <a:rPr lang="nb-NO" sz="1800" smtClean="0"/>
              <a:t>de siste 10 år brukt ca 328 mill kroner til skolevedlikehold </a:t>
            </a:r>
          </a:p>
          <a:p>
            <a:pPr lvl="1" eaLnBrk="1" hangingPunct="1">
              <a:buFont typeface="Wingdings" pitchFamily="2" charset="2"/>
              <a:buNone/>
            </a:pPr>
            <a:r>
              <a:rPr lang="nb-NO" sz="1800" smtClean="0"/>
              <a:t/>
            </a:r>
            <a:br>
              <a:rPr lang="nb-NO" sz="1800" smtClean="0"/>
            </a:br>
            <a:endParaRPr lang="nb-NO" sz="1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Vedlikeholds strategi  </a:t>
            </a:r>
            <a:r>
              <a:rPr lang="nb-NO" sz="1200" dirty="0" smtClean="0"/>
              <a:t>(Rolf Erik Hoaas)</a:t>
            </a:r>
            <a:endParaRPr lang="nb-NO" sz="1200" dirty="0"/>
          </a:p>
        </p:txBody>
      </p:sp>
      <p:sp>
        <p:nvSpPr>
          <p:cNvPr id="3" name="Plassholder for innhold 2"/>
          <p:cNvSpPr>
            <a:spLocks noGrp="1"/>
          </p:cNvSpPr>
          <p:nvPr>
            <p:ph idx="1"/>
          </p:nvPr>
        </p:nvSpPr>
        <p:spPr/>
        <p:txBody>
          <a:bodyPr/>
          <a:lstStyle/>
          <a:p>
            <a:r>
              <a:rPr lang="nb-NO" sz="1600" b="1" dirty="0" smtClean="0"/>
              <a:t>Strategi 1</a:t>
            </a:r>
            <a:r>
              <a:rPr lang="nb-NO" sz="1600" dirty="0" smtClean="0"/>
              <a:t> - planlagt verdibevarende vedlikehold </a:t>
            </a:r>
          </a:p>
          <a:p>
            <a:r>
              <a:rPr lang="nb-NO" sz="1600" dirty="0" smtClean="0"/>
              <a:t>4år - syklus hovedvedlikehold</a:t>
            </a:r>
          </a:p>
          <a:p>
            <a:r>
              <a:rPr lang="nb-NO" sz="1600" dirty="0" smtClean="0"/>
              <a:t>Prosjektledere (</a:t>
            </a:r>
            <a:r>
              <a:rPr lang="nb-NO" sz="1600" dirty="0" err="1" smtClean="0"/>
              <a:t>siv.ing</a:t>
            </a:r>
            <a:r>
              <a:rPr lang="nb-NO" sz="1600" dirty="0" smtClean="0"/>
              <a:t>, </a:t>
            </a:r>
            <a:r>
              <a:rPr lang="nb-NO" sz="1600" dirty="0" err="1" smtClean="0"/>
              <a:t>ing</a:t>
            </a:r>
            <a:r>
              <a:rPr lang="nb-NO" sz="1600" dirty="0" smtClean="0"/>
              <a:t>, ark) – 14 skoler hver</a:t>
            </a:r>
          </a:p>
          <a:p>
            <a:endParaRPr lang="nb-NO" sz="1600" dirty="0" smtClean="0"/>
          </a:p>
          <a:p>
            <a:r>
              <a:rPr lang="nb-NO" sz="1600" b="1" dirty="0" smtClean="0"/>
              <a:t>Strategi 2 –</a:t>
            </a:r>
            <a:r>
              <a:rPr lang="nb-NO" sz="1600" dirty="0" smtClean="0"/>
              <a:t>Vedlikeholdsplan</a:t>
            </a:r>
          </a:p>
          <a:p>
            <a:r>
              <a:rPr lang="nb-NO" sz="1600" dirty="0" smtClean="0"/>
              <a:t>Tiltakslister</a:t>
            </a:r>
          </a:p>
          <a:p>
            <a:r>
              <a:rPr lang="nb-NO" sz="1600" dirty="0" smtClean="0"/>
              <a:t>Regler for offentlige innkjøp følges</a:t>
            </a:r>
          </a:p>
          <a:p>
            <a:r>
              <a:rPr lang="nb-NO" sz="1600" dirty="0" smtClean="0"/>
              <a:t>Samordne – egenprodusert vedlikehold: drift, renhold, byggteknikk</a:t>
            </a:r>
          </a:p>
          <a:p>
            <a:endParaRPr lang="nb-NO" sz="1600" dirty="0" smtClean="0"/>
          </a:p>
          <a:p>
            <a:r>
              <a:rPr lang="nb-NO" sz="1600" b="1" dirty="0" smtClean="0"/>
              <a:t>Strategi 3 – </a:t>
            </a:r>
            <a:r>
              <a:rPr lang="nb-NO" sz="1600" dirty="0" smtClean="0"/>
              <a:t>Samordne med investeringsplaner og egne prosjekt for forskriftskrav (miljø, brann, enøk, universell utforming) – rapporteringsmøter, politisk tertialrapportering</a:t>
            </a:r>
          </a:p>
          <a:p>
            <a:endParaRPr lang="nb-NO" sz="1600" dirty="0" smtClean="0"/>
          </a:p>
          <a:p>
            <a:r>
              <a:rPr lang="nb-NO" sz="1600" b="1" dirty="0" smtClean="0"/>
              <a:t>Strategi 4</a:t>
            </a:r>
            <a:r>
              <a:rPr lang="nb-NO" sz="1600" dirty="0" smtClean="0"/>
              <a:t> –  Skille mellom vedlikehold  og drift – NS 3454, </a:t>
            </a:r>
          </a:p>
          <a:p>
            <a:pPr>
              <a:buNone/>
            </a:pPr>
            <a:r>
              <a:rPr lang="nb-NO" sz="1600" dirty="0" smtClean="0"/>
              <a:t>			FDV nøkkel = 130 kr /m2 for vedlikehold</a:t>
            </a:r>
            <a:endParaRPr lang="nb-NO"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tel 1"/>
          <p:cNvSpPr>
            <a:spLocks noGrp="1"/>
          </p:cNvSpPr>
          <p:nvPr>
            <p:ph type="title"/>
          </p:nvPr>
        </p:nvSpPr>
        <p:spPr/>
        <p:txBody>
          <a:bodyPr/>
          <a:lstStyle/>
          <a:p>
            <a:pPr algn="l"/>
            <a:r>
              <a:rPr lang="nb-NO" sz="2400" smtClean="0"/>
              <a:t>Vedlikehold av skoler</a:t>
            </a:r>
          </a:p>
        </p:txBody>
      </p:sp>
      <p:sp>
        <p:nvSpPr>
          <p:cNvPr id="11267" name="Plassholder for innhold 2"/>
          <p:cNvSpPr>
            <a:spLocks noGrp="1"/>
          </p:cNvSpPr>
          <p:nvPr>
            <p:ph idx="1"/>
          </p:nvPr>
        </p:nvSpPr>
        <p:spPr/>
        <p:txBody>
          <a:bodyPr/>
          <a:lstStyle/>
          <a:p>
            <a:pPr>
              <a:buFont typeface="Wingdings" pitchFamily="2" charset="2"/>
              <a:buNone/>
            </a:pPr>
            <a:r>
              <a:rPr lang="nb-NO" sz="2000" b="1" smtClean="0"/>
              <a:t>Underlag for vedlikeholdsplanen</a:t>
            </a:r>
          </a:p>
          <a:p>
            <a:r>
              <a:rPr lang="nb-NO" sz="1800" smtClean="0"/>
              <a:t>tilstandsanalyser, teknisk og funksjonell</a:t>
            </a:r>
          </a:p>
          <a:p>
            <a:r>
              <a:rPr lang="nb-NO" sz="1800" smtClean="0"/>
              <a:t>prosjektleder for vedlikehold sine egne vurderinger over tid – vedlikeholdsansvarlig må gjøre seg kjent med bygningen</a:t>
            </a:r>
          </a:p>
          <a:p>
            <a:r>
              <a:rPr lang="nb-NO" sz="1800" smtClean="0"/>
              <a:t>meldinger fra driftsavdeling/sentral driftskontroll, renholdsavdeling, byggteknisk stab – vaktmester på hver skole, faste renholdere på enheten</a:t>
            </a:r>
          </a:p>
          <a:p>
            <a:r>
              <a:rPr lang="nb-NO" sz="1800" smtClean="0"/>
              <a:t>innspill fra skolen (kunde/leietaker) i møter eller mailer sporadisk – i år spesielt fokus på førsteinntrykket</a:t>
            </a:r>
          </a:p>
          <a:p>
            <a:r>
              <a:rPr lang="nb-NO" sz="1800" smtClean="0"/>
              <a:t>ønsker fra rådmannens fagstab for oppvekst og utdanning </a:t>
            </a:r>
          </a:p>
          <a:p>
            <a:r>
              <a:rPr lang="nb-NO" sz="1800" smtClean="0"/>
              <a:t>rapporter fra tilsynsmyndigheter </a:t>
            </a:r>
          </a:p>
          <a:p>
            <a:r>
              <a:rPr lang="nb-NO" sz="1800" smtClean="0"/>
              <a:t>avviksmeldinger fra skolen, foreldreklager, avviksmeldinger internt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tel 1"/>
          <p:cNvSpPr>
            <a:spLocks noGrp="1"/>
          </p:cNvSpPr>
          <p:nvPr>
            <p:ph type="title"/>
          </p:nvPr>
        </p:nvSpPr>
        <p:spPr/>
        <p:txBody>
          <a:bodyPr/>
          <a:lstStyle/>
          <a:p>
            <a:pPr algn="l"/>
            <a:r>
              <a:rPr lang="nb-NO" sz="3200" smtClean="0"/>
              <a:t>Oppgradering av skolebygninger</a:t>
            </a:r>
          </a:p>
        </p:txBody>
      </p:sp>
      <p:sp>
        <p:nvSpPr>
          <p:cNvPr id="12291" name="Plassholder for innhold 2"/>
          <p:cNvSpPr>
            <a:spLocks noGrp="1"/>
          </p:cNvSpPr>
          <p:nvPr>
            <p:ph idx="1"/>
          </p:nvPr>
        </p:nvSpPr>
        <p:spPr/>
        <p:txBody>
          <a:bodyPr/>
          <a:lstStyle/>
          <a:p>
            <a:r>
              <a:rPr lang="nb-NO" sz="1800" b="1" smtClean="0"/>
              <a:t>Samordne oppgraderingstiltak med planlagt vedlikehold </a:t>
            </a:r>
            <a:r>
              <a:rPr lang="nb-NO" sz="1800" smtClean="0"/>
              <a:t/>
            </a:r>
            <a:br>
              <a:rPr lang="nb-NO" sz="1800" smtClean="0"/>
            </a:br>
            <a:r>
              <a:rPr lang="nb-NO" sz="1800" smtClean="0"/>
              <a:t/>
            </a:r>
            <a:br>
              <a:rPr lang="nb-NO" sz="1800" smtClean="0"/>
            </a:br>
            <a:r>
              <a:rPr lang="nb-NO" sz="1800" smtClean="0"/>
              <a:t>Tilstandsanalysene avdekker oppgraderingsbehov – funksjonelle forhold og tekniske anlegg</a:t>
            </a:r>
            <a:br>
              <a:rPr lang="nb-NO" sz="1800" smtClean="0"/>
            </a:br>
            <a:r>
              <a:rPr lang="nb-NO" sz="1800" smtClean="0"/>
              <a:t>   </a:t>
            </a:r>
            <a:br>
              <a:rPr lang="nb-NO" sz="1800" smtClean="0"/>
            </a:br>
            <a:r>
              <a:rPr lang="nb-NO" sz="1800" smtClean="0"/>
              <a:t>Behovskartlegging i regi av skoleeier – ny pedagogikk mv – rådmannen bestiller investeringstiltak </a:t>
            </a:r>
            <a:br>
              <a:rPr lang="nb-NO" sz="1800" smtClean="0"/>
            </a:br>
            <a:r>
              <a:rPr lang="nb-NO" sz="1800" smtClean="0"/>
              <a:t/>
            </a:r>
            <a:br>
              <a:rPr lang="nb-NO" sz="1800" smtClean="0"/>
            </a:br>
            <a:r>
              <a:rPr lang="nb-NO" sz="1800" smtClean="0"/>
              <a:t>Nye forskriftskrav utløser behov for oppgraderinger </a:t>
            </a:r>
            <a:br>
              <a:rPr lang="nb-NO" sz="1800" smtClean="0"/>
            </a:br>
            <a:r>
              <a:rPr lang="nb-NO" sz="1800" smtClean="0"/>
              <a:t/>
            </a:r>
            <a:br>
              <a:rPr lang="nb-NO" sz="1800" smtClean="0"/>
            </a:br>
            <a:r>
              <a:rPr lang="nb-NO" sz="1800" smtClean="0"/>
              <a:t>Politiske mål og føringer </a:t>
            </a:r>
            <a:br>
              <a:rPr lang="nb-NO" sz="1800" smtClean="0"/>
            </a:br>
            <a:endParaRPr lang="nb-NO" sz="1800" smtClean="0"/>
          </a:p>
          <a:p>
            <a:r>
              <a:rPr lang="nb-NO" sz="1800" b="1" smtClean="0"/>
              <a:t>Livsløpskostnadsanalyser – vurdere ombygging/rehabilitering eller riving og nybygg </a:t>
            </a:r>
            <a:r>
              <a:rPr lang="nb-NO" sz="1800" smtClean="0"/>
              <a:t/>
            </a:r>
            <a:br>
              <a:rPr lang="nb-NO" sz="1800" smtClean="0"/>
            </a:br>
            <a:r>
              <a:rPr lang="nb-NO" sz="180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vedlikehold og hva er drift </a:t>
            </a:r>
            <a:endParaRPr lang="nb-NO" dirty="0"/>
          </a:p>
        </p:txBody>
      </p:sp>
      <p:sp>
        <p:nvSpPr>
          <p:cNvPr id="3" name="Plassholder for innhold 2"/>
          <p:cNvSpPr>
            <a:spLocks noGrp="1"/>
          </p:cNvSpPr>
          <p:nvPr>
            <p:ph idx="1"/>
          </p:nvPr>
        </p:nvSpPr>
        <p:spPr/>
        <p:txBody>
          <a:bodyPr/>
          <a:lstStyle/>
          <a:p>
            <a:r>
              <a:rPr lang="nb-NO" b="1" dirty="0" smtClean="0"/>
              <a:t>Drift</a:t>
            </a:r>
            <a:r>
              <a:rPr lang="nb-NO" dirty="0" smtClean="0"/>
              <a:t> – er </a:t>
            </a:r>
            <a:r>
              <a:rPr lang="nb-NO" b="1" dirty="0" smtClean="0"/>
              <a:t>ikke planlagt </a:t>
            </a:r>
            <a:r>
              <a:rPr lang="nb-NO" dirty="0" smtClean="0"/>
              <a:t>vedlikehold, men akutte reparasjoner, energi, renhold, lysarmaturer, filter, verktøy, service avtaler </a:t>
            </a:r>
            <a:r>
              <a:rPr lang="nb-NO" dirty="0" err="1" smtClean="0"/>
              <a:t>etc</a:t>
            </a:r>
            <a:endParaRPr lang="nb-NO" dirty="0" smtClean="0"/>
          </a:p>
          <a:p>
            <a:endParaRPr lang="nb-NO" dirty="0" smtClean="0"/>
          </a:p>
          <a:p>
            <a:r>
              <a:rPr lang="nb-NO" b="1" dirty="0" smtClean="0"/>
              <a:t>Vedlikehold</a:t>
            </a:r>
            <a:r>
              <a:rPr lang="nb-NO" dirty="0" smtClean="0"/>
              <a:t> –                                       er alltid</a:t>
            </a:r>
            <a:r>
              <a:rPr lang="nb-NO" b="1" dirty="0" smtClean="0"/>
              <a:t> planlagt vedlikehold</a:t>
            </a:r>
          </a:p>
          <a:p>
            <a:endParaRPr lang="nb-N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tel 1"/>
          <p:cNvSpPr>
            <a:spLocks noGrp="1"/>
          </p:cNvSpPr>
          <p:nvPr>
            <p:ph type="title"/>
          </p:nvPr>
        </p:nvSpPr>
        <p:spPr/>
        <p:txBody>
          <a:bodyPr/>
          <a:lstStyle/>
          <a:p>
            <a:pPr algn="l"/>
            <a:r>
              <a:rPr lang="nb-NO" sz="2400" smtClean="0"/>
              <a:t>Vedlikehold av skolebygninger</a:t>
            </a:r>
          </a:p>
        </p:txBody>
      </p:sp>
      <p:sp>
        <p:nvSpPr>
          <p:cNvPr id="13315" name="Plassholder for innhold 2"/>
          <p:cNvSpPr>
            <a:spLocks noGrp="1"/>
          </p:cNvSpPr>
          <p:nvPr>
            <p:ph idx="1"/>
          </p:nvPr>
        </p:nvSpPr>
        <p:spPr/>
        <p:txBody>
          <a:bodyPr/>
          <a:lstStyle/>
          <a:p>
            <a:pPr>
              <a:buFont typeface="Wingdings" pitchFamily="2" charset="2"/>
              <a:buNone/>
            </a:pPr>
            <a:r>
              <a:rPr lang="nb-NO" sz="2000" b="1" smtClean="0"/>
              <a:t>Oppsummering</a:t>
            </a:r>
          </a:p>
          <a:p>
            <a:r>
              <a:rPr lang="nb-NO" sz="2000" smtClean="0"/>
              <a:t>Tenk vedlikehold ved nybygging  </a:t>
            </a:r>
          </a:p>
          <a:p>
            <a:r>
              <a:rPr lang="nb-NO" sz="2000" smtClean="0"/>
              <a:t>Etabler god drift og renhold – driftsplaner </a:t>
            </a:r>
          </a:p>
          <a:p>
            <a:r>
              <a:rPr lang="nb-NO" sz="2000" smtClean="0"/>
              <a:t>Kartlegg bygningens tilstand – registrer behov</a:t>
            </a:r>
          </a:p>
          <a:p>
            <a:r>
              <a:rPr lang="nb-NO" sz="2000" smtClean="0"/>
              <a:t>Bruk tid på planlegging – alternativsvurdering </a:t>
            </a:r>
          </a:p>
          <a:p>
            <a:r>
              <a:rPr lang="nb-NO" sz="2000" smtClean="0"/>
              <a:t>Ansett prosjektledere for vedlikehold </a:t>
            </a:r>
          </a:p>
          <a:p>
            <a:r>
              <a:rPr lang="nb-NO" sz="2000" smtClean="0"/>
              <a:t>Bruk rådgivere som støttespillere – ta ansvar selv </a:t>
            </a:r>
          </a:p>
          <a:p>
            <a:r>
              <a:rPr lang="nb-NO" sz="2000" smtClean="0"/>
              <a:t>Gjennomfør jevnlig rapportering </a:t>
            </a:r>
          </a:p>
          <a:p>
            <a:r>
              <a:rPr lang="nb-NO" sz="2000" smtClean="0"/>
              <a:t>Husk: fullført saksbehandling – oppdater oversikter  </a:t>
            </a:r>
          </a:p>
          <a:p>
            <a:r>
              <a:rPr lang="nb-NO" sz="2000" smtClean="0"/>
              <a:t>Vedlikehold starter nå bygget er tatt i bruk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p:txBody>
          <a:bodyPr/>
          <a:lstStyle/>
          <a:p>
            <a:r>
              <a:rPr lang="nb-NO" sz="1400" b="1" smtClean="0"/>
              <a:t>Miljø &amp; Teknikk / Kommunalteknikk 2013, 13.-15. mai, Telenor Arena, Fornebu</a:t>
            </a:r>
            <a:br>
              <a:rPr lang="nb-NO" sz="1400" b="1" smtClean="0"/>
            </a:br>
            <a:r>
              <a:rPr lang="nb-NO" sz="1400" b="1" smtClean="0">
                <a:hlinkClick r:id="rId2" action="ppaction://hlinkfile"/>
              </a:rPr>
              <a:t>Trondheim kåret til Norges beste kommune i vedlikehold av skolebygg</a:t>
            </a:r>
            <a:endParaRPr lang="nb-NO" sz="1400" b="1" smtClean="0"/>
          </a:p>
        </p:txBody>
      </p:sp>
      <p:pic>
        <p:nvPicPr>
          <p:cNvPr id="14339" name="Plassholder for innhold 3" descr="cid:C7DC4DC7-2F96-45E1-AA02-507D84C2C1FC@ns.mobil.telenor.no"/>
          <p:cNvPicPr>
            <a:picLocks noGrp="1"/>
          </p:cNvPicPr>
          <p:nvPr>
            <p:ph idx="1"/>
          </p:nvPr>
        </p:nvPicPr>
        <p:blipFill>
          <a:blip r:embed="rId3" r:link="rId4" cstate="print"/>
          <a:srcRect/>
          <a:stretch>
            <a:fillRect/>
          </a:stretch>
        </p:blipFill>
        <p:spPr>
          <a:xfrm>
            <a:off x="1685925" y="1989138"/>
            <a:ext cx="6196013" cy="413702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p:txBody>
          <a:bodyPr/>
          <a:lstStyle/>
          <a:p>
            <a:pPr algn="l"/>
            <a:r>
              <a:rPr lang="nb-NO" sz="3200" smtClean="0"/>
              <a:t>Trondheim kommune - eiendomstjenester</a:t>
            </a:r>
          </a:p>
        </p:txBody>
      </p:sp>
      <p:sp>
        <p:nvSpPr>
          <p:cNvPr id="4099" name="Plassholder for innhold 2"/>
          <p:cNvSpPr>
            <a:spLocks noGrp="1"/>
          </p:cNvSpPr>
          <p:nvPr>
            <p:ph idx="1"/>
          </p:nvPr>
        </p:nvSpPr>
        <p:spPr/>
        <p:txBody>
          <a:bodyPr/>
          <a:lstStyle/>
          <a:p>
            <a:r>
              <a:rPr lang="nb-NO" sz="1800" b="1" smtClean="0"/>
              <a:t>Utbyggingsenheten </a:t>
            </a:r>
            <a:r>
              <a:rPr lang="nb-NO" sz="1800" smtClean="0"/>
              <a:t>har ansvar for nybygg og større rehabiliteringer </a:t>
            </a:r>
            <a:endParaRPr lang="nb-NO" sz="2000" smtClean="0"/>
          </a:p>
          <a:p>
            <a:endParaRPr lang="nb-NO" sz="1800" smtClean="0"/>
          </a:p>
          <a:p>
            <a:r>
              <a:rPr lang="nb-NO" sz="1800" b="1" smtClean="0"/>
              <a:t>Trondheim eiendom </a:t>
            </a:r>
            <a:r>
              <a:rPr lang="nb-NO" sz="1800" smtClean="0"/>
              <a:t>har ansvar for forvaltning, drift og vedlikehold av kommunens bygninger </a:t>
            </a:r>
          </a:p>
          <a:p>
            <a:pPr lvl="1"/>
            <a:r>
              <a:rPr lang="nb-NO" sz="1400" smtClean="0"/>
              <a:t>Vi skaper rom for læring, omsorg og aktivitet </a:t>
            </a:r>
          </a:p>
          <a:p>
            <a:pPr lvl="1"/>
            <a:r>
              <a:rPr lang="nb-NO" sz="1400" smtClean="0"/>
              <a:t>Vi ønsker å være </a:t>
            </a:r>
            <a:r>
              <a:rPr lang="nb-NO" sz="1400" i="1" smtClean="0"/>
              <a:t>det gode vertskap. </a:t>
            </a:r>
          </a:p>
          <a:p>
            <a:endParaRPr lang="nb-NO" sz="1800" smtClean="0"/>
          </a:p>
          <a:p>
            <a:pPr lvl="1">
              <a:buFont typeface="Wingdings" pitchFamily="2" charset="2"/>
              <a:buNone/>
            </a:pPr>
            <a:r>
              <a:rPr lang="nb-NO" sz="1400" smtClean="0"/>
              <a:t>670 000 m2 bruttoareal formålsbygg hvorav </a:t>
            </a:r>
            <a:br>
              <a:rPr lang="nb-NO" sz="1400" smtClean="0"/>
            </a:br>
            <a:r>
              <a:rPr lang="nb-NO" sz="1400" b="1" smtClean="0"/>
              <a:t>330 000 m2 er skolebygninger   </a:t>
            </a:r>
          </a:p>
          <a:p>
            <a:pPr lvl="1">
              <a:buFont typeface="Wingdings" pitchFamily="2" charset="2"/>
              <a:buNone/>
            </a:pPr>
            <a:r>
              <a:rPr lang="nb-NO" sz="1400" b="1" smtClean="0"/>
              <a:t>54 skoleanlegg + 2 paviljongskoler (midlertidige) + 1 fraflyttet </a:t>
            </a:r>
            <a:br>
              <a:rPr lang="nb-NO" sz="1400" b="1" smtClean="0"/>
            </a:br>
            <a:endParaRPr lang="nb-NO" sz="1400" b="1" smtClean="0"/>
          </a:p>
          <a:p>
            <a:pPr lvl="1">
              <a:buFont typeface="Wingdings" pitchFamily="2" charset="2"/>
              <a:buNone/>
            </a:pPr>
            <a:r>
              <a:rPr lang="nb-NO" sz="1400" b="1" smtClean="0"/>
              <a:t>230 000 m2 utleieboliger + 81 000 m2 i en boligstiftelse</a:t>
            </a:r>
          </a:p>
          <a:p>
            <a:pPr lvl="1">
              <a:buFont typeface="Wingdings" pitchFamily="2" charset="2"/>
              <a:buNone/>
            </a:pPr>
            <a:endParaRPr lang="nb-NO" sz="1400" smtClean="0"/>
          </a:p>
          <a:p>
            <a:pPr lvl="1">
              <a:buFont typeface="Wingdings" pitchFamily="2" charset="2"/>
              <a:buNone/>
            </a:pPr>
            <a:r>
              <a:rPr lang="nb-NO" sz="1400" smtClean="0"/>
              <a:t>540 ansatte – driftsbudsjett 800 mill kroner</a:t>
            </a:r>
            <a:br>
              <a:rPr lang="nb-NO" sz="1400" smtClean="0"/>
            </a:br>
            <a:endParaRPr lang="nb-NO" sz="1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tel 1"/>
          <p:cNvSpPr>
            <a:spLocks noGrp="1"/>
          </p:cNvSpPr>
          <p:nvPr>
            <p:ph type="title"/>
          </p:nvPr>
        </p:nvSpPr>
        <p:spPr/>
        <p:txBody>
          <a:bodyPr/>
          <a:lstStyle/>
          <a:p>
            <a:r>
              <a:rPr lang="nb-NO" sz="3600" smtClean="0"/>
              <a:t>Oppsummering FDV 2013</a:t>
            </a:r>
            <a:r>
              <a:rPr lang="nb-NO" smtClean="0"/>
              <a:t>  </a:t>
            </a:r>
            <a:r>
              <a:rPr lang="nb-NO" sz="1600" smtClean="0"/>
              <a:t>(Rolf Erik Hoaas)</a:t>
            </a:r>
          </a:p>
        </p:txBody>
      </p:sp>
      <p:sp>
        <p:nvSpPr>
          <p:cNvPr id="15363" name="Plassholder for innhold 2"/>
          <p:cNvSpPr>
            <a:spLocks noGrp="1"/>
          </p:cNvSpPr>
          <p:nvPr>
            <p:ph idx="1"/>
          </p:nvPr>
        </p:nvSpPr>
        <p:spPr/>
        <p:txBody>
          <a:bodyPr/>
          <a:lstStyle/>
          <a:p>
            <a:r>
              <a:rPr lang="nb-NO" sz="2000" b="1" dirty="0" smtClean="0"/>
              <a:t>Trondheim Kommune</a:t>
            </a:r>
            <a:r>
              <a:rPr lang="nb-NO" sz="2000" dirty="0" smtClean="0"/>
              <a:t>:</a:t>
            </a:r>
          </a:p>
          <a:p>
            <a:r>
              <a:rPr lang="nb-NO" sz="2000" dirty="0" smtClean="0"/>
              <a:t>Utbyggingsenheten – nybygg og større </a:t>
            </a:r>
            <a:r>
              <a:rPr lang="nb-NO" sz="2000" dirty="0" err="1" smtClean="0"/>
              <a:t>vedlikehold/rehab</a:t>
            </a:r>
            <a:endParaRPr lang="nb-NO" sz="2000" dirty="0" smtClean="0"/>
          </a:p>
          <a:p>
            <a:r>
              <a:rPr lang="nb-NO" sz="2000" dirty="0" smtClean="0"/>
              <a:t>Trondheim eiendom – drift og vedlikehold, Forvalter utleieboliger</a:t>
            </a:r>
          </a:p>
          <a:p>
            <a:pPr lvl="1"/>
            <a:r>
              <a:rPr lang="nb-NO" sz="1600" dirty="0" smtClean="0"/>
              <a:t>540 ansatte,  800 mill til  vedlikehold = 130 kr /m2</a:t>
            </a:r>
          </a:p>
          <a:p>
            <a:pPr lvl="1"/>
            <a:r>
              <a:rPr lang="nb-NO" sz="1600" dirty="0" smtClean="0"/>
              <a:t>Hovedvedlikehold hvert 4. år ( </a:t>
            </a:r>
            <a:r>
              <a:rPr lang="nb-NO" sz="1600" dirty="0" err="1" smtClean="0"/>
              <a:t>vedl</a:t>
            </a:r>
            <a:r>
              <a:rPr lang="nb-NO" sz="1600" dirty="0" smtClean="0"/>
              <a:t>.+ tilsyn + avvik + nye forskrifter) </a:t>
            </a:r>
          </a:p>
          <a:p>
            <a:r>
              <a:rPr lang="nb-NO" sz="2000" dirty="0" smtClean="0"/>
              <a:t>Eierskapsenheten – Forvalter</a:t>
            </a:r>
          </a:p>
          <a:p>
            <a:r>
              <a:rPr lang="nb-NO" sz="2000" dirty="0" smtClean="0"/>
              <a:t>670.000 m2 Formålsbygg – totalt over 1.0 mill m2</a:t>
            </a:r>
          </a:p>
          <a:p>
            <a:pPr lvl="1"/>
            <a:r>
              <a:rPr lang="nb-NO" sz="1600" dirty="0" smtClean="0"/>
              <a:t>340.000 m2 skoler – 54 anlegg</a:t>
            </a:r>
          </a:p>
          <a:p>
            <a:pPr lvl="1"/>
            <a:r>
              <a:rPr lang="nb-NO" sz="1600" dirty="0" smtClean="0"/>
              <a:t>  68.000 m2 barnehager – 140 anlegg</a:t>
            </a:r>
          </a:p>
          <a:p>
            <a:pPr lvl="1"/>
            <a:r>
              <a:rPr lang="nb-NO" sz="1600" dirty="0" smtClean="0"/>
              <a:t>  27.000 m2 adm. og kultur Bygg – 15 anlegg</a:t>
            </a:r>
          </a:p>
          <a:p>
            <a:pPr lvl="1"/>
            <a:r>
              <a:rPr lang="nb-NO" sz="1600" smtClean="0">
                <a:solidFill>
                  <a:srgbClr val="0070C0"/>
                </a:solidFill>
              </a:rPr>
              <a:t>  38.000 </a:t>
            </a:r>
            <a:r>
              <a:rPr lang="nb-NO" sz="1600" dirty="0" smtClean="0">
                <a:solidFill>
                  <a:srgbClr val="0070C0"/>
                </a:solidFill>
              </a:rPr>
              <a:t>m2 Idrett/sport – 10 anlegg -  </a:t>
            </a:r>
            <a:r>
              <a:rPr lang="nb-NO" sz="1600" dirty="0" err="1" smtClean="0">
                <a:solidFill>
                  <a:srgbClr val="0070C0"/>
                </a:solidFill>
              </a:rPr>
              <a:t>Bydrift</a:t>
            </a:r>
            <a:r>
              <a:rPr lang="nb-NO" sz="1600" dirty="0" smtClean="0">
                <a:solidFill>
                  <a:srgbClr val="0070C0"/>
                </a:solidFill>
              </a:rPr>
              <a:t> +TE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pic>
        <p:nvPicPr>
          <p:cNvPr id="27650" name="Picture 2"/>
          <p:cNvPicPr>
            <a:picLocks noGrp="1" noChangeAspect="1" noChangeArrowheads="1"/>
          </p:cNvPicPr>
          <p:nvPr>
            <p:ph idx="1"/>
          </p:nvPr>
        </p:nvPicPr>
        <p:blipFill>
          <a:blip r:embed="rId2" cstate="print"/>
          <a:srcRect/>
          <a:stretch>
            <a:fillRect/>
          </a:stretch>
        </p:blipFill>
        <p:spPr bwMode="auto">
          <a:xfrm>
            <a:off x="2490776" y="261920"/>
            <a:ext cx="5881720" cy="6515136"/>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771504" y="0"/>
            <a:ext cx="7420016" cy="822486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tel 1"/>
          <p:cNvSpPr>
            <a:spLocks noGrp="1"/>
          </p:cNvSpPr>
          <p:nvPr>
            <p:ph type="title"/>
          </p:nvPr>
        </p:nvSpPr>
        <p:spPr/>
        <p:txBody>
          <a:bodyPr/>
          <a:lstStyle/>
          <a:p>
            <a:pPr algn="l"/>
            <a:r>
              <a:rPr lang="nb-NO" sz="2000" b="1" smtClean="0"/>
              <a:t>Vedlikehold av skoleanlegg – forskrift om miljørettet helsevern</a:t>
            </a:r>
            <a:r>
              <a:rPr lang="nb-NO" sz="2400" smtClean="0"/>
              <a:t>	</a:t>
            </a:r>
          </a:p>
        </p:txBody>
      </p:sp>
      <p:sp>
        <p:nvSpPr>
          <p:cNvPr id="5123" name="Plassholder for innhold 2"/>
          <p:cNvSpPr>
            <a:spLocks noGrp="1"/>
          </p:cNvSpPr>
          <p:nvPr>
            <p:ph idx="1"/>
          </p:nvPr>
        </p:nvSpPr>
        <p:spPr/>
        <p:txBody>
          <a:bodyPr/>
          <a:lstStyle/>
          <a:p>
            <a:pPr>
              <a:buFont typeface="Wingdings" pitchFamily="2" charset="2"/>
              <a:buNone/>
            </a:pPr>
            <a:r>
              <a:rPr lang="nb-NO" sz="1800" b="1" smtClean="0"/>
              <a:t>Historien – situasjonen for ti år siden: </a:t>
            </a:r>
          </a:p>
          <a:p>
            <a:r>
              <a:rPr lang="nb-NO" sz="2000" smtClean="0"/>
              <a:t>Nygodkjenning av skoler og barnehager - 40 prosent av skolearealet ble ikke godkjent – også avvik på de fleste andre skolene</a:t>
            </a:r>
          </a:p>
          <a:p>
            <a:r>
              <a:rPr lang="nb-NO" sz="2000" smtClean="0"/>
              <a:t>Etablert samarbeid mellom skoleeier (kommunaldirektør for oppvekst og utdanning), bygningseier (Trondheim eiendom) og tilsynsmyndighet (Miljøenheten)</a:t>
            </a:r>
          </a:p>
          <a:p>
            <a:r>
              <a:rPr lang="nb-NO" sz="2000" smtClean="0"/>
              <a:t>Kartlegging av tilstand – dokumentasjon – fotos   </a:t>
            </a:r>
          </a:p>
          <a:p>
            <a:r>
              <a:rPr lang="nb-NO" sz="2000" smtClean="0"/>
              <a:t>Planlegging av tiltak på kort og lang sikt – prioritering </a:t>
            </a:r>
          </a:p>
          <a:p>
            <a:r>
              <a:rPr lang="nb-NO" sz="2000" smtClean="0"/>
              <a:t>Overordnet plan for skolesektoren – vær tro mot planen!</a:t>
            </a:r>
          </a:p>
          <a:p>
            <a:r>
              <a:rPr lang="nb-NO" sz="2000" smtClean="0"/>
              <a:t>Politisk behandling – forankring - bevilgninger </a:t>
            </a:r>
          </a:p>
          <a:p>
            <a:r>
              <a:rPr lang="nb-NO" sz="2000" smtClean="0"/>
              <a:t>Miljøtiltaksplan for skoler 200 mill kroner  </a:t>
            </a:r>
          </a:p>
          <a:p>
            <a:pPr>
              <a:buFont typeface="Wingdings" pitchFamily="2" charset="2"/>
              <a:buNone/>
            </a:pPr>
            <a:r>
              <a:rPr lang="nb-NO" sz="20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Vedlikehold – HVA BETYR DET ?</a:t>
            </a:r>
            <a:endParaRPr lang="nb-NO" dirty="0"/>
          </a:p>
        </p:txBody>
      </p:sp>
      <p:sp>
        <p:nvSpPr>
          <p:cNvPr id="3" name="Plassholder for innhold 2"/>
          <p:cNvSpPr>
            <a:spLocks noGrp="1"/>
          </p:cNvSpPr>
          <p:nvPr>
            <p:ph idx="1"/>
          </p:nvPr>
        </p:nvSpPr>
        <p:spPr/>
        <p:txBody>
          <a:bodyPr/>
          <a:lstStyle/>
          <a:p>
            <a:r>
              <a:rPr lang="nb-NO" dirty="0" smtClean="0"/>
              <a:t>. ”</a:t>
            </a:r>
            <a:r>
              <a:rPr lang="nb-NO" sz="2800" dirty="0" smtClean="0"/>
              <a:t>Det løpende vedlikeholdet er fortsatt for lavt og kommunen har fortsatt et vedlikeholdsetterslep, men samtlige skoler er nå godkjent etter krav om miljørettet helsevern. Trondheim har jobbet langsiktig og målrettet med bevaring og utvikling av eiendomsmassen siste 10 år og har bred politisk forankring for verdibevarende vedlikehold. ”  </a:t>
            </a:r>
            <a:r>
              <a:rPr lang="nb-NO" sz="1200" dirty="0" smtClean="0"/>
              <a:t>(SITAT FRA VEDLIKEHOLDSTRATEGI)      Rolf Erik Hoaas</a:t>
            </a:r>
          </a:p>
          <a:p>
            <a:endParaRPr lang="nb-N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Drift og vedlikehold i 2013 – </a:t>
            </a:r>
            <a:r>
              <a:rPr lang="nb-NO" sz="1400" dirty="0" smtClean="0"/>
              <a:t>Rolf Erik Hoaas</a:t>
            </a:r>
            <a:endParaRPr lang="nb-NO" sz="1400" dirty="0"/>
          </a:p>
        </p:txBody>
      </p:sp>
      <p:sp>
        <p:nvSpPr>
          <p:cNvPr id="3" name="Plassholder for innhold 2"/>
          <p:cNvSpPr>
            <a:spLocks noGrp="1"/>
          </p:cNvSpPr>
          <p:nvPr>
            <p:ph idx="1"/>
          </p:nvPr>
        </p:nvSpPr>
        <p:spPr/>
        <p:txBody>
          <a:bodyPr/>
          <a:lstStyle/>
          <a:p>
            <a:r>
              <a:rPr lang="nb-NO" dirty="0" smtClean="0"/>
              <a:t>NS 3454  - hva er driftskostnad og hva er vedlikeholdskostnad ?</a:t>
            </a:r>
          </a:p>
          <a:p>
            <a:endParaRPr lang="nb-NO" dirty="0" smtClean="0"/>
          </a:p>
          <a:p>
            <a:r>
              <a:rPr lang="nb-NO" dirty="0" smtClean="0"/>
              <a:t>Tjenesteprofil i Trondheim: </a:t>
            </a:r>
            <a:r>
              <a:rPr lang="nb-NO" sz="1600" dirty="0" smtClean="0"/>
              <a:t>(tall fra regnskap i 2013)</a:t>
            </a:r>
          </a:p>
          <a:p>
            <a:r>
              <a:rPr lang="nb-NO" dirty="0" smtClean="0"/>
              <a:t>Forvaltning -    </a:t>
            </a:r>
            <a:r>
              <a:rPr lang="nb-NO" dirty="0" smtClean="0">
                <a:solidFill>
                  <a:srgbClr val="00B050"/>
                </a:solidFill>
              </a:rPr>
              <a:t>113</a:t>
            </a:r>
            <a:r>
              <a:rPr lang="nb-NO" dirty="0" smtClean="0"/>
              <a:t>       kr/m2  år</a:t>
            </a:r>
          </a:p>
          <a:p>
            <a:r>
              <a:rPr lang="nb-NO" dirty="0" smtClean="0"/>
              <a:t>Drift            –    </a:t>
            </a:r>
            <a:r>
              <a:rPr lang="nb-NO" dirty="0" smtClean="0">
                <a:solidFill>
                  <a:srgbClr val="0070C0"/>
                </a:solidFill>
              </a:rPr>
              <a:t>581</a:t>
            </a:r>
            <a:r>
              <a:rPr lang="nb-NO" dirty="0" smtClean="0"/>
              <a:t>       kr/m2 år </a:t>
            </a:r>
          </a:p>
          <a:p>
            <a:r>
              <a:rPr lang="nb-NO" dirty="0" smtClean="0"/>
              <a:t>Vedlikehold -    </a:t>
            </a:r>
            <a:r>
              <a:rPr lang="nb-NO" dirty="0" smtClean="0">
                <a:solidFill>
                  <a:srgbClr val="FF0000"/>
                </a:solidFill>
              </a:rPr>
              <a:t>132 </a:t>
            </a:r>
            <a:r>
              <a:rPr lang="nb-NO" dirty="0" smtClean="0"/>
              <a:t>     kr/m2  år</a:t>
            </a:r>
            <a:endParaRPr lang="nb-NO" sz="1600" dirty="0" smtClean="0"/>
          </a:p>
          <a:p>
            <a:endParaRPr lang="nb-N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FDV </a:t>
            </a:r>
            <a:r>
              <a:rPr lang="nb-NO" sz="1600" dirty="0" smtClean="0"/>
              <a:t>(Regnskapstall for 2013 = 826 kr /m2)</a:t>
            </a:r>
            <a:endParaRPr lang="nb-NO" sz="1600" dirty="0"/>
          </a:p>
        </p:txBody>
      </p:sp>
      <p:sp>
        <p:nvSpPr>
          <p:cNvPr id="3" name="Plassholder for innhold 2"/>
          <p:cNvSpPr>
            <a:spLocks noGrp="1"/>
          </p:cNvSpPr>
          <p:nvPr>
            <p:ph idx="1"/>
          </p:nvPr>
        </p:nvSpPr>
        <p:spPr/>
        <p:txBody>
          <a:bodyPr/>
          <a:lstStyle/>
          <a:p>
            <a:r>
              <a:rPr lang="nb-NO" b="1" dirty="0" smtClean="0"/>
              <a:t>Forvaltning – </a:t>
            </a:r>
            <a:r>
              <a:rPr lang="nb-NO" dirty="0" smtClean="0"/>
              <a:t>er administrasjon , avgifter, forsikring </a:t>
            </a:r>
            <a:r>
              <a:rPr lang="nb-NO" dirty="0" err="1" smtClean="0"/>
              <a:t>etc</a:t>
            </a:r>
            <a:endParaRPr lang="nb-NO" b="1" dirty="0" smtClean="0"/>
          </a:p>
          <a:p>
            <a:r>
              <a:rPr lang="nb-NO" b="1" dirty="0" smtClean="0"/>
              <a:t>Drift</a:t>
            </a:r>
            <a:r>
              <a:rPr lang="nb-NO" dirty="0" smtClean="0"/>
              <a:t> – er </a:t>
            </a:r>
            <a:r>
              <a:rPr lang="nb-NO" b="1" dirty="0" smtClean="0"/>
              <a:t>ikke planlagt </a:t>
            </a:r>
            <a:r>
              <a:rPr lang="nb-NO" dirty="0" smtClean="0"/>
              <a:t>vedlikehold, men akutte reparasjoner, energi, renhold, lysarmaturer, filter, verktøy, service avtaler </a:t>
            </a:r>
            <a:r>
              <a:rPr lang="nb-NO" dirty="0" err="1" smtClean="0"/>
              <a:t>etc</a:t>
            </a:r>
            <a:endParaRPr lang="nb-NO" dirty="0" smtClean="0"/>
          </a:p>
          <a:p>
            <a:r>
              <a:rPr lang="nb-NO" b="1" dirty="0" smtClean="0"/>
              <a:t>Vedlikehold</a:t>
            </a:r>
            <a:r>
              <a:rPr lang="nb-NO" dirty="0" smtClean="0"/>
              <a:t> –                                       er alltid</a:t>
            </a:r>
            <a:r>
              <a:rPr lang="nb-NO" b="1" dirty="0" smtClean="0"/>
              <a:t> planlagt vedlikehold</a:t>
            </a:r>
            <a:endParaRPr lang="nb-NO"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Vedlikeholds samarbeid  </a:t>
            </a:r>
            <a:r>
              <a:rPr lang="nb-NO" sz="1200" dirty="0" smtClean="0"/>
              <a:t>(Rolf Erik Hoaas)</a:t>
            </a:r>
            <a:endParaRPr lang="nb-NO" sz="1200" dirty="0"/>
          </a:p>
        </p:txBody>
      </p:sp>
      <p:sp>
        <p:nvSpPr>
          <p:cNvPr id="3" name="Plassholder for innhold 2"/>
          <p:cNvSpPr>
            <a:spLocks noGrp="1"/>
          </p:cNvSpPr>
          <p:nvPr>
            <p:ph idx="1"/>
          </p:nvPr>
        </p:nvSpPr>
        <p:spPr/>
        <p:txBody>
          <a:bodyPr/>
          <a:lstStyle/>
          <a:p>
            <a:r>
              <a:rPr lang="nb-NO" sz="2800" dirty="0" smtClean="0"/>
              <a:t>Trondheim samarbeider med 10 andre kommuner i Norge</a:t>
            </a:r>
          </a:p>
          <a:p>
            <a:endParaRPr lang="nb-NO" sz="2800" dirty="0" smtClean="0"/>
          </a:p>
          <a:p>
            <a:r>
              <a:rPr lang="nb-NO" sz="2800" dirty="0" smtClean="0"/>
              <a:t>     2    møter i året</a:t>
            </a:r>
          </a:p>
          <a:p>
            <a:endParaRPr lang="nb-NO" sz="2800" dirty="0" smtClean="0"/>
          </a:p>
          <a:p>
            <a:r>
              <a:rPr lang="nb-NO" sz="2800" dirty="0" smtClean="0"/>
              <a:t>KOSTRA – (vedtatt av </a:t>
            </a:r>
            <a:r>
              <a:rPr lang="nb-NO" sz="2800" dirty="0" err="1" smtClean="0"/>
              <a:t>dep</a:t>
            </a:r>
            <a:r>
              <a:rPr lang="nb-NO" sz="2800" dirty="0" smtClean="0"/>
              <a:t>) – NS 3454</a:t>
            </a:r>
          </a:p>
          <a:p>
            <a:r>
              <a:rPr lang="nb-NO" sz="2800" dirty="0" smtClean="0"/>
              <a:t>Kommune, stat, rapportering   </a:t>
            </a:r>
          </a:p>
          <a:p>
            <a:r>
              <a:rPr lang="nb-NO" sz="2800" dirty="0" smtClean="0"/>
              <a:t>TK ansvar for eiendomsforvaltning</a:t>
            </a:r>
            <a:endParaRPr lang="nb-NO"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Langsiktig MÅL</a:t>
            </a:r>
            <a:endParaRPr lang="nb-NO" dirty="0"/>
          </a:p>
        </p:txBody>
      </p:sp>
      <p:sp>
        <p:nvSpPr>
          <p:cNvPr id="3" name="Plassholder for innhold 2"/>
          <p:cNvSpPr>
            <a:spLocks noGrp="1"/>
          </p:cNvSpPr>
          <p:nvPr>
            <p:ph idx="1"/>
          </p:nvPr>
        </p:nvSpPr>
        <p:spPr/>
        <p:txBody>
          <a:bodyPr/>
          <a:lstStyle/>
          <a:p>
            <a:r>
              <a:rPr lang="nb-NO" sz="2800" dirty="0" smtClean="0"/>
              <a:t>Når Trondheim kommunes utgifter til FDV er relativt høye, gjenspeiler dette kommunens langsiktige satsing på verdibevarende drift og vedlikehold av kommunens bygningsmasse. Trondheim ble kåret til landets beste kommune for gode skolebygg i 2012, etter målrettet langsiktig arbeid for å heve standarden på bygningsmassen. </a:t>
            </a:r>
            <a:r>
              <a:rPr lang="nb-NO" sz="1200" dirty="0" smtClean="0"/>
              <a:t>(Rolf Erik Hoaas)</a:t>
            </a:r>
          </a:p>
          <a:p>
            <a:endParaRPr lang="nb-N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tel 1"/>
          <p:cNvSpPr>
            <a:spLocks noGrp="1"/>
          </p:cNvSpPr>
          <p:nvPr>
            <p:ph type="title"/>
          </p:nvPr>
        </p:nvSpPr>
        <p:spPr/>
        <p:txBody>
          <a:bodyPr/>
          <a:lstStyle/>
          <a:p>
            <a:pPr algn="l"/>
            <a:r>
              <a:rPr lang="nb-NO" sz="2000" b="1" smtClean="0"/>
              <a:t>Vedlikehold av skoleanlegg – forskrift om miljørettet helsevern</a:t>
            </a:r>
          </a:p>
        </p:txBody>
      </p:sp>
      <p:sp>
        <p:nvSpPr>
          <p:cNvPr id="6147" name="Plassholder for innhold 2"/>
          <p:cNvSpPr>
            <a:spLocks noGrp="1"/>
          </p:cNvSpPr>
          <p:nvPr>
            <p:ph idx="1"/>
          </p:nvPr>
        </p:nvSpPr>
        <p:spPr/>
        <p:txBody>
          <a:bodyPr/>
          <a:lstStyle/>
          <a:p>
            <a:pPr>
              <a:buFont typeface="Wingdings" pitchFamily="2" charset="2"/>
              <a:buNone/>
            </a:pPr>
            <a:r>
              <a:rPr lang="nb-NO" sz="2000" b="1" smtClean="0"/>
              <a:t>Status i 2013:</a:t>
            </a:r>
          </a:p>
          <a:p>
            <a:r>
              <a:rPr lang="nb-NO" sz="2000" smtClean="0"/>
              <a:t>Alle 57 skoleanlegg er godkjent etter </a:t>
            </a:r>
            <a:r>
              <a:rPr lang="nb-NO" sz="2000" i="1" smtClean="0"/>
              <a:t>forskrift om miljørettet helsevern i barnehager og skoler mv</a:t>
            </a:r>
          </a:p>
          <a:p>
            <a:r>
              <a:rPr lang="nb-NO" sz="2000" smtClean="0"/>
              <a:t>10 skoler er nybygd – 2 under oppføring - 9 er rehabilitert </a:t>
            </a:r>
          </a:p>
          <a:p>
            <a:r>
              <a:rPr lang="nb-NO" sz="2000" smtClean="0"/>
              <a:t>Gode årlige vedlikeholdsbudsjetter</a:t>
            </a:r>
          </a:p>
          <a:p>
            <a:r>
              <a:rPr lang="nb-NO" sz="2000" smtClean="0"/>
              <a:t>Årlige investeringsmidler for nye forskriftskrav   </a:t>
            </a:r>
          </a:p>
          <a:p>
            <a:r>
              <a:rPr lang="nb-NO" sz="2000" smtClean="0"/>
              <a:t>Fortsatt arbeid med lukking av avvik fra nygodkjenning, deltakelse på tilsynsbesøk, oppfølging etter hendelsesbasert tilsyn</a:t>
            </a:r>
          </a:p>
          <a:p>
            <a:r>
              <a:rPr lang="nb-NO" sz="2000" smtClean="0"/>
              <a:t>Samråd om vedlikeholds- og oppgraderingstiltak </a:t>
            </a:r>
          </a:p>
          <a:p>
            <a:pPr>
              <a:buFont typeface="Wingdings" pitchFamily="2" charset="2"/>
              <a:buNone/>
            </a:pPr>
            <a:endParaRPr lang="nb-NO" sz="2400" smtClean="0"/>
          </a:p>
        </p:txBody>
      </p:sp>
    </p:spTree>
  </p:cSld>
  <p:clrMapOvr>
    <a:masterClrMapping/>
  </p:clrMapOvr>
</p:sld>
</file>

<file path=ppt/theme/theme1.xml><?xml version="1.0" encoding="utf-8"?>
<a:theme xmlns:a="http://schemas.openxmlformats.org/drawingml/2006/main" name="Presentasjonsmal_nygrafiskprofil_foreløpig">
  <a:themeElements>
    <a:clrScheme name="Presentasjonsmal_nygrafiskprofil_foreløpi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sjonsmal_nygrafiskprofil_foreløpi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sjonsmal_nygrafiskprofil_foreløpi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sjonsmal_nygrafiskprofil_foreløpi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sjonsmal_nygrafiskprofil_foreløpi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sjonsmal_nygrafiskprofil_foreløpi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sjonsmal_nygrafiskprofil_foreløpi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sjonsmal_nygrafiskprofil_foreløpi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sjonsmal_nygrafiskprofil_foreløpi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sjonsmal_nygrafiskprofil_foreløpi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sjonsmal_nygrafiskprofil_foreløpi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sjonsmal_nygrafiskprofil_foreløpi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sjonsmal_nygrafiskprofil_foreløpi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sjonsmal_nygrafiskprofil_foreløpi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P:\MSOffice\Maler\Dokumentmaler TK-nett\Presentasjonsmal_nygrafiskprofil_foreløpig.pot</Template>
  <TotalTime>3414</TotalTime>
  <Words>902</Words>
  <Application>Microsoft Office PowerPoint</Application>
  <PresentationFormat>Skjermfremvisning (4:3)</PresentationFormat>
  <Paragraphs>134</Paragraphs>
  <Slides>22</Slides>
  <Notes>0</Notes>
  <HiddenSlides>0</HiddenSlides>
  <MMClips>0</MMClips>
  <ScaleCrop>false</ScaleCrop>
  <HeadingPairs>
    <vt:vector size="4" baseType="variant">
      <vt:variant>
        <vt:lpstr>Tema</vt:lpstr>
      </vt:variant>
      <vt:variant>
        <vt:i4>1</vt:i4>
      </vt:variant>
      <vt:variant>
        <vt:lpstr>Lysbildetitler</vt:lpstr>
      </vt:variant>
      <vt:variant>
        <vt:i4>22</vt:i4>
      </vt:variant>
    </vt:vector>
  </HeadingPairs>
  <TitlesOfParts>
    <vt:vector size="23" baseType="lpstr">
      <vt:lpstr>Presentasjonsmal_nygrafiskprofil_foreløpig</vt:lpstr>
      <vt:lpstr> Skolebygninger – vedlikehold og oppgradering –  slik har vi gjort det i Trondheim kommune   Innlegg ved besøk fra Bergen kommune, Etat for bygg og eiendom 28.11.2013  Tormund Ledang Husøy, leder for vedlikeholdsavdelingen    (med supplering fra Rolf Erik Hoaas  v/miljøenheten)</vt:lpstr>
      <vt:lpstr>Trondheim kommune - eiendomstjenester</vt:lpstr>
      <vt:lpstr>Vedlikehold av skoleanlegg – forskrift om miljørettet helsevern </vt:lpstr>
      <vt:lpstr>Vedlikehold – HVA BETYR DET ?</vt:lpstr>
      <vt:lpstr>Drift og vedlikehold i 2013 – Rolf Erik Hoaas</vt:lpstr>
      <vt:lpstr>FDV (Regnskapstall for 2013 = 826 kr /m2)</vt:lpstr>
      <vt:lpstr>Vedlikeholds samarbeid  (Rolf Erik Hoaas)</vt:lpstr>
      <vt:lpstr>Langsiktig MÅL</vt:lpstr>
      <vt:lpstr>Vedlikehold av skoleanlegg – forskrift om miljørettet helsevern</vt:lpstr>
      <vt:lpstr>Vedlikeholdsstrategi (1)</vt:lpstr>
      <vt:lpstr>Vedlikeholdsstrategi (2)</vt:lpstr>
      <vt:lpstr>Vedlikeholdsstrategi (3)</vt:lpstr>
      <vt:lpstr>Vedlikeholdsstrategi (4)</vt:lpstr>
      <vt:lpstr>Vedlikeholds strategi  (Rolf Erik Hoaas)</vt:lpstr>
      <vt:lpstr>Vedlikehold av skoler</vt:lpstr>
      <vt:lpstr>Oppgradering av skolebygninger</vt:lpstr>
      <vt:lpstr>Hva er vedlikehold og hva er drift </vt:lpstr>
      <vt:lpstr>Vedlikehold av skolebygninger</vt:lpstr>
      <vt:lpstr>Miljø &amp; Teknikk / Kommunalteknikk 2013, 13.-15. mai, Telenor Arena, Fornebu Trondheim kåret til Norges beste kommune i vedlikehold av skolebygg</vt:lpstr>
      <vt:lpstr>Oppsummering FDV 2013  (Rolf Erik Hoaas)</vt:lpstr>
      <vt:lpstr>PowerPoint-presentasjon</vt:lpstr>
      <vt:lpstr>PowerPoint-presentasjon</vt:lpstr>
    </vt:vector>
  </TitlesOfParts>
  <Company>Trondheim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Organisering av eiendomsforvaltningen i Trondheim kommune</dc:title>
  <dc:creator>Nettbruker</dc:creator>
  <cp:lastModifiedBy>Meldal Hege</cp:lastModifiedBy>
  <cp:revision>126</cp:revision>
  <dcterms:created xsi:type="dcterms:W3CDTF">2005-10-14T11:36:05Z</dcterms:created>
  <dcterms:modified xsi:type="dcterms:W3CDTF">2015-03-24T11:51:43Z</dcterms:modified>
</cp:coreProperties>
</file>