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2" r:id="rId3"/>
    <p:sldId id="285" r:id="rId4"/>
    <p:sldId id="283" r:id="rId5"/>
    <p:sldId id="257" r:id="rId6"/>
    <p:sldId id="281" r:id="rId7"/>
    <p:sldId id="279" r:id="rId8"/>
    <p:sldId id="259" r:id="rId9"/>
    <p:sldId id="280" r:id="rId10"/>
    <p:sldId id="258" r:id="rId11"/>
    <p:sldId id="260" r:id="rId12"/>
    <p:sldId id="267" r:id="rId13"/>
    <p:sldId id="262" r:id="rId14"/>
    <p:sldId id="263" r:id="rId15"/>
    <p:sldId id="268" r:id="rId16"/>
    <p:sldId id="264" r:id="rId17"/>
    <p:sldId id="265" r:id="rId18"/>
    <p:sldId id="266" r:id="rId19"/>
    <p:sldId id="276" r:id="rId20"/>
    <p:sldId id="269" r:id="rId21"/>
    <p:sldId id="270" r:id="rId22"/>
    <p:sldId id="272" r:id="rId23"/>
    <p:sldId id="274" r:id="rId24"/>
    <p:sldId id="286" r:id="rId25"/>
    <p:sldId id="273" r:id="rId26"/>
    <p:sldId id="275" r:id="rId27"/>
    <p:sldId id="277" r:id="rId28"/>
    <p:sldId id="278" r:id="rId29"/>
    <p:sldId id="284" r:id="rId30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6" descr="TittelbildeKulturGu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ktangel 4"/>
          <p:cNvSpPr/>
          <p:nvPr/>
        </p:nvSpPr>
        <p:spPr>
          <a:xfrm>
            <a:off x="0" y="6642100"/>
            <a:ext cx="9144000" cy="215900"/>
          </a:xfrm>
          <a:prstGeom prst="rect">
            <a:avLst/>
          </a:prstGeom>
          <a:solidFill>
            <a:srgbClr val="AF21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2" name="Tittel 1" descr="Dette er en test på alternativ tekst."/>
          <p:cNvSpPr>
            <a:spLocks noGrp="1"/>
          </p:cNvSpPr>
          <p:nvPr>
            <p:ph type="ctrTitle" hasCustomPrompt="1"/>
          </p:nvPr>
        </p:nvSpPr>
        <p:spPr>
          <a:xfrm>
            <a:off x="1512000" y="1944000"/>
            <a:ext cx="7380000" cy="1296000"/>
          </a:xfrm>
        </p:spPr>
        <p:txBody>
          <a:bodyPr anchor="b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b-NO" dirty="0" smtClean="0"/>
              <a:t>Klikk for å skrive inn en tittel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548000" y="1476000"/>
            <a:ext cx="7380000" cy="288000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skrive inn enhetens navn</a:t>
            </a:r>
            <a:endParaRPr lang="nb-NO" dirty="0"/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509713" y="6659563"/>
            <a:ext cx="1204912" cy="180975"/>
          </a:xfrm>
        </p:spPr>
        <p:txBody>
          <a:bodyPr/>
          <a:lstStyle>
            <a:lvl1pPr>
              <a:defRPr sz="1000" smtClean="0">
                <a:solidFill>
                  <a:schemeClr val="tx1"/>
                </a:solidFill>
              </a:defRPr>
            </a:lvl1pPr>
          </a:lstStyle>
          <a:p>
            <a:fld id="{4CAC50C8-E0F1-4282-A26D-54405CD60BA3}" type="datetimeFigureOut">
              <a:rPr lang="nb-NO" smtClean="0"/>
              <a:pPr/>
              <a:t>24.03.2015</a:t>
            </a:fld>
            <a:endParaRPr lang="nb-NO"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2857500" y="6659563"/>
            <a:ext cx="5572125" cy="180975"/>
          </a:xfrm>
        </p:spPr>
        <p:txBody>
          <a:bodyPr/>
          <a:lstStyle>
            <a:lvl1pPr>
              <a:defRPr sz="1000" dirty="0" smtClean="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572500" y="6659563"/>
            <a:ext cx="571500" cy="180975"/>
          </a:xfrm>
        </p:spPr>
        <p:txBody>
          <a:bodyPr/>
          <a:lstStyle>
            <a:lvl1pPr>
              <a:defRPr sz="1000" smtClean="0">
                <a:solidFill>
                  <a:schemeClr val="tx1"/>
                </a:solidFill>
              </a:defRPr>
            </a:lvl1pPr>
          </a:lstStyle>
          <a:p>
            <a:fld id="{EECCE461-3408-473A-A6FE-5A1F6993A382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 descr="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52000"/>
            <a:ext cx="9144000" cy="1908048"/>
          </a:xfrm>
          <a:prstGeom prst="rect">
            <a:avLst/>
          </a:prstGeom>
        </p:spPr>
      </p:pic>
      <p:pic>
        <p:nvPicPr>
          <p:cNvPr id="11" name="Bilde 10" descr="01_Bryggerekk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8488" y="3240000"/>
            <a:ext cx="7525512" cy="2700528"/>
          </a:xfrm>
          <a:prstGeom prst="rect">
            <a:avLst/>
          </a:prstGeom>
        </p:spPr>
      </p:pic>
      <p:sp>
        <p:nvSpPr>
          <p:cNvPr id="13" name="TekstSylinder 12"/>
          <p:cNvSpPr txBox="1"/>
          <p:nvPr/>
        </p:nvSpPr>
        <p:spPr>
          <a:xfrm>
            <a:off x="7992000" y="5832000"/>
            <a:ext cx="1080000" cy="9366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nb-NO" sz="6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itchFamily="34" charset="0"/>
              </a:rPr>
              <a:t>Foto: Geir Hageskal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AC50C8-E0F1-4282-A26D-54405CD60BA3}" type="datetimeFigureOut">
              <a:rPr lang="nb-NO" smtClean="0"/>
              <a:pPr/>
              <a:t>24.03.2015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CCE461-3408-473A-A6FE-5A1F6993A382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84000" y="4356000"/>
            <a:ext cx="8280000" cy="12960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dirty="0" smtClean="0"/>
              <a:t>Klikk for å Skrive inn en tittel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1" y="2906713"/>
            <a:ext cx="8280000" cy="14400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AC50C8-E0F1-4282-A26D-54405CD60BA3}" type="datetimeFigureOut">
              <a:rPr lang="nb-NO" smtClean="0"/>
              <a:pPr/>
              <a:t>24.03.2015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CCE461-3408-473A-A6FE-5A1F6993A382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928794" y="1476000"/>
            <a:ext cx="3420000" cy="504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581156" y="1476000"/>
            <a:ext cx="3420000" cy="504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AC50C8-E0F1-4282-A26D-54405CD60BA3}" type="datetimeFigureOut">
              <a:rPr lang="nb-NO" smtClean="0"/>
              <a:pPr/>
              <a:t>24.03.2015</a:t>
            </a:fld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CCE461-3408-473A-A6FE-5A1F6993A382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937256" y="1476000"/>
            <a:ext cx="3492000" cy="72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937256" y="2160000"/>
            <a:ext cx="3492000" cy="435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509156" y="1476000"/>
            <a:ext cx="3492000" cy="72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5509156" y="2160000"/>
            <a:ext cx="3492000" cy="435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AC50C8-E0F1-4282-A26D-54405CD60BA3}" type="datetimeFigureOut">
              <a:rPr lang="nb-NO" smtClean="0"/>
              <a:pPr/>
              <a:t>24.03.2015</a:t>
            </a:fld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CCE461-3408-473A-A6FE-5A1F6993A382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AC50C8-E0F1-4282-A26D-54405CD60BA3}" type="datetimeFigureOut">
              <a:rPr lang="nb-NO" smtClean="0"/>
              <a:pPr/>
              <a:t>24.03.2015</a:t>
            </a:fld>
            <a:endParaRPr lang="nb-NO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CCE461-3408-473A-A6FE-5A1F6993A382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AC50C8-E0F1-4282-A26D-54405CD60BA3}" type="datetimeFigureOut">
              <a:rPr lang="nb-NO" smtClean="0"/>
              <a:pPr/>
              <a:t>24.03.2015</a:t>
            </a:fld>
            <a:endParaRPr lang="nb-NO"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CCE461-3408-473A-A6FE-5A1F6993A382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1857364"/>
            <a:ext cx="1928794" cy="108000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928794" y="179999"/>
            <a:ext cx="7056000" cy="6336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0" y="2928934"/>
            <a:ext cx="1928794" cy="391106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AC50C8-E0F1-4282-A26D-54405CD60BA3}" type="datetimeFigureOut">
              <a:rPr lang="nb-NO" smtClean="0"/>
              <a:pPr/>
              <a:t>24.03.2015</a:t>
            </a:fld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CCE461-3408-473A-A6FE-5A1F6993A382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28794" y="4968000"/>
            <a:ext cx="7035206" cy="540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000232" y="0"/>
            <a:ext cx="7143768" cy="4968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 smtClean="0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928794" y="5508000"/>
            <a:ext cx="7035206" cy="108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AC50C8-E0F1-4282-A26D-54405CD60BA3}" type="datetimeFigureOut">
              <a:rPr lang="nb-NO" smtClean="0"/>
              <a:pPr/>
              <a:t>24.03.2015</a:t>
            </a:fld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CCE461-3408-473A-A6FE-5A1F6993A382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LysbildeKulturGul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1928794" y="180000"/>
            <a:ext cx="7071206" cy="12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 smtClean="0"/>
              <a:t>Klikk for å redigere tittelstil</a:t>
            </a:r>
          </a:p>
        </p:txBody>
      </p:sp>
      <p:sp>
        <p:nvSpPr>
          <p:cNvPr id="102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1928794" y="1476000"/>
            <a:ext cx="7071206" cy="51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928794" y="6643710"/>
            <a:ext cx="1000132" cy="214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CAC50C8-E0F1-4282-A26D-54405CD60BA3}" type="datetimeFigureOut">
              <a:rPr lang="nb-NO" smtClean="0"/>
              <a:pPr/>
              <a:t>24.03.2015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000364" y="6643710"/>
            <a:ext cx="5286412" cy="214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358214" y="6643710"/>
            <a:ext cx="642911" cy="214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EECCE461-3408-473A-A6FE-5A1F6993A382}" type="slidenum">
              <a:rPr lang="nb-NO" smtClean="0"/>
              <a:pPr/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Fysisk miljø-  </a:t>
            </a:r>
            <a:r>
              <a:rPr lang="nb-NO" dirty="0" err="1" smtClean="0"/>
              <a:t>Bygningstatus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 smtClean="0"/>
              <a:t>MILJØENHETEN sept 2014    –     Rolf Erik Hoaas</a:t>
            </a:r>
            <a:endParaRPr lang="nb-NO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Milepæler    TK - 3</a:t>
            </a:r>
            <a:br>
              <a:rPr lang="nb-NO" dirty="0" smtClean="0"/>
            </a:br>
            <a:r>
              <a:rPr lang="nb-NO" dirty="0" smtClean="0"/>
              <a:t>INNEKLIMA   -  </a:t>
            </a:r>
            <a:r>
              <a:rPr lang="nb-NO" dirty="0" err="1" smtClean="0"/>
              <a:t>Bygningstatus</a:t>
            </a:r>
            <a:endParaRPr lang="nb-NO" dirty="0"/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</p:nvPr>
        </p:nvGraphicFramePr>
        <p:xfrm>
          <a:off x="1928813" y="1476375"/>
          <a:ext cx="7070724" cy="494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303"/>
                <a:gridCol w="3643338"/>
                <a:gridCol w="2070083"/>
              </a:tblGrid>
              <a:tr h="370840">
                <a:tc>
                  <a:txBody>
                    <a:bodyPr/>
                    <a:lstStyle/>
                    <a:p>
                      <a:r>
                        <a:rPr lang="nb-NO" dirty="0" smtClean="0"/>
                        <a:t>tid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hva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enhet</a:t>
                      </a:r>
                      <a:endParaRPr lang="nb-NO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 smtClean="0"/>
                        <a:t>1996  -  1997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Planprosess , godkjenning MRH , Reform 97, Egen </a:t>
                      </a:r>
                      <a:r>
                        <a:rPr lang="nb-NO" dirty="0" err="1" smtClean="0"/>
                        <a:t>revisjonrapport</a:t>
                      </a:r>
                      <a:r>
                        <a:rPr lang="nb-NO" dirty="0" smtClean="0"/>
                        <a:t> 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Miljø avd. oppvekst</a:t>
                      </a:r>
                      <a:endParaRPr lang="nb-NO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 smtClean="0"/>
                        <a:t>1999 - 2000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Ny godkjenningsprosess, søknader -</a:t>
                      </a:r>
                    </a:p>
                    <a:p>
                      <a:r>
                        <a:rPr lang="nb-NO" dirty="0" smtClean="0"/>
                        <a:t>Off utredning om vedlikehold i bygg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 smtClean="0"/>
                        <a:t>4 –</a:t>
                      </a:r>
                      <a:r>
                        <a:rPr lang="nb-NO" dirty="0" err="1" smtClean="0"/>
                        <a:t>årig</a:t>
                      </a:r>
                      <a:r>
                        <a:rPr lang="nb-NO" dirty="0" smtClean="0"/>
                        <a:t> </a:t>
                      </a:r>
                      <a:r>
                        <a:rPr lang="nb-NO" dirty="0" err="1" smtClean="0"/>
                        <a:t>hovedvedlikehold-</a:t>
                      </a:r>
                      <a:endParaRPr lang="nb-NO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 smtClean="0"/>
                        <a:t>Realkapital i bygg-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 smtClean="0"/>
                        <a:t>Miljø </a:t>
                      </a:r>
                      <a:r>
                        <a:rPr lang="nb-NO" dirty="0" err="1" smtClean="0"/>
                        <a:t>avd</a:t>
                      </a:r>
                      <a:r>
                        <a:rPr lang="nb-NO" dirty="0" smtClean="0"/>
                        <a:t>, tverretatlig, flere</a:t>
                      </a:r>
                    </a:p>
                    <a:p>
                      <a:endParaRPr lang="nb-NO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 smtClean="0"/>
                        <a:t>2001 -2003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Ny godkjenningsprosess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 smtClean="0"/>
                        <a:t>– ”Store lille Trondheim”-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err="1" smtClean="0"/>
                        <a:t>Miljøenh,oppvekst</a:t>
                      </a:r>
                      <a:endParaRPr lang="nb-NO" dirty="0" smtClean="0"/>
                    </a:p>
                    <a:p>
                      <a:r>
                        <a:rPr lang="nb-NO" dirty="0" smtClean="0"/>
                        <a:t>Politisk behandling</a:t>
                      </a:r>
                      <a:endParaRPr lang="nb-NO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 smtClean="0"/>
                        <a:t>2004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Politisk sak - Verdibevarende</a:t>
                      </a:r>
                      <a:r>
                        <a:rPr lang="nb-NO" baseline="0" dirty="0" smtClean="0"/>
                        <a:t> vedlikehold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 smtClean="0"/>
                        <a:t>2014……..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 smtClean="0"/>
                        <a:t>Godkjenningsprosess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 smtClean="0"/>
                        <a:t>Plangodkjenning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 smtClean="0"/>
                        <a:t>Driftsgodkjenning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 smtClean="0"/>
                        <a:t>Tilsyn</a:t>
                      </a:r>
                    </a:p>
                    <a:p>
                      <a:r>
                        <a:rPr lang="nb-NO" dirty="0" smtClean="0"/>
                        <a:t>Avvik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Miljøenhet,</a:t>
                      </a:r>
                      <a:r>
                        <a:rPr lang="nb-NO" baseline="0" dirty="0" smtClean="0"/>
                        <a:t> oppvekst, Rådmann, Trondheim Eiendom</a:t>
                      </a:r>
                      <a:endParaRPr lang="nb-NO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Kartlegging </a:t>
            </a:r>
            <a:r>
              <a:rPr lang="nb-NO" dirty="0" err="1" smtClean="0"/>
              <a:t>Inneklima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Atmosfærisk miljø -1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 smtClean="0"/>
          </a:p>
          <a:p>
            <a:r>
              <a:rPr lang="nb-NO" dirty="0" smtClean="0"/>
              <a:t>Ventilasjonsforhold</a:t>
            </a:r>
          </a:p>
          <a:p>
            <a:r>
              <a:rPr lang="nb-NO" dirty="0" smtClean="0"/>
              <a:t>Hovedtype av anlegg</a:t>
            </a:r>
          </a:p>
          <a:p>
            <a:pPr lvl="1"/>
            <a:r>
              <a:rPr lang="nb-NO" dirty="0" smtClean="0"/>
              <a:t>N – naturlig ventilasjon</a:t>
            </a:r>
          </a:p>
          <a:p>
            <a:pPr lvl="1"/>
            <a:r>
              <a:rPr lang="nb-NO" dirty="0" smtClean="0"/>
              <a:t>M – mekanisk ventilasjon, avtrekk</a:t>
            </a:r>
          </a:p>
          <a:p>
            <a:pPr lvl="1"/>
            <a:r>
              <a:rPr lang="nb-NO" dirty="0" smtClean="0"/>
              <a:t>B – balansert ventilasjon, tilluft og avtrekk</a:t>
            </a:r>
          </a:p>
          <a:p>
            <a:pPr lvl="1">
              <a:buNone/>
            </a:pPr>
            <a:endParaRPr lang="nb-NO" dirty="0" smtClean="0"/>
          </a:p>
          <a:p>
            <a:pPr lvl="1">
              <a:buNone/>
            </a:pPr>
            <a:r>
              <a:rPr lang="nb-NO" dirty="0" smtClean="0"/>
              <a:t>Detaljer, tilstand, dimensjonering, omluft, driftsforhold osv.</a:t>
            </a:r>
          </a:p>
          <a:p>
            <a:pPr lvl="1"/>
            <a:endParaRPr lang="nb-NO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Kartlegging </a:t>
            </a:r>
            <a:r>
              <a:rPr lang="nb-NO" dirty="0" err="1" smtClean="0"/>
              <a:t>Inneklima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Atmosfærisk miljø -2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928794" y="1844824"/>
            <a:ext cx="7071206" cy="4743176"/>
          </a:xfrm>
        </p:spPr>
        <p:txBody>
          <a:bodyPr/>
          <a:lstStyle/>
          <a:p>
            <a:r>
              <a:rPr lang="nb-NO" dirty="0" smtClean="0"/>
              <a:t>Materialbruk</a:t>
            </a:r>
          </a:p>
          <a:p>
            <a:pPr lvl="1"/>
            <a:r>
              <a:rPr lang="nb-NO" dirty="0" smtClean="0"/>
              <a:t>Teppegolv</a:t>
            </a:r>
          </a:p>
          <a:p>
            <a:pPr lvl="1"/>
            <a:r>
              <a:rPr lang="nb-NO" dirty="0" smtClean="0"/>
              <a:t>Ubehandlet betong</a:t>
            </a:r>
          </a:p>
          <a:p>
            <a:pPr lvl="1"/>
            <a:r>
              <a:rPr lang="nb-NO" dirty="0" smtClean="0"/>
              <a:t>Åpen mineralull</a:t>
            </a:r>
          </a:p>
          <a:p>
            <a:pPr lvl="1"/>
            <a:r>
              <a:rPr lang="nb-NO" dirty="0" smtClean="0"/>
              <a:t>Åpen himling</a:t>
            </a:r>
          </a:p>
          <a:p>
            <a:pPr lvl="1"/>
            <a:r>
              <a:rPr lang="nb-NO" dirty="0" smtClean="0"/>
              <a:t>Hylle – loddenhetsfaktor</a:t>
            </a:r>
          </a:p>
          <a:p>
            <a:pPr lvl="1"/>
            <a:r>
              <a:rPr lang="nb-NO" dirty="0" smtClean="0"/>
              <a:t>Annet:   mugg, sopp , råte, renhold</a:t>
            </a:r>
            <a:endParaRPr lang="nb-NO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Kartlegging </a:t>
            </a:r>
            <a:r>
              <a:rPr lang="nb-NO" dirty="0" err="1" smtClean="0"/>
              <a:t>Inneklima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Termisk miljø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Varmeanlegg type</a:t>
            </a:r>
          </a:p>
          <a:p>
            <a:pPr lvl="1"/>
            <a:r>
              <a:rPr lang="nb-NO" dirty="0" smtClean="0"/>
              <a:t>Elektrisk - panelovner</a:t>
            </a:r>
          </a:p>
          <a:p>
            <a:pPr lvl="1"/>
            <a:r>
              <a:rPr lang="nb-NO" dirty="0" smtClean="0"/>
              <a:t>Vannbåren – radiatorer</a:t>
            </a:r>
          </a:p>
          <a:p>
            <a:pPr lvl="1"/>
            <a:r>
              <a:rPr lang="nb-NO" dirty="0" smtClean="0"/>
              <a:t>Luftoppvarming</a:t>
            </a:r>
          </a:p>
          <a:p>
            <a:pPr lvl="1"/>
            <a:r>
              <a:rPr lang="nb-NO" dirty="0" err="1" smtClean="0"/>
              <a:t>Takvarme</a:t>
            </a:r>
            <a:endParaRPr lang="nb-NO" dirty="0" smtClean="0"/>
          </a:p>
          <a:p>
            <a:pPr lvl="1"/>
            <a:r>
              <a:rPr lang="nb-NO" dirty="0" smtClean="0"/>
              <a:t>Golvvarme</a:t>
            </a:r>
          </a:p>
          <a:p>
            <a:pPr lvl="1"/>
            <a:endParaRPr lang="nb-NO" dirty="0" smtClean="0"/>
          </a:p>
          <a:p>
            <a:pPr lvl="1"/>
            <a:r>
              <a:rPr lang="nb-NO" dirty="0" smtClean="0"/>
              <a:t>Tilstand:</a:t>
            </a:r>
          </a:p>
          <a:p>
            <a:pPr lvl="1"/>
            <a:r>
              <a:rPr lang="nb-NO" dirty="0" err="1" smtClean="0"/>
              <a:t>Isolasjon,trekkforhold,vindu</a:t>
            </a:r>
            <a:endParaRPr lang="nb-NO" dirty="0" smtClean="0"/>
          </a:p>
          <a:p>
            <a:pPr lvl="1"/>
            <a:r>
              <a:rPr lang="nb-NO" dirty="0" err="1" smtClean="0"/>
              <a:t>Solavskjerming</a:t>
            </a:r>
            <a:endParaRPr lang="nb-NO" dirty="0" smtClean="0"/>
          </a:p>
          <a:p>
            <a:pPr>
              <a:buNone/>
            </a:pPr>
            <a:endParaRPr lang="nb-NO" dirty="0" smtClean="0"/>
          </a:p>
          <a:p>
            <a:pPr>
              <a:buNone/>
            </a:pPr>
            <a:endParaRPr lang="nb-NO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Kartlegging </a:t>
            </a:r>
            <a:r>
              <a:rPr lang="nb-NO" dirty="0" err="1" smtClean="0"/>
              <a:t>Inneklima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err="1" smtClean="0"/>
              <a:t>Aktinisk</a:t>
            </a:r>
            <a:r>
              <a:rPr lang="nb-NO" dirty="0" smtClean="0"/>
              <a:t> miljø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Belysning generelt</a:t>
            </a:r>
          </a:p>
          <a:p>
            <a:r>
              <a:rPr lang="nb-NO" dirty="0" smtClean="0"/>
              <a:t>Belysning – spesielt tavlebelysning</a:t>
            </a:r>
          </a:p>
          <a:p>
            <a:r>
              <a:rPr lang="nb-NO" dirty="0" smtClean="0"/>
              <a:t>Høyspenttrase i nærheten</a:t>
            </a:r>
          </a:p>
          <a:p>
            <a:r>
              <a:rPr lang="nb-NO" dirty="0" smtClean="0"/>
              <a:t>Trafo i bygget</a:t>
            </a:r>
          </a:p>
          <a:p>
            <a:r>
              <a:rPr lang="nb-NO" dirty="0" smtClean="0"/>
              <a:t>El inntak</a:t>
            </a:r>
          </a:p>
          <a:p>
            <a:endParaRPr lang="nb-NO" dirty="0" smtClean="0"/>
          </a:p>
          <a:p>
            <a:r>
              <a:rPr lang="nb-NO" dirty="0" smtClean="0"/>
              <a:t>Radonforhold</a:t>
            </a:r>
          </a:p>
          <a:p>
            <a:endParaRPr lang="nb-NO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Kartlegging </a:t>
            </a:r>
            <a:r>
              <a:rPr lang="nb-NO" dirty="0" err="1" smtClean="0"/>
              <a:t>Inneklima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Akustisk miljø -1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 smtClean="0"/>
          </a:p>
          <a:p>
            <a:r>
              <a:rPr lang="nb-NO" dirty="0" smtClean="0"/>
              <a:t>Etterklangstid</a:t>
            </a:r>
          </a:p>
          <a:p>
            <a:r>
              <a:rPr lang="nb-NO" dirty="0" smtClean="0"/>
              <a:t>Støynivå tekniske anlegg</a:t>
            </a:r>
            <a:endParaRPr lang="nb-NO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Kartlegging </a:t>
            </a:r>
            <a:r>
              <a:rPr lang="nb-NO" dirty="0" err="1" smtClean="0"/>
              <a:t>Inneklima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Utendørs miljø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 smtClean="0"/>
          </a:p>
          <a:p>
            <a:endParaRPr lang="nb-NO" dirty="0" smtClean="0"/>
          </a:p>
          <a:p>
            <a:r>
              <a:rPr lang="nb-NO" dirty="0" smtClean="0"/>
              <a:t>Støynivå utendørs</a:t>
            </a:r>
          </a:p>
          <a:p>
            <a:r>
              <a:rPr lang="nb-NO" dirty="0" smtClean="0"/>
              <a:t>Luftforurensning utendørs</a:t>
            </a:r>
            <a:endParaRPr lang="nb-NO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Kartlegging </a:t>
            </a:r>
            <a:r>
              <a:rPr lang="nb-NO" dirty="0" err="1" smtClean="0"/>
              <a:t>Inneklima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sanitært miljø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 smtClean="0"/>
          </a:p>
          <a:p>
            <a:r>
              <a:rPr lang="nb-NO" dirty="0" smtClean="0"/>
              <a:t>Sanitærforhold Jenter</a:t>
            </a:r>
          </a:p>
          <a:p>
            <a:r>
              <a:rPr lang="nb-NO" dirty="0" smtClean="0"/>
              <a:t>Sanitærforhold Gutter</a:t>
            </a:r>
          </a:p>
          <a:p>
            <a:endParaRPr lang="nb-NO" dirty="0" smtClean="0"/>
          </a:p>
          <a:p>
            <a:r>
              <a:rPr lang="nb-NO" dirty="0" smtClean="0"/>
              <a:t>Dusjer</a:t>
            </a:r>
          </a:p>
          <a:p>
            <a:r>
              <a:rPr lang="nb-NO" dirty="0" smtClean="0"/>
              <a:t>WC</a:t>
            </a:r>
          </a:p>
          <a:p>
            <a:endParaRPr lang="nb-NO" dirty="0" smtClean="0"/>
          </a:p>
          <a:p>
            <a:r>
              <a:rPr lang="nb-NO" dirty="0" err="1" smtClean="0"/>
              <a:t>Legionella</a:t>
            </a:r>
            <a:r>
              <a:rPr lang="nb-NO" dirty="0" smtClean="0"/>
              <a:t> – forebyggende rutiner</a:t>
            </a:r>
          </a:p>
          <a:p>
            <a:endParaRPr lang="nb-NO" dirty="0" smtClean="0"/>
          </a:p>
          <a:p>
            <a:endParaRPr lang="nb-NO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Kartlegging </a:t>
            </a:r>
            <a:r>
              <a:rPr lang="nb-NO" dirty="0" err="1" smtClean="0"/>
              <a:t>Inneklima</a:t>
            </a:r>
            <a:r>
              <a:rPr lang="nb-NO" dirty="0" smtClean="0"/>
              <a:t/>
            </a:r>
            <a:br>
              <a:rPr lang="nb-NO" dirty="0" smtClean="0"/>
            </a:b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Sjekkliste – registreringsskjema</a:t>
            </a:r>
          </a:p>
          <a:p>
            <a:r>
              <a:rPr lang="nb-NO" dirty="0" smtClean="0"/>
              <a:t>En sjekkliste pr bygning</a:t>
            </a:r>
          </a:p>
          <a:p>
            <a:r>
              <a:rPr lang="nb-NO" dirty="0" smtClean="0"/>
              <a:t>Areal</a:t>
            </a:r>
          </a:p>
          <a:p>
            <a:r>
              <a:rPr lang="nb-NO" dirty="0" err="1" smtClean="0"/>
              <a:t>Byggeår</a:t>
            </a:r>
            <a:endParaRPr lang="nb-NO" dirty="0" smtClean="0"/>
          </a:p>
          <a:p>
            <a:r>
              <a:rPr lang="nb-NO" dirty="0" err="1" smtClean="0"/>
              <a:t>Rehabiliteringsår</a:t>
            </a:r>
            <a:endParaRPr lang="nb-NO" dirty="0" smtClean="0"/>
          </a:p>
          <a:p>
            <a:endParaRPr lang="nb-NO" dirty="0" smtClean="0"/>
          </a:p>
          <a:p>
            <a:r>
              <a:rPr lang="nb-NO" dirty="0" smtClean="0"/>
              <a:t>Spørreundersøkelse - skjema</a:t>
            </a:r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pPr>
              <a:buNone/>
            </a:pPr>
            <a:endParaRPr lang="nb-NO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0"/>
            <a:ext cx="6929486" cy="8072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 smtClean="0"/>
              <a:t>Rolf Erik Hoaas</a:t>
            </a:r>
            <a:endParaRPr lang="nb-NO" sz="32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400" dirty="0" smtClean="0"/>
              <a:t>Privat – prosjektering og planlegging av </a:t>
            </a:r>
            <a:r>
              <a:rPr lang="nb-NO" sz="2400" dirty="0" err="1" smtClean="0"/>
              <a:t>vvs</a:t>
            </a:r>
            <a:r>
              <a:rPr lang="nb-NO" sz="2400" dirty="0" smtClean="0"/>
              <a:t> anlegg</a:t>
            </a:r>
          </a:p>
          <a:p>
            <a:endParaRPr lang="nb-NO" sz="2400" dirty="0" smtClean="0"/>
          </a:p>
          <a:p>
            <a:r>
              <a:rPr lang="nb-NO" sz="2400" dirty="0" smtClean="0"/>
              <a:t>Trondheim Kommune – drift og vedlikehold, nybygg,  </a:t>
            </a:r>
            <a:r>
              <a:rPr lang="nb-NO" sz="2400" dirty="0" err="1" smtClean="0"/>
              <a:t>inneklima</a:t>
            </a:r>
            <a:r>
              <a:rPr lang="nb-NO" sz="2400" dirty="0" smtClean="0"/>
              <a:t> - </a:t>
            </a:r>
            <a:r>
              <a:rPr lang="nb-NO" sz="2400" dirty="0" err="1" smtClean="0"/>
              <a:t>vvs</a:t>
            </a:r>
            <a:endParaRPr lang="nb-NO" sz="2400" dirty="0" smtClean="0"/>
          </a:p>
          <a:p>
            <a:endParaRPr lang="nb-NO" sz="2400" dirty="0" smtClean="0"/>
          </a:p>
          <a:p>
            <a:r>
              <a:rPr lang="nb-NO" sz="2400" dirty="0" smtClean="0"/>
              <a:t>NTNU  - drift og vedlikehold, nybygg, </a:t>
            </a:r>
            <a:r>
              <a:rPr lang="nb-NO" sz="2400" dirty="0" err="1" smtClean="0"/>
              <a:t>inneklima</a:t>
            </a:r>
            <a:r>
              <a:rPr lang="nb-NO" sz="2400" dirty="0" smtClean="0"/>
              <a:t> - </a:t>
            </a:r>
            <a:r>
              <a:rPr lang="nb-NO" sz="2400" dirty="0" err="1" smtClean="0"/>
              <a:t>vvs</a:t>
            </a:r>
            <a:endParaRPr lang="nb-NO" sz="2400" dirty="0" smtClean="0"/>
          </a:p>
          <a:p>
            <a:endParaRPr lang="nb-NO" sz="2400" dirty="0" smtClean="0"/>
          </a:p>
          <a:p>
            <a:r>
              <a:rPr lang="nb-NO" sz="2400" dirty="0" smtClean="0"/>
              <a:t>Privat  - drift og vedlikehold, </a:t>
            </a:r>
            <a:r>
              <a:rPr lang="nb-NO" sz="2400" dirty="0" err="1" smtClean="0"/>
              <a:t>inneklima</a:t>
            </a:r>
            <a:r>
              <a:rPr lang="nb-NO" sz="2400" dirty="0" smtClean="0"/>
              <a:t> – </a:t>
            </a:r>
            <a:r>
              <a:rPr lang="nb-NO" sz="2400" dirty="0" err="1" smtClean="0"/>
              <a:t>vvs</a:t>
            </a:r>
            <a:r>
              <a:rPr lang="nb-NO" sz="2400" dirty="0" smtClean="0"/>
              <a:t>, MRH</a:t>
            </a:r>
          </a:p>
          <a:p>
            <a:endParaRPr lang="nb-NO" sz="2400" dirty="0" smtClean="0"/>
          </a:p>
          <a:p>
            <a:r>
              <a:rPr lang="nb-NO" sz="2400" dirty="0" smtClean="0"/>
              <a:t>Trondheim Kommune – Miljøenheten, energi- og innklimarådgiver</a:t>
            </a:r>
            <a:endParaRPr lang="nb-NO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2616" y="476672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5916" y="0"/>
            <a:ext cx="13477916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Kostnadsoverslag </a:t>
            </a:r>
            <a:br>
              <a:rPr lang="nb-NO" dirty="0" smtClean="0"/>
            </a:br>
            <a:r>
              <a:rPr lang="nb-NO" dirty="0" err="1" smtClean="0"/>
              <a:t>Inneklima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928794" y="1772816"/>
            <a:ext cx="7071206" cy="4815184"/>
          </a:xfrm>
        </p:spPr>
        <p:txBody>
          <a:bodyPr/>
          <a:lstStyle/>
          <a:p>
            <a:r>
              <a:rPr lang="nb-NO" dirty="0" smtClean="0"/>
              <a:t>Ventilasjon</a:t>
            </a:r>
          </a:p>
          <a:p>
            <a:r>
              <a:rPr lang="nb-NO" dirty="0" smtClean="0"/>
              <a:t>M2</a:t>
            </a:r>
          </a:p>
          <a:p>
            <a:r>
              <a:rPr lang="nb-NO" dirty="0" smtClean="0"/>
              <a:t>M3/hm2</a:t>
            </a:r>
          </a:p>
          <a:p>
            <a:r>
              <a:rPr lang="nb-NO" dirty="0" smtClean="0"/>
              <a:t>Kr/m3 (inkl bygg, rådgiver </a:t>
            </a:r>
            <a:r>
              <a:rPr lang="nb-NO" dirty="0" err="1" smtClean="0"/>
              <a:t>etc</a:t>
            </a:r>
            <a:r>
              <a:rPr lang="nb-NO" dirty="0" smtClean="0"/>
              <a:t>)</a:t>
            </a:r>
          </a:p>
          <a:p>
            <a:r>
              <a:rPr lang="nb-NO" dirty="0" smtClean="0"/>
              <a:t>Uforutsette kostnader =  (+20%)</a:t>
            </a:r>
          </a:p>
          <a:p>
            <a:r>
              <a:rPr lang="nb-NO" dirty="0" smtClean="0"/>
              <a:t>MVA = + 25 %</a:t>
            </a:r>
          </a:p>
          <a:p>
            <a:pPr>
              <a:buNone/>
            </a:pPr>
            <a:endParaRPr lang="nb-NO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Kostnadsoverslag </a:t>
            </a:r>
            <a:br>
              <a:rPr lang="nb-NO" dirty="0" smtClean="0"/>
            </a:br>
            <a:r>
              <a:rPr lang="nb-NO" dirty="0" err="1" smtClean="0"/>
              <a:t>Inneklima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Honorar rådgivning (+ reise, +måleutstyr, +kopiering )</a:t>
            </a:r>
          </a:p>
          <a:p>
            <a:endParaRPr lang="nb-NO" dirty="0" smtClean="0"/>
          </a:p>
          <a:p>
            <a:r>
              <a:rPr lang="nb-NO" dirty="0" smtClean="0"/>
              <a:t>Ventilasjonsanlegg/m2, </a:t>
            </a:r>
          </a:p>
          <a:p>
            <a:pPr>
              <a:buNone/>
            </a:pPr>
            <a:r>
              <a:rPr lang="nb-NO" dirty="0" smtClean="0"/>
              <a:t>                              (NB ! teknisk rom )</a:t>
            </a:r>
          </a:p>
          <a:p>
            <a:r>
              <a:rPr lang="nb-NO" dirty="0" smtClean="0"/>
              <a:t>Varmeanlegg/m2</a:t>
            </a:r>
          </a:p>
          <a:p>
            <a:r>
              <a:rPr lang="nb-NO" dirty="0" smtClean="0"/>
              <a:t>Golvbelegg – fjerning teppegolv/m2</a:t>
            </a:r>
          </a:p>
          <a:p>
            <a:r>
              <a:rPr lang="nb-NO" dirty="0" err="1" smtClean="0"/>
              <a:t>Solavskjerming</a:t>
            </a:r>
            <a:r>
              <a:rPr lang="nb-NO" dirty="0" smtClean="0"/>
              <a:t> / vindu /stk</a:t>
            </a:r>
          </a:p>
          <a:p>
            <a:r>
              <a:rPr lang="nb-NO" dirty="0" smtClean="0"/>
              <a:t>Vindu / stk</a:t>
            </a:r>
            <a:endParaRPr lang="nb-NO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307550" cy="155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4000" dirty="0" smtClean="0"/>
              <a:t>Rapport </a:t>
            </a:r>
            <a:r>
              <a:rPr lang="nb-NO" sz="4000" dirty="0" err="1" smtClean="0"/>
              <a:t>Inneklima</a:t>
            </a:r>
            <a:r>
              <a:rPr lang="nb-NO" sz="4000" dirty="0" smtClean="0"/>
              <a:t/>
            </a:r>
            <a:br>
              <a:rPr lang="nb-NO" sz="4000" dirty="0" smtClean="0"/>
            </a:br>
            <a:r>
              <a:rPr lang="nb-NO" sz="4000" dirty="0" smtClean="0"/>
              <a:t>Samlet oversikt med kostnader</a:t>
            </a:r>
            <a:endParaRPr lang="nb-NO" sz="40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 smtClean="0"/>
          </a:p>
          <a:p>
            <a:r>
              <a:rPr lang="nb-NO" dirty="0" smtClean="0"/>
              <a:t>Må gi samlet oversikt over kostnader</a:t>
            </a:r>
          </a:p>
          <a:p>
            <a:endParaRPr lang="nb-NO" dirty="0" smtClean="0"/>
          </a:p>
          <a:p>
            <a:r>
              <a:rPr lang="nb-NO" dirty="0" smtClean="0"/>
              <a:t>Alle bygg - avvik må </a:t>
            </a:r>
            <a:r>
              <a:rPr lang="nb-NO" dirty="0" err="1" smtClean="0"/>
              <a:t>medtaes</a:t>
            </a:r>
            <a:endParaRPr lang="nb-NO" dirty="0" smtClean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0"/>
            <a:ext cx="7286676" cy="592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28794" y="180000"/>
            <a:ext cx="7071206" cy="1088760"/>
          </a:xfrm>
        </p:spPr>
        <p:txBody>
          <a:bodyPr/>
          <a:lstStyle/>
          <a:p>
            <a:r>
              <a:rPr lang="nb-NO" dirty="0" smtClean="0"/>
              <a:t>Samlet oversikt skoler - 1996</a:t>
            </a:r>
            <a:endParaRPr lang="nb-NO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8064" y="1476375"/>
            <a:ext cx="3612222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28794" y="180000"/>
            <a:ext cx="7071206" cy="1016752"/>
          </a:xfrm>
        </p:spPr>
        <p:txBody>
          <a:bodyPr/>
          <a:lstStyle/>
          <a:p>
            <a:r>
              <a:rPr lang="nb-NO" sz="4000" dirty="0" smtClean="0"/>
              <a:t>Samlet oversikt barnehager 97</a:t>
            </a:r>
            <a:endParaRPr lang="nb-NO" sz="4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8064" y="1476375"/>
            <a:ext cx="3612222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835696" y="188640"/>
            <a:ext cx="7071206" cy="1296000"/>
          </a:xfrm>
        </p:spPr>
        <p:txBody>
          <a:bodyPr/>
          <a:lstStyle/>
          <a:p>
            <a:r>
              <a:rPr lang="nb-NO" sz="3600" dirty="0" smtClean="0"/>
              <a:t>Godkjenning i forhold til : ”Forskrift for miljørettet helsevern</a:t>
            </a:r>
            <a:r>
              <a:rPr lang="nb-NO" dirty="0" smtClean="0"/>
              <a:t>”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928794" y="1772816"/>
            <a:ext cx="7071206" cy="4815184"/>
          </a:xfrm>
        </p:spPr>
        <p:txBody>
          <a:bodyPr/>
          <a:lstStyle/>
          <a:p>
            <a:r>
              <a:rPr lang="nb-NO" dirty="0" smtClean="0"/>
              <a:t>”Trondheimsmodellen”:</a:t>
            </a:r>
          </a:p>
          <a:p>
            <a:r>
              <a:rPr lang="nb-NO" sz="2800" b="1" dirty="0" smtClean="0"/>
              <a:t>Arbeidsgruppe</a:t>
            </a:r>
            <a:r>
              <a:rPr lang="nb-NO" sz="2800" dirty="0" smtClean="0"/>
              <a:t> </a:t>
            </a:r>
            <a:r>
              <a:rPr lang="nb-NO" sz="2800" smtClean="0"/>
              <a:t>: skole - byggforvalter </a:t>
            </a:r>
            <a:r>
              <a:rPr lang="nb-NO" sz="2800" dirty="0" smtClean="0"/>
              <a:t>– miljørettet helsevern</a:t>
            </a:r>
          </a:p>
          <a:p>
            <a:endParaRPr lang="nb-NO" sz="2800" dirty="0" smtClean="0"/>
          </a:p>
          <a:p>
            <a:r>
              <a:rPr lang="nb-NO" sz="2800" b="1" dirty="0" smtClean="0"/>
              <a:t>Kartlegg fysisk miljø</a:t>
            </a:r>
          </a:p>
          <a:p>
            <a:endParaRPr lang="nb-NO" sz="2800" b="1" dirty="0" smtClean="0"/>
          </a:p>
          <a:p>
            <a:r>
              <a:rPr lang="nb-NO" sz="2800" b="1" dirty="0" smtClean="0"/>
              <a:t>Samlet Rapport, </a:t>
            </a:r>
            <a:r>
              <a:rPr lang="nb-NO" sz="2800" dirty="0" smtClean="0"/>
              <a:t>med kostnadsberegning</a:t>
            </a:r>
          </a:p>
          <a:p>
            <a:endParaRPr lang="nb-NO" sz="2800" dirty="0" smtClean="0"/>
          </a:p>
          <a:p>
            <a:r>
              <a:rPr lang="nb-NO" sz="2800" b="1" dirty="0" smtClean="0"/>
              <a:t>Politisk behandling</a:t>
            </a:r>
            <a:endParaRPr lang="nb-NO" sz="28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Trondheim Kommune 1995</a:t>
            </a:r>
          </a:p>
        </p:txBody>
      </p:sp>
      <p:sp>
        <p:nvSpPr>
          <p:cNvPr id="6147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b-NO" dirty="0" smtClean="0"/>
          </a:p>
          <a:p>
            <a:pPr eaLnBrk="1" hangingPunct="1"/>
            <a:r>
              <a:rPr lang="nb-NO" dirty="0" smtClean="0"/>
              <a:t>54 skoler  ( ca 200 bygg / byggetrinn )</a:t>
            </a:r>
          </a:p>
          <a:p>
            <a:pPr eaLnBrk="1" hangingPunct="1"/>
            <a:r>
              <a:rPr lang="nb-NO" dirty="0" smtClean="0"/>
              <a:t>130 barnehager</a:t>
            </a:r>
          </a:p>
          <a:p>
            <a:pPr eaLnBrk="1" hangingPunct="1"/>
            <a:endParaRPr lang="nb-NO" dirty="0" smtClean="0"/>
          </a:p>
          <a:p>
            <a:pPr eaLnBrk="1" hangingPunct="1"/>
            <a:r>
              <a:rPr lang="nb-NO" dirty="0" err="1" smtClean="0"/>
              <a:t>Inneklimaproblemer</a:t>
            </a:r>
            <a:endParaRPr lang="nb-NO" dirty="0" smtClean="0"/>
          </a:p>
          <a:p>
            <a:pPr eaLnBrk="1" hangingPunct="1"/>
            <a:r>
              <a:rPr lang="nb-NO" dirty="0" smtClean="0"/>
              <a:t>Vedlikeholdsetterslep</a:t>
            </a:r>
          </a:p>
          <a:p>
            <a:pPr eaLnBrk="1" hangingPunct="1"/>
            <a:r>
              <a:rPr lang="nb-NO" dirty="0" smtClean="0"/>
              <a:t>Forskrift ”Miljørettet helsevern i skoler og barnehager”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835696" y="188640"/>
            <a:ext cx="7071206" cy="1296000"/>
          </a:xfrm>
        </p:spPr>
        <p:txBody>
          <a:bodyPr/>
          <a:lstStyle/>
          <a:p>
            <a:r>
              <a:rPr lang="nb-NO" sz="3600" dirty="0" smtClean="0"/>
              <a:t>Godkjenning i forhold til : ”Forskrift for miljørettet helsevern</a:t>
            </a:r>
            <a:r>
              <a:rPr lang="nb-NO" dirty="0" smtClean="0"/>
              <a:t>”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928794" y="1772816"/>
            <a:ext cx="7071206" cy="4815184"/>
          </a:xfrm>
        </p:spPr>
        <p:txBody>
          <a:bodyPr/>
          <a:lstStyle/>
          <a:p>
            <a:r>
              <a:rPr lang="nb-NO" dirty="0" smtClean="0"/>
              <a:t>”Trondheimsmodellen”:</a:t>
            </a:r>
          </a:p>
          <a:p>
            <a:r>
              <a:rPr lang="nb-NO" sz="2800" b="1" dirty="0" smtClean="0"/>
              <a:t>Arbeidsgruppe</a:t>
            </a:r>
            <a:r>
              <a:rPr lang="nb-NO" sz="2800" dirty="0" smtClean="0"/>
              <a:t> : </a:t>
            </a:r>
            <a:r>
              <a:rPr lang="nb-NO" sz="2800" dirty="0" err="1" smtClean="0"/>
              <a:t>skole-byggforvalter</a:t>
            </a:r>
            <a:r>
              <a:rPr lang="nb-NO" sz="2800" dirty="0" smtClean="0"/>
              <a:t> – miljørettet helsevern</a:t>
            </a:r>
          </a:p>
          <a:p>
            <a:endParaRPr lang="nb-NO" sz="2800" dirty="0" smtClean="0"/>
          </a:p>
          <a:p>
            <a:r>
              <a:rPr lang="nb-NO" sz="2800" b="1" dirty="0" smtClean="0"/>
              <a:t>Kartlegg fysisk miljø</a:t>
            </a:r>
          </a:p>
          <a:p>
            <a:endParaRPr lang="nb-NO" sz="2800" b="1" dirty="0" smtClean="0"/>
          </a:p>
          <a:p>
            <a:r>
              <a:rPr lang="nb-NO" sz="2800" b="1" dirty="0" smtClean="0"/>
              <a:t>Samlet Rapport, </a:t>
            </a:r>
            <a:r>
              <a:rPr lang="nb-NO" sz="2800" dirty="0" smtClean="0"/>
              <a:t>med kostnadsberegning</a:t>
            </a:r>
          </a:p>
          <a:p>
            <a:endParaRPr lang="nb-NO" sz="2800" dirty="0" smtClean="0"/>
          </a:p>
          <a:p>
            <a:r>
              <a:rPr lang="nb-NO" sz="2800" b="1" dirty="0" smtClean="0"/>
              <a:t>Politisk behandling</a:t>
            </a:r>
            <a:endParaRPr lang="nb-NO" sz="28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Milepæler    TK -1</a:t>
            </a:r>
            <a:br>
              <a:rPr lang="nb-NO" dirty="0" smtClean="0"/>
            </a:br>
            <a:r>
              <a:rPr lang="nb-NO" dirty="0" smtClean="0"/>
              <a:t>Fysisk miljø -  </a:t>
            </a:r>
            <a:r>
              <a:rPr lang="nb-NO" dirty="0" err="1" smtClean="0"/>
              <a:t>Bygningstatus</a:t>
            </a:r>
            <a:endParaRPr lang="nb-NO" dirty="0"/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</p:nvPr>
        </p:nvGraphicFramePr>
        <p:xfrm>
          <a:off x="1928813" y="2204863"/>
          <a:ext cx="7070724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7237"/>
                <a:gridCol w="4000528"/>
                <a:gridCol w="2212959"/>
              </a:tblGrid>
              <a:tr h="286695">
                <a:tc>
                  <a:txBody>
                    <a:bodyPr/>
                    <a:lstStyle/>
                    <a:p>
                      <a:r>
                        <a:rPr lang="nb-NO" dirty="0" smtClean="0"/>
                        <a:t>Tid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Hva 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enhet</a:t>
                      </a:r>
                      <a:endParaRPr lang="nb-NO" dirty="0"/>
                    </a:p>
                  </a:txBody>
                  <a:tcPr/>
                </a:tc>
              </a:tr>
              <a:tr h="286695">
                <a:tc>
                  <a:txBody>
                    <a:bodyPr/>
                    <a:lstStyle/>
                    <a:p>
                      <a:r>
                        <a:rPr lang="nb-NO" dirty="0" smtClean="0"/>
                        <a:t>1995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1" dirty="0" smtClean="0"/>
                        <a:t>Forskrift</a:t>
                      </a:r>
                      <a:r>
                        <a:rPr lang="nb-NO" b="1" baseline="0" dirty="0" smtClean="0"/>
                        <a:t> MRH </a:t>
                      </a:r>
                      <a:r>
                        <a:rPr lang="nb-NO" baseline="0" dirty="0" smtClean="0"/>
                        <a:t>– skoler og barnehager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</a:tr>
              <a:tr h="494843">
                <a:tc>
                  <a:txBody>
                    <a:bodyPr/>
                    <a:lstStyle/>
                    <a:p>
                      <a:r>
                        <a:rPr lang="nb-NO" dirty="0" smtClean="0"/>
                        <a:t>1995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1" dirty="0" smtClean="0"/>
                        <a:t>Møter med Rådmann</a:t>
                      </a:r>
                      <a:endParaRPr lang="nb-NO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Rådmann,</a:t>
                      </a:r>
                      <a:r>
                        <a:rPr lang="nb-NO" baseline="0" dirty="0" smtClean="0"/>
                        <a:t> </a:t>
                      </a:r>
                      <a:r>
                        <a:rPr lang="nb-NO" dirty="0" err="1" smtClean="0"/>
                        <a:t>Mavd</a:t>
                      </a:r>
                      <a:r>
                        <a:rPr lang="nb-NO" dirty="0" smtClean="0"/>
                        <a:t>, </a:t>
                      </a:r>
                      <a:r>
                        <a:rPr lang="nb-NO" dirty="0" err="1" smtClean="0"/>
                        <a:t>avd</a:t>
                      </a:r>
                      <a:r>
                        <a:rPr lang="nb-NO" dirty="0" smtClean="0"/>
                        <a:t> Oppvekst</a:t>
                      </a:r>
                      <a:endParaRPr lang="nb-NO" dirty="0"/>
                    </a:p>
                  </a:txBody>
                  <a:tcPr/>
                </a:tc>
              </a:tr>
              <a:tr h="918995">
                <a:tc>
                  <a:txBody>
                    <a:bodyPr/>
                    <a:lstStyle/>
                    <a:p>
                      <a:r>
                        <a:rPr lang="nb-NO" dirty="0" smtClean="0"/>
                        <a:t>1996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1" dirty="0" smtClean="0"/>
                        <a:t>Arbeidsgruppe – kartlegge </a:t>
                      </a:r>
                      <a:r>
                        <a:rPr lang="nb-NO" b="1" dirty="0" err="1" smtClean="0"/>
                        <a:t>inneklima</a:t>
                      </a:r>
                      <a:endParaRPr lang="nb-NO" b="1" dirty="0" smtClean="0"/>
                    </a:p>
                    <a:p>
                      <a:r>
                        <a:rPr lang="nb-NO" dirty="0" err="1" smtClean="0"/>
                        <a:t>-fremskaffe</a:t>
                      </a:r>
                      <a:r>
                        <a:rPr lang="nb-NO" dirty="0" smtClean="0"/>
                        <a:t> kostnadsoverslag</a:t>
                      </a:r>
                    </a:p>
                    <a:p>
                      <a:r>
                        <a:rPr lang="nb-NO" dirty="0" smtClean="0"/>
                        <a:t>-styrke samhandling</a:t>
                      </a:r>
                    </a:p>
                    <a:p>
                      <a:r>
                        <a:rPr lang="nb-NO" dirty="0" smtClean="0"/>
                        <a:t>-skolebruksplan - planlegging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 smtClean="0"/>
                        <a:t>M </a:t>
                      </a:r>
                      <a:r>
                        <a:rPr lang="nb-NO" dirty="0" err="1" smtClean="0"/>
                        <a:t>avd</a:t>
                      </a:r>
                      <a:r>
                        <a:rPr lang="nb-NO" dirty="0" smtClean="0"/>
                        <a:t>, TBE, Oppvekst</a:t>
                      </a:r>
                      <a:endParaRPr lang="nb-NO" dirty="0"/>
                    </a:p>
                  </a:txBody>
                  <a:tcPr/>
                </a:tc>
              </a:tr>
              <a:tr h="494843">
                <a:tc>
                  <a:txBody>
                    <a:bodyPr/>
                    <a:lstStyle/>
                    <a:p>
                      <a:r>
                        <a:rPr lang="nb-NO" dirty="0" smtClean="0"/>
                        <a:t>1996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1" dirty="0" smtClean="0"/>
                        <a:t>Forskrift MRH </a:t>
                      </a:r>
                      <a:r>
                        <a:rPr lang="nb-NO" dirty="0" smtClean="0"/>
                        <a:t>sendes ut til skoler og barnehager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M </a:t>
                      </a:r>
                      <a:r>
                        <a:rPr lang="nb-NO" dirty="0" err="1" smtClean="0"/>
                        <a:t>avd</a:t>
                      </a:r>
                      <a:endParaRPr lang="nb-NO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Forskrift om MRH i skoler og barnehager</a:t>
            </a:r>
            <a:endParaRPr lang="nb-NO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8064" y="1476375"/>
            <a:ext cx="3612222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Vurdering av tiltak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Faglig norm – ”</a:t>
            </a:r>
            <a:r>
              <a:rPr lang="nb-NO" dirty="0" err="1" smtClean="0"/>
              <a:t>alment</a:t>
            </a:r>
            <a:r>
              <a:rPr lang="nb-NO" dirty="0" smtClean="0"/>
              <a:t> akseptable 				forhold”</a:t>
            </a:r>
          </a:p>
          <a:p>
            <a:r>
              <a:rPr lang="nb-NO" dirty="0" smtClean="0"/>
              <a:t>1998 - Veileder for </a:t>
            </a:r>
            <a:r>
              <a:rPr lang="nb-NO" dirty="0" err="1" smtClean="0"/>
              <a:t>inneklima</a:t>
            </a:r>
            <a:r>
              <a:rPr lang="nb-NO" dirty="0" smtClean="0"/>
              <a:t> i skoler / barnehager (før denne ”</a:t>
            </a:r>
            <a:r>
              <a:rPr lang="nb-NO" dirty="0" err="1" smtClean="0"/>
              <a:t>mhv</a:t>
            </a:r>
            <a:r>
              <a:rPr lang="nb-NO" dirty="0" smtClean="0"/>
              <a:t> 92”)</a:t>
            </a:r>
          </a:p>
          <a:p>
            <a:r>
              <a:rPr lang="nb-NO" dirty="0" smtClean="0"/>
              <a:t>1991 - Arbeidstilsynet veileder nr 444</a:t>
            </a:r>
            <a:endParaRPr lang="nb-NO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Milepæler    TK -2</a:t>
            </a:r>
            <a:br>
              <a:rPr lang="nb-NO" dirty="0" smtClean="0"/>
            </a:br>
            <a:r>
              <a:rPr lang="nb-NO" dirty="0" smtClean="0"/>
              <a:t>Fysisk miljø  -  </a:t>
            </a:r>
            <a:r>
              <a:rPr lang="nb-NO" dirty="0" err="1" smtClean="0"/>
              <a:t>Bygningstatus</a:t>
            </a:r>
            <a:endParaRPr lang="nb-NO" dirty="0"/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</p:nvPr>
        </p:nvGraphicFramePr>
        <p:xfrm>
          <a:off x="1928813" y="2276871"/>
          <a:ext cx="7070724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5799"/>
                <a:gridCol w="3928017"/>
                <a:gridCol w="2356908"/>
              </a:tblGrid>
              <a:tr h="289791">
                <a:tc>
                  <a:txBody>
                    <a:bodyPr/>
                    <a:lstStyle/>
                    <a:p>
                      <a:r>
                        <a:rPr lang="nb-NO" dirty="0" smtClean="0"/>
                        <a:t>tid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hva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enhet</a:t>
                      </a:r>
                      <a:endParaRPr lang="nb-NO" dirty="0"/>
                    </a:p>
                  </a:txBody>
                  <a:tcPr/>
                </a:tc>
              </a:tr>
              <a:tr h="1572017">
                <a:tc>
                  <a:txBody>
                    <a:bodyPr/>
                    <a:lstStyle/>
                    <a:p>
                      <a:r>
                        <a:rPr lang="nb-NO" dirty="0" smtClean="0"/>
                        <a:t>1996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1" dirty="0" smtClean="0"/>
                        <a:t>Kartlegging </a:t>
                      </a:r>
                      <a:r>
                        <a:rPr lang="nb-NO" b="1" dirty="0" err="1" smtClean="0"/>
                        <a:t>bygningstatus</a:t>
                      </a:r>
                      <a:r>
                        <a:rPr lang="nb-NO" b="1" dirty="0" smtClean="0"/>
                        <a:t> </a:t>
                      </a:r>
                      <a:r>
                        <a:rPr lang="nb-NO" b="1" dirty="0" err="1" smtClean="0"/>
                        <a:t>inneklima</a:t>
                      </a:r>
                      <a:endParaRPr lang="nb-NO" b="1" dirty="0" smtClean="0"/>
                    </a:p>
                    <a:p>
                      <a:r>
                        <a:rPr lang="nb-NO" dirty="0" err="1" smtClean="0"/>
                        <a:t>-Registreringskjema</a:t>
                      </a:r>
                      <a:r>
                        <a:rPr lang="nb-NO" dirty="0" smtClean="0"/>
                        <a:t> – sjekkliste </a:t>
                      </a:r>
                    </a:p>
                    <a:p>
                      <a:r>
                        <a:rPr lang="nb-NO" dirty="0" err="1" smtClean="0"/>
                        <a:t>-Spørreundersøkelse</a:t>
                      </a:r>
                      <a:endParaRPr lang="nb-NO" dirty="0" smtClean="0"/>
                    </a:p>
                    <a:p>
                      <a:r>
                        <a:rPr lang="nb-NO" dirty="0" err="1" smtClean="0"/>
                        <a:t>-Rådgiver</a:t>
                      </a:r>
                      <a:r>
                        <a:rPr lang="nb-NO" baseline="0" dirty="0" smtClean="0"/>
                        <a:t> firma</a:t>
                      </a:r>
                      <a:r>
                        <a:rPr lang="nb-NO" dirty="0" smtClean="0"/>
                        <a:t> engasjeres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nb-NO" dirty="0" smtClean="0"/>
                        <a:t>Vurdere resultat           (eiendom/miljø)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nb-NO" dirty="0" smtClean="0"/>
                        <a:t>TILTAK                             (eiendom/miljø)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nb-NO" dirty="0" smtClean="0"/>
                        <a:t>Kostnadsoverslag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TBE</a:t>
                      </a:r>
                      <a:endParaRPr lang="nb-NO" dirty="0"/>
                    </a:p>
                  </a:txBody>
                  <a:tcPr/>
                </a:tc>
              </a:tr>
              <a:tr h="500187">
                <a:tc>
                  <a:txBody>
                    <a:bodyPr/>
                    <a:lstStyle/>
                    <a:p>
                      <a:r>
                        <a:rPr lang="nb-NO" dirty="0" smtClean="0"/>
                        <a:t>1996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1" dirty="0" smtClean="0"/>
                        <a:t>Rapport</a:t>
                      </a:r>
                      <a:r>
                        <a:rPr lang="nb-NO" dirty="0" smtClean="0"/>
                        <a:t> - samlet oversikt over </a:t>
                      </a:r>
                      <a:r>
                        <a:rPr lang="nb-NO" dirty="0" err="1" smtClean="0"/>
                        <a:t>inneklima</a:t>
                      </a:r>
                      <a:r>
                        <a:rPr lang="nb-NO" dirty="0" smtClean="0"/>
                        <a:t> i </a:t>
                      </a:r>
                      <a:r>
                        <a:rPr lang="nb-NO" b="1" dirty="0" smtClean="0"/>
                        <a:t>skolene</a:t>
                      </a:r>
                      <a:endParaRPr lang="nb-NO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 smtClean="0"/>
                        <a:t>M </a:t>
                      </a:r>
                      <a:r>
                        <a:rPr lang="nb-NO" dirty="0" err="1" smtClean="0"/>
                        <a:t>avd</a:t>
                      </a:r>
                      <a:r>
                        <a:rPr lang="nb-NO" dirty="0" smtClean="0"/>
                        <a:t>, TBE, Oppvekst</a:t>
                      </a:r>
                      <a:endParaRPr lang="nb-NO" dirty="0"/>
                    </a:p>
                  </a:txBody>
                  <a:tcPr/>
                </a:tc>
              </a:tr>
              <a:tr h="500187">
                <a:tc>
                  <a:txBody>
                    <a:bodyPr/>
                    <a:lstStyle/>
                    <a:p>
                      <a:r>
                        <a:rPr lang="nb-NO" dirty="0" smtClean="0"/>
                        <a:t>1997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1" dirty="0" smtClean="0"/>
                        <a:t>Rapport</a:t>
                      </a:r>
                      <a:r>
                        <a:rPr lang="nb-NO" dirty="0" smtClean="0"/>
                        <a:t> - samlet oversikt over </a:t>
                      </a:r>
                      <a:r>
                        <a:rPr lang="nb-NO" dirty="0" err="1" smtClean="0"/>
                        <a:t>inneklima</a:t>
                      </a:r>
                      <a:r>
                        <a:rPr lang="nb-NO" dirty="0" smtClean="0"/>
                        <a:t> i </a:t>
                      </a:r>
                      <a:r>
                        <a:rPr lang="nb-NO" b="1" dirty="0" smtClean="0"/>
                        <a:t>barnehagene</a:t>
                      </a:r>
                      <a:endParaRPr lang="nb-NO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 smtClean="0"/>
                        <a:t>M </a:t>
                      </a:r>
                      <a:r>
                        <a:rPr lang="nb-NO" dirty="0" err="1" smtClean="0"/>
                        <a:t>avd</a:t>
                      </a:r>
                      <a:r>
                        <a:rPr lang="nb-NO" dirty="0" smtClean="0"/>
                        <a:t>, TBE, Oppvekst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8064" y="1476375"/>
            <a:ext cx="3612222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01 Bryggerekka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01 Bryggerekka1</Template>
  <TotalTime>550</TotalTime>
  <Words>580</Words>
  <Application>Microsoft Office PowerPoint</Application>
  <PresentationFormat>Skjermfremvisning (4:3)</PresentationFormat>
  <Paragraphs>194</Paragraphs>
  <Slides>29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29</vt:i4>
      </vt:variant>
    </vt:vector>
  </HeadingPairs>
  <TitlesOfParts>
    <vt:vector size="30" baseType="lpstr">
      <vt:lpstr>01 Bryggerekka1</vt:lpstr>
      <vt:lpstr>Fysisk miljø-  Bygningstatus</vt:lpstr>
      <vt:lpstr>Rolf Erik Hoaas</vt:lpstr>
      <vt:lpstr>Trondheim Kommune 1995</vt:lpstr>
      <vt:lpstr>Godkjenning i forhold til : ”Forskrift for miljørettet helsevern”</vt:lpstr>
      <vt:lpstr>Milepæler    TK -1 Fysisk miljø -  Bygningstatus</vt:lpstr>
      <vt:lpstr>Forskrift om MRH i skoler og barnehager</vt:lpstr>
      <vt:lpstr>Vurdering av tiltak</vt:lpstr>
      <vt:lpstr>Milepæler    TK -2 Fysisk miljø  -  Bygningstatus</vt:lpstr>
      <vt:lpstr>PowerPoint-presentasjon</vt:lpstr>
      <vt:lpstr>Milepæler    TK - 3 INNEKLIMA   -  Bygningstatus</vt:lpstr>
      <vt:lpstr>Kartlegging Inneklima Atmosfærisk miljø -1</vt:lpstr>
      <vt:lpstr>Kartlegging Inneklima Atmosfærisk miljø -2</vt:lpstr>
      <vt:lpstr>Kartlegging Inneklima Termisk miljø</vt:lpstr>
      <vt:lpstr>Kartlegging Inneklima Aktinisk miljø</vt:lpstr>
      <vt:lpstr>Kartlegging Inneklima Akustisk miljø -1</vt:lpstr>
      <vt:lpstr>Kartlegging Inneklima Utendørs miljø</vt:lpstr>
      <vt:lpstr>Kartlegging Inneklima sanitært miljø</vt:lpstr>
      <vt:lpstr>Kartlegging Inneklima </vt:lpstr>
      <vt:lpstr>PowerPoint-presentasjon</vt:lpstr>
      <vt:lpstr>PowerPoint-presentasjon</vt:lpstr>
      <vt:lpstr>PowerPoint-presentasjon</vt:lpstr>
      <vt:lpstr>Kostnadsoverslag  Inneklima</vt:lpstr>
      <vt:lpstr>Kostnadsoverslag  Inneklima</vt:lpstr>
      <vt:lpstr>PowerPoint-presentasjon</vt:lpstr>
      <vt:lpstr>Rapport Inneklima Samlet oversikt med kostnader</vt:lpstr>
      <vt:lpstr>PowerPoint-presentasjon</vt:lpstr>
      <vt:lpstr>Samlet oversikt skoler - 1996</vt:lpstr>
      <vt:lpstr>Samlet oversikt barnehager 97</vt:lpstr>
      <vt:lpstr>Godkjenning i forhold til : ”Forskrift for miljørettet helsevern”</vt:lpstr>
    </vt:vector>
  </TitlesOfParts>
  <Company>Trondheim Kommune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INNEKLIMA    Bygningstatus</dc:title>
  <dc:creator>ROH</dc:creator>
  <cp:lastModifiedBy>Meldal Hege</cp:lastModifiedBy>
  <cp:revision>62</cp:revision>
  <dcterms:created xsi:type="dcterms:W3CDTF">2013-12-23T09:12:41Z</dcterms:created>
  <dcterms:modified xsi:type="dcterms:W3CDTF">2015-03-24T11:51:19Z</dcterms:modified>
</cp:coreProperties>
</file>